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26" r:id="rId2"/>
    <p:sldId id="532" r:id="rId3"/>
    <p:sldId id="537" r:id="rId4"/>
    <p:sldId id="525" r:id="rId5"/>
    <p:sldId id="527" r:id="rId6"/>
    <p:sldId id="528" r:id="rId7"/>
    <p:sldId id="529" r:id="rId8"/>
    <p:sldId id="538" r:id="rId9"/>
    <p:sldId id="540" r:id="rId10"/>
    <p:sldId id="531" r:id="rId11"/>
    <p:sldId id="539" r:id="rId12"/>
    <p:sldId id="541" r:id="rId13"/>
    <p:sldId id="542" r:id="rId14"/>
    <p:sldId id="543" r:id="rId15"/>
    <p:sldId id="545" r:id="rId16"/>
    <p:sldId id="54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CFD"/>
    <a:srgbClr val="CCCCCC"/>
    <a:srgbClr val="EFEFEF"/>
    <a:srgbClr val="E8E8E8"/>
    <a:srgbClr val="FF3300"/>
    <a:srgbClr val="3C3C3C"/>
    <a:srgbClr val="195D46"/>
    <a:srgbClr val="1F7E5E"/>
    <a:srgbClr val="7A46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1439" autoAdjust="0"/>
  </p:normalViewPr>
  <p:slideViewPr>
    <p:cSldViewPr snapToGrid="0">
      <p:cViewPr>
        <p:scale>
          <a:sx n="63" d="100"/>
          <a:sy n="63" d="100"/>
        </p:scale>
        <p:origin x="138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8382-5D6B-43F3-B799-8DB7C6E3250D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0D16-7479-4C25-8818-22BBCD9A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0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9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4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9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45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1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5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1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36612" y="4297442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이재현</a:t>
            </a:r>
            <a:endParaRPr lang="en-US" altLang="ko-KR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8446" y="2376137"/>
            <a:ext cx="34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NIO 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기반 입출력 및 네트워킹</a:t>
            </a:r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35182" y="2311088"/>
            <a:ext cx="3779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Java Study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00571" y="28958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파일 채널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내용 개체 틀 1"/>
          <p:cNvSpPr>
            <a:spLocks noGrp="1"/>
          </p:cNvSpPr>
          <p:nvPr>
            <p:ph sz="quarter" idx="10"/>
          </p:nvPr>
        </p:nvSpPr>
        <p:spPr>
          <a:xfrm>
            <a:off x="1749760" y="1416725"/>
            <a:ext cx="8686800" cy="16706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</a:rPr>
              <a:t>파일 채널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FileChannel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sz="2000" dirty="0" smtClean="0"/>
              <a:t>파일 읽기와 쓰기 가능하게 해주는 역할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동기화 처리가 되어 있기 때문에 멀티 스레드 환경에서 사용해도 안전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08" y="3066527"/>
            <a:ext cx="6923536" cy="270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자바에서 제공되는 표준</a:t>
            </a:r>
            <a:r>
              <a:rPr lang="en-US" altLang="ko-KR"/>
              <a:t>API</a:t>
            </a:r>
            <a:r>
              <a:rPr lang="ko-KR" altLang="en-US"/>
              <a:t>에서 한 개의 추상메서드를 가지는 인터페이스는 모두 람다식을 이용해서 익명 구현 객체 표현이 가능하다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파일 채널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sz="quarter" idx="10"/>
          </p:nvPr>
        </p:nvSpPr>
        <p:spPr>
          <a:xfrm>
            <a:off x="1862137" y="1493662"/>
            <a:ext cx="8686800" cy="5715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FileChannel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생성과 닫기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FileChannel.open</a:t>
            </a:r>
            <a:r>
              <a:rPr lang="en-US" altLang="ko-KR" sz="2000" dirty="0" smtClean="0"/>
              <a:t>()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sz="1800" dirty="0" smtClean="0"/>
              <a:t>첫 번째</a:t>
            </a:r>
            <a:r>
              <a:rPr lang="en-US" altLang="ko-KR" sz="1800" dirty="0" smtClean="0"/>
              <a:t> path </a:t>
            </a:r>
            <a:r>
              <a:rPr lang="ko-KR" altLang="en-US" sz="1800" dirty="0" err="1" smtClean="0"/>
              <a:t>매개값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 열거나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생성하고자 하는 파일 경로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두 번째</a:t>
            </a:r>
            <a:r>
              <a:rPr lang="en-US" altLang="ko-KR" sz="1800" dirty="0" smtClean="0"/>
              <a:t> options </a:t>
            </a:r>
            <a:r>
              <a:rPr lang="ko-KR" altLang="en-US" sz="1800" dirty="0" err="1" smtClean="0"/>
              <a:t>매개값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열기 옵션 값</a:t>
            </a:r>
            <a:endParaRPr lang="en-US" altLang="ko-KR" sz="1800" dirty="0" smtClean="0"/>
          </a:p>
          <a:p>
            <a:pPr lvl="3"/>
            <a:r>
              <a:rPr lang="en-US" altLang="ko-KR" dirty="0" err="1" smtClean="0"/>
              <a:t>StandardOpenOption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다음 열거 상수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ko-KR" altLang="en-US" sz="2000" dirty="0" smtClean="0"/>
              <a:t>채널 닫기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FileChannel</a:t>
            </a:r>
            <a:r>
              <a:rPr lang="ko-KR" altLang="en-US" sz="2000" dirty="0" smtClean="0"/>
              <a:t>을 더 이상 이용하지 않을 경우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92" y="2137708"/>
            <a:ext cx="9275210" cy="42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45" y="3514026"/>
            <a:ext cx="7601534" cy="237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45" y="6282936"/>
            <a:ext cx="2614604" cy="44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1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파일 채널 생성 및 쓰기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539" t="41498" r="32621" b="17223"/>
          <a:stretch/>
        </p:blipFill>
        <p:spPr>
          <a:xfrm>
            <a:off x="4870645" y="725046"/>
            <a:ext cx="7111811" cy="4348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53977" t="11728" r="29986" b="77236"/>
          <a:stretch/>
        </p:blipFill>
        <p:spPr>
          <a:xfrm>
            <a:off x="4989914" y="5132235"/>
            <a:ext cx="3736521" cy="1445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6059" t="16788" r="46186" b="47747"/>
          <a:stretch/>
        </p:blipFill>
        <p:spPr>
          <a:xfrm>
            <a:off x="24488" y="1867591"/>
            <a:ext cx="4846158" cy="31228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3" y="1867591"/>
            <a:ext cx="6796093" cy="76130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197040" y="1867590"/>
            <a:ext cx="6801771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파일 채널 읽기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5439" t="20117" r="39751" b="15820"/>
          <a:stretch/>
        </p:blipFill>
        <p:spPr>
          <a:xfrm>
            <a:off x="4378494" y="836752"/>
            <a:ext cx="6847181" cy="589787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86363" y="4343399"/>
            <a:ext cx="5029200" cy="233813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44031" y="1957388"/>
            <a:ext cx="5171510" cy="50371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53770" t="9962" r="30417" b="77343"/>
          <a:stretch/>
        </p:blipFill>
        <p:spPr>
          <a:xfrm>
            <a:off x="832606" y="2446815"/>
            <a:ext cx="2574496" cy="11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TCP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네트워킹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921" y="1381028"/>
            <a:ext cx="75916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TCP(Transmission Control Protocol)</a:t>
            </a:r>
            <a:endParaRPr lang="en-US" altLang="ko-KR" sz="2000" b="1" dirty="0" smtClean="0"/>
          </a:p>
          <a:p>
            <a:r>
              <a:rPr lang="en-US" altLang="ko-KR" sz="2000" dirty="0" smtClean="0"/>
              <a:t>TCP</a:t>
            </a:r>
            <a:r>
              <a:rPr lang="ko-KR" altLang="en-US" dirty="0" smtClean="0"/>
              <a:t>는 연결 지향적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클라이언트와 서버가 연결된 상태에서 데이터를 주고 받는 프로토콜을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내용 개체 틀 1"/>
          <p:cNvSpPr>
            <a:spLocks noGrp="1"/>
          </p:cNvSpPr>
          <p:nvPr>
            <p:ph sz="quarter" idx="10"/>
          </p:nvPr>
        </p:nvSpPr>
        <p:spPr>
          <a:xfrm>
            <a:off x="1998921" y="2511323"/>
            <a:ext cx="5108944" cy="1394379"/>
          </a:xfrm>
        </p:spPr>
        <p:txBody>
          <a:bodyPr/>
          <a:lstStyle/>
          <a:p>
            <a:r>
              <a:rPr lang="ko-KR" altLang="en-US" sz="2400" dirty="0" err="1" smtClean="0"/>
              <a:t>서버소켓</a:t>
            </a:r>
            <a:r>
              <a:rPr lang="ko-KR" altLang="en-US" sz="2400" dirty="0" smtClean="0"/>
              <a:t> 채널과 </a:t>
            </a:r>
            <a:r>
              <a:rPr lang="ko-KR" altLang="en-US" sz="2400" dirty="0" err="1" smtClean="0"/>
              <a:t>소켓채널의</a:t>
            </a:r>
            <a:r>
              <a:rPr lang="ko-KR" altLang="en-US" sz="2400" dirty="0" smtClean="0"/>
              <a:t> 용도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ServerSocketChannel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SocketChannel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33" y="3148703"/>
            <a:ext cx="6896423" cy="354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 TCP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네트워킹 문제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55" y="3553582"/>
            <a:ext cx="5946019" cy="3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4099" t="18213" r="29979" b="69513"/>
          <a:stretch/>
        </p:blipFill>
        <p:spPr>
          <a:xfrm>
            <a:off x="3255032" y="1979124"/>
            <a:ext cx="3071880" cy="13313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4210" t="17774" r="29759" b="71093"/>
          <a:stretch/>
        </p:blipFill>
        <p:spPr>
          <a:xfrm>
            <a:off x="6626274" y="1951731"/>
            <a:ext cx="3057809" cy="135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798" y="1255586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소켓 채널 데이터 통신 예제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93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모두 </a:t>
            </a:r>
            <a:r>
              <a:rPr lang="ko-KR" altLang="en-US" dirty="0" err="1"/>
              <a:t>이용람다식을해서</a:t>
            </a:r>
            <a:r>
              <a:rPr lang="ko-KR" altLang="en-US" dirty="0"/>
              <a:t> 익명 구현 객체 </a:t>
            </a:r>
            <a:r>
              <a:rPr lang="ko-KR" altLang="en-US" dirty="0" smtClean="0"/>
              <a:t>표현이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 TCP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네트워킹 답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6363" y="4343399"/>
            <a:ext cx="5029200" cy="233813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44031" y="1957388"/>
            <a:ext cx="5171510" cy="50371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847" t="15821" r="49523" b="12891"/>
          <a:stretch/>
        </p:blipFill>
        <p:spPr>
          <a:xfrm>
            <a:off x="94897" y="725047"/>
            <a:ext cx="5457826" cy="57757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0066" t="13672" r="37225" b="11718"/>
          <a:stretch/>
        </p:blipFill>
        <p:spPr>
          <a:xfrm>
            <a:off x="5506531" y="700088"/>
            <a:ext cx="6685469" cy="59111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54099" t="18213" r="29979" b="69513"/>
          <a:stretch/>
        </p:blipFill>
        <p:spPr>
          <a:xfrm>
            <a:off x="10215563" y="5534478"/>
            <a:ext cx="1846132" cy="800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54210" t="17774" r="29759" b="71093"/>
          <a:stretch/>
        </p:blipFill>
        <p:spPr>
          <a:xfrm>
            <a:off x="8453919" y="5527334"/>
            <a:ext cx="1641660" cy="8143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4985" y="1146629"/>
            <a:ext cx="5121546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6455" y="3194984"/>
            <a:ext cx="4188023" cy="64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1826" y="4182718"/>
            <a:ext cx="4362205" cy="91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05893" y="1090622"/>
            <a:ext cx="4092850" cy="74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2714" y="3655671"/>
            <a:ext cx="4092850" cy="74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8645" y="4737330"/>
            <a:ext cx="3413697" cy="4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란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53774" y="5912143"/>
            <a:ext cx="3013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IO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NIO</a:t>
            </a:r>
            <a:r>
              <a:rPr lang="ko-KR" altLang="en-US" sz="2400" b="1" dirty="0" smtClean="0"/>
              <a:t>의 차이점</a:t>
            </a:r>
            <a:endParaRPr lang="ko-KR" altLang="en-US" sz="2400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15" y="3746595"/>
            <a:ext cx="9800056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934838" y="1443571"/>
            <a:ext cx="94915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NIO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IO</a:t>
            </a:r>
            <a:r>
              <a:rPr lang="ko-KR" altLang="en-US" sz="2400" dirty="0" smtClean="0"/>
              <a:t>와 데이터를 입출력한다는 점에서 동일하지만 그 방식에 있어서 차이 존재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자바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부터 네트워크 지원 강화된 </a:t>
            </a:r>
            <a:r>
              <a:rPr lang="en-US" altLang="ko-KR" sz="2400" dirty="0" smtClean="0"/>
              <a:t>NIO API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57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차이점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6153" y="1476784"/>
            <a:ext cx="86076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스트림 </a:t>
            </a:r>
            <a:r>
              <a:rPr lang="en-US" altLang="ko-KR" sz="2400" b="1" dirty="0">
                <a:latin typeface="+mj-lt"/>
              </a:rPr>
              <a:t>vs. </a:t>
            </a:r>
            <a:r>
              <a:rPr lang="ko-KR" altLang="en-US" sz="2400" b="1" dirty="0" smtClean="0">
                <a:latin typeface="+mj-lt"/>
              </a:rPr>
              <a:t>채널</a:t>
            </a:r>
            <a:endParaRPr lang="en-US" altLang="ko-KR" sz="2400" b="1" dirty="0">
              <a:latin typeface="+mj-lt"/>
            </a:endParaRPr>
          </a:p>
          <a:p>
            <a:pPr lvl="2"/>
            <a:r>
              <a:rPr lang="en-US" altLang="ko-KR" sz="2000" dirty="0">
                <a:latin typeface="+mj-lt"/>
              </a:rPr>
              <a:t>IO </a:t>
            </a:r>
            <a:r>
              <a:rPr lang="ko-KR" altLang="en-US" sz="2000" dirty="0">
                <a:latin typeface="+mj-lt"/>
              </a:rPr>
              <a:t>스트림</a:t>
            </a:r>
            <a:r>
              <a:rPr lang="en-US" altLang="ko-KR" sz="2000" dirty="0">
                <a:latin typeface="+mj-lt"/>
              </a:rPr>
              <a:t>:  </a:t>
            </a:r>
            <a:r>
              <a:rPr lang="ko-KR" altLang="en-US" sz="2000" dirty="0">
                <a:latin typeface="+mj-lt"/>
              </a:rPr>
              <a:t>입력 스트림과 출력 스트림으로 구분되어 별도 생성</a:t>
            </a:r>
            <a:endParaRPr lang="en-US" altLang="ko-KR" sz="2000" dirty="0">
              <a:latin typeface="+mj-lt"/>
            </a:endParaRPr>
          </a:p>
          <a:p>
            <a:pPr lvl="2"/>
            <a:r>
              <a:rPr lang="en-US" altLang="ko-KR" sz="2000" dirty="0">
                <a:latin typeface="+mj-lt"/>
              </a:rPr>
              <a:t>NIO </a:t>
            </a:r>
            <a:r>
              <a:rPr lang="ko-KR" altLang="en-US" sz="2000" dirty="0" smtClean="0">
                <a:latin typeface="+mj-lt"/>
              </a:rPr>
              <a:t>채널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양방향으로 입출력이 가능하므로 하나만 생성</a:t>
            </a:r>
            <a:endParaRPr lang="en-US" altLang="ko-KR" sz="2000" dirty="0">
              <a:latin typeface="+mj-lt"/>
            </a:endParaRPr>
          </a:p>
          <a:p>
            <a:endParaRPr lang="ko-KR" alt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95" y="2634139"/>
            <a:ext cx="8528390" cy="363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3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차이점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7187" y="1444238"/>
            <a:ext cx="97259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넌버퍼</a:t>
            </a:r>
            <a:r>
              <a:rPr lang="ko-KR" altLang="en-US" sz="2400" b="1" dirty="0" smtClean="0"/>
              <a:t> </a:t>
            </a:r>
            <a:r>
              <a:rPr lang="en-US" altLang="ko-KR" sz="2400" b="1" dirty="0"/>
              <a:t>vs. </a:t>
            </a:r>
            <a:r>
              <a:rPr lang="ko-KR" altLang="en-US" sz="2400" b="1" dirty="0" smtClean="0"/>
              <a:t>버퍼</a:t>
            </a:r>
            <a:endParaRPr lang="en-US" altLang="ko-KR" sz="2400" b="1" dirty="0" smtClean="0"/>
          </a:p>
          <a:p>
            <a:pPr lvl="2"/>
            <a:endParaRPr lang="en-US" altLang="ko-KR" sz="2400" b="1" dirty="0" smtClean="0"/>
          </a:p>
          <a:p>
            <a:pPr lvl="2"/>
            <a:r>
              <a:rPr lang="en-US" altLang="ko-KR" sz="2000" dirty="0" smtClean="0"/>
              <a:t>IO </a:t>
            </a:r>
            <a:r>
              <a:rPr lang="ko-KR" altLang="en-US" sz="2000" dirty="0"/>
              <a:t>스트림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넌버퍼</a:t>
            </a:r>
            <a:r>
              <a:rPr lang="en-US" altLang="ko-KR" sz="2000" dirty="0"/>
              <a:t>(non-buffer)</a:t>
            </a:r>
          </a:p>
          <a:p>
            <a:pPr lvl="3"/>
            <a:r>
              <a:rPr lang="en-US" altLang="ko-KR" sz="2000" dirty="0" smtClean="0"/>
              <a:t>-IO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1</a:t>
            </a:r>
            <a:r>
              <a:rPr lang="ko-KR" altLang="en-US" sz="2000" dirty="0"/>
              <a:t>바이트씩 읽고 출력 </a:t>
            </a:r>
            <a:r>
              <a:rPr lang="en-US" altLang="ko-KR" sz="2000" dirty="0"/>
              <a:t>– </a:t>
            </a:r>
            <a:r>
              <a:rPr lang="ko-KR" altLang="en-US" sz="2000" dirty="0"/>
              <a:t>느림</a:t>
            </a:r>
            <a:endParaRPr lang="en-US" altLang="ko-KR" sz="2000" dirty="0"/>
          </a:p>
          <a:p>
            <a:pPr lvl="3"/>
            <a:r>
              <a:rPr lang="en-US" altLang="ko-KR" sz="2000" dirty="0" smtClean="0"/>
              <a:t>-</a:t>
            </a:r>
            <a:r>
              <a:rPr lang="ko-KR" altLang="en-US" sz="2000" dirty="0" smtClean="0"/>
              <a:t>보조 </a:t>
            </a:r>
            <a:r>
              <a:rPr lang="ko-KR" altLang="en-US" sz="2000" dirty="0"/>
              <a:t>스트림인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BufferedInputStream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BufferedOutputStream</a:t>
            </a:r>
            <a:r>
              <a:rPr lang="ko-KR" altLang="en-US" sz="2000" dirty="0"/>
              <a:t>를 사용해 버퍼 제공 가능</a:t>
            </a:r>
            <a:endParaRPr lang="en-US" altLang="ko-KR" sz="2000" dirty="0"/>
          </a:p>
          <a:p>
            <a:pPr lvl="3">
              <a:buFont typeface="Wingdings" panose="05000000000000000000" pitchFamily="2" charset="2"/>
              <a:buNone/>
            </a:pPr>
            <a:endParaRPr lang="en-US" altLang="ko-KR" sz="2000" dirty="0" smtClean="0"/>
          </a:p>
          <a:p>
            <a:pPr lvl="3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lvl="2"/>
            <a:r>
              <a:rPr lang="en-US" altLang="ko-KR" sz="2000" dirty="0"/>
              <a:t>NIO </a:t>
            </a:r>
            <a:r>
              <a:rPr lang="ko-KR" altLang="en-US" sz="2000" dirty="0"/>
              <a:t>채널 </a:t>
            </a:r>
            <a:r>
              <a:rPr lang="en-US" altLang="ko-KR" sz="2000" dirty="0"/>
              <a:t>- </a:t>
            </a:r>
            <a:r>
              <a:rPr lang="ko-KR" altLang="en-US" sz="2000" dirty="0"/>
              <a:t>버퍼</a:t>
            </a:r>
            <a:r>
              <a:rPr lang="en-US" altLang="ko-KR" sz="2000" dirty="0"/>
              <a:t>(buffer)</a:t>
            </a:r>
          </a:p>
          <a:p>
            <a:pPr lvl="3"/>
            <a:r>
              <a:rPr lang="en-US" altLang="ko-KR" sz="2000" dirty="0" smtClean="0"/>
              <a:t>-</a:t>
            </a:r>
            <a:r>
              <a:rPr lang="ko-KR" altLang="en-US" sz="2000" dirty="0" smtClean="0"/>
              <a:t>기본적으로 </a:t>
            </a:r>
            <a:r>
              <a:rPr lang="ko-KR" altLang="en-US" sz="2000" dirty="0"/>
              <a:t>버퍼 사용해 입출력 </a:t>
            </a:r>
            <a:r>
              <a:rPr lang="en-US" altLang="ko-KR" sz="2000" dirty="0"/>
              <a:t>- </a:t>
            </a:r>
            <a:r>
              <a:rPr lang="ko-KR" altLang="en-US" sz="2000" dirty="0"/>
              <a:t>성능 좋음</a:t>
            </a:r>
            <a:endParaRPr lang="en-US" altLang="ko-KR" sz="2000" dirty="0"/>
          </a:p>
          <a:p>
            <a:pPr lvl="3"/>
            <a:r>
              <a:rPr lang="en-US" altLang="ko-KR" sz="2000" dirty="0" smtClean="0"/>
              <a:t>-</a:t>
            </a:r>
            <a:r>
              <a:rPr lang="ko-KR" altLang="en-US" sz="2000" dirty="0" smtClean="0"/>
              <a:t>읽은 </a:t>
            </a:r>
            <a:r>
              <a:rPr lang="ko-KR" altLang="en-US" sz="2000" dirty="0"/>
              <a:t>데이터를 무조건 버퍼</a:t>
            </a:r>
            <a:r>
              <a:rPr lang="en-US" altLang="ko-KR" sz="2000" dirty="0"/>
              <a:t>(Butter: </a:t>
            </a:r>
            <a:r>
              <a:rPr lang="ko-KR" altLang="en-US" sz="2000" dirty="0"/>
              <a:t>메모리 저장소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IO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차이점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7292" y="1435957"/>
            <a:ext cx="9925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04972" y="1574742"/>
            <a:ext cx="1068702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블로킹 </a:t>
            </a:r>
            <a:r>
              <a:rPr lang="en-US" altLang="ko-KR" sz="2400" b="1" dirty="0"/>
              <a:t>vs </a:t>
            </a:r>
            <a:r>
              <a:rPr lang="ko-KR" altLang="en-US" sz="2400" b="1" dirty="0" err="1" smtClean="0"/>
              <a:t>넌블로킹</a:t>
            </a:r>
            <a:endParaRPr lang="en-US" altLang="ko-KR" sz="2400" dirty="0"/>
          </a:p>
          <a:p>
            <a:pPr lvl="2"/>
            <a:r>
              <a:rPr lang="en-US" altLang="ko-KR" sz="2000" dirty="0"/>
              <a:t>IO </a:t>
            </a:r>
            <a:r>
              <a:rPr lang="ko-KR" altLang="en-US" sz="2000" dirty="0"/>
              <a:t>스트림 </a:t>
            </a:r>
            <a:r>
              <a:rPr lang="en-US" altLang="ko-KR" sz="2000" dirty="0"/>
              <a:t>- </a:t>
            </a:r>
            <a:r>
              <a:rPr lang="ko-KR" altLang="en-US" sz="2000" dirty="0"/>
              <a:t>블로킹</a:t>
            </a:r>
            <a:endParaRPr lang="en-US" altLang="ko-KR" sz="2000" dirty="0"/>
          </a:p>
          <a:p>
            <a:pPr lvl="3"/>
            <a:r>
              <a:rPr lang="ko-KR" altLang="en-US" sz="2000" dirty="0"/>
              <a:t>입력 스트림의</a:t>
            </a:r>
            <a:r>
              <a:rPr lang="en-US" altLang="ko-KR" sz="2000" dirty="0"/>
              <a:t> read()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4"/>
            <a:r>
              <a:rPr lang="ko-KR" altLang="en-US" sz="2000" dirty="0"/>
              <a:t>데이터 입력 전까지 스레드는 블로킹</a:t>
            </a:r>
            <a:r>
              <a:rPr lang="en-US" altLang="ko-KR" sz="2000" dirty="0"/>
              <a:t>(</a:t>
            </a:r>
            <a:r>
              <a:rPr lang="ko-KR" altLang="en-US" sz="2000" dirty="0"/>
              <a:t>대기상태</a:t>
            </a:r>
            <a:r>
              <a:rPr lang="en-US" altLang="ko-KR" sz="2000" dirty="0"/>
              <a:t>)</a:t>
            </a:r>
          </a:p>
          <a:p>
            <a:pPr lvl="3"/>
            <a:r>
              <a:rPr lang="ko-KR" altLang="en-US" sz="2000" dirty="0"/>
              <a:t>출력 스트림의</a:t>
            </a:r>
            <a:r>
              <a:rPr lang="en-US" altLang="ko-KR" sz="2000" dirty="0"/>
              <a:t> write()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4"/>
            <a:r>
              <a:rPr lang="ko-KR" altLang="en-US" sz="2000" dirty="0"/>
              <a:t>데이터 출력 전까지 스레드는 블로킹</a:t>
            </a:r>
            <a:endParaRPr lang="en-US" altLang="ko-KR" sz="2000" dirty="0"/>
          </a:p>
          <a:p>
            <a:pPr lvl="3"/>
            <a:r>
              <a:rPr lang="ko-KR" altLang="en-US" sz="2000" dirty="0">
                <a:solidFill>
                  <a:srgbClr val="C00000"/>
                </a:solidFill>
              </a:rPr>
              <a:t>스레드 블로킹 </a:t>
            </a:r>
            <a:r>
              <a:rPr lang="en-US" altLang="ko-KR" sz="2000" dirty="0">
                <a:solidFill>
                  <a:srgbClr val="C00000"/>
                </a:solidFill>
              </a:rPr>
              <a:t>-</a:t>
            </a:r>
            <a:r>
              <a:rPr lang="ko-KR" altLang="en-US" sz="2000" dirty="0">
                <a:solidFill>
                  <a:srgbClr val="C00000"/>
                </a:solidFill>
              </a:rPr>
              <a:t>다른 일을 할 수가 없고</a:t>
            </a:r>
            <a:r>
              <a:rPr lang="en-US" altLang="ko-KR" sz="2000" dirty="0">
                <a:solidFill>
                  <a:srgbClr val="C00000"/>
                </a:solidFill>
              </a:rPr>
              <a:t> interrupt </a:t>
            </a:r>
            <a:r>
              <a:rPr lang="ko-KR" altLang="en-US" sz="2000" dirty="0">
                <a:solidFill>
                  <a:srgbClr val="C00000"/>
                </a:solidFill>
              </a:rPr>
              <a:t>해 블로킹 빠져나올 수도 없음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3"/>
            <a:r>
              <a:rPr lang="ko-KR" altLang="en-US" sz="2000" dirty="0"/>
              <a:t> 블로킹을 빠져 나오는 유일한 방법 </a:t>
            </a:r>
            <a:r>
              <a:rPr lang="en-US" altLang="ko-KR" sz="2000" dirty="0"/>
              <a:t>-</a:t>
            </a:r>
            <a:r>
              <a:rPr lang="ko-KR" altLang="en-US" sz="2000" dirty="0"/>
              <a:t> 스트림을 닫는 것</a:t>
            </a:r>
            <a:endParaRPr lang="en-US" altLang="ko-KR" sz="2000" dirty="0"/>
          </a:p>
          <a:p>
            <a:pPr lvl="2"/>
            <a:endParaRPr lang="en-US" altLang="ko-KR" sz="2000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sz="2000" dirty="0" smtClean="0"/>
              <a:t>NIO </a:t>
            </a:r>
            <a:r>
              <a:rPr lang="ko-KR" altLang="en-US" sz="2000" dirty="0"/>
              <a:t>채널 </a:t>
            </a:r>
            <a:r>
              <a:rPr lang="en-US" altLang="ko-KR" sz="2000" dirty="0"/>
              <a:t>– </a:t>
            </a:r>
            <a:r>
              <a:rPr lang="ko-KR" altLang="en-US" sz="2000" dirty="0"/>
              <a:t>블로킹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넌블로킹</a:t>
            </a:r>
            <a:endParaRPr lang="en-US" altLang="ko-KR" sz="2000" dirty="0"/>
          </a:p>
          <a:p>
            <a:pPr lvl="3"/>
            <a:r>
              <a:rPr lang="en-US" altLang="ko-KR" sz="2000" dirty="0"/>
              <a:t>NIO </a:t>
            </a:r>
            <a:r>
              <a:rPr lang="ko-KR" altLang="en-US" sz="2000" dirty="0"/>
              <a:t>블로킹은 스레드를</a:t>
            </a:r>
            <a:r>
              <a:rPr lang="en-US" altLang="ko-KR" sz="2000" dirty="0"/>
              <a:t> interrupt </a:t>
            </a:r>
            <a:r>
              <a:rPr lang="ko-KR" altLang="en-US" sz="2000" dirty="0"/>
              <a:t>함으로써 빠져나올 수 있음</a:t>
            </a:r>
            <a:endParaRPr lang="en-US" altLang="ko-KR" sz="2000" dirty="0"/>
          </a:p>
          <a:p>
            <a:pPr lvl="3"/>
            <a:r>
              <a:rPr lang="en-US" altLang="ko-KR" sz="2000" dirty="0"/>
              <a:t>NIO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넌블로킹</a:t>
            </a:r>
            <a:r>
              <a:rPr lang="ko-KR" altLang="en-US" sz="2000" dirty="0"/>
              <a:t> 지원</a:t>
            </a:r>
            <a:endParaRPr lang="en-US" altLang="ko-KR" sz="2000" dirty="0"/>
          </a:p>
          <a:p>
            <a:pPr lvl="4"/>
            <a:r>
              <a:rPr lang="ko-KR" altLang="en-US" sz="2000" dirty="0"/>
              <a:t>입출력 작업 시 스레드가 </a:t>
            </a:r>
            <a:r>
              <a:rPr lang="ko-KR" altLang="en-US" sz="2000" dirty="0" err="1"/>
              <a:t>블로킹되지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않음</a:t>
            </a:r>
          </a:p>
          <a:p>
            <a:pPr lvl="3"/>
            <a:r>
              <a:rPr lang="ko-KR" altLang="en-US" sz="2000" dirty="0" smtClean="0"/>
              <a:t>준비 완료된 채널을 선택하는 기능</a:t>
            </a:r>
            <a:r>
              <a:rPr lang="en-US" altLang="ko-KR" sz="2000" dirty="0" smtClean="0"/>
              <a:t>!!!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7" y="-1734793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8055" y="70137"/>
            <a:ext cx="8241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네트워크 프로그램 개발 시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NIO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선택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55239" y="1576530"/>
            <a:ext cx="78592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IO </a:t>
            </a:r>
            <a:r>
              <a:rPr lang="ko-KR" altLang="en-US" sz="2800" b="1" dirty="0"/>
              <a:t>방식 선택하는 경우</a:t>
            </a:r>
            <a:endParaRPr lang="en-US" altLang="ko-KR" sz="2800" b="1" dirty="0"/>
          </a:p>
          <a:p>
            <a:pPr lvl="2"/>
            <a:r>
              <a:rPr lang="ko-KR" altLang="en-US" sz="2400" dirty="0"/>
              <a:t>연결 클라이언트의 수가 적고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전송되는 데이터가 대용량이면서 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순차적으로 </a:t>
            </a:r>
            <a:r>
              <a:rPr lang="ko-KR" altLang="en-US" sz="2400" dirty="0"/>
              <a:t>처리될 필요성 있을 경우</a:t>
            </a:r>
            <a:endParaRPr lang="en-US" altLang="ko-KR" sz="2400" dirty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NIO </a:t>
            </a:r>
            <a:r>
              <a:rPr lang="ko-KR" altLang="en-US" sz="2800" b="1" dirty="0"/>
              <a:t>방식 선택하는 경우</a:t>
            </a:r>
            <a:endParaRPr lang="en-US" altLang="ko-KR" sz="2800" b="1" dirty="0"/>
          </a:p>
          <a:p>
            <a:pPr lvl="2"/>
            <a:r>
              <a:rPr lang="ko-KR" altLang="en-US" sz="2400" dirty="0"/>
              <a:t>연결 클라이언트의 수가 많고</a:t>
            </a:r>
            <a:endParaRPr lang="en-US" altLang="ko-KR" sz="2400" dirty="0"/>
          </a:p>
          <a:p>
            <a:pPr lvl="2"/>
            <a:r>
              <a:rPr lang="ko-KR" altLang="en-US" sz="2400" dirty="0"/>
              <a:t>전송되는 데이터 용량이 적으면서</a:t>
            </a:r>
            <a:r>
              <a:rPr lang="en-US" altLang="ko-KR" sz="2400" dirty="0"/>
              <a:t>,  </a:t>
            </a:r>
          </a:p>
          <a:p>
            <a:pPr lvl="2"/>
            <a:r>
              <a:rPr lang="ko-KR" altLang="en-US" sz="2400" dirty="0"/>
              <a:t>입출력 작업 처리가 빨리 끝나는 경우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12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버퍼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6255" y="1435957"/>
            <a:ext cx="9776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버퍼</a:t>
            </a:r>
            <a:r>
              <a:rPr lang="en-US" altLang="ko-KR" sz="2400" b="1" dirty="0"/>
              <a:t>(Buffer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버퍼는 읽고 쓰기 가능한 메모리 배열</a:t>
            </a:r>
            <a:endParaRPr lang="en-US" altLang="ko-KR" sz="2000" dirty="0"/>
          </a:p>
          <a:p>
            <a:pPr lvl="1"/>
            <a:r>
              <a:rPr lang="en-US" altLang="ko-KR" sz="2000" dirty="0"/>
              <a:t>NIO</a:t>
            </a:r>
            <a:r>
              <a:rPr lang="ko-KR" altLang="en-US" sz="2000" dirty="0"/>
              <a:t>에서는 데이터를 입출력을 하기 위해서는 항상 버퍼 사용</a:t>
            </a:r>
            <a:endParaRPr lang="en-US" altLang="ko-KR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0" y="3219030"/>
            <a:ext cx="5833778" cy="276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4" y="3024084"/>
            <a:ext cx="5854995" cy="324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5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버퍼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sz="quarter" idx="10"/>
          </p:nvPr>
        </p:nvSpPr>
        <p:spPr>
          <a:xfrm>
            <a:off x="1728708" y="896255"/>
            <a:ext cx="8686800" cy="5715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chemeClr val="tx1"/>
                </a:solidFill>
              </a:rPr>
              <a:t>Buffer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생성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2400" dirty="0" smtClean="0"/>
              <a:t>allocate()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데이터 타입 별 버퍼 생성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매개값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해당 데이터 타입의 저장 개수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Ex) 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endParaRPr lang="en-US" altLang="ko-KR" sz="1400" dirty="0" smtClean="0"/>
          </a:p>
          <a:p>
            <a:pPr lvl="1"/>
            <a:r>
              <a:rPr lang="en-US" altLang="ko-KR" sz="2400" dirty="0" smtClean="0"/>
              <a:t>wrap()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  <a:p>
            <a:pPr lvl="2"/>
            <a:r>
              <a:rPr lang="ko-KR" altLang="en-US" sz="2000" dirty="0" smtClean="0"/>
              <a:t>이미 생성되어 있는 타입 별 배열을 </a:t>
            </a:r>
            <a:r>
              <a:rPr lang="ko-KR" altLang="en-US" sz="2000" dirty="0" err="1" smtClean="0"/>
              <a:t>래핑해</a:t>
            </a:r>
            <a:r>
              <a:rPr lang="ko-KR" altLang="en-US" sz="2000" dirty="0" smtClean="0"/>
              <a:t> 버퍼 생성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일부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데이터만 가지고도 버퍼 생성 가능</a:t>
            </a:r>
            <a:r>
              <a:rPr lang="en-US" altLang="ko-KR" sz="2000" dirty="0" smtClean="0"/>
              <a:t>!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ko-KR" altLang="en-US" sz="2000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5" y="3109890"/>
            <a:ext cx="5092170" cy="76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45" y="5098571"/>
            <a:ext cx="4696068" cy="131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2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자바에서 제공되는 표준</a:t>
            </a:r>
            <a:r>
              <a:rPr lang="en-US" altLang="ko-KR"/>
              <a:t>API</a:t>
            </a:r>
            <a:r>
              <a:rPr lang="ko-KR" altLang="en-US"/>
              <a:t>에서 한 개의 추상메서드를 가지는 인터페이스는 모두 람다식을 이용해서 익명 구현 객체 표현이 가능하다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버퍼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3222" y="1446541"/>
            <a:ext cx="83680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Buffer </a:t>
            </a:r>
            <a:r>
              <a:rPr lang="ko-KR" altLang="en-US" sz="2400" b="1" dirty="0"/>
              <a:t>변환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/>
              <a:t>채널이 데이터를 저장하고 읽는 버퍼는 모두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ByteBuffer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/>
              <a:t>채널을 통해 읽은 데이터를 복원하기 위해서 </a:t>
            </a:r>
            <a:r>
              <a:rPr lang="en-US" altLang="ko-KR" sz="2000" dirty="0" err="1"/>
              <a:t>ByteBuffer</a:t>
            </a:r>
            <a:r>
              <a:rPr lang="ko-KR" altLang="en-US" sz="2000" dirty="0"/>
              <a:t>를 다른 기본 타입 버퍼로 변환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ex) 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 &lt;-&gt; String</a:t>
            </a:r>
          </a:p>
          <a:p>
            <a:pPr lvl="1"/>
            <a:r>
              <a:rPr lang="en-US" altLang="ko-KR" sz="2000" dirty="0" smtClean="0"/>
              <a:t>	Charset </a:t>
            </a:r>
            <a:r>
              <a:rPr lang="en-US" altLang="ko-KR" sz="2000" dirty="0" err="1" smtClean="0"/>
              <a:t>charset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Charset.forname</a:t>
            </a:r>
            <a:r>
              <a:rPr lang="en-US" altLang="ko-KR" sz="2000" dirty="0" smtClean="0"/>
              <a:t>(“UTF-8”);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/>
              <a:t>	//</a:t>
            </a:r>
            <a:r>
              <a:rPr lang="ko-KR" altLang="en-US" sz="2000" dirty="0"/>
              <a:t>문자열을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ByteBuffer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변환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smtClean="0"/>
              <a:t>String data =“…”;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charset.encode</a:t>
            </a:r>
            <a:r>
              <a:rPr lang="en-US" altLang="ko-KR" sz="2000" dirty="0" smtClean="0"/>
              <a:t>(data); 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파일이나 네트워크로 읽은 </a:t>
            </a:r>
            <a:r>
              <a:rPr lang="en-US" altLang="ko-KR" sz="2000" dirty="0" err="1" smtClean="0"/>
              <a:t>ByteBuffer</a:t>
            </a:r>
            <a:r>
              <a:rPr lang="ko-KR" altLang="en-US" sz="2000" dirty="0" smtClean="0"/>
              <a:t>를 문자열로 변환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 = ….;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smtClean="0"/>
              <a:t>String data = </a:t>
            </a:r>
            <a:r>
              <a:rPr lang="en-US" altLang="ko-KR" sz="2000" dirty="0" err="1" smtClean="0"/>
              <a:t>charset.decode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bytebuffer</a:t>
            </a:r>
            <a:r>
              <a:rPr lang="en-US" altLang="ko-KR" sz="2000" dirty="0" smtClean="0"/>
              <a:t>).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10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635</Words>
  <Application>Microsoft Office PowerPoint</Application>
  <PresentationFormat>와이드스크린</PresentationFormat>
  <Paragraphs>143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Aharoni</vt:lpstr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재현</cp:lastModifiedBy>
  <cp:revision>621</cp:revision>
  <dcterms:created xsi:type="dcterms:W3CDTF">2018-08-02T07:05:36Z</dcterms:created>
  <dcterms:modified xsi:type="dcterms:W3CDTF">2019-05-02T11:34:42Z</dcterms:modified>
</cp:coreProperties>
</file>