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96" r:id="rId14"/>
    <p:sldId id="267" r:id="rId15"/>
    <p:sldId id="270" r:id="rId16"/>
    <p:sldId id="269" r:id="rId17"/>
    <p:sldId id="271" r:id="rId18"/>
    <p:sldId id="297" r:id="rId19"/>
    <p:sldId id="298" r:id="rId20"/>
    <p:sldId id="272" r:id="rId21"/>
    <p:sldId id="274" r:id="rId22"/>
    <p:sldId id="273" r:id="rId23"/>
    <p:sldId id="275" r:id="rId24"/>
    <p:sldId id="276" r:id="rId25"/>
    <p:sldId id="277" r:id="rId26"/>
    <p:sldId id="278" r:id="rId27"/>
    <p:sldId id="279" r:id="rId28"/>
    <p:sldId id="280" r:id="rId29"/>
    <p:sldId id="282" r:id="rId30"/>
    <p:sldId id="284" r:id="rId31"/>
    <p:sldId id="285" r:id="rId32"/>
    <p:sldId id="286" r:id="rId33"/>
    <p:sldId id="287" r:id="rId34"/>
    <p:sldId id="288" r:id="rId35"/>
    <p:sldId id="289" r:id="rId36"/>
    <p:sldId id="290" r:id="rId37"/>
    <p:sldId id="291" r:id="rId38"/>
    <p:sldId id="28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10/1/13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omg@cpanel.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cpanel.net/twiki/bin/view/SoftwareDevelopmentKit/ExpVarRe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cpanel.net/twiki/bin/view/SoftwareDevelopmentKit/AddingIconsAndGrou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omg@cpanel.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19908"/>
          </a:xfrm>
        </p:spPr>
        <p:txBody>
          <a:bodyPr>
            <a:normAutofit/>
          </a:bodyPr>
          <a:lstStyle/>
          <a:p>
            <a:r>
              <a:rPr lang="en-US" b="1" dirty="0"/>
              <a:t>Customizing the cPanel User Interface</a:t>
            </a:r>
            <a:r>
              <a:rPr lang="en-US" dirty="0"/>
              <a:t/>
            </a:r>
            <a:br>
              <a:rPr lang="en-US" dirty="0"/>
            </a:br>
            <a:endParaRPr lang="en-US" dirty="0"/>
          </a:p>
        </p:txBody>
      </p:sp>
      <p:sp>
        <p:nvSpPr>
          <p:cNvPr id="4" name="TextBox 3"/>
          <p:cNvSpPr txBox="1"/>
          <p:nvPr/>
        </p:nvSpPr>
        <p:spPr>
          <a:xfrm>
            <a:off x="493873" y="5479357"/>
            <a:ext cx="8172423" cy="1200329"/>
          </a:xfrm>
          <a:prstGeom prst="rect">
            <a:avLst/>
          </a:prstGeom>
          <a:noFill/>
        </p:spPr>
        <p:txBody>
          <a:bodyPr wrap="square" rtlCol="0">
            <a:spAutoFit/>
          </a:bodyPr>
          <a:lstStyle/>
          <a:p>
            <a:r>
              <a:rPr lang="en-US" b="1" dirty="0"/>
              <a:t>Tom Green</a:t>
            </a:r>
            <a:br>
              <a:rPr lang="en-US" b="1" dirty="0"/>
            </a:br>
            <a:r>
              <a:rPr lang="en-US" dirty="0"/>
              <a:t>User Interface Manager</a:t>
            </a:r>
            <a:br>
              <a:rPr lang="en-US" dirty="0"/>
            </a:br>
            <a:r>
              <a:rPr lang="en-US" dirty="0"/>
              <a:t>cPanel Inc.</a:t>
            </a:r>
            <a:br>
              <a:rPr lang="en-US" dirty="0"/>
            </a:br>
            <a:r>
              <a:rPr lang="en-US" dirty="0" err="1"/>
              <a:t>tomg@cpanel.net</a:t>
            </a:r>
            <a:endParaRPr lang="en-US" dirty="0"/>
          </a:p>
        </p:txBody>
      </p:sp>
    </p:spTree>
    <p:extLst>
      <p:ext uri="{BB962C8B-B14F-4D97-AF65-F5344CB8AC3E}">
        <p14:creationId xmlns:p14="http://schemas.microsoft.com/office/powerpoint/2010/main" val="313588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556"/>
            <a:ext cx="8229600" cy="1143000"/>
          </a:xfrm>
        </p:spPr>
        <p:txBody>
          <a:bodyPr>
            <a:normAutofit fontScale="90000"/>
          </a:bodyPr>
          <a:lstStyle/>
          <a:p>
            <a:r>
              <a:rPr lang="en-US" b="1" dirty="0"/>
              <a:t>How to upload a custom branding to the server so you can test it?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US" dirty="0"/>
              <a:t>Log into cPanel as the reseller who has access branding customization.</a:t>
            </a:r>
          </a:p>
          <a:p>
            <a:pPr marL="514350" lvl="0" indent="-514350">
              <a:buFont typeface="+mj-lt"/>
              <a:buAutoNum type="arabicPeriod"/>
            </a:pPr>
            <a:r>
              <a:rPr lang="en-US" dirty="0"/>
              <a:t>Click on the ‘Branding Editor’ icon</a:t>
            </a:r>
          </a:p>
          <a:p>
            <a:pPr marL="514350" lvl="0" indent="-514350">
              <a:buFont typeface="+mj-lt"/>
              <a:buAutoNum type="arabicPeriod"/>
            </a:pPr>
            <a:r>
              <a:rPr lang="en-US" dirty="0"/>
              <a:t>Click on ‘Create or Upload Branding’</a:t>
            </a:r>
          </a:p>
          <a:p>
            <a:pPr marL="514350" lvl="0" indent="-514350">
              <a:buFont typeface="+mj-lt"/>
              <a:buAutoNum type="arabicPeriod"/>
            </a:pPr>
            <a:r>
              <a:rPr lang="en-US" dirty="0"/>
              <a:t>In the second section, click the ‘Browse…’ button. </a:t>
            </a:r>
          </a:p>
          <a:p>
            <a:pPr marL="514350" lvl="0" indent="-514350">
              <a:buFont typeface="+mj-lt"/>
              <a:buAutoNum type="arabicPeriod"/>
            </a:pPr>
            <a:r>
              <a:rPr lang="en-US" dirty="0"/>
              <a:t>Select the archive from your local file system.</a:t>
            </a:r>
          </a:p>
          <a:p>
            <a:pPr marL="0" indent="0">
              <a:buNone/>
            </a:pPr>
            <a:endParaRPr lang="en-US" b="1" dirty="0" smtClean="0"/>
          </a:p>
          <a:p>
            <a:pPr marL="0" indent="0">
              <a:buNone/>
            </a:pPr>
            <a:r>
              <a:rPr lang="en-US" b="1" dirty="0" smtClean="0"/>
              <a:t>NOTE</a:t>
            </a:r>
            <a:r>
              <a:rPr lang="en-US" b="1" dirty="0"/>
              <a:t>:</a:t>
            </a:r>
            <a:r>
              <a:rPr lang="en-US" dirty="0"/>
              <a:t> All the files must be located in the root of the archive.  Files in sub-directories will be ignored.</a:t>
            </a:r>
          </a:p>
          <a:p>
            <a:pPr marL="0" indent="0">
              <a:buNone/>
            </a:pPr>
            <a:endParaRPr lang="en-US" b="1" dirty="0" smtClean="0"/>
          </a:p>
          <a:p>
            <a:pPr marL="0" indent="0">
              <a:buNone/>
            </a:pPr>
            <a:r>
              <a:rPr lang="en-US" b="1" dirty="0" smtClean="0"/>
              <a:t>NOTE</a:t>
            </a:r>
            <a:r>
              <a:rPr lang="en-US" b="1" dirty="0"/>
              <a:t>: </a:t>
            </a:r>
            <a:r>
              <a:rPr lang="en-US" dirty="0"/>
              <a:t>If your branding archive was created by the system, it will have the correct layout described.</a:t>
            </a:r>
          </a:p>
          <a:p>
            <a:endParaRPr lang="en-US" dirty="0"/>
          </a:p>
        </p:txBody>
      </p:sp>
    </p:spTree>
    <p:extLst>
      <p:ext uri="{BB962C8B-B14F-4D97-AF65-F5344CB8AC3E}">
        <p14:creationId xmlns:p14="http://schemas.microsoft.com/office/powerpoint/2010/main" val="34616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766"/>
            <a:ext cx="8229600" cy="1143000"/>
          </a:xfrm>
        </p:spPr>
        <p:txBody>
          <a:bodyPr>
            <a:normAutofit fontScale="90000"/>
          </a:bodyPr>
          <a:lstStyle/>
          <a:p>
            <a:r>
              <a:rPr lang="en-US" b="1" dirty="0"/>
              <a:t>How to add your own logo to cPanel?</a:t>
            </a:r>
            <a:r>
              <a:rPr lang="en-US" dirty="0"/>
              <a:t/>
            </a:r>
            <a:br>
              <a:rPr lang="en-US" dirty="0"/>
            </a:br>
            <a:endParaRPr lang="en-US" dirty="0"/>
          </a:p>
        </p:txBody>
      </p:sp>
      <p:sp>
        <p:nvSpPr>
          <p:cNvPr id="3" name="Content Placeholder 2"/>
          <p:cNvSpPr>
            <a:spLocks noGrp="1"/>
          </p:cNvSpPr>
          <p:nvPr>
            <p:ph idx="1"/>
          </p:nvPr>
        </p:nvSpPr>
        <p:spPr>
          <a:xfrm>
            <a:off x="457200" y="1481534"/>
            <a:ext cx="8229600" cy="4915063"/>
          </a:xfrm>
        </p:spPr>
        <p:txBody>
          <a:bodyPr>
            <a:normAutofit fontScale="77500" lnSpcReduction="20000"/>
          </a:bodyPr>
          <a:lstStyle/>
          <a:p>
            <a:pPr marL="514350" lvl="0" indent="-514350">
              <a:buFont typeface="+mj-lt"/>
              <a:buAutoNum type="arabicPeriod"/>
            </a:pPr>
            <a:r>
              <a:rPr lang="en-US" dirty="0" smtClean="0"/>
              <a:t>Click </a:t>
            </a:r>
            <a:r>
              <a:rPr lang="en-US" dirty="0"/>
              <a:t>the ‘Edit this Style’ link on the branding you want to edit.</a:t>
            </a:r>
          </a:p>
          <a:p>
            <a:pPr marL="514350" lvl="0" indent="-514350">
              <a:buFont typeface="+mj-lt"/>
              <a:buAutoNum type="arabicPeriod"/>
            </a:pPr>
            <a:r>
              <a:rPr lang="en-US" dirty="0"/>
              <a:t>Click the ‘Edit Logos’ link.</a:t>
            </a:r>
          </a:p>
          <a:p>
            <a:pPr marL="514350" lvl="0" indent="-514350">
              <a:buFont typeface="+mj-lt"/>
              <a:buAutoNum type="arabicPeriod"/>
            </a:pPr>
            <a:r>
              <a:rPr lang="en-US" dirty="0"/>
              <a:t>The logo editor shows you the available logos.  The editor shows the following three logos.  These are used for various scenarios depending on how you cPanel is deployed</a:t>
            </a:r>
            <a:r>
              <a:rPr lang="en-US" dirty="0" smtClean="0"/>
              <a:t>:</a:t>
            </a:r>
          </a:p>
          <a:p>
            <a:pPr marL="0" lvl="0" indent="0">
              <a:buNone/>
            </a:pPr>
            <a:endParaRPr lang="en-US" dirty="0"/>
          </a:p>
          <a:p>
            <a:pPr lvl="1"/>
            <a:r>
              <a:rPr lang="en-US" dirty="0"/>
              <a:t>top-logo - ???</a:t>
            </a:r>
          </a:p>
          <a:p>
            <a:pPr lvl="1"/>
            <a:r>
              <a:rPr lang="en-US" dirty="0"/>
              <a:t>top-</a:t>
            </a:r>
            <a:r>
              <a:rPr lang="en-US" dirty="0" err="1"/>
              <a:t>logo_opt</a:t>
            </a:r>
            <a:r>
              <a:rPr lang="en-US" dirty="0"/>
              <a:t> – used on non </a:t>
            </a:r>
            <a:r>
              <a:rPr lang="en-US" dirty="0" err="1"/>
              <a:t>vps</a:t>
            </a:r>
            <a:r>
              <a:rPr lang="en-US" dirty="0"/>
              <a:t> deployments.</a:t>
            </a:r>
          </a:p>
          <a:p>
            <a:pPr lvl="1"/>
            <a:r>
              <a:rPr lang="en-US" dirty="0"/>
              <a:t>top-logo_vps2 – used on </a:t>
            </a:r>
            <a:r>
              <a:rPr lang="en-US" dirty="0" err="1"/>
              <a:t>vps</a:t>
            </a:r>
            <a:r>
              <a:rPr lang="en-US" dirty="0"/>
              <a:t> deployments.</a:t>
            </a:r>
          </a:p>
          <a:p>
            <a:pPr marL="0" indent="0">
              <a:buNone/>
            </a:pPr>
            <a:endParaRPr lang="en-US" b="1" dirty="0" smtClean="0"/>
          </a:p>
          <a:p>
            <a:pPr marL="0" indent="0">
              <a:buNone/>
            </a:pPr>
            <a:r>
              <a:rPr lang="en-US" b="1" dirty="0" smtClean="0"/>
              <a:t>Note</a:t>
            </a:r>
            <a:r>
              <a:rPr lang="en-US" b="1" dirty="0"/>
              <a:t>:</a:t>
            </a:r>
            <a:r>
              <a:rPr lang="en-US" dirty="0"/>
              <a:t>  The branding system supports logos in any of the following </a:t>
            </a:r>
            <a:r>
              <a:rPr lang="en-US" dirty="0" smtClean="0"/>
              <a:t>formats:</a:t>
            </a:r>
            <a:r>
              <a:rPr lang="en-US" dirty="0"/>
              <a:t> </a:t>
            </a:r>
            <a:r>
              <a:rPr lang="en-US" dirty="0" smtClean="0"/>
              <a:t> jpg, gif, </a:t>
            </a:r>
            <a:r>
              <a:rPr lang="en-US" dirty="0" err="1" smtClean="0"/>
              <a:t>png</a:t>
            </a:r>
            <a:endParaRPr lang="en-US" dirty="0"/>
          </a:p>
        </p:txBody>
      </p:sp>
    </p:spTree>
    <p:extLst>
      <p:ext uri="{BB962C8B-B14F-4D97-AF65-F5344CB8AC3E}">
        <p14:creationId xmlns:p14="http://schemas.microsoft.com/office/powerpoint/2010/main" val="226963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78"/>
            <a:ext cx="8229600" cy="1143000"/>
          </a:xfrm>
        </p:spPr>
        <p:txBody>
          <a:bodyPr>
            <a:normAutofit fontScale="90000"/>
          </a:bodyPr>
          <a:lstStyle/>
          <a:p>
            <a:r>
              <a:rPr lang="en-US" b="1" dirty="0"/>
              <a:t>How to move your </a:t>
            </a:r>
            <a:r>
              <a:rPr lang="en-US" b="1" dirty="0" smtClean="0"/>
              <a:t>logo?</a:t>
            </a:r>
            <a:r>
              <a:rPr lang="en-US" dirty="0"/>
              <a:t/>
            </a:r>
            <a:br>
              <a:rPr lang="en-US" dirty="0"/>
            </a:br>
            <a:endParaRPr lang="en-US" dirty="0"/>
          </a:p>
        </p:txBody>
      </p:sp>
      <p:sp>
        <p:nvSpPr>
          <p:cNvPr id="3" name="Content Placeholder 2"/>
          <p:cNvSpPr>
            <a:spLocks noGrp="1"/>
          </p:cNvSpPr>
          <p:nvPr>
            <p:ph idx="1"/>
          </p:nvPr>
        </p:nvSpPr>
        <p:spPr>
          <a:xfrm>
            <a:off x="457200" y="1164068"/>
            <a:ext cx="8229600" cy="5514620"/>
          </a:xfrm>
        </p:spPr>
        <p:txBody>
          <a:bodyPr>
            <a:normAutofit fontScale="77500" lnSpcReduction="20000"/>
          </a:bodyPr>
          <a:lstStyle/>
          <a:p>
            <a:pPr marL="514350" indent="-514350">
              <a:buFont typeface="+mj-lt"/>
              <a:buAutoNum type="arabicPeriod"/>
            </a:pPr>
            <a:r>
              <a:rPr lang="en-US" dirty="0" smtClean="0"/>
              <a:t>The logo editor provides two ways to change the position and size of your logo.</a:t>
            </a:r>
          </a:p>
          <a:p>
            <a:pPr marL="514350" lvl="0" indent="-514350">
              <a:buFont typeface="+mj-lt"/>
              <a:buAutoNum type="arabicPeriod"/>
            </a:pPr>
            <a:r>
              <a:rPr lang="en-US" dirty="0" smtClean="0"/>
              <a:t>Navigate to the ‘Edit Logos’ page.</a:t>
            </a:r>
          </a:p>
          <a:p>
            <a:pPr marL="514350" lvl="0" indent="-514350">
              <a:buFont typeface="+mj-lt"/>
              <a:buAutoNum type="arabicPeriod"/>
            </a:pPr>
            <a:r>
              <a:rPr lang="en-US" dirty="0" smtClean="0"/>
              <a:t>The most obvious one in the interface is by changing the CSS manually.</a:t>
            </a:r>
          </a:p>
          <a:p>
            <a:pPr marL="514350" lvl="0" indent="-514350">
              <a:buFont typeface="+mj-lt"/>
              <a:buAutoNum type="arabicPeriod"/>
            </a:pPr>
            <a:endParaRPr lang="en-US" dirty="0" smtClean="0"/>
          </a:p>
          <a:p>
            <a:pPr marL="971550" lvl="1" indent="-514350">
              <a:buFont typeface="+mj-lt"/>
              <a:buAutoNum type="arabicPeriod"/>
            </a:pPr>
            <a:r>
              <a:rPr lang="en-US" dirty="0" smtClean="0"/>
              <a:t>Click the CSS [edit] link.</a:t>
            </a:r>
          </a:p>
          <a:p>
            <a:pPr marL="971550" lvl="1" indent="-514350">
              <a:buFont typeface="+mj-lt"/>
              <a:buAutoNum type="arabicPeriod"/>
            </a:pPr>
            <a:r>
              <a:rPr lang="en-US" dirty="0" smtClean="0"/>
              <a:t>In the code editor, change the top, left, width and height as desired.</a:t>
            </a:r>
          </a:p>
          <a:p>
            <a:pPr marL="971550" lvl="1" indent="-514350">
              <a:buFont typeface="+mj-lt"/>
              <a:buAutoNum type="arabicPeriod"/>
            </a:pPr>
            <a:r>
              <a:rPr lang="en-US" b="1" dirty="0" smtClean="0"/>
              <a:t>DO NOT REMOVE ANY OF THE CSS SELECTORS</a:t>
            </a:r>
            <a:r>
              <a:rPr lang="en-US" dirty="0" smtClean="0"/>
              <a:t> as that may break the header for your branding.</a:t>
            </a:r>
          </a:p>
          <a:p>
            <a:pPr marL="971550" lvl="1" indent="-514350">
              <a:buFont typeface="+mj-lt"/>
              <a:buAutoNum type="arabicPeriod"/>
            </a:pPr>
            <a:r>
              <a:rPr lang="en-US" dirty="0" smtClean="0"/>
              <a:t>You can add other attributes here to modify the logo, such as a border, outline, padding, and margin.</a:t>
            </a:r>
          </a:p>
          <a:p>
            <a:pPr marL="514350" indent="-514350">
              <a:buFont typeface="+mj-lt"/>
              <a:buAutoNum type="arabicPeriod"/>
            </a:pPr>
            <a:endParaRPr lang="en-US" dirty="0" smtClean="0"/>
          </a:p>
          <a:p>
            <a:pPr marL="400050" lvl="1" indent="0">
              <a:buNone/>
            </a:pPr>
            <a:r>
              <a:rPr lang="en-US" b="1" dirty="0" smtClean="0"/>
              <a:t>NOTE:</a:t>
            </a:r>
            <a:r>
              <a:rPr lang="en-US" dirty="0" smtClean="0"/>
              <a:t> the Icon Editor page does not show your customization outside of the top, left, width and height attributes. </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42570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78"/>
            <a:ext cx="8229600" cy="1143000"/>
          </a:xfrm>
        </p:spPr>
        <p:txBody>
          <a:bodyPr>
            <a:normAutofit fontScale="90000"/>
          </a:bodyPr>
          <a:lstStyle/>
          <a:p>
            <a:r>
              <a:rPr lang="en-US" b="1" dirty="0"/>
              <a:t>How to move your </a:t>
            </a:r>
            <a:r>
              <a:rPr lang="en-US" b="1" dirty="0" smtClean="0"/>
              <a:t>logo?</a:t>
            </a:r>
            <a:r>
              <a:rPr lang="en-US" dirty="0"/>
              <a:t/>
            </a:r>
            <a:br>
              <a:rPr lang="en-US" dirty="0"/>
            </a:br>
            <a:endParaRPr lang="en-US" dirty="0"/>
          </a:p>
        </p:txBody>
      </p:sp>
      <p:sp>
        <p:nvSpPr>
          <p:cNvPr id="3" name="Content Placeholder 2"/>
          <p:cNvSpPr>
            <a:spLocks noGrp="1"/>
          </p:cNvSpPr>
          <p:nvPr>
            <p:ph idx="1"/>
          </p:nvPr>
        </p:nvSpPr>
        <p:spPr>
          <a:xfrm>
            <a:off x="457200" y="1164068"/>
            <a:ext cx="8229600" cy="5514620"/>
          </a:xfrm>
        </p:spPr>
        <p:txBody>
          <a:bodyPr>
            <a:normAutofit fontScale="85000" lnSpcReduction="20000"/>
          </a:bodyPr>
          <a:lstStyle/>
          <a:p>
            <a:pPr marL="0" indent="0">
              <a:buNone/>
            </a:pPr>
            <a:endParaRPr lang="en-US" dirty="0"/>
          </a:p>
          <a:p>
            <a:pPr marL="971550" lvl="1" indent="-514350">
              <a:buFont typeface="+mj-lt"/>
              <a:buAutoNum type="arabicPeriod" startAt="5"/>
            </a:pPr>
            <a:r>
              <a:rPr lang="en-US" dirty="0"/>
              <a:t>Click the ‘Save CSS’ button to save your changes.</a:t>
            </a:r>
          </a:p>
          <a:p>
            <a:pPr marL="0" indent="0">
              <a:buNone/>
            </a:pPr>
            <a:endParaRPr lang="en-US" dirty="0"/>
          </a:p>
          <a:p>
            <a:pPr marL="514350" lvl="0" indent="-514350">
              <a:buFont typeface="+mj-lt"/>
              <a:buAutoNum type="arabicPeriod" startAt="4"/>
            </a:pPr>
            <a:r>
              <a:rPr lang="en-US" dirty="0"/>
              <a:t>The second way to modify the position and size of your logo is the hidden gem on this page. Just put your mouse on the actual header icon.</a:t>
            </a:r>
          </a:p>
          <a:p>
            <a:pPr marL="971550" lvl="1" indent="-514350">
              <a:buFont typeface="+mj-lt"/>
              <a:buAutoNum type="arabicPeriod"/>
            </a:pPr>
            <a:r>
              <a:rPr lang="en-US" dirty="0"/>
              <a:t>To resize, use the resize square on each side and corner of the icon box.</a:t>
            </a:r>
          </a:p>
          <a:p>
            <a:pPr marL="971550" lvl="1" indent="-514350">
              <a:buFont typeface="+mj-lt"/>
              <a:buAutoNum type="arabicPeriod"/>
            </a:pPr>
            <a:r>
              <a:rPr lang="en-US" dirty="0"/>
              <a:t>To move, hold down the left mouse button while over the middle of the icon. Drag the icon to the new position and release the left mouse button.</a:t>
            </a:r>
          </a:p>
          <a:p>
            <a:pPr marL="0" indent="0">
              <a:buNone/>
            </a:pPr>
            <a:endParaRPr lang="en-US" dirty="0"/>
          </a:p>
          <a:p>
            <a:pPr marL="0" indent="0">
              <a:buNone/>
            </a:pPr>
            <a:r>
              <a:rPr lang="en-US" b="1" dirty="0"/>
              <a:t>NOTE:</a:t>
            </a:r>
            <a:r>
              <a:rPr lang="en-US" dirty="0"/>
              <a:t> If you had made any additional CSS changes to the logo CSS, those changes will be lost using this technique.</a:t>
            </a:r>
          </a:p>
          <a:p>
            <a:endParaRPr lang="en-US" dirty="0"/>
          </a:p>
        </p:txBody>
      </p:sp>
    </p:spTree>
    <p:extLst>
      <p:ext uri="{BB962C8B-B14F-4D97-AF65-F5344CB8AC3E}">
        <p14:creationId xmlns:p14="http://schemas.microsoft.com/office/powerpoint/2010/main" val="238392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change </a:t>
            </a:r>
            <a:r>
              <a:rPr lang="en-US" b="1" dirty="0" smtClean="0"/>
              <a:t>an icon for an application in cPanel?</a:t>
            </a:r>
            <a:endParaRPr lang="en-US" dirty="0"/>
          </a:p>
        </p:txBody>
      </p:sp>
      <p:sp>
        <p:nvSpPr>
          <p:cNvPr id="3" name="Content Placeholder 2"/>
          <p:cNvSpPr>
            <a:spLocks noGrp="1"/>
          </p:cNvSpPr>
          <p:nvPr>
            <p:ph idx="1"/>
          </p:nvPr>
        </p:nvSpPr>
        <p:spPr>
          <a:xfrm>
            <a:off x="457200" y="1600200"/>
            <a:ext cx="8229600" cy="5043212"/>
          </a:xfrm>
        </p:spPr>
        <p:txBody>
          <a:bodyPr>
            <a:normAutofit fontScale="62500" lnSpcReduction="20000"/>
          </a:bodyPr>
          <a:lstStyle/>
          <a:p>
            <a:pPr marL="0" indent="0">
              <a:buNone/>
            </a:pPr>
            <a:endParaRPr lang="en-US" dirty="0"/>
          </a:p>
          <a:p>
            <a:pPr marL="514350" lvl="0" indent="-514350">
              <a:buFont typeface="+mj-lt"/>
              <a:buAutoNum type="arabicPeriod"/>
            </a:pPr>
            <a:r>
              <a:rPr lang="en-US" dirty="0"/>
              <a:t>Click the ‘Edit Icons’ link.</a:t>
            </a:r>
          </a:p>
          <a:p>
            <a:pPr marL="514350" lvl="0" indent="-514350">
              <a:buFont typeface="+mj-lt"/>
              <a:buAutoNum type="arabicPeriod"/>
            </a:pPr>
            <a:r>
              <a:rPr lang="en-US" dirty="0"/>
              <a:t>You will see a screen with all the icons available on your system. </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icon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lvl="0" indent="-514350">
              <a:buFont typeface="+mj-lt"/>
              <a:buAutoNum type="arabicPeriod"/>
            </a:pPr>
            <a:r>
              <a:rPr lang="en-US" dirty="0"/>
              <a:t>Once you have selected all the icons you want to change, click the ‘Upload Images’ button.</a:t>
            </a:r>
          </a:p>
          <a:p>
            <a:pPr marL="0" lvl="0" indent="0">
              <a:buNone/>
            </a:pPr>
            <a:endParaRPr lang="en-US" dirty="0" smtClean="0"/>
          </a:p>
          <a:p>
            <a:pPr marL="400050" lvl="1" indent="0">
              <a:buNone/>
            </a:pPr>
            <a:r>
              <a:rPr lang="en-US" dirty="0" smtClean="0"/>
              <a:t>NOTE</a:t>
            </a:r>
            <a:r>
              <a:rPr lang="en-US" dirty="0"/>
              <a:t>: Icons need to be 32 x 32 jpg images</a:t>
            </a:r>
            <a:r>
              <a:rPr lang="en-US" dirty="0" smtClean="0"/>
              <a:t>.</a:t>
            </a:r>
          </a:p>
          <a:p>
            <a:pPr marL="400050" lvl="1" indent="0">
              <a:buNone/>
            </a:pPr>
            <a:endParaRPr lang="en-US" dirty="0"/>
          </a:p>
          <a:p>
            <a:pPr marL="514350" lvl="0" indent="-514350">
              <a:buFont typeface="+mj-lt"/>
              <a:buAutoNum type="arabicPeriod"/>
            </a:pPr>
            <a:r>
              <a:rPr lang="en-US" dirty="0"/>
              <a:t>Once you have made all the changes you want, click the Generate Sprites button to make these available to users of this branding package.</a:t>
            </a:r>
          </a:p>
          <a:p>
            <a:pPr marL="0" indent="0">
              <a:buNone/>
            </a:pPr>
            <a:endParaRPr lang="en-US" dirty="0"/>
          </a:p>
        </p:txBody>
      </p:sp>
    </p:spTree>
    <p:extLst>
      <p:ext uri="{BB962C8B-B14F-4D97-AF65-F5344CB8AC3E}">
        <p14:creationId xmlns:p14="http://schemas.microsoft.com/office/powerpoint/2010/main" val="334100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5734"/>
            <a:ext cx="8229600" cy="1143000"/>
          </a:xfrm>
        </p:spPr>
        <p:txBody>
          <a:bodyPr>
            <a:normAutofit fontScale="90000"/>
          </a:bodyPr>
          <a:lstStyle/>
          <a:p>
            <a:r>
              <a:rPr lang="en-US" b="1" dirty="0"/>
              <a:t>How to make changes to the header and footer for you branding?</a:t>
            </a:r>
            <a:r>
              <a:rPr lang="en-US" dirty="0"/>
              <a:t/>
            </a:r>
            <a:br>
              <a:rPr lang="en-US" dirty="0"/>
            </a:br>
            <a:endParaRPr lang="en-US" dirty="0"/>
          </a:p>
        </p:txBody>
      </p:sp>
      <p:sp>
        <p:nvSpPr>
          <p:cNvPr id="3" name="Content Placeholder 2"/>
          <p:cNvSpPr>
            <a:spLocks noGrp="1"/>
          </p:cNvSpPr>
          <p:nvPr>
            <p:ph idx="1"/>
          </p:nvPr>
        </p:nvSpPr>
        <p:spPr>
          <a:xfrm>
            <a:off x="457200" y="1417638"/>
            <a:ext cx="8229600" cy="5155224"/>
          </a:xfrm>
        </p:spPr>
        <p:txBody>
          <a:bodyPr>
            <a:normAutofit fontScale="70000" lnSpcReduction="20000"/>
          </a:bodyPr>
          <a:lstStyle/>
          <a:p>
            <a:pPr marL="514350" lvl="0" indent="-514350">
              <a:buFont typeface="+mj-lt"/>
              <a:buAutoNum type="arabicPeriod"/>
            </a:pPr>
            <a:r>
              <a:rPr lang="en-US" dirty="0" smtClean="0"/>
              <a:t>Click </a:t>
            </a:r>
            <a:r>
              <a:rPr lang="en-US" dirty="0"/>
              <a:t>the ‘Edit Icons’ link.</a:t>
            </a:r>
          </a:p>
          <a:p>
            <a:pPr marL="514350" lvl="0" indent="-514350">
              <a:buFont typeface="+mj-lt"/>
              <a:buAutoNum type="arabicPeriod"/>
            </a:pPr>
            <a:r>
              <a:rPr lang="en-US" dirty="0"/>
              <a:t>This screen shows you the images related to the various header and footer background images.</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a:t>
            </a:r>
          </a:p>
          <a:p>
            <a:pPr marL="514350" indent="-514350">
              <a:buFont typeface="+mj-lt"/>
              <a:buAutoNum type="arabicPeriod"/>
            </a:pPr>
            <a:endParaRPr lang="en-US" dirty="0"/>
          </a:p>
          <a:p>
            <a:pPr marL="400050" lvl="1" indent="0">
              <a:buNone/>
            </a:pPr>
            <a:r>
              <a:rPr lang="en-US" dirty="0"/>
              <a:t>NOTE: We currently only support uploading from your local system at this time. If the icon is already on your server, please retrieve it to your local workstation using File Manager or FTP or Web Disk access.</a:t>
            </a:r>
          </a:p>
          <a:p>
            <a:pPr marL="0" indent="0">
              <a:buNone/>
            </a:pPr>
            <a:r>
              <a:rPr lang="en-US" dirty="0"/>
              <a:t> </a:t>
            </a:r>
          </a:p>
          <a:p>
            <a:pPr marL="514350" lvl="0" indent="-514350">
              <a:buFont typeface="+mj-lt"/>
              <a:buAutoNum type="arabicPeriod" startAt="4"/>
            </a:pPr>
            <a:r>
              <a:rPr lang="en-US" dirty="0"/>
              <a:t>Once you have selected all the images you want to change, click the ‘Upload Images’ button.</a:t>
            </a:r>
          </a:p>
          <a:p>
            <a:pPr marL="514350" lvl="0" indent="-514350">
              <a:buFont typeface="+mj-lt"/>
              <a:buAutoNum type="arabicPeriod" startAt="4"/>
            </a:pPr>
            <a:r>
              <a:rPr lang="en-US" dirty="0"/>
              <a:t>Once you have made all the changes you want, click the Generate Sprites button to make these available to users of this branding package.</a:t>
            </a:r>
          </a:p>
          <a:p>
            <a:pPr marL="0" indent="0">
              <a:buNone/>
            </a:pPr>
            <a:endParaRPr lang="en-US" dirty="0"/>
          </a:p>
        </p:txBody>
      </p:sp>
    </p:spTree>
    <p:extLst>
      <p:ext uri="{BB962C8B-B14F-4D97-AF65-F5344CB8AC3E}">
        <p14:creationId xmlns:p14="http://schemas.microsoft.com/office/powerpoint/2010/main" val="19793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92"/>
            <a:ext cx="8229600" cy="1143000"/>
          </a:xfrm>
        </p:spPr>
        <p:txBody>
          <a:bodyPr>
            <a:normAutofit fontScale="90000"/>
          </a:bodyPr>
          <a:lstStyle/>
          <a:p>
            <a:r>
              <a:rPr lang="en-US" b="1" dirty="0"/>
              <a:t>How to make changes to various other UI elements?</a:t>
            </a:r>
            <a:r>
              <a:rPr lang="en-US" dirty="0"/>
              <a:t/>
            </a:r>
            <a:br>
              <a:rPr lang="en-US" dirty="0"/>
            </a:br>
            <a:endParaRPr lang="en-US" dirty="0"/>
          </a:p>
        </p:txBody>
      </p:sp>
      <p:sp>
        <p:nvSpPr>
          <p:cNvPr id="3" name="Content Placeholder 2"/>
          <p:cNvSpPr>
            <a:spLocks noGrp="1"/>
          </p:cNvSpPr>
          <p:nvPr>
            <p:ph idx="1"/>
          </p:nvPr>
        </p:nvSpPr>
        <p:spPr>
          <a:xfrm>
            <a:off x="457200" y="1600200"/>
            <a:ext cx="8229600" cy="4984421"/>
          </a:xfrm>
        </p:spPr>
        <p:txBody>
          <a:bodyPr>
            <a:normAutofit fontScale="70000" lnSpcReduction="20000"/>
          </a:bodyPr>
          <a:lstStyle/>
          <a:p>
            <a:pPr marL="514350" lvl="0" indent="-514350">
              <a:buFont typeface="+mj-lt"/>
              <a:buAutoNum type="arabicPeriod"/>
            </a:pPr>
            <a:r>
              <a:rPr lang="en-US" dirty="0"/>
              <a:t>Click the ‘Edit UI Images’ link.</a:t>
            </a:r>
          </a:p>
          <a:p>
            <a:pPr marL="514350" lvl="0" indent="-514350">
              <a:buFont typeface="+mj-lt"/>
              <a:buAutoNum type="arabicPeriod"/>
            </a:pPr>
            <a:r>
              <a:rPr lang="en-US" dirty="0"/>
              <a:t>This screen shows you the images related to the parts of the User Interface, including many of the buttons in the system, some form validation related and others.  This is a grab bag of everything else we let you manage the images for.</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lvl="0" indent="-514350">
              <a:buFont typeface="+mj-lt"/>
              <a:buAutoNum type="arabicPeriod"/>
            </a:pPr>
            <a:r>
              <a:rPr lang="en-US" dirty="0"/>
              <a:t>Once you have selected all the images you want to change, click the ‘Upload Images’ button.</a:t>
            </a:r>
          </a:p>
          <a:p>
            <a:pPr marL="514350" lvl="0" indent="-514350">
              <a:buFont typeface="+mj-lt"/>
              <a:buAutoNum type="arabicPeriod"/>
            </a:pPr>
            <a:r>
              <a:rPr lang="en-US" dirty="0"/>
              <a:t>Once you have made all the changes you want, click the Generate Sprites button to make these available to users of this branding package</a:t>
            </a:r>
            <a:r>
              <a:rPr lang="en-US" dirty="0" smtClean="0"/>
              <a:t>.</a:t>
            </a:r>
            <a:endParaRPr lang="en-US" dirty="0"/>
          </a:p>
        </p:txBody>
      </p:sp>
    </p:spTree>
    <p:extLst>
      <p:ext uri="{BB962C8B-B14F-4D97-AF65-F5344CB8AC3E}">
        <p14:creationId xmlns:p14="http://schemas.microsoft.com/office/powerpoint/2010/main" val="352655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show off your branding package to your users (Preview)?</a:t>
            </a:r>
            <a:r>
              <a:rPr lang="en-US" dirty="0"/>
              <a:t/>
            </a:r>
            <a:br>
              <a:rPr lang="en-US" dirty="0"/>
            </a:br>
            <a:endParaRPr lang="en-US" dirty="0"/>
          </a:p>
        </p:txBody>
      </p:sp>
      <p:sp>
        <p:nvSpPr>
          <p:cNvPr id="3" name="Content Placeholder 2"/>
          <p:cNvSpPr>
            <a:spLocks noGrp="1"/>
          </p:cNvSpPr>
          <p:nvPr>
            <p:ph idx="1"/>
          </p:nvPr>
        </p:nvSpPr>
        <p:spPr>
          <a:xfrm>
            <a:off x="457200" y="1563846"/>
            <a:ext cx="8229600" cy="5020775"/>
          </a:xfrm>
        </p:spPr>
        <p:txBody>
          <a:bodyPr>
            <a:normAutofit fontScale="85000" lnSpcReduction="20000"/>
          </a:bodyPr>
          <a:lstStyle/>
          <a:p>
            <a:pPr marL="514350" indent="-514350">
              <a:buFont typeface="+mj-lt"/>
              <a:buAutoNum type="arabicPeriod"/>
            </a:pPr>
            <a:r>
              <a:rPr lang="en-US" dirty="0"/>
              <a:t>Once you have completed all the changes you want to make to a branding package, the final step is to create a preview image of your branding.  This is displayed on the users “Style” page.  To setup the preview:</a:t>
            </a:r>
          </a:p>
          <a:p>
            <a:pPr marL="514350" lvl="0" indent="-514350">
              <a:buFont typeface="+mj-lt"/>
              <a:buAutoNum type="arabicPeriod"/>
            </a:pPr>
            <a:r>
              <a:rPr lang="en-US" dirty="0"/>
              <a:t>Install the custom branding on an account.</a:t>
            </a:r>
          </a:p>
          <a:p>
            <a:pPr marL="514350" lvl="0" indent="-514350">
              <a:buFont typeface="+mj-lt"/>
              <a:buAutoNum type="arabicPeriod"/>
            </a:pPr>
            <a:r>
              <a:rPr lang="en-US" dirty="0"/>
              <a:t>Login to that account.</a:t>
            </a:r>
          </a:p>
          <a:p>
            <a:pPr marL="514350" lvl="0" indent="-514350">
              <a:buFont typeface="+mj-lt"/>
              <a:buAutoNum type="arabicPeriod"/>
            </a:pPr>
            <a:r>
              <a:rPr lang="en-US" dirty="0"/>
              <a:t>Use some software to take a screen shot of the home page.</a:t>
            </a:r>
          </a:p>
          <a:p>
            <a:pPr marL="514350" lvl="0" indent="-514350">
              <a:buFont typeface="+mj-lt"/>
              <a:buAutoNum type="arabicPeriod"/>
            </a:pPr>
            <a:r>
              <a:rPr lang="en-US" dirty="0"/>
              <a:t>You may need to further edit the screen shot using other software.  Previews need to be in two sizes, the full screen size (685 </a:t>
            </a:r>
            <a:r>
              <a:rPr lang="en-US" dirty="0" err="1"/>
              <a:t>px</a:t>
            </a:r>
            <a:r>
              <a:rPr lang="en-US" dirty="0"/>
              <a:t> by ?) and the thumbnail size (200 </a:t>
            </a:r>
            <a:r>
              <a:rPr lang="en-US" dirty="0" err="1"/>
              <a:t>px</a:t>
            </a:r>
            <a:r>
              <a:rPr lang="en-US" dirty="0"/>
              <a:t> by ?).</a:t>
            </a:r>
          </a:p>
          <a:p>
            <a:pPr marL="0" lvl="0" indent="0">
              <a:buNone/>
            </a:pPr>
            <a:endParaRPr lang="en-US" dirty="0"/>
          </a:p>
        </p:txBody>
      </p:sp>
    </p:spTree>
    <p:extLst>
      <p:ext uri="{BB962C8B-B14F-4D97-AF65-F5344CB8AC3E}">
        <p14:creationId xmlns:p14="http://schemas.microsoft.com/office/powerpoint/2010/main" val="50463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show off your branding package to your users (Preview)?</a:t>
            </a:r>
            <a:r>
              <a:rPr lang="en-US" dirty="0"/>
              <a:t/>
            </a:r>
            <a:br>
              <a:rPr lang="en-US" dirty="0"/>
            </a:br>
            <a:endParaRPr lang="en-US" dirty="0"/>
          </a:p>
        </p:txBody>
      </p:sp>
      <p:sp>
        <p:nvSpPr>
          <p:cNvPr id="3" name="Content Placeholder 2"/>
          <p:cNvSpPr>
            <a:spLocks noGrp="1"/>
          </p:cNvSpPr>
          <p:nvPr>
            <p:ph idx="1"/>
          </p:nvPr>
        </p:nvSpPr>
        <p:spPr>
          <a:xfrm>
            <a:off x="457200" y="1316924"/>
            <a:ext cx="8229600" cy="5541076"/>
          </a:xfrm>
        </p:spPr>
        <p:txBody>
          <a:bodyPr>
            <a:normAutofit fontScale="70000" lnSpcReduction="20000"/>
          </a:bodyPr>
          <a:lstStyle/>
          <a:p>
            <a:pPr marL="514350" lvl="0" indent="-514350">
              <a:buFont typeface="+mj-lt"/>
              <a:buAutoNum type="arabicPeriod" startAt="6"/>
            </a:pPr>
            <a:r>
              <a:rPr lang="en-US" dirty="0" smtClean="0"/>
              <a:t>Now </a:t>
            </a:r>
            <a:r>
              <a:rPr lang="en-US" dirty="0"/>
              <a:t>in cPanel, Click the ‘Edit this Style’ link on the branding you want to edit.</a:t>
            </a:r>
          </a:p>
          <a:p>
            <a:pPr marL="514350" lvl="0" indent="-514350">
              <a:buFont typeface="+mj-lt"/>
              <a:buAutoNum type="arabicPeriod" startAt="6"/>
            </a:pPr>
            <a:r>
              <a:rPr lang="en-US" dirty="0"/>
              <a:t>Click the ‘Edit UI Images’ link.</a:t>
            </a:r>
          </a:p>
          <a:p>
            <a:pPr marL="514350" lvl="0" indent="-514350">
              <a:buFont typeface="+mj-lt"/>
              <a:buAutoNum type="arabicPeriod" startAt="6"/>
            </a:pPr>
            <a:r>
              <a:rPr lang="en-US" dirty="0"/>
              <a:t>This screen shows you the preview images for your branding package:</a:t>
            </a:r>
          </a:p>
          <a:p>
            <a:pPr marL="971550" lvl="1" indent="-514350">
              <a:buFont typeface="+mj-lt"/>
              <a:buAutoNum type="arabicPeriod"/>
            </a:pPr>
            <a:r>
              <a:rPr lang="en-US" dirty="0"/>
              <a:t>preview	 - The full size preview image of the branding, double click a style to set this.</a:t>
            </a:r>
          </a:p>
          <a:p>
            <a:pPr marL="971550" lvl="1" indent="-514350">
              <a:buFont typeface="+mj-lt"/>
              <a:buAutoNum type="arabicPeriod"/>
            </a:pPr>
            <a:r>
              <a:rPr lang="en-US" dirty="0"/>
              <a:t>preview-</a:t>
            </a:r>
            <a:r>
              <a:rPr lang="en-US" dirty="0" err="1"/>
              <a:t>sm</a:t>
            </a:r>
            <a:r>
              <a:rPr lang="en-US" dirty="0"/>
              <a:t> – The smaller size used in the ‘Styles’ grid.</a:t>
            </a:r>
          </a:p>
          <a:p>
            <a:pPr marL="514350" lvl="0" indent="-514350">
              <a:buFont typeface="+mj-lt"/>
              <a:buAutoNum type="arabicPeriod" startAt="6"/>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indent="-514350">
              <a:buFont typeface="+mj-lt"/>
              <a:buAutoNum type="arabicPeriod" startAt="6"/>
            </a:pPr>
            <a:r>
              <a:rPr lang="en-US" dirty="0"/>
              <a:t>Once you have selected all the images you want to change, click the ‘Upload Images’ button.</a:t>
            </a:r>
            <a:r>
              <a:rPr lang="en-US" dirty="0"/>
              <a:t> </a:t>
            </a:r>
          </a:p>
        </p:txBody>
      </p:sp>
    </p:spTree>
    <p:extLst>
      <p:ext uri="{BB962C8B-B14F-4D97-AF65-F5344CB8AC3E}">
        <p14:creationId xmlns:p14="http://schemas.microsoft.com/office/powerpoint/2010/main" val="77386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540"/>
            <a:ext cx="8229600" cy="5714624"/>
          </a:xfrm>
        </p:spPr>
        <p:txBody>
          <a:bodyPr/>
          <a:lstStyle/>
          <a:p>
            <a:pPr marL="0" indent="0" algn="ctr">
              <a:buNone/>
            </a:pPr>
            <a:r>
              <a:rPr lang="en-US" dirty="0" smtClean="0"/>
              <a:t>What other topics would you like to see in the future?</a:t>
            </a:r>
          </a:p>
          <a:p>
            <a:pPr marL="0" indent="0" algn="ctr">
              <a:buNone/>
            </a:pPr>
            <a:endParaRPr lang="en-US" dirty="0"/>
          </a:p>
          <a:p>
            <a:pPr marL="0" indent="0" algn="ctr">
              <a:buNone/>
            </a:pPr>
            <a:r>
              <a:rPr lang="en-US" dirty="0" smtClean="0"/>
              <a:t>Email me at:</a:t>
            </a:r>
          </a:p>
          <a:p>
            <a:pPr marL="0" indent="0" algn="ctr">
              <a:buNone/>
            </a:pPr>
            <a:endParaRPr lang="en-US" dirty="0"/>
          </a:p>
          <a:p>
            <a:pPr marL="0" indent="0" algn="ctr">
              <a:buNone/>
            </a:pPr>
            <a:r>
              <a:rPr lang="en-US" dirty="0" smtClean="0">
                <a:hlinkClick r:id="rId2"/>
              </a:rPr>
              <a:t>tomg@cpanel.net</a:t>
            </a:r>
            <a:endParaRPr lang="en-US" dirty="0" smtClean="0"/>
          </a:p>
          <a:p>
            <a:pPr marL="0" indent="0" algn="ctr">
              <a:buNone/>
            </a:pPr>
            <a:endParaRPr lang="en-US" dirty="0"/>
          </a:p>
          <a:p>
            <a:pPr marL="0" indent="0" algn="ctr">
              <a:buNone/>
            </a:pPr>
            <a:r>
              <a:rPr lang="en-US" dirty="0" smtClean="0"/>
              <a:t>QUESTIONS?</a:t>
            </a:r>
            <a:endParaRPr lang="en-US" dirty="0"/>
          </a:p>
        </p:txBody>
      </p:sp>
    </p:spTree>
    <p:extLst>
      <p:ext uri="{BB962C8B-B14F-4D97-AF65-F5344CB8AC3E}">
        <p14:creationId xmlns:p14="http://schemas.microsoft.com/office/powerpoint/2010/main" val="385504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810"/>
            <a:ext cx="8229600" cy="5890998"/>
          </a:xfrm>
        </p:spPr>
        <p:txBody>
          <a:bodyPr>
            <a:normAutofit fontScale="77500" lnSpcReduction="20000"/>
          </a:bodyPr>
          <a:lstStyle/>
          <a:p>
            <a:pPr marL="0" indent="0">
              <a:buNone/>
            </a:pPr>
            <a:r>
              <a:rPr lang="en-US" b="1" dirty="0"/>
              <a:t>Who Am I?</a:t>
            </a:r>
            <a:endParaRPr lang="en-US" dirty="0"/>
          </a:p>
          <a:p>
            <a:pPr marL="0" indent="0">
              <a:buNone/>
            </a:pPr>
            <a:endParaRPr lang="en-US" dirty="0" smtClean="0"/>
          </a:p>
          <a:p>
            <a:pPr marL="0" indent="0">
              <a:buNone/>
            </a:pPr>
            <a:r>
              <a:rPr lang="en-US" dirty="0" smtClean="0"/>
              <a:t>I </a:t>
            </a:r>
            <a:r>
              <a:rPr lang="en-US" dirty="0"/>
              <a:t>am the manager for the User Interface department at cPanel and an active developer on one of the scrum teams adding features to the product.  I’ve worked at cPanel almost 5 years and have been an influencer and maintainer for x3 and have been a major contributor to the movement towards x4, the new interface we have been developing for the last year.  I contributed significant work on recent changes to the product including the improved HTML Editor in 11.40, improvements to the SSL interfaces, various released of the x4 alpha plugin, and changes to the WHM interface in 11.36 and 11.34.</a:t>
            </a:r>
          </a:p>
          <a:p>
            <a:pPr marL="0" indent="0">
              <a:buNone/>
            </a:pPr>
            <a:endParaRPr lang="en-US" dirty="0" smtClean="0"/>
          </a:p>
          <a:p>
            <a:pPr marL="0" indent="0">
              <a:buNone/>
            </a:pPr>
            <a:r>
              <a:rPr lang="en-US" dirty="0" smtClean="0"/>
              <a:t>I </a:t>
            </a:r>
            <a:r>
              <a:rPr lang="en-US" dirty="0"/>
              <a:t>have been developing software and leading software teams for 15 years.  And have been programming since I was 8 years old.  I live and breathe computers, programming, usability, user experience, and design.  </a:t>
            </a:r>
          </a:p>
          <a:p>
            <a:pPr marL="0" indent="0">
              <a:buNone/>
            </a:pPr>
            <a:endParaRPr lang="en-US" dirty="0"/>
          </a:p>
        </p:txBody>
      </p:sp>
    </p:spTree>
    <p:extLst>
      <p:ext uri="{BB962C8B-B14F-4D97-AF65-F5344CB8AC3E}">
        <p14:creationId xmlns:p14="http://schemas.microsoft.com/office/powerpoint/2010/main" val="284899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you change the cPanel home page? </a:t>
            </a:r>
            <a:r>
              <a:rPr lang="en-US" b="1" dirty="0" smtClean="0"/>
              <a:t>[INTERMEDIATE]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4960904"/>
          </a:xfrm>
        </p:spPr>
        <p:txBody>
          <a:bodyPr>
            <a:normAutofit fontScale="62500" lnSpcReduction="20000"/>
          </a:bodyPr>
          <a:lstStyle/>
          <a:p>
            <a:pPr marL="514350" lvl="0" indent="-514350">
              <a:buFont typeface="+mj-lt"/>
              <a:buAutoNum type="arabicPeriod"/>
            </a:pPr>
            <a:r>
              <a:rPr lang="en-US" dirty="0"/>
              <a:t>Click the ‘Edit Html Pages’ link.</a:t>
            </a:r>
          </a:p>
          <a:p>
            <a:pPr marL="514350" lvl="0" indent="-514350">
              <a:buFont typeface="+mj-lt"/>
              <a:buAutoNum type="arabicPeriod"/>
            </a:pPr>
            <a:r>
              <a:rPr lang="en-US" dirty="0"/>
              <a:t>Find the file called:</a:t>
            </a:r>
          </a:p>
          <a:p>
            <a:pPr marL="971550" lvl="1" indent="-514350">
              <a:buFont typeface="+mj-lt"/>
              <a:buAutoNum type="arabicPeriod"/>
            </a:pPr>
            <a:r>
              <a:rPr lang="en-US" dirty="0" err="1"/>
              <a:t>index.html</a:t>
            </a:r>
            <a:r>
              <a:rPr lang="en-US" dirty="0"/>
              <a:t>  - its Description is Entry Page</a:t>
            </a:r>
          </a:p>
          <a:p>
            <a:pPr marL="514350" lvl="0" indent="-514350">
              <a:buFont typeface="+mj-lt"/>
              <a:buAutoNum type="arabicPeriod"/>
            </a:pPr>
            <a:r>
              <a:rPr lang="en-US" dirty="0"/>
              <a:t>Click the ‘Edit’ button.</a:t>
            </a:r>
          </a:p>
          <a:p>
            <a:pPr marL="514350" lvl="0" indent="-514350">
              <a:buFont typeface="+mj-lt"/>
              <a:buAutoNum type="arabicPeriod"/>
            </a:pPr>
            <a:r>
              <a:rPr lang="en-US" dirty="0"/>
              <a:t>You will see the markup for the index page in the Code Editor.</a:t>
            </a:r>
          </a:p>
          <a:p>
            <a:pPr marL="0" indent="0">
              <a:buNone/>
            </a:pPr>
            <a:endParaRPr lang="en-US" b="1" dirty="0" smtClean="0"/>
          </a:p>
          <a:p>
            <a:pPr marL="400050" lvl="1" indent="0">
              <a:buNone/>
            </a:pPr>
            <a:r>
              <a:rPr lang="en-US" b="1" dirty="0" smtClean="0"/>
              <a:t>Trick</a:t>
            </a:r>
            <a:r>
              <a:rPr lang="en-US" b="1" dirty="0"/>
              <a:t>:</a:t>
            </a:r>
            <a:r>
              <a:rPr lang="en-US" dirty="0"/>
              <a:t> The editor can be expanded so it’s easier to work with:</a:t>
            </a:r>
          </a:p>
          <a:p>
            <a:pPr marL="971550" lvl="1" indent="-514350">
              <a:buFont typeface="+mj-lt"/>
              <a:buAutoNum type="arabicPeriod"/>
            </a:pPr>
            <a:r>
              <a:rPr lang="en-US" dirty="0"/>
              <a:t>With the mouse, hover over the lower right corner of the editor.</a:t>
            </a:r>
          </a:p>
          <a:p>
            <a:pPr marL="971550" lvl="1" indent="-514350">
              <a:buFont typeface="+mj-lt"/>
              <a:buAutoNum type="arabicPeriod"/>
            </a:pPr>
            <a:r>
              <a:rPr lang="en-US" dirty="0"/>
              <a:t>Click the left mouse button.</a:t>
            </a:r>
          </a:p>
          <a:p>
            <a:pPr marL="971550" lvl="1" indent="-514350">
              <a:buFont typeface="+mj-lt"/>
              <a:buAutoNum type="arabicPeriod"/>
            </a:pPr>
            <a:r>
              <a:rPr lang="en-US" dirty="0"/>
              <a:t>The editor changes to an outline.</a:t>
            </a:r>
          </a:p>
          <a:p>
            <a:pPr marL="971550" lvl="1" indent="-514350">
              <a:buFont typeface="+mj-lt"/>
              <a:buAutoNum type="arabicPeriod"/>
            </a:pPr>
            <a:r>
              <a:rPr lang="en-US" dirty="0"/>
              <a:t>Drag the corner out so you can see the text better.</a:t>
            </a:r>
          </a:p>
          <a:p>
            <a:pPr marL="971550" lvl="1" indent="-514350">
              <a:buFont typeface="+mj-lt"/>
              <a:buAutoNum type="arabicPeriod"/>
            </a:pPr>
            <a:r>
              <a:rPr lang="en-US" dirty="0"/>
              <a:t>Click the left mouse button again to return to editor mode</a:t>
            </a:r>
            <a:r>
              <a:rPr lang="en-US" dirty="0" smtClean="0"/>
              <a:t>.</a:t>
            </a:r>
          </a:p>
          <a:p>
            <a:pPr marL="457200" lvl="1" indent="0">
              <a:buNone/>
            </a:pPr>
            <a:endParaRPr lang="en-US" dirty="0"/>
          </a:p>
          <a:p>
            <a:pPr marL="514350" lvl="0" indent="-514350">
              <a:buFont typeface="+mj-lt"/>
              <a:buAutoNum type="arabicPeriod"/>
            </a:pPr>
            <a:r>
              <a:rPr lang="en-US" dirty="0" smtClean="0"/>
              <a:t>You </a:t>
            </a:r>
            <a:r>
              <a:rPr lang="en-US" dirty="0"/>
              <a:t>will see a lot of html </a:t>
            </a:r>
            <a:r>
              <a:rPr lang="en-US" dirty="0" err="1"/>
              <a:t>markeup</a:t>
            </a:r>
            <a:r>
              <a:rPr lang="en-US" dirty="0"/>
              <a:t> intermixed with </a:t>
            </a:r>
            <a:r>
              <a:rPr lang="en-US" dirty="0" err="1"/>
              <a:t>cpanels</a:t>
            </a:r>
            <a:r>
              <a:rPr lang="en-US" dirty="0"/>
              <a:t> proprietary markup. [</a:t>
            </a:r>
            <a:r>
              <a:rPr lang="en-US" dirty="0">
                <a:latin typeface="Courier New"/>
                <a:cs typeface="Courier New"/>
              </a:rPr>
              <a:t>&lt;</a:t>
            </a:r>
            <a:r>
              <a:rPr lang="en-US" dirty="0" err="1">
                <a:latin typeface="Courier New"/>
                <a:cs typeface="Courier New"/>
              </a:rPr>
              <a:t>cpane</a:t>
            </a:r>
            <a:r>
              <a:rPr lang="en-US" dirty="0">
                <a:latin typeface="Courier New"/>
                <a:cs typeface="Courier New"/>
              </a:rPr>
              <a:t> …&gt; &lt;?</a:t>
            </a:r>
            <a:r>
              <a:rPr lang="en-US" dirty="0" err="1">
                <a:latin typeface="Courier New"/>
                <a:cs typeface="Courier New"/>
              </a:rPr>
              <a:t>cp</a:t>
            </a:r>
            <a:r>
              <a:rPr lang="en-US" dirty="0">
                <a:latin typeface="Courier New"/>
                <a:cs typeface="Courier New"/>
              </a:rPr>
              <a:t>&gt;</a:t>
            </a:r>
            <a:r>
              <a:rPr lang="en-US" dirty="0"/>
              <a:t> tags]  Be very cautious about removing or change and of these custom tags.</a:t>
            </a:r>
          </a:p>
        </p:txBody>
      </p:sp>
    </p:spTree>
    <p:extLst>
      <p:ext uri="{BB962C8B-B14F-4D97-AF65-F5344CB8AC3E}">
        <p14:creationId xmlns:p14="http://schemas.microsoft.com/office/powerpoint/2010/main" val="101765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702"/>
            <a:ext cx="8229600" cy="1143000"/>
          </a:xfrm>
        </p:spPr>
        <p:txBody>
          <a:bodyPr>
            <a:normAutofit fontScale="90000"/>
          </a:bodyPr>
          <a:lstStyle/>
          <a:p>
            <a:r>
              <a:rPr lang="en-US" b="1" dirty="0"/>
              <a:t>How do you change the cPanel home page? </a:t>
            </a:r>
            <a:r>
              <a:rPr lang="en-US" b="1" dirty="0" smtClean="0"/>
              <a:t>[INTERMEDIATE]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t>Pros</a:t>
            </a:r>
            <a:r>
              <a:rPr lang="en-US" b="1" dirty="0" smtClean="0"/>
              <a:t>:</a:t>
            </a:r>
          </a:p>
          <a:p>
            <a:pPr marL="0" indent="0">
              <a:buNone/>
            </a:pPr>
            <a:endParaRPr lang="en-US" dirty="0"/>
          </a:p>
          <a:p>
            <a:pPr lvl="0"/>
            <a:r>
              <a:rPr lang="en-US" dirty="0"/>
              <a:t>You can do a lot more with this technique then with the icon adjustment.</a:t>
            </a:r>
          </a:p>
          <a:p>
            <a:pPr lvl="0"/>
            <a:r>
              <a:rPr lang="en-US" dirty="0"/>
              <a:t>You can effect larger scale layout changes to the available pages</a:t>
            </a:r>
            <a:r>
              <a:rPr lang="en-US" dirty="0" smtClean="0"/>
              <a:t>.</a:t>
            </a:r>
          </a:p>
          <a:p>
            <a:pPr lvl="0"/>
            <a:endParaRPr lang="en-US" dirty="0"/>
          </a:p>
          <a:p>
            <a:pPr marL="0" indent="0">
              <a:buNone/>
            </a:pPr>
            <a:r>
              <a:rPr lang="en-US" b="1" dirty="0"/>
              <a:t>Cons: </a:t>
            </a:r>
            <a:endParaRPr lang="en-US" b="1" dirty="0" smtClean="0"/>
          </a:p>
          <a:p>
            <a:pPr marL="0" indent="0">
              <a:buNone/>
            </a:pPr>
            <a:endParaRPr lang="en-US" dirty="0"/>
          </a:p>
          <a:p>
            <a:pPr lvl="0"/>
            <a:r>
              <a:rPr lang="en-US" dirty="0"/>
              <a:t>To make these changes you must understand HTML and CSS.</a:t>
            </a:r>
          </a:p>
          <a:p>
            <a:pPr lvl="0"/>
            <a:r>
              <a:rPr lang="en-US" dirty="0"/>
              <a:t>It is possible to break the home page pretty bad if you do this wrong.</a:t>
            </a:r>
          </a:p>
          <a:p>
            <a:pPr lvl="0"/>
            <a:r>
              <a:rPr lang="en-US" dirty="0"/>
              <a:t>If you change this page, users on this branding package will not get updates for the home page during product updates. You must manually update the page with changes.</a:t>
            </a:r>
          </a:p>
          <a:p>
            <a:endParaRPr lang="en-US" dirty="0"/>
          </a:p>
        </p:txBody>
      </p:sp>
    </p:spTree>
    <p:extLst>
      <p:ext uri="{BB962C8B-B14F-4D97-AF65-F5344CB8AC3E}">
        <p14:creationId xmlns:p14="http://schemas.microsoft.com/office/powerpoint/2010/main" val="213912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090"/>
            <a:ext cx="8229600" cy="1143000"/>
          </a:xfrm>
        </p:spPr>
        <p:txBody>
          <a:bodyPr>
            <a:normAutofit fontScale="90000"/>
          </a:bodyPr>
          <a:lstStyle/>
          <a:p>
            <a:r>
              <a:rPr lang="en-US" b="1" dirty="0"/>
              <a:t>How to add an additional style sheet to the home page? [INTERMEDIATE]</a:t>
            </a:r>
            <a:r>
              <a:rPr lang="en-US" dirty="0"/>
              <a:t/>
            </a:r>
            <a:br>
              <a:rPr lang="en-US" dirty="0"/>
            </a:b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Create your additional style sheet use file manage to:  </a:t>
            </a:r>
            <a:r>
              <a:rPr lang="en-US" dirty="0" err="1"/>
              <a:t>cpanelbranding</a:t>
            </a:r>
            <a:r>
              <a:rPr lang="en-US" dirty="0"/>
              <a:t>/x3/&lt;branding&gt; in the resellers home directory. (</a:t>
            </a:r>
            <a:r>
              <a:rPr lang="en-US" dirty="0" err="1"/>
              <a:t>morecss.css</a:t>
            </a:r>
            <a:r>
              <a:rPr lang="en-US" dirty="0"/>
              <a:t>)</a:t>
            </a:r>
          </a:p>
          <a:p>
            <a:pPr marL="514350" lvl="0" indent="-514350">
              <a:buFont typeface="+mj-lt"/>
              <a:buAutoNum type="arabicPeriod"/>
            </a:pPr>
            <a:r>
              <a:rPr lang="en-US" dirty="0"/>
              <a:t>Add a branding include tag to retrieve this file:</a:t>
            </a:r>
          </a:p>
          <a:p>
            <a:pPr marL="971550" lvl="1" indent="-514350">
              <a:buFont typeface="+mj-lt"/>
              <a:buAutoNum type="arabicPeriod"/>
            </a:pPr>
            <a:r>
              <a:rPr lang="en-US" dirty="0"/>
              <a:t>&lt;</a:t>
            </a:r>
            <a:r>
              <a:rPr lang="en-US" dirty="0" err="1"/>
              <a:t>cpanel</a:t>
            </a:r>
            <a:r>
              <a:rPr lang="en-US" dirty="0"/>
              <a:t> Branding="include(morecss.css,1,1)"&gt;</a:t>
            </a:r>
          </a:p>
          <a:p>
            <a:pPr marL="514350" lvl="0" indent="-514350">
              <a:buFont typeface="+mj-lt"/>
              <a:buAutoNum type="arabicPeriod"/>
            </a:pPr>
            <a:r>
              <a:rPr lang="en-US" dirty="0"/>
              <a:t>Click the ‘Save’ button.</a:t>
            </a:r>
          </a:p>
          <a:p>
            <a:pPr marL="514350" lvl="0" indent="-514350">
              <a:buFont typeface="+mj-lt"/>
              <a:buAutoNum type="arabicPeriod"/>
            </a:pPr>
            <a:r>
              <a:rPr lang="en-US" dirty="0" smtClean="0"/>
              <a:t>Refresh the account’s </a:t>
            </a:r>
            <a:r>
              <a:rPr lang="en-US" dirty="0"/>
              <a:t>home page.</a:t>
            </a:r>
          </a:p>
          <a:p>
            <a:pPr marL="0" indent="0">
              <a:buNone/>
            </a:pPr>
            <a:endParaRPr lang="en-US" dirty="0"/>
          </a:p>
        </p:txBody>
      </p:sp>
    </p:spTree>
    <p:extLst>
      <p:ext uri="{BB962C8B-B14F-4D97-AF65-F5344CB8AC3E}">
        <p14:creationId xmlns:p14="http://schemas.microsoft.com/office/powerpoint/2010/main" val="172603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to add a message to the top of the home page? [INTERMEDIATE]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4808047"/>
          </a:xfrm>
        </p:spPr>
        <p:txBody>
          <a:bodyPr>
            <a:normAutofit fontScale="70000" lnSpcReduction="20000"/>
          </a:bodyPr>
          <a:lstStyle/>
          <a:p>
            <a:pPr marL="514350" lvl="0" indent="-514350">
              <a:buFont typeface="+mj-lt"/>
              <a:buAutoNum type="arabicPeriod"/>
            </a:pPr>
            <a:r>
              <a:rPr lang="en-US" dirty="0"/>
              <a:t>Find the part of the page where you want to post your custom content. (We will try ours at the top of the home page after the header.)</a:t>
            </a:r>
          </a:p>
          <a:p>
            <a:pPr marL="0" indent="0">
              <a:buNone/>
            </a:pPr>
            <a:endParaRPr lang="en-US" b="1" dirty="0" smtClean="0"/>
          </a:p>
          <a:p>
            <a:pPr marL="400050" lvl="1" indent="0">
              <a:buNone/>
            </a:pPr>
            <a:r>
              <a:rPr lang="en-US" b="1" dirty="0" smtClean="0"/>
              <a:t>TRICK</a:t>
            </a:r>
            <a:r>
              <a:rPr lang="en-US" b="1" dirty="0"/>
              <a:t>:</a:t>
            </a:r>
            <a:r>
              <a:rPr lang="en-US" dirty="0"/>
              <a:t>  Finding interesting locations using the browsers developer </a:t>
            </a:r>
            <a:r>
              <a:rPr lang="en-US" dirty="0" smtClean="0"/>
              <a:t>tools</a:t>
            </a:r>
          </a:p>
          <a:p>
            <a:pPr marL="0" indent="0">
              <a:buNone/>
            </a:pPr>
            <a:endParaRPr lang="en-US" dirty="0"/>
          </a:p>
          <a:p>
            <a:pPr marL="514350" lvl="0" indent="-514350">
              <a:buFont typeface="+mj-lt"/>
              <a:buAutoNum type="arabicPeriod" startAt="2"/>
            </a:pPr>
            <a:r>
              <a:rPr lang="en-US" dirty="0"/>
              <a:t>Insert some markup in the editor:</a:t>
            </a:r>
          </a:p>
          <a:p>
            <a:pPr marL="0" indent="0">
              <a:buNone/>
            </a:pPr>
            <a:r>
              <a:rPr lang="en-US" dirty="0"/>
              <a:t> </a:t>
            </a:r>
          </a:p>
          <a:p>
            <a:pPr marL="400050" lvl="1" indent="0">
              <a:buNone/>
            </a:pPr>
            <a:r>
              <a:rPr lang="en-US" dirty="0">
                <a:latin typeface="Courier New"/>
                <a:cs typeface="Courier New"/>
              </a:rPr>
              <a:t>&lt;div&gt;&lt;b&gt;Important Message:&lt;/b&gt;  Servers going down in 15 minutes&lt;/div&gt;</a:t>
            </a:r>
          </a:p>
          <a:p>
            <a:pPr marL="0" indent="0">
              <a:buNone/>
            </a:pPr>
            <a:r>
              <a:rPr lang="en-US" dirty="0"/>
              <a:t> </a:t>
            </a:r>
          </a:p>
          <a:p>
            <a:pPr marL="514350" lvl="0" indent="-514350">
              <a:buFont typeface="+mj-lt"/>
              <a:buAutoNum type="arabicPeriod" startAt="3"/>
            </a:pPr>
            <a:r>
              <a:rPr lang="en-US" dirty="0"/>
              <a:t>Click the ‘Save’ button.</a:t>
            </a:r>
          </a:p>
          <a:p>
            <a:pPr marL="514350" lvl="0" indent="-514350">
              <a:buFont typeface="+mj-lt"/>
              <a:buAutoNum type="arabicPeriod" startAt="3"/>
            </a:pPr>
            <a:r>
              <a:rPr lang="en-US" dirty="0"/>
              <a:t>Refresh the account’s home page tab.</a:t>
            </a:r>
          </a:p>
          <a:p>
            <a:pPr marL="514350" lvl="0" indent="-514350">
              <a:buFont typeface="+mj-lt"/>
              <a:buAutoNum type="arabicPeriod" startAt="3"/>
            </a:pPr>
            <a:r>
              <a:rPr lang="en-US" dirty="0"/>
              <a:t>Now let us setup some formatting for the message. Go back to the code editor where you have </a:t>
            </a:r>
            <a:r>
              <a:rPr lang="en-US" dirty="0" err="1"/>
              <a:t>morecss.css</a:t>
            </a:r>
            <a:r>
              <a:rPr lang="en-US" dirty="0" smtClean="0"/>
              <a:t>.</a:t>
            </a:r>
            <a:endParaRPr lang="en-US" dirty="0"/>
          </a:p>
        </p:txBody>
      </p:sp>
    </p:spTree>
    <p:extLst>
      <p:ext uri="{BB962C8B-B14F-4D97-AF65-F5344CB8AC3E}">
        <p14:creationId xmlns:p14="http://schemas.microsoft.com/office/powerpoint/2010/main" val="206229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a message to the top of the home page? [INTERMEDIATE]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startAt="6"/>
            </a:pPr>
            <a:r>
              <a:rPr lang="en-US" dirty="0" smtClean="0"/>
              <a:t>Add the following:</a:t>
            </a:r>
          </a:p>
          <a:p>
            <a:pPr marL="0" lvl="0" indent="0">
              <a:buNone/>
            </a:pPr>
            <a:endParaRPr lang="en-US" dirty="0"/>
          </a:p>
          <a:p>
            <a:pPr marL="400050" lvl="1" indent="0">
              <a:buNone/>
            </a:pPr>
            <a:r>
              <a:rPr lang="en-US" dirty="0">
                <a:latin typeface="Courier New"/>
                <a:cs typeface="Courier New"/>
              </a:rPr>
              <a:t>.</a:t>
            </a:r>
            <a:r>
              <a:rPr lang="en-US" dirty="0" err="1">
                <a:latin typeface="Courier New"/>
                <a:cs typeface="Courier New"/>
              </a:rPr>
              <a:t>important_message</a:t>
            </a:r>
            <a:r>
              <a:rPr lang="en-US" dirty="0">
                <a:latin typeface="Courier New"/>
                <a:cs typeface="Courier New"/>
              </a:rPr>
              <a:t> {</a:t>
            </a:r>
          </a:p>
          <a:p>
            <a:pPr marL="400050" lvl="1" indent="0">
              <a:buNone/>
            </a:pPr>
            <a:r>
              <a:rPr lang="en-US" dirty="0">
                <a:latin typeface="Courier New"/>
                <a:cs typeface="Courier New"/>
              </a:rPr>
              <a:t>   margin-left: auto;</a:t>
            </a:r>
          </a:p>
          <a:p>
            <a:pPr marL="400050" lvl="1" indent="0">
              <a:buNone/>
            </a:pPr>
            <a:r>
              <a:rPr lang="en-US" dirty="0">
                <a:latin typeface="Courier New"/>
                <a:cs typeface="Courier New"/>
              </a:rPr>
              <a:t>   margin-right: auto;</a:t>
            </a:r>
          </a:p>
          <a:p>
            <a:pPr marL="400050" lvl="1" indent="0">
              <a:buNone/>
            </a:pPr>
            <a:r>
              <a:rPr lang="en-US" dirty="0">
                <a:latin typeface="Courier New"/>
                <a:cs typeface="Courier New"/>
              </a:rPr>
              <a:t>   width: 50%;</a:t>
            </a:r>
          </a:p>
          <a:p>
            <a:pPr marL="400050" lvl="1" indent="0">
              <a:buNone/>
            </a:pPr>
            <a:r>
              <a:rPr lang="en-US" dirty="0" smtClean="0">
                <a:latin typeface="Courier New"/>
                <a:cs typeface="Courier New"/>
              </a:rPr>
              <a:t>}</a:t>
            </a:r>
          </a:p>
          <a:p>
            <a:pPr marL="400050" lvl="1" indent="0">
              <a:buNone/>
            </a:pPr>
            <a:endParaRPr lang="en-US" dirty="0"/>
          </a:p>
          <a:p>
            <a:pPr marL="514350" lvl="0" indent="-514350">
              <a:buFont typeface="+mj-lt"/>
              <a:buAutoNum type="arabicPeriod" startAt="7"/>
            </a:pPr>
            <a:r>
              <a:rPr lang="en-US" dirty="0"/>
              <a:t>Save the CSS changes.</a:t>
            </a:r>
          </a:p>
          <a:p>
            <a:pPr marL="514350" indent="-514350">
              <a:buFont typeface="+mj-lt"/>
              <a:buAutoNum type="arabicPeriod" startAt="7"/>
            </a:pPr>
            <a:r>
              <a:rPr lang="en-US" dirty="0"/>
              <a:t>Refresh a child account’s home page.</a:t>
            </a:r>
            <a:r>
              <a:rPr lang="en-US" dirty="0"/>
              <a:t> </a:t>
            </a:r>
          </a:p>
        </p:txBody>
      </p:sp>
    </p:spTree>
    <p:extLst>
      <p:ext uri="{BB962C8B-B14F-4D97-AF65-F5344CB8AC3E}">
        <p14:creationId xmlns:p14="http://schemas.microsoft.com/office/powerpoint/2010/main" val="216974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Note:</a:t>
            </a:r>
            <a:r>
              <a:rPr lang="en-US" dirty="0"/>
              <a:t> There are many variables you may use to change the behavior of the home page. Just scan through the code for </a:t>
            </a:r>
            <a:r>
              <a:rPr lang="en-US" dirty="0" err="1"/>
              <a:t>index.html</a:t>
            </a:r>
            <a:r>
              <a:rPr lang="en-US" dirty="0"/>
              <a:t>.  You can make the page dependent on these variables, on existing </a:t>
            </a:r>
            <a:r>
              <a:rPr lang="en-US" dirty="0" err="1"/>
              <a:t>NVData</a:t>
            </a:r>
            <a:r>
              <a:rPr lang="en-US" dirty="0"/>
              <a:t> (personalization</a:t>
            </a:r>
            <a:r>
              <a:rPr lang="en-US" dirty="0" smtClean="0"/>
              <a:t>)</a:t>
            </a:r>
          </a:p>
          <a:p>
            <a:pPr marL="0" indent="0">
              <a:buNone/>
            </a:pPr>
            <a:endParaRPr lang="en-US" dirty="0"/>
          </a:p>
          <a:p>
            <a:pPr marL="400050" lvl="1" indent="0">
              <a:buNone/>
            </a:pPr>
            <a:r>
              <a:rPr lang="en-US" u="sng" dirty="0">
                <a:hlinkClick r:id="rId2"/>
              </a:rPr>
              <a:t>http://docs.cpanel.net/twiki/bin/view/SoftwareDevelopmentKit/</a:t>
            </a:r>
            <a:r>
              <a:rPr lang="en-US" u="sng" dirty="0" smtClean="0">
                <a:hlinkClick r:id="rId2"/>
              </a:rPr>
              <a:t>ExpVarRef</a:t>
            </a:r>
            <a:endParaRPr lang="en-US" u="sng" dirty="0" smtClean="0"/>
          </a:p>
          <a:p>
            <a:pPr marL="0" indent="0">
              <a:buNone/>
            </a:pPr>
            <a:endParaRPr lang="en-US" dirty="0"/>
          </a:p>
          <a:p>
            <a:pPr marL="0" indent="0">
              <a:buNone/>
            </a:pPr>
            <a:r>
              <a:rPr lang="en-US" dirty="0"/>
              <a:t>For this exercise, we are going to add a special message for users that use the Arabic locale.</a:t>
            </a:r>
          </a:p>
          <a:p>
            <a:pPr marL="0" indent="0">
              <a:buNone/>
            </a:pPr>
            <a:endParaRPr lang="en-US" dirty="0"/>
          </a:p>
        </p:txBody>
      </p:sp>
    </p:spTree>
    <p:extLst>
      <p:ext uri="{BB962C8B-B14F-4D97-AF65-F5344CB8AC3E}">
        <p14:creationId xmlns:p14="http://schemas.microsoft.com/office/powerpoint/2010/main" val="3978280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098"/>
            <a:ext cx="8229600" cy="1143000"/>
          </a:xfrm>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a:xfrm>
            <a:off x="457200" y="1600200"/>
            <a:ext cx="8229600" cy="5125520"/>
          </a:xfrm>
        </p:spPr>
        <p:txBody>
          <a:bodyPr>
            <a:normAutofit fontScale="77500" lnSpcReduction="20000"/>
          </a:bodyPr>
          <a:lstStyle/>
          <a:p>
            <a:pPr marL="514350" lvl="0" indent="-514350">
              <a:buFont typeface="+mj-lt"/>
              <a:buAutoNum type="arabicPeriod"/>
            </a:pPr>
            <a:r>
              <a:rPr lang="en-US" dirty="0"/>
              <a:t>Click the ‘Edit Html Pages’ link.</a:t>
            </a:r>
          </a:p>
          <a:p>
            <a:pPr marL="514350" lvl="0" indent="-514350">
              <a:buFont typeface="+mj-lt"/>
              <a:buAutoNum type="arabicPeriod"/>
            </a:pPr>
            <a:r>
              <a:rPr lang="en-US" dirty="0"/>
              <a:t>Find the file called</a:t>
            </a:r>
            <a:r>
              <a:rPr lang="en-US" dirty="0" smtClean="0"/>
              <a:t>:</a:t>
            </a:r>
          </a:p>
          <a:p>
            <a:pPr marL="514350" lvl="0" indent="-514350">
              <a:buFont typeface="+mj-lt"/>
              <a:buAutoNum type="arabicPeriod"/>
            </a:pPr>
            <a:endParaRPr lang="en-US" dirty="0"/>
          </a:p>
          <a:p>
            <a:pPr lvl="1">
              <a:buFontTx/>
              <a:buChar char="-"/>
            </a:pPr>
            <a:r>
              <a:rPr lang="en-US" dirty="0" err="1" smtClean="0"/>
              <a:t>index.html</a:t>
            </a:r>
            <a:r>
              <a:rPr lang="en-US" dirty="0" smtClean="0"/>
              <a:t>  </a:t>
            </a:r>
            <a:r>
              <a:rPr lang="en-US" dirty="0"/>
              <a:t>- its Description is Entry </a:t>
            </a:r>
            <a:r>
              <a:rPr lang="en-US" dirty="0" smtClean="0"/>
              <a:t>Page</a:t>
            </a:r>
          </a:p>
          <a:p>
            <a:pPr lvl="1">
              <a:buFontTx/>
              <a:buChar char="-"/>
            </a:pPr>
            <a:endParaRPr lang="en-US" dirty="0"/>
          </a:p>
          <a:p>
            <a:pPr marL="514350" lvl="0" indent="-514350">
              <a:buFont typeface="+mj-lt"/>
              <a:buAutoNum type="arabicPeriod"/>
            </a:pPr>
            <a:r>
              <a:rPr lang="en-US" dirty="0"/>
              <a:t>Click the ‘Edit’ button.</a:t>
            </a:r>
          </a:p>
          <a:p>
            <a:pPr marL="514350" lvl="0" indent="-514350">
              <a:buFont typeface="+mj-lt"/>
              <a:buAutoNum type="arabicPeriod"/>
            </a:pPr>
            <a:r>
              <a:rPr lang="en-US" dirty="0"/>
              <a:t>You will see the markup for the index page in the Code Editor.</a:t>
            </a:r>
          </a:p>
          <a:p>
            <a:pPr marL="514350" lvl="0" indent="-514350">
              <a:buFont typeface="+mj-lt"/>
              <a:buAutoNum type="arabicPeriod"/>
            </a:pPr>
            <a:r>
              <a:rPr lang="en-US" dirty="0"/>
              <a:t>Now where we put the previous content lets add an additional block</a:t>
            </a:r>
            <a:r>
              <a:rPr lang="en-US" dirty="0" smtClean="0"/>
              <a:t>:</a:t>
            </a:r>
          </a:p>
          <a:p>
            <a:pPr marL="0" lvl="0" indent="0">
              <a:buNone/>
            </a:pPr>
            <a:endParaRPr lang="en-US" dirty="0"/>
          </a:p>
          <a:p>
            <a:pPr marL="0" indent="0">
              <a:buNone/>
            </a:pPr>
            <a:r>
              <a:rPr lang="en-US" dirty="0"/>
              <a:t>	</a:t>
            </a:r>
            <a:r>
              <a:rPr lang="en-US" dirty="0">
                <a:latin typeface="Courier New"/>
                <a:cs typeface="Courier New"/>
              </a:rPr>
              <a:t>&lt;</a:t>
            </a:r>
            <a:r>
              <a:rPr lang="en-US" dirty="0" err="1">
                <a:latin typeface="Courier New"/>
                <a:cs typeface="Courier New"/>
              </a:rPr>
              <a:t>cpanelif</a:t>
            </a:r>
            <a:r>
              <a:rPr lang="en-US" dirty="0">
                <a:latin typeface="Courier New"/>
                <a:cs typeface="Courier New"/>
              </a:rPr>
              <a:t> $locale==</a:t>
            </a:r>
            <a:r>
              <a:rPr lang="en-US" dirty="0" err="1">
                <a:latin typeface="Courier New"/>
                <a:cs typeface="Courier New"/>
              </a:rPr>
              <a:t>ar</a:t>
            </a:r>
            <a:r>
              <a:rPr lang="en-US" dirty="0">
                <a:latin typeface="Courier New"/>
                <a:cs typeface="Courier New"/>
              </a:rPr>
              <a:t>&gt;</a:t>
            </a:r>
          </a:p>
          <a:p>
            <a:pPr marL="400050" lvl="1" indent="0">
              <a:buNone/>
            </a:pPr>
            <a:r>
              <a:rPr lang="en-US" dirty="0" smtClean="0">
                <a:latin typeface="Courier New"/>
                <a:cs typeface="Courier New"/>
              </a:rPr>
              <a:t>       A message for users of Arabic.</a:t>
            </a:r>
            <a:endParaRPr lang="en-US" dirty="0">
              <a:latin typeface="Courier New"/>
              <a:cs typeface="Courier New"/>
            </a:endParaRPr>
          </a:p>
          <a:p>
            <a:pPr marL="0" indent="0">
              <a:buNone/>
            </a:pPr>
            <a:r>
              <a:rPr lang="en-US" dirty="0">
                <a:latin typeface="Courier New"/>
                <a:cs typeface="Courier New"/>
              </a:rPr>
              <a:t>	&lt;/</a:t>
            </a:r>
            <a:r>
              <a:rPr lang="en-US" dirty="0" err="1">
                <a:latin typeface="Courier New"/>
                <a:cs typeface="Courier New"/>
              </a:rPr>
              <a:t>cpanelif</a:t>
            </a:r>
            <a:r>
              <a:rPr lang="en-US" dirty="0" smtClean="0">
                <a:latin typeface="Courier New"/>
                <a:cs typeface="Courier New"/>
              </a:rPr>
              <a:t>&gt;</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399096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startAt="6"/>
            </a:pPr>
            <a:r>
              <a:rPr lang="en-US" dirty="0"/>
              <a:t>Save the CSS changes.</a:t>
            </a:r>
          </a:p>
          <a:p>
            <a:pPr marL="514350" lvl="0" indent="-514350">
              <a:buFont typeface="+mj-lt"/>
              <a:buAutoNum type="arabicPeriod" startAt="6"/>
            </a:pPr>
            <a:r>
              <a:rPr lang="en-US" dirty="0"/>
              <a:t>Go to the home icon.</a:t>
            </a:r>
          </a:p>
          <a:p>
            <a:pPr marL="514350" lvl="0" indent="-514350">
              <a:buFont typeface="+mj-lt"/>
              <a:buAutoNum type="arabicPeriod" startAt="6"/>
            </a:pPr>
            <a:r>
              <a:rPr lang="en-US" dirty="0"/>
              <a:t>Select the ‘Change Language’ tool.</a:t>
            </a:r>
          </a:p>
          <a:p>
            <a:pPr marL="514350" lvl="0" indent="-514350">
              <a:buFont typeface="+mj-lt"/>
              <a:buAutoNum type="arabicPeriod" startAt="6"/>
            </a:pPr>
            <a:r>
              <a:rPr lang="en-US" dirty="0"/>
              <a:t>Change to Arabic and save your change.</a:t>
            </a:r>
          </a:p>
          <a:p>
            <a:pPr marL="514350" lvl="0" indent="-514350">
              <a:buFont typeface="+mj-lt"/>
              <a:buAutoNum type="arabicPeriod" startAt="6"/>
            </a:pPr>
            <a:r>
              <a:rPr lang="en-US" dirty="0"/>
              <a:t>Return to the home page, and you should see the message.</a:t>
            </a:r>
          </a:p>
          <a:p>
            <a:pPr marL="0" indent="0">
              <a:buNone/>
            </a:pPr>
            <a:endParaRPr lang="en-US" dirty="0" smtClean="0"/>
          </a:p>
          <a:p>
            <a:pPr marL="0" indent="0">
              <a:buNone/>
            </a:pPr>
            <a:r>
              <a:rPr lang="en-US" b="1" dirty="0"/>
              <a:t>IMPORTANT NOTE:</a:t>
            </a:r>
            <a:r>
              <a:rPr lang="en-US" dirty="0"/>
              <a:t> &lt;</a:t>
            </a:r>
            <a:r>
              <a:rPr lang="en-US" dirty="0" err="1"/>
              <a:t>cpanelif</a:t>
            </a:r>
            <a:r>
              <a:rPr lang="en-US" dirty="0"/>
              <a:t>&gt; tags cannot be nested.  Attempting to nest these tags will result in strange unpredictable behavior on </a:t>
            </a:r>
            <a:r>
              <a:rPr lang="en-US" dirty="0" smtClean="0"/>
              <a:t>the page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58314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606"/>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Have you ever </a:t>
            </a:r>
            <a:r>
              <a:rPr lang="en-US" dirty="0" smtClean="0"/>
              <a:t>thought </a:t>
            </a:r>
            <a:r>
              <a:rPr lang="en-US" dirty="0"/>
              <a:t>you </a:t>
            </a:r>
            <a:r>
              <a:rPr lang="en-US" dirty="0" smtClean="0"/>
              <a:t>wanted to rearrange the icons </a:t>
            </a:r>
            <a:r>
              <a:rPr lang="en-US" dirty="0"/>
              <a:t>on the </a:t>
            </a:r>
            <a:r>
              <a:rPr lang="en-US" dirty="0" smtClean="0"/>
              <a:t>cPanel home page?  </a:t>
            </a:r>
            <a:r>
              <a:rPr lang="en-US" dirty="0"/>
              <a:t>With a custom branding package, you can change the organization of these </a:t>
            </a:r>
            <a:r>
              <a:rPr lang="en-US" dirty="0" smtClean="0"/>
              <a:t>icons.</a:t>
            </a:r>
            <a:endParaRPr lang="en-US" dirty="0"/>
          </a:p>
          <a:p>
            <a:pPr marL="0" indent="0">
              <a:buNone/>
            </a:pPr>
            <a:endParaRPr lang="en-US" dirty="0"/>
          </a:p>
        </p:txBody>
      </p:sp>
    </p:spTree>
    <p:extLst>
      <p:ext uri="{BB962C8B-B14F-4D97-AF65-F5344CB8AC3E}">
        <p14:creationId xmlns:p14="http://schemas.microsoft.com/office/powerpoint/2010/main" val="4025377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600200"/>
            <a:ext cx="8229600" cy="5007937"/>
          </a:xfrm>
        </p:spPr>
        <p:txBody>
          <a:bodyPr>
            <a:normAutofit fontScale="77500" lnSpcReduction="20000"/>
          </a:bodyPr>
          <a:lstStyle/>
          <a:p>
            <a:pPr marL="514350" indent="-514350">
              <a:buFont typeface="+mj-lt"/>
              <a:buAutoNum type="arabicPeriod"/>
            </a:pPr>
            <a:r>
              <a:rPr lang="en-US" dirty="0"/>
              <a:t>The home page icons are managed by a file</a:t>
            </a:r>
            <a:r>
              <a:rPr lang="en-US" dirty="0" smtClean="0"/>
              <a:t>:</a:t>
            </a:r>
          </a:p>
          <a:p>
            <a:pPr marL="0" indent="0">
              <a:buNone/>
            </a:pPr>
            <a:endParaRPr lang="en-US" dirty="0"/>
          </a:p>
          <a:p>
            <a:pPr marL="400050" lvl="1" indent="0">
              <a:buNone/>
            </a:pP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/base/frontend/x3/</a:t>
            </a:r>
            <a:r>
              <a:rPr lang="en-US" dirty="0" err="1" smtClean="0">
                <a:latin typeface="Courier New"/>
                <a:cs typeface="Courier New"/>
              </a:rPr>
              <a:t>dynamicui.conf</a:t>
            </a:r>
            <a:endParaRPr lang="en-US" dirty="0" smtClean="0">
              <a:latin typeface="Courier New"/>
              <a:cs typeface="Courier New"/>
            </a:endParaRPr>
          </a:p>
          <a:p>
            <a:pPr marL="400050" lvl="1" indent="0">
              <a:buNone/>
            </a:pPr>
            <a:endParaRPr lang="en-US" dirty="0"/>
          </a:p>
          <a:p>
            <a:pPr marL="400050" lvl="1" indent="0">
              <a:buNone/>
            </a:pPr>
            <a:r>
              <a:rPr lang="en-US" dirty="0"/>
              <a:t>This file controls a lot of the aspects of the home page, but </a:t>
            </a:r>
            <a:r>
              <a:rPr lang="en-US" dirty="0" err="1"/>
              <a:t>primarly</a:t>
            </a:r>
            <a:r>
              <a:rPr lang="en-US" dirty="0"/>
              <a:t> has to do with the organization of the application icons.</a:t>
            </a:r>
          </a:p>
          <a:p>
            <a:pPr marL="514350" lvl="0" indent="-514350">
              <a:buFont typeface="+mj-lt"/>
              <a:buAutoNum type="arabicPeriod"/>
            </a:pPr>
            <a:r>
              <a:rPr lang="en-US" dirty="0"/>
              <a:t>Create a new </a:t>
            </a:r>
            <a:r>
              <a:rPr lang="en-US" dirty="0" err="1"/>
              <a:t>dynamicui.conf</a:t>
            </a:r>
            <a:r>
              <a:rPr lang="en-US" dirty="0"/>
              <a:t> file for your branding</a:t>
            </a:r>
            <a:r>
              <a:rPr lang="en-US" dirty="0" smtClean="0"/>
              <a:t>. From the command line:</a:t>
            </a:r>
          </a:p>
          <a:p>
            <a:pPr marL="0" lvl="0" indent="0">
              <a:buNone/>
            </a:pPr>
            <a:endParaRPr lang="en-US" dirty="0"/>
          </a:p>
          <a:p>
            <a:pPr marL="400050" lvl="1" indent="0">
              <a:buNone/>
            </a:pPr>
            <a:r>
              <a:rPr lang="en-US" dirty="0" smtClean="0">
                <a:latin typeface="Courier New"/>
                <a:cs typeface="Courier New"/>
              </a:rPr>
              <a:t>&gt;&gt; </a:t>
            </a:r>
            <a:r>
              <a:rPr lang="en-US" dirty="0" err="1" smtClean="0">
                <a:latin typeface="Courier New"/>
                <a:cs typeface="Courier New"/>
              </a:rPr>
              <a:t>cp</a:t>
            </a:r>
            <a:r>
              <a:rPr lang="en-US" dirty="0" smtClean="0">
                <a:latin typeface="Courier New"/>
                <a:cs typeface="Courier New"/>
              </a:rPr>
              <a:t> /</a:t>
            </a:r>
            <a:r>
              <a:rPr lang="en-US" dirty="0" err="1" smtClean="0">
                <a:latin typeface="Courier New"/>
                <a:cs typeface="Courier New"/>
              </a:rPr>
              <a:t>usr</a:t>
            </a:r>
            <a:r>
              <a:rPr lang="en-US" dirty="0" smtClean="0">
                <a:latin typeface="Courier New"/>
                <a:cs typeface="Courier New"/>
              </a:rPr>
              <a:t>/local/</a:t>
            </a:r>
            <a:r>
              <a:rPr lang="en-US" dirty="0" err="1" smtClean="0">
                <a:latin typeface="Courier New"/>
                <a:cs typeface="Courier New"/>
              </a:rPr>
              <a:t>cpanel</a:t>
            </a:r>
            <a:r>
              <a:rPr lang="en-US" dirty="0" smtClean="0">
                <a:latin typeface="Courier New"/>
                <a:cs typeface="Courier New"/>
              </a:rPr>
              <a:t>/base/frontend/x3/</a:t>
            </a:r>
            <a:r>
              <a:rPr lang="en-US" dirty="0" err="1" smtClean="0">
                <a:latin typeface="Courier New"/>
                <a:cs typeface="Courier New"/>
              </a:rPr>
              <a:t>dynamicui.conf</a:t>
            </a:r>
            <a:r>
              <a:rPr lang="en-US" dirty="0" smtClean="0">
                <a:latin typeface="Courier New"/>
                <a:cs typeface="Courier New"/>
              </a:rPr>
              <a:t> /home/&lt;account&gt;/</a:t>
            </a:r>
            <a:r>
              <a:rPr lang="en-US" dirty="0" err="1" smtClean="0">
                <a:latin typeface="Courier New"/>
                <a:cs typeface="Courier New"/>
              </a:rPr>
              <a:t>cpanelbranding</a:t>
            </a:r>
            <a:r>
              <a:rPr lang="en-US" dirty="0" smtClean="0">
                <a:latin typeface="Courier New"/>
                <a:cs typeface="Courier New"/>
              </a:rPr>
              <a:t>/x3/&lt;branding&gt;/</a:t>
            </a:r>
            <a:r>
              <a:rPr lang="en-US" dirty="0" err="1" smtClean="0">
                <a:latin typeface="Courier New"/>
                <a:cs typeface="Courier New"/>
              </a:rPr>
              <a:t>dynamicui.conf</a:t>
            </a:r>
            <a:endParaRPr lang="en-US" dirty="0">
              <a:latin typeface="Courier New"/>
              <a:cs typeface="Courier New"/>
            </a:endParaRPr>
          </a:p>
        </p:txBody>
      </p:sp>
    </p:spTree>
    <p:extLst>
      <p:ext uri="{BB962C8B-B14F-4D97-AF65-F5344CB8AC3E}">
        <p14:creationId xmlns:p14="http://schemas.microsoft.com/office/powerpoint/2010/main" val="22278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Covered in this Lab?</a:t>
            </a:r>
            <a:endParaRPr lang="en-US" dirty="0"/>
          </a:p>
        </p:txBody>
      </p:sp>
      <p:sp>
        <p:nvSpPr>
          <p:cNvPr id="3" name="Content Placeholder 2"/>
          <p:cNvSpPr>
            <a:spLocks noGrp="1"/>
          </p:cNvSpPr>
          <p:nvPr>
            <p:ph idx="1"/>
          </p:nvPr>
        </p:nvSpPr>
        <p:spPr/>
        <p:txBody>
          <a:bodyPr>
            <a:normAutofit lnSpcReduction="10000"/>
          </a:bodyPr>
          <a:lstStyle/>
          <a:p>
            <a:r>
              <a:rPr lang="en-US" dirty="0" smtClean="0"/>
              <a:t>How </a:t>
            </a:r>
            <a:r>
              <a:rPr lang="en-US" dirty="0"/>
              <a:t>to do make </a:t>
            </a:r>
            <a:r>
              <a:rPr lang="en-US" dirty="0" smtClean="0"/>
              <a:t>customizations </a:t>
            </a:r>
            <a:r>
              <a:rPr lang="en-US" dirty="0"/>
              <a:t>to the cPanel front-end.  </a:t>
            </a:r>
            <a:endParaRPr lang="en-US" dirty="0" smtClean="0"/>
          </a:p>
          <a:p>
            <a:r>
              <a:rPr lang="en-US" dirty="0" smtClean="0"/>
              <a:t>They </a:t>
            </a:r>
            <a:r>
              <a:rPr lang="en-US" dirty="0"/>
              <a:t>extend from very basic to advanced usage patterns.  </a:t>
            </a:r>
          </a:p>
          <a:p>
            <a:r>
              <a:rPr lang="en-US" dirty="0" smtClean="0"/>
              <a:t>Working primarily as a reseller for our examples, similar procedures can be applied server-wide.</a:t>
            </a:r>
          </a:p>
          <a:p>
            <a:r>
              <a:rPr lang="en-US" dirty="0" smtClean="0"/>
              <a:t>Small concise recipes to get specific tasks accomplished.</a:t>
            </a:r>
          </a:p>
          <a:p>
            <a:endParaRPr lang="en-US" dirty="0"/>
          </a:p>
        </p:txBody>
      </p:sp>
    </p:spTree>
    <p:extLst>
      <p:ext uri="{BB962C8B-B14F-4D97-AF65-F5344CB8AC3E}">
        <p14:creationId xmlns:p14="http://schemas.microsoft.com/office/powerpoint/2010/main" val="3091347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275"/>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775496"/>
            <a:ext cx="8229600" cy="4891432"/>
          </a:xfrm>
        </p:spPr>
        <p:txBody>
          <a:bodyPr>
            <a:normAutofit/>
          </a:bodyPr>
          <a:lstStyle/>
          <a:p>
            <a:pPr marL="514350" lvl="0" indent="-514350">
              <a:buFont typeface="+mj-lt"/>
              <a:buAutoNum type="arabicPeriod" startAt="3"/>
            </a:pPr>
            <a:r>
              <a:rPr lang="en-US" dirty="0"/>
              <a:t>Open the file using the file managers code editor and </a:t>
            </a:r>
            <a:r>
              <a:rPr lang="en-US" dirty="0" smtClean="0"/>
              <a:t>paste in the following:</a:t>
            </a:r>
          </a:p>
          <a:p>
            <a:pPr marL="0" lvl="0" indent="0">
              <a:buNone/>
            </a:pPr>
            <a:endParaRPr lang="en-US" dirty="0"/>
          </a:p>
          <a:p>
            <a:pPr marL="0" indent="0">
              <a:buNone/>
            </a:pPr>
            <a:r>
              <a:rPr lang="en-US" sz="2800" dirty="0" smtClean="0">
                <a:latin typeface="Courier New"/>
                <a:cs typeface="Courier New"/>
              </a:rPr>
              <a:t>####custom group####</a:t>
            </a:r>
          </a:p>
          <a:p>
            <a:pPr marL="0" indent="0">
              <a:buNone/>
            </a:pPr>
            <a:r>
              <a:rPr lang="en-US" sz="2800" dirty="0" smtClean="0">
                <a:latin typeface="Courier New"/>
                <a:cs typeface="Courier New"/>
              </a:rPr>
              <a:t>description=&gt;</a:t>
            </a:r>
            <a:r>
              <a:rPr lang="en-US" sz="2800" dirty="0" err="1" smtClean="0">
                <a:latin typeface="Courier New"/>
                <a:cs typeface="Courier New"/>
              </a:rPr>
              <a:t>Applications,file</a:t>
            </a:r>
            <a:r>
              <a:rPr lang="en-US" sz="2800" dirty="0" smtClean="0">
                <a:latin typeface="Courier New"/>
                <a:cs typeface="Courier New"/>
              </a:rPr>
              <a:t>=&gt;</a:t>
            </a:r>
            <a:r>
              <a:rPr lang="en-US" sz="2800" dirty="0" err="1" smtClean="0">
                <a:latin typeface="Courier New"/>
                <a:cs typeface="Courier New"/>
              </a:rPr>
              <a:t>group_important,group</a:t>
            </a:r>
            <a:r>
              <a:rPr lang="en-US" sz="2800" dirty="0" smtClean="0">
                <a:latin typeface="Courier New"/>
                <a:cs typeface="Courier New"/>
              </a:rPr>
              <a:t>=&gt;</a:t>
            </a:r>
            <a:r>
              <a:rPr lang="en-US" sz="2800" dirty="0" err="1" smtClean="0">
                <a:latin typeface="Courier New"/>
                <a:cs typeface="Courier New"/>
              </a:rPr>
              <a:t>important,groupdesc</a:t>
            </a:r>
            <a:r>
              <a:rPr lang="en-US" sz="2800" dirty="0" smtClean="0">
                <a:latin typeface="Courier New"/>
                <a:cs typeface="Courier New"/>
              </a:rPr>
              <a:t>=&gt;</a:t>
            </a:r>
            <a:r>
              <a:rPr lang="en-US" sz="2800" dirty="0" err="1" smtClean="0">
                <a:latin typeface="Courier New"/>
                <a:cs typeface="Courier New"/>
              </a:rPr>
              <a:t>Applications,grouporder</a:t>
            </a:r>
            <a:r>
              <a:rPr lang="en-US" sz="2800" dirty="0" smtClean="0">
                <a:latin typeface="Courier New"/>
                <a:cs typeface="Courier New"/>
              </a:rPr>
              <a:t>=&gt;1,imgtype=&gt;</a:t>
            </a:r>
            <a:r>
              <a:rPr lang="en-US" sz="2800" dirty="0" err="1" smtClean="0">
                <a:latin typeface="Courier New"/>
                <a:cs typeface="Courier New"/>
              </a:rPr>
              <a:t>icon,subtype</a:t>
            </a:r>
            <a:r>
              <a:rPr lang="en-US" sz="2800" dirty="0" smtClean="0">
                <a:latin typeface="Courier New"/>
                <a:cs typeface="Courier New"/>
              </a:rPr>
              <a:t>=&gt;</a:t>
            </a:r>
            <a:r>
              <a:rPr lang="en-US" sz="2800" dirty="0" err="1" smtClean="0">
                <a:latin typeface="Courier New"/>
                <a:cs typeface="Courier New"/>
              </a:rPr>
              <a:t>img,height</a:t>
            </a:r>
            <a:r>
              <a:rPr lang="en-US" sz="2800" dirty="0" smtClean="0">
                <a:latin typeface="Courier New"/>
                <a:cs typeface="Courier New"/>
              </a:rPr>
              <a:t>=&gt;32,type=&gt;</a:t>
            </a:r>
            <a:r>
              <a:rPr lang="en-US" sz="2800" dirty="0" err="1" smtClean="0">
                <a:latin typeface="Courier New"/>
                <a:cs typeface="Courier New"/>
              </a:rPr>
              <a:t>image,width</a:t>
            </a:r>
            <a:r>
              <a:rPr lang="en-US" sz="2800" dirty="0" smtClean="0">
                <a:latin typeface="Courier New"/>
                <a:cs typeface="Courier New"/>
              </a:rPr>
              <a:t>=&gt;32</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81232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1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916595"/>
            <a:ext cx="8229600" cy="5385279"/>
          </a:xfrm>
        </p:spPr>
        <p:txBody>
          <a:bodyPr>
            <a:normAutofit fontScale="47500" lnSpcReduction="20000"/>
          </a:bodyPr>
          <a:lstStyle/>
          <a:p>
            <a:pPr marL="514350" lvl="0" indent="-514350">
              <a:buFont typeface="+mj-lt"/>
              <a:buAutoNum type="arabicPeriod" startAt="4"/>
            </a:pPr>
            <a:r>
              <a:rPr lang="en-US" dirty="0" smtClean="0"/>
              <a:t>Next </a:t>
            </a:r>
            <a:r>
              <a:rPr lang="en-US" dirty="0"/>
              <a:t>lets add a few icons to the group:</a:t>
            </a:r>
          </a:p>
          <a:p>
            <a:pPr marL="0" indent="0">
              <a:buNone/>
            </a:pPr>
            <a:endParaRPr lang="en-US" dirty="0" smtClean="0"/>
          </a:p>
          <a:p>
            <a:pPr marL="0" indent="0">
              <a:buNone/>
            </a:pPr>
            <a:r>
              <a:rPr lang="en-US" dirty="0" smtClean="0">
                <a:latin typeface="Courier New"/>
                <a:cs typeface="Courier New"/>
              </a:rPr>
              <a:t>#</a:t>
            </a:r>
            <a:r>
              <a:rPr lang="en-US" dirty="0">
                <a:latin typeface="Courier New"/>
                <a:cs typeface="Courier New"/>
              </a:rPr>
              <a:t>###icons </a:t>
            </a:r>
            <a:r>
              <a:rPr lang="en-US" dirty="0" smtClean="0">
                <a:latin typeface="Courier New"/>
                <a:cs typeface="Courier New"/>
              </a:rPr>
              <a:t>in the custom group#</a:t>
            </a:r>
            <a:r>
              <a:rPr lang="en-US" dirty="0">
                <a:latin typeface="Courier New"/>
                <a:cs typeface="Courier New"/>
              </a:rPr>
              <a:t>###</a:t>
            </a:r>
          </a:p>
          <a:p>
            <a:pPr marL="0" indent="0">
              <a:buNone/>
            </a:pPr>
            <a:r>
              <a:rPr lang="en-US" dirty="0" smtClean="0">
                <a:latin typeface="Courier New"/>
                <a:cs typeface="Courier New"/>
              </a:rPr>
              <a:t>description</a:t>
            </a:r>
            <a:r>
              <a:rPr lang="en-US" dirty="0">
                <a:latin typeface="Courier New"/>
                <a:cs typeface="Courier New"/>
              </a:rPr>
              <a:t>=&gt;$LANG{'</a:t>
            </a:r>
            <a:r>
              <a:rPr lang="en-US" dirty="0" err="1">
                <a:latin typeface="Courier New"/>
                <a:cs typeface="Courier New"/>
              </a:rPr>
              <a:t>TAddondomains</a:t>
            </a:r>
            <a:r>
              <a:rPr lang="en-US" dirty="0">
                <a:latin typeface="Courier New"/>
                <a:cs typeface="Courier New"/>
              </a:rPr>
              <a:t>'},feature=&gt;</a:t>
            </a:r>
            <a:r>
              <a:rPr lang="en-US" dirty="0" err="1">
                <a:latin typeface="Courier New"/>
                <a:cs typeface="Courier New"/>
              </a:rPr>
              <a:t>addondomains,file</a:t>
            </a:r>
            <a:r>
              <a:rPr lang="en-US" dirty="0">
                <a:latin typeface="Courier New"/>
                <a:cs typeface="Courier New"/>
              </a:rPr>
              <a:t>=&gt;</a:t>
            </a:r>
            <a:r>
              <a:rPr lang="en-US" dirty="0" err="1">
                <a:latin typeface="Courier New"/>
                <a:cs typeface="Courier New"/>
              </a:rPr>
              <a:t>addondomain,group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TAddondomains</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a:t>
            </a:r>
            <a:r>
              <a:rPr lang="en-US" dirty="0" err="1">
                <a:latin typeface="Courier New"/>
                <a:cs typeface="Courier New"/>
              </a:rPr>
              <a:t>addon</a:t>
            </a:r>
            <a:r>
              <a:rPr lang="en-US" dirty="0">
                <a:latin typeface="Courier New"/>
                <a:cs typeface="Courier New"/>
              </a:rPr>
              <a:t>/</a:t>
            </a:r>
            <a:r>
              <a:rPr lang="en-US" dirty="0" err="1">
                <a:latin typeface="Courier New"/>
                <a:cs typeface="Courier New"/>
              </a:rPr>
              <a:t>index.html,width</a:t>
            </a:r>
            <a:r>
              <a:rPr lang="en-US" dirty="0">
                <a:latin typeface="Courier New"/>
                <a:cs typeface="Courier New"/>
              </a:rPr>
              <a:t>=&gt;33,itemorder=&gt;2,searchtext=&gt;$LANG{'</a:t>
            </a:r>
            <a:r>
              <a:rPr lang="en-US" dirty="0" err="1">
                <a:latin typeface="Courier New"/>
                <a:cs typeface="Courier New"/>
              </a:rPr>
              <a:t>addon-searchtxt</a:t>
            </a:r>
            <a:r>
              <a:rPr lang="en-US" dirty="0">
                <a:latin typeface="Courier New"/>
                <a:cs typeface="Courier New"/>
              </a:rPr>
              <a:t>'}</a:t>
            </a:r>
          </a:p>
          <a:p>
            <a:pPr marL="0" indent="0">
              <a:buNone/>
            </a:pPr>
            <a:endParaRPr lang="en-US" dirty="0" smtClean="0">
              <a:latin typeface="Courier New"/>
              <a:cs typeface="Courier New"/>
            </a:endParaRPr>
          </a:p>
          <a:p>
            <a:pPr marL="0" indent="0">
              <a:buNone/>
            </a:pPr>
            <a:r>
              <a:rPr lang="en-US" dirty="0" smtClean="0">
                <a:latin typeface="Courier New"/>
                <a:cs typeface="Courier New"/>
              </a:rPr>
              <a:t>description</a:t>
            </a:r>
            <a:r>
              <a:rPr lang="en-US" dirty="0">
                <a:latin typeface="Courier New"/>
                <a:cs typeface="Courier New"/>
              </a:rPr>
              <a:t>=&gt;$LANG{'Webmail'},if=&gt;!$ENV{'CPRESELLER'},feature=&gt;</a:t>
            </a:r>
            <a:r>
              <a:rPr lang="en-US" dirty="0" err="1">
                <a:latin typeface="Courier New"/>
                <a:cs typeface="Courier New"/>
              </a:rPr>
              <a:t>webmail,file</a:t>
            </a:r>
            <a:r>
              <a:rPr lang="en-US" dirty="0">
                <a:latin typeface="Courier New"/>
                <a:cs typeface="Courier New"/>
              </a:rPr>
              <a:t>=&gt;</a:t>
            </a:r>
            <a:r>
              <a:rPr lang="en-US" dirty="0" err="1">
                <a:latin typeface="Courier New"/>
                <a:cs typeface="Courier New"/>
              </a:rPr>
              <a:t>webemail,group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ASIWebmail</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a:t>
            </a:r>
            <a:r>
              <a:rPr lang="en-US" dirty="0" err="1">
                <a:latin typeface="Courier New"/>
                <a:cs typeface="Courier New"/>
              </a:rPr>
              <a:t>webmaillogin.html,width</a:t>
            </a:r>
            <a:r>
              <a:rPr lang="en-US" dirty="0">
                <a:latin typeface="Courier New"/>
                <a:cs typeface="Courier New"/>
              </a:rPr>
              <a:t>=&gt;32,itemorder=&gt;2,searchtext=&gt;$LANG{'webmail-</a:t>
            </a:r>
            <a:r>
              <a:rPr lang="en-US" dirty="0" err="1">
                <a:latin typeface="Courier New"/>
                <a:cs typeface="Courier New"/>
              </a:rPr>
              <a:t>searchtxt</a:t>
            </a:r>
            <a:r>
              <a:rPr lang="en-US" dirty="0">
                <a:latin typeface="Courier New"/>
                <a:cs typeface="Courier New"/>
              </a:rPr>
              <a:t>'}</a:t>
            </a:r>
          </a:p>
          <a:p>
            <a:pPr marL="0" indent="0">
              <a:buNone/>
            </a:pPr>
            <a:endParaRPr lang="en-US" dirty="0" smtClean="0">
              <a:latin typeface="Courier New"/>
              <a:cs typeface="Courier New"/>
            </a:endParaRPr>
          </a:p>
          <a:p>
            <a:pPr marL="0" indent="0">
              <a:buNone/>
            </a:pPr>
            <a:r>
              <a:rPr lang="en-US" dirty="0" smtClean="0">
                <a:latin typeface="Courier New"/>
                <a:cs typeface="Courier New"/>
              </a:rPr>
              <a:t>description</a:t>
            </a:r>
            <a:r>
              <a:rPr lang="en-US" dirty="0">
                <a:latin typeface="Courier New"/>
                <a:cs typeface="Courier New"/>
              </a:rPr>
              <a:t>=&gt;$LANG{'</a:t>
            </a:r>
            <a:r>
              <a:rPr lang="en-US" dirty="0" err="1">
                <a:latin typeface="Courier New"/>
                <a:cs typeface="Courier New"/>
              </a:rPr>
              <a:t>INDXEmailAccounts</a:t>
            </a:r>
            <a:r>
              <a:rPr lang="en-US" dirty="0">
                <a:latin typeface="Courier New"/>
                <a:cs typeface="Courier New"/>
              </a:rPr>
              <a:t>'},feature=&gt;</a:t>
            </a:r>
            <a:r>
              <a:rPr lang="en-US" dirty="0" err="1">
                <a:latin typeface="Courier New"/>
                <a:cs typeface="Courier New"/>
              </a:rPr>
              <a:t>popaccts,file</a:t>
            </a:r>
            <a:r>
              <a:rPr lang="en-US" dirty="0">
                <a:latin typeface="Courier New"/>
                <a:cs typeface="Courier New"/>
              </a:rPr>
              <a:t>=&gt;</a:t>
            </a:r>
            <a:r>
              <a:rPr lang="en-US" dirty="0" err="1">
                <a:latin typeface="Courier New"/>
                <a:cs typeface="Courier New"/>
              </a:rPr>
              <a:t>manageaccounts,group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MENUEmailAccounts</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=&gt;mail/</a:t>
            </a:r>
            <a:r>
              <a:rPr lang="en-US" dirty="0" err="1">
                <a:latin typeface="Courier New"/>
                <a:cs typeface="Courier New"/>
              </a:rPr>
              <a:t>pops.html,width</a:t>
            </a:r>
            <a:r>
              <a:rPr lang="en-US" dirty="0">
                <a:latin typeface="Courier New"/>
                <a:cs typeface="Courier New"/>
              </a:rPr>
              <a:t>=&gt;32,itemorder=&gt;1,searchtext=&gt;$LANG{'pops-</a:t>
            </a:r>
            <a:r>
              <a:rPr lang="en-US" dirty="0" err="1">
                <a:latin typeface="Courier New"/>
                <a:cs typeface="Courier New"/>
              </a:rPr>
              <a:t>searchtxt</a:t>
            </a:r>
            <a:r>
              <a:rPr lang="en-US" dirty="0">
                <a:latin typeface="Courier New"/>
                <a:cs typeface="Courier New"/>
              </a:rPr>
              <a:t>'}</a:t>
            </a:r>
          </a:p>
          <a:p>
            <a:pPr marL="0" indent="0">
              <a:buNone/>
            </a:pPr>
            <a:endParaRPr lang="en-US" dirty="0"/>
          </a:p>
        </p:txBody>
      </p:sp>
    </p:spTree>
    <p:extLst>
      <p:ext uri="{BB962C8B-B14F-4D97-AF65-F5344CB8AC3E}">
        <p14:creationId xmlns:p14="http://schemas.microsoft.com/office/powerpoint/2010/main" val="107463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97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fontScale="92500" lnSpcReduction="10000"/>
          </a:bodyPr>
          <a:lstStyle/>
          <a:p>
            <a:pPr marL="514350" lvl="0" indent="-514350">
              <a:buFont typeface="+mj-lt"/>
              <a:buAutoNum type="arabicPeriod" startAt="4"/>
            </a:pPr>
            <a:r>
              <a:rPr lang="en-US" b="1" dirty="0" smtClean="0"/>
              <a:t>IMPORTANT: </a:t>
            </a:r>
            <a:r>
              <a:rPr lang="en-US" dirty="0" smtClean="0"/>
              <a:t>Add </a:t>
            </a:r>
            <a:r>
              <a:rPr lang="en-US" dirty="0"/>
              <a:t>an icon to /home/tommy/</a:t>
            </a:r>
            <a:r>
              <a:rPr lang="en-US" dirty="0" err="1"/>
              <a:t>cpanelbranding</a:t>
            </a:r>
            <a:r>
              <a:rPr lang="en-US" dirty="0"/>
              <a:t>/x3/</a:t>
            </a:r>
            <a:r>
              <a:rPr lang="en-US" dirty="0" err="1"/>
              <a:t>whois</a:t>
            </a:r>
            <a:r>
              <a:rPr lang="en-US" dirty="0"/>
              <a:t>/ named </a:t>
            </a:r>
            <a:r>
              <a:rPr lang="en-US" dirty="0" err="1"/>
              <a:t>group_important.jpg</a:t>
            </a:r>
            <a:r>
              <a:rPr lang="en-US" dirty="0" smtClean="0"/>
              <a:t>.</a:t>
            </a:r>
          </a:p>
          <a:p>
            <a:pPr marL="0" lvl="0" indent="0">
              <a:buNone/>
            </a:pPr>
            <a:endParaRPr lang="en-US" dirty="0" smtClean="0"/>
          </a:p>
          <a:p>
            <a:pPr marL="400050" lvl="1" indent="0">
              <a:buNone/>
            </a:pPr>
            <a:r>
              <a:rPr lang="en-US" dirty="0">
                <a:latin typeface="Courier New"/>
                <a:cs typeface="Courier New"/>
              </a:rPr>
              <a:t>&gt;&gt; </a:t>
            </a:r>
            <a:r>
              <a:rPr lang="en-US" dirty="0" err="1">
                <a:latin typeface="Courier New"/>
                <a:cs typeface="Courier New"/>
              </a:rPr>
              <a:t>cp</a:t>
            </a:r>
            <a:r>
              <a:rPr lang="en-US" dirty="0">
                <a:latin typeface="Courier New"/>
                <a:cs typeface="Courier New"/>
              </a:rPr>
              <a:t> /</a:t>
            </a: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/base/frontend/x3/</a:t>
            </a:r>
            <a:r>
              <a:rPr lang="en-US" dirty="0" err="1">
                <a:latin typeface="Courier New"/>
                <a:cs typeface="Courier New"/>
              </a:rPr>
              <a:t>group_email.jpg</a:t>
            </a:r>
            <a:r>
              <a:rPr lang="en-US" dirty="0">
                <a:latin typeface="Courier New"/>
                <a:cs typeface="Courier New"/>
              </a:rPr>
              <a:t> /home/&lt;account&gt;/</a:t>
            </a:r>
            <a:r>
              <a:rPr lang="en-US" dirty="0" err="1">
                <a:latin typeface="Courier New"/>
                <a:cs typeface="Courier New"/>
              </a:rPr>
              <a:t>cpanelbranding</a:t>
            </a:r>
            <a:r>
              <a:rPr lang="en-US" dirty="0">
                <a:latin typeface="Courier New"/>
                <a:cs typeface="Courier New"/>
              </a:rPr>
              <a:t>/x3/&lt;branding&gt;/</a:t>
            </a:r>
            <a:r>
              <a:rPr lang="en-US" dirty="0" err="1" smtClean="0">
                <a:latin typeface="Courier New"/>
                <a:cs typeface="Courier New"/>
              </a:rPr>
              <a:t>group_important.jpg</a:t>
            </a:r>
            <a:endParaRPr lang="en-US" dirty="0" smtClean="0">
              <a:latin typeface="Courier New"/>
              <a:cs typeface="Courier New"/>
            </a:endParaRPr>
          </a:p>
          <a:p>
            <a:pPr marL="400050" lvl="1" indent="0">
              <a:buNone/>
            </a:pPr>
            <a:endParaRPr lang="en-US" dirty="0">
              <a:latin typeface="Courier New"/>
              <a:cs typeface="Courier New"/>
            </a:endParaRPr>
          </a:p>
          <a:p>
            <a:pPr marL="514350" indent="-514350">
              <a:buFont typeface="+mj-lt"/>
              <a:buAutoNum type="arabicPeriod" startAt="4"/>
            </a:pPr>
            <a:r>
              <a:rPr lang="en-US" dirty="0" smtClean="0"/>
              <a:t>Refresh </a:t>
            </a:r>
            <a:r>
              <a:rPr lang="en-US" dirty="0"/>
              <a:t>your home page to see the changes.  There is now a section called Applications with your chosen icons. </a:t>
            </a:r>
          </a:p>
          <a:p>
            <a:pPr marL="0" lvl="0" indent="0">
              <a:buNone/>
            </a:pPr>
            <a:endParaRPr lang="en-US" dirty="0"/>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2010894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47"/>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fontScale="92500" lnSpcReduction="10000"/>
          </a:bodyPr>
          <a:lstStyle/>
          <a:p>
            <a:pPr marL="0" indent="0">
              <a:buNone/>
            </a:pPr>
            <a:r>
              <a:rPr lang="en-US" b="1" dirty="0" smtClean="0"/>
              <a:t>NOTE: </a:t>
            </a:r>
            <a:r>
              <a:rPr lang="en-US" dirty="0"/>
              <a:t>When you copy icons from other sections, they are removed from those other sections.  Only one copy of each icon is rendered on the home page.  </a:t>
            </a:r>
            <a:endParaRPr lang="en-US" dirty="0" smtClean="0"/>
          </a:p>
          <a:p>
            <a:pPr marL="0" indent="0">
              <a:buNone/>
            </a:pPr>
            <a:endParaRPr lang="en-US" dirty="0"/>
          </a:p>
          <a:p>
            <a:pPr marL="0" indent="0">
              <a:buNone/>
            </a:pPr>
            <a:r>
              <a:rPr lang="en-US" b="1" dirty="0"/>
              <a:t>NOTE:</a:t>
            </a:r>
            <a:r>
              <a:rPr lang="en-US" dirty="0"/>
              <a:t> </a:t>
            </a:r>
            <a:r>
              <a:rPr lang="en-US" dirty="0" smtClean="0"/>
              <a:t>Server caches </a:t>
            </a:r>
            <a:r>
              <a:rPr lang="en-US" dirty="0"/>
              <a:t>may be getting in the way while you are making quick changes. To clear the dynamic </a:t>
            </a:r>
            <a:r>
              <a:rPr lang="en-US" dirty="0" err="1"/>
              <a:t>ui</a:t>
            </a:r>
            <a:r>
              <a:rPr lang="en-US" dirty="0"/>
              <a:t> cache</a:t>
            </a:r>
            <a:r>
              <a:rPr lang="en-US" dirty="0" smtClean="0"/>
              <a:t>:</a:t>
            </a:r>
          </a:p>
          <a:p>
            <a:pPr marL="0" indent="0">
              <a:buNone/>
            </a:pPr>
            <a:endParaRPr lang="en-US" dirty="0"/>
          </a:p>
          <a:p>
            <a:pPr marL="400050" lvl="1" indent="0">
              <a:buNone/>
            </a:pPr>
            <a:r>
              <a:rPr lang="en-US" dirty="0" smtClean="0">
                <a:latin typeface="Courier New"/>
                <a:cs typeface="Courier New"/>
              </a:rPr>
              <a:t>&gt;&gt; </a:t>
            </a:r>
            <a:r>
              <a:rPr lang="en-US" dirty="0" err="1" smtClean="0">
                <a:latin typeface="Courier New"/>
                <a:cs typeface="Courier New"/>
              </a:rPr>
              <a:t>rm</a:t>
            </a:r>
            <a:r>
              <a:rPr lang="en-US" dirty="0" smtClean="0">
                <a:latin typeface="Courier New"/>
                <a:cs typeface="Courier New"/>
              </a:rPr>
              <a:t> </a:t>
            </a:r>
            <a:r>
              <a:rPr lang="en-US" dirty="0">
                <a:latin typeface="Courier New"/>
                <a:cs typeface="Courier New"/>
              </a:rPr>
              <a:t>-</a:t>
            </a:r>
            <a:r>
              <a:rPr lang="en-US" dirty="0" err="1">
                <a:latin typeface="Courier New"/>
                <a:cs typeface="Courier New"/>
              </a:rPr>
              <a:t>rf</a:t>
            </a:r>
            <a:r>
              <a:rPr lang="en-US" dirty="0">
                <a:latin typeface="Courier New"/>
                <a:cs typeface="Courier New"/>
              </a:rPr>
              <a:t> /home/&lt;user&gt;/.</a:t>
            </a:r>
            <a:r>
              <a:rPr lang="en-US" dirty="0" err="1">
                <a:latin typeface="Courier New"/>
                <a:cs typeface="Courier New"/>
              </a:rPr>
              <a:t>cpanel</a:t>
            </a:r>
            <a:r>
              <a:rPr lang="en-US" dirty="0">
                <a:latin typeface="Courier New"/>
                <a:cs typeface="Courier New"/>
              </a:rPr>
              <a:t>/caches/</a:t>
            </a:r>
            <a:r>
              <a:rPr lang="en-US" dirty="0" err="1">
                <a:latin typeface="Courier New"/>
                <a:cs typeface="Courier New"/>
              </a:rPr>
              <a:t>dynamicui</a:t>
            </a:r>
            <a:r>
              <a:rPr lang="en-US" dirty="0">
                <a:latin typeface="Courier New"/>
                <a:cs typeface="Courier New"/>
              </a:rPr>
              <a:t>/*</a:t>
            </a:r>
            <a:r>
              <a:rPr lang="en-US" dirty="0">
                <a:latin typeface="Courier New"/>
                <a:cs typeface="Courier New"/>
              </a:rPr>
              <a:t> </a:t>
            </a:r>
            <a:endParaRPr lang="en-US" dirty="0" smtClean="0">
              <a:latin typeface="Courier New"/>
              <a:cs typeface="Courier New"/>
            </a:endParaRPr>
          </a:p>
          <a:p>
            <a:pPr marL="400050" lvl="1" indent="0">
              <a:buNone/>
            </a:pPr>
            <a:endParaRPr lang="en-US" dirty="0">
              <a:latin typeface="Courier New"/>
              <a:cs typeface="Courier New"/>
            </a:endParaRPr>
          </a:p>
          <a:p>
            <a:pPr marL="400050" lvl="1" indent="0">
              <a:buNone/>
            </a:pPr>
            <a:endParaRPr lang="en-US" dirty="0">
              <a:latin typeface="Courier New"/>
              <a:cs typeface="Courier New"/>
            </a:endParaRPr>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3243720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97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a:bodyPr>
          <a:lstStyle/>
          <a:p>
            <a:pPr marL="0" indent="0">
              <a:buNone/>
            </a:pPr>
            <a:r>
              <a:rPr lang="en-US" b="1" dirty="0"/>
              <a:t>Reference:</a:t>
            </a:r>
            <a:endParaRPr lang="en-US" dirty="0"/>
          </a:p>
          <a:p>
            <a:pPr marL="0" indent="0">
              <a:buNone/>
            </a:pPr>
            <a:r>
              <a:rPr lang="en-US" u="sng" dirty="0">
                <a:hlinkClick r:id="rId2"/>
              </a:rPr>
              <a:t>http://docs.cpanel.net/twiki/bin/view/SoftwareDevelopmentKit/AddingIconsAndGroup</a:t>
            </a:r>
            <a:r>
              <a:rPr lang="en-US" dirty="0"/>
              <a:t> </a:t>
            </a:r>
            <a:endParaRPr lang="en-US" dirty="0">
              <a:latin typeface="Courier New"/>
              <a:cs typeface="Courier New"/>
            </a:endParaRPr>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3341241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cPanel home page provides an area called Notices.  You can add any arbitrary HTML markup in this area.  To setup news, you need to log into WHM</a:t>
            </a:r>
            <a:r>
              <a:rPr lang="en-US" dirty="0" smtClean="0"/>
              <a:t>.</a:t>
            </a:r>
          </a:p>
          <a:p>
            <a:pPr marL="0" indent="0">
              <a:buNone/>
            </a:pPr>
            <a:endParaRPr lang="en-US" dirty="0"/>
          </a:p>
          <a:p>
            <a:pPr marL="514350" lvl="0" indent="-514350">
              <a:buFont typeface="+mj-lt"/>
              <a:buAutoNum type="arabicPeriod"/>
            </a:pPr>
            <a:r>
              <a:rPr lang="en-US" dirty="0"/>
              <a:t>Log into WHM.</a:t>
            </a:r>
          </a:p>
          <a:p>
            <a:pPr marL="514350" lvl="0" indent="-514350">
              <a:buFont typeface="+mj-lt"/>
              <a:buAutoNum type="arabicPeriod"/>
            </a:pPr>
            <a:r>
              <a:rPr lang="en-US" dirty="0"/>
              <a:t>From the search box, type news.</a:t>
            </a:r>
          </a:p>
          <a:p>
            <a:pPr marL="514350" lvl="0" indent="-514350">
              <a:buFont typeface="+mj-lt"/>
              <a:buAutoNum type="arabicPeriod"/>
            </a:pPr>
            <a:r>
              <a:rPr lang="en-US" dirty="0"/>
              <a:t>Click ‘Modify cPanel &amp; WHM News’</a:t>
            </a:r>
          </a:p>
          <a:p>
            <a:pPr marL="514350" lvl="0" indent="-514350">
              <a:buFont typeface="+mj-lt"/>
              <a:buAutoNum type="arabicPeriod"/>
            </a:pPr>
            <a:r>
              <a:rPr lang="en-US" dirty="0"/>
              <a:t>To communicate with your cPanel users, we are going to use the section called:</a:t>
            </a:r>
          </a:p>
          <a:p>
            <a:pPr marL="0" indent="0">
              <a:buNone/>
            </a:pPr>
            <a:r>
              <a:rPr lang="en-US" dirty="0"/>
              <a:t> </a:t>
            </a:r>
          </a:p>
          <a:p>
            <a:pPr marL="400050" lvl="1" indent="0">
              <a:buNone/>
            </a:pPr>
            <a:r>
              <a:rPr lang="en-US" dirty="0"/>
              <a:t>cPanel News (displayed in all of your customers' </a:t>
            </a:r>
            <a:r>
              <a:rPr lang="en-US" dirty="0" err="1"/>
              <a:t>cPanels</a:t>
            </a:r>
            <a:r>
              <a:rPr lang="en-US" dirty="0"/>
              <a:t>)</a:t>
            </a:r>
            <a:r>
              <a:rPr lang="en-US" dirty="0" smtClean="0"/>
              <a:t>:</a:t>
            </a:r>
          </a:p>
          <a:p>
            <a:pPr marL="0" indent="0">
              <a:buNone/>
            </a:pPr>
            <a:endParaRPr lang="en-US" dirty="0"/>
          </a:p>
          <a:p>
            <a:pPr marL="514350" lvl="0" indent="-514350">
              <a:buFont typeface="+mj-lt"/>
              <a:buAutoNum type="arabicPeriod" startAt="5"/>
            </a:pPr>
            <a:r>
              <a:rPr lang="en-US" dirty="0" smtClean="0"/>
              <a:t>Paste </a:t>
            </a:r>
            <a:r>
              <a:rPr lang="en-US" dirty="0"/>
              <a:t>in any arbitrary HTML markup here:</a:t>
            </a:r>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340090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a:cs typeface="Courier New"/>
              </a:rPr>
              <a:t>Running out of disk space? We are now selling packages with more disk space up to 20 GB for $10 per month. Send me a email to request the upgrade.</a:t>
            </a:r>
          </a:p>
          <a:p>
            <a:pPr marL="0" indent="0">
              <a:buNone/>
            </a:pPr>
            <a:r>
              <a:rPr lang="en-US" dirty="0">
                <a:latin typeface="Courier New"/>
                <a:cs typeface="Courier New"/>
              </a:rPr>
              <a:t>&lt;</a:t>
            </a:r>
            <a:r>
              <a:rPr lang="en-US" dirty="0" err="1">
                <a:latin typeface="Courier New"/>
                <a:cs typeface="Courier New"/>
              </a:rPr>
              <a:t>br</a:t>
            </a:r>
            <a:r>
              <a:rPr lang="en-US" dirty="0">
                <a:latin typeface="Courier New"/>
                <a:cs typeface="Courier New"/>
              </a:rPr>
              <a:t>/&gt;</a:t>
            </a:r>
          </a:p>
          <a:p>
            <a:pPr marL="0" indent="0">
              <a:buNone/>
            </a:pPr>
            <a:r>
              <a:rPr lang="en-US" dirty="0">
                <a:latin typeface="Courier New"/>
                <a:cs typeface="Courier New"/>
              </a:rPr>
              <a:t>&lt;</a:t>
            </a:r>
            <a:r>
              <a:rPr lang="en-US" dirty="0" err="1">
                <a:latin typeface="Courier New"/>
                <a:cs typeface="Courier New"/>
              </a:rPr>
              <a:t>br</a:t>
            </a:r>
            <a:r>
              <a:rPr lang="en-US" dirty="0">
                <a:latin typeface="Courier New"/>
                <a:cs typeface="Courier New"/>
              </a:rPr>
              <a:t>/&gt;</a:t>
            </a:r>
          </a:p>
          <a:p>
            <a:pPr marL="0" indent="0">
              <a:buNone/>
            </a:pPr>
            <a:r>
              <a:rPr lang="en-US" dirty="0">
                <a:latin typeface="Courier New"/>
                <a:cs typeface="Courier New"/>
              </a:rPr>
              <a:t>&lt;b&gt;Have you met our new company mascot </a:t>
            </a:r>
            <a:r>
              <a:rPr lang="en-US" dirty="0" err="1">
                <a:latin typeface="Courier New"/>
                <a:cs typeface="Courier New"/>
              </a:rPr>
              <a:t>Moris</a:t>
            </a:r>
            <a:r>
              <a:rPr lang="en-US" dirty="0">
                <a:latin typeface="Courier New"/>
                <a:cs typeface="Courier New"/>
              </a:rPr>
              <a:t>?&lt;/b&gt;</a:t>
            </a:r>
          </a:p>
          <a:p>
            <a:pPr marL="0" indent="0">
              <a:buNone/>
            </a:pPr>
            <a:r>
              <a:rPr lang="en-US" dirty="0">
                <a:latin typeface="Courier New"/>
                <a:cs typeface="Courier New"/>
              </a:rPr>
              <a:t> </a:t>
            </a:r>
          </a:p>
          <a:p>
            <a:pPr marL="0" indent="0">
              <a:buNone/>
            </a:pPr>
            <a:r>
              <a:rPr lang="en-US" dirty="0">
                <a:latin typeface="Courier New"/>
                <a:cs typeface="Courier New"/>
              </a:rPr>
              <a:t>&lt;div style="</a:t>
            </a:r>
            <a:r>
              <a:rPr lang="en-US" dirty="0" err="1">
                <a:latin typeface="Courier New"/>
                <a:cs typeface="Courier New"/>
              </a:rPr>
              <a:t>text-align:center</a:t>
            </a:r>
            <a:r>
              <a:rPr lang="en-US" dirty="0">
                <a:latin typeface="Courier New"/>
                <a:cs typeface="Courier New"/>
              </a:rPr>
              <a:t>; margin: 10px; padding-top: 3px; padding-bottom: 3px"&gt;&lt;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placekitten.com</a:t>
            </a:r>
            <a:r>
              <a:rPr lang="en-US" dirty="0">
                <a:latin typeface="Courier New"/>
                <a:cs typeface="Courier New"/>
              </a:rPr>
              <a:t>/200/300" style="</a:t>
            </a:r>
            <a:r>
              <a:rPr lang="en-US" dirty="0" err="1">
                <a:latin typeface="Courier New"/>
                <a:cs typeface="Courier New"/>
              </a:rPr>
              <a:t>margin-left:auto</a:t>
            </a:r>
            <a:r>
              <a:rPr lang="en-US" dirty="0">
                <a:latin typeface="Courier New"/>
                <a:cs typeface="Courier New"/>
              </a:rPr>
              <a:t>; margin-right: auto; border: 2px solid #</a:t>
            </a:r>
            <a:r>
              <a:rPr lang="en-US" dirty="0" err="1">
                <a:latin typeface="Courier New"/>
                <a:cs typeface="Courier New"/>
              </a:rPr>
              <a:t>eeeeee</a:t>
            </a:r>
            <a:r>
              <a:rPr lang="en-US" dirty="0">
                <a:latin typeface="Courier New"/>
                <a:cs typeface="Courier New"/>
              </a:rPr>
              <a:t>; padding: 3px"&gt;&lt;/div&gt;</a:t>
            </a:r>
          </a:p>
          <a:p>
            <a:pPr marL="0" indent="0">
              <a:buNone/>
            </a:pPr>
            <a:r>
              <a:rPr lang="en-US" dirty="0">
                <a:latin typeface="Courier New"/>
                <a:cs typeface="Courier New"/>
              </a:rPr>
              <a:t> </a:t>
            </a:r>
          </a:p>
          <a:p>
            <a:pPr marL="0" indent="0">
              <a:buNone/>
            </a:pPr>
            <a:r>
              <a:rPr lang="en-US" dirty="0">
                <a:latin typeface="Courier New"/>
                <a:cs typeface="Courier New"/>
              </a:rPr>
              <a:t>&lt;div&gt;</a:t>
            </a:r>
          </a:p>
          <a:p>
            <a:pPr marL="0" indent="0">
              <a:buNone/>
            </a:pPr>
            <a:r>
              <a:rPr lang="en-US" dirty="0">
                <a:latin typeface="Courier New"/>
                <a:cs typeface="Courier New"/>
              </a:rPr>
              <a:t>He hunts, he fetches, he meows. When your visiting our offices next time, stop by an say hello to </a:t>
            </a:r>
            <a:r>
              <a:rPr lang="en-US" dirty="0" err="1">
                <a:latin typeface="Courier New"/>
                <a:cs typeface="Courier New"/>
              </a:rPr>
              <a:t>Moris</a:t>
            </a:r>
            <a:r>
              <a:rPr lang="en-US" dirty="0">
                <a:latin typeface="Courier New"/>
                <a:cs typeface="Courier New"/>
              </a:rPr>
              <a:t>. </a:t>
            </a:r>
          </a:p>
          <a:p>
            <a:pPr marL="0" indent="0">
              <a:buNone/>
            </a:pPr>
            <a:r>
              <a:rPr lang="en-US" dirty="0">
                <a:latin typeface="Courier New"/>
                <a:cs typeface="Courier New"/>
              </a:rPr>
              <a:t>&lt;/div&gt;</a:t>
            </a:r>
          </a:p>
          <a:p>
            <a:pPr marL="0" lvl="0" indent="0">
              <a:buNone/>
            </a:pPr>
            <a:endParaRPr lang="en-US" dirty="0"/>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268622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Click ‘Save News’</a:t>
            </a:r>
          </a:p>
          <a:p>
            <a:pPr lvl="0"/>
            <a:r>
              <a:rPr lang="en-US" dirty="0"/>
              <a:t>Go back to </a:t>
            </a:r>
            <a:r>
              <a:rPr lang="en-US" dirty="0" err="1"/>
              <a:t>cPanel’s</a:t>
            </a:r>
            <a:r>
              <a:rPr lang="en-US" dirty="0"/>
              <a:t> home page and refresh.</a:t>
            </a:r>
          </a:p>
          <a:p>
            <a:pPr lvl="0"/>
            <a:r>
              <a:rPr lang="en-US" dirty="0"/>
              <a:t>You should now be able to see the news you just published.</a:t>
            </a:r>
          </a:p>
          <a:p>
            <a:pPr marL="0" indent="0">
              <a:buNone/>
            </a:pPr>
            <a:endParaRPr lang="en-US" dirty="0"/>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1185900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 [Advanced]</a:t>
            </a:r>
            <a:r>
              <a:rPr lang="en-US" dirty="0"/>
              <a:t/>
            </a:r>
            <a:br>
              <a:rPr lang="en-US" dirty="0"/>
            </a:br>
            <a:endParaRPr lang="en-US" dirty="0"/>
          </a:p>
        </p:txBody>
      </p:sp>
      <p:sp>
        <p:nvSpPr>
          <p:cNvPr id="3" name="Content Placeholder 2"/>
          <p:cNvSpPr>
            <a:spLocks noGrp="1"/>
          </p:cNvSpPr>
          <p:nvPr>
            <p:ph idx="1"/>
          </p:nvPr>
        </p:nvSpPr>
        <p:spPr>
          <a:xfrm>
            <a:off x="457200" y="1211100"/>
            <a:ext cx="8229600" cy="5432312"/>
          </a:xfrm>
        </p:spPr>
        <p:txBody>
          <a:bodyPr>
            <a:normAutofit fontScale="70000" lnSpcReduction="20000"/>
          </a:bodyPr>
          <a:lstStyle/>
          <a:p>
            <a:pPr marL="0" indent="0">
              <a:buNone/>
            </a:pPr>
            <a:r>
              <a:rPr lang="en-US" dirty="0"/>
              <a:t>A custom theme is the ultimate UI customization available.</a:t>
            </a:r>
          </a:p>
          <a:p>
            <a:pPr marL="0" indent="0">
              <a:buNone/>
            </a:pPr>
            <a:endParaRPr lang="en-US" b="1" dirty="0" smtClean="0"/>
          </a:p>
          <a:p>
            <a:pPr marL="0" indent="0">
              <a:buNone/>
            </a:pPr>
            <a:r>
              <a:rPr lang="en-US" b="1" dirty="0" smtClean="0"/>
              <a:t>Pros</a:t>
            </a:r>
            <a:r>
              <a:rPr lang="en-US" b="1" dirty="0"/>
              <a:t>:</a:t>
            </a:r>
            <a:endParaRPr lang="en-US" dirty="0"/>
          </a:p>
          <a:p>
            <a:pPr lvl="0"/>
            <a:r>
              <a:rPr lang="en-US" dirty="0"/>
              <a:t>You can change any of the front-end behavior of the application.</a:t>
            </a:r>
          </a:p>
          <a:p>
            <a:pPr marL="0" indent="0">
              <a:buNone/>
            </a:pPr>
            <a:endParaRPr lang="en-US" b="1" dirty="0" smtClean="0"/>
          </a:p>
          <a:p>
            <a:pPr marL="0" indent="0">
              <a:buNone/>
            </a:pPr>
            <a:r>
              <a:rPr lang="en-US" b="1" dirty="0" smtClean="0"/>
              <a:t>Cons</a:t>
            </a:r>
            <a:r>
              <a:rPr lang="en-US" b="1" dirty="0"/>
              <a:t>:</a:t>
            </a:r>
            <a:endParaRPr lang="en-US" dirty="0"/>
          </a:p>
          <a:p>
            <a:pPr lvl="0"/>
            <a:r>
              <a:rPr lang="en-US" dirty="0"/>
              <a:t>You do not get maintenance updates to the front end code for your custom theme. (The built in themes front end code will continue to be updated, but yours will not.)</a:t>
            </a:r>
          </a:p>
          <a:p>
            <a:pPr lvl="0"/>
            <a:r>
              <a:rPr lang="en-US" dirty="0"/>
              <a:t>You should consider themes as a new application build on top of the cPanel infrastructure.</a:t>
            </a:r>
          </a:p>
          <a:p>
            <a:pPr lvl="0"/>
            <a:r>
              <a:rPr lang="en-US" dirty="0"/>
              <a:t>You must do all the code maintenance work on your custom theme.</a:t>
            </a:r>
          </a:p>
          <a:p>
            <a:pPr lvl="0"/>
            <a:r>
              <a:rPr lang="en-US" dirty="0"/>
              <a:t>As the core system evolves, you do not get the new features added to cPanel and there is even the possibility the certain features will break as you upgrade your system.  [We try to publish information about these kinds of breaking changes, but do not publish tools to automatically fix your custom themes.]</a:t>
            </a:r>
          </a:p>
          <a:p>
            <a:pPr marL="0" indent="0">
              <a:buNone/>
            </a:pPr>
            <a:endParaRPr lang="en-US" dirty="0"/>
          </a:p>
        </p:txBody>
      </p:sp>
    </p:spTree>
    <p:extLst>
      <p:ext uri="{BB962C8B-B14F-4D97-AF65-F5344CB8AC3E}">
        <p14:creationId xmlns:p14="http://schemas.microsoft.com/office/powerpoint/2010/main" val="690305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a:t>
            </a:r>
            <a:r>
              <a:rPr lang="en-US" dirty="0" smtClean="0"/>
              <a:t> [Advanced]</a:t>
            </a:r>
            <a:endParaRPr lang="en-US" dirty="0"/>
          </a:p>
        </p:txBody>
      </p:sp>
      <p:sp>
        <p:nvSpPr>
          <p:cNvPr id="3" name="Content Placeholder 2"/>
          <p:cNvSpPr>
            <a:spLocks noGrp="1"/>
          </p:cNvSpPr>
          <p:nvPr>
            <p:ph idx="1"/>
          </p:nvPr>
        </p:nvSpPr>
        <p:spPr>
          <a:xfrm>
            <a:off x="457200" y="1211100"/>
            <a:ext cx="8229600" cy="5432312"/>
          </a:xfrm>
        </p:spPr>
        <p:txBody>
          <a:bodyPr>
            <a:normAutofit fontScale="70000" lnSpcReduction="20000"/>
          </a:bodyPr>
          <a:lstStyle/>
          <a:p>
            <a:pPr marL="0" indent="0">
              <a:buNone/>
            </a:pPr>
            <a:r>
              <a:rPr lang="en-US" b="1" dirty="0"/>
              <a:t>Why</a:t>
            </a:r>
            <a:r>
              <a:rPr lang="en-US" b="1" dirty="0" smtClean="0"/>
              <a:t>:</a:t>
            </a:r>
          </a:p>
          <a:p>
            <a:pPr marL="0" indent="0">
              <a:buNone/>
            </a:pPr>
            <a:endParaRPr lang="en-US" dirty="0"/>
          </a:p>
          <a:p>
            <a:pPr marL="0" indent="0">
              <a:buNone/>
            </a:pPr>
            <a:r>
              <a:rPr lang="en-US" dirty="0"/>
              <a:t>Why would you use this technique? The primary reason to use this technique is that you have some very specific custom requirements for the cPanel application and the only way to get your feature into the product is to modify a large number of the existing pages</a:t>
            </a:r>
            <a:r>
              <a:rPr lang="en-US" dirty="0" smtClean="0"/>
              <a:t>.</a:t>
            </a:r>
          </a:p>
          <a:p>
            <a:pPr marL="0" indent="0">
              <a:buNone/>
            </a:pPr>
            <a:endParaRPr lang="en-US" dirty="0"/>
          </a:p>
          <a:p>
            <a:pPr marL="0" indent="0">
              <a:buNone/>
            </a:pPr>
            <a:r>
              <a:rPr lang="en-US" b="1" dirty="0"/>
              <a:t>How</a:t>
            </a:r>
            <a:r>
              <a:rPr lang="en-US" b="1" dirty="0" smtClean="0"/>
              <a:t>:</a:t>
            </a:r>
          </a:p>
          <a:p>
            <a:pPr marL="0" indent="0">
              <a:buNone/>
            </a:pPr>
            <a:endParaRPr lang="en-US" dirty="0"/>
          </a:p>
          <a:p>
            <a:pPr marL="514350" lvl="0" indent="-514350">
              <a:buFont typeface="+mj-lt"/>
              <a:buAutoNum type="arabicPeriod"/>
            </a:pPr>
            <a:r>
              <a:rPr lang="en-US" dirty="0"/>
              <a:t>Log into WHM.</a:t>
            </a:r>
          </a:p>
          <a:p>
            <a:pPr marL="514350" lvl="0" indent="-514350">
              <a:buFont typeface="+mj-lt"/>
              <a:buAutoNum type="arabicPeriod"/>
            </a:pPr>
            <a:r>
              <a:rPr lang="en-US" dirty="0"/>
              <a:t>Select Universal Theme Manger from the left menu.</a:t>
            </a:r>
          </a:p>
          <a:p>
            <a:pPr marL="514350" lvl="0" indent="-514350">
              <a:buFont typeface="+mj-lt"/>
              <a:buAutoNum type="arabicPeriod"/>
            </a:pPr>
            <a:r>
              <a:rPr lang="en-US" dirty="0"/>
              <a:t>Click cPanel Manage Themes </a:t>
            </a:r>
          </a:p>
          <a:p>
            <a:pPr marL="514350" lvl="0" indent="-514350">
              <a:buFont typeface="+mj-lt"/>
              <a:buAutoNum type="arabicPeriod"/>
            </a:pPr>
            <a:r>
              <a:rPr lang="en-US" dirty="0"/>
              <a:t>Click the clone icon next to the theme you want to clone. (Probably x3)</a:t>
            </a:r>
          </a:p>
          <a:p>
            <a:pPr marL="514350" lvl="0" indent="-514350">
              <a:buFont typeface="+mj-lt"/>
              <a:buAutoNum type="arabicPeriod"/>
            </a:pPr>
            <a:r>
              <a:rPr lang="en-US" dirty="0"/>
              <a:t>Type the name of the new theme.</a:t>
            </a:r>
          </a:p>
        </p:txBody>
      </p:sp>
    </p:spTree>
    <p:extLst>
      <p:ext uri="{BB962C8B-B14F-4D97-AF65-F5344CB8AC3E}">
        <p14:creationId xmlns:p14="http://schemas.microsoft.com/office/powerpoint/2010/main" val="308742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3188"/>
            <a:ext cx="8229600" cy="5502976"/>
          </a:xfrm>
        </p:spPr>
        <p:txBody>
          <a:bodyPr/>
          <a:lstStyle/>
          <a:p>
            <a:pPr marL="0" indent="0">
              <a:buNone/>
            </a:pPr>
            <a:r>
              <a:rPr lang="en-US" b="1" dirty="0"/>
              <a:t>IMPORTANT: </a:t>
            </a:r>
            <a:r>
              <a:rPr lang="en-US" dirty="0"/>
              <a:t>Do not perform these actions on a production account since some of these steps will leave the account in a weird state and your customer will see it. Create a test account as you are building out your various customizations and then deploy them to the production accounts only when you have completed your changes and tested them.</a:t>
            </a:r>
          </a:p>
          <a:p>
            <a:pPr marL="0" indent="0">
              <a:buNone/>
            </a:pPr>
            <a:endParaRPr lang="en-US" dirty="0"/>
          </a:p>
        </p:txBody>
      </p:sp>
    </p:spTree>
    <p:extLst>
      <p:ext uri="{BB962C8B-B14F-4D97-AF65-F5344CB8AC3E}">
        <p14:creationId xmlns:p14="http://schemas.microsoft.com/office/powerpoint/2010/main" val="371535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 [Advanced]</a:t>
            </a:r>
            <a:r>
              <a:rPr lang="en-US" dirty="0"/>
              <a:t/>
            </a:r>
            <a:br>
              <a:rPr lang="en-US" dirty="0"/>
            </a:br>
            <a:endParaRPr lang="en-US" dirty="0"/>
          </a:p>
        </p:txBody>
      </p:sp>
      <p:sp>
        <p:nvSpPr>
          <p:cNvPr id="3" name="Content Placeholder 2"/>
          <p:cNvSpPr>
            <a:spLocks noGrp="1"/>
          </p:cNvSpPr>
          <p:nvPr>
            <p:ph idx="1"/>
          </p:nvPr>
        </p:nvSpPr>
        <p:spPr>
          <a:xfrm>
            <a:off x="457200" y="1211100"/>
            <a:ext cx="8229600" cy="5432312"/>
          </a:xfrm>
        </p:spPr>
        <p:txBody>
          <a:bodyPr>
            <a:normAutofit fontScale="85000" lnSpcReduction="20000"/>
          </a:bodyPr>
          <a:lstStyle/>
          <a:p>
            <a:pPr marL="514350" lvl="0" indent="-514350">
              <a:buFont typeface="+mj-lt"/>
              <a:buAutoNum type="arabicPeriod" startAt="6"/>
            </a:pPr>
            <a:r>
              <a:rPr lang="en-US" dirty="0"/>
              <a:t>Click the ‘Submit’ button.</a:t>
            </a:r>
          </a:p>
          <a:p>
            <a:pPr marL="514350" lvl="0" indent="-514350">
              <a:buFont typeface="+mj-lt"/>
              <a:buAutoNum type="arabicPeriod" startAt="6"/>
            </a:pPr>
            <a:r>
              <a:rPr lang="en-US" dirty="0"/>
              <a:t>Click ‘Go Back’</a:t>
            </a:r>
          </a:p>
          <a:p>
            <a:pPr marL="514350" lvl="0" indent="-514350">
              <a:buFont typeface="+mj-lt"/>
              <a:buAutoNum type="arabicPeriod" startAt="6"/>
            </a:pPr>
            <a:r>
              <a:rPr lang="en-US" dirty="0"/>
              <a:t>Your theme should now be listed in the ’cPanel Themes’ list.</a:t>
            </a:r>
          </a:p>
          <a:p>
            <a:pPr marL="514350" lvl="0" indent="-514350">
              <a:buFont typeface="+mj-lt"/>
              <a:buAutoNum type="arabicPeriod" startAt="6"/>
            </a:pPr>
            <a:r>
              <a:rPr lang="en-US" dirty="0"/>
              <a:t>Now that you have a custom theme, you can proceed with several approaches:</a:t>
            </a:r>
          </a:p>
          <a:p>
            <a:pPr lvl="1"/>
            <a:r>
              <a:rPr lang="en-US" dirty="0"/>
              <a:t>If you have root shell access to the server, you can </a:t>
            </a:r>
            <a:r>
              <a:rPr lang="en-US" dirty="0" err="1"/>
              <a:t>ssh</a:t>
            </a:r>
            <a:r>
              <a:rPr lang="en-US" dirty="0"/>
              <a:t> into the box and start modifying the theme directly. It will be located at:</a:t>
            </a:r>
          </a:p>
          <a:p>
            <a:pPr marL="0" indent="0">
              <a:buNone/>
            </a:pPr>
            <a:endParaRPr lang="en-US" dirty="0"/>
          </a:p>
          <a:p>
            <a:pPr marL="400050" lvl="1" indent="0">
              <a:buNone/>
            </a:pPr>
            <a:r>
              <a:rPr lang="en-US" dirty="0">
                <a:latin typeface="Courier New"/>
                <a:cs typeface="Courier New"/>
              </a:rPr>
              <a:t>/</a:t>
            </a: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/base/frontend/&lt;name</a:t>
            </a:r>
            <a:r>
              <a:rPr lang="en-US" dirty="0" smtClean="0">
                <a:latin typeface="Courier New"/>
                <a:cs typeface="Courier New"/>
              </a:rPr>
              <a:t>&gt;</a:t>
            </a:r>
          </a:p>
          <a:p>
            <a:pPr marL="0" indent="0">
              <a:buNone/>
            </a:pPr>
            <a:r>
              <a:rPr lang="en-US" dirty="0"/>
              <a:t> </a:t>
            </a:r>
          </a:p>
          <a:p>
            <a:pPr lvl="1"/>
            <a:r>
              <a:rPr lang="en-US" dirty="0"/>
              <a:t>Use the download/upload tools provided on the page and edit your theme on your workstation.</a:t>
            </a:r>
          </a:p>
          <a:p>
            <a:pPr marL="514350" lvl="0" indent="-514350">
              <a:buFont typeface="+mj-lt"/>
              <a:buAutoNum type="arabicPeriod" startAt="6"/>
            </a:pPr>
            <a:endParaRPr lang="en-US" dirty="0"/>
          </a:p>
        </p:txBody>
      </p:sp>
    </p:spTree>
    <p:extLst>
      <p:ext uri="{BB962C8B-B14F-4D97-AF65-F5344CB8AC3E}">
        <p14:creationId xmlns:p14="http://schemas.microsoft.com/office/powerpoint/2010/main" val="214487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418003"/>
          </a:xfrm>
        </p:spPr>
        <p:txBody>
          <a:bodyPr>
            <a:normAutofit fontScale="90000"/>
          </a:bodyPr>
          <a:lstStyle/>
          <a:p>
            <a:r>
              <a:rPr lang="en-US" b="1" dirty="0"/>
              <a:t>What does it mean if you get /unprotected/</a:t>
            </a:r>
            <a:r>
              <a:rPr lang="en-US" b="1" dirty="0" err="1"/>
              <a:t>broken.gif</a:t>
            </a:r>
            <a:r>
              <a:rPr lang="en-US" b="1" dirty="0"/>
              <a:t> for an image in your custom branding?</a:t>
            </a:r>
            <a:r>
              <a:rPr lang="en-US" dirty="0"/>
              <a:t/>
            </a:r>
            <a:br>
              <a:rPr lang="en-US" dirty="0"/>
            </a:br>
            <a:endParaRPr lang="en-US" dirty="0"/>
          </a:p>
        </p:txBody>
      </p:sp>
      <p:sp>
        <p:nvSpPr>
          <p:cNvPr id="3" name="Content Placeholder 2"/>
          <p:cNvSpPr>
            <a:spLocks noGrp="1"/>
          </p:cNvSpPr>
          <p:nvPr>
            <p:ph idx="1"/>
          </p:nvPr>
        </p:nvSpPr>
        <p:spPr>
          <a:xfrm>
            <a:off x="457200" y="2375166"/>
            <a:ext cx="8229600" cy="4268245"/>
          </a:xfrm>
        </p:spPr>
        <p:txBody>
          <a:bodyPr>
            <a:normAutofit fontScale="85000" lnSpcReduction="20000"/>
          </a:bodyPr>
          <a:lstStyle/>
          <a:p>
            <a:pPr marL="0" indent="0">
              <a:buNone/>
            </a:pPr>
            <a:r>
              <a:rPr lang="en-US" dirty="0"/>
              <a:t>The branding system will look for resources using a system of fallback directories</a:t>
            </a:r>
            <a:r>
              <a:rPr lang="en-US" dirty="0" smtClean="0"/>
              <a:t>:</a:t>
            </a:r>
          </a:p>
          <a:p>
            <a:pPr marL="0" indent="0">
              <a:buNone/>
            </a:pPr>
            <a:endParaRPr lang="en-US" dirty="0"/>
          </a:p>
          <a:p>
            <a:pPr lvl="1"/>
            <a:r>
              <a:rPr lang="en-US" dirty="0"/>
              <a:t>Current Users Reseller branding images folder.</a:t>
            </a:r>
          </a:p>
          <a:p>
            <a:pPr lvl="1"/>
            <a:r>
              <a:rPr lang="en-US" dirty="0"/>
              <a:t>Current Themes branding images folder.</a:t>
            </a:r>
          </a:p>
          <a:p>
            <a:pPr lvl="1"/>
            <a:r>
              <a:rPr lang="en-US" dirty="0"/>
              <a:t>Current Themes root images folder</a:t>
            </a:r>
            <a:r>
              <a:rPr lang="en-US" dirty="0" smtClean="0"/>
              <a:t>.</a:t>
            </a:r>
          </a:p>
          <a:p>
            <a:pPr lvl="1"/>
            <a:endParaRPr lang="en-US" dirty="0"/>
          </a:p>
          <a:p>
            <a:pPr marL="0" indent="0">
              <a:buNone/>
            </a:pPr>
            <a:r>
              <a:rPr lang="en-US" dirty="0"/>
              <a:t>If the image requested cannot be found in any of these folders, the branding system will return the image</a:t>
            </a:r>
            <a:r>
              <a:rPr lang="en-US" dirty="0" smtClean="0"/>
              <a:t>:</a:t>
            </a:r>
          </a:p>
          <a:p>
            <a:pPr marL="0" indent="0">
              <a:buNone/>
            </a:pPr>
            <a:endParaRPr lang="en-US" dirty="0"/>
          </a:p>
          <a:p>
            <a:pPr lvl="1"/>
            <a:r>
              <a:rPr lang="en-US" dirty="0"/>
              <a:t>/unprotected/</a:t>
            </a:r>
            <a:r>
              <a:rPr lang="en-US" dirty="0" err="1"/>
              <a:t>broken.gif</a:t>
            </a:r>
            <a:endParaRPr lang="en-US" dirty="0"/>
          </a:p>
          <a:p>
            <a:pPr marL="0" indent="0">
              <a:buNone/>
            </a:pPr>
            <a:endParaRPr lang="en-US" dirty="0"/>
          </a:p>
        </p:txBody>
      </p:sp>
    </p:spTree>
    <p:extLst>
      <p:ext uri="{BB962C8B-B14F-4D97-AF65-F5344CB8AC3E}">
        <p14:creationId xmlns:p14="http://schemas.microsoft.com/office/powerpoint/2010/main" val="2058343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540"/>
            <a:ext cx="8229600" cy="5714624"/>
          </a:xfrm>
        </p:spPr>
        <p:txBody>
          <a:bodyPr/>
          <a:lstStyle/>
          <a:p>
            <a:pPr marL="0" indent="0" algn="ctr">
              <a:buNone/>
            </a:pPr>
            <a:r>
              <a:rPr lang="en-US" dirty="0" smtClean="0"/>
              <a:t>What other topics would you like to see in the future?</a:t>
            </a:r>
          </a:p>
          <a:p>
            <a:pPr marL="0" indent="0" algn="ctr">
              <a:buNone/>
            </a:pPr>
            <a:endParaRPr lang="en-US" dirty="0"/>
          </a:p>
          <a:p>
            <a:pPr marL="0" indent="0" algn="ctr">
              <a:buNone/>
            </a:pPr>
            <a:r>
              <a:rPr lang="en-US" dirty="0" smtClean="0"/>
              <a:t>Email me at:</a:t>
            </a:r>
          </a:p>
          <a:p>
            <a:pPr marL="0" indent="0" algn="ctr">
              <a:buNone/>
            </a:pPr>
            <a:endParaRPr lang="en-US" dirty="0"/>
          </a:p>
          <a:p>
            <a:pPr marL="0" indent="0" algn="ctr">
              <a:buNone/>
            </a:pPr>
            <a:r>
              <a:rPr lang="en-US" dirty="0" smtClean="0">
                <a:hlinkClick r:id="rId2"/>
              </a:rPr>
              <a:t>tomg@cpanel.net</a:t>
            </a:r>
            <a:endParaRPr lang="en-US" dirty="0" smtClean="0"/>
          </a:p>
          <a:p>
            <a:pPr marL="0" indent="0" algn="ctr">
              <a:buNone/>
            </a:pPr>
            <a:endParaRPr lang="en-US" dirty="0"/>
          </a:p>
          <a:p>
            <a:pPr marL="0" indent="0" algn="ctr">
              <a:buNone/>
            </a:pPr>
            <a:r>
              <a:rPr lang="en-US" dirty="0" smtClean="0"/>
              <a:t>QUESTIONS?</a:t>
            </a:r>
            <a:endParaRPr lang="en-US" dirty="0"/>
          </a:p>
        </p:txBody>
      </p:sp>
    </p:spTree>
    <p:extLst>
      <p:ext uri="{BB962C8B-B14F-4D97-AF65-F5344CB8AC3E}">
        <p14:creationId xmlns:p14="http://schemas.microsoft.com/office/powerpoint/2010/main" val="44234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798"/>
            <a:ext cx="8229600" cy="1143000"/>
          </a:xfrm>
        </p:spPr>
        <p:txBody>
          <a:bodyPr>
            <a:normAutofit fontScale="90000"/>
          </a:bodyPr>
          <a:lstStyle/>
          <a:p>
            <a:r>
              <a:rPr lang="en-US" b="1" dirty="0"/>
              <a:t>How to create a reseller to work through these examples?</a:t>
            </a:r>
            <a:r>
              <a:rPr lang="en-US" dirty="0"/>
              <a:t/>
            </a:r>
            <a:br>
              <a:rPr lang="en-US" dirty="0"/>
            </a:br>
            <a:endParaRPr lang="en-US" dirty="0"/>
          </a:p>
        </p:txBody>
      </p:sp>
      <p:sp>
        <p:nvSpPr>
          <p:cNvPr id="3" name="Content Placeholder 2"/>
          <p:cNvSpPr>
            <a:spLocks noGrp="1"/>
          </p:cNvSpPr>
          <p:nvPr>
            <p:ph idx="1"/>
          </p:nvPr>
        </p:nvSpPr>
        <p:spPr>
          <a:xfrm>
            <a:off x="457200" y="1741296"/>
            <a:ext cx="8229600" cy="4525963"/>
          </a:xfrm>
        </p:spPr>
        <p:txBody>
          <a:bodyPr>
            <a:normAutofit fontScale="85000" lnSpcReduction="20000"/>
          </a:bodyPr>
          <a:lstStyle/>
          <a:p>
            <a:pPr marL="514350" indent="-514350">
              <a:buFont typeface="+mj-lt"/>
              <a:buAutoNum type="arabicPeriod"/>
            </a:pPr>
            <a:r>
              <a:rPr lang="en-US" dirty="0" smtClean="0"/>
              <a:t>For </a:t>
            </a:r>
            <a:r>
              <a:rPr lang="en-US" dirty="0"/>
              <a:t>these exercises, we are going to work as a reseller. Many of the customizations can be applied to the whole server as well, but we will be working as a reseller so we can use the tools built into cPanel.</a:t>
            </a:r>
          </a:p>
          <a:p>
            <a:pPr marL="514350" lvl="0" indent="-514350">
              <a:buFont typeface="+mj-lt"/>
              <a:buAutoNum type="arabicPeriod"/>
            </a:pPr>
            <a:r>
              <a:rPr lang="en-US" dirty="0"/>
              <a:t>Login to </a:t>
            </a:r>
            <a:r>
              <a:rPr lang="en-US" dirty="0" err="1"/>
              <a:t>whm</a:t>
            </a:r>
            <a:endParaRPr lang="en-US" dirty="0"/>
          </a:p>
          <a:p>
            <a:pPr marL="971550" lvl="1" indent="-514350">
              <a:buFont typeface="+mj-lt"/>
              <a:buAutoNum type="arabicPeriod"/>
            </a:pPr>
            <a:r>
              <a:rPr lang="en-US" dirty="0"/>
              <a:t>User:  root</a:t>
            </a:r>
          </a:p>
          <a:p>
            <a:pPr marL="971550" lvl="1" indent="-514350">
              <a:buFont typeface="+mj-lt"/>
              <a:buAutoNum type="arabicPeriod"/>
            </a:pPr>
            <a:r>
              <a:rPr lang="en-US" dirty="0"/>
              <a:t>Password: cpanel1</a:t>
            </a:r>
          </a:p>
          <a:p>
            <a:pPr marL="514350" lvl="0" indent="-514350">
              <a:buFont typeface="+mj-lt"/>
              <a:buAutoNum type="arabicPeriod"/>
            </a:pPr>
            <a:r>
              <a:rPr lang="en-US" dirty="0"/>
              <a:t>Search for Create Account</a:t>
            </a:r>
          </a:p>
          <a:p>
            <a:pPr marL="514350" lvl="0" indent="-514350">
              <a:buFont typeface="+mj-lt"/>
              <a:buAutoNum type="arabicPeriod"/>
            </a:pPr>
            <a:r>
              <a:rPr lang="en-US" dirty="0"/>
              <a:t>File in the required fields.</a:t>
            </a:r>
          </a:p>
          <a:p>
            <a:pPr marL="742950" lvl="0" indent="-742950">
              <a:buFont typeface="+mj-lt"/>
              <a:buAutoNum type="arabicPeriod"/>
            </a:pPr>
            <a:r>
              <a:rPr lang="en-US" sz="4000" dirty="0"/>
              <a:t>Check the </a:t>
            </a:r>
            <a:r>
              <a:rPr lang="en-US" dirty="0"/>
              <a:t> </a:t>
            </a:r>
            <a:r>
              <a:rPr lang="en-US" b="1" dirty="0"/>
              <a:t>Make the account a reseller.</a:t>
            </a:r>
            <a:endParaRPr lang="en-US" sz="4000" dirty="0"/>
          </a:p>
          <a:p>
            <a:pPr marL="514350" lvl="0" indent="-514350">
              <a:buFont typeface="+mj-lt"/>
              <a:buAutoNum type="arabicPeriod"/>
            </a:pPr>
            <a:r>
              <a:rPr lang="en-US" dirty="0"/>
              <a:t>Log in to this account.</a:t>
            </a:r>
          </a:p>
          <a:p>
            <a:pPr marL="0" indent="0">
              <a:buNone/>
            </a:pPr>
            <a:endParaRPr lang="en-US" dirty="0"/>
          </a:p>
        </p:txBody>
      </p:sp>
    </p:spTree>
    <p:extLst>
      <p:ext uri="{BB962C8B-B14F-4D97-AF65-F5344CB8AC3E}">
        <p14:creationId xmlns:p14="http://schemas.microsoft.com/office/powerpoint/2010/main" val="234428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072"/>
            <a:ext cx="8229600" cy="1143000"/>
          </a:xfrm>
        </p:spPr>
        <p:txBody>
          <a:bodyPr>
            <a:normAutofit fontScale="90000"/>
          </a:bodyPr>
          <a:lstStyle/>
          <a:p>
            <a:r>
              <a:rPr lang="en-US" b="1" dirty="0"/>
              <a:t>How to create a custom </a:t>
            </a:r>
            <a:r>
              <a:rPr lang="en-US" b="1" dirty="0" smtClean="0"/>
              <a:t>branding package </a:t>
            </a:r>
            <a:r>
              <a:rPr lang="en-US" b="1" dirty="0"/>
              <a:t>for cPanel?</a:t>
            </a:r>
            <a:r>
              <a:rPr lang="en-US" dirty="0"/>
              <a:t/>
            </a:r>
            <a:br>
              <a:rPr lang="en-US" dirty="0"/>
            </a:br>
            <a:endParaRPr lang="en-US" dirty="0"/>
          </a:p>
        </p:txBody>
      </p:sp>
      <p:sp>
        <p:nvSpPr>
          <p:cNvPr id="3" name="Content Placeholder 2"/>
          <p:cNvSpPr>
            <a:spLocks noGrp="1"/>
          </p:cNvSpPr>
          <p:nvPr>
            <p:ph idx="1"/>
          </p:nvPr>
        </p:nvSpPr>
        <p:spPr>
          <a:xfrm>
            <a:off x="457200" y="1835360"/>
            <a:ext cx="8229600" cy="4525963"/>
          </a:xfrm>
        </p:spPr>
        <p:txBody>
          <a:bodyPr/>
          <a:lstStyle/>
          <a:p>
            <a:pPr marL="514350" lvl="0" indent="-514350">
              <a:buFont typeface="+mj-lt"/>
              <a:buAutoNum type="arabicPeriod"/>
            </a:pPr>
            <a:r>
              <a:rPr lang="en-US" dirty="0" smtClean="0"/>
              <a:t>Log </a:t>
            </a:r>
            <a:r>
              <a:rPr lang="en-US" dirty="0"/>
              <a:t>into cPanel as the reseller who has access branding customization.</a:t>
            </a:r>
          </a:p>
          <a:p>
            <a:pPr marL="514350" lvl="0" indent="-514350">
              <a:buFont typeface="+mj-lt"/>
              <a:buAutoNum type="arabicPeriod"/>
            </a:pPr>
            <a:r>
              <a:rPr lang="en-US" dirty="0"/>
              <a:t>Click on the ‘Branding Editor’ icon</a:t>
            </a:r>
          </a:p>
          <a:p>
            <a:pPr marL="514350" lvl="0" indent="-514350">
              <a:buFont typeface="+mj-lt"/>
              <a:buAutoNum type="arabicPeriod"/>
            </a:pPr>
            <a:r>
              <a:rPr lang="en-US" dirty="0"/>
              <a:t>Click on ‘Create or Upload Branding’</a:t>
            </a:r>
          </a:p>
          <a:p>
            <a:pPr marL="514350" lvl="0" indent="-514350">
              <a:buFont typeface="+mj-lt"/>
              <a:buAutoNum type="arabicPeriod"/>
            </a:pPr>
            <a:r>
              <a:rPr lang="en-US" dirty="0"/>
              <a:t>Fill in the name.</a:t>
            </a:r>
          </a:p>
          <a:p>
            <a:pPr marL="514350" lvl="0" indent="-514350">
              <a:buFont typeface="+mj-lt"/>
              <a:buAutoNum type="arabicPeriod"/>
            </a:pPr>
            <a:r>
              <a:rPr lang="en-US" dirty="0"/>
              <a:t>Click the ‘Create’ button.</a:t>
            </a:r>
          </a:p>
          <a:p>
            <a:pPr marL="0" indent="0">
              <a:buNone/>
            </a:pPr>
            <a:endParaRPr lang="en-US" dirty="0"/>
          </a:p>
        </p:txBody>
      </p:sp>
    </p:spTree>
    <p:extLst>
      <p:ext uri="{BB962C8B-B14F-4D97-AF65-F5344CB8AC3E}">
        <p14:creationId xmlns:p14="http://schemas.microsoft.com/office/powerpoint/2010/main" val="278695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798"/>
            <a:ext cx="8229600" cy="1143000"/>
          </a:xfrm>
        </p:spPr>
        <p:txBody>
          <a:bodyPr>
            <a:normAutofit fontScale="90000"/>
          </a:bodyPr>
          <a:lstStyle/>
          <a:p>
            <a:r>
              <a:rPr lang="en-US" b="1" dirty="0"/>
              <a:t>How to set the new branding package as your branding package?</a:t>
            </a:r>
            <a:r>
              <a:rPr lang="en-US" dirty="0"/>
              <a:t/>
            </a:r>
            <a:br>
              <a:rPr lang="en-US" dirty="0"/>
            </a:br>
            <a:endParaRPr lang="en-US" dirty="0"/>
          </a:p>
        </p:txBody>
      </p:sp>
      <p:sp>
        <p:nvSpPr>
          <p:cNvPr id="3" name="Content Placeholder 2"/>
          <p:cNvSpPr>
            <a:spLocks noGrp="1"/>
          </p:cNvSpPr>
          <p:nvPr>
            <p:ph idx="1"/>
          </p:nvPr>
        </p:nvSpPr>
        <p:spPr>
          <a:xfrm>
            <a:off x="457200" y="1929424"/>
            <a:ext cx="8229600" cy="4525963"/>
          </a:xfrm>
        </p:spPr>
        <p:txBody>
          <a:bodyPr>
            <a:normAutofit lnSpcReduction="10000"/>
          </a:bodyPr>
          <a:lstStyle/>
          <a:p>
            <a:pPr marL="0" indent="0">
              <a:buNone/>
            </a:pPr>
            <a:r>
              <a:rPr lang="en-US" dirty="0"/>
              <a:t>This step is mostly for our convenience:</a:t>
            </a:r>
          </a:p>
          <a:p>
            <a:pPr marL="514350" lvl="0" indent="-514350">
              <a:buFont typeface="+mj-lt"/>
              <a:buAutoNum type="arabicPeriod"/>
            </a:pPr>
            <a:r>
              <a:rPr lang="en-US" dirty="0"/>
              <a:t>From the Branding Editor page, find the branding package you just created.</a:t>
            </a:r>
          </a:p>
          <a:p>
            <a:pPr marL="514350" lvl="0" indent="-514350">
              <a:buFont typeface="+mj-lt"/>
              <a:buAutoNum type="arabicPeriod"/>
            </a:pPr>
            <a:r>
              <a:rPr lang="en-US" dirty="0"/>
              <a:t>Click ‘Apply To My Account’</a:t>
            </a:r>
          </a:p>
          <a:p>
            <a:pPr marL="514350" lvl="0" indent="-514350">
              <a:buFont typeface="+mj-lt"/>
              <a:buAutoNum type="arabicPeriod"/>
            </a:pPr>
            <a:r>
              <a:rPr lang="en-US" dirty="0"/>
              <a:t>Your account is now setup on the branding we are going to work on.</a:t>
            </a:r>
          </a:p>
          <a:p>
            <a:pPr marL="514350" lvl="0" indent="-514350">
              <a:buFont typeface="+mj-lt"/>
              <a:buAutoNum type="arabicPeriod"/>
            </a:pPr>
            <a:r>
              <a:rPr lang="en-US" dirty="0"/>
              <a:t>Right click on the ‘Home’ icon and open in a new tab. (So we can monitor some of our changes as we go)</a:t>
            </a:r>
          </a:p>
          <a:p>
            <a:pPr marL="0" indent="0">
              <a:buNone/>
            </a:pPr>
            <a:endParaRPr lang="en-US" dirty="0"/>
          </a:p>
        </p:txBody>
      </p:sp>
    </p:spTree>
    <p:extLst>
      <p:ext uri="{BB962C8B-B14F-4D97-AF65-F5344CB8AC3E}">
        <p14:creationId xmlns:p14="http://schemas.microsoft.com/office/powerpoint/2010/main" val="259453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588"/>
            <a:ext cx="8229600" cy="1143000"/>
          </a:xfrm>
        </p:spPr>
        <p:txBody>
          <a:bodyPr>
            <a:normAutofit fontScale="90000"/>
          </a:bodyPr>
          <a:lstStyle/>
          <a:p>
            <a:r>
              <a:rPr lang="en-US" b="1" dirty="0"/>
              <a:t>How to make changes to a custom branding in place on your server?</a:t>
            </a:r>
            <a:r>
              <a:rPr lang="en-US" dirty="0"/>
              <a:t/>
            </a:r>
            <a:br>
              <a:rPr lang="en-US" dirty="0"/>
            </a:br>
            <a:endParaRPr lang="en-US" dirty="0"/>
          </a:p>
        </p:txBody>
      </p:sp>
      <p:sp>
        <p:nvSpPr>
          <p:cNvPr id="3" name="Content Placeholder 2"/>
          <p:cNvSpPr>
            <a:spLocks noGrp="1"/>
          </p:cNvSpPr>
          <p:nvPr>
            <p:ph idx="1"/>
          </p:nvPr>
        </p:nvSpPr>
        <p:spPr>
          <a:xfrm>
            <a:off x="457200" y="1858876"/>
            <a:ext cx="8229600" cy="4525963"/>
          </a:xfrm>
        </p:spPr>
        <p:txBody>
          <a:bodyPr>
            <a:normAutofit fontScale="92500" lnSpcReduction="10000"/>
          </a:bodyPr>
          <a:lstStyle/>
          <a:p>
            <a:pPr marL="0" indent="0">
              <a:buNone/>
            </a:pPr>
            <a:r>
              <a:rPr lang="en-US" dirty="0"/>
              <a:t>Once you create a custom branding, there are many ways to make changes to it</a:t>
            </a:r>
            <a:r>
              <a:rPr lang="en-US" dirty="0" smtClean="0"/>
              <a:t>.</a:t>
            </a:r>
          </a:p>
          <a:p>
            <a:pPr marL="0" indent="0">
              <a:buNone/>
            </a:pPr>
            <a:endParaRPr lang="en-US" dirty="0"/>
          </a:p>
          <a:p>
            <a:pPr marL="914400" lvl="1" indent="-514350">
              <a:buFont typeface="+mj-lt"/>
              <a:buAutoNum type="arabicPeriod"/>
            </a:pPr>
            <a:r>
              <a:rPr lang="en-US" dirty="0"/>
              <a:t>Use file manager to access the files.</a:t>
            </a:r>
          </a:p>
          <a:p>
            <a:pPr marL="914400" lvl="1" indent="-514350">
              <a:buFont typeface="+mj-lt"/>
              <a:buAutoNum type="arabicPeriod"/>
            </a:pPr>
            <a:r>
              <a:rPr lang="en-US" dirty="0"/>
              <a:t>Download the branding using the branding editor.</a:t>
            </a:r>
          </a:p>
          <a:p>
            <a:pPr marL="914400" lvl="1" indent="-514350">
              <a:buFont typeface="+mj-lt"/>
              <a:buAutoNum type="arabicPeriod"/>
            </a:pPr>
            <a:r>
              <a:rPr lang="en-US" dirty="0"/>
              <a:t>User FTP or </a:t>
            </a:r>
            <a:r>
              <a:rPr lang="en-US" dirty="0" err="1"/>
              <a:t>WebDav</a:t>
            </a:r>
            <a:r>
              <a:rPr lang="en-US" dirty="0"/>
              <a:t> to access the files.</a:t>
            </a:r>
          </a:p>
          <a:p>
            <a:pPr marL="914400" lvl="1" indent="-514350">
              <a:buFont typeface="+mj-lt"/>
              <a:buAutoNum type="arabicPeriod"/>
            </a:pPr>
            <a:r>
              <a:rPr lang="en-US" dirty="0"/>
              <a:t>Use a text editor to edit the related files</a:t>
            </a:r>
            <a:r>
              <a:rPr lang="en-US" dirty="0" smtClean="0"/>
              <a:t>.</a:t>
            </a:r>
          </a:p>
          <a:p>
            <a:pPr marL="400050" lvl="1" indent="0">
              <a:buNone/>
            </a:pPr>
            <a:endParaRPr lang="en-US" dirty="0"/>
          </a:p>
          <a:p>
            <a:pPr marL="0" indent="0">
              <a:buNone/>
            </a:pPr>
            <a:r>
              <a:rPr lang="en-US" dirty="0"/>
              <a:t>Today we are going to stick with tools in the product as must as possible.</a:t>
            </a:r>
          </a:p>
          <a:p>
            <a:endParaRPr lang="en-US" dirty="0"/>
          </a:p>
        </p:txBody>
      </p:sp>
    </p:spTree>
    <p:extLst>
      <p:ext uri="{BB962C8B-B14F-4D97-AF65-F5344CB8AC3E}">
        <p14:creationId xmlns:p14="http://schemas.microsoft.com/office/powerpoint/2010/main" val="226064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556"/>
            <a:ext cx="8229600" cy="1143000"/>
          </a:xfrm>
        </p:spPr>
        <p:txBody>
          <a:bodyPr>
            <a:normAutofit fontScale="90000"/>
          </a:bodyPr>
          <a:lstStyle/>
          <a:p>
            <a:r>
              <a:rPr lang="en-US" b="1" dirty="0"/>
              <a:t>How to download a custom branding so you can work on it </a:t>
            </a:r>
            <a:r>
              <a:rPr lang="en-US" b="1" dirty="0" smtClean="0"/>
              <a:t>offline</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514350" lvl="0" indent="-514350">
              <a:buFont typeface="+mj-lt"/>
              <a:buAutoNum type="arabicPeriod"/>
            </a:pPr>
            <a:r>
              <a:rPr lang="en-US" dirty="0" smtClean="0"/>
              <a:t>Click </a:t>
            </a:r>
            <a:r>
              <a:rPr lang="en-US" dirty="0"/>
              <a:t>on the ‘Branding Editor’ icon.</a:t>
            </a:r>
          </a:p>
          <a:p>
            <a:pPr marL="514350" lvl="0" indent="-514350">
              <a:buFont typeface="+mj-lt"/>
              <a:buAutoNum type="arabicPeriod"/>
            </a:pPr>
            <a:r>
              <a:rPr lang="en-US" dirty="0"/>
              <a:t>Click on ‘Download or Delete Branding’</a:t>
            </a:r>
          </a:p>
          <a:p>
            <a:pPr marL="514350" lvl="0" indent="-514350">
              <a:buFont typeface="+mj-lt"/>
              <a:buAutoNum type="arabicPeriod"/>
            </a:pPr>
            <a:r>
              <a:rPr lang="en-US" dirty="0"/>
              <a:t>Find the branding you want to download.</a:t>
            </a:r>
          </a:p>
          <a:p>
            <a:pPr marL="457200" lvl="1" indent="0">
              <a:buNone/>
            </a:pPr>
            <a:endParaRPr lang="en-US" dirty="0" smtClean="0"/>
          </a:p>
          <a:p>
            <a:pPr marL="457200" lvl="1" indent="0">
              <a:buNone/>
            </a:pPr>
            <a:r>
              <a:rPr lang="en-US" dirty="0" smtClean="0"/>
              <a:t>The </a:t>
            </a:r>
            <a:r>
              <a:rPr lang="en-US" dirty="0"/>
              <a:t>ones marked (Yours) are ones you create and will be available to edit for your account</a:t>
            </a:r>
            <a:r>
              <a:rPr lang="en-US" dirty="0" smtClean="0"/>
              <a:t>.</a:t>
            </a:r>
          </a:p>
          <a:p>
            <a:pPr marL="457200" lvl="1" indent="0">
              <a:buNone/>
            </a:pPr>
            <a:endParaRPr lang="en-US" dirty="0"/>
          </a:p>
          <a:p>
            <a:pPr marL="514350" lvl="0" indent="-514350">
              <a:buFont typeface="+mj-lt"/>
              <a:buAutoNum type="arabicPeriod"/>
            </a:pPr>
            <a:r>
              <a:rPr lang="en-US" dirty="0"/>
              <a:t>Click the ‘Download (Yours)’ link</a:t>
            </a:r>
            <a:r>
              <a:rPr lang="en-US" dirty="0" smtClean="0"/>
              <a:t>.</a:t>
            </a:r>
          </a:p>
          <a:p>
            <a:pPr lvl="0"/>
            <a:endParaRPr lang="en-US" dirty="0"/>
          </a:p>
          <a:p>
            <a:pPr marL="0" indent="0">
              <a:buNone/>
            </a:pPr>
            <a:r>
              <a:rPr lang="en-US" b="1" dirty="0"/>
              <a:t>Note:</a:t>
            </a:r>
            <a:r>
              <a:rPr lang="en-US" dirty="0"/>
              <a:t>  This file will be a .</a:t>
            </a:r>
            <a:r>
              <a:rPr lang="en-US" dirty="0" err="1"/>
              <a:t>tar.gz</a:t>
            </a:r>
            <a:r>
              <a:rPr lang="en-US" dirty="0"/>
              <a:t>.  If you are working on a Windows system you may not have a tool that can </a:t>
            </a:r>
            <a:r>
              <a:rPr lang="en-US" dirty="0" err="1"/>
              <a:t>unarchive</a:t>
            </a:r>
            <a:r>
              <a:rPr lang="en-US" dirty="0"/>
              <a:t> this file.  Google should get you started on finding a tool</a:t>
            </a:r>
            <a:r>
              <a:rPr lang="en-US" dirty="0" smtClean="0"/>
              <a:t>.</a:t>
            </a:r>
          </a:p>
          <a:p>
            <a:pPr marL="0" indent="0">
              <a:buNone/>
            </a:pPr>
            <a:endParaRPr lang="en-US" dirty="0"/>
          </a:p>
          <a:p>
            <a:pPr marL="0" indent="0">
              <a:buNone/>
            </a:pPr>
            <a:r>
              <a:rPr lang="en-US" b="1" dirty="0"/>
              <a:t>Note:</a:t>
            </a:r>
            <a:r>
              <a:rPr lang="en-US" dirty="0"/>
              <a:t> When you edit the branding files on a Windows system be sure to save your files with Linux line endings.  Check with the instructions on your editor to find out how to do this.</a:t>
            </a:r>
            <a:r>
              <a:rPr lang="en-US" dirty="0"/>
              <a:t> </a:t>
            </a:r>
          </a:p>
        </p:txBody>
      </p:sp>
    </p:spTree>
    <p:extLst>
      <p:ext uri="{BB962C8B-B14F-4D97-AF65-F5344CB8AC3E}">
        <p14:creationId xmlns:p14="http://schemas.microsoft.com/office/powerpoint/2010/main" val="359151417"/>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97</TotalTime>
  <Words>3954</Words>
  <Application>Microsoft Macintosh PowerPoint</Application>
  <PresentationFormat>On-screen Show (4:3)</PresentationFormat>
  <Paragraphs>356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 Black </vt:lpstr>
      <vt:lpstr>Customizing the cPanel User Interface </vt:lpstr>
      <vt:lpstr>PowerPoint Presentation</vt:lpstr>
      <vt:lpstr>What is Covered in this Lab?</vt:lpstr>
      <vt:lpstr>PowerPoint Presentation</vt:lpstr>
      <vt:lpstr>How to create a reseller to work through these examples? </vt:lpstr>
      <vt:lpstr>How to create a custom branding package for cPanel? </vt:lpstr>
      <vt:lpstr>How to set the new branding package as your branding package? </vt:lpstr>
      <vt:lpstr>How to make changes to a custom branding in place on your server? </vt:lpstr>
      <vt:lpstr>How to download a custom branding so you can work on it offline? </vt:lpstr>
      <vt:lpstr>How to upload a custom branding to the server so you can test it? </vt:lpstr>
      <vt:lpstr>How to add your own logo to cPanel? </vt:lpstr>
      <vt:lpstr>How to move your logo? </vt:lpstr>
      <vt:lpstr>How to move your logo? </vt:lpstr>
      <vt:lpstr>How can you change an icon for an application in cPanel?</vt:lpstr>
      <vt:lpstr>How to make changes to the header and footer for you branding? </vt:lpstr>
      <vt:lpstr>How to make changes to various other UI elements? </vt:lpstr>
      <vt:lpstr>How to show off your branding package to your users (Preview)? </vt:lpstr>
      <vt:lpstr>How to show off your branding package to your users (Preview)? </vt:lpstr>
      <vt:lpstr>PowerPoint Presentation</vt:lpstr>
      <vt:lpstr>How do you change the cPanel home page? [INTERMEDIATE] </vt:lpstr>
      <vt:lpstr>How do you change the cPanel home page? [INTERMEDIATE] </vt:lpstr>
      <vt:lpstr>How to add an additional style sheet to the home page? [INTERMEDIATE] </vt:lpstr>
      <vt:lpstr>How to add a message to the top of the home page? [INTERMEDIATE] </vt:lpstr>
      <vt:lpstr>How to add a message to the top of the home page? [INTERMEDIATE] </vt:lpstr>
      <vt:lpstr>How do I add a conditional section of html on the home page? </vt:lpstr>
      <vt:lpstr>How do I add a conditional section of html on the home page? </vt:lpstr>
      <vt:lpstr>How do I add a conditional section of html on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news to your users? </vt:lpstr>
      <vt:lpstr>How to add news to your users? </vt:lpstr>
      <vt:lpstr>How to add news to your users? </vt:lpstr>
      <vt:lpstr>How to create a custom theme? [Advanced] </vt:lpstr>
      <vt:lpstr>How to create a custom theme? [Advanced]</vt:lpstr>
      <vt:lpstr>How to create a custom theme? [Advanced] </vt:lpstr>
      <vt:lpstr>What does it mean if you get /unprotected/broken.gif for an image in your custom branding? </vt:lpstr>
      <vt:lpstr>PowerPoint Presentation</vt:lpstr>
    </vt:vector>
  </TitlesOfParts>
  <Company>cPanel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Customizing the cPanel User Interface </dc:title>
  <dc:creator>Tom Green</dc:creator>
  <cp:lastModifiedBy>Tom Green</cp:lastModifiedBy>
  <cp:revision>12</cp:revision>
  <dcterms:created xsi:type="dcterms:W3CDTF">2013-10-01T14:59:50Z</dcterms:created>
  <dcterms:modified xsi:type="dcterms:W3CDTF">2013-10-01T16:37:32Z</dcterms:modified>
</cp:coreProperties>
</file>