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63" r:id="rId2"/>
    <p:sldId id="264" r:id="rId3"/>
    <p:sldId id="266" r:id="rId4"/>
    <p:sldId id="265" r:id="rId5"/>
    <p:sldId id="267" r:id="rId6"/>
    <p:sldId id="259" r:id="rId7"/>
    <p:sldId id="260" r:id="rId8"/>
    <p:sldId id="258" r:id="rId9"/>
    <p:sldId id="262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7" autoAdjust="0"/>
  </p:normalViewPr>
  <p:slideViewPr>
    <p:cSldViewPr snapToGrid="0">
      <p:cViewPr>
        <p:scale>
          <a:sx n="86" d="100"/>
          <a:sy n="86" d="100"/>
        </p:scale>
        <p:origin x="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1C524-B312-4777-B8E4-CEB62386245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6B8C3D5F-E40E-462E-8D48-A5818432885A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Diagramme de classes</a:t>
          </a:r>
        </a:p>
      </dgm:t>
    </dgm:pt>
    <dgm:pt modelId="{B7E218FE-FDDC-49BB-8288-039114AE9AA2}" type="parTrans" cxnId="{1BA30134-4C68-4F55-8EA7-266D4F2A4A3D}">
      <dgm:prSet/>
      <dgm:spPr/>
      <dgm:t>
        <a:bodyPr/>
        <a:lstStyle/>
        <a:p>
          <a:endParaRPr lang="fr-FR"/>
        </a:p>
      </dgm:t>
    </dgm:pt>
    <dgm:pt modelId="{3E709BE6-14C6-4BF6-B577-AEA67301882F}" type="sibTrans" cxnId="{1BA30134-4C68-4F55-8EA7-266D4F2A4A3D}">
      <dgm:prSet/>
      <dgm:spPr/>
      <dgm:t>
        <a:bodyPr/>
        <a:lstStyle/>
        <a:p>
          <a:endParaRPr lang="fr-FR"/>
        </a:p>
      </dgm:t>
    </dgm:pt>
    <dgm:pt modelId="{AEF2B273-F4B9-4172-BCCA-91CC5C298067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Conception technique</a:t>
          </a:r>
          <a:endParaRPr lang="fr-FR">
            <a:latin typeface="Avenir LT Std 45 Book" panose="020B0502020203020204" pitchFamily="34" charset="0"/>
          </a:endParaRPr>
        </a:p>
      </dgm:t>
    </dgm:pt>
    <dgm:pt modelId="{0EF2B821-AC22-4BEE-B028-87DDCD704DDC}" type="parTrans" cxnId="{391713B6-DA3E-42DB-A908-036DB6585306}">
      <dgm:prSet/>
      <dgm:spPr/>
      <dgm:t>
        <a:bodyPr/>
        <a:lstStyle/>
        <a:p>
          <a:endParaRPr lang="fr-FR"/>
        </a:p>
      </dgm:t>
    </dgm:pt>
    <dgm:pt modelId="{574325DD-21D8-4784-971D-A4BBE8F1408E}" type="sibTrans" cxnId="{391713B6-DA3E-42DB-A908-036DB6585306}">
      <dgm:prSet/>
      <dgm:spPr/>
      <dgm:t>
        <a:bodyPr/>
        <a:lstStyle/>
        <a:p>
          <a:endParaRPr lang="fr-FR"/>
        </a:p>
      </dgm:t>
    </dgm:pt>
    <dgm:pt modelId="{0241F156-FE5D-401F-86F3-C74D2D9ECC65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Maquette de l’interface</a:t>
          </a:r>
          <a:endParaRPr lang="fr-FR">
            <a:latin typeface="Avenir LT Std 45 Book" panose="020B0502020203020204" pitchFamily="34" charset="0"/>
          </a:endParaRPr>
        </a:p>
      </dgm:t>
    </dgm:pt>
    <dgm:pt modelId="{CF2B4A60-D493-4100-BF40-94A88D8091C9}" type="parTrans" cxnId="{F1E6C02C-0001-47E8-81A9-2E7E26101FEA}">
      <dgm:prSet/>
      <dgm:spPr/>
      <dgm:t>
        <a:bodyPr/>
        <a:lstStyle/>
        <a:p>
          <a:endParaRPr lang="fr-FR"/>
        </a:p>
      </dgm:t>
    </dgm:pt>
    <dgm:pt modelId="{216666B9-FF5F-46F3-9BDB-A5C4794DB357}" type="sibTrans" cxnId="{F1E6C02C-0001-47E8-81A9-2E7E26101FEA}">
      <dgm:prSet/>
      <dgm:spPr/>
      <dgm:t>
        <a:bodyPr/>
        <a:lstStyle/>
        <a:p>
          <a:endParaRPr lang="fr-FR"/>
        </a:p>
      </dgm:t>
    </dgm:pt>
    <dgm:pt modelId="{8659F024-9D46-4E03-A77B-D016C0FAF540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MigLayout, un layout flexible et complet</a:t>
          </a:r>
          <a:endParaRPr lang="fr-FR">
            <a:latin typeface="Avenir LT Std 45 Book" panose="020B0502020203020204" pitchFamily="34" charset="0"/>
          </a:endParaRPr>
        </a:p>
      </dgm:t>
    </dgm:pt>
    <dgm:pt modelId="{3989E5FB-9229-4AF3-A397-72310FB22FA4}" type="parTrans" cxnId="{FBDBB439-5C49-48A2-8241-44B489E29133}">
      <dgm:prSet/>
      <dgm:spPr/>
      <dgm:t>
        <a:bodyPr/>
        <a:lstStyle/>
        <a:p>
          <a:endParaRPr lang="fr-FR"/>
        </a:p>
      </dgm:t>
    </dgm:pt>
    <dgm:pt modelId="{20099AFD-DCAF-4F18-8F25-0789E5FC164D}" type="sibTrans" cxnId="{FBDBB439-5C49-48A2-8241-44B489E29133}">
      <dgm:prSet/>
      <dgm:spPr/>
      <dgm:t>
        <a:bodyPr/>
        <a:lstStyle/>
        <a:p>
          <a:endParaRPr lang="fr-FR"/>
        </a:p>
      </dgm:t>
    </dgm:pt>
    <dgm:pt modelId="{83626AC1-C042-4325-A43E-E28FD816579E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UI native, pour une meilleure integration entre les différents OS</a:t>
          </a:r>
          <a:endParaRPr lang="fr-FR">
            <a:latin typeface="Avenir LT Std 45 Book" panose="020B0502020203020204" pitchFamily="34" charset="0"/>
          </a:endParaRPr>
        </a:p>
      </dgm:t>
    </dgm:pt>
    <dgm:pt modelId="{7143D619-B00C-4467-A9AB-7F78C9E2A686}" type="parTrans" cxnId="{C01B4AD6-71F9-42A9-AD9F-4F23F1AEC175}">
      <dgm:prSet/>
      <dgm:spPr/>
      <dgm:t>
        <a:bodyPr/>
        <a:lstStyle/>
        <a:p>
          <a:endParaRPr lang="fr-FR"/>
        </a:p>
      </dgm:t>
    </dgm:pt>
    <dgm:pt modelId="{6AA59E7E-405C-4190-A878-9312DC0B447B}" type="sibTrans" cxnId="{C01B4AD6-71F9-42A9-AD9F-4F23F1AEC175}">
      <dgm:prSet/>
      <dgm:spPr/>
      <dgm:t>
        <a:bodyPr/>
        <a:lstStyle/>
        <a:p>
          <a:endParaRPr lang="en-US"/>
        </a:p>
      </dgm:t>
    </dgm:pt>
    <dgm:pt modelId="{0DF9E7FA-8CFD-4AA4-866E-7078E4F5CD34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Exemple du processus de connexion</a:t>
          </a:r>
          <a:endParaRPr lang="fr-FR">
            <a:latin typeface="Avenir LT Std 45 Book" panose="020B0502020203020204" pitchFamily="34" charset="0"/>
          </a:endParaRPr>
        </a:p>
      </dgm:t>
    </dgm:pt>
    <dgm:pt modelId="{950F9B53-2B52-425B-AC30-C38B13E93C69}" type="parTrans" cxnId="{710A1467-A204-401D-AC37-D1A2EA74BD71}">
      <dgm:prSet/>
      <dgm:spPr/>
      <dgm:t>
        <a:bodyPr/>
        <a:lstStyle/>
        <a:p>
          <a:endParaRPr lang="fr-FR"/>
        </a:p>
      </dgm:t>
    </dgm:pt>
    <dgm:pt modelId="{239097EE-8AA6-4098-9DE2-37E1C09BFB4E}" type="sibTrans" cxnId="{710A1467-A204-401D-AC37-D1A2EA74BD71}">
      <dgm:prSet/>
      <dgm:spPr/>
      <dgm:t>
        <a:bodyPr/>
        <a:lstStyle/>
        <a:p>
          <a:endParaRPr lang="en-US"/>
        </a:p>
      </dgm:t>
    </dgm:pt>
    <dgm:pt modelId="{C8F540EC-DBEF-4F48-890E-037045BC66C3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Versioning GIT</a:t>
          </a:r>
          <a:endParaRPr lang="fr-FR">
            <a:latin typeface="Avenir LT Std 45 Book" panose="020B0502020203020204" pitchFamily="34" charset="0"/>
          </a:endParaRPr>
        </a:p>
      </dgm:t>
    </dgm:pt>
    <dgm:pt modelId="{FC0F5006-8825-4059-92B1-AE75904C0619}" type="parTrans" cxnId="{6B1D22E6-51A7-49BB-A6EA-C40454FD0FAE}">
      <dgm:prSet/>
      <dgm:spPr/>
      <dgm:t>
        <a:bodyPr/>
        <a:lstStyle/>
        <a:p>
          <a:endParaRPr lang="fr-FR"/>
        </a:p>
      </dgm:t>
    </dgm:pt>
    <dgm:pt modelId="{AD9C51F8-0EEE-44FB-AF84-94FB96D065B6}" type="sibTrans" cxnId="{6B1D22E6-51A7-49BB-A6EA-C40454FD0FAE}">
      <dgm:prSet/>
      <dgm:spPr/>
      <dgm:t>
        <a:bodyPr/>
        <a:lstStyle/>
        <a:p>
          <a:endParaRPr lang="en-US"/>
        </a:p>
      </dgm:t>
    </dgm:pt>
    <dgm:pt modelId="{3CC69532-F75B-4460-8FD8-0E0EB9918D90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Utilisation des branches pour les nouvelles fonctionnalités implémentées</a:t>
          </a:r>
          <a:endParaRPr lang="fr-FR">
            <a:latin typeface="Avenir LT Std 45 Book" panose="020B0502020203020204" pitchFamily="34" charset="0"/>
          </a:endParaRPr>
        </a:p>
      </dgm:t>
    </dgm:pt>
    <dgm:pt modelId="{461270C0-7395-4860-9E6D-543E96FC883A}" type="parTrans" cxnId="{9FC767E8-B4AD-45CF-BDFC-15DEF06F7F11}">
      <dgm:prSet/>
      <dgm:spPr/>
      <dgm:t>
        <a:bodyPr/>
        <a:lstStyle/>
        <a:p>
          <a:endParaRPr lang="fr-FR"/>
        </a:p>
      </dgm:t>
    </dgm:pt>
    <dgm:pt modelId="{62AB6E2C-5D58-47DA-BFD0-BE2C765CFFF0}" type="sibTrans" cxnId="{9FC767E8-B4AD-45CF-BDFC-15DEF06F7F11}">
      <dgm:prSet/>
      <dgm:spPr/>
    </dgm:pt>
    <dgm:pt modelId="{0D29AAB7-85A2-4615-8B14-A336A349BAF5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Bilan individual et collectif</a:t>
          </a:r>
          <a:endParaRPr lang="fr-FR">
            <a:latin typeface="Avenir LT Std 45 Book" panose="020B0502020203020204" pitchFamily="34" charset="0"/>
          </a:endParaRPr>
        </a:p>
      </dgm:t>
    </dgm:pt>
    <dgm:pt modelId="{913758B5-C754-4CDA-BBDC-21A18CF9BD8E}" type="parTrans" cxnId="{B6661737-0530-438E-820E-6D9C9F56820F}">
      <dgm:prSet/>
      <dgm:spPr/>
      <dgm:t>
        <a:bodyPr/>
        <a:lstStyle/>
        <a:p>
          <a:endParaRPr lang="fr-FR"/>
        </a:p>
      </dgm:t>
    </dgm:pt>
    <dgm:pt modelId="{B33AAED0-80B8-472A-808D-D4B232B09569}" type="sibTrans" cxnId="{B6661737-0530-438E-820E-6D9C9F56820F}">
      <dgm:prSet/>
      <dgm:spPr/>
    </dgm:pt>
    <dgm:pt modelId="{E98CBDB5-FF46-4F47-8FF2-A27A38268651}">
      <dgm:prSet phldrT="[Text]"/>
      <dgm:spPr/>
      <dgm:t>
        <a:bodyPr/>
        <a:lstStyle/>
        <a:p>
          <a:r>
            <a:rPr lang="en-US">
              <a:latin typeface="Avenir LT Std 45 Book" panose="020B0502020203020204" pitchFamily="34" charset="0"/>
            </a:rPr>
            <a:t>Bibliographie des sources utilisées</a:t>
          </a:r>
          <a:endParaRPr lang="fr-FR">
            <a:latin typeface="Avenir LT Std 45 Book" panose="020B0502020203020204" pitchFamily="34" charset="0"/>
          </a:endParaRPr>
        </a:p>
      </dgm:t>
    </dgm:pt>
    <dgm:pt modelId="{7F09BB40-8523-4C93-A295-2F1FE9D3CC95}" type="parTrans" cxnId="{5BAF6283-B56B-4E91-929C-89AA241BE15E}">
      <dgm:prSet/>
      <dgm:spPr/>
      <dgm:t>
        <a:bodyPr/>
        <a:lstStyle/>
        <a:p>
          <a:endParaRPr lang="fr-FR"/>
        </a:p>
      </dgm:t>
    </dgm:pt>
    <dgm:pt modelId="{D84776CC-3C08-49AD-A8C0-91B2D3692B59}" type="sibTrans" cxnId="{5BAF6283-B56B-4E91-929C-89AA241BE15E}">
      <dgm:prSet/>
      <dgm:spPr/>
    </dgm:pt>
    <dgm:pt modelId="{1CF49AF5-C3DA-46C2-B22B-8483B69A39C5}" type="pres">
      <dgm:prSet presAssocID="{E901C524-B312-4777-B8E4-CEB62386245A}" presName="linear" presStyleCnt="0">
        <dgm:presLayoutVars>
          <dgm:animLvl val="lvl"/>
          <dgm:resizeHandles val="exact"/>
        </dgm:presLayoutVars>
      </dgm:prSet>
      <dgm:spPr/>
    </dgm:pt>
    <dgm:pt modelId="{19A56495-7701-43DB-8D49-5AF20EED43D8}" type="pres">
      <dgm:prSet presAssocID="{6B8C3D5F-E40E-462E-8D48-A5818432885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E06DBCA-5806-4306-989A-8D57DE1B03AD}" type="pres">
      <dgm:prSet presAssocID="{3E709BE6-14C6-4BF6-B577-AEA67301882F}" presName="spacer" presStyleCnt="0"/>
      <dgm:spPr/>
    </dgm:pt>
    <dgm:pt modelId="{50F630A7-A147-4DBE-AF61-47545875971D}" type="pres">
      <dgm:prSet presAssocID="{AEF2B273-F4B9-4172-BCCA-91CC5C29806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CBBF06B-B09C-4792-B229-78B6D3D2C9EA}" type="pres">
      <dgm:prSet presAssocID="{AEF2B273-F4B9-4172-BCCA-91CC5C298067}" presName="childText" presStyleLbl="revTx" presStyleIdx="0" presStyleCnt="3">
        <dgm:presLayoutVars>
          <dgm:bulletEnabled val="1"/>
        </dgm:presLayoutVars>
      </dgm:prSet>
      <dgm:spPr/>
    </dgm:pt>
    <dgm:pt modelId="{5996EEB3-2198-4E55-ACD2-5956D63FD8DA}" type="pres">
      <dgm:prSet presAssocID="{0241F156-FE5D-401F-86F3-C74D2D9ECC6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95508AD-1B28-4B1D-B957-081C987CA826}" type="pres">
      <dgm:prSet presAssocID="{0241F156-FE5D-401F-86F3-C74D2D9ECC65}" presName="childText" presStyleLbl="revTx" presStyleIdx="1" presStyleCnt="3">
        <dgm:presLayoutVars>
          <dgm:bulletEnabled val="1"/>
        </dgm:presLayoutVars>
      </dgm:prSet>
      <dgm:spPr/>
    </dgm:pt>
    <dgm:pt modelId="{22E234A6-DE51-4FE0-A409-C4B0A950C3EE}" type="pres">
      <dgm:prSet presAssocID="{C8F540EC-DBEF-4F48-890E-037045BC66C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ED875A9-6713-45E4-9064-06D11757A099}" type="pres">
      <dgm:prSet presAssocID="{C8F540EC-DBEF-4F48-890E-037045BC66C3}" presName="childText" presStyleLbl="revTx" presStyleIdx="2" presStyleCnt="3">
        <dgm:presLayoutVars>
          <dgm:bulletEnabled val="1"/>
        </dgm:presLayoutVars>
      </dgm:prSet>
      <dgm:spPr/>
    </dgm:pt>
    <dgm:pt modelId="{383DBC39-3A65-4835-8C7F-CF97E352A88E}" type="pres">
      <dgm:prSet presAssocID="{0D29AAB7-85A2-4615-8B14-A336A349BAF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5FA2862-36DF-45F9-94DD-ABCED1F68808}" type="pres">
      <dgm:prSet presAssocID="{B33AAED0-80B8-472A-808D-D4B232B09569}" presName="spacer" presStyleCnt="0"/>
      <dgm:spPr/>
    </dgm:pt>
    <dgm:pt modelId="{EC33E345-F203-40EF-8884-8E82EC1C8FF4}" type="pres">
      <dgm:prSet presAssocID="{E98CBDB5-FF46-4F47-8FF2-A27A3826865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3715201-D897-4C39-A2AE-8B3416616A8D}" type="presOf" srcId="{C8F540EC-DBEF-4F48-890E-037045BC66C3}" destId="{22E234A6-DE51-4FE0-A409-C4B0A950C3EE}" srcOrd="0" destOrd="0" presId="urn:microsoft.com/office/officeart/2005/8/layout/vList2"/>
    <dgm:cxn modelId="{94FD5C12-6A91-4525-82A1-2DF6EF1262CA}" type="presOf" srcId="{E901C524-B312-4777-B8E4-CEB62386245A}" destId="{1CF49AF5-C3DA-46C2-B22B-8483B69A39C5}" srcOrd="0" destOrd="0" presId="urn:microsoft.com/office/officeart/2005/8/layout/vList2"/>
    <dgm:cxn modelId="{8A983913-E81A-47C3-8797-753E5A3B3A02}" type="presOf" srcId="{AEF2B273-F4B9-4172-BCCA-91CC5C298067}" destId="{50F630A7-A147-4DBE-AF61-47545875971D}" srcOrd="0" destOrd="0" presId="urn:microsoft.com/office/officeart/2005/8/layout/vList2"/>
    <dgm:cxn modelId="{A9CFF521-4BAB-4F47-A8F4-F52CE3AE7690}" type="presOf" srcId="{0241F156-FE5D-401F-86F3-C74D2D9ECC65}" destId="{5996EEB3-2198-4E55-ACD2-5956D63FD8DA}" srcOrd="0" destOrd="0" presId="urn:microsoft.com/office/officeart/2005/8/layout/vList2"/>
    <dgm:cxn modelId="{F1E6C02C-0001-47E8-81A9-2E7E26101FEA}" srcId="{E901C524-B312-4777-B8E4-CEB62386245A}" destId="{0241F156-FE5D-401F-86F3-C74D2D9ECC65}" srcOrd="2" destOrd="0" parTransId="{CF2B4A60-D493-4100-BF40-94A88D8091C9}" sibTransId="{216666B9-FF5F-46F3-9BDB-A5C4794DB357}"/>
    <dgm:cxn modelId="{0D943632-2A65-4735-87C1-6A05EE1A839B}" type="presOf" srcId="{3CC69532-F75B-4460-8FD8-0E0EB9918D90}" destId="{AED875A9-6713-45E4-9064-06D11757A099}" srcOrd="0" destOrd="0" presId="urn:microsoft.com/office/officeart/2005/8/layout/vList2"/>
    <dgm:cxn modelId="{1BA30134-4C68-4F55-8EA7-266D4F2A4A3D}" srcId="{E901C524-B312-4777-B8E4-CEB62386245A}" destId="{6B8C3D5F-E40E-462E-8D48-A5818432885A}" srcOrd="0" destOrd="0" parTransId="{B7E218FE-FDDC-49BB-8288-039114AE9AA2}" sibTransId="{3E709BE6-14C6-4BF6-B577-AEA67301882F}"/>
    <dgm:cxn modelId="{B6661737-0530-438E-820E-6D9C9F56820F}" srcId="{E901C524-B312-4777-B8E4-CEB62386245A}" destId="{0D29AAB7-85A2-4615-8B14-A336A349BAF5}" srcOrd="4" destOrd="0" parTransId="{913758B5-C754-4CDA-BBDC-21A18CF9BD8E}" sibTransId="{B33AAED0-80B8-472A-808D-D4B232B09569}"/>
    <dgm:cxn modelId="{FBDBB439-5C49-48A2-8241-44B489E29133}" srcId="{0241F156-FE5D-401F-86F3-C74D2D9ECC65}" destId="{8659F024-9D46-4E03-A77B-D016C0FAF540}" srcOrd="0" destOrd="0" parTransId="{3989E5FB-9229-4AF3-A397-72310FB22FA4}" sibTransId="{20099AFD-DCAF-4F18-8F25-0789E5FC164D}"/>
    <dgm:cxn modelId="{FE28D85F-AF07-45A5-B3C7-4F2E4E202B11}" type="presOf" srcId="{6B8C3D5F-E40E-462E-8D48-A5818432885A}" destId="{19A56495-7701-43DB-8D49-5AF20EED43D8}" srcOrd="0" destOrd="0" presId="urn:microsoft.com/office/officeart/2005/8/layout/vList2"/>
    <dgm:cxn modelId="{710A1467-A204-401D-AC37-D1A2EA74BD71}" srcId="{AEF2B273-F4B9-4172-BCCA-91CC5C298067}" destId="{0DF9E7FA-8CFD-4AA4-866E-7078E4F5CD34}" srcOrd="0" destOrd="0" parTransId="{950F9B53-2B52-425B-AC30-C38B13E93C69}" sibTransId="{239097EE-8AA6-4098-9DE2-37E1C09BFB4E}"/>
    <dgm:cxn modelId="{39CC0280-813E-498E-8917-71EEF604106D}" type="presOf" srcId="{83626AC1-C042-4325-A43E-E28FD816579E}" destId="{395508AD-1B28-4B1D-B957-081C987CA826}" srcOrd="0" destOrd="1" presId="urn:microsoft.com/office/officeart/2005/8/layout/vList2"/>
    <dgm:cxn modelId="{5BAF6283-B56B-4E91-929C-89AA241BE15E}" srcId="{E901C524-B312-4777-B8E4-CEB62386245A}" destId="{E98CBDB5-FF46-4F47-8FF2-A27A38268651}" srcOrd="5" destOrd="0" parTransId="{7F09BB40-8523-4C93-A295-2F1FE9D3CC95}" sibTransId="{D84776CC-3C08-49AD-A8C0-91B2D3692B59}"/>
    <dgm:cxn modelId="{C4EACEA8-80AF-4AAA-BD70-142C893120A5}" type="presOf" srcId="{8659F024-9D46-4E03-A77B-D016C0FAF540}" destId="{395508AD-1B28-4B1D-B957-081C987CA826}" srcOrd="0" destOrd="0" presId="urn:microsoft.com/office/officeart/2005/8/layout/vList2"/>
    <dgm:cxn modelId="{391713B6-DA3E-42DB-A908-036DB6585306}" srcId="{E901C524-B312-4777-B8E4-CEB62386245A}" destId="{AEF2B273-F4B9-4172-BCCA-91CC5C298067}" srcOrd="1" destOrd="0" parTransId="{0EF2B821-AC22-4BEE-B028-87DDCD704DDC}" sibTransId="{574325DD-21D8-4784-971D-A4BBE8F1408E}"/>
    <dgm:cxn modelId="{7DBD21C4-57FF-42B9-AD20-DDF77AADBDD8}" type="presOf" srcId="{0D29AAB7-85A2-4615-8B14-A336A349BAF5}" destId="{383DBC39-3A65-4835-8C7F-CF97E352A88E}" srcOrd="0" destOrd="0" presId="urn:microsoft.com/office/officeart/2005/8/layout/vList2"/>
    <dgm:cxn modelId="{740C02D0-DB7B-4578-80C4-32C5AD2DB279}" type="presOf" srcId="{E98CBDB5-FF46-4F47-8FF2-A27A38268651}" destId="{EC33E345-F203-40EF-8884-8E82EC1C8FF4}" srcOrd="0" destOrd="0" presId="urn:microsoft.com/office/officeart/2005/8/layout/vList2"/>
    <dgm:cxn modelId="{C01B4AD6-71F9-42A9-AD9F-4F23F1AEC175}" srcId="{0241F156-FE5D-401F-86F3-C74D2D9ECC65}" destId="{83626AC1-C042-4325-A43E-E28FD816579E}" srcOrd="1" destOrd="0" parTransId="{7143D619-B00C-4467-A9AB-7F78C9E2A686}" sibTransId="{6AA59E7E-405C-4190-A878-9312DC0B447B}"/>
    <dgm:cxn modelId="{94FCF5DB-D531-4092-894C-294D0835D9E2}" type="presOf" srcId="{0DF9E7FA-8CFD-4AA4-866E-7078E4F5CD34}" destId="{9CBBF06B-B09C-4792-B229-78B6D3D2C9EA}" srcOrd="0" destOrd="0" presId="urn:microsoft.com/office/officeart/2005/8/layout/vList2"/>
    <dgm:cxn modelId="{6B1D22E6-51A7-49BB-A6EA-C40454FD0FAE}" srcId="{E901C524-B312-4777-B8E4-CEB62386245A}" destId="{C8F540EC-DBEF-4F48-890E-037045BC66C3}" srcOrd="3" destOrd="0" parTransId="{FC0F5006-8825-4059-92B1-AE75904C0619}" sibTransId="{AD9C51F8-0EEE-44FB-AF84-94FB96D065B6}"/>
    <dgm:cxn modelId="{9FC767E8-B4AD-45CF-BDFC-15DEF06F7F11}" srcId="{C8F540EC-DBEF-4F48-890E-037045BC66C3}" destId="{3CC69532-F75B-4460-8FD8-0E0EB9918D90}" srcOrd="0" destOrd="0" parTransId="{461270C0-7395-4860-9E6D-543E96FC883A}" sibTransId="{62AB6E2C-5D58-47DA-BFD0-BE2C765CFFF0}"/>
    <dgm:cxn modelId="{1C1D5089-CBBE-4A42-AA69-FAC65DF253A2}" type="presParOf" srcId="{1CF49AF5-C3DA-46C2-B22B-8483B69A39C5}" destId="{19A56495-7701-43DB-8D49-5AF20EED43D8}" srcOrd="0" destOrd="0" presId="urn:microsoft.com/office/officeart/2005/8/layout/vList2"/>
    <dgm:cxn modelId="{096AFC7A-C480-4198-B8D4-AC010EB59C79}" type="presParOf" srcId="{1CF49AF5-C3DA-46C2-B22B-8483B69A39C5}" destId="{5E06DBCA-5806-4306-989A-8D57DE1B03AD}" srcOrd="1" destOrd="0" presId="urn:microsoft.com/office/officeart/2005/8/layout/vList2"/>
    <dgm:cxn modelId="{CFEBE116-18DF-4825-88ED-493000331F6A}" type="presParOf" srcId="{1CF49AF5-C3DA-46C2-B22B-8483B69A39C5}" destId="{50F630A7-A147-4DBE-AF61-47545875971D}" srcOrd="2" destOrd="0" presId="urn:microsoft.com/office/officeart/2005/8/layout/vList2"/>
    <dgm:cxn modelId="{44049BC5-021A-4DFC-ABF9-87EB5F64498C}" type="presParOf" srcId="{1CF49AF5-C3DA-46C2-B22B-8483B69A39C5}" destId="{9CBBF06B-B09C-4792-B229-78B6D3D2C9EA}" srcOrd="3" destOrd="0" presId="urn:microsoft.com/office/officeart/2005/8/layout/vList2"/>
    <dgm:cxn modelId="{2CE215FF-95F8-46DE-89BC-53AE1E9DA019}" type="presParOf" srcId="{1CF49AF5-C3DA-46C2-B22B-8483B69A39C5}" destId="{5996EEB3-2198-4E55-ACD2-5956D63FD8DA}" srcOrd="4" destOrd="0" presId="urn:microsoft.com/office/officeart/2005/8/layout/vList2"/>
    <dgm:cxn modelId="{834545D2-4D41-4323-AC0E-0B9BEBBE74AC}" type="presParOf" srcId="{1CF49AF5-C3DA-46C2-B22B-8483B69A39C5}" destId="{395508AD-1B28-4B1D-B957-081C987CA826}" srcOrd="5" destOrd="0" presId="urn:microsoft.com/office/officeart/2005/8/layout/vList2"/>
    <dgm:cxn modelId="{68313EF5-438C-442C-97F9-C3782CFD100A}" type="presParOf" srcId="{1CF49AF5-C3DA-46C2-B22B-8483B69A39C5}" destId="{22E234A6-DE51-4FE0-A409-C4B0A950C3EE}" srcOrd="6" destOrd="0" presId="urn:microsoft.com/office/officeart/2005/8/layout/vList2"/>
    <dgm:cxn modelId="{BD577270-0A2A-4287-B292-7751B9CDA3EC}" type="presParOf" srcId="{1CF49AF5-C3DA-46C2-B22B-8483B69A39C5}" destId="{AED875A9-6713-45E4-9064-06D11757A099}" srcOrd="7" destOrd="0" presId="urn:microsoft.com/office/officeart/2005/8/layout/vList2"/>
    <dgm:cxn modelId="{D8BCEEA4-300A-4C10-9886-A3A852B3AB93}" type="presParOf" srcId="{1CF49AF5-C3DA-46C2-B22B-8483B69A39C5}" destId="{383DBC39-3A65-4835-8C7F-CF97E352A88E}" srcOrd="8" destOrd="0" presId="urn:microsoft.com/office/officeart/2005/8/layout/vList2"/>
    <dgm:cxn modelId="{EBB40C10-E1B4-418D-AE2F-C422D1912E11}" type="presParOf" srcId="{1CF49AF5-C3DA-46C2-B22B-8483B69A39C5}" destId="{45FA2862-36DF-45F9-94DD-ABCED1F68808}" srcOrd="9" destOrd="0" presId="urn:microsoft.com/office/officeart/2005/8/layout/vList2"/>
    <dgm:cxn modelId="{7B5EC8A3-DC4E-4749-8DE9-7E0E0536A6EE}" type="presParOf" srcId="{1CF49AF5-C3DA-46C2-B22B-8483B69A39C5}" destId="{EC33E345-F203-40EF-8884-8E82EC1C8FF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56495-7701-43DB-8D49-5AF20EED43D8}">
      <dsp:nvSpPr>
        <dsp:cNvPr id="0" name=""/>
        <dsp:cNvSpPr/>
      </dsp:nvSpPr>
      <dsp:spPr>
        <a:xfrm>
          <a:off x="0" y="5739"/>
          <a:ext cx="10058399" cy="431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LT Std 45 Book" panose="020B0502020203020204" pitchFamily="34" charset="0"/>
            </a:rPr>
            <a:t>Diagramme de classes</a:t>
          </a:r>
        </a:p>
      </dsp:txBody>
      <dsp:txXfrm>
        <a:off x="21075" y="26814"/>
        <a:ext cx="10016249" cy="389580"/>
      </dsp:txXfrm>
    </dsp:sp>
    <dsp:sp modelId="{50F630A7-A147-4DBE-AF61-47545875971D}">
      <dsp:nvSpPr>
        <dsp:cNvPr id="0" name=""/>
        <dsp:cNvSpPr/>
      </dsp:nvSpPr>
      <dsp:spPr>
        <a:xfrm>
          <a:off x="0" y="489309"/>
          <a:ext cx="10058399" cy="431730"/>
        </a:xfrm>
        <a:prstGeom prst="roundRect">
          <a:avLst/>
        </a:prstGeom>
        <a:solidFill>
          <a:schemeClr val="accent3">
            <a:hueOff val="239601"/>
            <a:satOff val="-1451"/>
            <a:lumOff val="1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LT Std 45 Book" panose="020B0502020203020204" pitchFamily="34" charset="0"/>
            </a:rPr>
            <a:t>Conception technique</a:t>
          </a:r>
          <a:endParaRPr lang="fr-FR" sz="1800" kern="1200">
            <a:latin typeface="Avenir LT Std 45 Book" panose="020B0502020203020204" pitchFamily="34" charset="0"/>
          </a:endParaRPr>
        </a:p>
      </dsp:txBody>
      <dsp:txXfrm>
        <a:off x="21075" y="510384"/>
        <a:ext cx="10016249" cy="389580"/>
      </dsp:txXfrm>
    </dsp:sp>
    <dsp:sp modelId="{9CBBF06B-B09C-4792-B229-78B6D3D2C9EA}">
      <dsp:nvSpPr>
        <dsp:cNvPr id="0" name=""/>
        <dsp:cNvSpPr/>
      </dsp:nvSpPr>
      <dsp:spPr>
        <a:xfrm>
          <a:off x="0" y="921039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Avenir LT Std 45 Book" panose="020B0502020203020204" pitchFamily="34" charset="0"/>
            </a:rPr>
            <a:t>Exemple du processus de connexion</a:t>
          </a:r>
          <a:endParaRPr lang="fr-FR" sz="1400" kern="1200">
            <a:latin typeface="Avenir LT Std 45 Book" panose="020B0502020203020204" pitchFamily="34" charset="0"/>
          </a:endParaRPr>
        </a:p>
      </dsp:txBody>
      <dsp:txXfrm>
        <a:off x="0" y="921039"/>
        <a:ext cx="10058399" cy="298080"/>
      </dsp:txXfrm>
    </dsp:sp>
    <dsp:sp modelId="{5996EEB3-2198-4E55-ACD2-5956D63FD8DA}">
      <dsp:nvSpPr>
        <dsp:cNvPr id="0" name=""/>
        <dsp:cNvSpPr/>
      </dsp:nvSpPr>
      <dsp:spPr>
        <a:xfrm>
          <a:off x="0" y="1219119"/>
          <a:ext cx="10058399" cy="431730"/>
        </a:xfrm>
        <a:prstGeom prst="roundRect">
          <a:avLst/>
        </a:prstGeom>
        <a:solidFill>
          <a:schemeClr val="accent3">
            <a:hueOff val="479202"/>
            <a:satOff val="-2902"/>
            <a:lumOff val="3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LT Std 45 Book" panose="020B0502020203020204" pitchFamily="34" charset="0"/>
            </a:rPr>
            <a:t>Maquette de l’interface</a:t>
          </a:r>
          <a:endParaRPr lang="fr-FR" sz="1800" kern="1200">
            <a:latin typeface="Avenir LT Std 45 Book" panose="020B0502020203020204" pitchFamily="34" charset="0"/>
          </a:endParaRPr>
        </a:p>
      </dsp:txBody>
      <dsp:txXfrm>
        <a:off x="21075" y="1240194"/>
        <a:ext cx="10016249" cy="389580"/>
      </dsp:txXfrm>
    </dsp:sp>
    <dsp:sp modelId="{395508AD-1B28-4B1D-B957-081C987CA826}">
      <dsp:nvSpPr>
        <dsp:cNvPr id="0" name=""/>
        <dsp:cNvSpPr/>
      </dsp:nvSpPr>
      <dsp:spPr>
        <a:xfrm>
          <a:off x="0" y="1650849"/>
          <a:ext cx="10058399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Avenir LT Std 45 Book" panose="020B0502020203020204" pitchFamily="34" charset="0"/>
            </a:rPr>
            <a:t>MigLayout, un layout flexible et complet</a:t>
          </a:r>
          <a:endParaRPr lang="fr-FR" sz="1400" kern="1200">
            <a:latin typeface="Avenir LT Std 45 Book" panose="020B0502020203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Avenir LT Std 45 Book" panose="020B0502020203020204" pitchFamily="34" charset="0"/>
            </a:rPr>
            <a:t>UI native, pour une meilleure integration entre les différents OS</a:t>
          </a:r>
          <a:endParaRPr lang="fr-FR" sz="1400" kern="1200">
            <a:latin typeface="Avenir LT Std 45 Book" panose="020B0502020203020204" pitchFamily="34" charset="0"/>
          </a:endParaRPr>
        </a:p>
      </dsp:txBody>
      <dsp:txXfrm>
        <a:off x="0" y="1650849"/>
        <a:ext cx="10058399" cy="484380"/>
      </dsp:txXfrm>
    </dsp:sp>
    <dsp:sp modelId="{22E234A6-DE51-4FE0-A409-C4B0A950C3EE}">
      <dsp:nvSpPr>
        <dsp:cNvPr id="0" name=""/>
        <dsp:cNvSpPr/>
      </dsp:nvSpPr>
      <dsp:spPr>
        <a:xfrm>
          <a:off x="0" y="2135229"/>
          <a:ext cx="10058399" cy="431730"/>
        </a:xfrm>
        <a:prstGeom prst="roundRect">
          <a:avLst/>
        </a:prstGeom>
        <a:solidFill>
          <a:schemeClr val="accent3">
            <a:hueOff val="718803"/>
            <a:satOff val="-4353"/>
            <a:lumOff val="5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LT Std 45 Book" panose="020B0502020203020204" pitchFamily="34" charset="0"/>
            </a:rPr>
            <a:t>Versioning GIT</a:t>
          </a:r>
          <a:endParaRPr lang="fr-FR" sz="1800" kern="1200">
            <a:latin typeface="Avenir LT Std 45 Book" panose="020B0502020203020204" pitchFamily="34" charset="0"/>
          </a:endParaRPr>
        </a:p>
      </dsp:txBody>
      <dsp:txXfrm>
        <a:off x="21075" y="2156304"/>
        <a:ext cx="10016249" cy="389580"/>
      </dsp:txXfrm>
    </dsp:sp>
    <dsp:sp modelId="{AED875A9-6713-45E4-9064-06D11757A099}">
      <dsp:nvSpPr>
        <dsp:cNvPr id="0" name=""/>
        <dsp:cNvSpPr/>
      </dsp:nvSpPr>
      <dsp:spPr>
        <a:xfrm>
          <a:off x="0" y="2566960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Avenir LT Std 45 Book" panose="020B0502020203020204" pitchFamily="34" charset="0"/>
            </a:rPr>
            <a:t>Utilisation des branches pour les nouvelles fonctionnalités implémentées</a:t>
          </a:r>
          <a:endParaRPr lang="fr-FR" sz="1400" kern="1200">
            <a:latin typeface="Avenir LT Std 45 Book" panose="020B0502020203020204" pitchFamily="34" charset="0"/>
          </a:endParaRPr>
        </a:p>
      </dsp:txBody>
      <dsp:txXfrm>
        <a:off x="0" y="2566960"/>
        <a:ext cx="10058399" cy="298080"/>
      </dsp:txXfrm>
    </dsp:sp>
    <dsp:sp modelId="{383DBC39-3A65-4835-8C7F-CF97E352A88E}">
      <dsp:nvSpPr>
        <dsp:cNvPr id="0" name=""/>
        <dsp:cNvSpPr/>
      </dsp:nvSpPr>
      <dsp:spPr>
        <a:xfrm>
          <a:off x="0" y="2865040"/>
          <a:ext cx="10058399" cy="431730"/>
        </a:xfrm>
        <a:prstGeom prst="roundRect">
          <a:avLst/>
        </a:prstGeom>
        <a:solidFill>
          <a:schemeClr val="accent3">
            <a:hueOff val="958404"/>
            <a:satOff val="-5804"/>
            <a:lumOff val="6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LT Std 45 Book" panose="020B0502020203020204" pitchFamily="34" charset="0"/>
            </a:rPr>
            <a:t>Bilan individual et collectif</a:t>
          </a:r>
          <a:endParaRPr lang="fr-FR" sz="1800" kern="1200">
            <a:latin typeface="Avenir LT Std 45 Book" panose="020B0502020203020204" pitchFamily="34" charset="0"/>
          </a:endParaRPr>
        </a:p>
      </dsp:txBody>
      <dsp:txXfrm>
        <a:off x="21075" y="2886115"/>
        <a:ext cx="10016249" cy="389580"/>
      </dsp:txXfrm>
    </dsp:sp>
    <dsp:sp modelId="{EC33E345-F203-40EF-8884-8E82EC1C8FF4}">
      <dsp:nvSpPr>
        <dsp:cNvPr id="0" name=""/>
        <dsp:cNvSpPr/>
      </dsp:nvSpPr>
      <dsp:spPr>
        <a:xfrm>
          <a:off x="0" y="3348610"/>
          <a:ext cx="10058399" cy="431730"/>
        </a:xfrm>
        <a:prstGeom prst="roundRect">
          <a:avLst/>
        </a:prstGeom>
        <a:solidFill>
          <a:schemeClr val="accent3">
            <a:hueOff val="1198005"/>
            <a:satOff val="-7255"/>
            <a:lumOff val="86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LT Std 45 Book" panose="020B0502020203020204" pitchFamily="34" charset="0"/>
            </a:rPr>
            <a:t>Bibliographie des sources utilisées</a:t>
          </a:r>
          <a:endParaRPr lang="fr-FR" sz="1800" kern="1200">
            <a:latin typeface="Avenir LT Std 45 Book" panose="020B0502020203020204" pitchFamily="34" charset="0"/>
          </a:endParaRPr>
        </a:p>
      </dsp:txBody>
      <dsp:txXfrm>
        <a:off x="21075" y="3369685"/>
        <a:ext cx="10016249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55 Roman" panose="020B0503020203020204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55 Roman" panose="020B0503020203020204" pitchFamily="34" charset="0"/>
              </a:defRPr>
            </a:lvl1pPr>
          </a:lstStyle>
          <a:p>
            <a:fld id="{EC904F1D-1DCB-4736-A041-7D2691948098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55 Roman" panose="020B0503020203020204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55 Roman" panose="020B0503020203020204" pitchFamily="34" charset="0"/>
              </a:defRPr>
            </a:lvl1pPr>
          </a:lstStyle>
          <a:p>
            <a:fld id="{9155F981-5E8F-4796-9B5C-E5CFC193683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98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venir LT Std 55 Roman" panose="020B05030202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venir LT Std 55 Roman" panose="020B05030202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venir LT Std 55 Roman" panose="020B05030202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venir LT Std 55 Roman" panose="020B05030202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venir LT Std 55 Roman" panose="020B05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venir LT Std 55 Roman" panose="020B0503020203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86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8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793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77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Avenir LT Std 55 Roman" panose="020B0503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19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484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31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797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33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98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5C79-E6EB-478D-B040-D8BAA4A5EA36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0828-1F2E-4791-B0FA-6471B2F74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34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venir LT Std 55 Roman" panose="020B0503020203020204" pitchFamily="34" charset="0"/>
              </a:defRPr>
            </a:lvl1pPr>
          </a:lstStyle>
          <a:p>
            <a:fld id="{94B95C79-E6EB-478D-B040-D8BAA4A5EA36}" type="datetimeFigureOut">
              <a:rPr lang="en-GB" smtClean="0"/>
              <a:pPr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venir LT Std 55 Roman" panose="020B0503020203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venir LT Std 55 Roman" panose="020B0503020203020204" pitchFamily="34" charset="0"/>
              </a:defRPr>
            </a:lvl1pPr>
          </a:lstStyle>
          <a:p>
            <a:fld id="{FC280828-1F2E-4791-B0FA-6471B2F741E6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venir LT Std 55 Roman" panose="020B0503020203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venir LT Std 55 Roman" panose="020B0503020203020204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venir LT Std 55 Roman" panose="020B0503020203020204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venir LT Std 55 Roman" panose="020B0503020203020204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venir LT Std 55 Roman" panose="020B0503020203020204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venir LT Std 55 Roman" panose="020B0503020203020204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16B8-4F95-4074-9D06-4293F3FE2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Projet Java ING3</a:t>
            </a:r>
            <a:br>
              <a:rPr lang="en-US"/>
            </a:br>
            <a:r>
              <a:rPr lang="en-US" sz="3600"/>
              <a:t>Gestion informatique d’un centre hospitalier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88491-994F-469A-B120-3C1AE4424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spc="0"/>
              <a:t>Tom Guillermou et Maxime Michel</a:t>
            </a:r>
          </a:p>
          <a:p>
            <a:r>
              <a:rPr lang="en-US" cap="small" spc="0"/>
              <a:t>Groupe 1 - TD3</a:t>
            </a:r>
          </a:p>
        </p:txBody>
      </p:sp>
    </p:spTree>
    <p:extLst>
      <p:ext uri="{BB962C8B-B14F-4D97-AF65-F5344CB8AC3E}">
        <p14:creationId xmlns:p14="http://schemas.microsoft.com/office/powerpoint/2010/main" val="4001071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4865-37EC-49B3-B0E4-193F8A48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Bilan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BC93-BDAA-4836-A98E-7E47C263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latin typeface="Avenir LT Std 65 Medium" panose="020B0603020203020204" pitchFamily="34" charset="0"/>
              </a:rPr>
              <a:t>Maxime</a:t>
            </a:r>
          </a:p>
          <a:p>
            <a:pPr algn="just"/>
            <a:r>
              <a:rPr lang="fr-FR" sz="1400" i="1"/>
              <a:t>Ce projet m’a permis d’approfondir mes connaissances de la Programmation Orientée Objet. Ayant réalisé à Dublin un projet consistant en la réalisation d’un serveur transmettant la température d’une Raspberry Pi à un client permettant de traiter cette température et d’en faire un graphe, ce projet de gestion hospitalière s’est placé en complément de mes compétences existantes. J’ai pu utiliser mes compétences en </a:t>
            </a:r>
            <a:r>
              <a:rPr lang="fr-FR" sz="1400"/>
              <a:t>UI</a:t>
            </a:r>
            <a:r>
              <a:rPr lang="fr-FR" sz="1400" i="1"/>
              <a:t>, avec l’utilisation du MigLayout, assez complexe, mais très puissant et flexible. J’ai aussi exploité mes compétences pour la conception de graphiques. Étant à l’aise avec le </a:t>
            </a:r>
            <a:r>
              <a:rPr lang="fr-FR" sz="1400"/>
              <a:t>versioning</a:t>
            </a:r>
            <a:r>
              <a:rPr lang="fr-FR" sz="1400" i="1"/>
              <a:t>, j’ai pu travailler efficacement avec Tom, avec une bonne gestion des conflits à l’aide des branches et des outils de </a:t>
            </a:r>
            <a:r>
              <a:rPr lang="fr-FR" sz="1400"/>
              <a:t>merge</a:t>
            </a:r>
            <a:r>
              <a:rPr lang="fr-FR" sz="1400" i="1"/>
              <a:t> à 3 voies.</a:t>
            </a:r>
          </a:p>
          <a:p>
            <a:pPr algn="just"/>
            <a:r>
              <a:rPr lang="en-US">
                <a:latin typeface="Avenir LT Std 65 Medium" panose="020B0603020203020204" pitchFamily="34" charset="0"/>
              </a:rPr>
              <a:t>T</a:t>
            </a:r>
            <a:r>
              <a:rPr lang="fr-FR">
                <a:latin typeface="Avenir LT Std 65 Medium" panose="020B0603020203020204" pitchFamily="34" charset="0"/>
              </a:rPr>
              <a:t>om</a:t>
            </a:r>
          </a:p>
          <a:p>
            <a:pPr algn="just"/>
            <a:r>
              <a:rPr lang="en-US" sz="1400" i="1"/>
              <a:t>Grâce à ce projet, j’ai pu mettre en pratique mes connaissances afin de réaliser une application concrète. Je me suis posé des questions clés, indispensables à la conception d’un produit. Je me suis demandé comment il fallait faire pour obtenir une application efficace et qui remplit les objectifs que l’on se fixe. J’ai pu me mettre à la place d’un ingénieur en équipe, c’est-à-dire créer une application fonctionnelle avec </a:t>
            </a:r>
            <a:r>
              <a:rPr lang="en-US" sz="1400"/>
              <a:t>versioning Git</a:t>
            </a:r>
            <a:r>
              <a:rPr lang="en-US" sz="1400" i="1"/>
              <a:t>, tout en suivant le </a:t>
            </a:r>
            <a:r>
              <a:rPr lang="en-US" sz="1400"/>
              <a:t>design pattern</a:t>
            </a:r>
            <a:r>
              <a:rPr lang="en-US" sz="1400" i="1"/>
              <a:t> Modèle-Vue-Contrôleur.</a:t>
            </a:r>
            <a:endParaRPr lang="fr-FR" sz="1400" i="1"/>
          </a:p>
        </p:txBody>
      </p:sp>
    </p:spTree>
    <p:extLst>
      <p:ext uri="{BB962C8B-B14F-4D97-AF65-F5344CB8AC3E}">
        <p14:creationId xmlns:p14="http://schemas.microsoft.com/office/powerpoint/2010/main" val="784819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A55191-D7FA-4D50-9A98-9A1D178C729B}"/>
              </a:ext>
            </a:extLst>
          </p:cNvPr>
          <p:cNvSpPr/>
          <p:nvPr/>
        </p:nvSpPr>
        <p:spPr>
          <a:xfrm>
            <a:off x="1097280" y="4154817"/>
            <a:ext cx="79406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0" cap="none" spc="0" dirty="0">
                <a:ln w="0"/>
                <a:solidFill>
                  <a:schemeClr val="tx1"/>
                </a:solidFill>
                <a:latin typeface="Avenir LT Std 35 Light" panose="020B0402020203020204" pitchFamily="34" charset="0"/>
              </a:rPr>
              <a:t>Résolution des erreurs de compilations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E465B-35C7-43FB-BC35-6E21E5F66EE3}"/>
              </a:ext>
            </a:extLst>
          </p:cNvPr>
          <p:cNvSpPr/>
          <p:nvPr/>
        </p:nvSpPr>
        <p:spPr>
          <a:xfrm>
            <a:off x="1097280" y="1987917"/>
            <a:ext cx="61174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0" cap="none" spc="0">
                <a:ln w="0"/>
                <a:solidFill>
                  <a:schemeClr val="tx1"/>
                </a:solidFill>
                <a:latin typeface="Avenir LT Std 35 Light" panose="020B0402020203020204" pitchFamily="34" charset="0"/>
              </a:rPr>
              <a:t>Cours </a:t>
            </a:r>
            <a:r>
              <a:rPr lang="fr-FR" sz="2800">
                <a:ln w="0"/>
                <a:latin typeface="Avenir LT Std 35 Light" panose="020B0402020203020204" pitchFamily="34" charset="0"/>
              </a:rPr>
              <a:t>et d</a:t>
            </a:r>
            <a:r>
              <a:rPr lang="fr-FR" sz="2800" b="0" cap="none" spc="0">
                <a:ln w="0"/>
                <a:solidFill>
                  <a:schemeClr val="tx1"/>
                </a:solidFill>
                <a:latin typeface="Avenir LT Std 35 Light" panose="020B0402020203020204" pitchFamily="34" charset="0"/>
              </a:rPr>
              <a:t>ocumentation </a:t>
            </a:r>
            <a:r>
              <a:rPr lang="fr-FR" sz="2800" b="0" cap="none" spc="0" dirty="0">
                <a:ln w="0"/>
                <a:solidFill>
                  <a:schemeClr val="tx1"/>
                </a:solidFill>
                <a:latin typeface="Avenir LT Std 35 Light" panose="020B0402020203020204" pitchFamily="34" charset="0"/>
              </a:rPr>
              <a:t>:</a:t>
            </a:r>
          </a:p>
        </p:txBody>
      </p:sp>
      <p:pic>
        <p:nvPicPr>
          <p:cNvPr id="5122" name="Picture 2" descr="RÃ©sultat de recherche d'images pour &quot;logo ece paris&quot;">
            <a:extLst>
              <a:ext uri="{FF2B5EF4-FFF2-40B4-BE49-F238E27FC236}">
                <a16:creationId xmlns:a16="http://schemas.microsoft.com/office/drawing/2014/main" id="{D8A2EA6E-7E95-4503-BCFB-BA896BC1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4" y="2511137"/>
            <a:ext cx="2319823" cy="140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logo openclassroom&quot;">
            <a:extLst>
              <a:ext uri="{FF2B5EF4-FFF2-40B4-BE49-F238E27FC236}">
                <a16:creationId xmlns:a16="http://schemas.microsoft.com/office/drawing/2014/main" id="{8A59B4B2-6A87-432C-AB3E-C776C8D4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647" y="2511137"/>
            <a:ext cx="2078585" cy="14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Ã©sultat de recherche d'images pour &quot;javadoc logo&quot;">
            <a:extLst>
              <a:ext uri="{FF2B5EF4-FFF2-40B4-BE49-F238E27FC236}">
                <a16:creationId xmlns:a16="http://schemas.microsoft.com/office/drawing/2014/main" id="{847DBDB0-6B8B-407E-A263-ECB6884A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02" y="2511137"/>
            <a:ext cx="2078585" cy="139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Ã©sultat de recherche d'images pour &quot;logo youtube&quot;">
            <a:extLst>
              <a:ext uri="{FF2B5EF4-FFF2-40B4-BE49-F238E27FC236}">
                <a16:creationId xmlns:a16="http://schemas.microsoft.com/office/drawing/2014/main" id="{BDE2A935-CD8E-49DF-8591-4F46E80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255" y="2618902"/>
            <a:ext cx="2288942" cy="152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613CAB-9FA2-4612-823A-90E71D0FD55B}"/>
              </a:ext>
            </a:extLst>
          </p:cNvPr>
          <p:cNvSpPr/>
          <p:nvPr/>
        </p:nvSpPr>
        <p:spPr>
          <a:xfrm>
            <a:off x="7877418" y="3027940"/>
            <a:ext cx="121670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0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Doc</a:t>
            </a:r>
          </a:p>
        </p:txBody>
      </p:sp>
      <p:pic>
        <p:nvPicPr>
          <p:cNvPr id="5132" name="Picture 12" descr="RÃ©sultat de recherche d'images pour &quot;logo stack overflow&quot;">
            <a:extLst>
              <a:ext uri="{FF2B5EF4-FFF2-40B4-BE49-F238E27FC236}">
                <a16:creationId xmlns:a16="http://schemas.microsoft.com/office/drawing/2014/main" id="{76824FE2-F76E-4185-968E-99E0E40D9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38" y="4481474"/>
            <a:ext cx="6141524" cy="198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0EE3ACC-EFBE-4F64-A768-ED4CF4C0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utilisées pour le projet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528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C5A3-6EBE-43E1-9414-BA21B47E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Sommaire</a:t>
            </a:r>
            <a:endParaRPr lang="fr-FR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F99FB8-3F8B-4FE3-A8F2-B61E14F8B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3251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580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335F-76C5-4931-8D31-FF9D14B0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004109" cy="1450757"/>
          </a:xfrm>
        </p:spPr>
        <p:txBody>
          <a:bodyPr>
            <a:normAutofit/>
          </a:bodyPr>
          <a:lstStyle/>
          <a:p>
            <a:r>
              <a:rPr lang="en-US" sz="3200"/>
              <a:t>Diagramme de classes</a:t>
            </a:r>
            <a:endParaRPr lang="fr-FR" sz="3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8EC26-EE02-4D38-859C-06AFBBC90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46" y="51158"/>
            <a:ext cx="7376160" cy="62675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24CAD-9AED-418C-98B5-22279088FAAD}"/>
              </a:ext>
            </a:extLst>
          </p:cNvPr>
          <p:cNvSpPr txBox="1"/>
          <p:nvPr/>
        </p:nvSpPr>
        <p:spPr>
          <a:xfrm>
            <a:off x="1160801" y="2095181"/>
            <a:ext cx="325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LT Std 55 Roman" panose="020B0503020203020204" pitchFamily="34" charset="0"/>
              </a:rPr>
              <a:t>Conception en pattern MVC</a:t>
            </a:r>
            <a:endParaRPr lang="fr-FR">
              <a:latin typeface="Avenir LT Std 55 Roman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61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DA0C-29F8-4593-90AE-65E8BEAA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Conception technique</a:t>
            </a:r>
            <a:br>
              <a:rPr lang="en-US"/>
            </a:br>
            <a:r>
              <a:rPr lang="en-US" sz="2800"/>
              <a:t>Exemple du processus de connexion</a:t>
            </a:r>
            <a:endParaRPr lang="fr-F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3BBE4C-01EF-4481-8904-BE7E4B6EE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446170" y="1846263"/>
            <a:ext cx="935998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0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DEB-73EF-4005-9D2F-D8BE2D04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Maquette de la fenêtre de connexion</a:t>
            </a:r>
          </a:p>
        </p:txBody>
      </p:sp>
      <p:pic>
        <p:nvPicPr>
          <p:cNvPr id="4" name="Picture 2" descr="https://scontent-cdg2-1.xx.fbcdn.net/v/t1.15752-9/31124450_2104749609800951_3063151464118484992_n.png?_nc_cat=0&amp;oh=3b1be1970799fef97b7c9345187d1d57&amp;oe=5B6D4EB3">
            <a:extLst>
              <a:ext uri="{FF2B5EF4-FFF2-40B4-BE49-F238E27FC236}">
                <a16:creationId xmlns:a16="http://schemas.microsoft.com/office/drawing/2014/main" id="{81B04F72-BA28-4D59-8497-B665FC52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73" y="2896120"/>
            <a:ext cx="2819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21">
            <a:extLst>
              <a:ext uri="{FF2B5EF4-FFF2-40B4-BE49-F238E27FC236}">
                <a16:creationId xmlns:a16="http://schemas.microsoft.com/office/drawing/2014/main" id="{A50ADCDD-0A6C-444B-844E-67FD41F7B179}"/>
              </a:ext>
            </a:extLst>
          </p:cNvPr>
          <p:cNvSpPr/>
          <p:nvPr/>
        </p:nvSpPr>
        <p:spPr>
          <a:xfrm>
            <a:off x="3968756" y="3335353"/>
            <a:ext cx="649415" cy="16478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6" name="Flèche : droite 22">
            <a:extLst>
              <a:ext uri="{FF2B5EF4-FFF2-40B4-BE49-F238E27FC236}">
                <a16:creationId xmlns:a16="http://schemas.microsoft.com/office/drawing/2014/main" id="{DA685C78-5079-4CC3-BCE3-7589A9F86D5E}"/>
              </a:ext>
            </a:extLst>
          </p:cNvPr>
          <p:cNvSpPr/>
          <p:nvPr/>
        </p:nvSpPr>
        <p:spPr>
          <a:xfrm>
            <a:off x="4029787" y="3664206"/>
            <a:ext cx="991101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7" name="Flèche : droite 23">
            <a:extLst>
              <a:ext uri="{FF2B5EF4-FFF2-40B4-BE49-F238E27FC236}">
                <a16:creationId xmlns:a16="http://schemas.microsoft.com/office/drawing/2014/main" id="{72E4FC24-5FDF-4FCF-A666-C1650B3C40FF}"/>
              </a:ext>
            </a:extLst>
          </p:cNvPr>
          <p:cNvSpPr/>
          <p:nvPr/>
        </p:nvSpPr>
        <p:spPr>
          <a:xfrm>
            <a:off x="4029787" y="3981851"/>
            <a:ext cx="745898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8" name="Flèche : droite 24">
            <a:extLst>
              <a:ext uri="{FF2B5EF4-FFF2-40B4-BE49-F238E27FC236}">
                <a16:creationId xmlns:a16="http://schemas.microsoft.com/office/drawing/2014/main" id="{83E1B258-9EEE-48FA-8475-74CD25C19573}"/>
              </a:ext>
            </a:extLst>
          </p:cNvPr>
          <p:cNvSpPr/>
          <p:nvPr/>
        </p:nvSpPr>
        <p:spPr>
          <a:xfrm flipH="1">
            <a:off x="7311092" y="3328355"/>
            <a:ext cx="745898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9" name="Flèche : droite 27">
            <a:extLst>
              <a:ext uri="{FF2B5EF4-FFF2-40B4-BE49-F238E27FC236}">
                <a16:creationId xmlns:a16="http://schemas.microsoft.com/office/drawing/2014/main" id="{2C628733-70D3-4F05-8C9C-881F35D53950}"/>
              </a:ext>
            </a:extLst>
          </p:cNvPr>
          <p:cNvSpPr/>
          <p:nvPr/>
        </p:nvSpPr>
        <p:spPr>
          <a:xfrm flipH="1">
            <a:off x="7311091" y="3678702"/>
            <a:ext cx="745898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10" name="Flèche : droite 29">
            <a:extLst>
              <a:ext uri="{FF2B5EF4-FFF2-40B4-BE49-F238E27FC236}">
                <a16:creationId xmlns:a16="http://schemas.microsoft.com/office/drawing/2014/main" id="{7C8EAA53-3C91-43B3-A310-F1D17B365172}"/>
              </a:ext>
            </a:extLst>
          </p:cNvPr>
          <p:cNvSpPr/>
          <p:nvPr/>
        </p:nvSpPr>
        <p:spPr>
          <a:xfrm flipH="1">
            <a:off x="7311090" y="3959044"/>
            <a:ext cx="745898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11" name="Flèche : droite 30">
            <a:extLst>
              <a:ext uri="{FF2B5EF4-FFF2-40B4-BE49-F238E27FC236}">
                <a16:creationId xmlns:a16="http://schemas.microsoft.com/office/drawing/2014/main" id="{53CE6864-8BD0-47D1-88BE-E0058564AAA1}"/>
              </a:ext>
            </a:extLst>
          </p:cNvPr>
          <p:cNvSpPr/>
          <p:nvPr/>
        </p:nvSpPr>
        <p:spPr>
          <a:xfrm>
            <a:off x="3344373" y="4452628"/>
            <a:ext cx="1385219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12" name="Flèche : droite 31">
            <a:extLst>
              <a:ext uri="{FF2B5EF4-FFF2-40B4-BE49-F238E27FC236}">
                <a16:creationId xmlns:a16="http://schemas.microsoft.com/office/drawing/2014/main" id="{FF8C3B97-8773-4490-8C35-AC4D82ADA690}"/>
              </a:ext>
            </a:extLst>
          </p:cNvPr>
          <p:cNvSpPr/>
          <p:nvPr/>
        </p:nvSpPr>
        <p:spPr>
          <a:xfrm flipH="1">
            <a:off x="7251208" y="2968364"/>
            <a:ext cx="603723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13" name="ZoneTexte 32">
            <a:extLst>
              <a:ext uri="{FF2B5EF4-FFF2-40B4-BE49-F238E27FC236}">
                <a16:creationId xmlns:a16="http://schemas.microsoft.com/office/drawing/2014/main" id="{F665E1A6-7B82-4662-8FC6-2ACC5030460C}"/>
              </a:ext>
            </a:extLst>
          </p:cNvPr>
          <p:cNvSpPr txBox="1"/>
          <p:nvPr/>
        </p:nvSpPr>
        <p:spPr>
          <a:xfrm>
            <a:off x="3154971" y="3242174"/>
            <a:ext cx="89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JLabel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4" name="ZoneTexte 33">
            <a:extLst>
              <a:ext uri="{FF2B5EF4-FFF2-40B4-BE49-F238E27FC236}">
                <a16:creationId xmlns:a16="http://schemas.microsoft.com/office/drawing/2014/main" id="{15E22058-1A08-4DAD-886B-7F1F4A9DC57C}"/>
              </a:ext>
            </a:extLst>
          </p:cNvPr>
          <p:cNvSpPr txBox="1"/>
          <p:nvPr/>
        </p:nvSpPr>
        <p:spPr>
          <a:xfrm>
            <a:off x="3150189" y="3552838"/>
            <a:ext cx="89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JLabel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5" name="ZoneTexte 34">
            <a:extLst>
              <a:ext uri="{FF2B5EF4-FFF2-40B4-BE49-F238E27FC236}">
                <a16:creationId xmlns:a16="http://schemas.microsoft.com/office/drawing/2014/main" id="{CDFACF13-D377-40A2-982D-B26292D2D90A}"/>
              </a:ext>
            </a:extLst>
          </p:cNvPr>
          <p:cNvSpPr txBox="1"/>
          <p:nvPr/>
        </p:nvSpPr>
        <p:spPr>
          <a:xfrm>
            <a:off x="3145407" y="3882001"/>
            <a:ext cx="89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JLabel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6" name="ZoneTexte 35">
            <a:extLst>
              <a:ext uri="{FF2B5EF4-FFF2-40B4-BE49-F238E27FC236}">
                <a16:creationId xmlns:a16="http://schemas.microsoft.com/office/drawing/2014/main" id="{275F8D2E-FAAB-4373-8ED2-A068039881AB}"/>
              </a:ext>
            </a:extLst>
          </p:cNvPr>
          <p:cNvSpPr txBox="1"/>
          <p:nvPr/>
        </p:nvSpPr>
        <p:spPr>
          <a:xfrm>
            <a:off x="7854930" y="2886330"/>
            <a:ext cx="289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JFrame.EXIT_ON_CLOSE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7" name="ZoneTexte 36">
            <a:extLst>
              <a:ext uri="{FF2B5EF4-FFF2-40B4-BE49-F238E27FC236}">
                <a16:creationId xmlns:a16="http://schemas.microsoft.com/office/drawing/2014/main" id="{3D8146A4-A519-41F8-A026-1146AE2550B7}"/>
              </a:ext>
            </a:extLst>
          </p:cNvPr>
          <p:cNvSpPr txBox="1"/>
          <p:nvPr/>
        </p:nvSpPr>
        <p:spPr>
          <a:xfrm>
            <a:off x="2349731" y="4328052"/>
            <a:ext cx="102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JButton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8" name="ZoneTexte 37">
            <a:extLst>
              <a:ext uri="{FF2B5EF4-FFF2-40B4-BE49-F238E27FC236}">
                <a16:creationId xmlns:a16="http://schemas.microsoft.com/office/drawing/2014/main" id="{568A1994-29D7-42C2-A1AB-412614E1FF80}"/>
              </a:ext>
            </a:extLst>
          </p:cNvPr>
          <p:cNvSpPr txBox="1"/>
          <p:nvPr/>
        </p:nvSpPr>
        <p:spPr>
          <a:xfrm>
            <a:off x="8056988" y="3216590"/>
            <a:ext cx="131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JTextField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9" name="ZoneTexte 39">
            <a:extLst>
              <a:ext uri="{FF2B5EF4-FFF2-40B4-BE49-F238E27FC236}">
                <a16:creationId xmlns:a16="http://schemas.microsoft.com/office/drawing/2014/main" id="{3DC81395-25C6-40AA-B185-19467C6B02CA}"/>
              </a:ext>
            </a:extLst>
          </p:cNvPr>
          <p:cNvSpPr txBox="1"/>
          <p:nvPr/>
        </p:nvSpPr>
        <p:spPr>
          <a:xfrm>
            <a:off x="8056988" y="3578074"/>
            <a:ext cx="131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JTextField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20" name="ZoneTexte 40">
            <a:extLst>
              <a:ext uri="{FF2B5EF4-FFF2-40B4-BE49-F238E27FC236}">
                <a16:creationId xmlns:a16="http://schemas.microsoft.com/office/drawing/2014/main" id="{AFF386DE-4E83-447A-85F7-7DBE63B996D6}"/>
              </a:ext>
            </a:extLst>
          </p:cNvPr>
          <p:cNvSpPr txBox="1"/>
          <p:nvPr/>
        </p:nvSpPr>
        <p:spPr>
          <a:xfrm>
            <a:off x="8056986" y="3844383"/>
            <a:ext cx="19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venir LT Std 55 Roman" panose="020B0503020203020204" pitchFamily="34" charset="0"/>
              </a:rPr>
              <a:t>JPasswordField</a:t>
            </a:r>
            <a:endParaRPr lang="fr-FR" dirty="0">
              <a:latin typeface="Avenir LT Std 55 Roman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23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-cdg2-1.xx.fbcdn.net/v/t1.15752-9/31108334_2104754003133845_9012432384628359168_n.png?_nc_cat=0&amp;oh=889da0341e661eea122bfaef8d390115&amp;oe=5B5A55D4">
            <a:extLst>
              <a:ext uri="{FF2B5EF4-FFF2-40B4-BE49-F238E27FC236}">
                <a16:creationId xmlns:a16="http://schemas.microsoft.com/office/drawing/2014/main" id="{9B3B7A6D-C68B-4CE8-AC3E-30917D9AB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2569500"/>
            <a:ext cx="35337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1D41B10-AFDF-4E0F-880A-4632BB43DEAA}"/>
              </a:ext>
            </a:extLst>
          </p:cNvPr>
          <p:cNvSpPr/>
          <p:nvPr/>
        </p:nvSpPr>
        <p:spPr>
          <a:xfrm flipH="1">
            <a:off x="7627950" y="2651534"/>
            <a:ext cx="603723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10F1C6-966C-4C80-8030-36FC955C46CF}"/>
              </a:ext>
            </a:extLst>
          </p:cNvPr>
          <p:cNvSpPr txBox="1"/>
          <p:nvPr/>
        </p:nvSpPr>
        <p:spPr>
          <a:xfrm>
            <a:off x="8231672" y="2569500"/>
            <a:ext cx="287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JFrame.EXIT_ON_CLOSE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4BA6853-B276-42B2-8751-1D58D183C8D9}"/>
              </a:ext>
            </a:extLst>
          </p:cNvPr>
          <p:cNvSpPr/>
          <p:nvPr/>
        </p:nvSpPr>
        <p:spPr>
          <a:xfrm>
            <a:off x="2943894" y="4317033"/>
            <a:ext cx="1385219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3B074D-2592-460D-BA16-EF934FDB4B96}"/>
              </a:ext>
            </a:extLst>
          </p:cNvPr>
          <p:cNvSpPr txBox="1"/>
          <p:nvPr/>
        </p:nvSpPr>
        <p:spPr>
          <a:xfrm>
            <a:off x="1961804" y="4192457"/>
            <a:ext cx="101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JButton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2C8BD566-205F-4663-90CD-E747B16A9BCF}"/>
              </a:ext>
            </a:extLst>
          </p:cNvPr>
          <p:cNvSpPr/>
          <p:nvPr/>
        </p:nvSpPr>
        <p:spPr>
          <a:xfrm>
            <a:off x="2943894" y="4717317"/>
            <a:ext cx="1385219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854A6B-485C-485E-B81E-CCEE1671C0A7}"/>
              </a:ext>
            </a:extLst>
          </p:cNvPr>
          <p:cNvSpPr txBox="1"/>
          <p:nvPr/>
        </p:nvSpPr>
        <p:spPr>
          <a:xfrm>
            <a:off x="1961804" y="4592741"/>
            <a:ext cx="101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JButton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8B3FA00-44EB-4EFC-B97E-FCA0856C92C8}"/>
              </a:ext>
            </a:extLst>
          </p:cNvPr>
          <p:cNvSpPr/>
          <p:nvPr/>
        </p:nvSpPr>
        <p:spPr>
          <a:xfrm>
            <a:off x="2943894" y="5086649"/>
            <a:ext cx="1385219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17249F0-DA54-4261-9A10-3BAF63C5D3F1}"/>
              </a:ext>
            </a:extLst>
          </p:cNvPr>
          <p:cNvSpPr txBox="1"/>
          <p:nvPr/>
        </p:nvSpPr>
        <p:spPr>
          <a:xfrm>
            <a:off x="1961804" y="4962073"/>
            <a:ext cx="101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JButton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EC4C801-9C71-47D9-8706-BD3AEAFD3903}"/>
              </a:ext>
            </a:extLst>
          </p:cNvPr>
          <p:cNvSpPr/>
          <p:nvPr/>
        </p:nvSpPr>
        <p:spPr>
          <a:xfrm>
            <a:off x="3054349" y="3455153"/>
            <a:ext cx="1385219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CB36A7-A330-497B-B128-6EA49C74A368}"/>
              </a:ext>
            </a:extLst>
          </p:cNvPr>
          <p:cNvSpPr txBox="1"/>
          <p:nvPr/>
        </p:nvSpPr>
        <p:spPr>
          <a:xfrm>
            <a:off x="0" y="3330577"/>
            <a:ext cx="30895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>
                <a:latin typeface="Avenir LT Std 55 Roman" panose="020B0503020203020204" pitchFamily="34" charset="0"/>
              </a:rPr>
              <a:t>Image PNG dans un JLabel</a:t>
            </a:r>
          </a:p>
          <a:p>
            <a:pPr algn="r"/>
            <a:r>
              <a:rPr lang="en-US" sz="1100">
                <a:latin typeface="Avenir LT Std 55 Roman" panose="020B0503020203020204" pitchFamily="34" charset="0"/>
              </a:rPr>
              <a:t>(</a:t>
            </a:r>
            <a:r>
              <a:rPr lang="fr-FR" sz="1100">
                <a:latin typeface="Avenir LT Std 55 Roman" panose="020B0503020203020204" pitchFamily="34" charset="0"/>
              </a:rPr>
              <a:t>pour éviter d’utiliser la librairie Graphics)</a:t>
            </a:r>
            <a:endParaRPr lang="fr-FR" sz="1100" dirty="0">
              <a:latin typeface="Avenir LT Std 55 Roman" panose="020B05030202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7132C-41F2-464A-9A15-7B5FA20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Maquette de la fenêtre de gestion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36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content-cdg2-1.xx.fbcdn.net/v/t1.15752-9/31183446_2104755479800364_8328406478499086336_n.png?_nc_cat=0&amp;oh=243b825cc94df3ca57044375c3a26c71&amp;oe=5B5F9636">
            <a:extLst>
              <a:ext uri="{FF2B5EF4-FFF2-40B4-BE49-F238E27FC236}">
                <a16:creationId xmlns:a16="http://schemas.microsoft.com/office/drawing/2014/main" id="{71CF0D25-E9F2-437F-915D-C22F3ED61B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1401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venir LT Std 55 Roman" panose="020B0503020203020204" pitchFamily="34" charset="0"/>
            </a:endParaRPr>
          </a:p>
        </p:txBody>
      </p:sp>
      <p:pic>
        <p:nvPicPr>
          <p:cNvPr id="4100" name="Picture 4" descr="https://scontent-cdg2-1.xx.fbcdn.net/v/t1.15752-9/31183446_2104755479800364_8328406478499086336_n.png?_nc_cat=0&amp;oh=243b825cc94df3ca57044375c3a26c71&amp;oe=5B5F9636">
            <a:extLst>
              <a:ext uri="{FF2B5EF4-FFF2-40B4-BE49-F238E27FC236}">
                <a16:creationId xmlns:a16="http://schemas.microsoft.com/office/drawing/2014/main" id="{B7B2AFA9-369B-45A7-BAA8-81670AAE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5183"/>
            <a:ext cx="4572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DF98979C-4820-4C0B-B72D-A349B8F47185}"/>
              </a:ext>
            </a:extLst>
          </p:cNvPr>
          <p:cNvSpPr/>
          <p:nvPr/>
        </p:nvSpPr>
        <p:spPr>
          <a:xfrm>
            <a:off x="3377899" y="2947485"/>
            <a:ext cx="475512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D32B18-3827-4FE7-B4A4-D6B565C8A0A1}"/>
              </a:ext>
            </a:extLst>
          </p:cNvPr>
          <p:cNvSpPr txBox="1"/>
          <p:nvPr/>
        </p:nvSpPr>
        <p:spPr>
          <a:xfrm>
            <a:off x="1891041" y="2859593"/>
            <a:ext cx="152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JComboBox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E7711B3-4970-4425-BCAA-48A32274B563}"/>
              </a:ext>
            </a:extLst>
          </p:cNvPr>
          <p:cNvSpPr/>
          <p:nvPr/>
        </p:nvSpPr>
        <p:spPr>
          <a:xfrm rot="16200000" flipH="1">
            <a:off x="7868409" y="2243549"/>
            <a:ext cx="369334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874B60-FC89-4F08-97DC-E5BA66DEA701}"/>
              </a:ext>
            </a:extLst>
          </p:cNvPr>
          <p:cNvSpPr txBox="1"/>
          <p:nvPr/>
        </p:nvSpPr>
        <p:spPr>
          <a:xfrm>
            <a:off x="6589006" y="1788424"/>
            <a:ext cx="292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JFrame.HIDE_ON_CLOSE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A5451B-1A30-43BA-82FA-63AFF5C2525D}"/>
              </a:ext>
            </a:extLst>
          </p:cNvPr>
          <p:cNvSpPr txBox="1"/>
          <p:nvPr/>
        </p:nvSpPr>
        <p:spPr>
          <a:xfrm>
            <a:off x="8872425" y="2859593"/>
            <a:ext cx="115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JButton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B442765-786E-46AE-B04A-AE7436DAC75C}"/>
              </a:ext>
            </a:extLst>
          </p:cNvPr>
          <p:cNvSpPr/>
          <p:nvPr/>
        </p:nvSpPr>
        <p:spPr>
          <a:xfrm flipH="1">
            <a:off x="8268703" y="2947485"/>
            <a:ext cx="603723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2FDAC-F345-4064-8106-30418D1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Maquette de la fenêtre Reporting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423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cdg2-1.xx.fbcdn.net/v/t1.15752-9/31124617_2104751633134082_4177267642853228544_n.png?_nc_cat=0&amp;oh=884c18be7f88278fe1c68f115befc805&amp;oe=5B503776">
            <a:extLst>
              <a:ext uri="{FF2B5EF4-FFF2-40B4-BE49-F238E27FC236}">
                <a16:creationId xmlns:a16="http://schemas.microsoft.com/office/drawing/2014/main" id="{C5ECDC94-91CC-43D7-9C6A-FB646590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422939"/>
            <a:ext cx="85439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04C8D021-408E-4D02-B946-2950F23B00F3}"/>
              </a:ext>
            </a:extLst>
          </p:cNvPr>
          <p:cNvSpPr/>
          <p:nvPr/>
        </p:nvSpPr>
        <p:spPr>
          <a:xfrm>
            <a:off x="7607613" y="2877490"/>
            <a:ext cx="1385219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15E5DC-F5DC-4AEA-A65A-AC115D4D1D35}"/>
              </a:ext>
            </a:extLst>
          </p:cNvPr>
          <p:cNvSpPr txBox="1"/>
          <p:nvPr/>
        </p:nvSpPr>
        <p:spPr>
          <a:xfrm>
            <a:off x="6583680" y="2774930"/>
            <a:ext cx="108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JButton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AD0C7086-AC79-4042-A464-F08C5099C6A7}"/>
              </a:ext>
            </a:extLst>
          </p:cNvPr>
          <p:cNvSpPr/>
          <p:nvPr/>
        </p:nvSpPr>
        <p:spPr>
          <a:xfrm>
            <a:off x="1078138" y="1930852"/>
            <a:ext cx="745898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EA272D-256F-413F-8E76-D66CF5EF2CED}"/>
              </a:ext>
            </a:extLst>
          </p:cNvPr>
          <p:cNvSpPr txBox="1"/>
          <p:nvPr/>
        </p:nvSpPr>
        <p:spPr>
          <a:xfrm>
            <a:off x="178583" y="1831002"/>
            <a:ext cx="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JLabel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30ABF9E-35EA-4976-9529-25BEDFC4AA10}"/>
              </a:ext>
            </a:extLst>
          </p:cNvPr>
          <p:cNvSpPr/>
          <p:nvPr/>
        </p:nvSpPr>
        <p:spPr>
          <a:xfrm>
            <a:off x="1078138" y="2218174"/>
            <a:ext cx="745898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36DFCD-0F45-48B6-A7FA-05F89640D61B}"/>
              </a:ext>
            </a:extLst>
          </p:cNvPr>
          <p:cNvSpPr txBox="1"/>
          <p:nvPr/>
        </p:nvSpPr>
        <p:spPr>
          <a:xfrm>
            <a:off x="178583" y="2136116"/>
            <a:ext cx="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JLabel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428F089-FE65-46D4-A472-AB98540B9393}"/>
              </a:ext>
            </a:extLst>
          </p:cNvPr>
          <p:cNvSpPr/>
          <p:nvPr/>
        </p:nvSpPr>
        <p:spPr>
          <a:xfrm>
            <a:off x="1085334" y="2505448"/>
            <a:ext cx="745898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5C4DC5-4C8E-4A97-87C3-E12D2B2ACDD7}"/>
              </a:ext>
            </a:extLst>
          </p:cNvPr>
          <p:cNvSpPr txBox="1"/>
          <p:nvPr/>
        </p:nvSpPr>
        <p:spPr>
          <a:xfrm>
            <a:off x="178200" y="2405598"/>
            <a:ext cx="9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JLabel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5D79B07-A282-4F83-969D-BC0318F7A794}"/>
              </a:ext>
            </a:extLst>
          </p:cNvPr>
          <p:cNvSpPr/>
          <p:nvPr/>
        </p:nvSpPr>
        <p:spPr>
          <a:xfrm flipH="1">
            <a:off x="10212061" y="2505448"/>
            <a:ext cx="475512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B641E7-060E-4EE5-AC86-AC0EC7181C44}"/>
              </a:ext>
            </a:extLst>
          </p:cNvPr>
          <p:cNvSpPr txBox="1"/>
          <p:nvPr/>
        </p:nvSpPr>
        <p:spPr>
          <a:xfrm>
            <a:off x="10747310" y="2439464"/>
            <a:ext cx="13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JTextField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252D902-B1A3-4DEF-9AF4-4D4BB1A72152}"/>
              </a:ext>
            </a:extLst>
          </p:cNvPr>
          <p:cNvSpPr/>
          <p:nvPr/>
        </p:nvSpPr>
        <p:spPr>
          <a:xfrm flipH="1">
            <a:off x="10272182" y="2230179"/>
            <a:ext cx="475512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606992-5C0F-45E5-A255-D89BF5E38064}"/>
              </a:ext>
            </a:extLst>
          </p:cNvPr>
          <p:cNvSpPr txBox="1"/>
          <p:nvPr/>
        </p:nvSpPr>
        <p:spPr>
          <a:xfrm>
            <a:off x="10747693" y="2136116"/>
            <a:ext cx="15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JComboBox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988EBAA4-7F60-4AD7-B869-6D2FF8B0E803}"/>
              </a:ext>
            </a:extLst>
          </p:cNvPr>
          <p:cNvSpPr/>
          <p:nvPr/>
        </p:nvSpPr>
        <p:spPr>
          <a:xfrm flipH="1">
            <a:off x="10272565" y="1954910"/>
            <a:ext cx="475512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55 Roman" panose="020B0503020203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5F6956-D1F7-4E35-9068-70EA6F84A932}"/>
              </a:ext>
            </a:extLst>
          </p:cNvPr>
          <p:cNvSpPr txBox="1"/>
          <p:nvPr/>
        </p:nvSpPr>
        <p:spPr>
          <a:xfrm>
            <a:off x="10748076" y="1860847"/>
            <a:ext cx="15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JComboBox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D01CF47-6F68-40C2-8EFD-17AD9A8E6AC0}"/>
              </a:ext>
            </a:extLst>
          </p:cNvPr>
          <p:cNvSpPr/>
          <p:nvPr/>
        </p:nvSpPr>
        <p:spPr>
          <a:xfrm>
            <a:off x="1145455" y="4438074"/>
            <a:ext cx="745898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B10E83A-D75C-4542-8751-D905DAE8262F}"/>
              </a:ext>
            </a:extLst>
          </p:cNvPr>
          <p:cNvSpPr txBox="1"/>
          <p:nvPr/>
        </p:nvSpPr>
        <p:spPr>
          <a:xfrm>
            <a:off x="297044" y="4356040"/>
            <a:ext cx="9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JTable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986BC3EF-9841-42B9-824B-3F2F2857EFE5}"/>
              </a:ext>
            </a:extLst>
          </p:cNvPr>
          <p:cNvSpPr/>
          <p:nvPr/>
        </p:nvSpPr>
        <p:spPr>
          <a:xfrm rot="16200000" flipH="1">
            <a:off x="9911237" y="1361247"/>
            <a:ext cx="243280" cy="2052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LT Std 55 Roman" panose="020B0503020203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0A7660-3430-4B5E-B40B-0D38A5D3FB5F}"/>
              </a:ext>
            </a:extLst>
          </p:cNvPr>
          <p:cNvSpPr txBox="1"/>
          <p:nvPr/>
        </p:nvSpPr>
        <p:spPr>
          <a:xfrm>
            <a:off x="8624628" y="1033532"/>
            <a:ext cx="28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LT Std 55 Roman" panose="020B0503020203020204" pitchFamily="34" charset="0"/>
              </a:rPr>
              <a:t>JFrame.HIDE_ON_CLOSE</a:t>
            </a:r>
            <a:endParaRPr lang="fr-FR" dirty="0">
              <a:latin typeface="Avenir LT Std 55 Roman" panose="020B05030202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F06DE-77DE-4D8A-AA05-77195669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23746"/>
            <a:ext cx="10058400" cy="885125"/>
          </a:xfrm>
        </p:spPr>
        <p:txBody>
          <a:bodyPr/>
          <a:lstStyle/>
          <a:p>
            <a:r>
              <a:rPr lang="en-US"/>
              <a:t>Maquette de la fenêtre Reporting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53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6B07B-32B6-4C61-AD26-6D82A5CB28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61131"/>
            <a:ext cx="10058400" cy="782637"/>
          </a:xfrm>
        </p:spPr>
        <p:txBody>
          <a:bodyPr/>
          <a:lstStyle/>
          <a:p>
            <a:r>
              <a:rPr lang="en-US"/>
              <a:t>Versioning Git</a:t>
            </a:r>
            <a:endParaRPr lang="fr-F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8FEA55-574D-4F1D-BC96-68C9D0B8FE2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60092" y="943768"/>
            <a:ext cx="8871815" cy="53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3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387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Avenir LT Std 35 Light</vt:lpstr>
      <vt:lpstr>Avenir LT Std 45 Book</vt:lpstr>
      <vt:lpstr>Avenir LT Std 55 Roman</vt:lpstr>
      <vt:lpstr>Avenir LT Std 65 Medium</vt:lpstr>
      <vt:lpstr>Calibri</vt:lpstr>
      <vt:lpstr>Consolas</vt:lpstr>
      <vt:lpstr>Retrospect</vt:lpstr>
      <vt:lpstr>Projet Java ING3 Gestion informatique d’un centre hospitalier</vt:lpstr>
      <vt:lpstr>Sommaire</vt:lpstr>
      <vt:lpstr>Diagramme de classes</vt:lpstr>
      <vt:lpstr>Conception technique Exemple du processus de connexion</vt:lpstr>
      <vt:lpstr>Maquette de la fenêtre de connexion</vt:lpstr>
      <vt:lpstr>Maquette de la fenêtre de gestion</vt:lpstr>
      <vt:lpstr>Maquette de la fenêtre Reporting</vt:lpstr>
      <vt:lpstr>Maquette de la fenêtre Reporting</vt:lpstr>
      <vt:lpstr>Versioning Git</vt:lpstr>
      <vt:lpstr>Bilan</vt:lpstr>
      <vt:lpstr>Sources utilisées pour le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 Guillermou</dc:creator>
  <cp:lastModifiedBy>Maxime Michel</cp:lastModifiedBy>
  <cp:revision>25</cp:revision>
  <dcterms:created xsi:type="dcterms:W3CDTF">2018-04-22T17:52:11Z</dcterms:created>
  <dcterms:modified xsi:type="dcterms:W3CDTF">2018-04-22T21:42:19Z</dcterms:modified>
</cp:coreProperties>
</file>