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1" r:id="rId9"/>
    <p:sldId id="272" r:id="rId10"/>
    <p:sldId id="273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99F4-A211-49E5-9113-E058BAA0A15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0F30B-9E61-4749-B4E7-2A9D439D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B2B1-4548-4500-85AE-AC92E648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75D39-EFAA-4440-87F3-DCC8F8019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1B44-40C6-4D5D-931D-9213276E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032-4925-49AC-AA7A-2D3554CFC68C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03FF-22CF-4807-B09E-27DD9DE1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99AB-EF35-4D3E-B093-B06AB7F4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E79A-CE6A-4EA9-8F1F-A671453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792E-C95F-4E12-AEA7-63BF2FFC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32A2-E8E7-452A-BC2C-7B873494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3A1C-906F-42A7-A966-F241D0CE4891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6789-97C4-45FD-9053-3CE280FA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B0C3-B276-4E45-B685-F36449C2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D3566-B37B-4CAC-AE1A-42F9E4BCA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292F7-78F7-4339-B520-64CC2A28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7D78-15F2-4259-88EF-D3D031AC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3AC5-FA53-4B13-B134-E3E6276B02CD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C39F-399A-4492-A85D-5C95516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5505-22FD-4A2A-8D31-34D2AAE2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90D1-302F-43D1-935C-842A13AE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1359-D5D6-4536-8D49-6F6FD660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C40B-C6C8-42B5-992D-3F21CE63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9BA-DFEA-41A8-809D-5DF49E654B64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4D90-E570-4425-9424-6FD3B1B9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D96D-9E45-46F2-AE85-093E473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9A95-7029-461F-B454-BEEF2740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3EAE-78B9-4879-BBE0-1DDC6B924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31A50-D7D3-45B6-8C40-57D7766F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A08-6241-4DC8-8077-1F8375421AB2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4FDA-46A0-4AE0-8325-4FB3F31E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4EDE-AFE7-4304-8768-29B232BE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0326-EF60-4780-A5A1-B0B2B5EF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7381-064A-4847-A850-D4D076D9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059B9-385A-48F0-93CC-DEE6EDFF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7EC6A-B27A-4E5F-8954-CD0ED7D8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EE1A-E109-49D5-A09B-DBA33D453F11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F24B2-734A-46D6-BC9A-BEA093FB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CF29-724A-455E-96DB-FCFF675C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6F9D-8F1D-496F-9A5A-F08E2752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798C4-6F4C-4658-B4F6-99A7BBBE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68038-7623-49BF-9E08-8D19476E3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1AF29-F5AD-4929-A8BA-28417639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86FE2-8FDF-4D53-98F7-7EBDCEBAA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A7613-20C0-4A94-82C9-F996EFF4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1D9-84CC-4E9A-ACA8-0D47941A3AB8}" type="datetime1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6B2C5-D6EA-4DAC-8680-BCC51121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EDC80-EB7C-466B-90E0-7508380D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8974-AA5C-4332-9D96-E762A3D6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7BFF8-A617-43D7-AC9B-0381E1CC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071D-4E70-4512-9ACE-FB5A7908430A}" type="datetime1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70999-BBEC-4FA4-B701-A8A4282B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44575-BCE6-4193-8E4E-70E5137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0BA7A-2ECA-41C9-BF0B-7D6356C1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702-5739-422A-B67D-CEB1C9D8C14F}" type="datetime1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3AA10-2121-438F-835F-16D97160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6B07-1390-4437-B41C-14E4607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0955-6574-49DF-A50C-5490E00D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61EF-67C6-4FD3-80EC-0390EECE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42DD1-7D46-4D41-824D-6FC6D65E1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CDC17-12D9-475E-8EAE-EA4FA64B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A08C-F047-4BFA-86A4-FA77A3FD5E84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F1AB-3623-429D-BD60-3B27FF7F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A3BC-8E88-48A4-BA8D-01015DED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3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975D-033F-46BD-9020-4D12539A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72F54-8AE6-4A9B-8D35-63D626672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B6AD1-E24A-48DC-A098-937B875C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E48C-E740-4916-8C9D-7223104C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76F-5BC6-44AA-BE00-7AC702BF396C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7B367-E0BE-42A6-9F85-6B2A4823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3FEFC-1379-4ED6-9F22-AB51C432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D9874-BBD8-4AF4-A6D5-7FF3EF5E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F1FF-4944-461D-8F27-D03CD35E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9211-4032-4770-A0B9-C90AE1020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5DD6-5877-4A78-BFCD-9D167C7E331C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5273-3D17-48BF-881E-4B9BE364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707D-E966-4629-9FE3-820A52D67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D36E-4BAD-40D5-85A5-CF97D1C6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afs/cs/project/jair/pub/volume22/erkan04a-html/erkan04a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7E14-5FD8-42D7-8D35-1F7833425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Topic Model Analysis of Berkshire Hathaway’s Annual Shareholder Letters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FEBB8-54FB-444F-8580-3E392501A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Capstone Project II for Springboard Data Science Career Track</a:t>
            </a:r>
          </a:p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Tom Halloin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C695D-75FF-4778-BD88-642F16BE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6C1-83BD-49F2-A909-83C3859C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 – People and Places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A59085-A068-41A2-86C8-3426E5D4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12" y="1744384"/>
            <a:ext cx="83534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F1DB-984D-499E-A590-6F876051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A77F-4106-475F-AE14-88D3FB49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7225-B040-4923-80A6-2765857E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Extractive summarization</a:t>
            </a:r>
            <a:r>
              <a:rPr lang="en-US" dirty="0"/>
              <a:t> involves finding the most salient sentences and presenting them as a summary.</a:t>
            </a:r>
          </a:p>
          <a:p>
            <a:endParaRPr lang="en-US" dirty="0"/>
          </a:p>
          <a:p>
            <a:r>
              <a:rPr lang="en-US" i="1" dirty="0"/>
              <a:t>Abstractive summarization </a:t>
            </a:r>
            <a:r>
              <a:rPr lang="en-US" dirty="0"/>
              <a:t>creates new summaries based on sentences given.</a:t>
            </a:r>
          </a:p>
          <a:p>
            <a:endParaRPr lang="en-US" dirty="0"/>
          </a:p>
          <a:p>
            <a:r>
              <a:rPr lang="en-US" dirty="0"/>
              <a:t>Extractive summarization easier for computers to process – abstractive requires deep learning beyond the scope of this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B087E-026B-4B94-9906-FF0CFEE9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3701-021F-49D2-9BF9-A5148F10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6ECD-93B8-4DD6-B53F-0E10FF55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Textrank</a:t>
            </a:r>
            <a:r>
              <a:rPr lang="en-US" dirty="0"/>
              <a:t> is a graph based weighting model similar to Google’s PageRank algorithm.</a:t>
            </a:r>
          </a:p>
          <a:p>
            <a:endParaRPr lang="en-US" dirty="0"/>
          </a:p>
          <a:p>
            <a:r>
              <a:rPr lang="en-US" u="sng" dirty="0" err="1">
                <a:hlinkClick r:id="rId2"/>
              </a:rPr>
              <a:t>Lexrank</a:t>
            </a:r>
            <a:r>
              <a:rPr lang="en-US" dirty="0"/>
              <a:t> uses the same graph-based weighting model as </a:t>
            </a:r>
            <a:r>
              <a:rPr lang="en-US" dirty="0" err="1"/>
              <a:t>Textrank</a:t>
            </a:r>
            <a:r>
              <a:rPr lang="en-US" dirty="0"/>
              <a:t>, but differs in the method of generating weights. </a:t>
            </a:r>
          </a:p>
          <a:p>
            <a:endParaRPr lang="en-US" dirty="0"/>
          </a:p>
          <a:p>
            <a:r>
              <a:rPr lang="en-US" dirty="0"/>
              <a:t>LSA analyzes similarities between the meanings of a series of documents and produces a series of concepts related to the documents. – This provided the “best” summaries.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92AF1-37B5-4CB3-90FC-D7DE6355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F2E3-88D8-4E4E-8F46-54CAE0F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Summarization Examples using LSA - 2019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8721-D106-460C-919F-6A4A334B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F8E4F0-00B4-4D00-8B74-05BC16C88003}"/>
              </a:ext>
            </a:extLst>
          </p:cNvPr>
          <p:cNvSpPr/>
          <p:nvPr/>
        </p:nvSpPr>
        <p:spPr>
          <a:xfrm>
            <a:off x="450700" y="1752240"/>
            <a:ext cx="111418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'Nevertheless, when business ownership was sliced into small pieces  stocks  buyers in the pre-Smith years usually thought of their shares as a short-term gamble on market movements.’</a:t>
            </a:r>
          </a:p>
          <a:p>
            <a:endParaRPr lang="en-US" dirty="0"/>
          </a:p>
          <a:p>
            <a:r>
              <a:rPr lang="en-US" dirty="0"/>
              <a:t>'Sometimes this  job has been easy  at other times, more than difficult, particularly when we began working with huge and ever- growing sums of money.’</a:t>
            </a:r>
          </a:p>
          <a:p>
            <a:endParaRPr lang="en-US" dirty="0"/>
          </a:p>
          <a:p>
            <a:r>
              <a:rPr lang="en-US" dirty="0"/>
              <a:t>'Today, we have most of your money deployed in controlled businesses that achieve good-to-excellent returns on the net tangible assets each requires for its operations.’</a:t>
            </a:r>
          </a:p>
          <a:p>
            <a:endParaRPr lang="en-US" dirty="0"/>
          </a:p>
          <a:p>
            <a:r>
              <a:rPr lang="en-US" dirty="0"/>
              <a:t>'We exclude our Kraft Heinz holding  325,442,152 shares  because Berkshire is part of a control group and therefore must account for this investment on the equity method.’</a:t>
            </a:r>
          </a:p>
          <a:p>
            <a:endParaRPr lang="en-US" dirty="0"/>
          </a:p>
          <a:p>
            <a:r>
              <a:rPr lang="en-US" dirty="0"/>
              <a:t>'First, Berkshires assets are deployed in an extraordinary variety of wholly or partly-owned businesses that, averaged out, earn attractive returns on the capital they use.'</a:t>
            </a:r>
          </a:p>
        </p:txBody>
      </p:sp>
    </p:spTree>
    <p:extLst>
      <p:ext uri="{BB962C8B-B14F-4D97-AF65-F5344CB8AC3E}">
        <p14:creationId xmlns:p14="http://schemas.microsoft.com/office/powerpoint/2010/main" val="34697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0E1C-7BBF-48AA-B29E-961DAE12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F694-A483-415F-90C4-8B4AF5E1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Berkshire Hathaway is run by Warren Buffett. </a:t>
            </a:r>
          </a:p>
          <a:p>
            <a:r>
              <a:rPr lang="en-US" dirty="0"/>
              <a:t>Famous for long track record of beating S&amp;P 500.</a:t>
            </a:r>
          </a:p>
          <a:p>
            <a:r>
              <a:rPr lang="en-US" dirty="0"/>
              <a:t>Annual report released every year details performance, investment holdings, and economic commentary.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Problem: Summarize letters so investors who are not interested in reading letters get the most important advice.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A581-A4D3-41E5-9AC8-FAF392A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873F-F9A3-4266-A165-9F204296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D922-7742-4347-A8A1-C9FC2309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studies how computers process and analyze large amounts of text data.</a:t>
            </a:r>
          </a:p>
          <a:p>
            <a:endParaRPr lang="en-US" dirty="0"/>
          </a:p>
          <a:p>
            <a:r>
              <a:rPr lang="en-US" dirty="0"/>
              <a:t>Topic modeling is a branch of NLP that attempts to find common themes within documents.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F49FF-7DF6-42D6-AD8F-1ACCE16A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0999-A537-47C1-B9A5-721F53F3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F72C-5598-4D3D-800A-AD556430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Letters come in both PDF and HTML form from Berkshire Hathaway’s website. </a:t>
            </a:r>
          </a:p>
          <a:p>
            <a:endParaRPr lang="en-US" dirty="0"/>
          </a:p>
          <a:p>
            <a:r>
              <a:rPr lang="en-US" dirty="0"/>
              <a:t>Used Python libraries PyPDF2 and </a:t>
            </a:r>
            <a:r>
              <a:rPr lang="en-US" dirty="0" err="1"/>
              <a:t>BeautifulSoup</a:t>
            </a:r>
            <a:r>
              <a:rPr lang="en-US" dirty="0"/>
              <a:t> to scrape text from PDF files and HTML text.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18548-12E1-4D08-8C42-7193E67A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7DDF-B1A2-469F-AE6B-96A157BA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 Removing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9257C-5DA6-4854-A15B-F20DA9C12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967" y="1825625"/>
            <a:ext cx="9284065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6570C-7FFD-4A05-8EC6-833E6D10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1350-7F6F-4522-8C04-CD343293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 Removing newlines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C6709B-81EB-4965-AEBD-9DCAA3A63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214" y="1825625"/>
            <a:ext cx="8113571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925E34-4DC6-4EFF-8D81-4F73667A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BC0C-DF2F-4038-A22A-324C7D9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Preprocessing Data: Remove text not in letter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DDD55-7DB2-4159-BCF8-F83136F77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5077"/>
            <a:ext cx="10515600" cy="25924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6282B-3666-4902-A3D4-1D8A6CA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C409-A951-4B47-939E-69632041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 – Common Entities (Organizations)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0E921D3-6062-4EF2-9E2E-E0ACD8E42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74" y="1612163"/>
            <a:ext cx="9020175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DA19-3AAA-4157-8976-F6176946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F595-B979-4064-8F44-B6FA645A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Common Entities (People)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0455781E-761D-4990-A889-929A12BE6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00" y="1825625"/>
            <a:ext cx="8208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F554F-02E0-45AD-9DA2-BDF65560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D36E-4BAD-40D5-85A5-CF97D1C61F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458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Topic Model Analysis of Berkshire Hathaway’s Annual Shareholder Letters</vt:lpstr>
      <vt:lpstr>Background</vt:lpstr>
      <vt:lpstr>Natural Language Processing (NLP)</vt:lpstr>
      <vt:lpstr>Getting the Letters</vt:lpstr>
      <vt:lpstr>Preprocessing Data: Removing HTML</vt:lpstr>
      <vt:lpstr>Preprocessing Data: Removing newlines</vt:lpstr>
      <vt:lpstr>Preprocessing Data: Remove text not in letter</vt:lpstr>
      <vt:lpstr>Exploratory Data Analysis – Common Entities (Organizations)</vt:lpstr>
      <vt:lpstr>Exploratory Data Analysis – Common Entities (People)</vt:lpstr>
      <vt:lpstr>Word clouds – People and Places</vt:lpstr>
      <vt:lpstr>Types of Summarization</vt:lpstr>
      <vt:lpstr>Summarization Methods</vt:lpstr>
      <vt:lpstr>Summarization Examples using LSA - 2019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 Analysis of Berkshire Hathaway’s Annual Shareholder Letters</dc:title>
  <dc:creator>Tom</dc:creator>
  <cp:lastModifiedBy>Tom</cp:lastModifiedBy>
  <cp:revision>37</cp:revision>
  <dcterms:created xsi:type="dcterms:W3CDTF">2019-10-05T20:55:28Z</dcterms:created>
  <dcterms:modified xsi:type="dcterms:W3CDTF">2020-03-02T01:21:55Z</dcterms:modified>
</cp:coreProperties>
</file>