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88" r:id="rId9"/>
    <p:sldId id="266" r:id="rId10"/>
    <p:sldId id="285" r:id="rId11"/>
    <p:sldId id="277" r:id="rId12"/>
    <p:sldId id="286" r:id="rId13"/>
    <p:sldId id="278" r:id="rId14"/>
    <p:sldId id="287" r:id="rId15"/>
    <p:sldId id="279" r:id="rId16"/>
    <p:sldId id="268" r:id="rId17"/>
    <p:sldId id="281" r:id="rId18"/>
    <p:sldId id="282" r:id="rId19"/>
    <p:sldId id="271" r:id="rId20"/>
    <p:sldId id="272" r:id="rId21"/>
    <p:sldId id="275" r:id="rId22"/>
    <p:sldId id="283" r:id="rId23"/>
    <p:sldId id="274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BD32EB-882A-4730-AAA3-D1C56F221E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27F9F-B2E2-484D-BE9F-290639A50A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263E3-8777-476D-98B0-64C935BB88F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DB81A-7834-4B1F-9D5F-E08136E1C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E1E3-FCB8-42D9-9C6C-6609CA9E62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E340-7C72-444C-952D-85DD9D70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7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335A-29BB-46EE-A7B5-F0278504DB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079DC-8C57-4019-A607-A3F8948DD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84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ED80-B290-40F1-B879-CD4C710FA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002F-2763-4D40-A00C-39E0C2C12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9D4A-24C8-458F-9741-AA2F639A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1C8F-8978-4DE2-AF7E-CB5D3E0EB295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5ABA-7272-4F38-B876-5C82CF55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9243B-B9A7-413A-AD71-D1112FEE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9A18-BBCD-4036-94B4-ADEC838A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28D78-023D-471A-8604-1697B4704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A7F0-D5BC-41EF-91B1-9D2207DD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1B9B-721C-4266-BD51-150A6A14889A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4559-6D47-47B8-BAD8-427857D4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62AEA-8C8C-44E6-A327-CE45BD7E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3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99652-1444-42BB-AFDE-9526A70B1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EA569-9192-48C7-BF99-8B1BD5C44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0B1A-7AC9-4E9F-AE36-D214FC5F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D43-DF9A-47A7-A88C-A653F2EB18E7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4B83-CDE7-4070-8F64-22C88485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A331A-A2E1-40B8-B2B8-F2B00EA9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5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0269-503D-4667-9D20-AB082D21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BD8BA-234B-4EFE-ABB9-26F9E76F9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7DD2-C587-425B-AFDD-F89BB0C4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27B2-3190-4FF3-955F-B0C49C722EEA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48FC-7E50-4A18-9E4B-2ABBD831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51C0-0AF9-4602-9393-050BE032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3EE6-31E0-4299-994B-16754ABA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C5B7-5958-4BD2-AE93-00ACBE6C3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12B37-9BAD-4F39-B4B4-2C1D3D5F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8A92-F2E4-499D-B949-B5A1681C60AB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2006-D392-4505-A222-2010C1DF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3A3A-1179-46EC-BBCB-F901D77A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0C6A-4D7F-44E9-872D-5AF49AB3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0FAFD-9F53-4431-AC60-FCDDCFEA2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76C7C-8250-4E22-A9E2-788B1F10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C8C1-0DAB-448A-A1F8-2A252D05F80A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245C1-5A6A-4B2E-9B11-1539F9DE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BD08-3AB0-47F9-8788-8BDC050D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6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D2E5-02E5-477F-8E29-4DE99A74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93F9-AC09-4A4A-A056-43FC6A6DC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FC96B-EF2B-4387-89E3-0E1FA4E0B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6DC81-3F67-435E-8B19-A87FFAAA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C80B-8078-4013-9B0B-772C3CCE03F6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897E-1A6A-4C04-BEF8-48820262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B2EB-A0CE-4952-8A38-2AEF0D6C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2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37DA-9204-4540-9E0A-B96E1A80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FEBD8-E4A2-4872-AE57-FA161020D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AFDB1-C209-4624-B5F5-932A0022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94BC8-38CD-4B92-A691-0A3245C2C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7C98D-77DA-4371-BB72-BD65BF0E3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B35A5-7E58-4CCB-823A-71246D84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B4C9-834B-45B6-A213-A18EC474B580}" type="datetime1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7F6D9-F643-4A35-B2F7-E3C1F046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2DD0B-3B30-47A3-8E8A-F0867A3E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8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5EFB-6C1C-4D07-8EAA-29EDE5C9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6DDFE-5FA7-46B1-9723-59EA4683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BDF0-C7EB-4460-AD1A-79B97C494ADD}" type="datetime1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A3C56-9447-409B-974C-E2A36792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50EBF-3FE9-4650-8C5C-7E0A1271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A0D5C-C21B-43D2-8FBD-F9CFB779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38F8-A898-4B3B-8800-249970051374}" type="datetime1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46941-C3B4-46B2-AA18-B6D6BB22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05771-F3AD-408D-A02C-0AF5BBFC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8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A6AD-320E-4F6A-841D-750CA897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4B2F-D5AE-45F8-B112-1577D2FB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2035A-C38F-44EE-A04A-DBCB9B52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48D4-B54B-414F-AAE0-248C153B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4716-6D0B-44AE-BFD7-7D88CE851A8D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CCB95-CC69-4366-B594-0FB71F08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5997A-8FBE-4A71-8A54-163977C9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0755-4B60-4E8E-ACA9-674CBC13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05C6A-9DB5-48C0-9F04-486444108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522A0-2B5C-46D2-B636-BF3779AD4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3563A-70CA-4CD2-A196-F8517553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19C8-6751-4E8D-8A79-5D0A76412F3F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0C29-3592-494E-9692-17584E0A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2859F-86DD-4413-87FC-5AF57D1A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6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E02F7-B28A-497C-A241-CDC28DEA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5F468-786E-4809-BD40-1DA823B78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818F-7967-4A29-B46D-36F31C1C8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5F8B9-896D-4C8C-9854-853B2C8810B7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EADAB-9B99-48E5-A2F7-C7A5D036D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42582-35E6-4238-81E6-EAE012D66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2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inancialbrand.com/77720/bank-credit-union-marketing-messages-commun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27A4D4-FA5D-474D-8CF8-044341C9C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Springboard Capstone Project II</a:t>
            </a:r>
          </a:p>
          <a:p>
            <a:r>
              <a:rPr lang="en-US" dirty="0"/>
              <a:t>Tom Halloin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80EC56C-2424-4A06-9450-24CCE51A01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346667"/>
            <a:ext cx="9144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Capstone Project 2: Topic Model Analysis of Berkshire Hathaway’s Annual Letters to Shareholders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3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BE00-3E32-4228-A566-1492E8A2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LexRank</a:t>
            </a:r>
            <a:r>
              <a:rPr lang="en-US" dirty="0"/>
              <a:t>, the ugly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7D1D1-3285-4E7A-8E66-766721E9D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“Berkshire's Share of Undistributed Berkshire's Approximate Operating Earnings Berkshire's Major Investees Ownership at Yearend (in millions) 1993 1992 1993 1992 Capital Cities/ABC, Inc. 13.0% 18.2% $ 83(2) $ 70 The Coca-Cola Company 7.2% 7.1% 94 82 Federal Home Loan Mortgage Corp. 6.8%(1) 8.2%(1) 41(2) 29(2) GEICO Corp. 48.4% 48.1% 76(3) 34(3) General Dynamics Corp. 13.9% 14.1% 25 11(2) The Gillette Company 10.9% 10.9% 44 38 Guinness PLC 1.9% 2.0% 8 7 The Washington Post Company 14.8% 14.6% 15 11 Wells Fargo &amp; Company 12.2% 11.5% 53(2) 16(2)” – 1993 letter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F56A-9418-4D7E-B415-AF294C4F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9729-4D2E-47E3-838C-967AC1B1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</a:rPr>
              <a:t>Comparing Summarizations: </a:t>
            </a:r>
            <a:r>
              <a:rPr lang="en-US" dirty="0" err="1">
                <a:latin typeface="Helvetica" panose="020B0604020202020204" pitchFamily="34" charset="0"/>
              </a:rPr>
              <a:t>TextRank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D5753-CA6E-4037-A852-74F547E8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9213" cy="4351338"/>
          </a:xfrm>
        </p:spPr>
        <p:txBody>
          <a:bodyPr/>
          <a:lstStyle/>
          <a:p>
            <a:r>
              <a:rPr lang="en-US" dirty="0"/>
              <a:t>Almost the same as </a:t>
            </a:r>
            <a:r>
              <a:rPr lang="en-US" dirty="0" err="1"/>
              <a:t>LexRank</a:t>
            </a:r>
            <a:r>
              <a:rPr lang="en-US" dirty="0"/>
              <a:t>, with the exception of different weights (log based).</a:t>
            </a:r>
          </a:p>
          <a:p>
            <a:endParaRPr lang="en-US" dirty="0"/>
          </a:p>
          <a:p>
            <a:r>
              <a:rPr lang="en-US" dirty="0"/>
              <a:t>Weighs sentences based on the number of words two sentences have in common.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76F0B-48A2-4066-9ABA-C2D7711C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5D493-5A53-42CC-9D96-FF39A7473A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39" y="1619250"/>
            <a:ext cx="4825682" cy="450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0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6155-9C63-423E-A613-8187577B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TextRank</a:t>
            </a:r>
            <a:r>
              <a:rPr lang="en-US" dirty="0"/>
              <a:t>, the ugly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1D49A-3AEA-43DE-B506-97641D20B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9959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Loading time was by far the longest of the three methods.</a:t>
            </a:r>
          </a:p>
          <a:p>
            <a:endParaRPr lang="en-US" dirty="0"/>
          </a:p>
          <a:p>
            <a:r>
              <a:rPr lang="en-US" dirty="0"/>
              <a:t>“Berkshire's Share of Undistributed Berkshire's Approximate Operating Earnings Berkshire's Major Investees Ownership at Yearend (in millions) 1991 1990 1991 1990 Capital Cities/ABC Inc. 18.1% 17.9% $ 61 $ 85 The Coca-Cola Company 7.0% 7.0% 69 58 Federal Home Loan Mortgage Corp. 3.4%(1) 3.2%(1) 15 10 The Gillette Company 11.0% 23(2) GEICO Corp. 48.2% 46.1% 69 76 The Washington Post Company 14.6% 14.6% 10 18 Wells Fargo &amp; Company 9.6% 9.7% (17) 19(3) Berkshire's share of undistributed earnings of major investees $230 $266 Hypothetical tax on these undistributed investee earnings (30) (35) Reported operating earnings of Berkshire 316 371 Total look-through earnings of Berkshire $516 $602 (1) Net of minority interest at Wesco (2) For the nine months after Berkshire converted its preferred on April 1 (3) Calculated on average ownership for the year We also believe that investors can benefit by focusing on their own look-through earnings.”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B13DC-16C8-4C33-9D5A-C023AEE6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7B14-E9B8-49CD-8ED6-B5D93B1D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</a:rPr>
              <a:t>Comparing Summarizations: LSA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A7A84-274C-404E-A99D-520C5EF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7EE78-F12F-4756-A52D-83FB300BF72A}"/>
              </a:ext>
            </a:extLst>
          </p:cNvPr>
          <p:cNvSpPr/>
          <p:nvPr/>
        </p:nvSpPr>
        <p:spPr>
          <a:xfrm>
            <a:off x="580464" y="1525804"/>
            <a:ext cx="389740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Calibri" panose="020F0502020204030204" pitchFamily="34" charset="0"/>
              </a:rPr>
              <a:t>LSA creates a term-document matrix consisting of word frequencies for each term in each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Uses singular value decomposition to find most important sentences.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FCC69-4467-47FF-8A98-7C7226E49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8"/>
          <a:stretch/>
        </p:blipFill>
        <p:spPr>
          <a:xfrm>
            <a:off x="4762681" y="1758244"/>
            <a:ext cx="6501918" cy="334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0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ADE0-1B55-4829-B5DC-2B78E85C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LSA, the ugly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D69A-D4F3-491D-A5E0-B75D410EE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“You only learn who has been swimming naked when the tide goes out and what we are witnessing at some of our largest financial institutions is an ugly sight.” </a:t>
            </a:r>
          </a:p>
          <a:p>
            <a:pPr marL="457200" lvl="1" indent="0">
              <a:buNone/>
            </a:pPr>
            <a:r>
              <a:rPr lang="en-US" sz="3600" dirty="0"/>
              <a:t>– 2007 letter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0BAB7-DBD4-4051-8A06-70FD1ECD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5C1-C679-45DD-B8C5-1EB43B7E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FFF3D-E9AF-4E68-A204-B72B92341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74093"/>
            <a:ext cx="10225087" cy="5364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E72B00-C0C9-410C-9D71-AC41675509A9}"/>
              </a:ext>
            </a:extLst>
          </p:cNvPr>
          <p:cNvSpPr txBox="1"/>
          <p:nvPr/>
        </p:nvSpPr>
        <p:spPr>
          <a:xfrm>
            <a:off x="463700" y="424698"/>
            <a:ext cx="11471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Overall, summaries were fairly similar and did a good job summarizing.</a:t>
            </a:r>
          </a:p>
        </p:txBody>
      </p:sp>
    </p:spTree>
    <p:extLst>
      <p:ext uri="{BB962C8B-B14F-4D97-AF65-F5344CB8AC3E}">
        <p14:creationId xmlns:p14="http://schemas.microsoft.com/office/powerpoint/2010/main" val="388691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8B7E-D50C-463A-A1E9-326C3D4E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Selecting Appropriate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DE271-AA48-4A72-B1B0-57F92FB5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R="0" lvl="0" rtl="0"/>
            <a:r>
              <a:rPr lang="en-US" sz="3200" dirty="0">
                <a:latin typeface="Helvetica" panose="020B0604020202020204" pitchFamily="34" charset="0"/>
              </a:rPr>
              <a:t>This is an </a:t>
            </a:r>
            <a:r>
              <a:rPr lang="en-US" sz="3200" b="1" dirty="0">
                <a:latin typeface="Helvetica" panose="020B0604020202020204" pitchFamily="34" charset="0"/>
              </a:rPr>
              <a:t>unstructured</a:t>
            </a:r>
            <a:r>
              <a:rPr lang="en-US" sz="3200" dirty="0">
                <a:latin typeface="Helvetica" panose="020B0604020202020204" pitchFamily="34" charset="0"/>
              </a:rPr>
              <a:t> dataset.</a:t>
            </a:r>
          </a:p>
          <a:p>
            <a:pPr marR="0" lvl="0" rtl="0"/>
            <a:r>
              <a:rPr lang="en-US" sz="3200" b="0" i="0" u="none" strike="noStrike" baseline="0" dirty="0">
                <a:latin typeface="Helvetica" panose="020B0604020202020204" pitchFamily="34" charset="0"/>
              </a:rPr>
              <a:t>We are not trying to predict categories or quantities.</a:t>
            </a:r>
          </a:p>
          <a:p>
            <a:pPr marR="0" lvl="0" rtl="0"/>
            <a:r>
              <a:rPr lang="en-US" sz="3200" dirty="0">
                <a:latin typeface="Helvetica" panose="020B0604020202020204" pitchFamily="34" charset="0"/>
              </a:rPr>
              <a:t>In this case, look for clustering algorithms.</a:t>
            </a:r>
          </a:p>
          <a:p>
            <a:pPr marR="0" lvl="0" rtl="0"/>
            <a:r>
              <a:rPr lang="en-US" sz="3200" dirty="0">
                <a:latin typeface="Helvetica" panose="020B0604020202020204" pitchFamily="34" charset="0"/>
              </a:rPr>
              <a:t>For text data, this means topic modeling.</a:t>
            </a:r>
            <a:endParaRPr lang="en-US" sz="3200" b="0" i="0" u="none" strike="noStrike" baseline="0" dirty="0">
              <a:latin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B419-81C7-4F04-9C7E-3FF84B96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7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E5F8-824D-4E3B-B740-7121B995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Methods and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E7CDE-45F7-409D-9526-B440F5F3D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Latent Dirichlet Allocation (LDA) tries to separate sets of observations into groups to explain similarity within the groups.</a:t>
            </a:r>
          </a:p>
          <a:p>
            <a:endParaRPr lang="en-US" dirty="0"/>
          </a:p>
          <a:p>
            <a:r>
              <a:rPr lang="en-US" dirty="0" err="1"/>
              <a:t>Gensim</a:t>
            </a:r>
            <a:r>
              <a:rPr lang="en-US" dirty="0"/>
              <a:t> LDA is an LDA implementation designed to provide an approximation to large datasets.</a:t>
            </a:r>
          </a:p>
          <a:p>
            <a:endParaRPr lang="en-US" dirty="0"/>
          </a:p>
          <a:p>
            <a:r>
              <a:rPr lang="en-US" dirty="0"/>
              <a:t>Mallet LDA is similar to </a:t>
            </a:r>
            <a:r>
              <a:rPr lang="en-US" dirty="0" err="1"/>
              <a:t>Gensim</a:t>
            </a:r>
            <a:r>
              <a:rPr lang="en-US" dirty="0"/>
              <a:t>, but uses Gibbs Sampling to create evenly-distributed topics. Needs Java for extra processing power.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340C2-707E-4E0E-9D74-2DFE0F96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2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35BF-F808-46B9-9A8E-0A9EC1BC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Topic Quality: Coherence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B6C37-7A67-430B-A887-F06DA793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21C72-AA3A-419C-A4B5-59BB47E30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330551"/>
            <a:ext cx="8291174" cy="55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7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A1CF-5044-4B81-9C1F-04C11E5B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Sample Topic Model - </a:t>
            </a:r>
            <a:r>
              <a:rPr lang="en-US" b="0" i="0" u="none" strike="noStrike" baseline="0" dirty="0" err="1">
                <a:latin typeface="Helvetica" panose="020B0604020202020204" pitchFamily="34" charset="0"/>
              </a:rPr>
              <a:t>GensimLDA</a:t>
            </a:r>
            <a:endParaRPr lang="en-US" b="0" i="0" u="none" strike="noStrike" baseline="0" dirty="0">
              <a:latin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DFB59-D753-4307-B068-3B1D8A56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A2974-64FA-4347-8BB4-00E338C465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22" y="1690688"/>
            <a:ext cx="7581358" cy="45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5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421D-09ED-4DA1-8061-3F6593A8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Advice from Warren Buffett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A2964-B7A7-4328-B824-08D1F0B322E5}"/>
              </a:ext>
            </a:extLst>
          </p:cNvPr>
          <p:cNvSpPr/>
          <p:nvPr/>
        </p:nvSpPr>
        <p:spPr>
          <a:xfrm>
            <a:off x="495480" y="1690688"/>
            <a:ext cx="46788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</a:rPr>
              <a:t>“Read 500 pages every day. That's how knowledge works. It builds up, like compound interest. All of you can do it, but I guarantee not many of you will do it.”</a:t>
            </a:r>
            <a:endParaRPr lang="en-US" sz="3200" dirty="0"/>
          </a:p>
        </p:txBody>
      </p:sp>
      <p:pic>
        <p:nvPicPr>
          <p:cNvPr id="1028" name="Picture 4" descr="Image result for warren buffett">
            <a:extLst>
              <a:ext uri="{FF2B5EF4-FFF2-40B4-BE49-F238E27FC236}">
                <a16:creationId xmlns:a16="http://schemas.microsoft.com/office/drawing/2014/main" id="{6100CFD6-2F91-4506-8928-79F563D2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04" y="1738875"/>
            <a:ext cx="5277934" cy="3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73FA9F-4F0B-4CF6-8C48-3350D731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BC1D-0541-4C03-B011-12CF980E7C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C7412-B13C-4BDD-B9E2-39885E7F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F2C8E4-465E-4808-8B73-DC256470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MalletLDA</a:t>
            </a:r>
            <a:r>
              <a:rPr lang="en-US" dirty="0"/>
              <a:t> is Better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B9615-6AA9-4096-B8AF-CAEE073D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82" y="1381661"/>
            <a:ext cx="10144636" cy="49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8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3093-7B71-482B-AEA5-1C8783AE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Mallet Topic Words (Lambda = .05)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00807-807D-48A7-93C7-E72FB55D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C1C65F-EDC9-4B97-B93A-94B6D0321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83606"/>
              </p:ext>
            </p:extLst>
          </p:nvPr>
        </p:nvGraphicFramePr>
        <p:xfrm>
          <a:off x="1412228" y="1220445"/>
          <a:ext cx="9367545" cy="4417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6255">
                  <a:extLst>
                    <a:ext uri="{9D8B030D-6E8A-4147-A177-3AD203B41FA5}">
                      <a16:colId xmlns:a16="http://schemas.microsoft.com/office/drawing/2014/main" val="2188847498"/>
                    </a:ext>
                  </a:extLst>
                </a:gridCol>
                <a:gridCol w="2037291">
                  <a:extLst>
                    <a:ext uri="{9D8B030D-6E8A-4147-A177-3AD203B41FA5}">
                      <a16:colId xmlns:a16="http://schemas.microsoft.com/office/drawing/2014/main" val="1573091415"/>
                    </a:ext>
                  </a:extLst>
                </a:gridCol>
                <a:gridCol w="2316920">
                  <a:extLst>
                    <a:ext uri="{9D8B030D-6E8A-4147-A177-3AD203B41FA5}">
                      <a16:colId xmlns:a16="http://schemas.microsoft.com/office/drawing/2014/main" val="1764213972"/>
                    </a:ext>
                  </a:extLst>
                </a:gridCol>
                <a:gridCol w="2197079">
                  <a:extLst>
                    <a:ext uri="{9D8B030D-6E8A-4147-A177-3AD203B41FA5}">
                      <a16:colId xmlns:a16="http://schemas.microsoft.com/office/drawing/2014/main" val="3370066071"/>
                    </a:ext>
                  </a:extLst>
                </a:gridCol>
              </a:tblGrid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Topic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80849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Wesco Financial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Ralph </a:t>
                      </a:r>
                      <a:r>
                        <a:rPr lang="en-US" sz="1100" u="none" strike="noStrike" dirty="0" err="1">
                          <a:effectLst/>
                        </a:rPr>
                        <a:t>Schey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Fractional Ownership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WPPSS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72363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Illinois National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Scott Fetzer's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General 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540854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Earnings Per Share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Ralph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September 11th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Courier Express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732603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Phil Liesche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Fechheimer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Executive Jet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The News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624703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National Bank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Chuck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Owners Manual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805493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Topic 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652184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Kraft Heinz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Major Investees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Non-controlled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BNSF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054600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Hathaway Energy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Cat 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Good Businesses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449237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Fund of Funds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Super Cat 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Controlled Businesses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Operating Expenses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796819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Hedge Funds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Geico's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Buffalo Evening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ton miles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392827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Berkshire Hathaway Energy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Earnings Reported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Unusual 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Heinz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332176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Topic 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Topic 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47831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R.C. Willey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HH Brown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General 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Stock Prices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10416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New Jersey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Cost of Funds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Compounded annually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Contingency Reserve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225571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Growth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Preferred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Black Scholes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Berkshire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574309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Electric Customers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 Brown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Kern River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Board of Directors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94782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Qwest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RJR Nabisco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General Electric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Years Later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722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48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82680-D3CE-4B8D-A24E-B577EC1F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55AB4-D7F6-461E-82CD-F23B5780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83" y="332092"/>
            <a:ext cx="10253595" cy="60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82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8784-5B29-4BCB-A591-F008B805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Conclusion – Annotating the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77575-5134-45FF-BDEB-4539837A1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Topic 1: Early Holdings: Banks and Stamps</a:t>
            </a:r>
          </a:p>
          <a:p>
            <a:r>
              <a:rPr lang="en-US" dirty="0"/>
              <a:t>Topic 2: Scott Fetzer Company</a:t>
            </a:r>
          </a:p>
          <a:p>
            <a:r>
              <a:rPr lang="en-US" dirty="0"/>
              <a:t>Topic 3: Aviation Businesses</a:t>
            </a:r>
          </a:p>
          <a:p>
            <a:r>
              <a:rPr lang="en-US" dirty="0"/>
              <a:t>Topic 4: Bond Defaults and Newspapers</a:t>
            </a:r>
          </a:p>
          <a:p>
            <a:r>
              <a:rPr lang="en-US" dirty="0"/>
              <a:t>Topic 5: Massive Funds and Businesses</a:t>
            </a:r>
          </a:p>
          <a:p>
            <a:r>
              <a:rPr lang="en-US" dirty="0"/>
              <a:t>Topic 6: Insurance Underwriting</a:t>
            </a:r>
          </a:p>
          <a:p>
            <a:r>
              <a:rPr lang="en-US" dirty="0"/>
              <a:t>Topic 7: Insurance Companies</a:t>
            </a:r>
          </a:p>
          <a:p>
            <a:r>
              <a:rPr lang="en-US" dirty="0"/>
              <a:t>Topic 8: Industrial Holdings</a:t>
            </a:r>
          </a:p>
          <a:p>
            <a:r>
              <a:rPr lang="en-US" dirty="0"/>
              <a:t>Topic 9: Annual Meeting at the Qwest</a:t>
            </a:r>
          </a:p>
          <a:p>
            <a:r>
              <a:rPr lang="en-US" dirty="0"/>
              <a:t>Topic 10: Cowboy Boots, Junk Bonds and Mortgages</a:t>
            </a:r>
          </a:p>
          <a:p>
            <a:r>
              <a:rPr lang="en-US" dirty="0"/>
              <a:t>Topic 11: Electricity and Reinsurance</a:t>
            </a:r>
          </a:p>
          <a:p>
            <a:r>
              <a:rPr lang="en-US" dirty="0"/>
              <a:t>Topic 12: US Steel  </a:t>
            </a:r>
          </a:p>
          <a:p>
            <a:pPr marR="0" lvl="0" rtl="0"/>
            <a:endParaRPr lang="en-US" b="0" i="0" u="none" strike="noStrike" baseline="0" dirty="0">
              <a:solidFill>
                <a:srgbClr val="2F5496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087D5-732D-4D84-AB91-743F6D3D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4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C119-9514-467C-899E-7F594E74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</a:rPr>
              <a:t>Next Steps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EA366-B269-40C5-B4C9-48EB6D21E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>
                <a:latin typeface="Helvetica" panose="020B0604020202020204" pitchFamily="34" charset="0"/>
              </a:rPr>
              <a:t>Applying techniques to new documents (10-K)</a:t>
            </a:r>
          </a:p>
          <a:p>
            <a:pPr lvl="0"/>
            <a:r>
              <a:rPr lang="en-US" sz="3600" dirty="0">
                <a:latin typeface="Helvetica" panose="020B0604020202020204" pitchFamily="34" charset="0"/>
              </a:rPr>
              <a:t>Deep learning and abstractive summarization</a:t>
            </a:r>
          </a:p>
          <a:p>
            <a:pPr lvl="0"/>
            <a:r>
              <a:rPr lang="en-US" sz="3600" dirty="0">
                <a:latin typeface="Helvetica" panose="020B0604020202020204" pitchFamily="34" charset="0"/>
              </a:rPr>
              <a:t>Sentiment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47FF7-32EF-4E6B-B8E8-E7569694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1C7F9-D309-4A4B-A778-A5133DD17798}"/>
              </a:ext>
            </a:extLst>
          </p:cNvPr>
          <p:cNvSpPr/>
          <p:nvPr/>
        </p:nvSpPr>
        <p:spPr>
          <a:xfrm>
            <a:off x="525942" y="6081991"/>
            <a:ext cx="871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Special thanks to Liang </a:t>
            </a:r>
            <a:r>
              <a:rPr lang="en-US" dirty="0" err="1"/>
              <a:t>Kuang</a:t>
            </a:r>
            <a:r>
              <a:rPr lang="en-US" dirty="0"/>
              <a:t> from Springboard for his assistance and mentorship.</a:t>
            </a:r>
          </a:p>
        </p:txBody>
      </p:sp>
    </p:spTree>
    <p:extLst>
      <p:ext uri="{BB962C8B-B14F-4D97-AF65-F5344CB8AC3E}">
        <p14:creationId xmlns:p14="http://schemas.microsoft.com/office/powerpoint/2010/main" val="4516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725D-D63F-4C9E-9B82-085A8B58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FECB-8061-4885-AE51-640C232D3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072898" cy="4351338"/>
          </a:xfrm>
        </p:spPr>
        <p:txBody>
          <a:bodyPr>
            <a:normAutofit/>
          </a:bodyPr>
          <a:lstStyle/>
          <a:p>
            <a:pPr marR="0" lvl="0" rtl="0"/>
            <a:r>
              <a:rPr lang="en-US" dirty="0">
                <a:latin typeface="Helvetica" panose="020B0604020202020204" pitchFamily="34" charset="0"/>
              </a:rPr>
              <a:t>Financial</a:t>
            </a:r>
            <a:r>
              <a:rPr lang="en-US" b="0" i="0" u="none" strike="noStrike" baseline="0" dirty="0">
                <a:latin typeface="Helvetica" panose="020B0604020202020204" pitchFamily="34" charset="0"/>
              </a:rPr>
              <a:t> literature is long, confusing, and boring to most people.</a:t>
            </a:r>
          </a:p>
          <a:p>
            <a:pPr marR="0" lvl="0" rtl="0"/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Solution: summarize documents and build a topic model using </a:t>
            </a:r>
            <a:r>
              <a:rPr lang="en-US" dirty="0">
                <a:latin typeface="Helvetica" panose="020B0604020202020204" pitchFamily="34" charset="0"/>
              </a:rPr>
              <a:t>m</a:t>
            </a:r>
            <a:r>
              <a:rPr lang="en-US" b="0" i="0" u="none" strike="noStrike" baseline="0" dirty="0">
                <a:latin typeface="Helvetica" panose="020B0604020202020204" pitchFamily="34" charset="0"/>
              </a:rPr>
              <a:t>achine learning.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2EB648-3F3F-4D0A-8C8E-C43647D4D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098" y="804862"/>
            <a:ext cx="57150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DFC558-BAB0-4B78-8393-5049982E238D}"/>
              </a:ext>
            </a:extLst>
          </p:cNvPr>
          <p:cNvSpPr/>
          <p:nvPr/>
        </p:nvSpPr>
        <p:spPr>
          <a:xfrm>
            <a:off x="7596887" y="5988734"/>
            <a:ext cx="4147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Source: The Financial Brand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A2BE8-FB3F-4083-8447-A5673C6E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ACA2-5DF5-4CE1-9B69-F408532E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Case study: Berkshire Hathaway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E2CA-63AE-4F4C-8FD3-69900912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903885" cy="4351338"/>
          </a:xfrm>
        </p:spPr>
        <p:txBody>
          <a:bodyPr/>
          <a:lstStyle/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Berkshire Hathaway is a holding company run by Warren Buffett.</a:t>
            </a: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Berkshire’s returns have trounced the S&amp;P 500 since releasing letters in 1977.</a:t>
            </a:r>
          </a:p>
          <a:p>
            <a:pPr marR="0" lvl="0" rtl="0"/>
            <a:r>
              <a:rPr lang="en-US" dirty="0">
                <a:latin typeface="Helvetica" panose="020B0604020202020204" pitchFamily="34" charset="0"/>
              </a:rPr>
              <a:t>Dataset: 43 letters, 500,000 words, readability level of 58.</a:t>
            </a:r>
            <a:endParaRPr lang="en-US" b="0" i="0" u="none" strike="noStrike" baseline="0" dirty="0">
              <a:latin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65DC2-EF11-4D81-B52E-A3F4437B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085" y="2227496"/>
            <a:ext cx="5800157" cy="36250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C94B0-E93C-4BF3-B092-3F4BBB02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68FD-F951-4091-A044-015810F9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Exploration Libraries: </a:t>
            </a:r>
            <a:r>
              <a:rPr lang="en-US" b="0" i="0" u="none" strike="noStrike" baseline="0" dirty="0" err="1">
                <a:latin typeface="Helvetica" panose="020B0604020202020204" pitchFamily="34" charset="0"/>
              </a:rPr>
              <a:t>SpaCy</a:t>
            </a:r>
            <a:r>
              <a:rPr lang="en-US" b="0" i="0" u="none" strike="noStrike" baseline="0" dirty="0">
                <a:latin typeface="Helvetica" panose="020B0604020202020204" pitchFamily="34" charset="0"/>
              </a:rPr>
              <a:t> and </a:t>
            </a:r>
            <a:r>
              <a:rPr lang="en-US" b="0" i="0" u="none" strike="noStrike" baseline="0" dirty="0" err="1">
                <a:latin typeface="Helvetica" panose="020B0604020202020204" pitchFamily="34" charset="0"/>
              </a:rPr>
              <a:t>Textacy</a:t>
            </a:r>
            <a:endParaRPr lang="en-US" b="0" i="0" u="none" strike="noStrike" baseline="0" dirty="0">
              <a:latin typeface="Helvetica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6A5A2-DCCF-4B0A-A3EF-62EBCA2BF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 err="1">
                <a:latin typeface="Helvetica" panose="020B0604020202020204" pitchFamily="34" charset="0"/>
              </a:rPr>
              <a:t>SpaCy</a:t>
            </a:r>
            <a:r>
              <a:rPr lang="en-US" b="0" i="0" u="none" strike="noStrike" baseline="0" dirty="0">
                <a:latin typeface="Helvetica" panose="020B0604020202020204" pitchFamily="34" charset="0"/>
              </a:rPr>
              <a:t> is an open-sourced library used to tokenize, parse, and tag text data.</a:t>
            </a:r>
          </a:p>
          <a:p>
            <a:pPr marL="0" marR="0" lvl="0" indent="0" rtl="0">
              <a:buNone/>
            </a:pPr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pPr marR="0" lvl="0" rtl="0"/>
            <a:r>
              <a:rPr lang="en-US" dirty="0" err="1">
                <a:latin typeface="Helvetica" panose="020B0604020202020204" pitchFamily="34" charset="0"/>
              </a:rPr>
              <a:t>Textacy</a:t>
            </a:r>
            <a:r>
              <a:rPr lang="en-US" dirty="0">
                <a:latin typeface="Helvetica" panose="020B0604020202020204" pitchFamily="34" charset="0"/>
              </a:rPr>
              <a:t> is built on Spacy and does pre- and post- processing for Spacy, including cleaning text, generating text statistics, and creating n-grams.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6A809-72AB-44CD-887D-03C9338B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3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35D4-9288-492D-8784-F9032FB0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sz="4000" b="0" i="0" u="none" strike="noStrike" baseline="0" dirty="0">
                <a:latin typeface="Helvetica" panose="020B0604020202020204" pitchFamily="34" charset="0"/>
              </a:rPr>
              <a:t>Acquiring, Cleaning, and Wrangling the Data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C3016-1CD1-4C88-890A-1D036EF8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C688A6-A57F-4E78-AD5C-854B01FD2949}"/>
              </a:ext>
            </a:extLst>
          </p:cNvPr>
          <p:cNvSpPr/>
          <p:nvPr/>
        </p:nvSpPr>
        <p:spPr>
          <a:xfrm>
            <a:off x="838200" y="1599591"/>
            <a:ext cx="110807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Letters dating back to 1977 are on Berkshire’s website in HTML and PDF files.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Reading files from different formats.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Splitting PDF files in order to parse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Getting past spam blockers for multiple years.</a:t>
            </a:r>
          </a:p>
        </p:txBody>
      </p:sp>
    </p:spTree>
    <p:extLst>
      <p:ext uri="{BB962C8B-B14F-4D97-AF65-F5344CB8AC3E}">
        <p14:creationId xmlns:p14="http://schemas.microsoft.com/office/powerpoint/2010/main" val="60881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59D8-D9EF-4A5C-A6D0-0FDAE3D2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Cleaning Letters for Humans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51D39-83A8-462A-A529-805BE4856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410075" cy="4351338"/>
          </a:xfrm>
        </p:spPr>
        <p:txBody>
          <a:bodyPr/>
          <a:lstStyle/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Removing HTML</a:t>
            </a: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Removing text not in original letters</a:t>
            </a: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Removing symbols</a:t>
            </a: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UTF-8 encodings</a:t>
            </a: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Tabular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579A4-023B-49C3-BD89-5824E0A02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51" t="6833" r="751" b="35208"/>
          <a:stretch/>
        </p:blipFill>
        <p:spPr>
          <a:xfrm>
            <a:off x="4454814" y="1764030"/>
            <a:ext cx="6898986" cy="39747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27A94-28D0-4695-ADC8-D1D45CD9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E4DA-55E2-4097-9D23-6731D1CE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the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5FE05-9071-4459-A773-F2106A510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Three different summarizers: </a:t>
            </a:r>
            <a:r>
              <a:rPr lang="en-US" sz="4000" dirty="0" err="1"/>
              <a:t>LexRank</a:t>
            </a:r>
            <a:r>
              <a:rPr lang="en-US" sz="4000" dirty="0"/>
              <a:t>, </a:t>
            </a:r>
            <a:r>
              <a:rPr lang="en-US" sz="4000" dirty="0" err="1"/>
              <a:t>TextRank</a:t>
            </a:r>
            <a:r>
              <a:rPr lang="en-US" sz="4000" dirty="0"/>
              <a:t>, LSA.</a:t>
            </a:r>
          </a:p>
          <a:p>
            <a:endParaRPr lang="en-US" sz="4000" dirty="0"/>
          </a:p>
          <a:p>
            <a:r>
              <a:rPr lang="en-US" sz="4000" dirty="0"/>
              <a:t>Use each method to find the top 5 sentences for each year and compare across years and summarization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F28E6-2B46-4BE7-B82A-BDD5C64C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50D1-BE6E-42F9-B161-D677EB68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Comparing Summarizations: </a:t>
            </a:r>
            <a:r>
              <a:rPr lang="en-US" b="0" i="0" u="none" strike="noStrike" baseline="0" dirty="0" err="1">
                <a:latin typeface="Helvetica" panose="020B0604020202020204" pitchFamily="34" charset="0"/>
              </a:rPr>
              <a:t>LexRank</a:t>
            </a:r>
            <a:endParaRPr lang="en-US" b="0" i="0" u="none" strike="noStrike" baseline="0" dirty="0">
              <a:latin typeface="Helvetica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CDD60-ADD8-443B-A9D8-03B4B20F9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Finds the most relevant sentences by using weighted cosine similarities of TF-IDF vectors.</a:t>
            </a:r>
          </a:p>
          <a:p>
            <a:pPr marL="0" marR="0" lvl="0" indent="0" rtl="0">
              <a:buNone/>
            </a:pPr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r>
              <a:rPr lang="en-US" dirty="0"/>
              <a:t>Graph based ranking model similar to Google’s PageRank algorithm.</a:t>
            </a:r>
          </a:p>
          <a:p>
            <a:pPr marR="0" lvl="0" rtl="0"/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pPr marR="0" lvl="0" rtl="0"/>
            <a:endParaRPr lang="en-US" dirty="0">
              <a:latin typeface="Helvetica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254E0-EE66-4F8C-BFC8-163F4323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F6387-94E4-46B5-86A6-B82DFCEEB0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1785938"/>
            <a:ext cx="4964112" cy="45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5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1172</Words>
  <Application>Microsoft Office PowerPoint</Application>
  <PresentationFormat>Widescreen</PresentationFormat>
  <Paragraphs>189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Helvetica</vt:lpstr>
      <vt:lpstr>Office Theme</vt:lpstr>
      <vt:lpstr>Capstone Project 2: Topic Model Analysis of Berkshire Hathaway’s Annual Letters to Shareholders</vt:lpstr>
      <vt:lpstr>Advice from Warren Buffett</vt:lpstr>
      <vt:lpstr>The Problem</vt:lpstr>
      <vt:lpstr>Case study: Berkshire Hathaway</vt:lpstr>
      <vt:lpstr>Exploration Libraries: SpaCy and Textacy</vt:lpstr>
      <vt:lpstr>Acquiring, Cleaning, and Wrangling the Data </vt:lpstr>
      <vt:lpstr>Cleaning Letters for Humans</vt:lpstr>
      <vt:lpstr>Summarizing the Documents</vt:lpstr>
      <vt:lpstr>Comparing Summarizations: LexRank</vt:lpstr>
      <vt:lpstr>LexRank, the ugly</vt:lpstr>
      <vt:lpstr>Comparing Summarizations: TextRank</vt:lpstr>
      <vt:lpstr>TextRank, the ugly</vt:lpstr>
      <vt:lpstr>Comparing Summarizations: LSA</vt:lpstr>
      <vt:lpstr>LSA, the ugly</vt:lpstr>
      <vt:lpstr>PowerPoint Presentation</vt:lpstr>
      <vt:lpstr>Selecting Appropriate Algorithms</vt:lpstr>
      <vt:lpstr>Topic Modeling Methods and Libraries</vt:lpstr>
      <vt:lpstr>Measure Topic Quality: Coherence Score</vt:lpstr>
      <vt:lpstr>Sample Topic Model - GensimLDA</vt:lpstr>
      <vt:lpstr>Why MalletLDA is Better</vt:lpstr>
      <vt:lpstr>Mallet Topic Words (Lambda = .05)</vt:lpstr>
      <vt:lpstr>PowerPoint Presentation</vt:lpstr>
      <vt:lpstr>Conclusion – Annotating the Topics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49</cp:revision>
  <dcterms:created xsi:type="dcterms:W3CDTF">2020-03-25T22:04:41Z</dcterms:created>
  <dcterms:modified xsi:type="dcterms:W3CDTF">2020-03-31T19:29:29Z</dcterms:modified>
</cp:coreProperties>
</file>