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72" r:id="rId11"/>
    <p:sldId id="273" r:id="rId12"/>
    <p:sldId id="261" r:id="rId13"/>
    <p:sldId id="262" r:id="rId14"/>
    <p:sldId id="263" r:id="rId15"/>
    <p:sldId id="274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E99F4-A211-49E5-9113-E058BAA0A155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0F30B-9E61-4749-B4E7-2A9D439DA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5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B2B1-4548-4500-85AE-AC92E648A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75D39-EFAA-4440-87F3-DCC8F8019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61B44-40C6-4D5D-931D-9213276E0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D032-4925-49AC-AA7A-2D3554CFC68C}" type="datetime1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303FF-22CF-4807-B09E-27DD9DE18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A99AB-EF35-4D3E-B093-B06AB7F4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E79A-CE6A-4EA9-8F1F-A671453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4792E-C95F-4E12-AEA7-63BF2FFCB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A32A2-E8E7-452A-BC2C-7B873494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3A1C-906F-42A7-A966-F241D0CE4891}" type="datetime1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D6789-97C4-45FD-9053-3CE280FA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9B0C3-B276-4E45-B685-F36449C2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CD3566-B37B-4CAC-AE1A-42F9E4BCA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292F7-78F7-4339-B520-64CC2A28F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D7D78-15F2-4259-88EF-D3D031AC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3AC5-FA53-4B13-B134-E3E6276B02CD}" type="datetime1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3C39F-399A-4492-A85D-5C955163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E5505-22FD-4A2A-8D31-34D2AAE21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7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490D1-302F-43D1-935C-842A13AE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41359-D5D6-4536-8D49-6F6FD6603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EC40B-C6C8-42B5-992D-3F21CE63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69BA-DFEA-41A8-809D-5DF49E654B64}" type="datetime1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C4D90-E570-4425-9424-6FD3B1B9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6D96D-9E45-46F2-AE85-093E473F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8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9A95-7029-461F-B454-BEEF2740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F3EAE-78B9-4879-BBE0-1DDC6B924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31A50-D7D3-45B6-8C40-57D7766FE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3A08-6241-4DC8-8077-1F8375421AB2}" type="datetime1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84FDA-46A0-4AE0-8325-4FB3F31E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84EDE-AFE7-4304-8768-29B232BE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4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0326-EF60-4780-A5A1-B0B2B5EF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77381-064A-4847-A850-D4D076D9B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059B9-385A-48F0-93CC-DEE6EDFF1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7EC6A-B27A-4E5F-8954-CD0ED7D8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EE1A-E109-49D5-A09B-DBA33D453F11}" type="datetime1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F24B2-734A-46D6-BC9A-BEA093FB9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ACF29-724A-455E-96DB-FCFF675C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8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6F9D-8F1D-496F-9A5A-F08E2752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798C4-6F4C-4658-B4F6-99A7BBBE4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68038-7623-49BF-9E08-8D19476E3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1AF29-F5AD-4929-A8BA-284176394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86FE2-8FDF-4D53-98F7-7EBDCEBAA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A7613-20C0-4A94-82C9-F996EFF4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71D9-84CC-4E9A-ACA8-0D47941A3AB8}" type="datetime1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66B2C5-D6EA-4DAC-8680-BCC51121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1EDC80-EB7C-466B-90E0-7508380D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9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8974-AA5C-4332-9D96-E762A3D6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D7BFF8-A617-43D7-AC9B-0381E1CC0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071D-4E70-4512-9ACE-FB5A7908430A}" type="datetime1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70999-BBEC-4FA4-B701-A8A4282B2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44575-BCE6-4193-8E4E-70E51373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4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0BA7A-2ECA-41C9-BF0B-7D6356C1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7702-5739-422A-B67D-CEB1C9D8C14F}" type="datetime1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E3AA10-2121-438F-835F-16D97160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76B07-1390-4437-B41C-14E46079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0955-6574-49DF-A50C-5490E00D7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61EF-67C6-4FD3-80EC-0390EECED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42DD1-7D46-4D41-824D-6FC6D65E1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CDC17-12D9-475E-8EAE-EA4FA64B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A08C-F047-4BFA-86A4-FA77A3FD5E84}" type="datetime1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6F1AB-3623-429D-BD60-3B27FF7F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CA3BC-8E88-48A4-BA8D-01015DED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3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975D-033F-46BD-9020-4D12539A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C72F54-8AE6-4A9B-8D35-63D626672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B6AD1-E24A-48DC-A098-937B875C3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CE48C-E740-4916-8C9D-7223104C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B76F-5BC6-44AA-BE00-7AC702BF396C}" type="datetime1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7B367-E0BE-42A6-9F85-6B2A48236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3FEFC-1379-4ED6-9F22-AB51C432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5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8D9874-BBD8-4AF4-A6D5-7FF3EF5E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FF1FF-4944-461D-8F27-D03CD35EA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79211-4032-4770-A0B9-C90AE1020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5DD6-5877-4A78-BFCD-9D167C7E331C}" type="datetime1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F5273-3D17-48BF-881E-4B9BE3643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A707D-E966-4629-9FE3-820A52D67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5D36E-4BAD-40D5-85A5-CF97D1C6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1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cmu.edu/afs/cs/project/jair/pub/volume22/erkan04a-html/erkan04a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7E14-5FD8-42D7-8D35-1F7833425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Topic Model Analysis of Berkshire Hathaway’s Annual Shareholder Letters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FEBB8-54FB-444F-8580-3E392501A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0838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Capstone Project II for Springboard</a:t>
            </a:r>
          </a:p>
          <a:p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Tom Halloin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C695D-75FF-4778-BD88-642F16BE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03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F595-B979-4064-8F44-B6FA645A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– Common Entities (People)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0455781E-761D-4990-A889-929A12BE61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700" y="1825625"/>
            <a:ext cx="8208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F554F-02E0-45AD-9DA2-BDF655608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40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6C1-83BD-49F2-A909-83C3859C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clouds – People and Places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3A59085-A068-41A2-86C8-3426E5D46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612" y="1744384"/>
            <a:ext cx="835342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6F1DB-984D-499E-A590-6F876051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57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A77F-4106-475F-AE14-88D3FB49A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Summarization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97225-B040-4923-80A6-2765857E6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Extractive summarization</a:t>
            </a:r>
            <a:r>
              <a:rPr lang="en-US" dirty="0"/>
              <a:t> involves finding the most salient sentences and presenting them as a summary.</a:t>
            </a:r>
          </a:p>
          <a:p>
            <a:endParaRPr lang="en-US" dirty="0"/>
          </a:p>
          <a:p>
            <a:r>
              <a:rPr lang="en-US" i="1" dirty="0"/>
              <a:t>Abstractive summarization </a:t>
            </a:r>
            <a:r>
              <a:rPr lang="en-US" dirty="0"/>
              <a:t>creates new summaries based on sentences given.</a:t>
            </a:r>
          </a:p>
          <a:p>
            <a:endParaRPr lang="en-US" dirty="0"/>
          </a:p>
          <a:p>
            <a:r>
              <a:rPr lang="en-US" dirty="0"/>
              <a:t>Extractive summarization easier for computers to process – abstractive requires deep learning beyond the scope of this project.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B087E-026B-4B94-9906-FF0CFEE9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0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3701-021F-49D2-9BF9-A5148F10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C6ECD-93B8-4DD6-B53F-0E10FF559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Textrank</a:t>
            </a:r>
            <a:r>
              <a:rPr lang="en-US" dirty="0"/>
              <a:t> is a graph based weighting model similar to Google’s PageRank algorithm.</a:t>
            </a:r>
          </a:p>
          <a:p>
            <a:endParaRPr lang="en-US" dirty="0"/>
          </a:p>
          <a:p>
            <a:r>
              <a:rPr lang="en-US" u="sng" dirty="0" err="1">
                <a:hlinkClick r:id="rId2"/>
              </a:rPr>
              <a:t>Lexrank</a:t>
            </a:r>
            <a:r>
              <a:rPr lang="en-US" dirty="0"/>
              <a:t> uses the same graph-based weighting model as </a:t>
            </a:r>
            <a:r>
              <a:rPr lang="en-US" dirty="0" err="1"/>
              <a:t>Textrank</a:t>
            </a:r>
            <a:r>
              <a:rPr lang="en-US" dirty="0"/>
              <a:t>, but differs in the method of generating weights. </a:t>
            </a:r>
          </a:p>
          <a:p>
            <a:endParaRPr lang="en-US" dirty="0"/>
          </a:p>
          <a:p>
            <a:r>
              <a:rPr lang="en-US" dirty="0"/>
              <a:t>LSA analyzes similarities between the meanings of a series of documents and produces a series of concepts related to the documents.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92AF1-37B5-4CB3-90FC-D7DE6355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9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7F2B3-E7F9-4EB2-9195-41B049DE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Summarization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AD449-5F62-4801-A8EC-410889276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Spacy to measure similarities between summaries extracted between 3 different methods</a:t>
            </a:r>
          </a:p>
          <a:p>
            <a:endParaRPr lang="en-US" dirty="0"/>
          </a:p>
          <a:p>
            <a:r>
              <a:rPr lang="en-US" dirty="0"/>
              <a:t>Plot similarities for each pairwise comparison to find where summaries differ from each other</a:t>
            </a:r>
          </a:p>
          <a:p>
            <a:endParaRPr lang="en-US" dirty="0"/>
          </a:p>
          <a:p>
            <a:r>
              <a:rPr lang="en-US" dirty="0"/>
              <a:t>Examine summaries from years of diverging similarity to find “best” summary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B0E64-5729-4FBE-B3E0-94518660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85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3131-82B9-4092-BBDF-4509DAF0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 in Summarization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FF9B3-5C3E-4236-869E-0A6C0308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15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D039654-037B-44A9-B8A5-E8818D7B2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666876"/>
            <a:ext cx="904875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033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F2E3-88D8-4E4E-8F46-54CAE0FE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Summarization Examples - 1997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8721-D106-460C-919F-6A4A334B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9B5F8D-9658-40F6-BE11-C235FFFBD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59" y="1521460"/>
            <a:ext cx="6220243" cy="2430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A40536-5FC8-464D-885B-641BECB0C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696" y="1871030"/>
            <a:ext cx="4718144" cy="28724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CEACB2-A0D0-4ADF-A16D-FC3D72E1F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59" y="4121310"/>
            <a:ext cx="6252694" cy="14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13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C31A-464B-4B2B-BD96-B2C93F66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Summarization of Corpus (Milestone 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E43CF-B8AF-4354-A5BE-D20A999A8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F0957-E468-494E-BADE-10255F77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56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E42DF-390D-4477-A732-0DC7B740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Modeling: </a:t>
            </a:r>
            <a:r>
              <a:rPr lang="en-US" dirty="0" err="1"/>
              <a:t>Gensim</a:t>
            </a:r>
            <a:r>
              <a:rPr lang="en-US" dirty="0"/>
              <a:t> (Milestone 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D0FA6-669D-45F8-9184-812EFF3EE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189FC-F641-4C93-8900-B602B38D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2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0E1C-7BBF-48AA-B29E-961DAE12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DF694-A483-415F-90C4-8B4AF5E18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Berkshire Hathaway is a company run by Warren Buffett. </a:t>
            </a:r>
          </a:p>
          <a:p>
            <a:r>
              <a:rPr lang="en-US" dirty="0"/>
              <a:t>Famous for long track record of having 20.5% annual return vs 9.7% for the S&amp;P 500 since 1965.</a:t>
            </a:r>
          </a:p>
          <a:p>
            <a:pPr lvl="1"/>
            <a:r>
              <a:rPr lang="en-US" dirty="0"/>
              <a:t>A $100 investment in BRK-A would be worth ~$2.47 million today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Annual report released every year details performance, investment holdings, and economic commentary.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Problem: Summarize letters so investors who are not interested in reading letters get the most important advice.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9A581-A4D3-41E5-9AC8-FAF392A7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3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873F-F9A3-4266-A165-9F204296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 (NLP)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6D922-7742-4347-A8A1-C9FC23096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 processing studies how computers process and analyze large amounts of text data.</a:t>
            </a:r>
          </a:p>
          <a:p>
            <a:endParaRPr lang="en-US" dirty="0"/>
          </a:p>
          <a:p>
            <a:r>
              <a:rPr lang="en-US" dirty="0"/>
              <a:t>Topic modeling is a branch of NLP that attempts to find common themes within documents.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F49FF-7DF6-42D6-AD8F-1ACCE16A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5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20999-A537-47C1-B9A5-721F53F3F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Letters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FF72C-5598-4D3D-800A-AD5564302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Letters come in both PDF and HTML form from Berkshire Hathaway’s website. </a:t>
            </a:r>
          </a:p>
          <a:p>
            <a:endParaRPr lang="en-US" dirty="0"/>
          </a:p>
          <a:p>
            <a:r>
              <a:rPr lang="en-US" dirty="0"/>
              <a:t>Used Python libraries PyPDF2 and </a:t>
            </a:r>
            <a:r>
              <a:rPr lang="en-US" dirty="0" err="1"/>
              <a:t>BeautifulSoup</a:t>
            </a:r>
            <a:r>
              <a:rPr lang="en-US" dirty="0"/>
              <a:t> to scrape text from PDF files and HTML text.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Prior to cleaning, corpus contains 42 documents with a total of 489,874 words.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18548-12E1-4D08-8C42-7193E67A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0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27DDF-B1A2-469F-AE6B-96A157BA2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Data: Removing HTML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F9257C-5DA6-4854-A15B-F20DA9C12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967" y="1825625"/>
            <a:ext cx="9284065" cy="43513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F6570C-7FFD-4A05-8EC6-833E6D106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3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1350-7F6F-4522-8C04-CD343293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Data: Removing newlines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C6709B-81EB-4965-AEBD-9DCAA3A63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214" y="1825625"/>
            <a:ext cx="8113571" cy="43513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925E34-4DC6-4EFF-8D81-4F73667A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7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BC0C-DF2F-4038-A22A-324C7D987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Preprocessing Data: Remove text not in letter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4DDD55-7DB2-4159-BCF8-F83136F77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05077"/>
            <a:ext cx="10515600" cy="259243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16282B-3666-4902-A3D4-1D8A6CA6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7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C907A-2BC8-4AA1-A56E-74DAD0A1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Data: Other Steps (will expand for Capstone 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D7173-07A7-43CE-B137-20A65312B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Cleaning text in tables</a:t>
            </a:r>
          </a:p>
          <a:p>
            <a:r>
              <a:rPr lang="en-US" dirty="0"/>
              <a:t>Getting rid of non-breaking spaces</a:t>
            </a:r>
          </a:p>
          <a:p>
            <a:r>
              <a:rPr lang="en-US" dirty="0"/>
              <a:t>Getting rid of Unicode characters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1D8FD-2C9E-4006-A1F1-14FF4E77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6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C409-A951-4B47-939E-69632041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Exploratory Data Analysis – Common Entities (Organizations)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50E921D3-6062-4EF2-9E2E-E0ACD8E42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574" y="1612163"/>
            <a:ext cx="9020175" cy="51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1DA19-3AAA-4157-8976-F6176946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77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435</Words>
  <Application>Microsoft Office PowerPoint</Application>
  <PresentationFormat>Widescreen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Helvetica</vt:lpstr>
      <vt:lpstr>Office Theme</vt:lpstr>
      <vt:lpstr>Topic Model Analysis of Berkshire Hathaway’s Annual Shareholder Letters</vt:lpstr>
      <vt:lpstr>Background</vt:lpstr>
      <vt:lpstr>Natural Language Processing (NLP)</vt:lpstr>
      <vt:lpstr>Getting the Letters</vt:lpstr>
      <vt:lpstr>Preprocessing Data: Removing HTML</vt:lpstr>
      <vt:lpstr>Preprocessing Data: Removing newlines</vt:lpstr>
      <vt:lpstr>Preprocessing Data: Remove text not in letter</vt:lpstr>
      <vt:lpstr>Preprocessing Data: Other Steps (will expand for Capstone II)</vt:lpstr>
      <vt:lpstr>Exploratory Data Analysis – Common Entities (Organizations)</vt:lpstr>
      <vt:lpstr>Exploratory Data Analysis – Common Entities (People)</vt:lpstr>
      <vt:lpstr>Word clouds – People and Places</vt:lpstr>
      <vt:lpstr>Types of Summarization</vt:lpstr>
      <vt:lpstr>Summarization Methods</vt:lpstr>
      <vt:lpstr>Measuring Summarization Quality</vt:lpstr>
      <vt:lpstr>Similarities in Summarization</vt:lpstr>
      <vt:lpstr>Summarization Examples - 1997</vt:lpstr>
      <vt:lpstr>Summarization of Corpus (Milestone II)</vt:lpstr>
      <vt:lpstr>Topic Modeling: Gensim (Milestone II)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 Analysis of Berkshire Hathaway’s Annual Shareholder Letters</dc:title>
  <dc:creator>Tom</dc:creator>
  <cp:lastModifiedBy>Tom</cp:lastModifiedBy>
  <cp:revision>22</cp:revision>
  <dcterms:created xsi:type="dcterms:W3CDTF">2019-10-05T20:55:28Z</dcterms:created>
  <dcterms:modified xsi:type="dcterms:W3CDTF">2020-01-20T01:43:03Z</dcterms:modified>
</cp:coreProperties>
</file>