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9" r:id="rId5"/>
    <p:sldId id="281" r:id="rId6"/>
    <p:sldId id="259" r:id="rId7"/>
    <p:sldId id="287" r:id="rId8"/>
    <p:sldId id="261" r:id="rId9"/>
    <p:sldId id="268" r:id="rId10"/>
    <p:sldId id="263" r:id="rId11"/>
    <p:sldId id="262" r:id="rId12"/>
    <p:sldId id="269" r:id="rId13"/>
    <p:sldId id="283" r:id="rId14"/>
    <p:sldId id="286" r:id="rId15"/>
    <p:sldId id="285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6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1BA8D-21D4-4877-A9E5-DEBA419EF58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39419-9080-4AC5-A89C-CA18EF54C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8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5543-9A69-4A58-A1D9-CB580CDF8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B024F-B7AB-47C1-A2FF-F34638B3A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C8F6C-17F6-4782-8901-CA298B87B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225B-2568-4041-AAB1-0E9077D33930}" type="datetime1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A11E2-1306-49BF-8656-625C8303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A4624-8896-44C4-9EA0-8C7A404A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1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CF940-96D2-45B3-8396-482B8B38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47BE9-68D4-4894-B485-139B01047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19A4-839F-41A8-923B-510FC6E4A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2570-9867-4F3F-BEE0-259F4465D721}" type="datetime1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6767B-6114-45FF-838F-E086C1F3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B7FF2-62A6-4070-8B4D-44A711C0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6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36EB2E-7E45-4B46-8C58-643F7B89C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B7F8F-F7C5-417A-9762-D9961D4EA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C98B0-8F1F-4A46-A432-B0A8E1511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82D2-4F25-4ADC-971D-EBAA5FAE5C5F}" type="datetime1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2CB87-76CB-4B49-9289-F0C5390F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02248-5BFC-4FDF-A37A-7702D9FF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5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CE7A-52C3-49DA-8CC4-2E63CE08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8E6E9-E7D2-4339-A3AD-69F6C271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49D35-CFF0-453C-A05E-CC9F9659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852F-DB8D-4826-9704-3883539387BD}" type="datetime1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7B81F-4AB9-4073-B8B1-B3D52C24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921DF-6CC7-4E79-9377-7D3E9133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5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1D86-7D7F-4632-A60C-70D16B56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DC84B-EA91-46ED-8033-66A368506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63F8B-A2EE-4D04-A747-F42FCE0B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7836-5DDD-4D18-967C-0BCA42E1825E}" type="datetime1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CD782-9CD5-4A80-B5A0-00D8DA74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A39A5-59BF-4077-846F-2F47765A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5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7152-7EF3-40DA-8166-360FDC4D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868E0-335F-4B95-A5C1-6891C9887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4E8DF-B218-4BB8-8160-B71E7306A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66483-79A2-42C8-843A-8E0A089BE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A87A-9C2F-4557-8F5F-1B9F603A52F1}" type="datetime1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7F1C8-9DE5-4249-B049-A169AFD5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804A3-93EC-4F10-9102-E640851B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7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B415-795C-4093-BCD6-C7A01B09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63527-2116-4419-AEC5-14DDC2FFA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0130B-9274-4691-B274-EC3B06B15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0950C8-FC05-4309-AE37-4144E1447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EFBB4C-60B7-4F3D-9405-8286A6CF2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5AD9BF-1F43-451F-96AC-3FDC7649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2FB7-7193-468B-A83C-90952EDE4520}" type="datetime1">
              <a:rPr lang="en-US" smtClean="0"/>
              <a:t>7/22/2019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9C02ED-81F7-4C84-91F3-D5762646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F1FC4-CBC6-4E5B-8EBE-1FABDCE6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7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A04D-DB59-49D9-B731-9168716F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FB08D-49F1-44A0-A529-6B08A1D97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1E18-33D3-4E88-87C0-BEBB2F353750}" type="datetime1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B7F38-AB08-4B03-9CBC-336C5230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C6D60-FE44-428D-A9D8-1531F464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5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E44D6B-39D8-4D12-899F-878EA12F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6DA1-FC6B-4F7D-9048-32CE70059E8E}" type="datetime1">
              <a:rPr lang="en-US" smtClean="0"/>
              <a:t>7/22/2019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2DB99-5938-4C33-BD6C-54B62676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6155D-1EB6-49F6-8166-FE1DD2A9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6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2035-9A5C-4618-883B-7754E5244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8F8C8-DDFB-4645-9A13-AE99D9824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396B8-199A-41F8-8D92-2CF376F90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D8261-643D-4D3E-B0D0-1F86B1F1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3FA22-EE3E-4BA2-93C7-75F40CD8C602}" type="datetime1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DA5A3-2A33-46CF-A225-8303A5BB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E402E-DBC0-40FF-8E17-6A15B111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8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91FE2-A777-48A5-9B53-6A66A1026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0D320-75B8-4B4E-8F1A-1245F353E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EF6D6-B8A5-450E-B5A1-6311C09CB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74041-A5CB-49EC-939D-B418ED3A6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0CF9-F592-442F-BFA6-12B034910F8D}" type="datetime1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F72D6-DB70-4AEE-806E-3ADF0C1F2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1AB18-E09F-4250-8F2C-1C6F9165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0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FE3D84-3150-4BB6-B7C0-B86ADAA0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338E8-504B-4CDC-8F92-5E0729650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F0448-6C97-4950-A0CF-7C123AB9D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2E8FD-DC29-4C2A-9FA3-EC271A1023D1}" type="datetime1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C57B8-C2DD-48F8-A46A-B0453C151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2AA35-1E2F-460F-9985-8089BB343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5EF49-2B0E-4907-AE70-6654C7F4B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2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ckstarter.com/projects/petersengames/sandy-petersens-cthulhu-mythos-for-pathfinder/description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ebrobots.io/kickstarter-dataset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6A9E-087E-424F-B83F-62D943749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76663"/>
            <a:ext cx="9144000" cy="19177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Building a Better Kickstarter Project</a:t>
            </a:r>
          </a:p>
        </p:txBody>
      </p:sp>
      <p:pic>
        <p:nvPicPr>
          <p:cNvPr id="4" name="Picture 3" descr="https://d3mlfyygrfdi2i.cloudfront.net/kickstarter-logo-color.png">
            <a:extLst>
              <a:ext uri="{FF2B5EF4-FFF2-40B4-BE49-F238E27FC236}">
                <a16:creationId xmlns:a16="http://schemas.microsoft.com/office/drawing/2014/main" id="{B18D5416-1E2F-4073-8A34-9AB13E86AD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989137"/>
            <a:ext cx="5943600" cy="6318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12DAAC-4379-4C96-ACE1-AEEA4DF568FF}"/>
              </a:ext>
            </a:extLst>
          </p:cNvPr>
          <p:cNvSpPr txBox="1"/>
          <p:nvPr/>
        </p:nvSpPr>
        <p:spPr>
          <a:xfrm>
            <a:off x="3832412" y="5970494"/>
            <a:ext cx="3908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Springboard Capstone Project #1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Tom Halloin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FAC03F-5D1D-458A-85F8-BF3A5176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62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0F80E2-5F3B-420E-BEF9-D4790607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Exploring the Data: Funding Goal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6BED4-4FB2-45A1-9409-9D3F64F68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AE1D46-0300-4587-9797-F3A067D13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650" y="1489542"/>
            <a:ext cx="8346701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241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13F51-944C-4202-AF0A-0DE628A7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Exploring the Data: 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977EA-F2E3-4A1A-B71E-F5E5EAB5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E018E35-366B-4019-8249-E6025FE7C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43" y="1928164"/>
            <a:ext cx="4691622" cy="442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A94515C-B7E5-41ED-B372-BB2F9ECD1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263" y="1815353"/>
            <a:ext cx="4859852" cy="458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406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4A99-9DEC-420E-BAB3-CF22BD49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Lucida Bright" panose="02040602050505020304" pitchFamily="18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Exploring the Data: Timing</a:t>
            </a:r>
            <a:br>
              <a:rPr lang="en-US" dirty="0">
                <a:latin typeface="Lucida Bright" panose="02040602050505020304" pitchFamily="18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989CA-DEC4-466F-9C0D-BCAB115E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B2CC78-C4D9-4519-A38B-4FAE68472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04" y="2192479"/>
            <a:ext cx="5229462" cy="389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35970C-5B2B-4FD9-A521-E6D89F936E06}"/>
              </a:ext>
            </a:extLst>
          </p:cNvPr>
          <p:cNvSpPr txBox="1"/>
          <p:nvPr/>
        </p:nvSpPr>
        <p:spPr>
          <a:xfrm>
            <a:off x="6548717" y="1767210"/>
            <a:ext cx="46795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Peaks at 1</a:t>
            </a:r>
            <a:r>
              <a:rPr lang="en-US" sz="3000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of month, then around mid-month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Coincides with paycheck schedule: Most Americans receive paychecks 1</a:t>
            </a:r>
            <a:r>
              <a:rPr lang="en-US" sz="3000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of month, then one about two weeks later.</a:t>
            </a:r>
          </a:p>
        </p:txBody>
      </p:sp>
    </p:spTree>
    <p:extLst>
      <p:ext uri="{BB962C8B-B14F-4D97-AF65-F5344CB8AC3E}">
        <p14:creationId xmlns:p14="http://schemas.microsoft.com/office/powerpoint/2010/main" val="2585187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94EE9-285B-43AD-BC63-4379222C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Machine Learning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4F0FA-5537-4D8F-8E5A-3173E949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720979D-57D6-4158-8925-E29904AD3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151" y="4344834"/>
            <a:ext cx="2989729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A4B16F-5786-4D51-885D-2C53FF390A7B}"/>
              </a:ext>
            </a:extLst>
          </p:cNvPr>
          <p:cNvSpPr txBox="1"/>
          <p:nvPr/>
        </p:nvSpPr>
        <p:spPr>
          <a:xfrm>
            <a:off x="891987" y="1622612"/>
            <a:ext cx="99418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Common for binary classification problems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Naïve Bayes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Predicts approval likelihood given word in title or blurb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Random Forest: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Builds several “weak” decision trees to build strong final model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Stochastic Gradient Descent: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Large scale logistic regression with more tuning parameters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Random Forest with more tuning parameters</a:t>
            </a:r>
          </a:p>
        </p:txBody>
      </p:sp>
    </p:spTree>
    <p:extLst>
      <p:ext uri="{BB962C8B-B14F-4D97-AF65-F5344CB8AC3E}">
        <p14:creationId xmlns:p14="http://schemas.microsoft.com/office/powerpoint/2010/main" val="1545877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BBC8-4829-4B6B-A333-399E993EB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059" y="365125"/>
            <a:ext cx="10860741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Best Model: Random Forest ~ 75% testing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41734-E6C7-43D3-9950-34EF20F8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14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375645-80BE-4E1C-BD88-F038F416C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75" y="1545166"/>
            <a:ext cx="477202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A813FD4-62EC-471C-87E7-8DC39628F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00" y="1689894"/>
            <a:ext cx="618172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373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D517B-9C99-4446-87FF-4AFF464A9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Popular Words from Naïve Bayes model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8B715-7E46-4FDA-8C0C-273B321A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E264DC-2EBA-4B96-8017-64ACEFC388EA}"/>
              </a:ext>
            </a:extLst>
          </p:cNvPr>
          <p:cNvSpPr/>
          <p:nvPr/>
        </p:nvSpPr>
        <p:spPr>
          <a:xfrm>
            <a:off x="689113" y="1468974"/>
            <a:ext cx="4522694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Probability | Word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miniatures        0.87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printable         0.86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cthulhu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0.86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pathfinder        0.82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titanium          0.81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edc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0.80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terrain           0.79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dice              0.76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miniature         0.76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stretch           0.76 </a:t>
            </a:r>
          </a:p>
          <a:p>
            <a:endParaRPr lang="en-US" dirty="0">
              <a:latin typeface="Lucida Bright" panose="02040602050505020304" pitchFamily="18" charset="0"/>
            </a:endParaRPr>
          </a:p>
        </p:txBody>
      </p:sp>
      <p:pic>
        <p:nvPicPr>
          <p:cNvPr id="1026" name="Picture 2" descr="https://ksr-ugc.imgix.net/assets/005/628/676/f48afa9a677e92660f13a46bb367f4aa_original.jpg?ixlib=rb-2.1.0&amp;w=680&amp;fit=max&amp;v=1459454851&amp;auto=format&amp;gif-q=50&amp;q=92&amp;s=922c89981cdc6e1a5bc127a972ef57fa">
            <a:extLst>
              <a:ext uri="{FF2B5EF4-FFF2-40B4-BE49-F238E27FC236}">
                <a16:creationId xmlns:a16="http://schemas.microsoft.com/office/drawing/2014/main" id="{6EB4C2D0-901B-48BF-9A14-D555BB2D1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448" y="1855160"/>
            <a:ext cx="5717240" cy="324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7FCE4B-3A6A-486E-A2C4-9C33BE877022}"/>
              </a:ext>
            </a:extLst>
          </p:cNvPr>
          <p:cNvSpPr txBox="1"/>
          <p:nvPr/>
        </p:nvSpPr>
        <p:spPr>
          <a:xfrm>
            <a:off x="4834468" y="5569545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Sandy Petersen’s successful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Cthulhu Mythos for Pathfinder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raised over $200,000. See project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382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4A02-1EAA-4CEF-A376-404189435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98B2F-998E-41B8-9604-2115C527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16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2EC75D-58BD-41EB-81E9-6E9DD71CF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Start with a small goal (~$500). Think about projects to sell to 20 of your friends for $25 each once they have received their paychecks and paid their bills.</a:t>
            </a: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Categories without a lot of success included apps, websites, and journalism. Issue: access to free alternatives. 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73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1616-DCFA-473D-AC5F-90775BE2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About Kickstarter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3C340-E87F-4695-9D4E-9B9E5DE58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Crowdfunding projects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As of May 2019 (according to Wikipedia):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$4 billion in pledges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16.3 million backers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445,000 projects funded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Projects only receive funding if exceeded goal.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Goal: use machine learning techniques to improve project approval likelihood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5A7AB-639E-4086-ABA0-2CE2DD32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9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CF04-D7DA-49B1-BBC6-00CBBDD19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365125"/>
            <a:ext cx="11497234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DECF7-FF7B-4750-AD3C-80689CE4E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Data source comes from scraping JSON files at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https://webrobots.io/kickstarter-datasets/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January 2016 – April 2019 JSON files</a:t>
            </a:r>
          </a:p>
          <a:p>
            <a:pPr lvl="1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Files contain scrapes from projects as early as April 2009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430,714 projects after removing duplicates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94AD9-D652-43DE-9633-7C54061B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7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309D81-C7B8-40B6-8F6A-AD683C361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Deciding Project “Success”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F8F6102-A835-434F-934F-E47504F85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75" y="1498600"/>
            <a:ext cx="527685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75DE02-1B2F-4D3F-81FF-4C0595C1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DE652-9378-4A50-87E8-F033B3DB8EA8}"/>
              </a:ext>
            </a:extLst>
          </p:cNvPr>
          <p:cNvSpPr txBox="1"/>
          <p:nvPr/>
        </p:nvSpPr>
        <p:spPr>
          <a:xfrm>
            <a:off x="551329" y="1532965"/>
            <a:ext cx="54208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Reducing 5 categories to 2 (only care if project passes funding goal or not.)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Most “live” projects have passed funding deadline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Combining all fields outside of “successful” leads to 60% failed / 40% success split</a:t>
            </a:r>
          </a:p>
        </p:txBody>
      </p:sp>
    </p:spTree>
    <p:extLst>
      <p:ext uri="{BB962C8B-B14F-4D97-AF65-F5344CB8AC3E}">
        <p14:creationId xmlns:p14="http://schemas.microsoft.com/office/powerpoint/2010/main" val="358046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FF79A3E-EE3C-42F1-93FD-4FD372827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678268"/>
            <a:ext cx="49530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BC66D6F3-BD57-4629-87D7-94609F1ED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Live Projects Aren’t that “Live”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11ADF1EE-9D2A-4717-9999-26A310211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20" y="1695170"/>
            <a:ext cx="5114925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7FD213-A71A-4234-9872-F0C06BB7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5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D8A67DC-7296-4046-92EC-1C51EEC2A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58563"/>
            <a:ext cx="11601450" cy="13906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19000C-821F-46D6-8E33-D22692D789E7}"/>
              </a:ext>
            </a:extLst>
          </p:cNvPr>
          <p:cNvSpPr txBox="1"/>
          <p:nvPr/>
        </p:nvSpPr>
        <p:spPr>
          <a:xfrm>
            <a:off x="346635" y="1939115"/>
            <a:ext cx="50717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Optimizing the following:</a:t>
            </a: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Title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Timing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Product Ideas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Lucida Bright" panose="020406020505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C13B4E-1099-419C-9BC3-EDC76E5D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1C2507-ADC7-4DA2-A8CB-8CA10F50C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102" y="1938924"/>
            <a:ext cx="6582698" cy="42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3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B08A-4E2E-4136-9E22-E1B7675EE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Backers -&gt; Higher Success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F49FE-BE6C-4721-9E98-AFE21D8D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7</a:t>
            </a:fld>
            <a:endParaRPr lang="en-US"/>
          </a:p>
        </p:txBody>
      </p:sp>
      <p:pic>
        <p:nvPicPr>
          <p:cNvPr id="5" name="Content Placeholder 4" descr="C:\Users\Tom\AppData\Local\Microsoft\Windows\INetCache\Content.MSO\2C05990.tmp">
            <a:extLst>
              <a:ext uri="{FF2B5EF4-FFF2-40B4-BE49-F238E27FC236}">
                <a16:creationId xmlns:a16="http://schemas.microsoft.com/office/drawing/2014/main" id="{1B97E2B3-4FBF-42EA-831F-2BCD1C865DD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59" y="1779077"/>
            <a:ext cx="10515599" cy="4236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2190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C651B3-8D4E-438D-8310-5B46D30B4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Exploring the Data: Categories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8D3574F-0DB0-4CAB-827A-A5D096533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71" y="1481138"/>
            <a:ext cx="5514975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7B7FB08-7759-47CF-83FD-3D6A1BA8D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524" y="1481138"/>
            <a:ext cx="5562600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4D2C7F-2510-467A-8E75-4529724F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51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E55D9C-46FE-46E3-8B6C-1CCF6F3B9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Exploring the Data: Subcategories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0A70102-4BD9-477A-A714-2FB503876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" y="1601787"/>
            <a:ext cx="5819775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ECD0BF2-EABB-49F5-B8F9-5B87092F2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37" y="1690688"/>
            <a:ext cx="581025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B05E6-5C99-42C0-A1CA-5B593E14A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EF49-2B0E-4907-AE70-6654C7F4BF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34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401</Words>
  <Application>Microsoft Office PowerPoint</Application>
  <PresentationFormat>Widescreen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Lucida Bright</vt:lpstr>
      <vt:lpstr>Office Theme</vt:lpstr>
      <vt:lpstr>Building a Better Kickstarter Project</vt:lpstr>
      <vt:lpstr>About Kickstarter</vt:lpstr>
      <vt:lpstr>Data Source</vt:lpstr>
      <vt:lpstr>Deciding Project “Success”</vt:lpstr>
      <vt:lpstr>Most Live Projects Aren’t that “Live”</vt:lpstr>
      <vt:lpstr>PowerPoint Presentation</vt:lpstr>
      <vt:lpstr>More Backers -&gt; Higher Success</vt:lpstr>
      <vt:lpstr>Exploring the Data: Categories</vt:lpstr>
      <vt:lpstr>Exploring the Data: Subcategories</vt:lpstr>
      <vt:lpstr>Exploring the Data: Funding Goal</vt:lpstr>
      <vt:lpstr>Exploring the Data: Location</vt:lpstr>
      <vt:lpstr> Exploring the Data: Timing </vt:lpstr>
      <vt:lpstr>Machine Learning Models</vt:lpstr>
      <vt:lpstr>Best Model: Random Forest ~ 75% testing accuracy</vt:lpstr>
      <vt:lpstr>Popular Words from Naïve Bayes model 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Build a Kickstarter Project! (Using Data)</dc:title>
  <dc:creator>Tom</dc:creator>
  <cp:lastModifiedBy>Tom</cp:lastModifiedBy>
  <cp:revision>56</cp:revision>
  <dcterms:created xsi:type="dcterms:W3CDTF">2019-06-08T21:55:20Z</dcterms:created>
  <dcterms:modified xsi:type="dcterms:W3CDTF">2019-07-23T00:17:34Z</dcterms:modified>
</cp:coreProperties>
</file>