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71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12661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1367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1264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1163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20326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31425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07626" y="3116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20326" y="314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626" y="3154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20326" y="3167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78593" y="3116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1293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1293" y="314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02393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78593" y="3154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1293" y="3167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9573" y="3116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2273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2273" y="314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9573" y="3154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2273" y="3167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14678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1202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1163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13408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1163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13408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218440"/>
          </a:xfrm>
          <a:custGeom>
            <a:avLst/>
            <a:gdLst/>
            <a:ahLst/>
            <a:cxnLst/>
            <a:rect l="l" t="t" r="r" b="b"/>
            <a:pathLst>
              <a:path w="4608195" h="218440">
                <a:moveTo>
                  <a:pt x="0" y="218376"/>
                </a:moveTo>
                <a:lnTo>
                  <a:pt x="4608004" y="218376"/>
                </a:lnTo>
                <a:lnTo>
                  <a:pt x="4608004" y="0"/>
                </a:lnTo>
                <a:lnTo>
                  <a:pt x="0" y="0"/>
                </a:lnTo>
                <a:lnTo>
                  <a:pt x="0" y="218376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23640" y="3225267"/>
            <a:ext cx="98869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tom.hanna@hccs.edu" TargetMode="Externa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9994" y="842734"/>
            <a:ext cx="3888104" cy="59245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22120" marR="102235" indent="-1612265">
              <a:lnSpc>
                <a:spcPct val="106700"/>
              </a:lnSpc>
              <a:spcBef>
                <a:spcPts val="280"/>
              </a:spcBef>
            </a:pP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Overview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Module </a:t>
            </a:r>
            <a:r>
              <a:rPr sz="1400" spc="-85" dirty="0">
                <a:solidFill>
                  <a:srgbClr val="CC0000"/>
                </a:solidFill>
                <a:latin typeface="Tahoma"/>
                <a:cs typeface="Tahoma"/>
              </a:rPr>
              <a:t>3: </a:t>
            </a: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President,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Bureaucracy, 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Policy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6786" y="1632253"/>
            <a:ext cx="1309370" cy="984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Tom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Hanna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Houston Community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College</a:t>
            </a:r>
            <a:endParaRPr sz="800" dirty="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585"/>
              </a:spcBef>
            </a:pPr>
            <a:r>
              <a:rPr sz="800" i="1" spc="-20" dirty="0">
                <a:latin typeface="Trebuchet MS"/>
                <a:cs typeface="Trebuchet MS"/>
                <a:hlinkClick r:id="rId6"/>
              </a:rPr>
              <a:t>tom.hanna@hccs.edu</a:t>
            </a:r>
            <a:endParaRPr sz="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Trebuchet MS"/>
              <a:cs typeface="Trebuchet MS"/>
            </a:endParaRPr>
          </a:p>
          <a:p>
            <a:pPr marR="27305" algn="ctr">
              <a:lnSpc>
                <a:spcPct val="100000"/>
              </a:lnSpc>
            </a:pPr>
            <a:r>
              <a:rPr lang="en-US" sz="1100" spc="-35" dirty="0">
                <a:latin typeface="Tahoma"/>
                <a:cs typeface="Tahoma"/>
              </a:rPr>
              <a:t>November 6, 2024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7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7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7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Smaller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Points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73807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5" y="1648395"/>
            <a:ext cx="2406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Constitution </a:t>
            </a:r>
            <a:r>
              <a:rPr sz="1100" spc="-50" dirty="0">
                <a:latin typeface="Tahoma"/>
                <a:cs typeface="Tahoma"/>
              </a:rPr>
              <a:t>defined </a:t>
            </a:r>
            <a:r>
              <a:rPr sz="1100" spc="-25" dirty="0">
                <a:latin typeface="Tahoma"/>
                <a:cs typeface="Tahoma"/>
              </a:rPr>
              <a:t>fairly limited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powers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Smaller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Points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65404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86408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395" y="1520594"/>
            <a:ext cx="240601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25" dirty="0">
                <a:latin typeface="Tahoma"/>
                <a:cs typeface="Tahoma"/>
              </a:rPr>
              <a:t>Constitution </a:t>
            </a:r>
            <a:r>
              <a:rPr sz="1100" spc="-50" dirty="0">
                <a:latin typeface="Tahoma"/>
                <a:cs typeface="Tahoma"/>
              </a:rPr>
              <a:t>defined </a:t>
            </a:r>
            <a:r>
              <a:rPr sz="1100" spc="-25" dirty="0">
                <a:latin typeface="Tahoma"/>
                <a:cs typeface="Tahoma"/>
              </a:rPr>
              <a:t>fairly limited </a:t>
            </a:r>
            <a:r>
              <a:rPr sz="1100" spc="-70" dirty="0">
                <a:latin typeface="Tahoma"/>
                <a:cs typeface="Tahoma"/>
              </a:rPr>
              <a:t>powers  </a:t>
            </a:r>
            <a:r>
              <a:rPr sz="1100" spc="-55" dirty="0">
                <a:latin typeface="Tahoma"/>
                <a:cs typeface="Tahoma"/>
              </a:rPr>
              <a:t>Powers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60" dirty="0">
                <a:latin typeface="Tahoma"/>
                <a:cs typeface="Tahoma"/>
              </a:rPr>
              <a:t>grown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Smaller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Points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57003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78007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9901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395" y="1436583"/>
            <a:ext cx="240601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25" dirty="0">
                <a:latin typeface="Tahoma"/>
                <a:cs typeface="Tahoma"/>
              </a:rPr>
              <a:t>Constitution </a:t>
            </a:r>
            <a:r>
              <a:rPr sz="1100" spc="-50" dirty="0">
                <a:latin typeface="Tahoma"/>
                <a:cs typeface="Tahoma"/>
              </a:rPr>
              <a:t>defined </a:t>
            </a:r>
            <a:r>
              <a:rPr sz="1100" spc="-25" dirty="0">
                <a:latin typeface="Tahoma"/>
                <a:cs typeface="Tahoma"/>
              </a:rPr>
              <a:t>fairly limited </a:t>
            </a:r>
            <a:r>
              <a:rPr sz="1100" spc="-70" dirty="0">
                <a:latin typeface="Tahoma"/>
                <a:cs typeface="Tahoma"/>
              </a:rPr>
              <a:t>powers  </a:t>
            </a:r>
            <a:r>
              <a:rPr sz="1100" spc="-55" dirty="0">
                <a:latin typeface="Tahoma"/>
                <a:cs typeface="Tahoma"/>
              </a:rPr>
              <a:t>Powers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60" dirty="0">
                <a:latin typeface="Tahoma"/>
                <a:cs typeface="Tahoma"/>
              </a:rPr>
              <a:t>grown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Tahoma"/>
                <a:cs typeface="Tahoma"/>
              </a:rPr>
              <a:t>Why?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Smaller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Points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48602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69605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90609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211612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395" y="1352573"/>
            <a:ext cx="249745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">
              <a:lnSpc>
                <a:spcPct val="125299"/>
              </a:lnSpc>
              <a:spcBef>
                <a:spcPts val="100"/>
              </a:spcBef>
            </a:pPr>
            <a:r>
              <a:rPr sz="1100" spc="-25" dirty="0">
                <a:latin typeface="Tahoma"/>
                <a:cs typeface="Tahoma"/>
              </a:rPr>
              <a:t>Constitution </a:t>
            </a:r>
            <a:r>
              <a:rPr sz="1100" spc="-50" dirty="0">
                <a:latin typeface="Tahoma"/>
                <a:cs typeface="Tahoma"/>
              </a:rPr>
              <a:t>defined </a:t>
            </a:r>
            <a:r>
              <a:rPr sz="1100" spc="-25" dirty="0">
                <a:latin typeface="Tahoma"/>
                <a:cs typeface="Tahoma"/>
              </a:rPr>
              <a:t>fairly limited </a:t>
            </a:r>
            <a:r>
              <a:rPr sz="1100" spc="-70" dirty="0">
                <a:latin typeface="Tahoma"/>
                <a:cs typeface="Tahoma"/>
              </a:rPr>
              <a:t>powers  </a:t>
            </a:r>
            <a:r>
              <a:rPr sz="1100" spc="-55" dirty="0">
                <a:latin typeface="Tahoma"/>
                <a:cs typeface="Tahoma"/>
              </a:rPr>
              <a:t>Powers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60" dirty="0">
                <a:latin typeface="Tahoma"/>
                <a:cs typeface="Tahoma"/>
              </a:rPr>
              <a:t>grown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Tahoma"/>
                <a:cs typeface="Tahoma"/>
              </a:rPr>
              <a:t>Why?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Tahoma"/>
                <a:cs typeface="Tahoma"/>
              </a:rPr>
              <a:t>What limits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25" dirty="0">
                <a:latin typeface="Tahoma"/>
                <a:cs typeface="Tahoma"/>
              </a:rPr>
              <a:t>Presidential </a:t>
            </a:r>
            <a:r>
              <a:rPr sz="1100" spc="-70" dirty="0">
                <a:latin typeface="Tahoma"/>
                <a:cs typeface="Tahoma"/>
              </a:rPr>
              <a:t>power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remain?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73807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5" y="1648395"/>
            <a:ext cx="1280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65404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86408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395" y="1520594"/>
            <a:ext cx="21926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Constitution?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57003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78007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9901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395" y="1436583"/>
            <a:ext cx="219265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Constitution?  </a:t>
            </a:r>
            <a:r>
              <a:rPr sz="1100" spc="-50" dirty="0">
                <a:latin typeface="Tahoma"/>
                <a:cs typeface="Tahoma"/>
              </a:rPr>
              <a:t>Where </a:t>
            </a: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from?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48602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69605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90609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211612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395" y="1352573"/>
            <a:ext cx="223837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Constitution?  </a:t>
            </a:r>
            <a:r>
              <a:rPr sz="1100" spc="-50" dirty="0">
                <a:latin typeface="Tahoma"/>
                <a:cs typeface="Tahoma"/>
              </a:rPr>
              <a:t>Where </a:t>
            </a: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35" dirty="0">
                <a:latin typeface="Tahoma"/>
                <a:cs typeface="Tahoma"/>
              </a:rPr>
              <a:t>from?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70" dirty="0">
                <a:latin typeface="Tahoma"/>
                <a:cs typeface="Tahoma"/>
              </a:rPr>
              <a:t>answer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42420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63423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84426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203405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682" y="221653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4395" y="1290749"/>
            <a:ext cx="2238375" cy="10204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9300"/>
              </a:lnSpc>
              <a:spcBef>
                <a:spcPts val="8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Constitution?  </a:t>
            </a:r>
            <a:r>
              <a:rPr sz="1100" spc="-50" dirty="0">
                <a:latin typeface="Tahoma"/>
                <a:cs typeface="Tahoma"/>
              </a:rPr>
              <a:t>Where </a:t>
            </a: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35" dirty="0">
                <a:latin typeface="Tahoma"/>
                <a:cs typeface="Tahoma"/>
              </a:rPr>
              <a:t>from?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70" dirty="0">
                <a:latin typeface="Tahoma"/>
                <a:cs typeface="Tahoma"/>
              </a:rPr>
              <a:t>answer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What </a:t>
            </a:r>
            <a:r>
              <a:rPr sz="1000" spc="-45" dirty="0">
                <a:latin typeface="Tahoma"/>
                <a:cs typeface="Tahoma"/>
              </a:rPr>
              <a:t>branch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bureaucracy?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36347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57350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78353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197332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682" y="215579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8682" y="230762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4395" y="1230018"/>
            <a:ext cx="2797810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 marR="564515">
              <a:lnSpc>
                <a:spcPct val="119300"/>
              </a:lnSpc>
              <a:spcBef>
                <a:spcPts val="8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Constitution?  </a:t>
            </a:r>
            <a:r>
              <a:rPr sz="1100" spc="-50" dirty="0">
                <a:latin typeface="Tahoma"/>
                <a:cs typeface="Tahoma"/>
              </a:rPr>
              <a:t>Where </a:t>
            </a: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35" dirty="0">
                <a:latin typeface="Tahoma"/>
                <a:cs typeface="Tahoma"/>
              </a:rPr>
              <a:t>from?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70" dirty="0">
                <a:latin typeface="Tahoma"/>
                <a:cs typeface="Tahoma"/>
              </a:rPr>
              <a:t>answer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What </a:t>
            </a:r>
            <a:r>
              <a:rPr sz="1000" spc="-45" dirty="0">
                <a:latin typeface="Tahoma"/>
                <a:cs typeface="Tahoma"/>
              </a:rPr>
              <a:t>branch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bureaucracy?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25" dirty="0">
                <a:latin typeface="Tahoma"/>
                <a:cs typeface="Tahoma"/>
              </a:rPr>
              <a:t>Presidential </a:t>
            </a:r>
            <a:r>
              <a:rPr sz="1000" spc="-40" dirty="0">
                <a:latin typeface="Tahoma"/>
                <a:cs typeface="Tahoma"/>
              </a:rPr>
              <a:t>oversight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independent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agencies?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Overview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1236" y="120136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530"/>
                </a:moveTo>
                <a:lnTo>
                  <a:pt x="126530" y="126530"/>
                </a:lnTo>
                <a:lnTo>
                  <a:pt x="126530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236" y="161202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530"/>
                </a:moveTo>
                <a:lnTo>
                  <a:pt x="126530" y="126530"/>
                </a:lnTo>
                <a:lnTo>
                  <a:pt x="126530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1236" y="20226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530"/>
                </a:moveTo>
                <a:lnTo>
                  <a:pt x="126530" y="126530"/>
                </a:lnTo>
                <a:lnTo>
                  <a:pt x="126530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1236" y="243334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530"/>
                </a:moveTo>
                <a:lnTo>
                  <a:pt x="126530" y="126530"/>
                </a:lnTo>
                <a:lnTo>
                  <a:pt x="126530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0159" y="1154162"/>
            <a:ext cx="1183640" cy="142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45" dirty="0">
                <a:latin typeface="Tahoma"/>
                <a:cs typeface="Tahoma"/>
                <a:hlinkClick r:id="rId2" action="ppaction://hlinksldjump"/>
              </a:rPr>
              <a:t>Announcements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lain"/>
            </a:pPr>
            <a:endParaRPr sz="15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latin typeface="Tahoma"/>
                <a:cs typeface="Tahoma"/>
                <a:hlinkClick r:id="rId3" action="ppaction://hlinksldjump"/>
              </a:rPr>
              <a:t>The</a:t>
            </a:r>
            <a:r>
              <a:rPr sz="1100" spc="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3" action="ppaction://hlinksldjump"/>
              </a:rPr>
              <a:t>Presidency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ahoma"/>
              <a:buAutoNum type="arabicPlain"/>
            </a:pPr>
            <a:endParaRPr sz="15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latin typeface="Tahoma"/>
                <a:cs typeface="Tahoma"/>
                <a:hlinkClick r:id="rId4" action="ppaction://hlinksldjump"/>
              </a:rPr>
              <a:t>The</a:t>
            </a:r>
            <a:r>
              <a:rPr sz="1100" spc="-30" dirty="0"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35" dirty="0">
                <a:latin typeface="Tahoma"/>
                <a:cs typeface="Tahoma"/>
                <a:hlinkClick r:id="rId4" action="ppaction://hlinksldjump"/>
              </a:rPr>
              <a:t>Bureaucracy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lain"/>
            </a:pPr>
            <a:endParaRPr sz="15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FFFFF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10" dirty="0">
                <a:latin typeface="Tahoma"/>
                <a:cs typeface="Tahoma"/>
                <a:hlinkClick r:id="rId5" action="ppaction://hlinksldjump"/>
              </a:rPr>
              <a:t>Policy </a:t>
            </a:r>
            <a:r>
              <a:rPr sz="1100" spc="-55" dirty="0">
                <a:latin typeface="Tahoma"/>
                <a:cs typeface="Tahoma"/>
                <a:hlinkClick r:id="rId5" action="ppaction://hlinksldjump"/>
              </a:rPr>
              <a:t>and</a:t>
            </a:r>
            <a:r>
              <a:rPr sz="1100" spc="20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0" dirty="0">
                <a:latin typeface="Tahoma"/>
                <a:cs typeface="Tahoma"/>
                <a:hlinkClick r:id="rId5" action="ppaction://hlinksldjump"/>
              </a:rPr>
              <a:t>Law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211385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3027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5127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72280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191259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682" y="209506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8682" y="2246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8682" y="239872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4395" y="1169286"/>
            <a:ext cx="2797810" cy="1323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 marR="564515">
              <a:lnSpc>
                <a:spcPct val="119300"/>
              </a:lnSpc>
              <a:spcBef>
                <a:spcPts val="8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Constitution?  </a:t>
            </a:r>
            <a:r>
              <a:rPr sz="1100" spc="-50" dirty="0">
                <a:latin typeface="Tahoma"/>
                <a:cs typeface="Tahoma"/>
              </a:rPr>
              <a:t>Where </a:t>
            </a: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35" dirty="0">
                <a:latin typeface="Tahoma"/>
                <a:cs typeface="Tahoma"/>
              </a:rPr>
              <a:t>from?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70" dirty="0">
                <a:latin typeface="Tahoma"/>
                <a:cs typeface="Tahoma"/>
              </a:rPr>
              <a:t>answer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What </a:t>
            </a:r>
            <a:r>
              <a:rPr sz="1000" spc="-45" dirty="0">
                <a:latin typeface="Tahoma"/>
                <a:cs typeface="Tahoma"/>
              </a:rPr>
              <a:t>branch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bureaucracy?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25" dirty="0">
                <a:latin typeface="Tahoma"/>
                <a:cs typeface="Tahoma"/>
              </a:rPr>
              <a:t>Presidential </a:t>
            </a:r>
            <a:r>
              <a:rPr sz="1000" spc="-40" dirty="0">
                <a:latin typeface="Tahoma"/>
                <a:cs typeface="Tahoma"/>
              </a:rPr>
              <a:t>oversight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independent </a:t>
            </a:r>
            <a:r>
              <a:rPr sz="1000" spc="-45" dirty="0">
                <a:latin typeface="Tahoma"/>
                <a:cs typeface="Tahoma"/>
              </a:rPr>
              <a:t>agencies?  </a:t>
            </a:r>
            <a:r>
              <a:rPr sz="1000" spc="-40" dirty="0">
                <a:latin typeface="Tahoma"/>
                <a:cs typeface="Tahoma"/>
              </a:rPr>
              <a:t>Congressional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oversight?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Bureaucracy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24200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45204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66207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18518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682" y="203433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8682" y="218616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8682" y="233799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8682" y="248982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56235"/>
                </a:moveTo>
                <a:lnTo>
                  <a:pt x="56235" y="56235"/>
                </a:lnTo>
                <a:lnTo>
                  <a:pt x="56235" y="0"/>
                </a:lnTo>
                <a:lnTo>
                  <a:pt x="0" y="0"/>
                </a:lnTo>
                <a:lnTo>
                  <a:pt x="0" y="5623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4395" y="1108555"/>
            <a:ext cx="2797810" cy="1475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bureaucracy?</a:t>
            </a:r>
            <a:endParaRPr sz="1100">
              <a:latin typeface="Tahoma"/>
              <a:cs typeface="Tahoma"/>
            </a:endParaRPr>
          </a:p>
          <a:p>
            <a:pPr marL="12700" marR="564515">
              <a:lnSpc>
                <a:spcPct val="119300"/>
              </a:lnSpc>
              <a:spcBef>
                <a:spcPts val="8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Constitution?  </a:t>
            </a:r>
            <a:r>
              <a:rPr sz="1100" spc="-50" dirty="0">
                <a:latin typeface="Tahoma"/>
                <a:cs typeface="Tahoma"/>
              </a:rPr>
              <a:t>Where </a:t>
            </a:r>
            <a:r>
              <a:rPr sz="1100" spc="-30" dirty="0">
                <a:latin typeface="Tahoma"/>
                <a:cs typeface="Tahoma"/>
              </a:rPr>
              <a:t>did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60" dirty="0">
                <a:latin typeface="Tahoma"/>
                <a:cs typeface="Tahoma"/>
              </a:rPr>
              <a:t>come </a:t>
            </a:r>
            <a:r>
              <a:rPr sz="1100" spc="-35" dirty="0">
                <a:latin typeface="Tahoma"/>
                <a:cs typeface="Tahoma"/>
              </a:rPr>
              <a:t>from?  </a:t>
            </a: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0" dirty="0">
                <a:latin typeface="Tahoma"/>
                <a:cs typeface="Tahoma"/>
              </a:rPr>
              <a:t>does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bureaucracy </a:t>
            </a:r>
            <a:r>
              <a:rPr sz="1100" spc="-70" dirty="0">
                <a:latin typeface="Tahoma"/>
                <a:cs typeface="Tahoma"/>
              </a:rPr>
              <a:t>answer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to?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What </a:t>
            </a:r>
            <a:r>
              <a:rPr sz="1000" spc="-45" dirty="0">
                <a:latin typeface="Tahoma"/>
                <a:cs typeface="Tahoma"/>
              </a:rPr>
              <a:t>branch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bureaucracy?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25" dirty="0">
                <a:latin typeface="Tahoma"/>
                <a:cs typeface="Tahoma"/>
              </a:rPr>
              <a:t>Presidential </a:t>
            </a:r>
            <a:r>
              <a:rPr sz="1000" spc="-40" dirty="0">
                <a:latin typeface="Tahoma"/>
                <a:cs typeface="Tahoma"/>
              </a:rPr>
              <a:t>oversight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independent </a:t>
            </a:r>
            <a:r>
              <a:rPr sz="1000" spc="-45" dirty="0">
                <a:latin typeface="Tahoma"/>
                <a:cs typeface="Tahoma"/>
              </a:rPr>
              <a:t>agencies?  </a:t>
            </a:r>
            <a:r>
              <a:rPr sz="1000" spc="-40" dirty="0">
                <a:latin typeface="Tahoma"/>
                <a:cs typeface="Tahoma"/>
              </a:rPr>
              <a:t>Congressional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oversight?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sz="1000" spc="-10" dirty="0">
                <a:latin typeface="Tahoma"/>
                <a:cs typeface="Tahoma"/>
              </a:rPr>
              <a:t>Judicial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oversight?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Policy 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1400" spc="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Law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11151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32154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53158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174160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247" y="212371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247" y="250582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4395" y="978062"/>
            <a:ext cx="3298825" cy="18021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5" dirty="0">
                <a:latin typeface="Tahoma"/>
                <a:cs typeface="Tahoma"/>
              </a:rPr>
              <a:t>makes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law?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Tahoma"/>
                <a:cs typeface="Tahoma"/>
              </a:rPr>
              <a:t>Who </a:t>
            </a:r>
            <a:r>
              <a:rPr sz="1100" spc="-65" dirty="0">
                <a:latin typeface="Tahoma"/>
                <a:cs typeface="Tahoma"/>
              </a:rPr>
              <a:t>makes </a:t>
            </a:r>
            <a:r>
              <a:rPr sz="1100" spc="-30" dirty="0">
                <a:latin typeface="Tahoma"/>
                <a:cs typeface="Tahoma"/>
              </a:rPr>
              <a:t>policies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regulations?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policies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40" dirty="0">
                <a:latin typeface="Tahoma"/>
                <a:cs typeface="Tahoma"/>
              </a:rPr>
              <a:t>regulations relate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law?</a:t>
            </a:r>
            <a:endParaRPr sz="1100">
              <a:latin typeface="Tahoma"/>
              <a:cs typeface="Tahoma"/>
            </a:endParaRPr>
          </a:p>
          <a:p>
            <a:pPr marL="12700" marR="81915">
              <a:lnSpc>
                <a:spcPct val="102699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Can </a:t>
            </a:r>
            <a:r>
              <a:rPr sz="1100" spc="-65" dirty="0">
                <a:latin typeface="Tahoma"/>
                <a:cs typeface="Tahoma"/>
              </a:rPr>
              <a:t>you </a:t>
            </a:r>
            <a:r>
              <a:rPr sz="1100" spc="-60" dirty="0">
                <a:latin typeface="Tahoma"/>
                <a:cs typeface="Tahoma"/>
              </a:rPr>
              <a:t>go </a:t>
            </a:r>
            <a:r>
              <a:rPr sz="1100" spc="-15" dirty="0">
                <a:latin typeface="Tahoma"/>
                <a:cs typeface="Tahoma"/>
              </a:rPr>
              <a:t>to jail </a:t>
            </a:r>
            <a:r>
              <a:rPr sz="1100" spc="-60" dirty="0">
                <a:latin typeface="Tahoma"/>
                <a:cs typeface="Tahoma"/>
              </a:rPr>
              <a:t>or pay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fine for </a:t>
            </a:r>
            <a:r>
              <a:rPr sz="1100" spc="-50" dirty="0">
                <a:latin typeface="Tahoma"/>
                <a:cs typeface="Tahoma"/>
              </a:rPr>
              <a:t>breaking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0" dirty="0">
                <a:latin typeface="Tahoma"/>
                <a:cs typeface="Tahoma"/>
              </a:rPr>
              <a:t>policy </a:t>
            </a:r>
            <a:r>
              <a:rPr sz="1100" spc="-60" dirty="0">
                <a:latin typeface="Tahoma"/>
                <a:cs typeface="Tahoma"/>
              </a:rPr>
              <a:t>or  </a:t>
            </a:r>
            <a:r>
              <a:rPr sz="1100" spc="-35" dirty="0">
                <a:latin typeface="Tahoma"/>
                <a:cs typeface="Tahoma"/>
              </a:rPr>
              <a:t>regulation?</a:t>
            </a:r>
            <a:endParaRPr sz="1100">
              <a:latin typeface="Tahoma"/>
              <a:cs typeface="Tahoma"/>
            </a:endParaRPr>
          </a:p>
          <a:p>
            <a:pPr marL="12700" marR="114935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role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Congress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agency </a:t>
            </a:r>
            <a:r>
              <a:rPr sz="1100" spc="-30" dirty="0">
                <a:latin typeface="Tahoma"/>
                <a:cs typeface="Tahoma"/>
              </a:rPr>
              <a:t>policymaking </a:t>
            </a:r>
            <a:r>
              <a:rPr sz="1100" spc="120" dirty="0">
                <a:latin typeface="Tahoma"/>
                <a:cs typeface="Tahoma"/>
              </a:rPr>
              <a:t>/  </a:t>
            </a:r>
            <a:r>
              <a:rPr sz="1100" spc="-45" dirty="0">
                <a:latin typeface="Tahoma"/>
                <a:cs typeface="Tahoma"/>
              </a:rPr>
              <a:t>regulatory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process?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What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role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Office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President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agency  </a:t>
            </a:r>
            <a:r>
              <a:rPr sz="1100" spc="-30" dirty="0">
                <a:latin typeface="Tahoma"/>
                <a:cs typeface="Tahoma"/>
              </a:rPr>
              <a:t>policymaking?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9D8E-CA88-E626-BA75-F218FC67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</p:spPr>
        <p:txBody>
          <a:bodyPr wrap="square">
            <a:normAutofit/>
          </a:bodyPr>
          <a:lstStyle/>
          <a:p>
            <a:r>
              <a:rPr lang="en-US" dirty="0"/>
              <a:t>Foreign Policy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8455-7F2C-4671-3EB9-801741A2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</p:spPr>
        <p:txBody>
          <a:bodyPr wrap="square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Constitutional Players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Role of the President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Role of the Senate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House of Representatives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Other players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Courts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300" dirty="0"/>
              <a:t>Federal Agencies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BF34E67-A8D8-46FA-1574-A740BF39CD63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123658"/>
          </a:xfrm>
        </p:spPr>
        <p:txBody>
          <a:bodyPr/>
          <a:lstStyle/>
          <a:p>
            <a:r>
              <a:rPr lang="en-US" dirty="0"/>
              <a:t>The Constitution places most powers for foreign policy in the hands of the President and the Senate.</a:t>
            </a:r>
          </a:p>
          <a:p>
            <a:r>
              <a:rPr lang="en-US" sz="1000" dirty="0"/>
              <a:t>Declaration of War requires both the Senate and the House of Representatives.</a:t>
            </a:r>
          </a:p>
        </p:txBody>
      </p:sp>
    </p:spTree>
    <p:extLst>
      <p:ext uri="{BB962C8B-B14F-4D97-AF65-F5344CB8AC3E}">
        <p14:creationId xmlns:p14="http://schemas.microsoft.com/office/powerpoint/2010/main" val="108603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4" y="1368969"/>
            <a:ext cx="10902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>
                <a:latin typeface="Tahoma"/>
                <a:cs typeface="Tahoma"/>
              </a:rPr>
              <a:t>The</a:t>
            </a:r>
            <a:r>
              <a:rPr sz="2450" spc="-75" dirty="0">
                <a:latin typeface="Tahoma"/>
                <a:cs typeface="Tahoma"/>
              </a:rPr>
              <a:t> </a:t>
            </a:r>
            <a:r>
              <a:rPr sz="2450" spc="-105" dirty="0">
                <a:latin typeface="Tahoma"/>
                <a:cs typeface="Tahoma"/>
              </a:rPr>
              <a:t>End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CA7979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Announcements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3439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55399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19361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214613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247" y="235616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4395" y="1210511"/>
            <a:ext cx="3386454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40" dirty="0">
                <a:latin typeface="Tahoma"/>
                <a:cs typeface="Tahoma"/>
              </a:rPr>
              <a:t>Discussions </a:t>
            </a:r>
            <a:r>
              <a:rPr sz="1100" spc="-45" dirty="0">
                <a:latin typeface="Tahoma"/>
                <a:cs typeface="Tahoma"/>
              </a:rPr>
              <a:t>going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well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Keep </a:t>
            </a:r>
            <a:r>
              <a:rPr sz="1100" spc="-50" dirty="0">
                <a:latin typeface="Tahoma"/>
                <a:cs typeface="Tahoma"/>
              </a:rPr>
              <a:t>up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Chapter </a:t>
            </a:r>
            <a:r>
              <a:rPr sz="1100" spc="-55" dirty="0">
                <a:latin typeface="Tahoma"/>
                <a:cs typeface="Tahoma"/>
              </a:rPr>
              <a:t>assignments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-55" dirty="0">
                <a:latin typeface="Tahoma"/>
                <a:cs typeface="Tahoma"/>
              </a:rPr>
              <a:t>15 </a:t>
            </a:r>
            <a:r>
              <a:rPr sz="1100" spc="-65" dirty="0">
                <a:latin typeface="Tahoma"/>
                <a:cs typeface="Tahoma"/>
              </a:rPr>
              <a:t>days </a:t>
            </a:r>
            <a:r>
              <a:rPr sz="1100" spc="-20" dirty="0">
                <a:latin typeface="Tahoma"/>
                <a:cs typeface="Tahoma"/>
              </a:rPr>
              <a:t>left </a:t>
            </a:r>
            <a:r>
              <a:rPr sz="1100" spc="-15" dirty="0">
                <a:latin typeface="Tahoma"/>
                <a:cs typeface="Tahoma"/>
              </a:rPr>
              <a:t>until  </a:t>
            </a:r>
            <a:r>
              <a:rPr sz="1100" spc="-55" dirty="0">
                <a:latin typeface="Tahoma"/>
                <a:cs typeface="Tahoma"/>
              </a:rPr>
              <a:t>hard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deadline</a:t>
            </a:r>
            <a:endParaRPr sz="1100">
              <a:latin typeface="Tahoma"/>
              <a:cs typeface="Tahoma"/>
            </a:endParaRPr>
          </a:p>
          <a:p>
            <a:pPr marL="12700" marR="1515745">
              <a:lnSpc>
                <a:spcPct val="125299"/>
              </a:lnSpc>
            </a:pPr>
            <a:r>
              <a:rPr sz="1100" spc="-30" dirty="0">
                <a:latin typeface="Tahoma"/>
                <a:cs typeface="Tahoma"/>
              </a:rPr>
              <a:t>Exam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-65" dirty="0">
                <a:latin typeface="Tahoma"/>
                <a:cs typeface="Tahoma"/>
              </a:rPr>
              <a:t>due </a:t>
            </a:r>
            <a:r>
              <a:rPr sz="1100" spc="-10" dirty="0">
                <a:latin typeface="Tahoma"/>
                <a:cs typeface="Tahoma"/>
              </a:rPr>
              <a:t>Midnight </a:t>
            </a:r>
            <a:r>
              <a:rPr sz="1100" spc="-35" dirty="0">
                <a:latin typeface="Tahoma"/>
                <a:cs typeface="Tahoma"/>
              </a:rPr>
              <a:t>June </a:t>
            </a:r>
            <a:r>
              <a:rPr sz="1100" spc="-55" dirty="0">
                <a:latin typeface="Tahoma"/>
                <a:cs typeface="Tahoma"/>
              </a:rPr>
              <a:t>21  </a:t>
            </a:r>
            <a:r>
              <a:rPr sz="1100" spc="-30" dirty="0">
                <a:latin typeface="Tahoma"/>
                <a:cs typeface="Tahoma"/>
              </a:rPr>
              <a:t>Exam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-35" dirty="0">
                <a:latin typeface="Tahoma"/>
                <a:cs typeface="Tahoma"/>
              </a:rPr>
              <a:t>June </a:t>
            </a:r>
            <a:r>
              <a:rPr sz="1100" spc="-55" dirty="0">
                <a:latin typeface="Tahoma"/>
                <a:cs typeface="Tahoma"/>
              </a:rPr>
              <a:t>24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June </a:t>
            </a:r>
            <a:r>
              <a:rPr sz="1100" spc="-55" dirty="0">
                <a:latin typeface="Tahoma"/>
                <a:cs typeface="Tahoma"/>
              </a:rPr>
              <a:t>27  </a:t>
            </a:r>
            <a:r>
              <a:rPr sz="1100" spc="-15" dirty="0">
                <a:latin typeface="Tahoma"/>
                <a:cs typeface="Tahoma"/>
              </a:rPr>
              <a:t>Extra </a:t>
            </a:r>
            <a:r>
              <a:rPr sz="1100" spc="-30" dirty="0">
                <a:latin typeface="Tahoma"/>
                <a:cs typeface="Tahoma"/>
              </a:rPr>
              <a:t>credit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module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Elections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Have</a:t>
            </a:r>
            <a:r>
              <a:rPr sz="1400" spc="8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CC0000"/>
                </a:solidFill>
                <a:latin typeface="Tahoma"/>
                <a:cs typeface="Tahoma"/>
              </a:rPr>
              <a:t>consequences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1437101"/>
            <a:ext cx="3634104" cy="6540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9560" marR="5080">
              <a:lnSpc>
                <a:spcPct val="66400"/>
              </a:lnSpc>
              <a:spcBef>
                <a:spcPts val="805"/>
              </a:spcBef>
            </a:pPr>
            <a:r>
              <a:rPr sz="1700" i="1" spc="50" dirty="0">
                <a:latin typeface="Gill Sans MT"/>
                <a:cs typeface="Gill Sans MT"/>
              </a:rPr>
              <a:t>Elections </a:t>
            </a:r>
            <a:r>
              <a:rPr sz="1700" i="1" spc="20" dirty="0">
                <a:latin typeface="Gill Sans MT"/>
                <a:cs typeface="Gill Sans MT"/>
              </a:rPr>
              <a:t>have consequences </a:t>
            </a:r>
            <a:r>
              <a:rPr sz="1700" i="1" spc="110" dirty="0">
                <a:latin typeface="Gill Sans MT"/>
                <a:cs typeface="Gill Sans MT"/>
              </a:rPr>
              <a:t>... </a:t>
            </a:r>
            <a:r>
              <a:rPr sz="1700" i="1" spc="-35" dirty="0">
                <a:latin typeface="Gill Sans MT"/>
                <a:cs typeface="Gill Sans MT"/>
              </a:rPr>
              <a:t>[and] </a:t>
            </a:r>
            <a:r>
              <a:rPr sz="1700" i="1" spc="35" dirty="0">
                <a:latin typeface="Gill Sans MT"/>
                <a:cs typeface="Gill Sans MT"/>
              </a:rPr>
              <a:t>I  </a:t>
            </a:r>
            <a:r>
              <a:rPr sz="1700" i="1" spc="50" dirty="0">
                <a:latin typeface="Gill Sans MT"/>
                <a:cs typeface="Gill Sans MT"/>
              </a:rPr>
              <a:t>won.</a:t>
            </a:r>
            <a:endParaRPr sz="1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25" dirty="0">
                <a:latin typeface="Tahoma"/>
                <a:cs typeface="Tahoma"/>
              </a:rPr>
              <a:t>Barack </a:t>
            </a:r>
            <a:r>
              <a:rPr sz="1100" spc="-40" dirty="0">
                <a:latin typeface="Tahoma"/>
                <a:cs typeface="Tahoma"/>
              </a:rPr>
              <a:t>Obama, </a:t>
            </a:r>
            <a:r>
              <a:rPr sz="1100" spc="-35" dirty="0">
                <a:latin typeface="Tahoma"/>
                <a:cs typeface="Tahoma"/>
              </a:rPr>
              <a:t>44th </a:t>
            </a:r>
            <a:r>
              <a:rPr sz="1100" spc="-30" dirty="0">
                <a:latin typeface="Tahoma"/>
                <a:cs typeface="Tahoma"/>
              </a:rPr>
              <a:t>President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United </a:t>
            </a:r>
            <a:r>
              <a:rPr sz="1100" spc="-30" dirty="0">
                <a:latin typeface="Tahoma"/>
                <a:cs typeface="Tahoma"/>
              </a:rPr>
              <a:t>States,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2009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Elections </a:t>
            </a:r>
            <a:r>
              <a:rPr sz="1400" spc="-75" dirty="0">
                <a:solidFill>
                  <a:srgbClr val="CC0000"/>
                </a:solidFill>
                <a:latin typeface="Tahoma"/>
                <a:cs typeface="Tahoma"/>
              </a:rPr>
              <a:t>have</a:t>
            </a:r>
            <a:r>
              <a:rPr sz="1400" spc="8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CC0000"/>
                </a:solidFill>
                <a:latin typeface="Tahoma"/>
                <a:cs typeface="Tahoma"/>
              </a:rPr>
              <a:t>consequences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4395" y="1249509"/>
            <a:ext cx="3359150" cy="8591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just">
              <a:lnSpc>
                <a:spcPct val="73500"/>
              </a:lnSpc>
              <a:spcBef>
                <a:spcPts val="660"/>
              </a:spcBef>
            </a:pPr>
            <a:r>
              <a:rPr sz="1700" i="1" spc="-65" dirty="0">
                <a:latin typeface="Gill Sans MT"/>
                <a:cs typeface="Gill Sans MT"/>
              </a:rPr>
              <a:t>We </a:t>
            </a:r>
            <a:r>
              <a:rPr sz="1700" i="1" spc="30" dirty="0">
                <a:latin typeface="Gill Sans MT"/>
                <a:cs typeface="Gill Sans MT"/>
              </a:rPr>
              <a:t>won </a:t>
            </a:r>
            <a:r>
              <a:rPr sz="1700" i="1" spc="35" dirty="0">
                <a:latin typeface="Gill Sans MT"/>
                <a:cs typeface="Gill Sans MT"/>
              </a:rPr>
              <a:t>the </a:t>
            </a:r>
            <a:r>
              <a:rPr sz="1700" i="1" spc="45" dirty="0">
                <a:latin typeface="Gill Sans MT"/>
                <a:cs typeface="Gill Sans MT"/>
              </a:rPr>
              <a:t>election. </a:t>
            </a:r>
            <a:r>
              <a:rPr sz="1700" i="1" spc="50" dirty="0">
                <a:latin typeface="Gill Sans MT"/>
                <a:cs typeface="Gill Sans MT"/>
              </a:rPr>
              <a:t>Elections </a:t>
            </a:r>
            <a:r>
              <a:rPr sz="1700" i="1" spc="20" dirty="0">
                <a:latin typeface="Gill Sans MT"/>
                <a:cs typeface="Gill Sans MT"/>
              </a:rPr>
              <a:t>have  </a:t>
            </a:r>
            <a:r>
              <a:rPr sz="1700" i="1" spc="25" dirty="0">
                <a:latin typeface="Gill Sans MT"/>
                <a:cs typeface="Gill Sans MT"/>
              </a:rPr>
              <a:t>consequences. </a:t>
            </a:r>
            <a:r>
              <a:rPr sz="1700" i="1" spc="-65" dirty="0">
                <a:latin typeface="Gill Sans MT"/>
                <a:cs typeface="Gill Sans MT"/>
              </a:rPr>
              <a:t>We </a:t>
            </a:r>
            <a:r>
              <a:rPr sz="1700" i="1" spc="20" dirty="0">
                <a:latin typeface="Gill Sans MT"/>
                <a:cs typeface="Gill Sans MT"/>
              </a:rPr>
              <a:t>have </a:t>
            </a:r>
            <a:r>
              <a:rPr sz="1700" i="1" spc="35" dirty="0">
                <a:latin typeface="Gill Sans MT"/>
                <a:cs typeface="Gill Sans MT"/>
              </a:rPr>
              <a:t>the </a:t>
            </a:r>
            <a:r>
              <a:rPr sz="1700" i="1" spc="40" dirty="0">
                <a:latin typeface="Gill Sans MT"/>
                <a:cs typeface="Gill Sans MT"/>
              </a:rPr>
              <a:t>Senate, </a:t>
            </a:r>
            <a:r>
              <a:rPr sz="1700" i="1" spc="-10" dirty="0">
                <a:latin typeface="Gill Sans MT"/>
                <a:cs typeface="Gill Sans MT"/>
              </a:rPr>
              <a:t>we  </a:t>
            </a:r>
            <a:r>
              <a:rPr sz="1700" i="1" spc="20" dirty="0">
                <a:latin typeface="Gill Sans MT"/>
                <a:cs typeface="Gill Sans MT"/>
              </a:rPr>
              <a:t>have </a:t>
            </a:r>
            <a:r>
              <a:rPr sz="1700" i="1" spc="35" dirty="0">
                <a:latin typeface="Gill Sans MT"/>
                <a:cs typeface="Gill Sans MT"/>
              </a:rPr>
              <a:t>the </a:t>
            </a:r>
            <a:r>
              <a:rPr sz="1700" i="1" spc="20" dirty="0">
                <a:latin typeface="Gill Sans MT"/>
                <a:cs typeface="Gill Sans MT"/>
              </a:rPr>
              <a:t>White House, </a:t>
            </a:r>
            <a:r>
              <a:rPr sz="1700" i="1" spc="10" dirty="0">
                <a:latin typeface="Gill Sans MT"/>
                <a:cs typeface="Gill Sans MT"/>
              </a:rPr>
              <a:t>and </a:t>
            </a:r>
            <a:r>
              <a:rPr sz="1700" i="1" spc="-10" dirty="0">
                <a:latin typeface="Gill Sans MT"/>
                <a:cs typeface="Gill Sans MT"/>
              </a:rPr>
              <a:t>we </a:t>
            </a:r>
            <a:r>
              <a:rPr sz="1700" i="1" spc="20" dirty="0">
                <a:latin typeface="Gill Sans MT"/>
                <a:cs typeface="Gill Sans MT"/>
              </a:rPr>
              <a:t>have </a:t>
            </a:r>
            <a:r>
              <a:rPr sz="1700" i="1" spc="-25" dirty="0">
                <a:latin typeface="Gill Sans MT"/>
                <a:cs typeface="Gill Sans MT"/>
              </a:rPr>
              <a:t>a  </a:t>
            </a:r>
            <a:r>
              <a:rPr sz="1700" i="1" spc="15" dirty="0">
                <a:latin typeface="Gill Sans MT"/>
                <a:cs typeface="Gill Sans MT"/>
              </a:rPr>
              <a:t>phenomenal</a:t>
            </a:r>
            <a:r>
              <a:rPr sz="1700" i="1" spc="60" dirty="0">
                <a:latin typeface="Gill Sans MT"/>
                <a:cs typeface="Gill Sans MT"/>
              </a:rPr>
              <a:t> </a:t>
            </a:r>
            <a:r>
              <a:rPr sz="1700" i="1" spc="30" dirty="0">
                <a:latin typeface="Gill Sans MT"/>
                <a:cs typeface="Gill Sans MT"/>
              </a:rPr>
              <a:t>nominee.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153144"/>
            <a:ext cx="3379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Donald </a:t>
            </a:r>
            <a:r>
              <a:rPr sz="1100" spc="-35" dirty="0">
                <a:latin typeface="Tahoma"/>
                <a:cs typeface="Tahoma"/>
              </a:rPr>
              <a:t>Trump, 45th </a:t>
            </a:r>
            <a:r>
              <a:rPr sz="1100" spc="-30" dirty="0">
                <a:latin typeface="Tahoma"/>
                <a:cs typeface="Tahoma"/>
              </a:rPr>
              <a:t>President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United </a:t>
            </a:r>
            <a:r>
              <a:rPr sz="1100" spc="-30" dirty="0">
                <a:latin typeface="Tahoma"/>
                <a:cs typeface="Tahoma"/>
              </a:rPr>
              <a:t>States,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Major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Questions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66735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5" y="1401431"/>
            <a:ext cx="3573779" cy="69596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765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125" dirty="0">
                <a:latin typeface="Tahoma"/>
                <a:cs typeface="Tahoma"/>
              </a:rPr>
              <a:t>current </a:t>
            </a:r>
            <a:r>
              <a:rPr sz="2450" spc="-195" dirty="0">
                <a:latin typeface="Tahoma"/>
                <a:cs typeface="Tahoma"/>
              </a:rPr>
              <a:t>powers  </a:t>
            </a:r>
            <a:r>
              <a:rPr sz="2450" spc="-120" dirty="0">
                <a:latin typeface="Tahoma"/>
                <a:cs typeface="Tahoma"/>
              </a:rPr>
              <a:t>of </a:t>
            </a:r>
            <a:r>
              <a:rPr sz="2450" spc="-135" dirty="0">
                <a:latin typeface="Tahoma"/>
                <a:cs typeface="Tahoma"/>
              </a:rPr>
              <a:t>the</a:t>
            </a:r>
            <a:r>
              <a:rPr sz="2450" spc="125" dirty="0">
                <a:latin typeface="Tahoma"/>
                <a:cs typeface="Tahoma"/>
              </a:rPr>
              <a:t> </a:t>
            </a:r>
            <a:r>
              <a:rPr sz="2450" spc="-105" dirty="0">
                <a:latin typeface="Tahoma"/>
                <a:cs typeface="Tahoma"/>
              </a:rPr>
              <a:t>President?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Major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Questions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44266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200437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395" y="1176742"/>
            <a:ext cx="3573779" cy="11963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765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125" dirty="0">
                <a:latin typeface="Tahoma"/>
                <a:cs typeface="Tahoma"/>
              </a:rPr>
              <a:t>current </a:t>
            </a:r>
            <a:r>
              <a:rPr sz="2450" spc="-195" dirty="0">
                <a:latin typeface="Tahoma"/>
                <a:cs typeface="Tahoma"/>
              </a:rPr>
              <a:t>powers  </a:t>
            </a:r>
            <a:r>
              <a:rPr sz="2450" spc="-120" dirty="0">
                <a:latin typeface="Tahoma"/>
                <a:cs typeface="Tahoma"/>
              </a:rPr>
              <a:t>of </a:t>
            </a:r>
            <a:r>
              <a:rPr sz="2450" spc="-135" dirty="0">
                <a:latin typeface="Tahoma"/>
                <a:cs typeface="Tahoma"/>
              </a:rPr>
              <a:t>the</a:t>
            </a:r>
            <a:r>
              <a:rPr sz="2450" spc="125" dirty="0">
                <a:latin typeface="Tahoma"/>
                <a:cs typeface="Tahoma"/>
              </a:rPr>
              <a:t> </a:t>
            </a:r>
            <a:r>
              <a:rPr sz="2450" spc="-105" dirty="0">
                <a:latin typeface="Tahoma"/>
                <a:cs typeface="Tahoma"/>
              </a:rPr>
              <a:t>President?</a:t>
            </a:r>
            <a:endParaRPr sz="2450">
              <a:latin typeface="Tahoma"/>
              <a:cs typeface="Tahoma"/>
            </a:endParaRPr>
          </a:p>
          <a:p>
            <a:pPr marL="12700" marR="756285">
              <a:lnSpc>
                <a:spcPct val="61900"/>
              </a:lnSpc>
              <a:spcBef>
                <a:spcPts val="300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70" dirty="0">
                <a:latin typeface="Tahoma"/>
                <a:cs typeface="Tahoma"/>
              </a:rPr>
              <a:t>limits </a:t>
            </a:r>
            <a:r>
              <a:rPr sz="2450" spc="-170" dirty="0">
                <a:latin typeface="Tahoma"/>
                <a:cs typeface="Tahoma"/>
              </a:rPr>
              <a:t>on  </a:t>
            </a:r>
            <a:r>
              <a:rPr sz="2450" spc="-100" dirty="0">
                <a:latin typeface="Tahoma"/>
                <a:cs typeface="Tahoma"/>
              </a:rPr>
              <a:t>Presidential</a:t>
            </a:r>
            <a:r>
              <a:rPr sz="2450" spc="-5" dirty="0">
                <a:latin typeface="Tahoma"/>
                <a:cs typeface="Tahoma"/>
              </a:rPr>
              <a:t> </a:t>
            </a:r>
            <a:r>
              <a:rPr sz="2450" spc="-175" dirty="0">
                <a:latin typeface="Tahoma"/>
                <a:cs typeface="Tahoma"/>
              </a:rPr>
              <a:t>power?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Major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Questions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27585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8375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233249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395" y="1009928"/>
            <a:ext cx="3573779" cy="16129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765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125" dirty="0">
                <a:latin typeface="Tahoma"/>
                <a:cs typeface="Tahoma"/>
              </a:rPr>
              <a:t>current </a:t>
            </a:r>
            <a:r>
              <a:rPr sz="2450" spc="-195" dirty="0">
                <a:latin typeface="Tahoma"/>
                <a:cs typeface="Tahoma"/>
              </a:rPr>
              <a:t>powers  </a:t>
            </a:r>
            <a:r>
              <a:rPr sz="2450" spc="-120" dirty="0">
                <a:latin typeface="Tahoma"/>
                <a:cs typeface="Tahoma"/>
              </a:rPr>
              <a:t>of </a:t>
            </a:r>
            <a:r>
              <a:rPr sz="2450" spc="-135" dirty="0">
                <a:latin typeface="Tahoma"/>
                <a:cs typeface="Tahoma"/>
              </a:rPr>
              <a:t>the</a:t>
            </a:r>
            <a:r>
              <a:rPr sz="2450" spc="125" dirty="0">
                <a:latin typeface="Tahoma"/>
                <a:cs typeface="Tahoma"/>
              </a:rPr>
              <a:t> </a:t>
            </a:r>
            <a:r>
              <a:rPr sz="2450" spc="-105" dirty="0">
                <a:latin typeface="Tahoma"/>
                <a:cs typeface="Tahoma"/>
              </a:rPr>
              <a:t>President?</a:t>
            </a:r>
            <a:endParaRPr sz="2450">
              <a:latin typeface="Tahoma"/>
              <a:cs typeface="Tahoma"/>
            </a:endParaRPr>
          </a:p>
          <a:p>
            <a:pPr marL="12700" marR="756285">
              <a:lnSpc>
                <a:spcPct val="61900"/>
              </a:lnSpc>
              <a:spcBef>
                <a:spcPts val="300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70" dirty="0">
                <a:latin typeface="Tahoma"/>
                <a:cs typeface="Tahoma"/>
              </a:rPr>
              <a:t>limits </a:t>
            </a:r>
            <a:r>
              <a:rPr sz="2450" spc="-170" dirty="0">
                <a:latin typeface="Tahoma"/>
                <a:cs typeface="Tahoma"/>
              </a:rPr>
              <a:t>on  </a:t>
            </a:r>
            <a:r>
              <a:rPr sz="2450" spc="-100" dirty="0">
                <a:latin typeface="Tahoma"/>
                <a:cs typeface="Tahoma"/>
              </a:rPr>
              <a:t>Presidential</a:t>
            </a:r>
            <a:r>
              <a:rPr sz="2450" spc="-5" dirty="0">
                <a:latin typeface="Tahoma"/>
                <a:cs typeface="Tahoma"/>
              </a:rPr>
              <a:t> </a:t>
            </a:r>
            <a:r>
              <a:rPr sz="2450" spc="-175" dirty="0">
                <a:latin typeface="Tahoma"/>
                <a:cs typeface="Tahoma"/>
              </a:rPr>
              <a:t>power?</a:t>
            </a:r>
            <a:endParaRPr sz="2450">
              <a:latin typeface="Tahoma"/>
              <a:cs typeface="Tahoma"/>
            </a:endParaRPr>
          </a:p>
          <a:p>
            <a:pPr marL="12700" marR="478790">
              <a:lnSpc>
                <a:spcPct val="66400"/>
              </a:lnSpc>
              <a:spcBef>
                <a:spcPts val="570"/>
              </a:spcBef>
            </a:pPr>
            <a:r>
              <a:rPr sz="1700" spc="-110" dirty="0">
                <a:latin typeface="Tahoma"/>
                <a:cs typeface="Tahoma"/>
              </a:rPr>
              <a:t>How </a:t>
            </a:r>
            <a:r>
              <a:rPr sz="1700" spc="-125" dirty="0">
                <a:latin typeface="Tahoma"/>
                <a:cs typeface="Tahoma"/>
              </a:rPr>
              <a:t>does </a:t>
            </a:r>
            <a:r>
              <a:rPr sz="1700" spc="-65" dirty="0">
                <a:latin typeface="Tahoma"/>
                <a:cs typeface="Tahoma"/>
              </a:rPr>
              <a:t>this </a:t>
            </a:r>
            <a:r>
              <a:rPr sz="1700" spc="-90" dirty="0">
                <a:latin typeface="Tahoma"/>
                <a:cs typeface="Tahoma"/>
              </a:rPr>
              <a:t>relate </a:t>
            </a:r>
            <a:r>
              <a:rPr sz="1700" spc="-50" dirty="0">
                <a:latin typeface="Tahoma"/>
                <a:cs typeface="Tahoma"/>
              </a:rPr>
              <a:t>to </a:t>
            </a:r>
            <a:r>
              <a:rPr sz="1700" spc="-95" dirty="0">
                <a:latin typeface="Tahoma"/>
                <a:cs typeface="Tahoma"/>
              </a:rPr>
              <a:t>the other  </a:t>
            </a:r>
            <a:r>
              <a:rPr sz="1700" spc="-114" dirty="0">
                <a:latin typeface="Tahoma"/>
                <a:cs typeface="Tahoma"/>
              </a:rPr>
              <a:t>branches, Congress and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335" dirty="0">
                <a:latin typeface="Tahoma"/>
                <a:cs typeface="Tahoma"/>
              </a:rPr>
              <a:t> </a:t>
            </a:r>
            <a:r>
              <a:rPr sz="1700" spc="-70" dirty="0">
                <a:latin typeface="Tahoma"/>
                <a:cs typeface="Tahoma"/>
              </a:rPr>
              <a:t>Courts?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000" y="25252"/>
            <a:ext cx="546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2" action="ppaction://hlinksldjump"/>
              </a:rPr>
              <a:t>Announcements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6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7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5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9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3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911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99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659" y="25252"/>
            <a:ext cx="530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The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Presidency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7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51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5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59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63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7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710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7502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2047" y="25252"/>
            <a:ext cx="586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CA7979"/>
                </a:solidFill>
                <a:latin typeface="Arial"/>
                <a:cs typeface="Arial"/>
                <a:hlinkClick r:id="rId4" action="ppaction://hlinksldjump"/>
              </a:rPr>
              <a:t>Bureaucracy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002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0614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87571" y="25252"/>
            <a:ext cx="5251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Policy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30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CA7979"/>
                </a:solidFill>
                <a:latin typeface="Arial"/>
                <a:cs typeface="Arial"/>
                <a:hlinkClick r:id="rId5" action="ppaction://hlinksldjump"/>
              </a:rPr>
              <a:t>Law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21837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0" y="34067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5" dirty="0">
                <a:solidFill>
                  <a:srgbClr val="CC0000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Major</a:t>
            </a:r>
            <a:r>
              <a:rPr sz="1400" spc="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Questions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247" y="117787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247" y="173958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247" y="223451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247" y="265155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569"/>
                </a:moveTo>
                <a:lnTo>
                  <a:pt x="61569" y="61569"/>
                </a:lnTo>
                <a:lnTo>
                  <a:pt x="61569" y="0"/>
                </a:lnTo>
                <a:lnTo>
                  <a:pt x="0" y="0"/>
                </a:lnTo>
                <a:lnTo>
                  <a:pt x="0" y="6156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395" y="911947"/>
            <a:ext cx="3573779" cy="18580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765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125" dirty="0">
                <a:latin typeface="Tahoma"/>
                <a:cs typeface="Tahoma"/>
              </a:rPr>
              <a:t>current </a:t>
            </a:r>
            <a:r>
              <a:rPr sz="2450" spc="-195" dirty="0">
                <a:latin typeface="Tahoma"/>
                <a:cs typeface="Tahoma"/>
              </a:rPr>
              <a:t>powers  </a:t>
            </a:r>
            <a:r>
              <a:rPr sz="2450" spc="-120" dirty="0">
                <a:latin typeface="Tahoma"/>
                <a:cs typeface="Tahoma"/>
              </a:rPr>
              <a:t>of </a:t>
            </a:r>
            <a:r>
              <a:rPr sz="2450" spc="-135" dirty="0">
                <a:latin typeface="Tahoma"/>
                <a:cs typeface="Tahoma"/>
              </a:rPr>
              <a:t>the</a:t>
            </a:r>
            <a:r>
              <a:rPr sz="2450" spc="125" dirty="0">
                <a:latin typeface="Tahoma"/>
                <a:cs typeface="Tahoma"/>
              </a:rPr>
              <a:t> </a:t>
            </a:r>
            <a:r>
              <a:rPr sz="2450" spc="-105" dirty="0">
                <a:latin typeface="Tahoma"/>
                <a:cs typeface="Tahoma"/>
              </a:rPr>
              <a:t>President?</a:t>
            </a:r>
            <a:endParaRPr sz="2450">
              <a:latin typeface="Tahoma"/>
              <a:cs typeface="Tahoma"/>
            </a:endParaRPr>
          </a:p>
          <a:p>
            <a:pPr marL="12700" marR="756285">
              <a:lnSpc>
                <a:spcPct val="61900"/>
              </a:lnSpc>
              <a:spcBef>
                <a:spcPts val="300"/>
              </a:spcBef>
            </a:pPr>
            <a:r>
              <a:rPr sz="2450" spc="-85" dirty="0">
                <a:latin typeface="Tahoma"/>
                <a:cs typeface="Tahoma"/>
              </a:rPr>
              <a:t>What </a:t>
            </a:r>
            <a:r>
              <a:rPr sz="2450" spc="-195" dirty="0">
                <a:latin typeface="Tahoma"/>
                <a:cs typeface="Tahoma"/>
              </a:rPr>
              <a:t>are </a:t>
            </a:r>
            <a:r>
              <a:rPr sz="2450" spc="-135" dirty="0">
                <a:latin typeface="Tahoma"/>
                <a:cs typeface="Tahoma"/>
              </a:rPr>
              <a:t>the </a:t>
            </a:r>
            <a:r>
              <a:rPr sz="2450" spc="-70" dirty="0">
                <a:latin typeface="Tahoma"/>
                <a:cs typeface="Tahoma"/>
              </a:rPr>
              <a:t>limits </a:t>
            </a:r>
            <a:r>
              <a:rPr sz="2450" spc="-170" dirty="0">
                <a:latin typeface="Tahoma"/>
                <a:cs typeface="Tahoma"/>
              </a:rPr>
              <a:t>on  </a:t>
            </a:r>
            <a:r>
              <a:rPr sz="2450" spc="-100" dirty="0">
                <a:latin typeface="Tahoma"/>
                <a:cs typeface="Tahoma"/>
              </a:rPr>
              <a:t>Presidential</a:t>
            </a:r>
            <a:r>
              <a:rPr sz="2450" spc="-5" dirty="0">
                <a:latin typeface="Tahoma"/>
                <a:cs typeface="Tahoma"/>
              </a:rPr>
              <a:t> </a:t>
            </a:r>
            <a:r>
              <a:rPr sz="2450" spc="-175" dirty="0">
                <a:latin typeface="Tahoma"/>
                <a:cs typeface="Tahoma"/>
              </a:rPr>
              <a:t>power?</a:t>
            </a:r>
            <a:endParaRPr sz="2450">
              <a:latin typeface="Tahoma"/>
              <a:cs typeface="Tahoma"/>
            </a:endParaRPr>
          </a:p>
          <a:p>
            <a:pPr marL="12700" marR="478790">
              <a:lnSpc>
                <a:spcPct val="66400"/>
              </a:lnSpc>
              <a:spcBef>
                <a:spcPts val="570"/>
              </a:spcBef>
            </a:pPr>
            <a:r>
              <a:rPr sz="1700" spc="-110" dirty="0">
                <a:latin typeface="Tahoma"/>
                <a:cs typeface="Tahoma"/>
              </a:rPr>
              <a:t>How </a:t>
            </a:r>
            <a:r>
              <a:rPr sz="1700" spc="-125" dirty="0">
                <a:latin typeface="Tahoma"/>
                <a:cs typeface="Tahoma"/>
              </a:rPr>
              <a:t>does </a:t>
            </a:r>
            <a:r>
              <a:rPr sz="1700" spc="-65" dirty="0">
                <a:latin typeface="Tahoma"/>
                <a:cs typeface="Tahoma"/>
              </a:rPr>
              <a:t>this </a:t>
            </a:r>
            <a:r>
              <a:rPr sz="1700" spc="-90" dirty="0">
                <a:latin typeface="Tahoma"/>
                <a:cs typeface="Tahoma"/>
              </a:rPr>
              <a:t>relate </a:t>
            </a:r>
            <a:r>
              <a:rPr sz="1700" spc="-50" dirty="0">
                <a:latin typeface="Tahoma"/>
                <a:cs typeface="Tahoma"/>
              </a:rPr>
              <a:t>to </a:t>
            </a:r>
            <a:r>
              <a:rPr sz="1700" spc="-95" dirty="0">
                <a:latin typeface="Tahoma"/>
                <a:cs typeface="Tahoma"/>
              </a:rPr>
              <a:t>the other  </a:t>
            </a:r>
            <a:r>
              <a:rPr sz="1700" spc="-114" dirty="0">
                <a:latin typeface="Tahoma"/>
                <a:cs typeface="Tahoma"/>
              </a:rPr>
              <a:t>branches, Congress and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335" dirty="0">
                <a:latin typeface="Tahoma"/>
                <a:cs typeface="Tahoma"/>
              </a:rPr>
              <a:t> </a:t>
            </a:r>
            <a:r>
              <a:rPr sz="1700" spc="-70" dirty="0">
                <a:latin typeface="Tahoma"/>
                <a:cs typeface="Tahoma"/>
              </a:rPr>
              <a:t>Courts?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ts val="1930"/>
              </a:lnSpc>
            </a:pPr>
            <a:r>
              <a:rPr sz="1700" spc="-110" dirty="0">
                <a:latin typeface="Tahoma"/>
                <a:cs typeface="Tahoma"/>
              </a:rPr>
              <a:t>How </a:t>
            </a:r>
            <a:r>
              <a:rPr sz="1700" spc="-75" dirty="0">
                <a:latin typeface="Tahoma"/>
                <a:cs typeface="Tahoma"/>
              </a:rPr>
              <a:t>did </a:t>
            </a:r>
            <a:r>
              <a:rPr sz="1700" spc="-195" dirty="0">
                <a:latin typeface="Tahoma"/>
                <a:cs typeface="Tahoma"/>
              </a:rPr>
              <a:t>we </a:t>
            </a:r>
            <a:r>
              <a:rPr sz="1700" spc="-100" dirty="0">
                <a:latin typeface="Tahoma"/>
                <a:cs typeface="Tahoma"/>
              </a:rPr>
              <a:t>get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14" dirty="0">
                <a:latin typeface="Tahoma"/>
                <a:cs typeface="Tahoma"/>
              </a:rPr>
              <a:t>here?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300" y="3225267"/>
            <a:ext cx="6788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Arial"/>
                <a:cs typeface="Arial"/>
              </a:rPr>
              <a:t>Tom</a:t>
            </a:r>
            <a:r>
              <a:rPr sz="600" spc="35" dirty="0">
                <a:solidFill>
                  <a:srgbClr val="8E0000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8E0000"/>
                </a:solidFill>
                <a:latin typeface="Arial"/>
                <a:cs typeface="Arial"/>
              </a:rPr>
              <a:t>Hanna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Module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3</a:t>
            </a:r>
            <a:r>
              <a:rPr sz="600" spc="4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  <a:hlinkClick r:id="rId6" action="ppaction://hlinksldjump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Houston Community</a:t>
            </a:r>
            <a:r>
              <a:rPr spc="45" dirty="0"/>
              <a:t> </a:t>
            </a:r>
            <a:r>
              <a:rPr spc="-25" dirty="0"/>
              <a:t>College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998</Words>
  <Application>Microsoft Office PowerPoint</Application>
  <PresentationFormat>Custom</PresentationFormat>
  <Paragraphs>260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Foreign Policy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Module 3: The President, Bureaucracy, Policy</dc:title>
  <dc:creator>Tom Hanna</dc:creator>
  <cp:lastModifiedBy>Hanna, Tom</cp:lastModifiedBy>
  <cp:revision>3</cp:revision>
  <dcterms:created xsi:type="dcterms:W3CDTF">2023-06-21T00:07:32Z</dcterms:created>
  <dcterms:modified xsi:type="dcterms:W3CDTF">2024-11-06T00:45:38Z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2023-06-21T00:00:00Z</vt:filetime>
  </property>
</Properties>
</file>