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jp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patrickjuli.us/2015/09/30/how-not-to-talk-about-the-defense-budget/" TargetMode="External" /><Relationship Id="rId3" Type="http://schemas.openxmlformats.org/officeDocument/2006/relationships/hyperlink" Target="https://fiscaldata.treasury.gov/americas-finance-guide/federal-spending/" TargetMode="External" /><Relationship Id="rId4" Type="http://schemas.openxmlformats.org/officeDocument/2006/relationships/image" Target="../media/image3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jp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en.wikipedia.org/wiki/List_of_countries_by_charitable_donation_as_percentage_of_GDP" TargetMode="External" /><Relationship Id="rId3" Type="http://schemas.openxmlformats.org/officeDocument/2006/relationships/image" Target="../media/image4.jp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jp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Misinformation and Disinformation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GOVT2306, Instructor: Tom Hanna, Fall 2023, University of Houston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Disclaimer: I have no idea if these are true. It’s just related.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Question 4</a:t>
            </a:r>
          </a:p>
          <a:p>
            <a:pPr lvl="0" indent="0" marL="0">
              <a:buNone/>
            </a:pPr>
            <a:r>
              <a:rPr/>
              <a:t>If we combine national defense spending and veteran’s spending to create a category called “defense related spending,” which of the following categories gets the largest share of federal spending?</a:t>
            </a:r>
          </a:p>
          <a:p>
            <a:pPr lvl="0" indent="0">
              <a:buNone/>
            </a:pPr>
            <a:r>
              <a:rPr>
                <a:latin typeface="Courier"/>
              </a:rPr>
              <a:t>            a - defense related spending
            b - Social Security
            c - Medicare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Question 4: Answer</a:t>
            </a:r>
          </a:p>
          <a:p>
            <a:pPr lvl="0" indent="0" marL="0">
              <a:buNone/>
            </a:pPr>
            <a:r>
              <a:rPr/>
              <a:t>If we combine national defense spending and veteran’s spending to create a category called “defense related spending,” which of the following categories gets the largest share of federal spending?</a:t>
            </a:r>
          </a:p>
          <a:p>
            <a:pPr lvl="0" indent="0" marL="0">
              <a:buNone/>
            </a:pPr>
            <a:r>
              <a:rPr/>
              <a:t>Correct Answer: b - Social Security</a:t>
            </a:r>
          </a:p>
          <a:p>
            <a:pPr lvl="0" indent="0">
              <a:buNone/>
            </a:pPr>
            <a:r>
              <a:rPr>
                <a:latin typeface="Courier"/>
              </a:rPr>
              <a:t>            a - defense related spending - 17%
            b - Social Security - 21%
            c - Medicare - 12%
            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Trump Cutting Social Security</a:t>
            </a:r>
          </a:p>
        </p:txBody>
      </p:sp>
      <p:pic>
        <p:nvPicPr>
          <p:cNvPr descr="biden_trump_social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873500" y="203200"/>
            <a:ext cx="45085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Biden say Trump will cut social security meme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Disclaimer: No idea if this is true either, it’s just funny given the Biden meme!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Question 5</a:t>
            </a:r>
          </a:p>
          <a:p>
            <a:pPr lvl="0" indent="0" marL="0">
              <a:buNone/>
            </a:pPr>
            <a:r>
              <a:rPr/>
              <a:t>Which of these gets the largest share of federal spending? Consider these categories:</a:t>
            </a:r>
          </a:p>
          <a:p>
            <a:pPr lvl="0" indent="0">
              <a:buNone/>
            </a:pPr>
            <a:r>
              <a:rPr>
                <a:latin typeface="Courier"/>
              </a:rPr>
              <a:t>            a. Courts and police of all types
            b. Defense related = national defense plus veteran's benefits and services
            c. Senior citizens benefits = Social Security and Medicare
            d. Welfare for non-seniors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Question 5</a:t>
            </a:r>
          </a:p>
          <a:p>
            <a:pPr lvl="0" indent="0" marL="0">
              <a:buNone/>
            </a:pPr>
            <a:r>
              <a:rPr/>
              <a:t>Which of these gets the largest share of federal spending? Consider these categories:</a:t>
            </a:r>
          </a:p>
          <a:p>
            <a:pPr lvl="0" indent="0" marL="0">
              <a:buNone/>
            </a:pPr>
            <a:r>
              <a:rPr/>
              <a:t>Correct Answer: C - Senior citizens benefits at 33% d. Welfare for non-seniors is close at 32%</a:t>
            </a:r>
          </a:p>
          <a:p>
            <a:pPr lvl="0" indent="0">
              <a:buNone/>
            </a:pPr>
            <a:r>
              <a:rPr>
                <a:latin typeface="Courier"/>
              </a:rPr>
              <a:t>            a. Courts and police of all types - less than 4$
            b. Defense related = national defense plus veteran's benefits and services - 17%
            c. Senior citizens benefits = Social Security and Medicare - 33%
            d. Welfare for non-seniors - 32% 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Next version</a:t>
            </a:r>
          </a:p>
          <a:p>
            <a:pPr lvl="0" indent="0" marL="0">
              <a:buNone/>
            </a:pPr>
            <a:r>
              <a:rPr/>
              <a:t>We will revisit this topic at least once more during the semester and you can expect I will pick on a Republican Senator!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Today’s Class</a:t>
            </a:r>
          </a:p>
          <a:p>
            <a:pPr lvl="0"/>
            <a:r>
              <a:rPr/>
              <a:t>Announcements</a:t>
            </a:r>
          </a:p>
          <a:p>
            <a:pPr lvl="0"/>
            <a:r>
              <a:rPr/>
              <a:t>Misinformtion, Disinformation, EC Quiz Answers</a:t>
            </a:r>
          </a:p>
          <a:p>
            <a:pPr lvl="0"/>
            <a:r>
              <a:rPr/>
              <a:t>Next class: Federalism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Announcements</a:t>
            </a:r>
          </a:p>
          <a:p>
            <a:pPr lvl="0"/>
            <a:r>
              <a:rPr/>
              <a:t>I am adding a “recommended schedule” for Chapter assignments in Canvas. This is only to help you meet the final deadline for the Unit. You should be finishing Chapter 4 Inquizitives this week. Chapter 5 due September 20..</a:t>
            </a:r>
          </a:p>
          <a:p>
            <a:pPr lvl="0"/>
            <a:r>
              <a:rPr/>
              <a:t>I will be sending reminders to those who are behind schedule from Canvas Gradebook. There is no need to reply to these.</a:t>
            </a:r>
          </a:p>
          <a:p>
            <a:pPr lvl="0"/>
            <a:r>
              <a:rPr/>
              <a:t>Syllabus Quiz: Get Out of Jail Free supersedes Late Policy</a:t>
            </a:r>
          </a:p>
          <a:p>
            <a:pPr lvl="1" indent="0">
              <a:buNone/>
            </a:pPr>
            <a:r>
              <a:rPr>
                <a:latin typeface="Courier"/>
              </a:rPr>
              <a:t>         -  The correct answer for Question 10 "I didn't finish an assignment on time, I should?" should be: If it is my first missed assignment, I can use my Get Out of Jail Free Card to drop the grade. If I have already used my Get Out of Jail Free card, there are no extensions.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Misinformation, Disinformation, and Information Consumers</a:t>
            </a:r>
          </a:p>
          <a:p>
            <a:pPr lvl="0"/>
            <a:r>
              <a:rPr/>
              <a:t>Information consumers: US! The people receiving and acting on the information</a:t>
            </a:r>
          </a:p>
          <a:p>
            <a:pPr lvl="0"/>
            <a:r>
              <a:rPr/>
              <a:t>Misinformation: false or misleading information that is unknowingly shared</a:t>
            </a:r>
          </a:p>
          <a:p>
            <a:pPr lvl="0"/>
            <a:r>
              <a:rPr/>
              <a:t>Disinformation: false or misleading information that is purposely created and distributed</a:t>
            </a:r>
          </a:p>
          <a:p>
            <a:pPr lvl="1" indent="0">
              <a:buNone/>
            </a:pPr>
            <a:r>
              <a:rPr>
                <a:latin typeface="Courier"/>
              </a:rPr>
              <a:t>          - Out of context: missing surrounding words and circumstances, real meaning may be the opposite
          - Unusual definitions: different meaning than normal speech of the *information consumer* 
          - Lies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Three kinds of lies</a:t>
            </a:r>
          </a:p>
          <a:p>
            <a:pPr lvl="0" indent="0" marL="0">
              <a:buNone/>
            </a:pPr>
            <a:r>
              <a:rPr b="1"/>
              <a:t>“There are three kinds of lies: lies, damned lies, and statistics.”</a:t>
            </a:r>
          </a:p>
          <a:p>
            <a:pPr lvl="0" indent="0" marL="0">
              <a:buNone/>
            </a:pPr>
            <a:r>
              <a:rPr/>
              <a:t>Attributed to:</a:t>
            </a:r>
          </a:p>
          <a:p>
            <a:pPr lvl="0" indent="0">
              <a:buNone/>
            </a:pPr>
            <a:r>
              <a:rPr>
                <a:latin typeface="Courier"/>
              </a:rPr>
              <a:t>            - Benjamin Disraeli
            - Mark Twain
            - Aldous Huxley
            - Leonard Henry, Baron Courtney of Penwith
            </a:t>
            </a:r>
          </a:p>
          <a:p>
            <a:pPr lvl="0" indent="0" marL="0">
              <a:buNone/>
            </a:pPr>
            <a:r>
              <a:rPr/>
              <a:t>Related: </a:t>
            </a:r>
            <a:r>
              <a:rPr b="1"/>
              <a:t>“Liars, damned liars, and experts!”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55% of Budget for Defense</a:t>
            </a:r>
          </a:p>
        </p:txBody>
      </p:sp>
      <p:pic>
        <p:nvPicPr>
          <p:cNvPr descr="55percent_defens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191000" y="203200"/>
            <a:ext cx="38735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55percent_defense meme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Unusual Definitions/Lack of Context</a:t>
            </a:r>
          </a:p>
        </p:txBody>
      </p:sp>
      <p:pic>
        <p:nvPicPr>
          <p:cNvPr descr="tax_dollars_mem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279900" y="203200"/>
            <a:ext cx="36703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Tax Dollars Meme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Unusual Definitions/Lack of Context</a:t>
            </a:r>
          </a:p>
          <a:p>
            <a:pPr lvl="0"/>
            <a:r>
              <a:rPr/>
              <a:t>This meme purposely confuses two different things</a:t>
            </a:r>
          </a:p>
          <a:p>
            <a:pPr lvl="0" indent="0" marL="0">
              <a:buNone/>
            </a:pPr>
            <a:r>
              <a:rPr/>
              <a:t>Simple definitions:</a:t>
            </a:r>
          </a:p>
          <a:p>
            <a:pPr lvl="0" indent="0">
              <a:buNone/>
            </a:pPr>
            <a:r>
              <a:rPr>
                <a:latin typeface="Courier"/>
              </a:rPr>
              <a:t>            - Discretionary: set in every budget
            - Nondiscretionary: set far in advance
            - Total budget: Discretionary plus Nondiscretionary
            </a:t>
            </a:r>
          </a:p>
          <a:p>
            <a:pPr lvl="0"/>
            <a:r>
              <a:rPr/>
              <a:t>This shows only discretionary spending</a:t>
            </a:r>
          </a:p>
          <a:p>
            <a:pPr lvl="1" indent="0">
              <a:buNone/>
            </a:pPr>
            <a:r>
              <a:rPr>
                <a:latin typeface="Courier"/>
              </a:rPr>
              <a:t>          - Most spending on the little categories is nondiscretionary
          - Virtually all defense spending is discretionary</a:t>
            </a:r>
          </a:p>
          <a:p>
            <a:pPr lvl="0"/>
            <a:r>
              <a:rPr/>
              <a:t>If we show the total budget, the picture changes drastically</a:t>
            </a:r>
          </a:p>
          <a:p>
            <a:pPr lvl="0"/>
            <a:r>
              <a:rPr/>
              <a:t>If we show only nondiscretionary, the rocket disappears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Why is this a problem?</a:t>
            </a:r>
          </a:p>
          <a:p>
            <a:pPr lvl="0" indent="0" marL="0">
              <a:buNone/>
            </a:pPr>
            <a:r>
              <a:rPr/>
              <a:t>“This week on Facebook I ran into a couple of memes about the defense budget that I thought were worth addressing. While the </a:t>
            </a:r>
            <a:r>
              <a:rPr b="1"/>
              <a:t>core message that the United States spends too much on the military is sound</a:t>
            </a:r>
            <a:r>
              <a:rPr/>
              <a:t>, these particular memes are so </a:t>
            </a:r>
            <a:r>
              <a:rPr b="1"/>
              <a:t>massively misleading</a:t>
            </a:r>
            <a:r>
              <a:rPr/>
              <a:t> that I think it would be irresponsible to let them go unanswered…”</a:t>
            </a:r>
          </a:p>
          <a:p>
            <a:pPr lvl="0" indent="0" marL="0">
              <a:buNone/>
            </a:pPr>
            <a:r>
              <a:rPr/>
              <a:t>“Our education spending is about average (though somehow we do it so inefficiently that we don’t provide college for free, unlike Germany, France, Finland, Sweden, or Norway)…How about a meme about that?”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Human Economics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Practical and Moral Dimension</a:t>
            </a:r>
          </a:p>
          <a:p>
            <a:pPr lvl="0"/>
            <a:r>
              <a:rPr/>
              <a:t>Practical issue:</a:t>
            </a:r>
          </a:p>
          <a:p>
            <a:pPr lvl="1" indent="0">
              <a:buNone/>
            </a:pPr>
            <a:r>
              <a:rPr>
                <a:latin typeface="Courier"/>
              </a:rPr>
              <a:t>          - If you believe in something, is it better to make an honest argument that you can back up with facts or to resort to misinformation, disinformation, distortions, and lies?
          - What happens if someone arguing for something gets caught lying? What do the people listening think?
          - Which is more effective?</a:t>
            </a:r>
          </a:p>
          <a:p>
            <a:pPr lvl="0"/>
            <a:r>
              <a:rPr/>
              <a:t>Moral Dimension</a:t>
            </a:r>
          </a:p>
          <a:p>
            <a:pPr lvl="1" indent="0">
              <a:buNone/>
            </a:pPr>
            <a:r>
              <a:rPr>
                <a:latin typeface="Courier"/>
              </a:rPr>
              <a:t>          - Do you personally want to unknowingly spread disinformation?</a:t>
            </a:r>
          </a:p>
          <a:p>
            <a:pPr lvl="0" indent="0">
              <a:buNone/>
            </a:pPr>
            <a:r>
              <a:rPr>
                <a:latin typeface="Courier"/>
              </a:rPr>
              <a:t>                            -https://thehill.com/homenews/senate/4124631-these-11-senators-voted-against-the-must-pass-defense-spending-bill/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Do This Now</a:t>
            </a:r>
          </a:p>
          <a:p>
            <a:pPr lvl="0" indent="0" marL="0">
              <a:buNone/>
            </a:pPr>
            <a:r>
              <a:rPr/>
              <a:t>Do This Now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Extra Credit Quiz Answers</a:t>
            </a:r>
          </a:p>
          <a:p>
            <a:pPr lvl="0" indent="0" marL="0">
              <a:buNone/>
            </a:pPr>
            <a:r>
              <a:rPr/>
              <a:t>The Extra Credit Quiz Answers are based on actual federal budget data from the US Department of the Treasury from 2021 last fiscal year: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Preview</a:t>
            </a:r>
          </a:p>
          <a:p>
            <a:pPr lvl="0" indent="0" marL="0">
              <a:buNone/>
            </a:pPr>
            <a:r>
              <a:rPr/>
              <a:t>Goals: Understand the problems. Understand the solutions. Argue more effectively for what you want. Don’t spread misinformation and look dishonest.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Healthcare vs Defense Spending</a:t>
            </a:r>
          </a:p>
        </p:txBody>
      </p:sp>
      <p:pic>
        <p:nvPicPr>
          <p:cNvPr descr="defense_healthcare_coronavirus_meme.jp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759200" y="203200"/>
            <a:ext cx="47244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defense healthcare coronavirus meme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Question 1</a:t>
            </a:r>
          </a:p>
          <a:p>
            <a:pPr lvl="0" indent="0" marL="0">
              <a:buNone/>
            </a:pPr>
            <a:r>
              <a:rPr/>
              <a:t>Of the four following categories, which does the federal government spend the most on?</a:t>
            </a:r>
          </a:p>
          <a:p>
            <a:pPr lvl="0" indent="-342900" marL="342900">
              <a:buAutoNum type="alphaLcPeriod"/>
            </a:pPr>
            <a:r>
              <a:rPr/>
              <a:t>police</a:t>
            </a:r>
          </a:p>
          <a:p>
            <a:pPr lvl="0" indent="-342900" marL="342900">
              <a:buAutoNum type="alphaLcPeriod"/>
            </a:pPr>
            <a:r>
              <a:rPr/>
              <a:t>national defense</a:t>
            </a:r>
          </a:p>
          <a:p>
            <a:pPr lvl="0" indent="-342900" marL="342900">
              <a:buAutoNum type="alphaLcPeriod"/>
            </a:pPr>
            <a:r>
              <a:rPr/>
              <a:t>healthcare</a:t>
            </a:r>
          </a:p>
          <a:p>
            <a:pPr lvl="0" indent="-342900" marL="342900">
              <a:buAutoNum type="alphaLcPeriod"/>
            </a:pPr>
            <a:r>
              <a:rPr/>
              <a:t>veteran’s benefits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Question 1: Answer</a:t>
            </a:r>
          </a:p>
          <a:p>
            <a:pPr lvl="0" indent="0" marL="0">
              <a:buNone/>
            </a:pPr>
            <a:r>
              <a:rPr/>
              <a:t>Of the four following categories, which does the federal government spend the most on?</a:t>
            </a:r>
          </a:p>
          <a:p>
            <a:pPr lvl="0" indent="0" marL="0">
              <a:buNone/>
            </a:pPr>
            <a:r>
              <a:rPr/>
              <a:t>Correct answer C</a:t>
            </a:r>
          </a:p>
          <a:p>
            <a:pPr lvl="0" indent="-342900" marL="342900">
              <a:buAutoNum type="alphaLcPeriod"/>
            </a:pPr>
            <a:r>
              <a:rPr/>
              <a:t>police - in “other” category, unknown share of 4%</a:t>
            </a:r>
          </a:p>
          <a:p>
            <a:pPr lvl="0" indent="-342900" marL="342900">
              <a:buAutoNum type="alphaLcPeriod"/>
            </a:pPr>
            <a:r>
              <a:rPr/>
              <a:t>national defense - 13% of budget</a:t>
            </a:r>
          </a:p>
          <a:p>
            <a:pPr lvl="0" indent="-342900" marL="342900">
              <a:buAutoNum type="alphaLcPeriod"/>
            </a:pPr>
            <a:r>
              <a:rPr/>
              <a:t>HEALTHCARE - 14% plus 12% for Medicare</a:t>
            </a:r>
          </a:p>
          <a:p>
            <a:pPr lvl="0" indent="-342900" marL="342900">
              <a:buAutoNum type="alphaLcPeriod"/>
            </a:pPr>
            <a:r>
              <a:rPr/>
              <a:t>veteran’s benefits - 4% of budget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Healthcare vs Defense Spending</a:t>
            </a:r>
          </a:p>
          <a:p>
            <a:pPr lvl="0" indent="0" marL="0">
              <a:buNone/>
            </a:pPr>
            <a:r>
              <a:rPr/>
              <a:t>Honest meme: Healthcare should be twice as big as defense!</a:t>
            </a:r>
          </a:p>
        </p:txBody>
      </p:sp>
      <p:pic>
        <p:nvPicPr>
          <p:cNvPr descr="defense_healthcare_coronavirus_mem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759200" y="203200"/>
            <a:ext cx="47244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defense healthcare coronavirus meme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Social Spending: Is this true?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“It just happens,” [Senator Bernie Sanders] said. “We don’t worry about people sleeping out on the street…”</a:t>
            </a:r>
          </a:p>
          <a:p>
            <a:pPr lvl="0" indent="0" marL="0">
              <a:buNone/>
            </a:pPr>
            <a:r>
              <a:rPr/>
              <a:t>https://thehill.com/homenews/senate/4124631-these-11-senators-voted-against-the-must-pass-defense-spending-bill/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Question 2</a:t>
            </a:r>
          </a:p>
          <a:p>
            <a:pPr lvl="0" indent="0" marL="0">
              <a:buNone/>
            </a:pPr>
            <a:r>
              <a:rPr/>
              <a:t>Of the following categories of spending, which does the federal government spend the most on?</a:t>
            </a:r>
          </a:p>
          <a:p>
            <a:pPr lvl="0" indent="0">
              <a:buNone/>
            </a:pPr>
            <a:r>
              <a:rPr>
                <a:latin typeface="Courier"/>
              </a:rPr>
              <a:t>            a - interest on the national debt
            b - national defense
            c - social welfare spending
            d - transportation
            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Question 2: Answer</a:t>
            </a:r>
          </a:p>
          <a:p>
            <a:pPr lvl="0" indent="0" marL="0">
              <a:buNone/>
            </a:pPr>
            <a:r>
              <a:rPr/>
              <a:t>Of the following categories of spending, which does the federal government spend the most on?</a:t>
            </a:r>
          </a:p>
          <a:p>
            <a:pPr lvl="0" indent="0" marL="0">
              <a:buNone/>
            </a:pPr>
            <a:r>
              <a:rPr/>
              <a:t>Correct answer: C - social welfare spending</a:t>
            </a:r>
          </a:p>
          <a:p>
            <a:pPr lvl="0" indent="0">
              <a:buNone/>
            </a:pPr>
            <a:r>
              <a:rPr>
                <a:latin typeface="Courier"/>
              </a:rPr>
              <a:t>            a - interest on the national debt - 9%
            b - national defense - 13%
            c - social welfare spending - 65% including healthcare, 39% excluding healthcare. Does NOT include veteran's benefits!
            d - transportation - 2%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Social Spending: Is this true?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Based on the budget, this isn’t true at least for federal spending.</a:t>
            </a:r>
          </a:p>
          <a:p>
            <a:pPr lvl="0" indent="0" marL="0">
              <a:buNone/>
            </a:pPr>
            <a:r>
              <a:rPr/>
              <a:t>Not based on private charitable spending </a:t>
            </a:r>
            <a:r>
              <a:rPr i="1"/>
              <a:t>as a percent of national income</a:t>
            </a:r>
            <a:r>
              <a:rPr/>
              <a:t> either </a:t>
            </a:r>
            <a:r>
              <a:rPr>
                <a:hlinkClick r:id="rId2"/>
              </a:rPr>
              <a:t>List of countries by charitable spending</a:t>
            </a:r>
          </a:p>
          <a:p>
            <a:pPr lvl="0" indent="0" marL="0">
              <a:buNone/>
            </a:pPr>
            <a:r>
              <a:rPr/>
              <a:t>“It just happens,” [Senator Bernie Sanders] said. “We don’t worry about people sleeping out on the street…”</a:t>
            </a:r>
          </a:p>
          <a:p>
            <a:pPr lvl="0" indent="0">
              <a:buNone/>
            </a:pPr>
            <a:r>
              <a:rPr>
                <a:latin typeface="Courier"/>
              </a:rPr>
              <a:t>                            - [source:](https://thehill.com/homenews/senate/4124631-these-11-senators-voted-against-the-must-pass-defense-spending-bill/)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Election Budget vs Healthcare Spending</a:t>
            </a:r>
          </a:p>
        </p:txBody>
      </p:sp>
      <p:pic>
        <p:nvPicPr>
          <p:cNvPr descr="election_healthcare_budget_meme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191000" y="203200"/>
            <a:ext cx="38735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election_healthcare_budget_meme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Question 3</a:t>
            </a:r>
          </a:p>
          <a:p>
            <a:pPr lvl="0" indent="0" marL="0">
              <a:buNone/>
            </a:pPr>
            <a:r>
              <a:rPr/>
              <a:t>Of the following categories of spending, which does the federal government spend the most on?</a:t>
            </a:r>
          </a:p>
          <a:p>
            <a:pPr lvl="0" indent="0">
              <a:buNone/>
            </a:pPr>
            <a:r>
              <a:rPr>
                <a:latin typeface="Courier"/>
              </a:rPr>
              <a:t>            a - customs and immigration
            b - healthcare
            c - national defense
            d - veteran's benefits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Question 3: Answer</a:t>
            </a:r>
          </a:p>
          <a:p>
            <a:pPr lvl="0" indent="0" marL="0">
              <a:buNone/>
            </a:pPr>
            <a:r>
              <a:rPr/>
              <a:t>Of the following categories of spending, which does the federal government spend the most on?</a:t>
            </a:r>
          </a:p>
          <a:p>
            <a:pPr lvl="0" indent="0" marL="0">
              <a:buNone/>
            </a:pPr>
            <a:r>
              <a:rPr/>
              <a:t>Correct answer: b - HEALTHCARE - $741 billion plus $657 billion for Medicare vs $2 billion for that election</a:t>
            </a:r>
          </a:p>
          <a:p>
            <a:pPr lvl="0" indent="0">
              <a:buNone/>
            </a:pPr>
            <a:r>
              <a:rPr>
                <a:latin typeface="Courier"/>
              </a:rPr>
              <a:t>            a - customs and immigration - included in "other" less than 4%
            b - healthcare - 27% including Medicare, 14% without Medicare
            c - national defense - 13%
            d - veteran's benefits - 4%
            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Election Budget vs Healthcare Spending</a:t>
            </a:r>
          </a:p>
          <a:p>
            <a:pPr lvl="0" indent="0" marL="0">
              <a:buNone/>
            </a:pPr>
            <a:r>
              <a:rPr/>
              <a:t>TRUE MEME: We already spend $1,398 billion on healthcare. How much difference would $2 billion more make?</a:t>
            </a:r>
          </a:p>
          <a:p>
            <a:pPr lvl="0" indent="0" marL="0">
              <a:buNone/>
            </a:pPr>
            <a:r>
              <a:rPr/>
              <a:t>RESPONSE MEME: If free healthcare only cost $6.06 per person, why does it even need to be free? I’ll pay for mine and 100 other people and still save money!</a:t>
            </a:r>
          </a:p>
        </p:txBody>
      </p:sp>
      <p:pic>
        <p:nvPicPr>
          <p:cNvPr descr="election_healthcare_budget_mem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191000" y="203200"/>
            <a:ext cx="38735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election_healthcare_budget_meme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Biden Cutting Social Security</a:t>
            </a:r>
          </a:p>
        </p:txBody>
      </p:sp>
      <p:pic>
        <p:nvPicPr>
          <p:cNvPr descr="biden_cut_social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279900" y="203200"/>
            <a:ext cx="36703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Biden Cut Social Security Meme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Misinformation and Disinformation</dc:title>
  <dc:creator>GOVT2306, Instructor: Tom Hanna, Fall 2023, University of Houston</dc:creator>
  <cp:keywords/>
  <dcterms:created xsi:type="dcterms:W3CDTF">2023-09-12T03:12:20Z</dcterms:created>
  <dcterms:modified xsi:type="dcterms:W3CDTF">2023-09-12T03:12:20Z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