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3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1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120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46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6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4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4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7E3E12C-B031-462D-993A-78D38B583A1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1158602-C774-45EA-BDA4-0A117234381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8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541112" cy="4268965"/>
          </a:xfrm>
        </p:spPr>
        <p:txBody>
          <a:bodyPr>
            <a:normAutofit/>
          </a:bodyPr>
          <a:lstStyle/>
          <a:p>
            <a:r>
              <a:rPr lang="en-GB" sz="6000" i="0" dirty="0" smtClean="0">
                <a:latin typeface="Calibri Light" panose="020F0302020204030204" pitchFamily="34" charset="0"/>
              </a:rPr>
              <a:t>Wildfires in </a:t>
            </a:r>
            <a:r>
              <a:rPr lang="en-GB" sz="6000" i="0" dirty="0" err="1" smtClean="0">
                <a:latin typeface="Calibri Light" panose="020F0302020204030204" pitchFamily="34" charset="0"/>
              </a:rPr>
              <a:t>Castilla</a:t>
            </a:r>
            <a:r>
              <a:rPr lang="en-GB" sz="6000" i="0" dirty="0" smtClean="0">
                <a:latin typeface="Calibri Light" panose="020F0302020204030204" pitchFamily="34" charset="0"/>
              </a:rPr>
              <a:t>-La Mancha, Spain</a:t>
            </a:r>
            <a:endParaRPr lang="en-GB" sz="6000" i="0" dirty="0"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8974" y="5405900"/>
            <a:ext cx="9144000" cy="1219344"/>
          </a:xfrm>
        </p:spPr>
        <p:txBody>
          <a:bodyPr/>
          <a:lstStyle/>
          <a:p>
            <a:pPr algn="r"/>
            <a:r>
              <a:rPr lang="en-GB" dirty="0" smtClean="0"/>
              <a:t>By Tom Hardy &amp; Chantalle </a:t>
            </a:r>
            <a:r>
              <a:rPr lang="en-GB" dirty="0" err="1" smtClean="0"/>
              <a:t>Diepmaat</a:t>
            </a:r>
            <a:endParaRPr lang="en-GB" dirty="0" smtClean="0"/>
          </a:p>
          <a:p>
            <a:pPr algn="r"/>
            <a:r>
              <a:rPr lang="en-GB" dirty="0" smtClean="0"/>
              <a:t>Team </a:t>
            </a:r>
            <a:r>
              <a:rPr lang="en-GB" dirty="0" err="1" smtClean="0"/>
              <a:t>Chantalle_Tom</a:t>
            </a:r>
            <a:endParaRPr lang="en-GB" dirty="0" smtClean="0"/>
          </a:p>
          <a:p>
            <a:pPr algn="r"/>
            <a:r>
              <a:rPr lang="en-GB" dirty="0" smtClean="0"/>
              <a:t>02-02-2018</a:t>
            </a:r>
            <a:endParaRPr lang="en-GB" dirty="0"/>
          </a:p>
        </p:txBody>
      </p:sp>
      <p:pic>
        <p:nvPicPr>
          <p:cNvPr id="1026" name="Picture 2" descr="https://media.spokesman.com/photos/2017/09/14/Wildfires_Taming_The_Trees.JPG_t1140.jpg?abf36d44fcda22a1f7041162086f31df6a374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8" y="2872394"/>
            <a:ext cx="6289657" cy="35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3833906" cy="4292970"/>
          </a:xfrm>
        </p:spPr>
        <p:txBody>
          <a:bodyPr>
            <a:normAutofit/>
          </a:bodyPr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Objective:</a:t>
            </a:r>
            <a:endParaRPr lang="en-GB" sz="4800" i="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724" y="1219200"/>
            <a:ext cx="6010273" cy="50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latin typeface="Calibri Light" panose="020F0302020204030204" pitchFamily="34" charset="0"/>
              </a:rPr>
              <a:t>Which regions in </a:t>
            </a:r>
            <a:r>
              <a:rPr lang="en-GB" sz="3600" dirty="0" err="1" smtClean="0">
                <a:latin typeface="Calibri Light" panose="020F0302020204030204" pitchFamily="34" charset="0"/>
              </a:rPr>
              <a:t>Castilla</a:t>
            </a:r>
            <a:r>
              <a:rPr lang="en-GB" sz="3600" dirty="0" smtClean="0">
                <a:latin typeface="Calibri Light" panose="020F0302020204030204" pitchFamily="34" charset="0"/>
              </a:rPr>
              <a:t>-La Mancha are more prone to wildfires over the years?</a:t>
            </a:r>
            <a:endParaRPr lang="en-GB" sz="3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3833906" cy="4292970"/>
          </a:xfrm>
        </p:spPr>
        <p:txBody>
          <a:bodyPr/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Location:</a:t>
            </a: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sz="3200" i="0" dirty="0" err="1" smtClean="0">
                <a:latin typeface="Calibri Light" panose="020F0302020204030204" pitchFamily="34" charset="0"/>
              </a:rPr>
              <a:t>Castilla</a:t>
            </a:r>
            <a:r>
              <a:rPr lang="en-GB" sz="3200" i="0" dirty="0" smtClean="0">
                <a:latin typeface="Calibri Light" panose="020F0302020204030204" pitchFamily="34" charset="0"/>
              </a:rPr>
              <a:t>-La Mancha</a:t>
            </a:r>
            <a:br>
              <a:rPr lang="en-GB" sz="3200" i="0" dirty="0" smtClean="0">
                <a:latin typeface="Calibri Light" panose="020F0302020204030204" pitchFamily="34" charset="0"/>
              </a:rPr>
            </a:br>
            <a:r>
              <a:rPr lang="en-GB" sz="3200" i="0" dirty="0" smtClean="0">
                <a:latin typeface="Calibri Light" panose="020F0302020204030204" pitchFamily="34" charset="0"/>
              </a:rPr>
              <a:t>Spain</a:t>
            </a:r>
            <a:endParaRPr lang="en-GB" sz="3200" i="0" dirty="0">
              <a:latin typeface="Calibri Light" panose="020F0302020204030204" pitchFamily="34" charset="0"/>
            </a:endParaRPr>
          </a:p>
        </p:txBody>
      </p:sp>
      <p:pic>
        <p:nvPicPr>
          <p:cNvPr id="2050" name="Picture 2" descr="https://upload.wikimedia.org/wikipedia/commons/thumb/4/49/Localizaci%C3%B3n_de_Castilla-La_Mancha.svg/1200px-Localizaci%C3%B3n_de_Castilla-La_Mancha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63123"/>
            <a:ext cx="6248400" cy="47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19200"/>
            <a:ext cx="4148232" cy="4292970"/>
          </a:xfrm>
        </p:spPr>
        <p:txBody>
          <a:bodyPr/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Required datasets:</a:t>
            </a: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sz="3200" i="0" dirty="0" smtClean="0">
                <a:latin typeface="Calibri Light" panose="020F0302020204030204" pitchFamily="34" charset="0"/>
              </a:rPr>
              <a:t>Point data</a:t>
            </a:r>
            <a:endParaRPr lang="en-GB" sz="3200" i="0" dirty="0">
              <a:latin typeface="Calibri Light" panose="020F03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317784"/>
            <a:ext cx="6010275" cy="4808220"/>
          </a:xfrm>
        </p:spPr>
      </p:pic>
    </p:spTree>
    <p:extLst>
      <p:ext uri="{BB962C8B-B14F-4D97-AF65-F5344CB8AC3E}">
        <p14:creationId xmlns:p14="http://schemas.microsoft.com/office/powerpoint/2010/main" val="28724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19200"/>
            <a:ext cx="4148232" cy="4292970"/>
          </a:xfrm>
        </p:spPr>
        <p:txBody>
          <a:bodyPr/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Required datasets:</a:t>
            </a: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sz="3200" i="0" dirty="0" smtClean="0">
                <a:latin typeface="Calibri Light" panose="020F0302020204030204" pitchFamily="34" charset="0"/>
              </a:rPr>
              <a:t>Land use data</a:t>
            </a:r>
            <a:endParaRPr lang="en-GB" sz="3200" i="0" dirty="0">
              <a:latin typeface="Calibri Light" panose="020F03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317784"/>
            <a:ext cx="6010275" cy="4808220"/>
          </a:xfrm>
        </p:spPr>
      </p:pic>
    </p:spTree>
    <p:extLst>
      <p:ext uri="{BB962C8B-B14F-4D97-AF65-F5344CB8AC3E}">
        <p14:creationId xmlns:p14="http://schemas.microsoft.com/office/powerpoint/2010/main" val="3630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19200"/>
            <a:ext cx="4148232" cy="4292970"/>
          </a:xfrm>
        </p:spPr>
        <p:txBody>
          <a:bodyPr/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Method</a:t>
            </a: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sz="3200" i="0" dirty="0" smtClean="0">
                <a:latin typeface="Calibri Light" panose="020F0302020204030204" pitchFamily="34" charset="0"/>
              </a:rPr>
              <a:t>Kriging</a:t>
            </a:r>
            <a:endParaRPr lang="en-GB" sz="3200" i="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724" y="1219200"/>
            <a:ext cx="6010273" cy="5005022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Calibri Light" panose="020F0302020204030204" pitchFamily="34" charset="0"/>
              </a:rPr>
              <a:t>A way to interpolate data</a:t>
            </a:r>
          </a:p>
          <a:p>
            <a:r>
              <a:rPr lang="en-GB" sz="3600" dirty="0" smtClean="0">
                <a:latin typeface="Calibri Light" panose="020F0302020204030204" pitchFamily="34" charset="0"/>
              </a:rPr>
              <a:t>Use a </a:t>
            </a:r>
            <a:r>
              <a:rPr lang="en-GB" sz="3600" dirty="0" err="1" smtClean="0">
                <a:latin typeface="Calibri Light" panose="020F0302020204030204" pitchFamily="34" charset="0"/>
              </a:rPr>
              <a:t>variogram</a:t>
            </a:r>
            <a:r>
              <a:rPr lang="en-GB" sz="3600" dirty="0" smtClean="0">
                <a:latin typeface="Calibri Light" panose="020F0302020204030204" pitchFamily="34" charset="0"/>
              </a:rPr>
              <a:t> to determine the nugget, sill, and range.</a:t>
            </a:r>
          </a:p>
          <a:p>
            <a:r>
              <a:rPr lang="en-GB" sz="3600" dirty="0" smtClean="0">
                <a:latin typeface="Calibri Light" panose="020F0302020204030204" pitchFamily="34" charset="0"/>
              </a:rPr>
              <a:t>Make a </a:t>
            </a:r>
            <a:r>
              <a:rPr lang="en-GB" sz="3600" dirty="0" err="1" smtClean="0">
                <a:latin typeface="Calibri Light" panose="020F0302020204030204" pitchFamily="34" charset="0"/>
              </a:rPr>
              <a:t>kriged</a:t>
            </a:r>
            <a:r>
              <a:rPr lang="en-GB" sz="3600" dirty="0" smtClean="0">
                <a:latin typeface="Calibri Light" panose="020F0302020204030204" pitchFamily="34" charset="0"/>
              </a:rPr>
              <a:t> map</a:t>
            </a:r>
          </a:p>
          <a:p>
            <a:endParaRPr lang="en-GB" sz="36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19200"/>
            <a:ext cx="4148232" cy="4292970"/>
          </a:xfrm>
        </p:spPr>
        <p:txBody>
          <a:bodyPr/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Result</a:t>
            </a: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sz="3200" i="0" dirty="0" smtClean="0">
                <a:latin typeface="Calibri Light" panose="020F0302020204030204" pitchFamily="34" charset="0"/>
              </a:rPr>
              <a:t>Time series of risk maps</a:t>
            </a:r>
            <a:br>
              <a:rPr lang="en-GB" sz="3200" i="0" dirty="0" smtClean="0">
                <a:latin typeface="Calibri Light" panose="020F0302020204030204" pitchFamily="34" charset="0"/>
              </a:rPr>
            </a:br>
            <a:r>
              <a:rPr lang="en-GB" sz="3200" i="0" dirty="0" smtClean="0">
                <a:latin typeface="Calibri Light" panose="020F0302020204030204" pitchFamily="34" charset="0"/>
              </a:rPr>
              <a:t>over the years</a:t>
            </a:r>
            <a:endParaRPr lang="en-GB" sz="3200" i="0" dirty="0">
              <a:latin typeface="Calibri Light" panose="020F03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110456"/>
            <a:ext cx="5715000" cy="4572000"/>
          </a:xfrm>
        </p:spPr>
      </p:pic>
    </p:spTree>
    <p:extLst>
      <p:ext uri="{BB962C8B-B14F-4D97-AF65-F5344CB8AC3E}">
        <p14:creationId xmlns:p14="http://schemas.microsoft.com/office/powerpoint/2010/main" val="8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19200"/>
            <a:ext cx="4148232" cy="4292970"/>
          </a:xfrm>
        </p:spPr>
        <p:txBody>
          <a:bodyPr>
            <a:normAutofit fontScale="90000"/>
          </a:bodyPr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Conclusions &amp; Discussion:</a:t>
            </a:r>
            <a:br>
              <a:rPr lang="en-GB" sz="4800" i="0" dirty="0" smtClean="0">
                <a:latin typeface="Calibri Light" panose="020F0302020204030204" pitchFamily="34" charset="0"/>
              </a:rPr>
            </a:br>
            <a:r>
              <a:rPr lang="en-GB" sz="4800" i="0" dirty="0">
                <a:latin typeface="Calibri Light" panose="020F0302020204030204" pitchFamily="34" charset="0"/>
              </a:rPr>
              <a:t/>
            </a:r>
            <a:br>
              <a:rPr lang="en-GB" sz="4800" i="0" dirty="0">
                <a:latin typeface="Calibri Light" panose="020F0302020204030204" pitchFamily="34" charset="0"/>
              </a:rPr>
            </a:br>
            <a:r>
              <a:rPr lang="en-GB" sz="4800" i="0" dirty="0" smtClean="0">
                <a:latin typeface="Calibri Light" panose="020F0302020204030204" pitchFamily="34" charset="0"/>
              </a:rPr>
              <a:t/>
            </a:r>
            <a:br>
              <a:rPr lang="en-GB" sz="4800" i="0" dirty="0" smtClean="0">
                <a:latin typeface="Calibri Light" panose="020F0302020204030204" pitchFamily="34" charset="0"/>
              </a:rPr>
            </a:br>
            <a:r>
              <a:rPr lang="en-GB" sz="4800" i="0" dirty="0" smtClean="0">
                <a:latin typeface="Calibri Light" panose="020F0302020204030204" pitchFamily="34" charset="0"/>
              </a:rPr>
              <a:t/>
            </a:r>
            <a:br>
              <a:rPr lang="en-GB" sz="4800" i="0" dirty="0" smtClean="0">
                <a:latin typeface="Calibri Light" panose="020F0302020204030204" pitchFamily="34" charset="0"/>
              </a:rPr>
            </a:br>
            <a:r>
              <a:rPr lang="en-GB" sz="4800" i="0" dirty="0" smtClean="0">
                <a:latin typeface="Calibri Light" panose="020F0302020204030204" pitchFamily="34" charset="0"/>
              </a:rPr>
              <a:t/>
            </a:r>
            <a:br>
              <a:rPr lang="en-GB" sz="4800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endParaRPr lang="en-GB" sz="3200" i="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723" y="1219200"/>
            <a:ext cx="6457951" cy="5005022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Calibri Light" panose="020F0302020204030204" pitchFamily="34" charset="0"/>
              </a:rPr>
              <a:t>Middle is more prone to wildfires.</a:t>
            </a:r>
          </a:p>
          <a:p>
            <a:r>
              <a:rPr lang="en-GB" sz="3600" dirty="0" smtClean="0">
                <a:latin typeface="Calibri Light" panose="020F0302020204030204" pitchFamily="34" charset="0"/>
              </a:rPr>
              <a:t>Kriging is not as straightforward</a:t>
            </a:r>
          </a:p>
          <a:p>
            <a:r>
              <a:rPr lang="en-GB" sz="3600" dirty="0">
                <a:latin typeface="Calibri Light" panose="020F0302020204030204" pitchFamily="34" charset="0"/>
              </a:rPr>
              <a:t>Pre-processing of data is vital  </a:t>
            </a:r>
            <a:endParaRPr lang="en-GB" sz="3600" dirty="0" smtClean="0">
              <a:latin typeface="Calibri Light" panose="020F0302020204030204" pitchFamily="34" charset="0"/>
            </a:endParaRPr>
          </a:p>
          <a:p>
            <a:r>
              <a:rPr lang="en-GB" sz="3600" dirty="0" smtClean="0">
                <a:latin typeface="Calibri Light" panose="020F0302020204030204" pitchFamily="34" charset="0"/>
              </a:rPr>
              <a:t>Infinite number of models could be created as input for Kriging.</a:t>
            </a:r>
          </a:p>
          <a:p>
            <a:endParaRPr lang="en-GB" sz="36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219200"/>
            <a:ext cx="4148232" cy="4292970"/>
          </a:xfrm>
        </p:spPr>
        <p:txBody>
          <a:bodyPr/>
          <a:lstStyle/>
          <a:p>
            <a:r>
              <a:rPr lang="en-GB" sz="4800" i="0" dirty="0" smtClean="0">
                <a:latin typeface="Calibri Light" panose="020F0302020204030204" pitchFamily="34" charset="0"/>
              </a:rPr>
              <a:t>Questions?</a:t>
            </a: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r>
              <a:rPr lang="en-GB" i="0" dirty="0" smtClean="0">
                <a:latin typeface="Calibri Light" panose="020F0302020204030204" pitchFamily="34" charset="0"/>
              </a:rPr>
              <a:t/>
            </a:r>
            <a:br>
              <a:rPr lang="en-GB" i="0" dirty="0" smtClean="0">
                <a:latin typeface="Calibri Light" panose="020F0302020204030204" pitchFamily="34" charset="0"/>
              </a:rPr>
            </a:br>
            <a:endParaRPr lang="en-GB" sz="3200" i="0" dirty="0">
              <a:latin typeface="Calibri Light" panose="020F03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168" y="1219200"/>
            <a:ext cx="5005388" cy="50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119</TotalTime>
  <Words>98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Century Schoolbook</vt:lpstr>
      <vt:lpstr>Corbel</vt:lpstr>
      <vt:lpstr>Headlines</vt:lpstr>
      <vt:lpstr>Wildfires in Castilla-La Mancha, Spain</vt:lpstr>
      <vt:lpstr>Objective:</vt:lpstr>
      <vt:lpstr>Location:  Castilla-La Mancha Spain</vt:lpstr>
      <vt:lpstr>Required datasets:  Point data</vt:lpstr>
      <vt:lpstr>Required datasets:  Land use data</vt:lpstr>
      <vt:lpstr>Method  Kriging</vt:lpstr>
      <vt:lpstr>Result  Time series of risk maps over the years</vt:lpstr>
      <vt:lpstr>Conclusions &amp; Discussion:       </vt:lpstr>
      <vt:lpstr>Questions?  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Wildfires in Castilla-La Mancha, Spain</dc:title>
  <dc:creator>Diepmaat, Chantalle</dc:creator>
  <cp:lastModifiedBy>Diepmaat, Chantalle</cp:lastModifiedBy>
  <cp:revision>13</cp:revision>
  <dcterms:created xsi:type="dcterms:W3CDTF">2018-02-01T14:28:27Z</dcterms:created>
  <dcterms:modified xsi:type="dcterms:W3CDTF">2018-02-01T16:27:38Z</dcterms:modified>
</cp:coreProperties>
</file>