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257" r:id="rId5"/>
    <p:sldId id="268" r:id="rId6"/>
    <p:sldId id="259" r:id="rId7"/>
    <p:sldId id="269" r:id="rId8"/>
    <p:sldId id="271" r:id="rId9"/>
    <p:sldId id="277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12188825" cy="6858000"/>
  <p:notesSz cx="6858000" cy="9144000"/>
  <p:defaultTextStyle>
    <a:defPPr rtl="0">
      <a:defRPr lang="th-TH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B3B9C266-D732-4094-B7BC-05594BDD0603}">
          <p14:sldIdLst>
            <p14:sldId id="257"/>
            <p14:sldId id="268"/>
            <p14:sldId id="259"/>
            <p14:sldId id="269"/>
            <p14:sldId id="271"/>
            <p14:sldId id="277"/>
            <p14:sldId id="270"/>
            <p14:sldId id="273"/>
            <p14:sldId id="274"/>
            <p14:sldId id="275"/>
            <p14:sldId id="276"/>
            <p14:sldId id="278"/>
            <p14:sldId id="279"/>
          </p14:sldIdLst>
        </p14:section>
        <p14:section name="(ส่วนที่ไม่มีชื่อ)" id="{F16266AF-B22E-4FB5-900D-EEAD16833BE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32"/>
    <a:srgbClr val="F5DA55"/>
    <a:srgbClr val="F6E21E"/>
    <a:srgbClr val="CB3837"/>
    <a:srgbClr val="026E00"/>
    <a:srgbClr val="839721"/>
    <a:srgbClr val="FFCC00"/>
    <a:srgbClr val="394404"/>
    <a:srgbClr val="5F6F0F"/>
    <a:srgbClr val="718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89806" autoAdjust="0"/>
  </p:normalViewPr>
  <p:slideViewPr>
    <p:cSldViewPr>
      <p:cViewPr varScale="1">
        <p:scale>
          <a:sx n="86" d="100"/>
          <a:sy n="86" d="100"/>
        </p:scale>
        <p:origin x="701" y="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4E09C7-CB08-4976-820A-74576DB0CE5D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15/12/61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pPr algn="r" rtl="0"/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5DF1DDF-362D-4D18-98FF-1FECAE6E4FE2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EBA5BD7-F043-4D1B-AA17-CD412FC534D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38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253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257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641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1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ตัวเชื่อมต่อตรง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ตัวเชื่อมต่อตรง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เส้นด้านล่าง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รูปแบบอิสระ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0" name="รูปแบบอิสระ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th-TH" dirty="0"/>
          </a:p>
        </p:txBody>
      </p:sp>
      <p:sp>
        <p:nvSpPr>
          <p:cNvPr id="22" name="ตัวแทนวันที่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23" name="ตัวแทนท้ายกระดา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24" name="ตัวแทนหมายเลขสไลด์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ตัวเชื่อมต่อตรง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ตัวเชื่อมต่อตรง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ตัวแทนรูปภาพ 2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เส้นด้านซ้าย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รูปแบบอิสระ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4" name="รูปแบบอิสระ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h-TH" dirty="0"/>
              <a:t>แก้ไขสไตล์ข้อความชื่อเรื่องหลัก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15/12/61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v10.14.1/node-v10.14.1-x64.msi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10581" y="335342"/>
            <a:ext cx="8928992" cy="993300"/>
          </a:xfrm>
        </p:spPr>
        <p:txBody>
          <a:bodyPr rtlCol="0"/>
          <a:lstStyle/>
          <a:p>
            <a:r>
              <a:rPr lang="en-US" dirty="0"/>
              <a:t>Modern JavaScript [ ES6++ ]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ชื่อเรื่องรอง 4"/>
          <p:cNvSpPr>
            <a:spLocks noGrp="1"/>
          </p:cNvSpPr>
          <p:nvPr>
            <p:ph type="subTitle" idx="1"/>
          </p:nvPr>
        </p:nvSpPr>
        <p:spPr>
          <a:xfrm>
            <a:off x="1140333" y="1556792"/>
            <a:ext cx="4810062" cy="345638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Writing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READING</a:t>
            </a:r>
          </a:p>
          <a:p>
            <a:pPr rtl="0"/>
            <a:endParaRPr lang="en-US" dirty="0"/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SPEAKING</a:t>
            </a:r>
          </a:p>
          <a:p>
            <a:pPr rtl="0"/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/>
              <a:t>JOKING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050" name="Picture 2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9C68F571-A812-48CA-96B9-412E5729A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0435">
            <a:off x="6251418" y="2903264"/>
            <a:ext cx="5534631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0D792CA9-4700-40DD-B22C-E9890DCC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717">
            <a:off x="6262205" y="4244865"/>
            <a:ext cx="867954" cy="8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1FE4F484-2C61-4871-B685-AA45E5B9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5911">
            <a:off x="7082934" y="5400077"/>
            <a:ext cx="1026296" cy="10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176B4447-7413-4095-B0DB-704624C0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213">
            <a:off x="7809373" y="3242538"/>
            <a:ext cx="2005914" cy="200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à¸à¸¥à¸à¸²à¸£à¸à¹à¸à¸«à¸²à¸£à¸¹à¸à¸ à¸²à¸à¸ªà¸³à¸«à¸£à¸±à¸ webpack logo">
            <a:extLst>
              <a:ext uri="{FF2B5EF4-FFF2-40B4-BE49-F238E27FC236}">
                <a16:creationId xmlns:a16="http://schemas.microsoft.com/office/drawing/2014/main" id="{E72E9812-7760-48C1-A7BB-B580297D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7920" flipH="1">
            <a:off x="10109415" y="2027804"/>
            <a:ext cx="930181" cy="9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FC01B4D4-F757-4ADE-8265-D9DE434B461F}"/>
              </a:ext>
            </a:extLst>
          </p:cNvPr>
          <p:cNvSpPr/>
          <p:nvPr/>
        </p:nvSpPr>
        <p:spPr>
          <a:xfrm>
            <a:off x="141594" y="5274231"/>
            <a:ext cx="580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5B858B"/>
                </a:solidFill>
                <a:latin typeface="Fira Code" panose="020B0509050000020004" pitchFamily="49" charset="0"/>
              </a:rPr>
              <a:t>// with Chayut Ruksomya</a:t>
            </a:r>
            <a:endParaRPr lang="en-US" sz="3200" dirty="0">
              <a:solidFill>
                <a:srgbClr val="B2CACD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6F1C6C9-1995-4CF5-87DC-A94389CA81D4}"/>
              </a:ext>
            </a:extLst>
          </p:cNvPr>
          <p:cNvSpPr/>
          <p:nvPr/>
        </p:nvSpPr>
        <p:spPr>
          <a:xfrm>
            <a:off x="909836" y="1628800"/>
            <a:ext cx="11134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highlight>
                  <a:srgbClr val="CB3837"/>
                </a:highlight>
              </a:rPr>
              <a:t>The package manager for  JavaScript and the world's largest software registry</a:t>
            </a:r>
            <a:r>
              <a:rPr lang="en-US" sz="72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364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94299B-7220-46C7-A26C-0CDA556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What is </a:t>
            </a:r>
            <a:r>
              <a:rPr lang="en-US" sz="8000" dirty="0" err="1"/>
              <a:t>npm</a:t>
            </a:r>
            <a:r>
              <a:rPr lang="en-US" sz="8000" dirty="0"/>
              <a:t>?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4BE4913-3402-4AC2-9451-7930D503034E}"/>
              </a:ext>
            </a:extLst>
          </p:cNvPr>
          <p:cNvSpPr/>
          <p:nvPr/>
        </p:nvSpPr>
        <p:spPr>
          <a:xfrm>
            <a:off x="2782044" y="1988840"/>
            <a:ext cx="8014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Use </a:t>
            </a:r>
            <a:r>
              <a:rPr lang="en-US" sz="5400" dirty="0" err="1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npm</a:t>
            </a:r>
            <a:r>
              <a:rPr lang="en-US" sz="5400" dirty="0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 to install, share, and distribute code; manage dependencies in your projects;</a:t>
            </a:r>
            <a:endParaRPr lang="en-US" sz="5400" dirty="0">
              <a:highlight>
                <a:srgbClr val="CB383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252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D853DDB3-659B-4A1B-8C52-CEBDEAFE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-993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6E78968F-F046-4B8D-BD90-A00B08B9B1E9}"/>
              </a:ext>
            </a:extLst>
          </p:cNvPr>
          <p:cNvSpPr/>
          <p:nvPr/>
        </p:nvSpPr>
        <p:spPr>
          <a:xfrm>
            <a:off x="7408266" y="3933056"/>
            <a:ext cx="2214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 -v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0063099-E64F-4F82-9097-B405BB8AFEE7}"/>
              </a:ext>
            </a:extLst>
          </p:cNvPr>
          <p:cNvSpPr/>
          <p:nvPr/>
        </p:nvSpPr>
        <p:spPr>
          <a:xfrm>
            <a:off x="1453061" y="548680"/>
            <a:ext cx="365087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ea typeface="Fira Code" panose="020B0509050000020004" pitchFamily="49" charset="0"/>
              </a:rPr>
              <a:t>Verify </a:t>
            </a:r>
          </a:p>
          <a:p>
            <a:r>
              <a:rPr lang="en-US" sz="6000" dirty="0">
                <a:ea typeface="Fira Code" panose="020B0509050000020004" pitchFamily="49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854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249569-7659-4EC0-831C-9E61531D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44624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package.json</a:t>
            </a:r>
            <a:r>
              <a:rPr lang="en-US" dirty="0"/>
              <a:t> and the very first </a:t>
            </a:r>
            <a:r>
              <a:rPr lang="en-US" dirty="0" err="1"/>
              <a:t>npm</a:t>
            </a:r>
            <a:r>
              <a:rPr lang="en-US" dirty="0"/>
              <a:t> command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E59E6B7-7262-44B6-81F8-C4C37E2C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48880"/>
            <a:ext cx="9445655" cy="3096344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FAE22C3-F394-4043-BF52-23ECC0A95AC1}"/>
              </a:ext>
            </a:extLst>
          </p:cNvPr>
          <p:cNvSpPr txBox="1"/>
          <p:nvPr/>
        </p:nvSpPr>
        <p:spPr>
          <a:xfrm>
            <a:off x="1738801" y="154712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init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D7E2646D-C2F0-42EE-8E9F-9D0866F97149}"/>
              </a:ext>
            </a:extLst>
          </p:cNvPr>
          <p:cNvSpPr/>
          <p:nvPr/>
        </p:nvSpPr>
        <p:spPr>
          <a:xfrm>
            <a:off x="1738801" y="580526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5B858B"/>
                </a:solidFill>
                <a:latin typeface="Fira Code" panose="020B0509050000020004" pitchFamily="49" charset="0"/>
              </a:rPr>
              <a:t>// This command will create </a:t>
            </a:r>
            <a:r>
              <a:rPr lang="en-US" i="1" dirty="0" err="1">
                <a:solidFill>
                  <a:srgbClr val="5B858B"/>
                </a:solidFill>
                <a:latin typeface="Fira Code" panose="020B0509050000020004" pitchFamily="49" charset="0"/>
              </a:rPr>
              <a:t>package.json</a:t>
            </a:r>
            <a:r>
              <a:rPr lang="en-US" i="1" dirty="0">
                <a:solidFill>
                  <a:srgbClr val="5B858B"/>
                </a:solidFill>
                <a:latin typeface="Fira Code" panose="020B0509050000020004" pitchFamily="49" charset="0"/>
              </a:rPr>
              <a:t> file</a:t>
            </a:r>
            <a:endParaRPr lang="en-US" dirty="0">
              <a:solidFill>
                <a:srgbClr val="B2CACD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7002DC-AEF7-46F5-B6C6-3D5F877D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61" y="2924944"/>
            <a:ext cx="10441160" cy="36722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{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name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"my-package-name"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version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"0.0.1"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description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"package-description"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main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"index.js"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scripts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{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test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"echo </a:t>
            </a:r>
            <a:r>
              <a:rPr lang="en-US" sz="2000" dirty="0">
                <a:solidFill>
                  <a:srgbClr val="49ACE9"/>
                </a:solidFill>
                <a:latin typeface="Fira Code" panose="020B0509050000020004" pitchFamily="49" charset="0"/>
              </a:rPr>
              <a:t>\"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Error: no test specified</a:t>
            </a:r>
            <a:r>
              <a:rPr lang="en-US" sz="2000" dirty="0">
                <a:solidFill>
                  <a:srgbClr val="49ACE9"/>
                </a:solidFill>
                <a:latin typeface="Fira Code" panose="020B0509050000020004" pitchFamily="49" charset="0"/>
              </a:rPr>
              <a:t>\"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 &amp;&amp; exit 1"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},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author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"Chayut Ruksomya"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license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"MIT"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}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endParaRPr lang="en-US" sz="2000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B70DCC8-FBF6-491D-BE10-4F99691438ED}"/>
              </a:ext>
            </a:extLst>
          </p:cNvPr>
          <p:cNvSpPr/>
          <p:nvPr/>
        </p:nvSpPr>
        <p:spPr>
          <a:xfrm>
            <a:off x="1453061" y="548680"/>
            <a:ext cx="9393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/>
              <a:t>package.json</a:t>
            </a:r>
            <a:endParaRPr lang="en-US" sz="6000" dirty="0"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571470B-C6A2-48DC-A4D6-1476A77C0D6C}"/>
              </a:ext>
            </a:extLst>
          </p:cNvPr>
          <p:cNvSpPr/>
          <p:nvPr/>
        </p:nvSpPr>
        <p:spPr>
          <a:xfrm>
            <a:off x="1557908" y="1865149"/>
            <a:ext cx="9937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file in the root of your project source to use </a:t>
            </a:r>
            <a:r>
              <a:rPr lang="en-US" dirty="0" err="1">
                <a:highlight>
                  <a:srgbClr val="CB3837"/>
                </a:highlight>
              </a:rPr>
              <a:t>npm</a:t>
            </a:r>
            <a:r>
              <a:rPr lang="en-US" dirty="0"/>
              <a:t> to install packages that your application requires (</a:t>
            </a:r>
            <a:r>
              <a:rPr lang="en-US" dirty="0">
                <a:highlight>
                  <a:srgbClr val="026E00"/>
                </a:highlight>
              </a:rPr>
              <a:t>node</a:t>
            </a:r>
            <a:r>
              <a:rPr lang="en-US" dirty="0"/>
              <a:t> modules).</a:t>
            </a:r>
          </a:p>
        </p:txBody>
      </p:sp>
    </p:spTree>
    <p:extLst>
      <p:ext uri="{BB962C8B-B14F-4D97-AF65-F5344CB8AC3E}">
        <p14:creationId xmlns:p14="http://schemas.microsoft.com/office/powerpoint/2010/main" val="182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DA623B-F359-4981-B34B-7998B197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0"/>
            <a:ext cx="8938472" cy="1041080"/>
          </a:xfrm>
        </p:spPr>
        <p:txBody>
          <a:bodyPr/>
          <a:lstStyle/>
          <a:p>
            <a:r>
              <a:rPr lang="en-US" dirty="0"/>
              <a:t>To install dependency</a:t>
            </a:r>
          </a:p>
        </p:txBody>
      </p:sp>
      <p:pic>
        <p:nvPicPr>
          <p:cNvPr id="4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78FA7865-DB4F-47AE-93E4-EEC0CC12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520540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3A61EDA-5D2F-48D5-B269-8A7902C24D32}"/>
              </a:ext>
            </a:extLst>
          </p:cNvPr>
          <p:cNvSpPr/>
          <p:nvPr/>
        </p:nvSpPr>
        <p:spPr>
          <a:xfrm>
            <a:off x="1773932" y="3707131"/>
            <a:ext cx="55446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600" dirty="0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600" dirty="0">
                <a:latin typeface="Fira Code" panose="020B0509050000020004" pitchFamily="49" charset="0"/>
                <a:ea typeface="Fira Code" panose="020B0509050000020004" pitchFamily="49" charset="0"/>
              </a:rPr>
              <a:t>install &lt;package-name&gt;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or for short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6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600" dirty="0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600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2600" dirty="0">
                <a:latin typeface="Fira Code" panose="020B0509050000020004" pitchFamily="49" charset="0"/>
                <a:ea typeface="Fira Code" panose="020B0509050000020004" pitchFamily="49" charset="0"/>
              </a:rPr>
              <a:t> &lt;package-name&gt;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hlinkClick r:id="rId3"/>
            <a:extLst>
              <a:ext uri="{FF2B5EF4-FFF2-40B4-BE49-F238E27FC236}">
                <a16:creationId xmlns:a16="http://schemas.microsoft.com/office/drawing/2014/main" id="{A213CAEC-C7B7-41C0-A3F9-A60489520123}"/>
              </a:ext>
            </a:extLst>
          </p:cNvPr>
          <p:cNvSpPr/>
          <p:nvPr/>
        </p:nvSpPr>
        <p:spPr>
          <a:xfrm rot="19706459">
            <a:off x="7587894" y="4781183"/>
            <a:ext cx="4269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CB3837"/>
                </a:highlight>
              </a:rPr>
              <a:t>https://www.npmjs.com</a:t>
            </a:r>
          </a:p>
        </p:txBody>
      </p:sp>
    </p:spTree>
    <p:extLst>
      <p:ext uri="{BB962C8B-B14F-4D97-AF65-F5344CB8AC3E}">
        <p14:creationId xmlns:p14="http://schemas.microsoft.com/office/powerpoint/2010/main" val="14983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Lab://002</a:t>
            </a:r>
          </a:p>
        </p:txBody>
      </p:sp>
    </p:spTree>
    <p:extLst>
      <p:ext uri="{BB962C8B-B14F-4D97-AF65-F5344CB8AC3E}">
        <p14:creationId xmlns:p14="http://schemas.microsoft.com/office/powerpoint/2010/main" val="25942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CE16AB9-D80A-4819-87B4-8FFF6AFA6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2" t="56098" b="2439"/>
          <a:stretch/>
        </p:blipFill>
        <p:spPr>
          <a:xfrm>
            <a:off x="1125860" y="332656"/>
            <a:ext cx="2880320" cy="1491072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AF856D22-D80C-4E52-B336-3FBD745070BC}"/>
              </a:ext>
            </a:extLst>
          </p:cNvPr>
          <p:cNvSpPr txBox="1"/>
          <p:nvPr/>
        </p:nvSpPr>
        <p:spPr>
          <a:xfrm>
            <a:off x="693812" y="5034271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6E21E"/>
                </a:solidFill>
              </a:rPr>
              <a:t>ECMAScript 2015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A4BC51E-553C-401D-8F9E-16E246DC94AA}"/>
              </a:ext>
            </a:extLst>
          </p:cNvPr>
          <p:cNvSpPr/>
          <p:nvPr/>
        </p:nvSpPr>
        <p:spPr>
          <a:xfrm>
            <a:off x="3214092" y="2767280"/>
            <a:ext cx="32863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F6E21E"/>
                </a:solidFill>
              </a:rPr>
              <a:t>ES2015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42A4EEA-04D3-4FF5-A660-AB0E8322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330986"/>
            <a:ext cx="4705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8DD8D4-DBE1-46A9-B2D3-F488C238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highlight>
                  <a:srgbClr val="F5DA55"/>
                </a:highlight>
              </a:rPr>
              <a:t>Intro to ES6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E5EEB47-B725-42D9-B7DB-9D2EFAEB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2" y="1988840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9EFA09-0431-44BC-B860-0BD54B3E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let var const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718D9C0-3CA2-41B0-8CE8-B0E9A076DEA4}"/>
              </a:ext>
            </a:extLst>
          </p:cNvPr>
          <p:cNvSpPr/>
          <p:nvPr/>
        </p:nvSpPr>
        <p:spPr>
          <a:xfrm>
            <a:off x="1917948" y="2433661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let, const -&gt; block scope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A727BD8F-EA76-4005-8F43-5EC60044ABB1}"/>
              </a:ext>
            </a:extLst>
          </p:cNvPr>
          <p:cNvSpPr/>
          <p:nvPr/>
        </p:nvSpPr>
        <p:spPr>
          <a:xfrm>
            <a:off x="1845940" y="1735298"/>
            <a:ext cx="2800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 -&gt;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410024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ชื่อเรื่อง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Table of content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ตัวแทนเนื้อหา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What Node JS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NPM and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package.json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JavaScript in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nullshell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12E76A-34D2-42F2-8AEF-A6C02775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Template String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3F7500E-9D33-428C-975C-CB95BFB228CA}"/>
              </a:ext>
            </a:extLst>
          </p:cNvPr>
          <p:cNvSpPr txBox="1"/>
          <p:nvPr/>
        </p:nvSpPr>
        <p:spPr>
          <a:xfrm>
            <a:off x="1701924" y="177281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 string “ ” or ‘ ’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C9F2AD0-1DD2-4DA8-BCC5-75B28A207E79}"/>
              </a:ext>
            </a:extLst>
          </p:cNvPr>
          <p:cNvSpPr/>
          <p:nvPr/>
        </p:nvSpPr>
        <p:spPr>
          <a:xfrm>
            <a:off x="1701924" y="2420888"/>
            <a:ext cx="7191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Template String -&gt; ` I’m template string ${JS expression} `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0CB8A18A-39F4-4A36-A6C8-4B3DEC785413}"/>
              </a:ext>
            </a:extLst>
          </p:cNvPr>
          <p:cNvSpPr/>
          <p:nvPr/>
        </p:nvSpPr>
        <p:spPr>
          <a:xfrm>
            <a:off x="1701924" y="3313728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` -&gt; Grave Accent </a:t>
            </a:r>
          </a:p>
        </p:txBody>
      </p:sp>
    </p:spTree>
    <p:extLst>
      <p:ext uri="{BB962C8B-B14F-4D97-AF65-F5344CB8AC3E}">
        <p14:creationId xmlns:p14="http://schemas.microsoft.com/office/powerpoint/2010/main" val="39064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687023-CCEB-4DD7-AB6F-7014777B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Arrow Function =&gt; …. 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0B15147-7A71-49D3-B46B-1DB03709BF91}"/>
              </a:ext>
            </a:extLst>
          </p:cNvPr>
          <p:cNvSpPr txBox="1"/>
          <p:nvPr/>
        </p:nvSpPr>
        <p:spPr>
          <a:xfrm>
            <a:off x="1629916" y="213285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 function syntax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23309FB-B4B2-4427-9E49-70687E06FE9D}"/>
              </a:ext>
            </a:extLst>
          </p:cNvPr>
          <p:cNvSpPr txBox="1"/>
          <p:nvPr/>
        </p:nvSpPr>
        <p:spPr>
          <a:xfrm>
            <a:off x="1657922" y="316739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Arrow function syntax(s)</a:t>
            </a:r>
          </a:p>
        </p:txBody>
      </p:sp>
    </p:spTree>
    <p:extLst>
      <p:ext uri="{BB962C8B-B14F-4D97-AF65-F5344CB8AC3E}">
        <p14:creationId xmlns:p14="http://schemas.microsoft.com/office/powerpoint/2010/main" val="25110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D5D5CB-FF9F-492A-AA05-D71913E7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rest and spread ( …variable )</a:t>
            </a:r>
          </a:p>
        </p:txBody>
      </p:sp>
    </p:spTree>
    <p:extLst>
      <p:ext uri="{BB962C8B-B14F-4D97-AF65-F5344CB8AC3E}">
        <p14:creationId xmlns:p14="http://schemas.microsoft.com/office/powerpoint/2010/main" val="2245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6A26F3-C63A-4795-B10C-B5A4D14A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destructuring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0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A2F9B6-F61D-49B6-81DC-BDF8A235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Functional programming?? 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AE513B40-E72E-4A83-9235-A6126CBB8379}"/>
              </a:ext>
            </a:extLst>
          </p:cNvPr>
          <p:cNvSpPr txBox="1"/>
          <p:nvPr/>
        </p:nvSpPr>
        <p:spPr>
          <a:xfrm>
            <a:off x="1701924" y="1874728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</a:t>
            </a:r>
          </a:p>
          <a:p>
            <a:endParaRPr lang="en-US" sz="2800" dirty="0"/>
          </a:p>
          <a:p>
            <a:r>
              <a:rPr lang="en-US" sz="2800" dirty="0"/>
              <a:t>Filter</a:t>
            </a:r>
          </a:p>
          <a:p>
            <a:endParaRPr lang="en-US" sz="2800" dirty="0"/>
          </a:p>
          <a:p>
            <a:r>
              <a:rPr lang="en-US" sz="2800" dirty="0"/>
              <a:t>Reduce</a:t>
            </a:r>
          </a:p>
          <a:p>
            <a:endParaRPr lang="en-US" sz="2800" dirty="0"/>
          </a:p>
          <a:p>
            <a:r>
              <a:rPr lang="en-US" sz="2800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40091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Lab://003</a:t>
            </a:r>
          </a:p>
        </p:txBody>
      </p:sp>
    </p:spTree>
    <p:extLst>
      <p:ext uri="{BB962C8B-B14F-4D97-AF65-F5344CB8AC3E}">
        <p14:creationId xmlns:p14="http://schemas.microsoft.com/office/powerpoint/2010/main" val="10576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8DD8D4-DBE1-46A9-B2D3-F488C238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highlight>
                  <a:srgbClr val="F5DA55"/>
                </a:highlight>
              </a:rPr>
              <a:t>ES6 Advance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B4942E2-CD29-4057-BE73-3A2949F5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41" y="2492896"/>
            <a:ext cx="7246541" cy="22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23EC13C-4C9D-4E60-A4B4-EC0DCFF8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Callback VS Promise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A2F2000-EDBA-4D62-B7EC-7ABAE83AD4B6}"/>
              </a:ext>
            </a:extLst>
          </p:cNvPr>
          <p:cNvSpPr/>
          <p:nvPr/>
        </p:nvSpPr>
        <p:spPr>
          <a:xfrm>
            <a:off x="2133972" y="3140968"/>
            <a:ext cx="1889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Callback code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408A020-E43D-4305-8498-0222F011C6A2}"/>
              </a:ext>
            </a:extLst>
          </p:cNvPr>
          <p:cNvSpPr/>
          <p:nvPr/>
        </p:nvSpPr>
        <p:spPr>
          <a:xfrm>
            <a:off x="8254652" y="3109648"/>
            <a:ext cx="187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Promise code</a:t>
            </a:r>
          </a:p>
        </p:txBody>
      </p:sp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8BBADBD7-3690-4B9F-8C2C-5EAD3FF651B1}"/>
              </a:ext>
            </a:extLst>
          </p:cNvPr>
          <p:cNvCxnSpPr/>
          <p:nvPr/>
        </p:nvCxnSpPr>
        <p:spPr>
          <a:xfrm>
            <a:off x="6399133" y="1772816"/>
            <a:ext cx="0" cy="43924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353063-B5D1-47E7-A872-F1DDD0AC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Async Await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AF849E8D-811F-4B6F-BAF8-E5BB14D99C06}"/>
              </a:ext>
            </a:extLst>
          </p:cNvPr>
          <p:cNvSpPr txBox="1"/>
          <p:nvPr/>
        </p:nvSpPr>
        <p:spPr>
          <a:xfrm>
            <a:off x="1989956" y="198884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Async -&gt; function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04B9792-49CF-4FBB-A300-4E1747281BED}"/>
              </a:ext>
            </a:extLst>
          </p:cNvPr>
          <p:cNvSpPr/>
          <p:nvPr/>
        </p:nvSpPr>
        <p:spPr>
          <a:xfrm>
            <a:off x="1989956" y="3002300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Await -&gt; statement &lt;- promise</a:t>
            </a:r>
          </a:p>
        </p:txBody>
      </p:sp>
    </p:spTree>
    <p:extLst>
      <p:ext uri="{BB962C8B-B14F-4D97-AF65-F5344CB8AC3E}">
        <p14:creationId xmlns:p14="http://schemas.microsoft.com/office/powerpoint/2010/main" val="19911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BDAAB5-B894-40DA-851C-11821241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Promise to Async await</a:t>
            </a:r>
          </a:p>
        </p:txBody>
      </p:sp>
      <p:cxnSp>
        <p:nvCxnSpPr>
          <p:cNvPr id="3" name="ตัวเชื่อมต่อตรง 2">
            <a:extLst>
              <a:ext uri="{FF2B5EF4-FFF2-40B4-BE49-F238E27FC236}">
                <a16:creationId xmlns:a16="http://schemas.microsoft.com/office/drawing/2014/main" id="{91F8E2F9-1B0F-4A3E-A6BD-0DC8BC57ECBB}"/>
              </a:ext>
            </a:extLst>
          </p:cNvPr>
          <p:cNvCxnSpPr/>
          <p:nvPr/>
        </p:nvCxnSpPr>
        <p:spPr>
          <a:xfrm>
            <a:off x="6399133" y="1772816"/>
            <a:ext cx="0" cy="43924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FF8963E-3849-461C-B08E-4796855BEB60}"/>
              </a:ext>
            </a:extLst>
          </p:cNvPr>
          <p:cNvSpPr/>
          <p:nvPr/>
        </p:nvSpPr>
        <p:spPr>
          <a:xfrm>
            <a:off x="2133972" y="3140968"/>
            <a:ext cx="187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Promise code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3C8268A-BC09-4BEF-A7D7-BBE3B87CB2FB}"/>
              </a:ext>
            </a:extLst>
          </p:cNvPr>
          <p:cNvSpPr/>
          <p:nvPr/>
        </p:nvSpPr>
        <p:spPr>
          <a:xfrm>
            <a:off x="8470676" y="3198167"/>
            <a:ext cx="2333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Async await code</a:t>
            </a:r>
          </a:p>
        </p:txBody>
      </p:sp>
    </p:spTree>
    <p:extLst>
      <p:ext uri="{BB962C8B-B14F-4D97-AF65-F5344CB8AC3E}">
        <p14:creationId xmlns:p14="http://schemas.microsoft.com/office/powerpoint/2010/main" val="10289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à¸à¸¥à¸à¸²à¸£à¸à¹à¸à¸«à¸²à¸£à¸¹à¸à¸ à¸²à¸à¸ªà¸³à¸«à¸£à¸±à¸ node Js logo">
            <a:extLst>
              <a:ext uri="{FF2B5EF4-FFF2-40B4-BE49-F238E27FC236}">
                <a16:creationId xmlns:a16="http://schemas.microsoft.com/office/drawing/2014/main" id="{A8B98BAF-0B11-4B48-8A1B-08D18716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620687"/>
            <a:ext cx="8496944" cy="52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619FC0-7754-4C5E-BA8D-A2E3B887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</a:t>
            </a:r>
          </a:p>
        </p:txBody>
      </p:sp>
    </p:spTree>
    <p:extLst>
      <p:ext uri="{BB962C8B-B14F-4D97-AF65-F5344CB8AC3E}">
        <p14:creationId xmlns:p14="http://schemas.microsoft.com/office/powerpoint/2010/main" val="267256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FF7495-40F9-458A-8514-0D9C305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Import export modules </a:t>
            </a:r>
            <a:r>
              <a:rPr lang="th-TH" dirty="0" err="1"/>
              <a:t>ทำไง</a:t>
            </a:r>
            <a:r>
              <a:rPr lang="th-TH" dirty="0"/>
              <a:t>ดี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Lab://004</a:t>
            </a:r>
          </a:p>
        </p:txBody>
      </p:sp>
    </p:spTree>
    <p:extLst>
      <p:ext uri="{BB962C8B-B14F-4D97-AF65-F5344CB8AC3E}">
        <p14:creationId xmlns:p14="http://schemas.microsoft.com/office/powerpoint/2010/main" val="4240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F0B191A0-3B66-4730-BB65-9BC2F8FD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213">
            <a:off x="3541437" y="804018"/>
            <a:ext cx="4932326" cy="49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F6F686D-CE5F-46F5-8AD7-4A4CB2B10647}"/>
              </a:ext>
            </a:extLst>
          </p:cNvPr>
          <p:cNvSpPr/>
          <p:nvPr/>
        </p:nvSpPr>
        <p:spPr>
          <a:xfrm>
            <a:off x="1989956" y="1340768"/>
            <a:ext cx="149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D35CA19-17BB-42B0-BEFE-2B52E2471511}"/>
              </a:ext>
            </a:extLst>
          </p:cNvPr>
          <p:cNvSpPr/>
          <p:nvPr/>
        </p:nvSpPr>
        <p:spPr>
          <a:xfrm>
            <a:off x="8864115" y="4293096"/>
            <a:ext cx="1026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polyfill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F5D888-2C37-4C84-8853-F9DA276E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60648"/>
            <a:ext cx="10360501" cy="58988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 with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th-TH" dirty="0"/>
              <a:t>นะ</a:t>
            </a:r>
            <a:endParaRPr lang="en-US" dirty="0"/>
          </a:p>
        </p:txBody>
      </p:sp>
      <p:pic>
        <p:nvPicPr>
          <p:cNvPr id="4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C68BA091-6F78-4F08-8B42-76B7A880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04664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E065666-30B1-4AD1-9ABE-8987D18AC228}"/>
              </a:ext>
            </a:extLst>
          </p:cNvPr>
          <p:cNvSpPr txBox="1"/>
          <p:nvPr/>
        </p:nvSpPr>
        <p:spPr>
          <a:xfrm>
            <a:off x="477788" y="1196752"/>
            <a:ext cx="11449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C732"/>
                </a:solidFill>
              </a:rPr>
              <a:t>JavaScript</a:t>
            </a:r>
          </a:p>
          <a:p>
            <a:pPr algn="ctr"/>
            <a:r>
              <a:rPr lang="en-US" sz="8000" b="1" dirty="0">
                <a:solidFill>
                  <a:srgbClr val="92D050"/>
                </a:solidFill>
              </a:rPr>
              <a:t>Runtime</a:t>
            </a:r>
          </a:p>
          <a:p>
            <a:pPr algn="ctr"/>
            <a:r>
              <a:rPr lang="en-US" sz="8000" b="1" dirty="0">
                <a:solidFill>
                  <a:srgbClr val="92D050"/>
                </a:solidFill>
              </a:rPr>
              <a:t>Outside Web Browser</a:t>
            </a:r>
          </a:p>
        </p:txBody>
      </p:sp>
    </p:spTree>
    <p:extLst>
      <p:ext uri="{BB962C8B-B14F-4D97-AF65-F5344CB8AC3E}">
        <p14:creationId xmlns:p14="http://schemas.microsoft.com/office/powerpoint/2010/main" val="19620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E999A3-A3EA-4D1E-A642-76C8AF75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</a:rPr>
              <a:t>Install Node JS first</a:t>
            </a:r>
          </a:p>
        </p:txBody>
      </p:sp>
      <p:sp>
        <p:nvSpPr>
          <p:cNvPr id="4" name="สี่เหลี่ยมผืนผ้า 3">
            <a:hlinkClick r:id="rId2"/>
            <a:extLst>
              <a:ext uri="{FF2B5EF4-FFF2-40B4-BE49-F238E27FC236}">
                <a16:creationId xmlns:a16="http://schemas.microsoft.com/office/drawing/2014/main" id="{9FBBDCA7-99D7-438D-B898-3144067D86B8}"/>
              </a:ext>
            </a:extLst>
          </p:cNvPr>
          <p:cNvSpPr/>
          <p:nvPr/>
        </p:nvSpPr>
        <p:spPr>
          <a:xfrm>
            <a:off x="3455186" y="1772816"/>
            <a:ext cx="58878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https://nodejs.org</a:t>
            </a:r>
          </a:p>
        </p:txBody>
      </p:sp>
      <p:pic>
        <p:nvPicPr>
          <p:cNvPr id="5" name="รูปภาพ 4">
            <a:hlinkClick r:id="rId3"/>
            <a:extLst>
              <a:ext uri="{FF2B5EF4-FFF2-40B4-BE49-F238E27FC236}">
                <a16:creationId xmlns:a16="http://schemas.microsoft.com/office/drawing/2014/main" id="{8982F81D-61A2-4104-80AB-23F9AA78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3062695"/>
            <a:ext cx="5541902" cy="23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D853DDB3-659B-4A1B-8C52-CEBDEAFE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-993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6E78968F-F046-4B8D-BD90-A00B08B9B1E9}"/>
              </a:ext>
            </a:extLst>
          </p:cNvPr>
          <p:cNvSpPr/>
          <p:nvPr/>
        </p:nvSpPr>
        <p:spPr>
          <a:xfrm>
            <a:off x="7239149" y="3933056"/>
            <a:ext cx="255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node</a:t>
            </a:r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 -v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0063099-E64F-4F82-9097-B405BB8AFEE7}"/>
              </a:ext>
            </a:extLst>
          </p:cNvPr>
          <p:cNvSpPr/>
          <p:nvPr/>
        </p:nvSpPr>
        <p:spPr>
          <a:xfrm>
            <a:off x="1453061" y="548680"/>
            <a:ext cx="36332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ea typeface="Fira Code" panose="020B0509050000020004" pitchFamily="49" charset="0"/>
              </a:rPr>
              <a:t>Verify </a:t>
            </a:r>
          </a:p>
          <a:p>
            <a:r>
              <a:rPr lang="en-US" sz="6000" dirty="0">
                <a:ea typeface="Fira Code" panose="020B0509050000020004" pitchFamily="49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4158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Code Example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>
          <a:xfrm>
            <a:off x="1239985" y="1252608"/>
            <a:ext cx="10060105" cy="626368"/>
          </a:xfrm>
        </p:spPr>
        <p:txBody>
          <a:bodyPr rtlCol="0"/>
          <a:lstStyle/>
          <a:p>
            <a:r>
              <a:rPr lang="en-US" dirty="0"/>
              <a:t>CREATING SERVER USING JAVASCRIPT !!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03BAC18-131C-4410-A924-191C810B906E}"/>
              </a:ext>
            </a:extLst>
          </p:cNvPr>
          <p:cNvSpPr/>
          <p:nvPr/>
        </p:nvSpPr>
        <p:spPr>
          <a:xfrm>
            <a:off x="1354247" y="2060848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http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16A3B6"/>
                </a:solidFill>
                <a:latin typeface="Fira Code" panose="020B0509050000020004" pitchFamily="49" charset="0"/>
              </a:rPr>
              <a:t>require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'http'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'localhost'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port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060EB"/>
                </a:solidFill>
                <a:latin typeface="Fira Code" panose="020B0509050000020004" pitchFamily="49" charset="0"/>
              </a:rPr>
              <a:t>3000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server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http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createServer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i="1" dirty="0">
                <a:solidFill>
                  <a:srgbClr val="E97749"/>
                </a:solidFill>
                <a:latin typeface="Fira Code" panose="020B0509050000020004" pitchFamily="49" charset="0"/>
              </a:rPr>
              <a:t>function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req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res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i="1" dirty="0" err="1">
                <a:solidFill>
                  <a:srgbClr val="E4B781"/>
                </a:solidFill>
                <a:latin typeface="Fira Code" panose="020B0509050000020004" pitchFamily="49" charset="0"/>
              </a:rPr>
              <a:t>statusCode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060EB"/>
                </a:solidFill>
                <a:latin typeface="Fira Code" panose="020B0509050000020004" pitchFamily="49" charset="0"/>
              </a:rPr>
              <a:t>200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setHeader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'Content-Type'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'text/plain’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end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'hello from server!!'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});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server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listen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port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 </a:t>
            </a:r>
            <a:r>
              <a:rPr lang="en-US" sz="1800" i="1" dirty="0">
                <a:solidFill>
                  <a:srgbClr val="E97749"/>
                </a:solidFill>
                <a:latin typeface="Fira Code" panose="020B0509050000020004" pitchFamily="49" charset="0"/>
              </a:rPr>
              <a:t>function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    console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log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'Server running at http://'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':'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port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});</a:t>
            </a:r>
            <a:endParaRPr lang="en-US" sz="1800" b="0" dirty="0">
              <a:solidFill>
                <a:srgbClr val="B2CACD"/>
              </a:solidFill>
              <a:effectLst/>
              <a:latin typeface="Fira Code" panose="020B0509050000020004" pitchFamily="49" charset="0"/>
            </a:endParaRPr>
          </a:p>
        </p:txBody>
      </p:sp>
      <p:pic>
        <p:nvPicPr>
          <p:cNvPr id="9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6E349DED-16D2-4050-886C-52FE3805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94" y="139820"/>
            <a:ext cx="1830092" cy="18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Lab://001</a:t>
            </a:r>
          </a:p>
        </p:txBody>
      </p:sp>
    </p:spTree>
    <p:extLst>
      <p:ext uri="{BB962C8B-B14F-4D97-AF65-F5344CB8AC3E}">
        <p14:creationId xmlns:p14="http://schemas.microsoft.com/office/powerpoint/2010/main" val="38511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à¸à¸¥à¸à¸²à¸£à¸à¹à¸à¸«à¸²à¸£à¸¹à¸à¸ à¸²à¸à¸ªà¸³à¸«à¸£à¸±à¸ npm logo">
            <a:extLst>
              <a:ext uri="{FF2B5EF4-FFF2-40B4-BE49-F238E27FC236}">
                <a16:creationId xmlns:a16="http://schemas.microsoft.com/office/drawing/2014/main" id="{A46E512A-A331-472B-8AED-55869CAE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76672"/>
            <a:ext cx="9983437" cy="38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32BC8C0-4FC5-4BE8-955A-101855364E8B}"/>
              </a:ext>
            </a:extLst>
          </p:cNvPr>
          <p:cNvSpPr/>
          <p:nvPr/>
        </p:nvSpPr>
        <p:spPr>
          <a:xfrm>
            <a:off x="477788" y="5373216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spc="300" dirty="0">
                <a:highlight>
                  <a:srgbClr val="CB3837"/>
                </a:highlight>
              </a:rPr>
              <a:t>N</a:t>
            </a:r>
            <a:r>
              <a:rPr lang="en-US" sz="4800" spc="300" dirty="0"/>
              <a:t>ode </a:t>
            </a:r>
            <a:r>
              <a:rPr lang="en-US" sz="4800" spc="300" dirty="0">
                <a:highlight>
                  <a:srgbClr val="CB3837"/>
                </a:highlight>
              </a:rPr>
              <a:t>P</a:t>
            </a:r>
            <a:r>
              <a:rPr lang="en-US" sz="4800" spc="300" dirty="0"/>
              <a:t>ackage </a:t>
            </a:r>
            <a:r>
              <a:rPr lang="en-US" sz="4800" spc="300" dirty="0">
                <a:highlight>
                  <a:srgbClr val="CB3837"/>
                </a:highlight>
              </a:rPr>
              <a:t>M</a:t>
            </a:r>
            <a:r>
              <a:rPr lang="en-US" sz="4800" spc="300" dirty="0"/>
              <a:t>anager</a:t>
            </a:r>
          </a:p>
        </p:txBody>
      </p:sp>
    </p:spTree>
    <p:extLst>
      <p:ext uri="{BB962C8B-B14F-4D97-AF65-F5344CB8AC3E}">
        <p14:creationId xmlns:p14="http://schemas.microsoft.com/office/powerpoint/2010/main" val="8905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เทคโนโลยี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3_TF02787990" id="{95A50E2A-AC5E-4DB4-9171-4DA4A2907034}" vid="{B3B71228-F1D8-43B6-9360-D9469D780E05}"/>
    </a:ext>
  </a:extLst>
</a:theme>
</file>

<file path=ppt/theme/theme2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งานนำเสนอเส้นวงจรสามเส้น (หน้าจอกว้าง)</Template>
  <TotalTime>743</TotalTime>
  <Words>324</Words>
  <Application>Microsoft Office PowerPoint</Application>
  <PresentationFormat>กำหนดเอง</PresentationFormat>
  <Paragraphs>101</Paragraphs>
  <Slides>34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34</vt:i4>
      </vt:variant>
    </vt:vector>
  </HeadingPairs>
  <TitlesOfParts>
    <vt:vector size="40" baseType="lpstr">
      <vt:lpstr>Arial</vt:lpstr>
      <vt:lpstr>Calibri</vt:lpstr>
      <vt:lpstr>Fira Code</vt:lpstr>
      <vt:lpstr>Leelawadee</vt:lpstr>
      <vt:lpstr>Open Sans</vt:lpstr>
      <vt:lpstr>เทคโนโลยี 16 x 9</vt:lpstr>
      <vt:lpstr>Modern JavaScript [ ES6++ ]</vt:lpstr>
      <vt:lpstr>Table of content</vt:lpstr>
      <vt:lpstr>งานนำเสนอ PowerPoint</vt:lpstr>
      <vt:lpstr>งานนำเสนอ PowerPoint</vt:lpstr>
      <vt:lpstr>Install Node JS first</vt:lpstr>
      <vt:lpstr>งานนำเสนอ PowerPoint</vt:lpstr>
      <vt:lpstr>Code Example</vt:lpstr>
      <vt:lpstr>งานนำเสนอ PowerPoint</vt:lpstr>
      <vt:lpstr>งานนำเสนอ PowerPoint</vt:lpstr>
      <vt:lpstr>งานนำเสนอ PowerPoint</vt:lpstr>
      <vt:lpstr>What is npm?</vt:lpstr>
      <vt:lpstr>งานนำเสนอ PowerPoint</vt:lpstr>
      <vt:lpstr>package.json and the very first npm command</vt:lpstr>
      <vt:lpstr>{     "name": "my-package-name",     "version": "0.0.1",     "description": "package-description",     "main": "index.js",     "scripts": {         "test": "echo \"Error: no test specified\" &amp;&amp; exit 1"     },     "author": "Chayut Ruksomya",     "license": "MIT" } </vt:lpstr>
      <vt:lpstr>To install dependency</vt:lpstr>
      <vt:lpstr>งานนำเสนอ PowerPoint</vt:lpstr>
      <vt:lpstr>งานนำเสนอ PowerPoint</vt:lpstr>
      <vt:lpstr>Intro to ES6</vt:lpstr>
      <vt:lpstr>1.  let var const</vt:lpstr>
      <vt:lpstr>2. Template String</vt:lpstr>
      <vt:lpstr>3. Arrow Function =&gt; …. </vt:lpstr>
      <vt:lpstr>4. rest and spread ( …variable )</vt:lpstr>
      <vt:lpstr>5. destructuring </vt:lpstr>
      <vt:lpstr>6. Functional programming?? </vt:lpstr>
      <vt:lpstr>งานนำเสนอ PowerPoint</vt:lpstr>
      <vt:lpstr>ES6 Advance</vt:lpstr>
      <vt:lpstr>1. Callback VS Promise</vt:lpstr>
      <vt:lpstr>2. Async Await</vt:lpstr>
      <vt:lpstr>3. Promise to Async await</vt:lpstr>
      <vt:lpstr>4. Class</vt:lpstr>
      <vt:lpstr>5. Import export modules ทำไงดี</vt:lpstr>
      <vt:lpstr>งานนำเสนอ PowerPoint</vt:lpstr>
      <vt:lpstr>งานนำเสนอ PowerPoint</vt:lpstr>
      <vt:lpstr>Installation with npm นะ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Chayut Ruksomya</dc:creator>
  <cp:lastModifiedBy>Chayut Ruksomya</cp:lastModifiedBy>
  <cp:revision>112</cp:revision>
  <dcterms:created xsi:type="dcterms:W3CDTF">2018-12-06T14:25:03Z</dcterms:created>
  <dcterms:modified xsi:type="dcterms:W3CDTF">2018-12-15T09:03:34Z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