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7" r:id="rId5"/>
    <p:sldId id="268" r:id="rId6"/>
    <p:sldId id="259" r:id="rId7"/>
    <p:sldId id="269" r:id="rId8"/>
    <p:sldId id="271" r:id="rId9"/>
    <p:sldId id="277" r:id="rId10"/>
    <p:sldId id="270" r:id="rId11"/>
    <p:sldId id="273" r:id="rId12"/>
    <p:sldId id="274" r:id="rId13"/>
    <p:sldId id="275" r:id="rId14"/>
    <p:sldId id="276" r:id="rId15"/>
    <p:sldId id="278" r:id="rId16"/>
    <p:sldId id="279" r:id="rId17"/>
    <p:sldId id="280" r:id="rId18"/>
    <p:sldId id="281" r:id="rId19"/>
    <p:sldId id="282" r:id="rId20"/>
  </p:sldIdLst>
  <p:sldSz cx="12188825" cy="6858000"/>
  <p:notesSz cx="6858000" cy="9144000"/>
  <p:defaultTextStyle>
    <a:defPPr rtl="0">
      <a:defRPr lang="th-TH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ส่วนเริ่มต้น" id="{B3B9C266-D732-4094-B7BC-05594BDD0603}">
          <p14:sldIdLst>
            <p14:sldId id="257"/>
            <p14:sldId id="268"/>
            <p14:sldId id="259"/>
            <p14:sldId id="269"/>
            <p14:sldId id="271"/>
            <p14:sldId id="277"/>
            <p14:sldId id="270"/>
            <p14:sldId id="273"/>
            <p14:sldId id="274"/>
            <p14:sldId id="275"/>
            <p14:sldId id="276"/>
            <p14:sldId id="278"/>
            <p14:sldId id="279"/>
          </p14:sldIdLst>
        </p14:section>
        <p14:section name="(ส่วนที่ไม่มีชื่อ)" id="{F16266AF-B22E-4FB5-900D-EEAD16833BEE}">
          <p14:sldIdLst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3837"/>
    <a:srgbClr val="026E00"/>
    <a:srgbClr val="839721"/>
    <a:srgbClr val="FFC732"/>
    <a:srgbClr val="FFCC00"/>
    <a:srgbClr val="394404"/>
    <a:srgbClr val="5F6F0F"/>
    <a:srgbClr val="718412"/>
    <a:srgbClr val="65741A"/>
    <a:srgbClr val="7081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9806" autoAdjust="0"/>
  </p:normalViewPr>
  <p:slideViewPr>
    <p:cSldViewPr>
      <p:cViewPr varScale="1">
        <p:scale>
          <a:sx n="89" d="100"/>
          <a:sy n="89" d="100"/>
        </p:scale>
        <p:origin x="466" y="7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54E09C7-CB08-4976-820A-74576DB0CE5D}" type="datetime1">
              <a:rPr lang="th-TH" smtClean="0">
                <a:latin typeface="Leelawadee" panose="020B0502040204020203" pitchFamily="34" charset="-34"/>
                <a:cs typeface="Leelawadee" panose="020B0502040204020203" pitchFamily="34" charset="-34"/>
              </a:rPr>
              <a:t>07/12/61</a:t>
            </a:fld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th-TH">
                <a:latin typeface="Leelawadee" panose="020B0502040204020203" pitchFamily="34" charset="-34"/>
                <a:cs typeface="Leelawadee" panose="020B0502040204020203" pitchFamily="34" charset="-34"/>
              </a:rPr>
              <a:pPr algn="r" rtl="0"/>
              <a:t>‹#›</a:t>
            </a:fld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endParaRPr lang="th-TH" dirty="0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35DF1DDF-362D-4D18-98FF-1FECAE6E4FE2}" type="datetime1">
              <a:rPr lang="th-TH" smtClean="0"/>
              <a:pPr/>
              <a:t>07/12/61</a:t>
            </a:fld>
            <a:endParaRPr lang="th-TH" dirty="0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h-TH" dirty="0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h-TH" dirty="0"/>
              <a:t>คลิกเพื่อแก้ไขสไตล์ของข้อความต้นแบบ</a:t>
            </a:r>
          </a:p>
          <a:p>
            <a:pPr lvl="1" rtl="0"/>
            <a:r>
              <a:rPr lang="th-TH" dirty="0"/>
              <a:t>ระดับที่สอง</a:t>
            </a:r>
          </a:p>
          <a:p>
            <a:pPr lvl="2" rtl="0"/>
            <a:r>
              <a:rPr lang="th-TH" dirty="0"/>
              <a:t>ระดับที่สาม</a:t>
            </a:r>
          </a:p>
          <a:p>
            <a:pPr lvl="3" rtl="0"/>
            <a:r>
              <a:rPr lang="th-TH" dirty="0"/>
              <a:t>ระดับที่สี่</a:t>
            </a:r>
          </a:p>
          <a:p>
            <a:pPr lvl="4" rtl="0"/>
            <a:r>
              <a:rPr lang="th-TH" dirty="0"/>
              <a:t>ระดับที่ห้า</a:t>
            </a: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endParaRPr lang="th-TH" dirty="0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3EBA5BD7-F043-4D1B-AA17-CD412FC534DE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Leelawadee" panose="020B0502040204020203" pitchFamily="34" charset="-34"/>
        <a:ea typeface="+mn-ea"/>
        <a:cs typeface="Leelawadee" panose="020B0502040204020203" pitchFamily="34" charset="-34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Leelawadee" panose="020B0502040204020203" pitchFamily="34" charset="-34"/>
        <a:ea typeface="+mn-ea"/>
        <a:cs typeface="Leelawadee" panose="020B0502040204020203" pitchFamily="34" charset="-34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Leelawadee" panose="020B0502040204020203" pitchFamily="34" charset="-34"/>
        <a:ea typeface="+mn-ea"/>
        <a:cs typeface="Leelawadee" panose="020B0502040204020203" pitchFamily="34" charset="-34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Leelawadee" panose="020B0502040204020203" pitchFamily="34" charset="-34"/>
        <a:ea typeface="+mn-ea"/>
        <a:cs typeface="Leelawadee" panose="020B0502040204020203" pitchFamily="34" charset="-34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Leelawadee" panose="020B0502040204020203" pitchFamily="34" charset="-34"/>
        <a:ea typeface="+mn-ea"/>
        <a:cs typeface="Leelawadee" panose="020B0502040204020203" pitchFamily="34" charset="-34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th-TH" smtClean="0"/>
              <a:t>1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23861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th-TH" smtClean="0"/>
              <a:t>2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52530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th-TH" smtClean="0"/>
              <a:t>3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02571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th-TH" smtClean="0"/>
              <a:t>7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836419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th-TH" smtClean="0"/>
              <a:t>9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0177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เส้นทแยงมุม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ตัวเชื่อมต่อตรง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ตัวเชื่อมต่อตรง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ตัวเชื่อมต่อตรง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เส้นด้านล่าง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รูปแบบอิสระ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th-TH" dirty="0"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  <p:sp>
          <p:nvSpPr>
            <p:cNvPr id="10" name="รูปแบบอิสระ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th-TH" dirty="0"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  <p:sp>
          <p:nvSpPr>
            <p:cNvPr id="11" name="รูปแบบอิสระ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th-TH" dirty="0"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</p:grpSp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th-TH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h-TH"/>
              <a:t>คลิกเพื่อแก้ไขสไตล์ชื่อเรื่องรองต้นแบบ</a:t>
            </a:r>
            <a:endParaRPr lang="th-TH" dirty="0"/>
          </a:p>
        </p:txBody>
      </p:sp>
      <p:sp>
        <p:nvSpPr>
          <p:cNvPr id="22" name="ตัวแทนวันที่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730796BA-1D81-4409-85E8-C6837D6AB849}" type="datetime1">
              <a:rPr lang="th-TH" smtClean="0"/>
              <a:pPr/>
              <a:t>07/12/61</a:t>
            </a:fld>
            <a:endParaRPr lang="th-TH" dirty="0"/>
          </a:p>
        </p:txBody>
      </p:sp>
      <p:sp>
        <p:nvSpPr>
          <p:cNvPr id="23" name="ตัวแทนท้ายกระดา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endParaRPr lang="th-TH" dirty="0"/>
          </a:p>
        </p:txBody>
      </p:sp>
      <p:sp>
        <p:nvSpPr>
          <p:cNvPr id="24" name="ตัวแทนหมายเลขสไลด์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C014DD1E-5D91-48A3-AD6D-45FBA980D106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th-TH" dirty="0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th-TH"/>
              <a:t>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th-TH" dirty="0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30796BA-1D81-4409-85E8-C6837D6AB849}" type="datetime1">
              <a:rPr lang="th-TH" smtClean="0"/>
              <a:pPr/>
              <a:t>07/12/61</a:t>
            </a:fld>
            <a:endParaRPr lang="th-TH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th-TH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ชื่อเรื่องแนวตั้งและข้อควา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th-TH" dirty="0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th-TH"/>
              <a:t>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th-TH" dirty="0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30796BA-1D81-4409-85E8-C6837D6AB849}" type="datetime1">
              <a:rPr lang="th-TH" smtClean="0"/>
              <a:pPr/>
              <a:t>07/12/61</a:t>
            </a:fld>
            <a:endParaRPr lang="th-TH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th-TH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th-TH"/>
              <a:t>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th-TH" dirty="0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30796BA-1D81-4409-85E8-C6837D6AB849}" type="datetime1">
              <a:rPr lang="th-TH" smtClean="0"/>
              <a:pPr/>
              <a:t>07/12/61</a:t>
            </a:fld>
            <a:endParaRPr lang="th-TH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th-TH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เส้นทแยงมุม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ตัวเชื่อมต่อตรง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ตัวเชื่อมต่อตรง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ตัวเชื่อมต่อตรง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th-TH" dirty="0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30796BA-1D81-4409-85E8-C6837D6AB849}" type="datetime1">
              <a:rPr lang="th-TH" smtClean="0"/>
              <a:pPr/>
              <a:t>07/12/61</a:t>
            </a:fld>
            <a:endParaRPr lang="th-TH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th-TH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ส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th-TH"/>
              <a:t>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th-TH" dirty="0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th-TH"/>
              <a:t>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th-TH" dirty="0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30796BA-1D81-4409-85E8-C6837D6AB849}" type="datetime1">
              <a:rPr lang="th-TH" smtClean="0"/>
              <a:pPr/>
              <a:t>07/12/61</a:t>
            </a:fld>
            <a:endParaRPr lang="th-TH" dirty="0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dirty="0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th-TH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th-TH" dirty="0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th-TH"/>
              <a:t>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th-TH" dirty="0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th-TH"/>
              <a:t>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th-TH" dirty="0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30796BA-1D81-4409-85E8-C6837D6AB849}" type="datetime1">
              <a:rPr lang="th-TH" smtClean="0"/>
              <a:pPr/>
              <a:t>07/12/61</a:t>
            </a:fld>
            <a:endParaRPr lang="th-TH" dirty="0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dirty="0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th-TH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ชื่อเรื่องเท่านั้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th-TH" dirty="0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30796BA-1D81-4409-85E8-C6837D6AB849}" type="datetime1">
              <a:rPr lang="th-TH" smtClean="0"/>
              <a:pPr/>
              <a:t>07/12/61</a:t>
            </a:fld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dirty="0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th-TH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30796BA-1D81-4409-85E8-C6837D6AB849}" type="datetime1">
              <a:rPr lang="th-TH" smtClean="0"/>
              <a:pPr/>
              <a:t>07/12/61</a:t>
            </a:fld>
            <a:endParaRPr lang="th-TH" dirty="0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th-TH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ที่มี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th-TH" dirty="0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th-TH"/>
              <a:t>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th-TH" dirty="0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30796BA-1D81-4409-85E8-C6837D6AB849}" type="datetime1">
              <a:rPr lang="th-TH" smtClean="0"/>
              <a:pPr/>
              <a:t>07/12/61</a:t>
            </a:fld>
            <a:endParaRPr lang="th-TH" dirty="0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dirty="0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th-TH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ที่มี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th-TH" dirty="0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3" name="ตัวแทนรูปภาพ 2" descr="พื้นที่สำรองเปล่าสำหรับเพิ่มรูปภาพ คลิกบนพื้นที่สำรองแล้วเลือกรูปภาพที่คุณต้องการเพิ่ม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th-TH"/>
              <a:t>คลิกไอคอนเพื่อเพิ่มรูปภาพ</a:t>
            </a:r>
            <a:endParaRPr lang="th-TH" dirty="0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30796BA-1D81-4409-85E8-C6837D6AB849}" type="datetime1">
              <a:rPr lang="th-TH" smtClean="0"/>
              <a:pPr/>
              <a:t>07/12/61</a:t>
            </a:fld>
            <a:endParaRPr lang="th-TH" dirty="0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dirty="0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th-TH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เส้นด้านซ้าย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รูปแบบอิสระ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h-TH" dirty="0"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  <p:sp>
          <p:nvSpPr>
            <p:cNvPr id="11" name="รูปแบบอิสระ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h-TH" dirty="0"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  <p:sp>
          <p:nvSpPr>
            <p:cNvPr id="14" name="รูปแบบอิสระ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h-TH" dirty="0"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</p:grpSp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th-TH" dirty="0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th-TH" dirty="0"/>
              <a:t>แก้ไขสไตล์ข้อความชื่อเรื่องหลัก</a:t>
            </a:r>
          </a:p>
          <a:p>
            <a:pPr lvl="1" rtl="0"/>
            <a:r>
              <a:rPr lang="th-TH" dirty="0"/>
              <a:t>ระดับที่สอง</a:t>
            </a:r>
          </a:p>
          <a:p>
            <a:pPr lvl="2" rtl="0"/>
            <a:r>
              <a:rPr lang="th-TH" dirty="0"/>
              <a:t>ระดับที่สาม</a:t>
            </a:r>
          </a:p>
          <a:p>
            <a:pPr lvl="3" rtl="0"/>
            <a:r>
              <a:rPr lang="th-TH" dirty="0"/>
              <a:t>ระดับที่สี่</a:t>
            </a:r>
          </a:p>
          <a:p>
            <a:pPr lvl="4" rtl="0"/>
            <a:r>
              <a:rPr lang="th-TH" dirty="0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730796BA-1D81-4409-85E8-C6837D6AB849}" type="datetime1">
              <a:rPr lang="th-TH" smtClean="0"/>
              <a:pPr/>
              <a:t>07/12/61</a:t>
            </a:fld>
            <a:endParaRPr lang="th-TH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endParaRPr lang="th-TH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C014DD1E-5D91-48A3-AD6D-45FBA980D106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Leelawadee" panose="020B0502040204020203" pitchFamily="34" charset="-34"/>
          <a:ea typeface="+mj-ea"/>
          <a:cs typeface="Leelawadee" panose="020B0502040204020203" pitchFamily="34" charset="-34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dist/v10.14.1/node-v10.14.1-x64.msi" TargetMode="External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010581" y="335342"/>
            <a:ext cx="8928992" cy="993300"/>
          </a:xfrm>
        </p:spPr>
        <p:txBody>
          <a:bodyPr rtlCol="0"/>
          <a:lstStyle/>
          <a:p>
            <a:r>
              <a:rPr lang="en-US" dirty="0"/>
              <a:t>Modern JavaScript [ ES6++ ]</a:t>
            </a:r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5" name="ชื่อเรื่องรอง 4"/>
          <p:cNvSpPr>
            <a:spLocks noGrp="1"/>
          </p:cNvSpPr>
          <p:nvPr>
            <p:ph type="subTitle" idx="1"/>
          </p:nvPr>
        </p:nvSpPr>
        <p:spPr>
          <a:xfrm>
            <a:off x="1140333" y="1556792"/>
            <a:ext cx="4810062" cy="3456384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Writing</a:t>
            </a:r>
          </a:p>
          <a:p>
            <a:pPr rtl="0"/>
            <a:endParaRPr lang="en-US" dirty="0"/>
          </a:p>
          <a:p>
            <a:pPr rtl="0"/>
            <a:r>
              <a:rPr lang="en-US" dirty="0"/>
              <a:t>READING</a:t>
            </a:r>
          </a:p>
          <a:p>
            <a:pPr rtl="0"/>
            <a:endParaRPr lang="en-US" dirty="0"/>
          </a:p>
          <a:p>
            <a:pPr rtl="0"/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SPEAKING</a:t>
            </a:r>
          </a:p>
          <a:p>
            <a:pPr rtl="0"/>
            <a:endParaRPr lang="en-US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rtl="0"/>
            <a:r>
              <a:rPr lang="en-US" dirty="0"/>
              <a:t>JOKING</a:t>
            </a:r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pic>
        <p:nvPicPr>
          <p:cNvPr id="2050" name="Picture 2" descr="à¸à¸¥à¸à¸²à¸£à¸à¹à¸à¸«à¸²à¸£à¸¹à¸à¸ à¸²à¸à¸ªà¸³à¸«à¸£à¸±à¸ javascript logo">
            <a:extLst>
              <a:ext uri="{FF2B5EF4-FFF2-40B4-BE49-F238E27FC236}">
                <a16:creationId xmlns:a16="http://schemas.microsoft.com/office/drawing/2014/main" xmlns="" id="{9C68F571-A812-48CA-96B9-412E5729A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10435">
            <a:off x="6251418" y="2903264"/>
            <a:ext cx="5534631" cy="268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à¸à¸¥à¸à¸²à¸£à¸à¹à¸à¸«à¸²à¸£à¸¹à¸à¸ à¸²à¸à¸ªà¸³à¸«à¸£à¸±à¸ javascript logo">
            <a:extLst>
              <a:ext uri="{FF2B5EF4-FFF2-40B4-BE49-F238E27FC236}">
                <a16:creationId xmlns:a16="http://schemas.microsoft.com/office/drawing/2014/main" xmlns="" id="{0D792CA9-4700-40DD-B22C-E9890DCCA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42717">
            <a:off x="6262205" y="4244865"/>
            <a:ext cx="867954" cy="86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à¸à¸¥à¸à¸²à¸£à¸à¹à¸à¸«à¸²à¸£à¸¹à¸à¸ à¸²à¸à¸ªà¸³à¸«à¸£à¸±à¸ javascript logo">
            <a:extLst>
              <a:ext uri="{FF2B5EF4-FFF2-40B4-BE49-F238E27FC236}">
                <a16:creationId xmlns:a16="http://schemas.microsoft.com/office/drawing/2014/main" xmlns="" id="{1FE4F484-2C61-4871-B685-AA45E5B9D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25911">
            <a:off x="7082934" y="5400077"/>
            <a:ext cx="1026296" cy="102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à¸£à¸¹à¸à¸ à¸²à¸à¸à¸µà¹à¹à¸à¸µà¹à¸¢à¸§à¸à¹à¸­à¸">
            <a:extLst>
              <a:ext uri="{FF2B5EF4-FFF2-40B4-BE49-F238E27FC236}">
                <a16:creationId xmlns:a16="http://schemas.microsoft.com/office/drawing/2014/main" xmlns="" id="{176B4447-7413-4095-B0DB-704624C0C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97213">
            <a:off x="7809373" y="3242538"/>
            <a:ext cx="2005914" cy="200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à¸à¸¥à¸à¸²à¸£à¸à¹à¸à¸«à¸²à¸£à¸¹à¸à¸ à¸²à¸à¸ªà¸³à¸«à¸£à¸±à¸ webpack logo">
            <a:extLst>
              <a:ext uri="{FF2B5EF4-FFF2-40B4-BE49-F238E27FC236}">
                <a16:creationId xmlns:a16="http://schemas.microsoft.com/office/drawing/2014/main" xmlns="" id="{E72E9812-7760-48C1-A7BB-B580297DB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7920" flipH="1">
            <a:off x="10109415" y="2027804"/>
            <a:ext cx="930181" cy="93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xmlns="" id="{FC01B4D4-F757-4ADE-8265-D9DE434B461F}"/>
              </a:ext>
            </a:extLst>
          </p:cNvPr>
          <p:cNvSpPr/>
          <p:nvPr/>
        </p:nvSpPr>
        <p:spPr>
          <a:xfrm>
            <a:off x="141594" y="5274231"/>
            <a:ext cx="5808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>
                <a:solidFill>
                  <a:srgbClr val="5B858B"/>
                </a:solidFill>
                <a:latin typeface="Fira Code" panose="020B0509050000020004" pitchFamily="49" charset="0"/>
              </a:rPr>
              <a:t>// with Chayut Ruksomya</a:t>
            </a:r>
            <a:endParaRPr lang="en-US" sz="3200" dirty="0">
              <a:solidFill>
                <a:srgbClr val="B2CACD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xmlns="" id="{16F1C6C9-1995-4CF5-87DC-A94389CA81D4}"/>
              </a:ext>
            </a:extLst>
          </p:cNvPr>
          <p:cNvSpPr/>
          <p:nvPr/>
        </p:nvSpPr>
        <p:spPr>
          <a:xfrm>
            <a:off x="909836" y="1628800"/>
            <a:ext cx="111349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highlight>
                  <a:srgbClr val="CB3837"/>
                </a:highlight>
              </a:rPr>
              <a:t>The package manager for  JavaScript and the world's largest software registry</a:t>
            </a:r>
            <a:r>
              <a:rPr lang="en-US" sz="7200" b="1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13642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FA94299B-7220-46C7-A26C-0CDA556C6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/>
              <a:t>What is </a:t>
            </a:r>
            <a:r>
              <a:rPr lang="en-US" sz="8000" dirty="0" err="1"/>
              <a:t>npm</a:t>
            </a:r>
            <a:r>
              <a:rPr lang="en-US" sz="8000" dirty="0"/>
              <a:t>?</a:t>
            </a:r>
          </a:p>
        </p:txBody>
      </p:sp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xmlns="" id="{14BE4913-3402-4AC2-9451-7930D503034E}"/>
              </a:ext>
            </a:extLst>
          </p:cNvPr>
          <p:cNvSpPr/>
          <p:nvPr/>
        </p:nvSpPr>
        <p:spPr>
          <a:xfrm>
            <a:off x="2782044" y="1988840"/>
            <a:ext cx="80149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FFFFFF"/>
                </a:solidFill>
                <a:highlight>
                  <a:srgbClr val="CB3837"/>
                </a:highlight>
                <a:latin typeface="Open Sans"/>
              </a:rPr>
              <a:t>Use </a:t>
            </a:r>
            <a:r>
              <a:rPr lang="en-US" sz="5400" dirty="0" err="1">
                <a:solidFill>
                  <a:srgbClr val="FFFFFF"/>
                </a:solidFill>
                <a:highlight>
                  <a:srgbClr val="CB3837"/>
                </a:highlight>
                <a:latin typeface="Open Sans"/>
              </a:rPr>
              <a:t>npm</a:t>
            </a:r>
            <a:r>
              <a:rPr lang="en-US" sz="5400" dirty="0">
                <a:solidFill>
                  <a:srgbClr val="FFFFFF"/>
                </a:solidFill>
                <a:highlight>
                  <a:srgbClr val="CB3837"/>
                </a:highlight>
                <a:latin typeface="Open Sans"/>
              </a:rPr>
              <a:t> to install, share, and distribute code; manage dependencies in your projects;</a:t>
            </a:r>
            <a:endParaRPr lang="en-US" sz="5400" dirty="0">
              <a:highlight>
                <a:srgbClr val="CB3837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5252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à¸à¸¥à¸à¸²à¸£à¸à¹à¸à¸«à¸²à¸£à¸¹à¸à¸ à¸²à¸à¸ªà¸³à¸«à¸£à¸±à¸ terminal icon">
            <a:extLst>
              <a:ext uri="{FF2B5EF4-FFF2-40B4-BE49-F238E27FC236}">
                <a16:creationId xmlns:a16="http://schemas.microsoft.com/office/drawing/2014/main" xmlns="" id="{D853DDB3-659B-4A1B-8C52-CEBDEAFE0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00" y="-99392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xmlns="" id="{6E78968F-F046-4B8D-BD90-A00B08B9B1E9}"/>
              </a:ext>
            </a:extLst>
          </p:cNvPr>
          <p:cNvSpPr/>
          <p:nvPr/>
        </p:nvSpPr>
        <p:spPr>
          <a:xfrm>
            <a:off x="7408266" y="3933056"/>
            <a:ext cx="221406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CB3837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npm</a:t>
            </a:r>
            <a:r>
              <a:rPr lang="en-US" sz="4400" dirty="0">
                <a:latin typeface="Fira Code" panose="020B0509050000020004" pitchFamily="49" charset="0"/>
                <a:ea typeface="Fira Code" panose="020B0509050000020004" pitchFamily="49" charset="0"/>
              </a:rPr>
              <a:t> -v</a:t>
            </a: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xmlns="" id="{90063099-E64F-4F82-9097-B405BB8AFEE7}"/>
              </a:ext>
            </a:extLst>
          </p:cNvPr>
          <p:cNvSpPr/>
          <p:nvPr/>
        </p:nvSpPr>
        <p:spPr>
          <a:xfrm>
            <a:off x="1453061" y="548680"/>
            <a:ext cx="3650871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ea typeface="Fira Code" panose="020B0509050000020004" pitchFamily="49" charset="0"/>
              </a:rPr>
              <a:t>Verify </a:t>
            </a:r>
          </a:p>
          <a:p>
            <a:r>
              <a:rPr lang="en-US" sz="6000" dirty="0">
                <a:ea typeface="Fira Code" panose="020B0509050000020004" pitchFamily="49" charset="0"/>
              </a:rPr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185475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52249569-7659-4EC0-831C-9E61531D7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44624"/>
            <a:ext cx="10360501" cy="122396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package.json</a:t>
            </a:r>
            <a:r>
              <a:rPr lang="en-US" dirty="0"/>
              <a:t> and the very first </a:t>
            </a:r>
            <a:r>
              <a:rPr lang="en-US" dirty="0" err="1"/>
              <a:t>npm</a:t>
            </a:r>
            <a:r>
              <a:rPr lang="en-US" dirty="0"/>
              <a:t> command</a:t>
            </a: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xmlns="" id="{2E59E6B7-7262-44B6-81F8-C4C37E2C5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2" y="2348880"/>
            <a:ext cx="9445655" cy="3096344"/>
          </a:xfrm>
          <a:prstGeom prst="rect">
            <a:avLst/>
          </a:prstGeom>
        </p:spPr>
      </p:pic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xmlns="" id="{7FAE22C3-F394-4043-BF52-23ECC0A95AC1}"/>
              </a:ext>
            </a:extLst>
          </p:cNvPr>
          <p:cNvSpPr txBox="1"/>
          <p:nvPr/>
        </p:nvSpPr>
        <p:spPr>
          <a:xfrm>
            <a:off x="1738801" y="1547123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CB3837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npm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800" dirty="0" err="1">
                <a:latin typeface="Fira Code" panose="020B0509050000020004" pitchFamily="49" charset="0"/>
                <a:ea typeface="Fira Code" panose="020B0509050000020004" pitchFamily="49" charset="0"/>
              </a:rPr>
              <a:t>init</a:t>
            </a:r>
            <a:endParaRPr lang="en-US" sz="28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xmlns="" id="{D7E2646D-C2F0-42EE-8E9F-9D0866F97149}"/>
              </a:ext>
            </a:extLst>
          </p:cNvPr>
          <p:cNvSpPr/>
          <p:nvPr/>
        </p:nvSpPr>
        <p:spPr>
          <a:xfrm>
            <a:off x="1738801" y="5805264"/>
            <a:ext cx="856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5B858B"/>
                </a:solidFill>
                <a:latin typeface="Fira Code" panose="020B0509050000020004" pitchFamily="49" charset="0"/>
              </a:rPr>
              <a:t>// This command will create </a:t>
            </a:r>
            <a:r>
              <a:rPr lang="en-US" i="1" dirty="0" err="1">
                <a:solidFill>
                  <a:srgbClr val="5B858B"/>
                </a:solidFill>
                <a:latin typeface="Fira Code" panose="020B0509050000020004" pitchFamily="49" charset="0"/>
              </a:rPr>
              <a:t>package.json</a:t>
            </a:r>
            <a:r>
              <a:rPr lang="en-US" i="1" dirty="0">
                <a:solidFill>
                  <a:srgbClr val="5B858B"/>
                </a:solidFill>
                <a:latin typeface="Fira Code" panose="020B0509050000020004" pitchFamily="49" charset="0"/>
              </a:rPr>
              <a:t> file</a:t>
            </a:r>
            <a:endParaRPr lang="en-US" dirty="0">
              <a:solidFill>
                <a:srgbClr val="B2CACD"/>
              </a:solidFill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81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467002DC-AEF7-46F5-B6C6-3D5F877DF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061" y="2924944"/>
            <a:ext cx="10441160" cy="367223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{</a:t>
            </a:r>
            <a:b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</a:b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    "</a:t>
            </a:r>
            <a:r>
              <a:rPr lang="en-US" sz="2000" dirty="0">
                <a:solidFill>
                  <a:srgbClr val="E4B781"/>
                </a:solidFill>
                <a:latin typeface="Fira Code" panose="020B0509050000020004" pitchFamily="49" charset="0"/>
              </a:rPr>
              <a:t>name</a:t>
            </a: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": </a:t>
            </a:r>
            <a:r>
              <a:rPr lang="en-US" sz="2000" dirty="0">
                <a:solidFill>
                  <a:srgbClr val="49E9A6"/>
                </a:solidFill>
                <a:latin typeface="Fira Code" panose="020B0509050000020004" pitchFamily="49" charset="0"/>
              </a:rPr>
              <a:t>"my-package-name"</a:t>
            </a: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,</a:t>
            </a:r>
            <a:b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</a:b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    "</a:t>
            </a:r>
            <a:r>
              <a:rPr lang="en-US" sz="2000" dirty="0">
                <a:solidFill>
                  <a:srgbClr val="E4B781"/>
                </a:solidFill>
                <a:latin typeface="Fira Code" panose="020B0509050000020004" pitchFamily="49" charset="0"/>
              </a:rPr>
              <a:t>version</a:t>
            </a: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": </a:t>
            </a:r>
            <a:r>
              <a:rPr lang="en-US" sz="2000" dirty="0">
                <a:solidFill>
                  <a:srgbClr val="49E9A6"/>
                </a:solidFill>
                <a:latin typeface="Fira Code" panose="020B0509050000020004" pitchFamily="49" charset="0"/>
              </a:rPr>
              <a:t>"0.0.1"</a:t>
            </a: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,</a:t>
            </a:r>
            <a:b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</a:b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    "</a:t>
            </a:r>
            <a:r>
              <a:rPr lang="en-US" sz="2000" dirty="0">
                <a:solidFill>
                  <a:srgbClr val="E4B781"/>
                </a:solidFill>
                <a:latin typeface="Fira Code" panose="020B0509050000020004" pitchFamily="49" charset="0"/>
              </a:rPr>
              <a:t>description</a:t>
            </a: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": </a:t>
            </a:r>
            <a:r>
              <a:rPr lang="en-US" sz="2000" dirty="0">
                <a:solidFill>
                  <a:srgbClr val="49E9A6"/>
                </a:solidFill>
                <a:latin typeface="Fira Code" panose="020B0509050000020004" pitchFamily="49" charset="0"/>
              </a:rPr>
              <a:t>"package-description"</a:t>
            </a: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,</a:t>
            </a:r>
            <a:b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</a:b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    "</a:t>
            </a:r>
            <a:r>
              <a:rPr lang="en-US" sz="2000" dirty="0">
                <a:solidFill>
                  <a:srgbClr val="E4B781"/>
                </a:solidFill>
                <a:latin typeface="Fira Code" panose="020B0509050000020004" pitchFamily="49" charset="0"/>
              </a:rPr>
              <a:t>main</a:t>
            </a: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": </a:t>
            </a:r>
            <a:r>
              <a:rPr lang="en-US" sz="2000" dirty="0">
                <a:solidFill>
                  <a:srgbClr val="49E9A6"/>
                </a:solidFill>
                <a:latin typeface="Fira Code" panose="020B0509050000020004" pitchFamily="49" charset="0"/>
              </a:rPr>
              <a:t>"index.js"</a:t>
            </a: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,</a:t>
            </a:r>
            <a:b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</a:b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    "</a:t>
            </a:r>
            <a:r>
              <a:rPr lang="en-US" sz="2000" dirty="0">
                <a:solidFill>
                  <a:srgbClr val="E4B781"/>
                </a:solidFill>
                <a:latin typeface="Fira Code" panose="020B0509050000020004" pitchFamily="49" charset="0"/>
              </a:rPr>
              <a:t>scripts</a:t>
            </a: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": {</a:t>
            </a:r>
            <a:b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</a:b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        "</a:t>
            </a:r>
            <a:r>
              <a:rPr lang="en-US" sz="2000" dirty="0">
                <a:solidFill>
                  <a:srgbClr val="E4B781"/>
                </a:solidFill>
                <a:latin typeface="Fira Code" panose="020B0509050000020004" pitchFamily="49" charset="0"/>
              </a:rPr>
              <a:t>test</a:t>
            </a: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": </a:t>
            </a:r>
            <a:r>
              <a:rPr lang="en-US" sz="2000" dirty="0">
                <a:solidFill>
                  <a:srgbClr val="49E9A6"/>
                </a:solidFill>
                <a:latin typeface="Fira Code" panose="020B0509050000020004" pitchFamily="49" charset="0"/>
              </a:rPr>
              <a:t>"echo </a:t>
            </a:r>
            <a:r>
              <a:rPr lang="en-US" sz="2000" dirty="0">
                <a:solidFill>
                  <a:srgbClr val="49ACE9"/>
                </a:solidFill>
                <a:latin typeface="Fira Code" panose="020B0509050000020004" pitchFamily="49" charset="0"/>
              </a:rPr>
              <a:t>\"</a:t>
            </a:r>
            <a:r>
              <a:rPr lang="en-US" sz="2000" dirty="0">
                <a:solidFill>
                  <a:srgbClr val="49E9A6"/>
                </a:solidFill>
                <a:latin typeface="Fira Code" panose="020B0509050000020004" pitchFamily="49" charset="0"/>
              </a:rPr>
              <a:t>Error: no test specified</a:t>
            </a:r>
            <a:r>
              <a:rPr lang="en-US" sz="2000" dirty="0">
                <a:solidFill>
                  <a:srgbClr val="49ACE9"/>
                </a:solidFill>
                <a:latin typeface="Fira Code" panose="020B0509050000020004" pitchFamily="49" charset="0"/>
              </a:rPr>
              <a:t>\"</a:t>
            </a:r>
            <a:r>
              <a:rPr lang="en-US" sz="2000" dirty="0">
                <a:solidFill>
                  <a:srgbClr val="49E9A6"/>
                </a:solidFill>
                <a:latin typeface="Fira Code" panose="020B0509050000020004" pitchFamily="49" charset="0"/>
              </a:rPr>
              <a:t> &amp;&amp; exit 1"</a:t>
            </a: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/>
            </a:r>
            <a:b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</a:b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    },</a:t>
            </a:r>
            <a:b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</a:b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    "</a:t>
            </a:r>
            <a:r>
              <a:rPr lang="en-US" sz="2000" dirty="0">
                <a:solidFill>
                  <a:srgbClr val="E4B781"/>
                </a:solidFill>
                <a:latin typeface="Fira Code" panose="020B0509050000020004" pitchFamily="49" charset="0"/>
              </a:rPr>
              <a:t>author</a:t>
            </a: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": </a:t>
            </a:r>
            <a:r>
              <a:rPr lang="en-US" sz="2000" dirty="0">
                <a:solidFill>
                  <a:srgbClr val="49E9A6"/>
                </a:solidFill>
                <a:latin typeface="Fira Code" panose="020B0509050000020004" pitchFamily="49" charset="0"/>
              </a:rPr>
              <a:t>"Chayut Ruksomya"</a:t>
            </a: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,</a:t>
            </a:r>
            <a:b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</a:b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    "</a:t>
            </a:r>
            <a:r>
              <a:rPr lang="en-US" sz="2000" dirty="0">
                <a:solidFill>
                  <a:srgbClr val="E4B781"/>
                </a:solidFill>
                <a:latin typeface="Fira Code" panose="020B0509050000020004" pitchFamily="49" charset="0"/>
              </a:rPr>
              <a:t>license</a:t>
            </a: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": </a:t>
            </a:r>
            <a:r>
              <a:rPr lang="en-US" sz="2000" dirty="0">
                <a:solidFill>
                  <a:srgbClr val="49E9A6"/>
                </a:solidFill>
                <a:latin typeface="Fira Code" panose="020B0509050000020004" pitchFamily="49" charset="0"/>
              </a:rPr>
              <a:t>"MIT"</a:t>
            </a: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/>
            </a:r>
            <a:b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</a:b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}</a:t>
            </a:r>
            <a:b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</a:br>
            <a:endParaRPr lang="en-US" sz="2000" dirty="0"/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xmlns="" id="{CB70DCC8-FBF6-491D-BE10-4F99691438ED}"/>
              </a:ext>
            </a:extLst>
          </p:cNvPr>
          <p:cNvSpPr/>
          <p:nvPr/>
        </p:nvSpPr>
        <p:spPr>
          <a:xfrm>
            <a:off x="1453061" y="548680"/>
            <a:ext cx="93938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err="1"/>
              <a:t>package.json</a:t>
            </a:r>
            <a:endParaRPr lang="en-US" sz="6000" dirty="0">
              <a:ea typeface="Fira Code" panose="020B0509050000020004" pitchFamily="49" charset="0"/>
            </a:endParaRP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xmlns="" id="{4571470B-C6A2-48DC-A4D6-1476A77C0D6C}"/>
              </a:ext>
            </a:extLst>
          </p:cNvPr>
          <p:cNvSpPr/>
          <p:nvPr/>
        </p:nvSpPr>
        <p:spPr>
          <a:xfrm>
            <a:off x="1557908" y="1865149"/>
            <a:ext cx="99371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file in the root of your project source to use </a:t>
            </a:r>
            <a:r>
              <a:rPr lang="en-US" dirty="0" err="1">
                <a:highlight>
                  <a:srgbClr val="CB3837"/>
                </a:highlight>
              </a:rPr>
              <a:t>npm</a:t>
            </a:r>
            <a:r>
              <a:rPr lang="en-US" dirty="0"/>
              <a:t> to install packages that your application requires (</a:t>
            </a:r>
            <a:r>
              <a:rPr lang="en-US" dirty="0">
                <a:highlight>
                  <a:srgbClr val="026E00"/>
                </a:highlight>
              </a:rPr>
              <a:t>node</a:t>
            </a:r>
            <a:r>
              <a:rPr lang="en-US" dirty="0"/>
              <a:t> modules).</a:t>
            </a:r>
          </a:p>
        </p:txBody>
      </p:sp>
    </p:spTree>
    <p:extLst>
      <p:ext uri="{BB962C8B-B14F-4D97-AF65-F5344CB8AC3E}">
        <p14:creationId xmlns:p14="http://schemas.microsoft.com/office/powerpoint/2010/main" val="182584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E6DA623B-F359-4981-B34B-7998B1978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0"/>
            <a:ext cx="8938472" cy="1041080"/>
          </a:xfrm>
        </p:spPr>
        <p:txBody>
          <a:bodyPr/>
          <a:lstStyle/>
          <a:p>
            <a:r>
              <a:rPr lang="en-US" dirty="0"/>
              <a:t>To install dependency</a:t>
            </a:r>
          </a:p>
        </p:txBody>
      </p:sp>
      <p:pic>
        <p:nvPicPr>
          <p:cNvPr id="4" name="Picture 5" descr="à¸à¸¥à¸à¸²à¸£à¸à¹à¸à¸«à¸²à¸£à¸¹à¸à¸ à¸²à¸à¸ªà¸³à¸«à¸£à¸±à¸ terminal icon">
            <a:extLst>
              <a:ext uri="{FF2B5EF4-FFF2-40B4-BE49-F238E27FC236}">
                <a16:creationId xmlns:a16="http://schemas.microsoft.com/office/drawing/2014/main" xmlns="" id="{78FA7865-DB4F-47AE-93E4-EEC0CC12C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52" y="520540"/>
            <a:ext cx="6696744" cy="669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xmlns="" id="{63A61EDA-5D2F-48D5-B269-8A7902C24D32}"/>
              </a:ext>
            </a:extLst>
          </p:cNvPr>
          <p:cNvSpPr/>
          <p:nvPr/>
        </p:nvSpPr>
        <p:spPr>
          <a:xfrm>
            <a:off x="1773932" y="3707131"/>
            <a:ext cx="554461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err="1">
                <a:solidFill>
                  <a:srgbClr val="CB3837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npm</a:t>
            </a:r>
            <a:r>
              <a:rPr lang="en-US" sz="2600" dirty="0">
                <a:solidFill>
                  <a:srgbClr val="CB3837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600" dirty="0">
                <a:latin typeface="Fira Code" panose="020B0509050000020004" pitchFamily="49" charset="0"/>
                <a:ea typeface="Fira Code" panose="020B0509050000020004" pitchFamily="49" charset="0"/>
              </a:rPr>
              <a:t>install &lt;package-name&gt;</a:t>
            </a:r>
          </a:p>
          <a:p>
            <a:endParaRPr lang="en-US" sz="26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2600" dirty="0">
                <a:solidFill>
                  <a:schemeClr val="tx1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# or for short</a:t>
            </a:r>
          </a:p>
          <a:p>
            <a:endParaRPr lang="en-US" sz="26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2600" dirty="0" err="1">
                <a:solidFill>
                  <a:srgbClr val="CB3837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npm</a:t>
            </a:r>
            <a:r>
              <a:rPr lang="en-US" sz="2600" dirty="0">
                <a:solidFill>
                  <a:srgbClr val="CB3837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600" dirty="0" err="1">
                <a:latin typeface="Fira Code" panose="020B0509050000020004" pitchFamily="49" charset="0"/>
                <a:ea typeface="Fira Code" panose="020B0509050000020004" pitchFamily="49" charset="0"/>
              </a:rPr>
              <a:t>i</a:t>
            </a:r>
            <a:r>
              <a:rPr lang="en-US" sz="2600" dirty="0">
                <a:latin typeface="Fira Code" panose="020B0509050000020004" pitchFamily="49" charset="0"/>
                <a:ea typeface="Fira Code" panose="020B0509050000020004" pitchFamily="49" charset="0"/>
              </a:rPr>
              <a:t> &lt;package-name&gt;</a:t>
            </a:r>
          </a:p>
          <a:p>
            <a:endParaRPr lang="en-US" sz="26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6" name="สี่เหลี่ยมผืนผ้า 5">
            <a:hlinkClick r:id="rId3"/>
            <a:extLst>
              <a:ext uri="{FF2B5EF4-FFF2-40B4-BE49-F238E27FC236}">
                <a16:creationId xmlns:a16="http://schemas.microsoft.com/office/drawing/2014/main" xmlns="" id="{A213CAEC-C7B7-41C0-A3F9-A60489520123}"/>
              </a:ext>
            </a:extLst>
          </p:cNvPr>
          <p:cNvSpPr/>
          <p:nvPr/>
        </p:nvSpPr>
        <p:spPr>
          <a:xfrm rot="19706459">
            <a:off x="7587894" y="4781183"/>
            <a:ext cx="4269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highlight>
                  <a:srgbClr val="CB3837"/>
                </a:highlight>
              </a:rPr>
              <a:t>https://www.npmjs.com</a:t>
            </a:r>
          </a:p>
        </p:txBody>
      </p:sp>
    </p:spTree>
    <p:extLst>
      <p:ext uri="{BB962C8B-B14F-4D97-AF65-F5344CB8AC3E}">
        <p14:creationId xmlns:p14="http://schemas.microsoft.com/office/powerpoint/2010/main" val="149830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กราฟิก 3" descr="หนังสือที่เปิดอยู่">
            <a:extLst>
              <a:ext uri="{FF2B5EF4-FFF2-40B4-BE49-F238E27FC236}">
                <a16:creationId xmlns:a16="http://schemas.microsoft.com/office/drawing/2014/main" xmlns="" id="{4BB3C191-56F3-4733-94BB-72EB31650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294212" y="476672"/>
            <a:ext cx="3600400" cy="3600400"/>
          </a:xfrm>
          <a:prstGeom prst="rect">
            <a:avLst/>
          </a:prstGeom>
        </p:spPr>
      </p:pic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xmlns="" id="{2285EDBA-79D7-41C4-972C-261406B0AF7A}"/>
              </a:ext>
            </a:extLst>
          </p:cNvPr>
          <p:cNvSpPr txBox="1"/>
          <p:nvPr/>
        </p:nvSpPr>
        <p:spPr>
          <a:xfrm>
            <a:off x="1665920" y="4437112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spc="600" dirty="0"/>
              <a:t>Lab://</a:t>
            </a:r>
            <a:r>
              <a:rPr lang="en-US" sz="7200" spc="600" dirty="0" smtClean="0"/>
              <a:t>002</a:t>
            </a:r>
            <a:endParaRPr lang="en-US" sz="7200" spc="600" dirty="0"/>
          </a:p>
        </p:txBody>
      </p:sp>
    </p:spTree>
    <p:extLst>
      <p:ext uri="{BB962C8B-B14F-4D97-AF65-F5344CB8AC3E}">
        <p14:creationId xmlns:p14="http://schemas.microsoft.com/office/powerpoint/2010/main" val="259422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ชื่อเรื่อง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Table of content</a:t>
            </a:r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14" name="ตัวแทนเนื้อหา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What Node JS</a:t>
            </a:r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rtl="0"/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NPM and </a:t>
            </a:r>
            <a:r>
              <a:rPr lang="en-US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package.json</a:t>
            </a:r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rtl="0"/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JavaScript in </a:t>
            </a:r>
            <a:r>
              <a:rPr lang="en-US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nullshell</a:t>
            </a:r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à¸à¸¥à¸à¸²à¸£à¸à¹à¸à¸«à¸²à¸£à¸¹à¸à¸ à¸²à¸à¸ªà¸³à¸«à¸£à¸±à¸ node Js logo">
            <a:extLst>
              <a:ext uri="{FF2B5EF4-FFF2-40B4-BE49-F238E27FC236}">
                <a16:creationId xmlns:a16="http://schemas.microsoft.com/office/drawing/2014/main" xmlns="" id="{A8B98BAF-0B11-4B48-8A1B-08D18716A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956" y="620687"/>
            <a:ext cx="8496944" cy="520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xmlns="" id="{9E065666-30B1-4AD1-9ABE-8987D18AC228}"/>
              </a:ext>
            </a:extLst>
          </p:cNvPr>
          <p:cNvSpPr txBox="1"/>
          <p:nvPr/>
        </p:nvSpPr>
        <p:spPr>
          <a:xfrm>
            <a:off x="477788" y="1196752"/>
            <a:ext cx="114492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FFC732"/>
                </a:solidFill>
              </a:rPr>
              <a:t>JavaScript</a:t>
            </a:r>
          </a:p>
          <a:p>
            <a:pPr algn="ctr"/>
            <a:r>
              <a:rPr lang="en-US" sz="8000" b="1" dirty="0">
                <a:solidFill>
                  <a:srgbClr val="92D050"/>
                </a:solidFill>
              </a:rPr>
              <a:t>Runtime</a:t>
            </a:r>
          </a:p>
          <a:p>
            <a:pPr algn="ctr"/>
            <a:r>
              <a:rPr lang="en-US" sz="8000" b="1" dirty="0">
                <a:solidFill>
                  <a:srgbClr val="92D050"/>
                </a:solidFill>
              </a:rPr>
              <a:t>Outside Web Browser</a:t>
            </a:r>
          </a:p>
        </p:txBody>
      </p:sp>
    </p:spTree>
    <p:extLst>
      <p:ext uri="{BB962C8B-B14F-4D97-AF65-F5344CB8AC3E}">
        <p14:creationId xmlns:p14="http://schemas.microsoft.com/office/powerpoint/2010/main" val="196202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71E999A3-A3EA-4D1E-A642-76C8AF75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</a:rPr>
              <a:t>Install Node JS first</a:t>
            </a:r>
          </a:p>
        </p:txBody>
      </p:sp>
      <p:sp>
        <p:nvSpPr>
          <p:cNvPr id="4" name="สี่เหลี่ยมผืนผ้า 3">
            <a:hlinkClick r:id="rId2"/>
            <a:extLst>
              <a:ext uri="{FF2B5EF4-FFF2-40B4-BE49-F238E27FC236}">
                <a16:creationId xmlns:a16="http://schemas.microsoft.com/office/drawing/2014/main" xmlns="" id="{9FBBDCA7-99D7-438D-B898-3144067D86B8}"/>
              </a:ext>
            </a:extLst>
          </p:cNvPr>
          <p:cNvSpPr/>
          <p:nvPr/>
        </p:nvSpPr>
        <p:spPr>
          <a:xfrm>
            <a:off x="3455186" y="1772816"/>
            <a:ext cx="588789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https://nodejs.org</a:t>
            </a:r>
          </a:p>
        </p:txBody>
      </p:sp>
      <p:pic>
        <p:nvPicPr>
          <p:cNvPr id="5" name="รูปภาพ 4">
            <a:hlinkClick r:id="rId3"/>
            <a:extLst>
              <a:ext uri="{FF2B5EF4-FFF2-40B4-BE49-F238E27FC236}">
                <a16:creationId xmlns:a16="http://schemas.microsoft.com/office/drawing/2014/main" xmlns="" id="{8982F81D-61A2-4104-80AB-23F9AA78E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140" y="3062695"/>
            <a:ext cx="5541902" cy="231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à¸à¸¥à¸à¸²à¸£à¸à¹à¸à¸«à¸²à¸£à¸¹à¸à¸ à¸²à¸à¸ªà¸³à¸«à¸£à¸±à¸ terminal icon">
            <a:extLst>
              <a:ext uri="{FF2B5EF4-FFF2-40B4-BE49-F238E27FC236}">
                <a16:creationId xmlns:a16="http://schemas.microsoft.com/office/drawing/2014/main" xmlns="" id="{D853DDB3-659B-4A1B-8C52-CEBDEAFE0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00" y="-99392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xmlns="" id="{6E78968F-F046-4B8D-BD90-A00B08B9B1E9}"/>
              </a:ext>
            </a:extLst>
          </p:cNvPr>
          <p:cNvSpPr/>
          <p:nvPr/>
        </p:nvSpPr>
        <p:spPr>
          <a:xfrm>
            <a:off x="7239149" y="3933056"/>
            <a:ext cx="25523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node</a:t>
            </a:r>
            <a:r>
              <a:rPr lang="en-US" sz="4400" dirty="0">
                <a:latin typeface="Fira Code" panose="020B0509050000020004" pitchFamily="49" charset="0"/>
                <a:ea typeface="Fira Code" panose="020B0509050000020004" pitchFamily="49" charset="0"/>
              </a:rPr>
              <a:t> -v</a:t>
            </a: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xmlns="" id="{90063099-E64F-4F82-9097-B405BB8AFEE7}"/>
              </a:ext>
            </a:extLst>
          </p:cNvPr>
          <p:cNvSpPr/>
          <p:nvPr/>
        </p:nvSpPr>
        <p:spPr>
          <a:xfrm>
            <a:off x="1453061" y="548680"/>
            <a:ext cx="363323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ea typeface="Fira Code" panose="020B0509050000020004" pitchFamily="49" charset="0"/>
              </a:rPr>
              <a:t>Verify </a:t>
            </a:r>
          </a:p>
          <a:p>
            <a:r>
              <a:rPr lang="en-US" sz="6000" dirty="0">
                <a:ea typeface="Fira Code" panose="020B0509050000020004" pitchFamily="49" charset="0"/>
              </a:rPr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141586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ชื่อเรื่อง 6"/>
          <p:cNvSpPr>
            <a:spLocks noGrp="1"/>
          </p:cNvSpPr>
          <p:nvPr>
            <p:ph type="title"/>
          </p:nvPr>
        </p:nvSpPr>
        <p:spPr>
          <a:xfrm>
            <a:off x="1218882" y="0"/>
            <a:ext cx="10360501" cy="1223963"/>
          </a:xfrm>
        </p:spPr>
        <p:txBody>
          <a:bodyPr rtlCol="0"/>
          <a:lstStyle/>
          <a:p>
            <a:pPr rtl="0"/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Code Example</a:t>
            </a:r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8" name="ตัวแทนข้อความ 7"/>
          <p:cNvSpPr>
            <a:spLocks noGrp="1"/>
          </p:cNvSpPr>
          <p:nvPr>
            <p:ph type="body" idx="1"/>
          </p:nvPr>
        </p:nvSpPr>
        <p:spPr>
          <a:xfrm>
            <a:off x="1239985" y="1252608"/>
            <a:ext cx="10060105" cy="626368"/>
          </a:xfrm>
        </p:spPr>
        <p:txBody>
          <a:bodyPr rtlCol="0"/>
          <a:lstStyle/>
          <a:p>
            <a:r>
              <a:rPr lang="en-US" dirty="0"/>
              <a:t>CREATING SERVER USING JAVASCRIPT !!</a:t>
            </a:r>
            <a:endParaRPr lang="th-TH" dirty="0"/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xmlns="" id="{603BAC18-131C-4410-A924-191C810B906E}"/>
              </a:ext>
            </a:extLst>
          </p:cNvPr>
          <p:cNvSpPr/>
          <p:nvPr/>
        </p:nvSpPr>
        <p:spPr>
          <a:xfrm>
            <a:off x="1354247" y="2060848"/>
            <a:ext cx="102251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E97749"/>
                </a:solidFill>
                <a:latin typeface="Fira Code" panose="020B0509050000020004" pitchFamily="49" charset="0"/>
              </a:rPr>
              <a:t>var</a:t>
            </a:r>
            <a:r>
              <a:rPr lang="en-US" sz="1800" dirty="0">
                <a:solidFill>
                  <a:srgbClr val="E4B781"/>
                </a:solidFill>
                <a:latin typeface="Fira Code" panose="020B0509050000020004" pitchFamily="49" charset="0"/>
              </a:rPr>
              <a:t> http</a:t>
            </a:r>
            <a:r>
              <a:rPr lang="en-US" sz="1800" b="1" dirty="0">
                <a:solidFill>
                  <a:srgbClr val="DF769B"/>
                </a:solidFill>
                <a:latin typeface="Fira Code" panose="020B0509050000020004" pitchFamily="49" charset="0"/>
              </a:rPr>
              <a:t> =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16A3B6"/>
                </a:solidFill>
                <a:latin typeface="Fira Code" panose="020B0509050000020004" pitchFamily="49" charset="0"/>
              </a:rPr>
              <a:t>require</a:t>
            </a:r>
            <a:r>
              <a:rPr lang="en-US" sz="1800" dirty="0">
                <a:solidFill>
                  <a:srgbClr val="49D6E9"/>
                </a:solidFill>
                <a:latin typeface="Fira Code" panose="020B0509050000020004" pitchFamily="49" charset="0"/>
              </a:rPr>
              <a:t>(</a:t>
            </a:r>
            <a:r>
              <a:rPr lang="en-US" sz="1800" dirty="0">
                <a:solidFill>
                  <a:srgbClr val="49E9A6"/>
                </a:solidFill>
                <a:latin typeface="Fira Code" panose="020B0509050000020004" pitchFamily="49" charset="0"/>
              </a:rPr>
              <a:t>'http'</a:t>
            </a:r>
            <a:r>
              <a:rPr lang="en-US" sz="1800" dirty="0">
                <a:solidFill>
                  <a:srgbClr val="49D6E9"/>
                </a:solidFill>
                <a:latin typeface="Fira Code" panose="020B0509050000020004" pitchFamily="49" charset="0"/>
              </a:rPr>
              <a:t>)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/>
            </a:r>
            <a:b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</a:br>
            <a:r>
              <a:rPr lang="en-US" sz="1800" dirty="0">
                <a:solidFill>
                  <a:srgbClr val="E97749"/>
                </a:solidFill>
                <a:latin typeface="Fira Code" panose="020B0509050000020004" pitchFamily="49" charset="0"/>
              </a:rPr>
              <a:t>var</a:t>
            </a:r>
            <a:r>
              <a:rPr lang="en-US" sz="1800" dirty="0">
                <a:solidFill>
                  <a:srgbClr val="E4B781"/>
                </a:solidFill>
                <a:latin typeface="Fira Code" panose="020B0509050000020004" pitchFamily="49" charset="0"/>
              </a:rPr>
              <a:t> hostname</a:t>
            </a:r>
            <a:r>
              <a:rPr lang="en-US" sz="1800" b="1" dirty="0">
                <a:solidFill>
                  <a:srgbClr val="DF769B"/>
                </a:solidFill>
                <a:latin typeface="Fira Code" panose="020B0509050000020004" pitchFamily="49" charset="0"/>
              </a:rPr>
              <a:t> =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49E9A6"/>
                </a:solidFill>
                <a:latin typeface="Fira Code" panose="020B0509050000020004" pitchFamily="49" charset="0"/>
              </a:rPr>
              <a:t>'localhost'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E97749"/>
                </a:solidFill>
                <a:latin typeface="Fira Code" panose="020B0509050000020004" pitchFamily="49" charset="0"/>
              </a:rPr>
              <a:t>var</a:t>
            </a:r>
            <a:r>
              <a:rPr lang="en-US" sz="1800" dirty="0">
                <a:solidFill>
                  <a:srgbClr val="E4B781"/>
                </a:solidFill>
                <a:latin typeface="Fira Code" panose="020B0509050000020004" pitchFamily="49" charset="0"/>
              </a:rPr>
              <a:t> port</a:t>
            </a:r>
            <a:r>
              <a:rPr lang="en-US" sz="1800" b="1" dirty="0">
                <a:solidFill>
                  <a:srgbClr val="DF769B"/>
                </a:solidFill>
                <a:latin typeface="Fira Code" panose="020B0509050000020004" pitchFamily="49" charset="0"/>
              </a:rPr>
              <a:t> =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7060EB"/>
                </a:solidFill>
                <a:latin typeface="Fira Code" panose="020B0509050000020004" pitchFamily="49" charset="0"/>
              </a:rPr>
              <a:t>3000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/>
            </a:r>
            <a:b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</a:br>
            <a:r>
              <a:rPr lang="en-US" sz="1800" dirty="0">
                <a:solidFill>
                  <a:srgbClr val="E97749"/>
                </a:solidFill>
                <a:latin typeface="Fira Code" panose="020B0509050000020004" pitchFamily="49" charset="0"/>
              </a:rPr>
              <a:t>var</a:t>
            </a:r>
            <a:r>
              <a:rPr lang="en-US" sz="1800" dirty="0">
                <a:solidFill>
                  <a:srgbClr val="E4B781"/>
                </a:solidFill>
                <a:latin typeface="Fira Code" panose="020B0509050000020004" pitchFamily="49" charset="0"/>
              </a:rPr>
              <a:t> server</a:t>
            </a:r>
            <a:r>
              <a:rPr lang="en-US" sz="1800" b="1" dirty="0">
                <a:solidFill>
                  <a:srgbClr val="DF769B"/>
                </a:solidFill>
                <a:latin typeface="Fira Code" panose="020B0509050000020004" pitchFamily="49" charset="0"/>
              </a:rPr>
              <a:t> =</a:t>
            </a:r>
            <a:r>
              <a:rPr lang="en-US" sz="1800" dirty="0">
                <a:solidFill>
                  <a:srgbClr val="E4B781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 err="1">
                <a:solidFill>
                  <a:srgbClr val="E4B781"/>
                </a:solidFill>
                <a:latin typeface="Fira Code" panose="020B0509050000020004" pitchFamily="49" charset="0"/>
              </a:rPr>
              <a:t>http</a:t>
            </a:r>
            <a:r>
              <a:rPr lang="en-US" sz="1800" b="1" dirty="0" err="1">
                <a:solidFill>
                  <a:srgbClr val="DF769B"/>
                </a:solidFill>
                <a:latin typeface="Fira Code" panose="020B0509050000020004" pitchFamily="49" charset="0"/>
              </a:rPr>
              <a:t>.</a:t>
            </a:r>
            <a:r>
              <a:rPr lang="en-US" sz="1800" dirty="0" err="1">
                <a:solidFill>
                  <a:srgbClr val="16A3B6"/>
                </a:solidFill>
                <a:latin typeface="Fira Code" panose="020B0509050000020004" pitchFamily="49" charset="0"/>
              </a:rPr>
              <a:t>createServer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(</a:t>
            </a:r>
            <a:r>
              <a:rPr lang="en-US" sz="1800" i="1" dirty="0">
                <a:solidFill>
                  <a:srgbClr val="E97749"/>
                </a:solidFill>
                <a:latin typeface="Fira Code" panose="020B0509050000020004" pitchFamily="49" charset="0"/>
              </a:rPr>
              <a:t>function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49D6E9"/>
                </a:solidFill>
                <a:latin typeface="Fira Code" panose="020B0509050000020004" pitchFamily="49" charset="0"/>
              </a:rPr>
              <a:t>(</a:t>
            </a:r>
            <a:r>
              <a:rPr lang="en-US" sz="1800" dirty="0">
                <a:solidFill>
                  <a:srgbClr val="E4B781"/>
                </a:solidFill>
                <a:latin typeface="Fira Code" panose="020B0509050000020004" pitchFamily="49" charset="0"/>
              </a:rPr>
              <a:t>req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,</a:t>
            </a:r>
            <a:r>
              <a:rPr lang="en-US" sz="1800" dirty="0">
                <a:solidFill>
                  <a:srgbClr val="E4B781"/>
                </a:solidFill>
                <a:latin typeface="Fira Code" panose="020B0509050000020004" pitchFamily="49" charset="0"/>
              </a:rPr>
              <a:t> res</a:t>
            </a:r>
            <a:r>
              <a:rPr lang="en-US" sz="1800" dirty="0">
                <a:solidFill>
                  <a:srgbClr val="49D6E9"/>
                </a:solidFill>
                <a:latin typeface="Fira Code" panose="020B0509050000020004" pitchFamily="49" charset="0"/>
              </a:rPr>
              <a:t>)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 {</a:t>
            </a:r>
          </a:p>
          <a:p>
            <a:r>
              <a:rPr lang="en-US" sz="1800" dirty="0">
                <a:solidFill>
                  <a:srgbClr val="E4B781"/>
                </a:solidFill>
                <a:latin typeface="Fira Code" panose="020B0509050000020004" pitchFamily="49" charset="0"/>
              </a:rPr>
              <a:t>    </a:t>
            </a:r>
            <a:r>
              <a:rPr lang="en-US" sz="1800" dirty="0" err="1">
                <a:solidFill>
                  <a:srgbClr val="E4B781"/>
                </a:solidFill>
                <a:latin typeface="Fira Code" panose="020B0509050000020004" pitchFamily="49" charset="0"/>
              </a:rPr>
              <a:t>res</a:t>
            </a:r>
            <a:r>
              <a:rPr lang="en-US" sz="1800" b="1" dirty="0" err="1">
                <a:solidFill>
                  <a:srgbClr val="DF769B"/>
                </a:solidFill>
                <a:latin typeface="Fira Code" panose="020B0509050000020004" pitchFamily="49" charset="0"/>
              </a:rPr>
              <a:t>.</a:t>
            </a:r>
            <a:r>
              <a:rPr lang="en-US" sz="1800" i="1" dirty="0" err="1">
                <a:solidFill>
                  <a:srgbClr val="E4B781"/>
                </a:solidFill>
                <a:latin typeface="Fira Code" panose="020B0509050000020004" pitchFamily="49" charset="0"/>
              </a:rPr>
              <a:t>statusCode</a:t>
            </a:r>
            <a:r>
              <a:rPr lang="en-US" sz="1800" b="1" dirty="0">
                <a:solidFill>
                  <a:srgbClr val="DF769B"/>
                </a:solidFill>
                <a:latin typeface="Fira Code" panose="020B0509050000020004" pitchFamily="49" charset="0"/>
              </a:rPr>
              <a:t> =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7060EB"/>
                </a:solidFill>
                <a:latin typeface="Fira Code" panose="020B0509050000020004" pitchFamily="49" charset="0"/>
              </a:rPr>
              <a:t>200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E4B781"/>
                </a:solidFill>
                <a:latin typeface="Fira Code" panose="020B0509050000020004" pitchFamily="49" charset="0"/>
              </a:rPr>
              <a:t>    </a:t>
            </a:r>
            <a:r>
              <a:rPr lang="en-US" sz="1800" dirty="0" err="1">
                <a:solidFill>
                  <a:srgbClr val="E4B781"/>
                </a:solidFill>
                <a:latin typeface="Fira Code" panose="020B0509050000020004" pitchFamily="49" charset="0"/>
              </a:rPr>
              <a:t>res</a:t>
            </a:r>
            <a:r>
              <a:rPr lang="en-US" sz="1800" b="1" dirty="0" err="1">
                <a:solidFill>
                  <a:srgbClr val="DF769B"/>
                </a:solidFill>
                <a:latin typeface="Fira Code" panose="020B0509050000020004" pitchFamily="49" charset="0"/>
              </a:rPr>
              <a:t>.</a:t>
            </a:r>
            <a:r>
              <a:rPr lang="en-US" sz="1800" dirty="0" err="1">
                <a:solidFill>
                  <a:srgbClr val="16A3B6"/>
                </a:solidFill>
                <a:latin typeface="Fira Code" panose="020B0509050000020004" pitchFamily="49" charset="0"/>
              </a:rPr>
              <a:t>setHeader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(</a:t>
            </a:r>
            <a:r>
              <a:rPr lang="en-US" sz="1800" dirty="0">
                <a:solidFill>
                  <a:srgbClr val="49E9A6"/>
                </a:solidFill>
                <a:latin typeface="Fira Code" panose="020B0509050000020004" pitchFamily="49" charset="0"/>
              </a:rPr>
              <a:t>'Content-Type'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, </a:t>
            </a:r>
            <a:r>
              <a:rPr lang="en-US" sz="1800" dirty="0">
                <a:solidFill>
                  <a:srgbClr val="49E9A6"/>
                </a:solidFill>
                <a:latin typeface="Fira Code" panose="020B0509050000020004" pitchFamily="49" charset="0"/>
              </a:rPr>
              <a:t>'text/plain’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E4B781"/>
                </a:solidFill>
                <a:latin typeface="Fira Code" panose="020B0509050000020004" pitchFamily="49" charset="0"/>
              </a:rPr>
              <a:t>    </a:t>
            </a:r>
            <a:r>
              <a:rPr lang="en-US" sz="1800" dirty="0" err="1">
                <a:solidFill>
                  <a:srgbClr val="E4B781"/>
                </a:solidFill>
                <a:latin typeface="Fira Code" panose="020B0509050000020004" pitchFamily="49" charset="0"/>
              </a:rPr>
              <a:t>res</a:t>
            </a:r>
            <a:r>
              <a:rPr lang="en-US" sz="1800" b="1" dirty="0" err="1">
                <a:solidFill>
                  <a:srgbClr val="DF769B"/>
                </a:solidFill>
                <a:latin typeface="Fira Code" panose="020B0509050000020004" pitchFamily="49" charset="0"/>
              </a:rPr>
              <a:t>.</a:t>
            </a:r>
            <a:r>
              <a:rPr lang="en-US" sz="1800" dirty="0" err="1">
                <a:solidFill>
                  <a:srgbClr val="16A3B6"/>
                </a:solidFill>
                <a:latin typeface="Fira Code" panose="020B0509050000020004" pitchFamily="49" charset="0"/>
              </a:rPr>
              <a:t>end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(</a:t>
            </a:r>
            <a:r>
              <a:rPr lang="en-US" sz="1800" dirty="0">
                <a:solidFill>
                  <a:srgbClr val="49E9A6"/>
                </a:solidFill>
                <a:latin typeface="Fira Code" panose="020B0509050000020004" pitchFamily="49" charset="0"/>
              </a:rPr>
              <a:t>'hello from server!!'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});</a:t>
            </a:r>
          </a:p>
          <a:p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/>
            </a:r>
            <a:b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</a:br>
            <a:r>
              <a:rPr lang="en-US" sz="1800" dirty="0" err="1">
                <a:solidFill>
                  <a:srgbClr val="E4B781"/>
                </a:solidFill>
                <a:latin typeface="Fira Code" panose="020B0509050000020004" pitchFamily="49" charset="0"/>
              </a:rPr>
              <a:t>server</a:t>
            </a:r>
            <a:r>
              <a:rPr lang="en-US" sz="1800" b="1" dirty="0" err="1">
                <a:solidFill>
                  <a:srgbClr val="DF769B"/>
                </a:solidFill>
                <a:latin typeface="Fira Code" panose="020B0509050000020004" pitchFamily="49" charset="0"/>
              </a:rPr>
              <a:t>.</a:t>
            </a:r>
            <a:r>
              <a:rPr lang="en-US" sz="1800" dirty="0" err="1">
                <a:solidFill>
                  <a:srgbClr val="16A3B6"/>
                </a:solidFill>
                <a:latin typeface="Fira Code" panose="020B0509050000020004" pitchFamily="49" charset="0"/>
              </a:rPr>
              <a:t>listen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(</a:t>
            </a:r>
            <a:r>
              <a:rPr lang="en-US" sz="1800" dirty="0">
                <a:solidFill>
                  <a:srgbClr val="E4B781"/>
                </a:solidFill>
                <a:latin typeface="Fira Code" panose="020B0509050000020004" pitchFamily="49" charset="0"/>
              </a:rPr>
              <a:t>port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,</a:t>
            </a:r>
            <a:r>
              <a:rPr lang="en-US" sz="1800" dirty="0">
                <a:solidFill>
                  <a:srgbClr val="E4B781"/>
                </a:solidFill>
                <a:latin typeface="Fira Code" panose="020B0509050000020004" pitchFamily="49" charset="0"/>
              </a:rPr>
              <a:t> hostname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, </a:t>
            </a:r>
            <a:r>
              <a:rPr lang="en-US" sz="1800" i="1" dirty="0">
                <a:solidFill>
                  <a:srgbClr val="E97749"/>
                </a:solidFill>
                <a:latin typeface="Fira Code" panose="020B0509050000020004" pitchFamily="49" charset="0"/>
              </a:rPr>
              <a:t>function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49D6E9"/>
                </a:solidFill>
                <a:latin typeface="Fira Code" panose="020B0509050000020004" pitchFamily="49" charset="0"/>
              </a:rPr>
              <a:t>()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 {</a:t>
            </a:r>
          </a:p>
          <a:p>
            <a:r>
              <a:rPr lang="en-US" sz="1800" dirty="0">
                <a:solidFill>
                  <a:srgbClr val="49D6E9"/>
                </a:solidFill>
                <a:latin typeface="Fira Code" panose="020B0509050000020004" pitchFamily="49" charset="0"/>
              </a:rPr>
              <a:t>    console</a:t>
            </a:r>
            <a:r>
              <a:rPr lang="en-US" sz="1800" b="1" dirty="0">
                <a:solidFill>
                  <a:srgbClr val="DF769B"/>
                </a:solidFill>
                <a:latin typeface="Fira Code" panose="020B0509050000020004" pitchFamily="49" charset="0"/>
              </a:rPr>
              <a:t>.</a:t>
            </a:r>
            <a:r>
              <a:rPr lang="en-US" sz="1800" dirty="0">
                <a:solidFill>
                  <a:srgbClr val="49D6E9"/>
                </a:solidFill>
                <a:latin typeface="Fira Code" panose="020B0509050000020004" pitchFamily="49" charset="0"/>
              </a:rPr>
              <a:t>log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(</a:t>
            </a:r>
            <a:r>
              <a:rPr lang="en-US" sz="1800" dirty="0">
                <a:solidFill>
                  <a:srgbClr val="49E9A6"/>
                </a:solidFill>
                <a:latin typeface="Fira Code" panose="020B0509050000020004" pitchFamily="49" charset="0"/>
              </a:rPr>
              <a:t>'Server running at http://'</a:t>
            </a:r>
            <a:r>
              <a:rPr lang="en-US" sz="1800" b="1" dirty="0">
                <a:solidFill>
                  <a:srgbClr val="DF769B"/>
                </a:solidFill>
                <a:latin typeface="Fira Code" panose="020B0509050000020004" pitchFamily="49" charset="0"/>
              </a:rPr>
              <a:t> +</a:t>
            </a:r>
            <a:r>
              <a:rPr lang="en-US" sz="1800" dirty="0">
                <a:solidFill>
                  <a:srgbClr val="E4B781"/>
                </a:solidFill>
                <a:latin typeface="Fira Code" panose="020B0509050000020004" pitchFamily="49" charset="0"/>
              </a:rPr>
              <a:t> hostname</a:t>
            </a:r>
            <a:r>
              <a:rPr lang="en-US" sz="1800" b="1" dirty="0">
                <a:solidFill>
                  <a:srgbClr val="DF769B"/>
                </a:solidFill>
                <a:latin typeface="Fira Code" panose="020B0509050000020004" pitchFamily="49" charset="0"/>
              </a:rPr>
              <a:t> +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49E9A6"/>
                </a:solidFill>
                <a:latin typeface="Fira Code" panose="020B0509050000020004" pitchFamily="49" charset="0"/>
              </a:rPr>
              <a:t>':'</a:t>
            </a:r>
            <a:r>
              <a:rPr lang="en-US" sz="1800" b="1" dirty="0">
                <a:solidFill>
                  <a:srgbClr val="DF769B"/>
                </a:solidFill>
                <a:latin typeface="Fira Code" panose="020B0509050000020004" pitchFamily="49" charset="0"/>
              </a:rPr>
              <a:t> +</a:t>
            </a:r>
            <a:r>
              <a:rPr lang="en-US" sz="1800" dirty="0">
                <a:solidFill>
                  <a:srgbClr val="E4B781"/>
                </a:solidFill>
                <a:latin typeface="Fira Code" panose="020B0509050000020004" pitchFamily="49" charset="0"/>
              </a:rPr>
              <a:t> port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});</a:t>
            </a:r>
            <a:endParaRPr lang="en-US" sz="1800" b="0" dirty="0">
              <a:solidFill>
                <a:srgbClr val="B2CACD"/>
              </a:solidFill>
              <a:effectLst/>
              <a:latin typeface="Fira Code" panose="020B0509050000020004" pitchFamily="49" charset="0"/>
            </a:endParaRPr>
          </a:p>
        </p:txBody>
      </p:sp>
      <p:pic>
        <p:nvPicPr>
          <p:cNvPr id="9" name="Picture 5" descr="à¸à¸¥à¸à¸²à¸£à¸à¹à¸à¸«à¸²à¸£à¸¹à¸à¸ à¸²à¸à¸ªà¸³à¸«à¸£à¸±à¸ terminal icon">
            <a:extLst>
              <a:ext uri="{FF2B5EF4-FFF2-40B4-BE49-F238E27FC236}">
                <a16:creationId xmlns:a16="http://schemas.microsoft.com/office/drawing/2014/main" xmlns="" id="{6E349DED-16D2-4050-886C-52FE3805F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794" y="139820"/>
            <a:ext cx="1830092" cy="183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42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กราฟิก 3" descr="หนังสือที่เปิดอยู่">
            <a:extLst>
              <a:ext uri="{FF2B5EF4-FFF2-40B4-BE49-F238E27FC236}">
                <a16:creationId xmlns:a16="http://schemas.microsoft.com/office/drawing/2014/main" xmlns="" id="{4BB3C191-56F3-4733-94BB-72EB31650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294212" y="476672"/>
            <a:ext cx="3600400" cy="3600400"/>
          </a:xfrm>
          <a:prstGeom prst="rect">
            <a:avLst/>
          </a:prstGeom>
        </p:spPr>
      </p:pic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xmlns="" id="{2285EDBA-79D7-41C4-972C-261406B0AF7A}"/>
              </a:ext>
            </a:extLst>
          </p:cNvPr>
          <p:cNvSpPr txBox="1"/>
          <p:nvPr/>
        </p:nvSpPr>
        <p:spPr>
          <a:xfrm>
            <a:off x="1665920" y="4437112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spc="600" dirty="0"/>
              <a:t>Lab://001</a:t>
            </a:r>
          </a:p>
        </p:txBody>
      </p:sp>
    </p:spTree>
    <p:extLst>
      <p:ext uri="{BB962C8B-B14F-4D97-AF65-F5344CB8AC3E}">
        <p14:creationId xmlns:p14="http://schemas.microsoft.com/office/powerpoint/2010/main" val="385118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à¸à¸¥à¸à¸²à¸£à¸à¹à¸à¸«à¸²à¸£à¸¹à¸à¸ à¸²à¸à¸ªà¸³à¸«à¸£à¸±à¸ npm logo">
            <a:extLst>
              <a:ext uri="{FF2B5EF4-FFF2-40B4-BE49-F238E27FC236}">
                <a16:creationId xmlns:a16="http://schemas.microsoft.com/office/drawing/2014/main" xmlns="" id="{A46E512A-A331-472B-8AED-55869CAE4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476672"/>
            <a:ext cx="9983437" cy="388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xmlns="" id="{F32BC8C0-4FC5-4BE8-955A-101855364E8B}"/>
              </a:ext>
            </a:extLst>
          </p:cNvPr>
          <p:cNvSpPr/>
          <p:nvPr/>
        </p:nvSpPr>
        <p:spPr>
          <a:xfrm>
            <a:off x="477788" y="5373216"/>
            <a:ext cx="74888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spc="300" dirty="0">
                <a:highlight>
                  <a:srgbClr val="CB3837"/>
                </a:highlight>
              </a:rPr>
              <a:t>N</a:t>
            </a:r>
            <a:r>
              <a:rPr lang="en-US" sz="4800" spc="300" dirty="0"/>
              <a:t>ode </a:t>
            </a:r>
            <a:r>
              <a:rPr lang="en-US" sz="4800" spc="300" dirty="0">
                <a:highlight>
                  <a:srgbClr val="CB3837"/>
                </a:highlight>
              </a:rPr>
              <a:t>P</a:t>
            </a:r>
            <a:r>
              <a:rPr lang="en-US" sz="4800" spc="300" dirty="0"/>
              <a:t>ackage </a:t>
            </a:r>
            <a:r>
              <a:rPr lang="en-US" sz="4800" spc="300" dirty="0">
                <a:highlight>
                  <a:srgbClr val="CB3837"/>
                </a:highlight>
              </a:rPr>
              <a:t>M</a:t>
            </a:r>
            <a:r>
              <a:rPr lang="en-US" sz="4800" spc="300" dirty="0"/>
              <a:t>anager</a:t>
            </a:r>
          </a:p>
        </p:txBody>
      </p:sp>
    </p:spTree>
    <p:extLst>
      <p:ext uri="{BB962C8B-B14F-4D97-AF65-F5344CB8AC3E}">
        <p14:creationId xmlns:p14="http://schemas.microsoft.com/office/powerpoint/2010/main" val="89054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เทคโนโลยี 16 x 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3_TF02787990" id="{95A50E2A-AC5E-4DB4-9171-4DA4A2907034}" vid="{B3B71228-F1D8-43B6-9360-D9469D780E05}"/>
    </a:ext>
  </a:extLst>
</a:theme>
</file>

<file path=ppt/theme/theme2.xml><?xml version="1.0" encoding="utf-8"?>
<a:theme xmlns:a="http://schemas.openxmlformats.org/drawingml/2006/main" name="ธีมของ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ธีมของ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งานนำเสนอเส้นวงจรสามเส้น (หน้าจอกว้าง)</Template>
  <TotalTime>359</TotalTime>
  <Words>169</Words>
  <Application>Microsoft Office PowerPoint</Application>
  <PresentationFormat>Custom</PresentationFormat>
  <Paragraphs>61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Fira Code</vt:lpstr>
      <vt:lpstr>Leelawadee</vt:lpstr>
      <vt:lpstr>Open Sans</vt:lpstr>
      <vt:lpstr>เทคโนโลยี 16 x 9</vt:lpstr>
      <vt:lpstr>Modern JavaScript [ ES6++ ]</vt:lpstr>
      <vt:lpstr>Table of content</vt:lpstr>
      <vt:lpstr>PowerPoint Presentation</vt:lpstr>
      <vt:lpstr>PowerPoint Presentation</vt:lpstr>
      <vt:lpstr>Install Node JS first</vt:lpstr>
      <vt:lpstr>PowerPoint Presentation</vt:lpstr>
      <vt:lpstr>Code Example</vt:lpstr>
      <vt:lpstr>PowerPoint Presentation</vt:lpstr>
      <vt:lpstr>PowerPoint Presentation</vt:lpstr>
      <vt:lpstr>PowerPoint Presentation</vt:lpstr>
      <vt:lpstr>What is npm?</vt:lpstr>
      <vt:lpstr>PowerPoint Presentation</vt:lpstr>
      <vt:lpstr>package.json and the very first npm command</vt:lpstr>
      <vt:lpstr>{     "name": "my-package-name",     "version": "0.0.1",     "description": "package-description",     "main": "index.js",     "scripts": {         "test": "echo \"Error: no test specified\" &amp;&amp; exit 1"     },     "author": "Chayut Ruksomya",     "license": "MIT" } </vt:lpstr>
      <vt:lpstr>To install dependency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JavaScript</dc:title>
  <dc:creator>Chayut Ruksomya</dc:creator>
  <cp:lastModifiedBy>Chayut</cp:lastModifiedBy>
  <cp:revision>77</cp:revision>
  <dcterms:created xsi:type="dcterms:W3CDTF">2018-12-06T14:25:03Z</dcterms:created>
  <dcterms:modified xsi:type="dcterms:W3CDTF">2018-12-07T07:18:43Z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