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oboto Slab"/>
      <p:regular r:id="rId17"/>
      <p:bold r:id="rId18"/>
    </p:embeddedFon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7.xml"/><Relationship Id="rId22" Type="http://schemas.openxmlformats.org/officeDocument/2006/relationships/font" Target="fonts/Roboto-boldItalic.fntdata"/><Relationship Id="rId10" Type="http://schemas.openxmlformats.org/officeDocument/2006/relationships/slide" Target="slides/slide6.xml"/><Relationship Id="rId21" Type="http://schemas.openxmlformats.org/officeDocument/2006/relationships/font" Target="fonts/Roboto-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Slab-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regular.fntdata"/><Relationship Id="rId6" Type="http://schemas.openxmlformats.org/officeDocument/2006/relationships/slide" Target="slides/slide2.xml"/><Relationship Id="rId18" Type="http://schemas.openxmlformats.org/officeDocument/2006/relationships/font" Target="fonts/RobotoSlab-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5"/>
            <a:ext cx="1081625" cy="1124949"/>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sp>
        <p:nvSpPr>
          <p:cNvPr id="11" name="Shape 11"/>
          <p:cNvSpPr/>
          <p:nvPr/>
        </p:nvSpPr>
        <p:spPr>
          <a:xfrm rot="10800000">
            <a:off x="6537562"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cxnSp>
        <p:nvCxnSpPr>
          <p:cNvPr id="12" name="Shape 12"/>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1" y="1188925"/>
            <a:ext cx="5783400" cy="1457399"/>
          </a:xfrm>
          <a:prstGeom prst="rect">
            <a:avLst/>
          </a:prstGeom>
        </p:spPr>
        <p:txBody>
          <a:bodyPr anchorCtr="0" anchor="b" bIns="91425" lIns="91425" rIns="91425" tIns="91425"/>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p:txBody>
      </p:sp>
      <p:sp>
        <p:nvSpPr>
          <p:cNvPr id="14" name="Shape 14"/>
          <p:cNvSpPr txBox="1"/>
          <p:nvPr>
            <p:ph idx="1" type="subTitle"/>
          </p:nvPr>
        </p:nvSpPr>
        <p:spPr>
          <a:xfrm>
            <a:off x="1680301" y="3049450"/>
            <a:ext cx="5783400" cy="9090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txBox="1"/>
          <p:nvPr>
            <p:ph type="title"/>
          </p:nvPr>
        </p:nvSpPr>
        <p:spPr>
          <a:xfrm>
            <a:off x="387900" y="1152450"/>
            <a:ext cx="8368200" cy="1538400"/>
          </a:xfrm>
          <a:prstGeom prst="rect">
            <a:avLst/>
          </a:prstGeom>
        </p:spPr>
        <p:txBody>
          <a:bodyPr anchorCtr="0" anchor="ctr" bIns="91425" lIns="91425" rIns="91425" tIns="91425"/>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p:txBody>
      </p:sp>
      <p:sp>
        <p:nvSpPr>
          <p:cNvPr id="55" name="Shape 55"/>
          <p:cNvSpPr txBox="1"/>
          <p:nvPr>
            <p:ph idx="1" type="body"/>
          </p:nvPr>
        </p:nvSpPr>
        <p:spPr>
          <a:xfrm>
            <a:off x="387900" y="2919450"/>
            <a:ext cx="83682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6" name="Shape 5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1764950"/>
            <a:ext cx="8222100" cy="9075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412276"/>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8" name="Shape 3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209075"/>
            <a:ext cx="4045200" cy="15063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6" name="Shape 46"/>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8" name="Shape 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rIns="91425" tIns="91425"/>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rIns="91425" tIns="91425"/>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Roboto"/>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catalog.data.gov/dataset/calls-for-service" TargetMode="External"/><Relationship Id="rId4" Type="http://schemas.openxmlformats.org/officeDocument/2006/relationships/hyperlink" Target="http://www.baltimorepolice.org/content/crime-statistics" TargetMode="External"/><Relationship Id="rId5" Type="http://schemas.openxmlformats.org/officeDocument/2006/relationships/hyperlink" Target="http://www.baltimoresun.com/news/maryland/baltimore-city/bs-md-ci-deadliest-year-20160101-story.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ctrTitle"/>
          </p:nvPr>
        </p:nvSpPr>
        <p:spPr>
          <a:xfrm>
            <a:off x="1680301" y="1188925"/>
            <a:ext cx="5783400" cy="1457399"/>
          </a:xfrm>
          <a:prstGeom prst="rect">
            <a:avLst/>
          </a:prstGeom>
        </p:spPr>
        <p:txBody>
          <a:bodyPr anchorCtr="0" anchor="b" bIns="91425" lIns="91425" rIns="91425" tIns="91425">
            <a:noAutofit/>
          </a:bodyPr>
          <a:lstStyle/>
          <a:p>
            <a:pPr lvl="0">
              <a:spcBef>
                <a:spcPts val="0"/>
              </a:spcBef>
              <a:buNone/>
            </a:pPr>
            <a:r>
              <a:rPr lang="en"/>
              <a:t>Optimizing Baltimore Police Dispatch Locations</a:t>
            </a:r>
          </a:p>
        </p:txBody>
      </p:sp>
      <p:sp>
        <p:nvSpPr>
          <p:cNvPr id="64" name="Shape 64"/>
          <p:cNvSpPr txBox="1"/>
          <p:nvPr>
            <p:ph idx="1" type="subTitle"/>
          </p:nvPr>
        </p:nvSpPr>
        <p:spPr>
          <a:xfrm>
            <a:off x="1680301" y="3049450"/>
            <a:ext cx="5783400" cy="909000"/>
          </a:xfrm>
          <a:prstGeom prst="rect">
            <a:avLst/>
          </a:prstGeom>
        </p:spPr>
        <p:txBody>
          <a:bodyPr anchorCtr="0" anchor="t" bIns="91425" lIns="91425" rIns="91425" tIns="91425">
            <a:noAutofit/>
          </a:bodyPr>
          <a:lstStyle/>
          <a:p>
            <a:pPr lvl="0">
              <a:spcBef>
                <a:spcPts val="0"/>
              </a:spcBef>
              <a:buNone/>
            </a:pPr>
            <a:r>
              <a:rPr lang="en"/>
              <a:t>Tom Hervieu, Jason Kolbush, </a:t>
            </a:r>
          </a:p>
          <a:p>
            <a:pPr lvl="0" rtl="0">
              <a:spcBef>
                <a:spcPts val="0"/>
              </a:spcBef>
              <a:buNone/>
            </a:pPr>
            <a:r>
              <a:rPr lang="en"/>
              <a:t>Chris Kwan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Implications</a:t>
            </a:r>
          </a:p>
        </p:txBody>
      </p:sp>
      <p:sp>
        <p:nvSpPr>
          <p:cNvPr id="118" name="Shape 118"/>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en"/>
              <a:t>Compare police response time based on the usage of our optimal dispatch locations (would need to actually be used to test)</a:t>
            </a:r>
          </a:p>
          <a:p>
            <a:pPr lvl="0">
              <a:spcBef>
                <a:spcPts val="0"/>
              </a:spcBef>
              <a:buNone/>
            </a:pPr>
            <a:r>
              <a:rPr lang="en"/>
              <a:t>Also serves as a good model for both the police and the public to distinguish between the good and bad neighborhoods of Baltimore based on size and density of cluster centers.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References:</a:t>
            </a:r>
          </a:p>
        </p:txBody>
      </p:sp>
      <p:sp>
        <p:nvSpPr>
          <p:cNvPr id="124" name="Shape 124"/>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pPr>
            <a:r>
              <a:rPr lang="en"/>
              <a:t>Data set: </a:t>
            </a:r>
            <a:r>
              <a:rPr lang="en" u="sng">
                <a:solidFill>
                  <a:schemeClr val="hlink"/>
                </a:solidFill>
                <a:hlinkClick r:id="rId3"/>
              </a:rPr>
              <a:t>https://catalog.data.gov/dataset/calls-for-service</a:t>
            </a:r>
          </a:p>
          <a:p>
            <a:pPr indent="-228600" lvl="0" marL="457200" rtl="0">
              <a:spcBef>
                <a:spcPts val="0"/>
              </a:spcBef>
            </a:pPr>
            <a:r>
              <a:rPr lang="en"/>
              <a:t>General Statistics: </a:t>
            </a:r>
            <a:r>
              <a:rPr lang="en" u="sng">
                <a:solidFill>
                  <a:schemeClr val="hlink"/>
                </a:solidFill>
                <a:hlinkClick r:id="rId4"/>
              </a:rPr>
              <a:t>http://www.baltimorepolice.org/content/crime-statistics</a:t>
            </a:r>
          </a:p>
          <a:p>
            <a:pPr indent="-228600" lvl="0" marL="457200" rtl="0">
              <a:spcBef>
                <a:spcPts val="0"/>
              </a:spcBef>
            </a:pPr>
            <a:r>
              <a:rPr lang="en"/>
              <a:t>Info: </a:t>
            </a:r>
            <a:r>
              <a:rPr lang="en" u="sng">
                <a:solidFill>
                  <a:schemeClr val="hlink"/>
                </a:solidFill>
                <a:hlinkClick r:id="rId5"/>
              </a:rPr>
              <a:t>http://www.baltimoresun.com/news/maryland/baltimore-city/bs-md-ci-deadliest-year-20160101-story.html</a:t>
            </a:r>
          </a:p>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87900" y="1152450"/>
            <a:ext cx="8368200" cy="1538400"/>
          </a:xfrm>
          <a:prstGeom prst="rect">
            <a:avLst/>
          </a:prstGeom>
        </p:spPr>
        <p:txBody>
          <a:bodyPr anchorCtr="0" anchor="ctr" bIns="91425" lIns="91425" rIns="91425" tIns="91425">
            <a:noAutofit/>
          </a:bodyPr>
          <a:lstStyle/>
          <a:p>
            <a:pPr lvl="0">
              <a:spcBef>
                <a:spcPts val="0"/>
              </a:spcBef>
              <a:buNone/>
            </a:pPr>
            <a:r>
              <a:rPr lang="en" sz="12000"/>
              <a:t>Questions?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Background Info:</a:t>
            </a:r>
          </a:p>
        </p:txBody>
      </p:sp>
      <p:sp>
        <p:nvSpPr>
          <p:cNvPr id="70" name="Shape 70"/>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buChar char="●"/>
            </a:pPr>
            <a:r>
              <a:rPr lang="en"/>
              <a:t>Baltimore has one of the highest shooting rates in the United States</a:t>
            </a:r>
          </a:p>
          <a:p>
            <a:pPr indent="-228600" lvl="0" marL="457200" rtl="0">
              <a:spcBef>
                <a:spcPts val="0"/>
              </a:spcBef>
              <a:buChar char="●"/>
            </a:pPr>
            <a:r>
              <a:rPr lang="en"/>
              <a:t>As of April 8, 2017, there have been 232 </a:t>
            </a:r>
            <a:r>
              <a:rPr lang="en"/>
              <a:t>homicide</a:t>
            </a:r>
            <a:r>
              <a:rPr lang="en"/>
              <a:t> shootings, which is close to the third highest prior to the 344 homicides in 2015.</a:t>
            </a:r>
          </a:p>
          <a:p>
            <a:pPr indent="-228600" lvl="0" marL="457200" rtl="0">
              <a:spcBef>
                <a:spcPts val="0"/>
              </a:spcBef>
              <a:buChar char="●"/>
            </a:pPr>
            <a:r>
              <a:rPr lang="en"/>
              <a:t>As of 2016, there are 2.8 million people living in Baltimore; so it’s the 21st largest </a:t>
            </a:r>
            <a:r>
              <a:rPr lang="en"/>
              <a:t>metropolitan</a:t>
            </a:r>
            <a:r>
              <a:rPr lang="en"/>
              <a:t> area in the country.</a:t>
            </a:r>
          </a:p>
          <a:p>
            <a:pPr indent="-228600" lvl="0" marL="457200" rtl="0">
              <a:spcBef>
                <a:spcPts val="0"/>
              </a:spcBef>
              <a:buChar char="●"/>
            </a:pPr>
            <a:r>
              <a:rPr lang="en"/>
              <a:t>About 0.4% of the population is involved and/or impacted by a violent crime every year.</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Goal and Data Set:</a:t>
            </a:r>
          </a:p>
        </p:txBody>
      </p:sp>
      <p:sp>
        <p:nvSpPr>
          <p:cNvPr id="76" name="Shape 76"/>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pPr>
            <a:r>
              <a:rPr lang="en"/>
              <a:t>We will optimize the Baltimore Police Department </a:t>
            </a:r>
            <a:r>
              <a:rPr lang="en"/>
              <a:t>dispatch locations for callers based on 1 million rows of data.</a:t>
            </a:r>
          </a:p>
          <a:p>
            <a:pPr indent="-228600" lvl="0" marL="457200" rtl="0">
              <a:spcBef>
                <a:spcPts val="0"/>
              </a:spcBef>
            </a:pPr>
            <a:r>
              <a:rPr lang="en"/>
              <a:t>We hope this will result in quicker responses by police to callers, that may be in imminent danger where even seconds matter.</a:t>
            </a:r>
          </a:p>
          <a:p>
            <a:pPr indent="-228600" lvl="0" marL="457200" rtl="0">
              <a:spcBef>
                <a:spcPts val="0"/>
              </a:spcBef>
            </a:pPr>
            <a:r>
              <a:rPr lang="en"/>
              <a:t>The data set is obtained from “Data.gov”, which has Baltimore's emergency and non-emergency  calls from 911.</a:t>
            </a:r>
          </a:p>
          <a:p>
            <a:pPr indent="-228600" lvl="0" marL="457200">
              <a:spcBef>
                <a:spcPts val="0"/>
              </a:spcBef>
            </a:pPr>
            <a:r>
              <a:rPr lang="en"/>
              <a:t>Why are we using this data set? It includes the specific locations (latitude and longitude coordinates) of where the calls were made, and the urgency of the call.</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Algorithm: K-Means</a:t>
            </a:r>
          </a:p>
        </p:txBody>
      </p:sp>
      <p:sp>
        <p:nvSpPr>
          <p:cNvPr id="82" name="Shape 82"/>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pPr>
            <a:r>
              <a:rPr lang="en"/>
              <a:t>Input: 1 million (Latitude, </a:t>
            </a:r>
            <a:r>
              <a:rPr lang="en"/>
              <a:t>Longitude</a:t>
            </a:r>
            <a:r>
              <a:rPr lang="en"/>
              <a:t>) coordinates, k = 200</a:t>
            </a:r>
          </a:p>
          <a:p>
            <a:pPr indent="-228600" lvl="0" marL="457200" rtl="0">
              <a:spcBef>
                <a:spcPts val="0"/>
              </a:spcBef>
            </a:pPr>
            <a:r>
              <a:rPr lang="en"/>
              <a:t>Output: 164 clusterized dispatch </a:t>
            </a:r>
            <a:r>
              <a:rPr lang="en"/>
              <a:t>coordinates (cluster centers)</a:t>
            </a:r>
          </a:p>
          <a:p>
            <a:pPr indent="-228600" lvl="0" marL="457200" rtl="0">
              <a:spcBef>
                <a:spcPts val="0"/>
              </a:spcBef>
              <a:buAutoNum type="arabicPeriod"/>
            </a:pPr>
            <a:r>
              <a:rPr lang="en"/>
              <a:t>Choose a random coordinate in data set as initial centroid</a:t>
            </a:r>
            <a:r>
              <a:rPr lang="en"/>
              <a:t>.</a:t>
            </a:r>
            <a:r>
              <a:rPr lang="en"/>
              <a:t> </a:t>
            </a:r>
          </a:p>
          <a:p>
            <a:pPr indent="-228600" lvl="0" marL="457200" rtl="0">
              <a:spcBef>
                <a:spcPts val="0"/>
              </a:spcBef>
              <a:buAutoNum type="arabicPeriod"/>
            </a:pPr>
            <a:r>
              <a:rPr lang="en"/>
              <a:t>While (center_moved):</a:t>
            </a:r>
          </a:p>
          <a:p>
            <a:pPr indent="-228600" lvl="1" marL="914400" rtl="0">
              <a:spcBef>
                <a:spcPts val="0"/>
              </a:spcBef>
              <a:buAutoNum type="alphaLcPeriod"/>
            </a:pPr>
            <a:r>
              <a:rPr lang="en"/>
              <a:t>Compare each location to updated centroid (using Manhattan distance) to see which coordinate is closer to the updated centroids (i.e.                                                          ) .                    </a:t>
            </a:r>
          </a:p>
          <a:p>
            <a:pPr indent="0" lvl="0" marL="457200" rtl="0">
              <a:spcBef>
                <a:spcPts val="0"/>
              </a:spcBef>
              <a:buNone/>
            </a:pPr>
            <a:r>
              <a:t/>
            </a:r>
            <a:endParaRPr/>
          </a:p>
          <a:p>
            <a:pPr indent="-228600" lvl="1" marL="914400" rtl="0">
              <a:spcBef>
                <a:spcPts val="0"/>
              </a:spcBef>
              <a:buAutoNum type="alphaLcPeriod"/>
            </a:pPr>
            <a:r>
              <a:rPr lang="en"/>
              <a:t>Update the centroids to new location (i.e.                                                                 ).</a:t>
            </a:r>
          </a:p>
          <a:p>
            <a:pPr indent="0" lvl="0" marL="457200">
              <a:spcBef>
                <a:spcPts val="0"/>
              </a:spcBef>
              <a:buNone/>
            </a:pPr>
            <a:r>
              <a:rPr lang="en"/>
              <a:t>End</a:t>
            </a:r>
          </a:p>
        </p:txBody>
      </p:sp>
      <p:pic>
        <p:nvPicPr>
          <p:cNvPr descr="Screen Shot 2017-04-20 at 10.46.02 AM.png" id="83" name="Shape 83"/>
          <p:cNvPicPr preferRelativeResize="0"/>
          <p:nvPr/>
        </p:nvPicPr>
        <p:blipFill>
          <a:blip r:embed="rId3">
            <a:alphaModFix/>
          </a:blip>
          <a:stretch>
            <a:fillRect/>
          </a:stretch>
        </p:blipFill>
        <p:spPr>
          <a:xfrm>
            <a:off x="5265450" y="3067325"/>
            <a:ext cx="2470749" cy="526925"/>
          </a:xfrm>
          <a:prstGeom prst="rect">
            <a:avLst/>
          </a:prstGeom>
          <a:noFill/>
          <a:ln>
            <a:noFill/>
          </a:ln>
        </p:spPr>
      </p:pic>
      <p:pic>
        <p:nvPicPr>
          <p:cNvPr descr="Screen Shot 2017-04-20 at 10.46.10 AM.png" id="84" name="Shape 84"/>
          <p:cNvPicPr preferRelativeResize="0"/>
          <p:nvPr/>
        </p:nvPicPr>
        <p:blipFill>
          <a:blip r:embed="rId4">
            <a:alphaModFix/>
          </a:blip>
          <a:stretch>
            <a:fillRect/>
          </a:stretch>
        </p:blipFill>
        <p:spPr>
          <a:xfrm>
            <a:off x="4681900" y="4006150"/>
            <a:ext cx="2731975" cy="7898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Challenges:</a:t>
            </a:r>
          </a:p>
        </p:txBody>
      </p:sp>
      <p:sp>
        <p:nvSpPr>
          <p:cNvPr id="90" name="Shape 90"/>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pPr>
            <a:r>
              <a:rPr lang="en"/>
              <a:t>Many of the given data, contains empty coordinates (46 were deleted), which indicates an error in calculating the centroids. This eliminated the clusters that were located on the bodies of water. </a:t>
            </a:r>
          </a:p>
          <a:p>
            <a:pPr indent="-228600" lvl="0" marL="457200" rtl="0">
              <a:spcBef>
                <a:spcPts val="0"/>
              </a:spcBef>
            </a:pPr>
            <a:r>
              <a:rPr lang="en"/>
              <a:t>Running algorithm for 1 million rows on 200 clusters took 1-2  hours  </a:t>
            </a:r>
          </a:p>
          <a:p>
            <a:pPr indent="-228600" lvl="0" marL="457200" rtl="0">
              <a:spcBef>
                <a:spcPts val="0"/>
              </a:spcBef>
            </a:pPr>
            <a:r>
              <a:rPr lang="en"/>
              <a:t>The biggest challenge for our endeavour is using manhattan distance, which will not necessarily result in the shortest path from point A to point B.</a:t>
            </a:r>
          </a:p>
          <a:p>
            <a:pPr indent="-228600" lvl="1" marL="914400" rtl="0">
              <a:spcBef>
                <a:spcPts val="0"/>
              </a:spcBef>
            </a:pPr>
            <a:r>
              <a:rPr lang="en"/>
              <a:t>This is due to the fact that roads may run diagonally, or there may be heavier traffic in certain areas.</a:t>
            </a:r>
          </a:p>
          <a:p>
            <a:pPr indent="-228600" lvl="0" marL="457200" rtl="0">
              <a:spcBef>
                <a:spcPts val="0"/>
              </a:spcBef>
            </a:pPr>
            <a:r>
              <a:rPr lang="en"/>
              <a:t>Some clusters will contain more data points than others</a:t>
            </a:r>
          </a:p>
          <a:p>
            <a:pPr indent="-228600" lvl="1" marL="914400" rtl="0">
              <a:spcBef>
                <a:spcPts val="0"/>
              </a:spcBef>
            </a:pPr>
            <a:r>
              <a:rPr lang="en"/>
              <a:t>This means that some dispatch centers need to be able to handle a higher call frequency than others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nvSpPr>
        <p:spPr>
          <a:xfrm>
            <a:off x="6941725" y="4510600"/>
            <a:ext cx="1968900" cy="4521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96" name="Shape 96"/>
          <p:cNvSpPr txBox="1"/>
          <p:nvPr>
            <p:ph type="title"/>
          </p:nvPr>
        </p:nvSpPr>
        <p:spPr>
          <a:xfrm>
            <a:off x="202975" y="458025"/>
            <a:ext cx="8368200" cy="686100"/>
          </a:xfrm>
          <a:prstGeom prst="rect">
            <a:avLst/>
          </a:prstGeom>
        </p:spPr>
        <p:txBody>
          <a:bodyPr anchorCtr="0" anchor="b" bIns="91425" lIns="91425" rIns="91425" tIns="91425">
            <a:noAutofit/>
          </a:bodyPr>
          <a:lstStyle/>
          <a:p>
            <a:pPr lvl="0" rtl="0">
              <a:spcBef>
                <a:spcPts val="0"/>
              </a:spcBef>
              <a:buNone/>
            </a:pPr>
            <a:r>
              <a:rPr lang="en"/>
              <a:t>Results</a:t>
            </a:r>
          </a:p>
        </p:txBody>
      </p:sp>
      <p:pic>
        <p:nvPicPr>
          <p:cNvPr descr="5555.png" id="97" name="Shape 97"/>
          <p:cNvPicPr preferRelativeResize="0"/>
          <p:nvPr/>
        </p:nvPicPr>
        <p:blipFill rotWithShape="1">
          <a:blip r:embed="rId3">
            <a:alphaModFix/>
          </a:blip>
          <a:srcRect b="3509" l="10898" r="4876" t="7861"/>
          <a:stretch/>
        </p:blipFill>
        <p:spPr>
          <a:xfrm>
            <a:off x="1849325" y="458024"/>
            <a:ext cx="6853708" cy="4504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pic>
        <p:nvPicPr>
          <p:cNvPr descr="666.png" id="102" name="Shape 102"/>
          <p:cNvPicPr preferRelativeResize="0"/>
          <p:nvPr/>
        </p:nvPicPr>
        <p:blipFill rotWithShape="1">
          <a:blip r:embed="rId3">
            <a:alphaModFix/>
          </a:blip>
          <a:srcRect b="6515" l="7528" r="13718" t="7418"/>
          <a:stretch/>
        </p:blipFill>
        <p:spPr>
          <a:xfrm>
            <a:off x="866849" y="109737"/>
            <a:ext cx="7212473" cy="49240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pic>
        <p:nvPicPr>
          <p:cNvPr descr="33.png" id="107" name="Shape 107"/>
          <p:cNvPicPr preferRelativeResize="0"/>
          <p:nvPr/>
        </p:nvPicPr>
        <p:blipFill rotWithShape="1">
          <a:blip r:embed="rId3">
            <a:alphaModFix/>
          </a:blip>
          <a:srcRect b="3816" l="2889" r="16407" t="7641"/>
          <a:stretch/>
        </p:blipFill>
        <p:spPr>
          <a:xfrm>
            <a:off x="1064012" y="188737"/>
            <a:ext cx="7015976" cy="4766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pic>
        <p:nvPicPr>
          <p:cNvPr descr="222.png" id="112" name="Shape 112"/>
          <p:cNvPicPr preferRelativeResize="0"/>
          <p:nvPr/>
        </p:nvPicPr>
        <p:blipFill rotWithShape="1">
          <a:blip r:embed="rId3">
            <a:alphaModFix/>
          </a:blip>
          <a:srcRect b="5390" l="1077" r="960" t="6967"/>
          <a:stretch/>
        </p:blipFill>
        <p:spPr>
          <a:xfrm>
            <a:off x="508575" y="358300"/>
            <a:ext cx="8137125" cy="4507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