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Halant Medium"/>
      <p:regular r:id="rId32"/>
      <p:bold r:id="rId33"/>
    </p:embeddedFont>
    <p:embeddedFont>
      <p:font typeface="Roboto"/>
      <p:regular r:id="rId34"/>
      <p:bold r:id="rId35"/>
      <p:italic r:id="rId36"/>
      <p:boldItalic r:id="rId37"/>
    </p:embeddedFont>
    <p:embeddedFont>
      <p:font typeface="Halant"/>
      <p:regular r:id="rId38"/>
      <p:bold r:id="rId39"/>
    </p:embeddedFont>
    <p:embeddedFont>
      <p:font typeface="Nuni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gMzEqUcxHFOtyRFs90MVSJz7ly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HalantMedium-bold.fntdata"/><Relationship Id="rId10" Type="http://schemas.openxmlformats.org/officeDocument/2006/relationships/slide" Target="slides/slide5.xml"/><Relationship Id="rId32" Type="http://schemas.openxmlformats.org/officeDocument/2006/relationships/font" Target="fonts/HalantMedium-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Halant-bold.fntdata"/><Relationship Id="rId16" Type="http://schemas.openxmlformats.org/officeDocument/2006/relationships/slide" Target="slides/slide11.xml"/><Relationship Id="rId38" Type="http://schemas.openxmlformats.org/officeDocument/2006/relationships/font" Target="fonts/Halan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3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34"/>
          <p:cNvGrpSpPr/>
          <p:nvPr/>
        </p:nvGrpSpPr>
        <p:grpSpPr>
          <a:xfrm>
            <a:off x="830392" y="4169130"/>
            <a:ext cx="745763" cy="45826"/>
            <a:chOff x="4580561" y="2589004"/>
            <a:chExt cx="1064464" cy="25200"/>
          </a:xfrm>
        </p:grpSpPr>
        <p:sp>
          <p:nvSpPr>
            <p:cNvPr id="77" name="Google Shape;77;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3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3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 name="Shape 11"/>
        <p:cNvGrpSpPr/>
        <p:nvPr/>
      </p:nvGrpSpPr>
      <p:grpSpPr>
        <a:xfrm>
          <a:off x="0" y="0"/>
          <a:ext cx="0" cy="0"/>
          <a:chOff x="0" y="0"/>
          <a:chExt cx="0" cy="0"/>
        </a:xfrm>
      </p:grpSpPr>
      <p:sp>
        <p:nvSpPr>
          <p:cNvPr id="12" name="Google Shape;12;p2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25"/>
          <p:cNvGrpSpPr/>
          <p:nvPr/>
        </p:nvGrpSpPr>
        <p:grpSpPr>
          <a:xfrm>
            <a:off x="830392" y="1191256"/>
            <a:ext cx="745763" cy="45826"/>
            <a:chOff x="4580561" y="2589004"/>
            <a:chExt cx="1064464" cy="25200"/>
          </a:xfrm>
        </p:grpSpPr>
        <p:sp>
          <p:nvSpPr>
            <p:cNvPr id="14" name="Google Shape;14;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2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8" name="Google Shape;18;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26"/>
          <p:cNvGrpSpPr/>
          <p:nvPr/>
        </p:nvGrpSpPr>
        <p:grpSpPr>
          <a:xfrm>
            <a:off x="830392" y="1191256"/>
            <a:ext cx="745763" cy="45826"/>
            <a:chOff x="4580561" y="2589004"/>
            <a:chExt cx="1064464" cy="25200"/>
          </a:xfrm>
        </p:grpSpPr>
        <p:sp>
          <p:nvSpPr>
            <p:cNvPr id="21" name="Google Shape;21;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7"/>
          <p:cNvGrpSpPr/>
          <p:nvPr/>
        </p:nvGrpSpPr>
        <p:grpSpPr>
          <a:xfrm>
            <a:off x="830392" y="1191256"/>
            <a:ext cx="745763" cy="45826"/>
            <a:chOff x="4580561" y="2589004"/>
            <a:chExt cx="1064464" cy="25200"/>
          </a:xfrm>
        </p:grpSpPr>
        <p:sp>
          <p:nvSpPr>
            <p:cNvPr id="28" name="Google Shape;28;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8"/>
          <p:cNvGrpSpPr/>
          <p:nvPr/>
        </p:nvGrpSpPr>
        <p:grpSpPr>
          <a:xfrm>
            <a:off x="830392" y="1191256"/>
            <a:ext cx="745763" cy="45826"/>
            <a:chOff x="4580561" y="2589004"/>
            <a:chExt cx="1064464" cy="25200"/>
          </a:xfrm>
        </p:grpSpPr>
        <p:sp>
          <p:nvSpPr>
            <p:cNvPr id="36" name="Google Shape;36;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2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29"/>
          <p:cNvGrpSpPr/>
          <p:nvPr/>
        </p:nvGrpSpPr>
        <p:grpSpPr>
          <a:xfrm>
            <a:off x="830392" y="1191256"/>
            <a:ext cx="745763" cy="45826"/>
            <a:chOff x="4580561" y="2589004"/>
            <a:chExt cx="1064464" cy="25200"/>
          </a:xfrm>
        </p:grpSpPr>
        <p:sp>
          <p:nvSpPr>
            <p:cNvPr id="45" name="Google Shape;45;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30"/>
          <p:cNvGrpSpPr/>
          <p:nvPr/>
        </p:nvGrpSpPr>
        <p:grpSpPr>
          <a:xfrm>
            <a:off x="830392" y="1191256"/>
            <a:ext cx="745763" cy="45826"/>
            <a:chOff x="4580561" y="2589004"/>
            <a:chExt cx="1064464" cy="25200"/>
          </a:xfrm>
        </p:grpSpPr>
        <p:sp>
          <p:nvSpPr>
            <p:cNvPr id="52" name="Google Shape;5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3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31"/>
          <p:cNvGrpSpPr/>
          <p:nvPr/>
        </p:nvGrpSpPr>
        <p:grpSpPr>
          <a:xfrm>
            <a:off x="830392" y="4169130"/>
            <a:ext cx="745763" cy="45826"/>
            <a:chOff x="4580561" y="2589004"/>
            <a:chExt cx="1064464" cy="25200"/>
          </a:xfrm>
        </p:grpSpPr>
        <p:sp>
          <p:nvSpPr>
            <p:cNvPr id="59" name="Google Shape;59;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3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32"/>
          <p:cNvGrpSpPr/>
          <p:nvPr/>
        </p:nvGrpSpPr>
        <p:grpSpPr>
          <a:xfrm>
            <a:off x="830392" y="1191256"/>
            <a:ext cx="745763" cy="45826"/>
            <a:chOff x="4580561" y="2589004"/>
            <a:chExt cx="1064464" cy="25200"/>
          </a:xfrm>
        </p:grpSpPr>
        <p:sp>
          <p:nvSpPr>
            <p:cNvPr id="66" name="Google Shape;66;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3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3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hyperlink" Target="https://en.wikipedia.org/wiki/United_Nations_Office_at_Geneva" TargetMode="External"/><Relationship Id="rId10" Type="http://schemas.openxmlformats.org/officeDocument/2006/relationships/hyperlink" Target="https://en.wikipedia.org/wiki/Extraterritoriality" TargetMode="External"/><Relationship Id="rId13" Type="http://schemas.openxmlformats.org/officeDocument/2006/relationships/hyperlink" Target="https://en.wikipedia.org/wiki/United_Nations_Office_at_Vienna" TargetMode="External"/><Relationship Id="rId12" Type="http://schemas.openxmlformats.org/officeDocument/2006/relationships/hyperlink" Target="https://en.wikipedia.org/wiki/United_Nations_Office_at_Nairobi"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hyperlink" Target="https://en.wikipedia.org/wiki/Intergovernmental_organization" TargetMode="External"/><Relationship Id="rId9" Type="http://schemas.openxmlformats.org/officeDocument/2006/relationships/hyperlink" Target="https://en.wikipedia.org/wiki/Headquarters_of_the_United_Nations" TargetMode="External"/><Relationship Id="rId15" Type="http://schemas.openxmlformats.org/officeDocument/2006/relationships/hyperlink" Target="https://en.wikipedia.org/wiki/International_Court_of_Justice" TargetMode="External"/><Relationship Id="rId14" Type="http://schemas.openxmlformats.org/officeDocument/2006/relationships/hyperlink" Target="https://en.wikipedia.org/wiki/Peace_Palace" TargetMode="External"/><Relationship Id="rId16" Type="http://schemas.openxmlformats.org/officeDocument/2006/relationships/image" Target="../media/image22.png"/><Relationship Id="rId5" Type="http://schemas.openxmlformats.org/officeDocument/2006/relationships/hyperlink" Target="https://en.wikipedia.org/wiki/International_peace" TargetMode="External"/><Relationship Id="rId6" Type="http://schemas.openxmlformats.org/officeDocument/2006/relationships/hyperlink" Target="https://en.wikipedia.org/wiki/International_security" TargetMode="External"/><Relationship Id="rId7" Type="http://schemas.openxmlformats.org/officeDocument/2006/relationships/hyperlink" Target="https://en.wikipedia.org/wiki/United_Nations#cite_note-2" TargetMode="External"/><Relationship Id="rId8" Type="http://schemas.openxmlformats.org/officeDocument/2006/relationships/hyperlink" Target="https://en.wikipedia.org/wiki/United_Nations#cite_note-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hyperlink" Target="https://www.kaggle.com/datasets/therohk/million-headlin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85" name="Shape 85"/>
        <p:cNvGrpSpPr/>
        <p:nvPr/>
      </p:nvGrpSpPr>
      <p:grpSpPr>
        <a:xfrm>
          <a:off x="0" y="0"/>
          <a:ext cx="0" cy="0"/>
          <a:chOff x="0" y="0"/>
          <a:chExt cx="0" cy="0"/>
        </a:xfrm>
      </p:grpSpPr>
      <p:sp>
        <p:nvSpPr>
          <p:cNvPr id="86" name="Google Shape;86;p1"/>
          <p:cNvSpPr txBox="1"/>
          <p:nvPr/>
        </p:nvSpPr>
        <p:spPr>
          <a:xfrm>
            <a:off x="756688" y="1604525"/>
            <a:ext cx="6199500" cy="200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p:txBody>
      </p:sp>
      <p:sp>
        <p:nvSpPr>
          <p:cNvPr id="87" name="Google Shape;87;p1"/>
          <p:cNvSpPr txBox="1"/>
          <p:nvPr/>
        </p:nvSpPr>
        <p:spPr>
          <a:xfrm>
            <a:off x="608775" y="1604525"/>
            <a:ext cx="7926600" cy="231000"/>
          </a:xfrm>
          <a:prstGeom prst="rect">
            <a:avLst/>
          </a:prstGeom>
          <a:noFill/>
          <a:ln>
            <a:noFill/>
          </a:ln>
        </p:spPr>
        <p:txBody>
          <a:bodyPr anchorCtr="0" anchor="t" bIns="0" lIns="0" spcFirstLastPara="1" rIns="0" wrap="square" tIns="0">
            <a:spAutoFit/>
          </a:bodyPr>
          <a:lstStyle/>
          <a:p>
            <a:pPr indent="0" lvl="0" marL="228600" marR="0" rtl="0" algn="l">
              <a:lnSpc>
                <a:spcPct val="140000"/>
              </a:lnSpc>
              <a:spcBef>
                <a:spcPts val="0"/>
              </a:spcBef>
              <a:spcAft>
                <a:spcPts val="0"/>
              </a:spcAft>
              <a:buClr>
                <a:srgbClr val="000000"/>
              </a:buClr>
              <a:buSzPts val="1500"/>
              <a:buFont typeface="Arial"/>
              <a:buNone/>
            </a:pPr>
            <a:r>
              <a:t/>
            </a:r>
            <a:endParaRPr b="0" i="0" sz="1500" u="none" cap="none" strike="noStrike">
              <a:solidFill>
                <a:srgbClr val="34524F"/>
              </a:solidFill>
              <a:latin typeface="Nunito"/>
              <a:ea typeface="Nunito"/>
              <a:cs typeface="Nunito"/>
              <a:sym typeface="Nunito"/>
            </a:endParaRPr>
          </a:p>
        </p:txBody>
      </p:sp>
      <p:sp>
        <p:nvSpPr>
          <p:cNvPr id="88" name="Google Shape;88;p1"/>
          <p:cNvSpPr txBox="1"/>
          <p:nvPr/>
        </p:nvSpPr>
        <p:spPr>
          <a:xfrm>
            <a:off x="148650" y="843100"/>
            <a:ext cx="78621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4000"/>
              <a:buFont typeface="Arial"/>
              <a:buNone/>
            </a:pPr>
            <a:r>
              <a:rPr b="1" i="0" lang="en" sz="4000" u="none" cap="none" strike="noStrike">
                <a:solidFill>
                  <a:schemeClr val="dk1"/>
                </a:solidFill>
                <a:latin typeface="Arial"/>
                <a:ea typeface="Arial"/>
                <a:cs typeface="Arial"/>
                <a:sym typeface="Arial"/>
              </a:rPr>
              <a:t>NLP and Named Entity Recognition</a:t>
            </a:r>
            <a:endParaRPr b="1" i="0" sz="4000" u="none" cap="none" strike="noStrike">
              <a:solidFill>
                <a:schemeClr val="dk1"/>
              </a:solidFill>
              <a:latin typeface="Arial"/>
              <a:ea typeface="Arial"/>
              <a:cs typeface="Arial"/>
              <a:sym typeface="Arial"/>
            </a:endParaRPr>
          </a:p>
        </p:txBody>
      </p:sp>
      <p:sp>
        <p:nvSpPr>
          <p:cNvPr id="89" name="Google Shape;89;p1"/>
          <p:cNvSpPr txBox="1"/>
          <p:nvPr/>
        </p:nvSpPr>
        <p:spPr>
          <a:xfrm>
            <a:off x="148650" y="3047325"/>
            <a:ext cx="6980700" cy="1120500"/>
          </a:xfrm>
          <a:prstGeom prst="rect">
            <a:avLst/>
          </a:prstGeom>
          <a:noFill/>
          <a:ln>
            <a:noFill/>
          </a:ln>
        </p:spPr>
        <p:txBody>
          <a:bodyPr anchorCtr="0" anchor="t" bIns="91425" lIns="91425" spcFirstLastPara="1" rIns="91425" wrap="square" tIns="91425">
            <a:spAutoFit/>
          </a:bodyPr>
          <a:lstStyle/>
          <a:p>
            <a:pPr indent="0" lvl="0" marL="0" marR="0" rtl="0" algn="l">
              <a:lnSpc>
                <a:spcPct val="140012"/>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Wensheng Lin, Johnathan Zhao, Fasola Ibukunoluwa, Hyunje Sung</a:t>
            </a:r>
            <a:endParaRPr b="0" i="0" sz="1600" u="none" cap="none" strike="noStrike">
              <a:solidFill>
                <a:schemeClr val="dk2"/>
              </a:solidFill>
              <a:latin typeface="Arial"/>
              <a:ea typeface="Arial"/>
              <a:cs typeface="Arial"/>
              <a:sym typeface="Arial"/>
            </a:endParaRPr>
          </a:p>
          <a:p>
            <a:pPr indent="0" lvl="0" marL="0" marR="0" rtl="0" algn="l">
              <a:lnSpc>
                <a:spcPct val="140012"/>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40012"/>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178" name="Shape 178"/>
        <p:cNvGrpSpPr/>
        <p:nvPr/>
      </p:nvGrpSpPr>
      <p:grpSpPr>
        <a:xfrm>
          <a:off x="0" y="0"/>
          <a:ext cx="0" cy="0"/>
          <a:chOff x="0" y="0"/>
          <a:chExt cx="0" cy="0"/>
        </a:xfrm>
      </p:grpSpPr>
      <p:sp>
        <p:nvSpPr>
          <p:cNvPr id="179" name="Google Shape;179;p10"/>
          <p:cNvSpPr/>
          <p:nvPr/>
        </p:nvSpPr>
        <p:spPr>
          <a:xfrm>
            <a:off x="0" y="0"/>
            <a:ext cx="67992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txBox="1"/>
          <p:nvPr/>
        </p:nvSpPr>
        <p:spPr>
          <a:xfrm>
            <a:off x="261775" y="2547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a:t>
            </a:r>
            <a:endParaRPr b="0" i="0" sz="1400" u="none" cap="none" strike="noStrike">
              <a:solidFill>
                <a:srgbClr val="000000"/>
              </a:solidFill>
              <a:latin typeface="Lato"/>
              <a:ea typeface="Lato"/>
              <a:cs typeface="Lato"/>
              <a:sym typeface="Lato"/>
            </a:endParaRPr>
          </a:p>
        </p:txBody>
      </p:sp>
      <p:sp>
        <p:nvSpPr>
          <p:cNvPr id="181" name="Google Shape;181;p10"/>
          <p:cNvSpPr txBox="1"/>
          <p:nvPr/>
        </p:nvSpPr>
        <p:spPr>
          <a:xfrm>
            <a:off x="374975" y="1188600"/>
            <a:ext cx="5752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Assumptions</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a:p>
            <a:pPr indent="-330200" lvl="0" marL="457200" marR="0" rtl="0" algn="l">
              <a:lnSpc>
                <a:spcPct val="100000"/>
              </a:lnSpc>
              <a:spcBef>
                <a:spcPts val="0"/>
              </a:spcBef>
              <a:spcAft>
                <a:spcPts val="0"/>
              </a:spcAft>
              <a:buClr>
                <a:srgbClr val="000000"/>
              </a:buClr>
              <a:buSzPts val="1600"/>
              <a:buFont typeface="Lato"/>
              <a:buChar char="●"/>
            </a:pPr>
            <a:r>
              <a:rPr b="0" i="0" lang="en" sz="1600" u="none" cap="none" strike="noStrike">
                <a:solidFill>
                  <a:srgbClr val="000000"/>
                </a:solidFill>
                <a:latin typeface="Lato"/>
                <a:ea typeface="Lato"/>
                <a:cs typeface="Lato"/>
                <a:sym typeface="Lato"/>
              </a:rPr>
              <a:t>All headlines are in the English language</a:t>
            </a:r>
            <a:endParaRPr b="0" i="0" sz="1600" u="none" cap="none" strike="noStrike">
              <a:solidFill>
                <a:srgbClr val="000000"/>
              </a:solidFill>
              <a:latin typeface="Lato"/>
              <a:ea typeface="Lato"/>
              <a:cs typeface="Lato"/>
              <a:sym typeface="Lato"/>
            </a:endParaRPr>
          </a:p>
          <a:p>
            <a:pPr indent="-330200" lvl="0" marL="457200" marR="0" rtl="0" algn="l">
              <a:lnSpc>
                <a:spcPct val="100000"/>
              </a:lnSpc>
              <a:spcBef>
                <a:spcPts val="0"/>
              </a:spcBef>
              <a:spcAft>
                <a:spcPts val="0"/>
              </a:spcAft>
              <a:buClr>
                <a:srgbClr val="000000"/>
              </a:buClr>
              <a:buSzPts val="1600"/>
              <a:buFont typeface="Lato"/>
              <a:buChar char="●"/>
            </a:pPr>
            <a:r>
              <a:rPr b="0" i="0" lang="en" sz="1600" u="none" cap="none" strike="noStrike">
                <a:solidFill>
                  <a:srgbClr val="000000"/>
                </a:solidFill>
                <a:latin typeface="Lato"/>
                <a:ea typeface="Lato"/>
                <a:cs typeface="Lato"/>
                <a:sym typeface="Lato"/>
              </a:rPr>
              <a:t>All headlines that can be tokenized will be included in the model for training </a:t>
            </a:r>
            <a:endParaRPr b="0" i="0" sz="1600" u="none" cap="none" strike="noStrike">
              <a:solidFill>
                <a:srgbClr val="000000"/>
              </a:solidFill>
              <a:latin typeface="Lato"/>
              <a:ea typeface="Lato"/>
              <a:cs typeface="Lato"/>
              <a:sym typeface="Lato"/>
            </a:endParaRPr>
          </a:p>
          <a:p>
            <a:pPr indent="-330200" lvl="0" marL="457200" marR="0" rtl="0" algn="l">
              <a:lnSpc>
                <a:spcPct val="100000"/>
              </a:lnSpc>
              <a:spcBef>
                <a:spcPts val="0"/>
              </a:spcBef>
              <a:spcAft>
                <a:spcPts val="0"/>
              </a:spcAft>
              <a:buClr>
                <a:srgbClr val="000000"/>
              </a:buClr>
              <a:buSzPts val="1600"/>
              <a:buFont typeface="Lato"/>
              <a:buChar char="●"/>
            </a:pPr>
            <a:r>
              <a:rPr b="0" i="0" lang="en" sz="1600" u="none" cap="none" strike="noStrike">
                <a:solidFill>
                  <a:srgbClr val="000000"/>
                </a:solidFill>
                <a:latin typeface="Lato"/>
                <a:ea typeface="Lato"/>
                <a:cs typeface="Lato"/>
                <a:sym typeface="Lato"/>
              </a:rPr>
              <a:t>If the headlines could not be tokenized, then they will be thrown out </a:t>
            </a:r>
            <a:endParaRPr b="0" i="0" sz="16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185" name="Shape 185"/>
        <p:cNvGrpSpPr/>
        <p:nvPr/>
      </p:nvGrpSpPr>
      <p:grpSpPr>
        <a:xfrm>
          <a:off x="0" y="0"/>
          <a:ext cx="0" cy="0"/>
          <a:chOff x="0" y="0"/>
          <a:chExt cx="0" cy="0"/>
        </a:xfrm>
      </p:grpSpPr>
      <p:sp>
        <p:nvSpPr>
          <p:cNvPr id="186" name="Google Shape;186;p11"/>
          <p:cNvSpPr/>
          <p:nvPr/>
        </p:nvSpPr>
        <p:spPr>
          <a:xfrm>
            <a:off x="0" y="0"/>
            <a:ext cx="77553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txBox="1"/>
          <p:nvPr/>
        </p:nvSpPr>
        <p:spPr>
          <a:xfrm>
            <a:off x="261775" y="2547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Exploration(cont.)</a:t>
            </a:r>
            <a:endParaRPr b="0" i="0" sz="1400" u="none" cap="none" strike="noStrike">
              <a:solidFill>
                <a:srgbClr val="000000"/>
              </a:solidFill>
              <a:latin typeface="Lato"/>
              <a:ea typeface="Lato"/>
              <a:cs typeface="Lato"/>
              <a:sym typeface="Lato"/>
            </a:endParaRPr>
          </a:p>
        </p:txBody>
      </p:sp>
      <p:sp>
        <p:nvSpPr>
          <p:cNvPr id="188" name="Google Shape;188;p11"/>
          <p:cNvSpPr txBox="1"/>
          <p:nvPr/>
        </p:nvSpPr>
        <p:spPr>
          <a:xfrm>
            <a:off x="374975" y="1188600"/>
            <a:ext cx="57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9" name="Google Shape;189;p11"/>
          <p:cNvSpPr txBox="1"/>
          <p:nvPr/>
        </p:nvSpPr>
        <p:spPr>
          <a:xfrm>
            <a:off x="261775" y="884175"/>
            <a:ext cx="471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Key Algorithm</a:t>
            </a:r>
            <a:endParaRPr b="0" i="0" sz="1400" u="none" cap="none" strike="noStrike">
              <a:solidFill>
                <a:srgbClr val="000000"/>
              </a:solidFill>
              <a:latin typeface="Lato"/>
              <a:ea typeface="Lato"/>
              <a:cs typeface="Lato"/>
              <a:sym typeface="Lato"/>
            </a:endParaRPr>
          </a:p>
        </p:txBody>
      </p:sp>
      <p:pic>
        <p:nvPicPr>
          <p:cNvPr id="190" name="Google Shape;190;p11"/>
          <p:cNvPicPr preferRelativeResize="0"/>
          <p:nvPr/>
        </p:nvPicPr>
        <p:blipFill rotWithShape="1">
          <a:blip r:embed="rId3">
            <a:alphaModFix/>
          </a:blip>
          <a:srcRect b="0" l="0" r="0" t="0"/>
          <a:stretch/>
        </p:blipFill>
        <p:spPr>
          <a:xfrm>
            <a:off x="764663" y="1340450"/>
            <a:ext cx="6225975" cy="1562100"/>
          </a:xfrm>
          <a:prstGeom prst="rect">
            <a:avLst/>
          </a:prstGeom>
          <a:noFill/>
          <a:ln>
            <a:noFill/>
          </a:ln>
        </p:spPr>
      </p:pic>
      <p:sp>
        <p:nvSpPr>
          <p:cNvPr id="191" name="Google Shape;191;p11"/>
          <p:cNvSpPr txBox="1"/>
          <p:nvPr/>
        </p:nvSpPr>
        <p:spPr>
          <a:xfrm>
            <a:off x="736150" y="3076650"/>
            <a:ext cx="62259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We want our model to be able to use the training data to understand context to properly interpret the test data so iteration is important in the training process.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We can compare the results of the initial training process to some reference values and calculate the gradient of the loss which tells us how often the model incorrectly classifies the text. This gradient helps us determine how the model can be changed to improve its accuracy.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195" name="Shape 195"/>
        <p:cNvGrpSpPr/>
        <p:nvPr/>
      </p:nvGrpSpPr>
      <p:grpSpPr>
        <a:xfrm>
          <a:off x="0" y="0"/>
          <a:ext cx="0" cy="0"/>
          <a:chOff x="0" y="0"/>
          <a:chExt cx="0" cy="0"/>
        </a:xfrm>
      </p:grpSpPr>
      <p:sp>
        <p:nvSpPr>
          <p:cNvPr id="196" name="Google Shape;196;p12"/>
          <p:cNvSpPr/>
          <p:nvPr/>
        </p:nvSpPr>
        <p:spPr>
          <a:xfrm>
            <a:off x="0" y="0"/>
            <a:ext cx="77553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txBox="1"/>
          <p:nvPr/>
        </p:nvSpPr>
        <p:spPr>
          <a:xfrm>
            <a:off x="374975" y="1188600"/>
            <a:ext cx="57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98" name="Google Shape;198;p12"/>
          <p:cNvPicPr preferRelativeResize="0"/>
          <p:nvPr/>
        </p:nvPicPr>
        <p:blipFill rotWithShape="1">
          <a:blip r:embed="rId3">
            <a:alphaModFix/>
          </a:blip>
          <a:srcRect b="0" l="0" r="0" t="0"/>
          <a:stretch/>
        </p:blipFill>
        <p:spPr>
          <a:xfrm>
            <a:off x="5098656" y="395875"/>
            <a:ext cx="3705020" cy="4515101"/>
          </a:xfrm>
          <a:prstGeom prst="rect">
            <a:avLst/>
          </a:prstGeom>
          <a:noFill/>
          <a:ln>
            <a:noFill/>
          </a:ln>
        </p:spPr>
      </p:pic>
      <p:sp>
        <p:nvSpPr>
          <p:cNvPr id="199" name="Google Shape;199;p12"/>
          <p:cNvSpPr txBox="1"/>
          <p:nvPr/>
        </p:nvSpPr>
        <p:spPr>
          <a:xfrm>
            <a:off x="123125" y="261025"/>
            <a:ext cx="4404900" cy="32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Lato"/>
                <a:ea typeface="Lato"/>
                <a:cs typeface="Lato"/>
                <a:sym typeface="Lato"/>
              </a:rPr>
              <a:t>Backpropagation algorithm</a:t>
            </a:r>
            <a:endParaRPr b="1"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 cost function is calculated for one training “session” where we want to minimize the cost.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Cost is the MSE or mean squared error which is the average squared difference between the output of the neural network and the actual data from the training set.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pic>
        <p:nvPicPr>
          <p:cNvPr id="200" name="Google Shape;200;p12"/>
          <p:cNvPicPr preferRelativeResize="0"/>
          <p:nvPr/>
        </p:nvPicPr>
        <p:blipFill rotWithShape="1">
          <a:blip r:embed="rId4">
            <a:alphaModFix/>
          </a:blip>
          <a:srcRect b="0" l="0" r="0" t="0"/>
          <a:stretch/>
        </p:blipFill>
        <p:spPr>
          <a:xfrm>
            <a:off x="273000" y="2295820"/>
            <a:ext cx="3737949" cy="1001850"/>
          </a:xfrm>
          <a:prstGeom prst="rect">
            <a:avLst/>
          </a:prstGeom>
          <a:noFill/>
          <a:ln>
            <a:noFill/>
          </a:ln>
        </p:spPr>
      </p:pic>
      <p:sp>
        <p:nvSpPr>
          <p:cNvPr id="201" name="Google Shape;201;p12"/>
          <p:cNvSpPr txBox="1"/>
          <p:nvPr/>
        </p:nvSpPr>
        <p:spPr>
          <a:xfrm>
            <a:off x="372875" y="3459650"/>
            <a:ext cx="3905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We minimize the cost by calculating the gradient and adjusting the weights and bias of points in the network.</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05" name="Shape 205"/>
        <p:cNvGrpSpPr/>
        <p:nvPr/>
      </p:nvGrpSpPr>
      <p:grpSpPr>
        <a:xfrm>
          <a:off x="0" y="0"/>
          <a:ext cx="0" cy="0"/>
          <a:chOff x="0" y="0"/>
          <a:chExt cx="0" cy="0"/>
        </a:xfrm>
      </p:grpSpPr>
      <p:sp>
        <p:nvSpPr>
          <p:cNvPr id="206" name="Google Shape;206;p13"/>
          <p:cNvSpPr/>
          <p:nvPr/>
        </p:nvSpPr>
        <p:spPr>
          <a:xfrm>
            <a:off x="0" y="0"/>
            <a:ext cx="80436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txBox="1"/>
          <p:nvPr/>
        </p:nvSpPr>
        <p:spPr>
          <a:xfrm>
            <a:off x="261875" y="714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Exploration(cont.)</a:t>
            </a:r>
            <a:endParaRPr b="0" i="0" sz="1400" u="none" cap="none" strike="noStrike">
              <a:solidFill>
                <a:srgbClr val="000000"/>
              </a:solidFill>
              <a:latin typeface="Lato"/>
              <a:ea typeface="Lato"/>
              <a:cs typeface="Lato"/>
              <a:sym typeface="Lato"/>
            </a:endParaRPr>
          </a:p>
        </p:txBody>
      </p:sp>
      <p:sp>
        <p:nvSpPr>
          <p:cNvPr id="208" name="Google Shape;208;p13"/>
          <p:cNvSpPr txBox="1"/>
          <p:nvPr/>
        </p:nvSpPr>
        <p:spPr>
          <a:xfrm>
            <a:off x="374975" y="1188600"/>
            <a:ext cx="57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09" name="Google Shape;209;p13"/>
          <p:cNvPicPr preferRelativeResize="0"/>
          <p:nvPr/>
        </p:nvPicPr>
        <p:blipFill rotWithShape="1">
          <a:blip r:embed="rId3">
            <a:alphaModFix/>
          </a:blip>
          <a:srcRect b="13732" l="0" r="0" t="10646"/>
          <a:stretch/>
        </p:blipFill>
        <p:spPr>
          <a:xfrm>
            <a:off x="719588" y="769675"/>
            <a:ext cx="6617824" cy="1166825"/>
          </a:xfrm>
          <a:prstGeom prst="rect">
            <a:avLst/>
          </a:prstGeom>
          <a:noFill/>
          <a:ln>
            <a:noFill/>
          </a:ln>
        </p:spPr>
      </p:pic>
      <p:sp>
        <p:nvSpPr>
          <p:cNvPr id="210" name="Google Shape;210;p13"/>
          <p:cNvSpPr txBox="1"/>
          <p:nvPr/>
        </p:nvSpPr>
        <p:spPr>
          <a:xfrm>
            <a:off x="181450" y="1936500"/>
            <a:ext cx="76941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These are some of the processes involved in Named Entity Recognition.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When Interpreting text using spaCy, it is essential to first make it an NLP object.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Tokenizer:</a:t>
            </a:r>
            <a:r>
              <a:rPr b="0" i="0" lang="en" sz="1400" u="none" cap="none" strike="noStrike">
                <a:solidFill>
                  <a:srgbClr val="000000"/>
                </a:solidFill>
                <a:latin typeface="Lato"/>
                <a:ea typeface="Lato"/>
                <a:cs typeface="Lato"/>
                <a:sym typeface="Lato"/>
              </a:rPr>
              <a:t>  Segments the text into separate words, punctuation, etc, based on the rules of the specific language.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Tagger: </a:t>
            </a:r>
            <a:r>
              <a:rPr b="0" i="0" lang="en" sz="1400" u="none" cap="none" strike="noStrike">
                <a:solidFill>
                  <a:srgbClr val="000000"/>
                </a:solidFill>
                <a:latin typeface="Lato"/>
                <a:ea typeface="Lato"/>
                <a:cs typeface="Lato"/>
                <a:sym typeface="Lato"/>
              </a:rPr>
              <a:t>Assigns part-of-speech tags to each token. Some tags include: NUM(number), SYM(symbol), and ADV(adverb).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Parser: </a:t>
            </a:r>
            <a:r>
              <a:rPr b="0" i="0" lang="en" sz="1400" u="none" cap="none" strike="noStrike">
                <a:solidFill>
                  <a:srgbClr val="000000"/>
                </a:solidFill>
                <a:latin typeface="Lato"/>
                <a:ea typeface="Lato"/>
                <a:cs typeface="Lato"/>
                <a:sym typeface="Lato"/>
              </a:rPr>
              <a:t>Assigns dependency labels to the tokens. These are similar to the POS tags and include iobj(indirect object), conj(conjuct), nsubj(normal subject).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Ner(Named Entity Recognizer)</a:t>
            </a:r>
            <a:r>
              <a:rPr b="0" i="0" lang="en" sz="1400" u="none" cap="none" strike="noStrike">
                <a:solidFill>
                  <a:srgbClr val="000000"/>
                </a:solidFill>
                <a:latin typeface="Lato"/>
                <a:ea typeface="Lato"/>
                <a:cs typeface="Lato"/>
                <a:sym typeface="Lato"/>
              </a:rPr>
              <a:t>:  Labels named entities based on the categories set by the model.</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To finalize the process, the text is outputted as a Doc object which contains an array that retains the tags assigned to each token within the text.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14" name="Shape 214"/>
        <p:cNvGrpSpPr/>
        <p:nvPr/>
      </p:nvGrpSpPr>
      <p:grpSpPr>
        <a:xfrm>
          <a:off x="0" y="0"/>
          <a:ext cx="0" cy="0"/>
          <a:chOff x="0" y="0"/>
          <a:chExt cx="0" cy="0"/>
        </a:xfrm>
      </p:grpSpPr>
      <p:sp>
        <p:nvSpPr>
          <p:cNvPr id="215" name="Google Shape;215;p14"/>
          <p:cNvSpPr/>
          <p:nvPr/>
        </p:nvSpPr>
        <p:spPr>
          <a:xfrm>
            <a:off x="205175" y="0"/>
            <a:ext cx="67992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txBox="1"/>
          <p:nvPr/>
        </p:nvSpPr>
        <p:spPr>
          <a:xfrm>
            <a:off x="247625" y="1361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Exploration(cont.)</a:t>
            </a:r>
            <a:endParaRPr b="0" i="0" sz="1400" u="none" cap="none" strike="noStrike">
              <a:solidFill>
                <a:srgbClr val="000000"/>
              </a:solidFill>
              <a:latin typeface="Lato"/>
              <a:ea typeface="Lato"/>
              <a:cs typeface="Lato"/>
              <a:sym typeface="Lato"/>
            </a:endParaRPr>
          </a:p>
        </p:txBody>
      </p:sp>
      <p:sp>
        <p:nvSpPr>
          <p:cNvPr id="217" name="Google Shape;217;p14"/>
          <p:cNvSpPr txBox="1"/>
          <p:nvPr/>
        </p:nvSpPr>
        <p:spPr>
          <a:xfrm>
            <a:off x="318375" y="806550"/>
            <a:ext cx="170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Training Process</a:t>
            </a:r>
            <a:endParaRPr b="0" i="0" sz="1400" u="none" cap="none" strike="noStrike">
              <a:solidFill>
                <a:srgbClr val="000000"/>
              </a:solidFill>
              <a:latin typeface="Lato"/>
              <a:ea typeface="Lato"/>
              <a:cs typeface="Lato"/>
              <a:sym typeface="Lato"/>
            </a:endParaRPr>
          </a:p>
        </p:txBody>
      </p:sp>
      <p:pic>
        <p:nvPicPr>
          <p:cNvPr id="218" name="Google Shape;218;p14"/>
          <p:cNvPicPr preferRelativeResize="0"/>
          <p:nvPr/>
        </p:nvPicPr>
        <p:blipFill rotWithShape="1">
          <a:blip r:embed="rId3">
            <a:alphaModFix/>
          </a:blip>
          <a:srcRect b="0" l="0" r="0" t="0"/>
          <a:stretch/>
        </p:blipFill>
        <p:spPr>
          <a:xfrm>
            <a:off x="4018575" y="1666425"/>
            <a:ext cx="2893675" cy="3240225"/>
          </a:xfrm>
          <a:prstGeom prst="rect">
            <a:avLst/>
          </a:prstGeom>
          <a:noFill/>
          <a:ln>
            <a:noFill/>
          </a:ln>
        </p:spPr>
      </p:pic>
      <p:sp>
        <p:nvSpPr>
          <p:cNvPr id="219" name="Google Shape;219;p14"/>
          <p:cNvSpPr txBox="1"/>
          <p:nvPr/>
        </p:nvSpPr>
        <p:spPr>
          <a:xfrm>
            <a:off x="856075" y="1308875"/>
            <a:ext cx="150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sp>
        <p:nvSpPr>
          <p:cNvPr id="220" name="Google Shape;220;p14"/>
          <p:cNvSpPr txBox="1"/>
          <p:nvPr/>
        </p:nvSpPr>
        <p:spPr>
          <a:xfrm>
            <a:off x="4711963" y="1206750"/>
            <a:ext cx="150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pic>
        <p:nvPicPr>
          <p:cNvPr id="221" name="Google Shape;221;p14"/>
          <p:cNvPicPr preferRelativeResize="0"/>
          <p:nvPr/>
        </p:nvPicPr>
        <p:blipFill rotWithShape="1">
          <a:blip r:embed="rId4">
            <a:alphaModFix/>
          </a:blip>
          <a:srcRect b="0" l="0" r="0" t="0"/>
          <a:stretch/>
        </p:blipFill>
        <p:spPr>
          <a:xfrm>
            <a:off x="570000" y="1709075"/>
            <a:ext cx="3099022" cy="3197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25" name="Shape 225"/>
        <p:cNvGrpSpPr/>
        <p:nvPr/>
      </p:nvGrpSpPr>
      <p:grpSpPr>
        <a:xfrm>
          <a:off x="0" y="0"/>
          <a:ext cx="0" cy="0"/>
          <a:chOff x="0" y="0"/>
          <a:chExt cx="0" cy="0"/>
        </a:xfrm>
      </p:grpSpPr>
      <p:sp>
        <p:nvSpPr>
          <p:cNvPr id="226" name="Google Shape;226;p15"/>
          <p:cNvSpPr/>
          <p:nvPr/>
        </p:nvSpPr>
        <p:spPr>
          <a:xfrm>
            <a:off x="0" y="0"/>
            <a:ext cx="91440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txBox="1"/>
          <p:nvPr/>
        </p:nvSpPr>
        <p:spPr>
          <a:xfrm>
            <a:off x="141500" y="162725"/>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Exploration(cont.)</a:t>
            </a:r>
            <a:endParaRPr b="0" i="0" sz="1400" u="none" cap="none" strike="noStrike">
              <a:solidFill>
                <a:srgbClr val="000000"/>
              </a:solidFill>
              <a:latin typeface="Lato"/>
              <a:ea typeface="Lato"/>
              <a:cs typeface="Lato"/>
              <a:sym typeface="Lato"/>
            </a:endParaRPr>
          </a:p>
        </p:txBody>
      </p:sp>
      <p:sp>
        <p:nvSpPr>
          <p:cNvPr id="228" name="Google Shape;228;p15"/>
          <p:cNvSpPr txBox="1"/>
          <p:nvPr/>
        </p:nvSpPr>
        <p:spPr>
          <a:xfrm>
            <a:off x="254600" y="932225"/>
            <a:ext cx="198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Training Process(cont.)</a:t>
            </a:r>
            <a:endParaRPr b="0" i="0" sz="1400" u="none" cap="none" strike="noStrike">
              <a:solidFill>
                <a:srgbClr val="000000"/>
              </a:solidFill>
              <a:latin typeface="Lato"/>
              <a:ea typeface="Lato"/>
              <a:cs typeface="Lato"/>
              <a:sym typeface="Lato"/>
            </a:endParaRPr>
          </a:p>
        </p:txBody>
      </p:sp>
      <p:pic>
        <p:nvPicPr>
          <p:cNvPr id="229" name="Google Shape;229;p15"/>
          <p:cNvPicPr preferRelativeResize="0"/>
          <p:nvPr/>
        </p:nvPicPr>
        <p:blipFill rotWithShape="1">
          <a:blip r:embed="rId3">
            <a:alphaModFix/>
          </a:blip>
          <a:srcRect b="0" l="0" r="0" t="0"/>
          <a:stretch/>
        </p:blipFill>
        <p:spPr>
          <a:xfrm>
            <a:off x="141500" y="1369300"/>
            <a:ext cx="4085350" cy="3425625"/>
          </a:xfrm>
          <a:prstGeom prst="rect">
            <a:avLst/>
          </a:prstGeom>
          <a:noFill/>
          <a:ln>
            <a:noFill/>
          </a:ln>
        </p:spPr>
      </p:pic>
      <p:pic>
        <p:nvPicPr>
          <p:cNvPr id="230" name="Google Shape;230;p15"/>
          <p:cNvPicPr preferRelativeResize="0"/>
          <p:nvPr/>
        </p:nvPicPr>
        <p:blipFill rotWithShape="1">
          <a:blip r:embed="rId4">
            <a:alphaModFix/>
          </a:blip>
          <a:srcRect b="0" l="0" r="0" t="0"/>
          <a:stretch/>
        </p:blipFill>
        <p:spPr>
          <a:xfrm>
            <a:off x="4572000" y="3439725"/>
            <a:ext cx="4419600" cy="952500"/>
          </a:xfrm>
          <a:prstGeom prst="rect">
            <a:avLst/>
          </a:prstGeom>
          <a:noFill/>
          <a:ln>
            <a:noFill/>
          </a:ln>
        </p:spPr>
      </p:pic>
      <p:sp>
        <p:nvSpPr>
          <p:cNvPr id="231" name="Google Shape;231;p15"/>
          <p:cNvSpPr txBox="1"/>
          <p:nvPr/>
        </p:nvSpPr>
        <p:spPr>
          <a:xfrm>
            <a:off x="6091950" y="1195675"/>
            <a:ext cx="137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sp>
        <p:nvSpPr>
          <p:cNvPr id="232" name="Google Shape;232;p15"/>
          <p:cNvSpPr txBox="1"/>
          <p:nvPr/>
        </p:nvSpPr>
        <p:spPr>
          <a:xfrm>
            <a:off x="5858075" y="2947000"/>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pic>
        <p:nvPicPr>
          <p:cNvPr id="233" name="Google Shape;233;p15"/>
          <p:cNvPicPr preferRelativeResize="0"/>
          <p:nvPr/>
        </p:nvPicPr>
        <p:blipFill rotWithShape="1">
          <a:blip r:embed="rId5">
            <a:alphaModFix/>
          </a:blip>
          <a:srcRect b="0" l="0" r="0" t="0"/>
          <a:stretch/>
        </p:blipFill>
        <p:spPr>
          <a:xfrm>
            <a:off x="4721825" y="1870688"/>
            <a:ext cx="3886200" cy="94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37" name="Shape 237"/>
        <p:cNvGrpSpPr/>
        <p:nvPr/>
      </p:nvGrpSpPr>
      <p:grpSpPr>
        <a:xfrm>
          <a:off x="0" y="0"/>
          <a:ext cx="0" cy="0"/>
          <a:chOff x="0" y="0"/>
          <a:chExt cx="0" cy="0"/>
        </a:xfrm>
      </p:grpSpPr>
      <p:sp>
        <p:nvSpPr>
          <p:cNvPr id="238" name="Google Shape;238;p16"/>
          <p:cNvSpPr/>
          <p:nvPr/>
        </p:nvSpPr>
        <p:spPr>
          <a:xfrm>
            <a:off x="0" y="0"/>
            <a:ext cx="91440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txBox="1"/>
          <p:nvPr/>
        </p:nvSpPr>
        <p:spPr>
          <a:xfrm>
            <a:off x="141500" y="162725"/>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Model Exploration(cont.)</a:t>
            </a:r>
            <a:endParaRPr b="0" i="0" sz="1400" u="none" cap="none" strike="noStrike">
              <a:solidFill>
                <a:srgbClr val="000000"/>
              </a:solidFill>
              <a:latin typeface="Lato"/>
              <a:ea typeface="Lato"/>
              <a:cs typeface="Lato"/>
              <a:sym typeface="Lato"/>
            </a:endParaRPr>
          </a:p>
        </p:txBody>
      </p:sp>
      <p:sp>
        <p:nvSpPr>
          <p:cNvPr id="240" name="Google Shape;240;p16"/>
          <p:cNvSpPr txBox="1"/>
          <p:nvPr/>
        </p:nvSpPr>
        <p:spPr>
          <a:xfrm>
            <a:off x="254600" y="932225"/>
            <a:ext cx="198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Training Process(cont.)</a:t>
            </a:r>
            <a:endParaRPr b="0" i="0" sz="1400" u="none" cap="none" strike="noStrike">
              <a:solidFill>
                <a:srgbClr val="000000"/>
              </a:solidFill>
              <a:latin typeface="Lato"/>
              <a:ea typeface="Lato"/>
              <a:cs typeface="Lato"/>
              <a:sym typeface="Lato"/>
            </a:endParaRPr>
          </a:p>
        </p:txBody>
      </p:sp>
      <p:sp>
        <p:nvSpPr>
          <p:cNvPr id="241" name="Google Shape;241;p16"/>
          <p:cNvSpPr txBox="1"/>
          <p:nvPr/>
        </p:nvSpPr>
        <p:spPr>
          <a:xfrm>
            <a:off x="1613713" y="4167150"/>
            <a:ext cx="137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sp>
        <p:nvSpPr>
          <p:cNvPr id="242" name="Google Shape;242;p16"/>
          <p:cNvSpPr txBox="1"/>
          <p:nvPr/>
        </p:nvSpPr>
        <p:spPr>
          <a:xfrm>
            <a:off x="6254275" y="4167150"/>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pic>
        <p:nvPicPr>
          <p:cNvPr id="243" name="Google Shape;243;p16"/>
          <p:cNvPicPr preferRelativeResize="0"/>
          <p:nvPr/>
        </p:nvPicPr>
        <p:blipFill rotWithShape="1">
          <a:blip r:embed="rId3">
            <a:alphaModFix/>
          </a:blip>
          <a:srcRect b="0" l="0" r="0" t="0"/>
          <a:stretch/>
        </p:blipFill>
        <p:spPr>
          <a:xfrm>
            <a:off x="254600" y="1435350"/>
            <a:ext cx="5314751" cy="531475"/>
          </a:xfrm>
          <a:prstGeom prst="rect">
            <a:avLst/>
          </a:prstGeom>
          <a:noFill/>
          <a:ln>
            <a:noFill/>
          </a:ln>
        </p:spPr>
      </p:pic>
      <p:pic>
        <p:nvPicPr>
          <p:cNvPr id="244" name="Google Shape;244;p16"/>
          <p:cNvPicPr preferRelativeResize="0"/>
          <p:nvPr/>
        </p:nvPicPr>
        <p:blipFill rotWithShape="1">
          <a:blip r:embed="rId4">
            <a:alphaModFix/>
          </a:blip>
          <a:srcRect b="0" l="0" r="0" t="0"/>
          <a:stretch/>
        </p:blipFill>
        <p:spPr>
          <a:xfrm>
            <a:off x="4683625" y="2527150"/>
            <a:ext cx="4275651" cy="1583400"/>
          </a:xfrm>
          <a:prstGeom prst="rect">
            <a:avLst/>
          </a:prstGeom>
          <a:noFill/>
          <a:ln>
            <a:noFill/>
          </a:ln>
        </p:spPr>
      </p:pic>
      <p:pic>
        <p:nvPicPr>
          <p:cNvPr id="245" name="Google Shape;245;p16"/>
          <p:cNvPicPr preferRelativeResize="0"/>
          <p:nvPr/>
        </p:nvPicPr>
        <p:blipFill rotWithShape="1">
          <a:blip r:embed="rId5">
            <a:alphaModFix/>
          </a:blip>
          <a:srcRect b="0" l="0" r="0" t="0"/>
          <a:stretch/>
        </p:blipFill>
        <p:spPr>
          <a:xfrm>
            <a:off x="282900" y="2527146"/>
            <a:ext cx="4041314" cy="158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49" name="Shape 249"/>
        <p:cNvGrpSpPr/>
        <p:nvPr/>
      </p:nvGrpSpPr>
      <p:grpSpPr>
        <a:xfrm>
          <a:off x="0" y="0"/>
          <a:ext cx="0" cy="0"/>
          <a:chOff x="0" y="0"/>
          <a:chExt cx="0" cy="0"/>
        </a:xfrm>
      </p:grpSpPr>
      <p:sp>
        <p:nvSpPr>
          <p:cNvPr id="250" name="Google Shape;250;p17"/>
          <p:cNvSpPr/>
          <p:nvPr/>
        </p:nvSpPr>
        <p:spPr>
          <a:xfrm>
            <a:off x="0" y="0"/>
            <a:ext cx="70467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7"/>
          <p:cNvSpPr txBox="1"/>
          <p:nvPr/>
        </p:nvSpPr>
        <p:spPr>
          <a:xfrm>
            <a:off x="261775" y="2547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Results</a:t>
            </a:r>
            <a:endParaRPr b="0" i="0" sz="1400" u="none" cap="none" strike="noStrike">
              <a:solidFill>
                <a:srgbClr val="000000"/>
              </a:solidFill>
              <a:latin typeface="Lato"/>
              <a:ea typeface="Lato"/>
              <a:cs typeface="Lato"/>
              <a:sym typeface="Lato"/>
            </a:endParaRPr>
          </a:p>
        </p:txBody>
      </p:sp>
      <p:pic>
        <p:nvPicPr>
          <p:cNvPr id="252" name="Google Shape;252;p17"/>
          <p:cNvPicPr preferRelativeResize="0"/>
          <p:nvPr/>
        </p:nvPicPr>
        <p:blipFill rotWithShape="1">
          <a:blip r:embed="rId3">
            <a:alphaModFix/>
          </a:blip>
          <a:srcRect b="0" l="0" r="0" t="0"/>
          <a:stretch/>
        </p:blipFill>
        <p:spPr>
          <a:xfrm>
            <a:off x="4266200" y="974675"/>
            <a:ext cx="2221549" cy="3602350"/>
          </a:xfrm>
          <a:prstGeom prst="rect">
            <a:avLst/>
          </a:prstGeom>
          <a:noFill/>
          <a:ln>
            <a:noFill/>
          </a:ln>
        </p:spPr>
      </p:pic>
      <p:sp>
        <p:nvSpPr>
          <p:cNvPr id="253" name="Google Shape;253;p17"/>
          <p:cNvSpPr txBox="1"/>
          <p:nvPr/>
        </p:nvSpPr>
        <p:spPr>
          <a:xfrm>
            <a:off x="4464300" y="4627025"/>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sp>
        <p:nvSpPr>
          <p:cNvPr id="254" name="Google Shape;254;p17"/>
          <p:cNvSpPr txBox="1"/>
          <p:nvPr/>
        </p:nvSpPr>
        <p:spPr>
          <a:xfrm>
            <a:off x="1008475" y="4577025"/>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pic>
        <p:nvPicPr>
          <p:cNvPr id="255" name="Google Shape;255;p17"/>
          <p:cNvPicPr preferRelativeResize="0"/>
          <p:nvPr/>
        </p:nvPicPr>
        <p:blipFill rotWithShape="1">
          <a:blip r:embed="rId4">
            <a:alphaModFix/>
          </a:blip>
          <a:srcRect b="0" l="0" r="0" t="0"/>
          <a:stretch/>
        </p:blipFill>
        <p:spPr>
          <a:xfrm>
            <a:off x="534500" y="1135825"/>
            <a:ext cx="2894682" cy="344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59" name="Shape 259"/>
        <p:cNvGrpSpPr/>
        <p:nvPr/>
      </p:nvGrpSpPr>
      <p:grpSpPr>
        <a:xfrm>
          <a:off x="0" y="0"/>
          <a:ext cx="0" cy="0"/>
          <a:chOff x="0" y="0"/>
          <a:chExt cx="0" cy="0"/>
        </a:xfrm>
      </p:grpSpPr>
      <p:sp>
        <p:nvSpPr>
          <p:cNvPr id="260" name="Google Shape;260;p18"/>
          <p:cNvSpPr/>
          <p:nvPr/>
        </p:nvSpPr>
        <p:spPr>
          <a:xfrm>
            <a:off x="0" y="0"/>
            <a:ext cx="67992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txBox="1"/>
          <p:nvPr/>
        </p:nvSpPr>
        <p:spPr>
          <a:xfrm>
            <a:off x="261775" y="2547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Results (cont.)</a:t>
            </a:r>
            <a:endParaRPr b="0" i="0" sz="1400" u="none" cap="none" strike="noStrike">
              <a:solidFill>
                <a:srgbClr val="000000"/>
              </a:solidFill>
              <a:latin typeface="Lato"/>
              <a:ea typeface="Lato"/>
              <a:cs typeface="Lato"/>
              <a:sym typeface="Lato"/>
            </a:endParaRPr>
          </a:p>
        </p:txBody>
      </p:sp>
      <p:pic>
        <p:nvPicPr>
          <p:cNvPr id="262" name="Google Shape;262;p18"/>
          <p:cNvPicPr preferRelativeResize="0"/>
          <p:nvPr/>
        </p:nvPicPr>
        <p:blipFill rotWithShape="1">
          <a:blip r:embed="rId3">
            <a:alphaModFix/>
          </a:blip>
          <a:srcRect b="0" l="0" r="0" t="0"/>
          <a:stretch/>
        </p:blipFill>
        <p:spPr>
          <a:xfrm>
            <a:off x="3656124" y="1641399"/>
            <a:ext cx="2911701" cy="2284225"/>
          </a:xfrm>
          <a:prstGeom prst="rect">
            <a:avLst/>
          </a:prstGeom>
          <a:noFill/>
          <a:ln>
            <a:noFill/>
          </a:ln>
        </p:spPr>
      </p:pic>
      <p:sp>
        <p:nvSpPr>
          <p:cNvPr id="263" name="Google Shape;263;p18"/>
          <p:cNvSpPr txBox="1"/>
          <p:nvPr/>
        </p:nvSpPr>
        <p:spPr>
          <a:xfrm>
            <a:off x="4220225" y="4124700"/>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pic>
        <p:nvPicPr>
          <p:cNvPr id="264" name="Google Shape;264;p18"/>
          <p:cNvPicPr preferRelativeResize="0"/>
          <p:nvPr/>
        </p:nvPicPr>
        <p:blipFill rotWithShape="1">
          <a:blip r:embed="rId4">
            <a:alphaModFix/>
          </a:blip>
          <a:srcRect b="0" l="0" r="0" t="0"/>
          <a:stretch/>
        </p:blipFill>
        <p:spPr>
          <a:xfrm>
            <a:off x="185171" y="1687721"/>
            <a:ext cx="3251799" cy="2191575"/>
          </a:xfrm>
          <a:prstGeom prst="rect">
            <a:avLst/>
          </a:prstGeom>
          <a:noFill/>
          <a:ln>
            <a:noFill/>
          </a:ln>
        </p:spPr>
      </p:pic>
      <p:sp>
        <p:nvSpPr>
          <p:cNvPr id="265" name="Google Shape;265;p18"/>
          <p:cNvSpPr txBox="1"/>
          <p:nvPr/>
        </p:nvSpPr>
        <p:spPr>
          <a:xfrm>
            <a:off x="898825" y="4008250"/>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69" name="Shape 269"/>
        <p:cNvGrpSpPr/>
        <p:nvPr/>
      </p:nvGrpSpPr>
      <p:grpSpPr>
        <a:xfrm>
          <a:off x="0" y="0"/>
          <a:ext cx="0" cy="0"/>
          <a:chOff x="0" y="0"/>
          <a:chExt cx="0" cy="0"/>
        </a:xfrm>
      </p:grpSpPr>
      <p:sp>
        <p:nvSpPr>
          <p:cNvPr id="270" name="Google Shape;270;p19"/>
          <p:cNvSpPr/>
          <p:nvPr/>
        </p:nvSpPr>
        <p:spPr>
          <a:xfrm>
            <a:off x="0" y="0"/>
            <a:ext cx="91440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txBox="1"/>
          <p:nvPr/>
        </p:nvSpPr>
        <p:spPr>
          <a:xfrm>
            <a:off x="261775" y="254700"/>
            <a:ext cx="5865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Results (cont.)</a:t>
            </a:r>
            <a:endParaRPr b="0" i="0" sz="1400" u="none" cap="none" strike="noStrike">
              <a:solidFill>
                <a:srgbClr val="000000"/>
              </a:solidFill>
              <a:latin typeface="Lato"/>
              <a:ea typeface="Lato"/>
              <a:cs typeface="Lato"/>
              <a:sym typeface="Lato"/>
            </a:endParaRPr>
          </a:p>
        </p:txBody>
      </p:sp>
      <p:pic>
        <p:nvPicPr>
          <p:cNvPr id="272" name="Google Shape;272;p19"/>
          <p:cNvPicPr preferRelativeResize="0"/>
          <p:nvPr/>
        </p:nvPicPr>
        <p:blipFill rotWithShape="1">
          <a:blip r:embed="rId3">
            <a:alphaModFix/>
          </a:blip>
          <a:srcRect b="0" l="0" r="0" t="0"/>
          <a:stretch/>
        </p:blipFill>
        <p:spPr>
          <a:xfrm>
            <a:off x="4572000" y="1110775"/>
            <a:ext cx="4077374" cy="3289875"/>
          </a:xfrm>
          <a:prstGeom prst="rect">
            <a:avLst/>
          </a:prstGeom>
          <a:noFill/>
          <a:ln>
            <a:noFill/>
          </a:ln>
        </p:spPr>
      </p:pic>
      <p:sp>
        <p:nvSpPr>
          <p:cNvPr id="273" name="Google Shape;273;p19"/>
          <p:cNvSpPr txBox="1"/>
          <p:nvPr/>
        </p:nvSpPr>
        <p:spPr>
          <a:xfrm>
            <a:off x="5921750" y="4487225"/>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10000 headlines</a:t>
            </a:r>
            <a:endParaRPr b="0" i="0" sz="1400" u="none" cap="none" strike="noStrike">
              <a:solidFill>
                <a:srgbClr val="000000"/>
              </a:solidFill>
              <a:latin typeface="Lato"/>
              <a:ea typeface="Lato"/>
              <a:cs typeface="Lato"/>
              <a:sym typeface="Lato"/>
            </a:endParaRPr>
          </a:p>
        </p:txBody>
      </p:sp>
      <p:pic>
        <p:nvPicPr>
          <p:cNvPr id="274" name="Google Shape;274;p19"/>
          <p:cNvPicPr preferRelativeResize="0"/>
          <p:nvPr/>
        </p:nvPicPr>
        <p:blipFill rotWithShape="1">
          <a:blip r:embed="rId4">
            <a:alphaModFix/>
          </a:blip>
          <a:srcRect b="0" l="0" r="0" t="0"/>
          <a:stretch/>
        </p:blipFill>
        <p:spPr>
          <a:xfrm>
            <a:off x="261775" y="1135600"/>
            <a:ext cx="3990276" cy="3289875"/>
          </a:xfrm>
          <a:prstGeom prst="rect">
            <a:avLst/>
          </a:prstGeom>
          <a:noFill/>
          <a:ln>
            <a:noFill/>
          </a:ln>
        </p:spPr>
      </p:pic>
      <p:sp>
        <p:nvSpPr>
          <p:cNvPr id="275" name="Google Shape;275;p19"/>
          <p:cNvSpPr txBox="1"/>
          <p:nvPr/>
        </p:nvSpPr>
        <p:spPr>
          <a:xfrm>
            <a:off x="1291475" y="4487225"/>
            <a:ext cx="161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500 headlines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93" name="Shape 93"/>
        <p:cNvGrpSpPr/>
        <p:nvPr/>
      </p:nvGrpSpPr>
      <p:grpSpPr>
        <a:xfrm>
          <a:off x="0" y="0"/>
          <a:ext cx="0" cy="0"/>
          <a:chOff x="0" y="0"/>
          <a:chExt cx="0" cy="0"/>
        </a:xfrm>
      </p:grpSpPr>
      <p:sp>
        <p:nvSpPr>
          <p:cNvPr id="94" name="Google Shape;94;p2"/>
          <p:cNvSpPr txBox="1"/>
          <p:nvPr/>
        </p:nvSpPr>
        <p:spPr>
          <a:xfrm>
            <a:off x="608700" y="0"/>
            <a:ext cx="6366000" cy="585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Background</a:t>
            </a:r>
            <a:endParaRPr b="0" i="0" sz="700" u="none" cap="none" strike="noStrike">
              <a:solidFill>
                <a:srgbClr val="000000"/>
              </a:solidFill>
              <a:latin typeface="Arial"/>
              <a:ea typeface="Arial"/>
              <a:cs typeface="Arial"/>
              <a:sym typeface="Arial"/>
            </a:endParaRPr>
          </a:p>
        </p:txBody>
      </p:sp>
      <p:grpSp>
        <p:nvGrpSpPr>
          <p:cNvPr id="95" name="Google Shape;95;p2"/>
          <p:cNvGrpSpPr/>
          <p:nvPr/>
        </p:nvGrpSpPr>
        <p:grpSpPr>
          <a:xfrm rot="10800000">
            <a:off x="7393690" y="3390828"/>
            <a:ext cx="1839893" cy="1839893"/>
            <a:chOff x="0" y="0"/>
            <a:chExt cx="4906381" cy="4906381"/>
          </a:xfrm>
        </p:grpSpPr>
        <p:pic>
          <p:nvPicPr>
            <p:cNvPr id="96" name="Google Shape;96;p2"/>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97" name="Google Shape;97;p2"/>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D5ECB8"/>
            </a:solidFill>
            <a:ln>
              <a:noFill/>
            </a:ln>
          </p:spPr>
        </p:sp>
      </p:grpSp>
      <p:sp>
        <p:nvSpPr>
          <p:cNvPr id="98" name="Google Shape;98;p2"/>
          <p:cNvSpPr txBox="1"/>
          <p:nvPr/>
        </p:nvSpPr>
        <p:spPr>
          <a:xfrm>
            <a:off x="608700" y="584988"/>
            <a:ext cx="7926600" cy="338700"/>
          </a:xfrm>
          <a:prstGeom prst="rect">
            <a:avLst/>
          </a:prstGeom>
          <a:noFill/>
          <a:ln>
            <a:noFill/>
          </a:ln>
        </p:spPr>
        <p:txBody>
          <a:bodyPr anchorCtr="0" anchor="t" bIns="0" lIns="0" spcFirstLastPara="1" rIns="0" wrap="square" tIns="0">
            <a:spAutoFit/>
          </a:bodyPr>
          <a:lstStyle/>
          <a:p>
            <a:pPr indent="0" lvl="0" marL="228600" marR="0" rtl="0" algn="l">
              <a:lnSpc>
                <a:spcPct val="140000"/>
              </a:lnSpc>
              <a:spcBef>
                <a:spcPts val="0"/>
              </a:spcBef>
              <a:spcAft>
                <a:spcPts val="0"/>
              </a:spcAft>
              <a:buClr>
                <a:srgbClr val="000000"/>
              </a:buClr>
              <a:buSzPts val="2200"/>
              <a:buFont typeface="Arial"/>
              <a:buNone/>
            </a:pPr>
            <a:r>
              <a:rPr b="1" i="0" lang="en" sz="2200" u="none" cap="none" strike="noStrike">
                <a:solidFill>
                  <a:srgbClr val="34524F"/>
                </a:solidFill>
                <a:latin typeface="Nunito"/>
                <a:ea typeface="Nunito"/>
                <a:cs typeface="Nunito"/>
                <a:sym typeface="Nunito"/>
              </a:rPr>
              <a:t>What is Natural Language Processing (NLP)?</a:t>
            </a:r>
            <a:endParaRPr b="1" i="0" sz="2200" u="none" cap="none" strike="noStrike">
              <a:solidFill>
                <a:srgbClr val="34524F"/>
              </a:solidFill>
              <a:latin typeface="Nunito"/>
              <a:ea typeface="Nunito"/>
              <a:cs typeface="Nunito"/>
              <a:sym typeface="Nunito"/>
            </a:endParaRPr>
          </a:p>
        </p:txBody>
      </p:sp>
      <p:sp>
        <p:nvSpPr>
          <p:cNvPr id="99" name="Google Shape;99;p2"/>
          <p:cNvSpPr txBox="1"/>
          <p:nvPr/>
        </p:nvSpPr>
        <p:spPr>
          <a:xfrm>
            <a:off x="608700" y="1019850"/>
            <a:ext cx="7926600" cy="4573200"/>
          </a:xfrm>
          <a:prstGeom prst="rect">
            <a:avLst/>
          </a:prstGeom>
          <a:noFill/>
          <a:ln>
            <a:noFill/>
          </a:ln>
        </p:spPr>
        <p:txBody>
          <a:bodyPr anchorCtr="0" anchor="t" bIns="0" lIns="0" spcFirstLastPara="1" rIns="0" wrap="square" tIns="0">
            <a:spAutoFit/>
          </a:bodyPr>
          <a:lstStyle/>
          <a:p>
            <a:pPr indent="0" lvl="0" marL="228600" marR="0" rtl="0" algn="l">
              <a:lnSpc>
                <a:spcPct val="140000"/>
              </a:lnSpc>
              <a:spcBef>
                <a:spcPts val="0"/>
              </a:spcBef>
              <a:spcAft>
                <a:spcPts val="0"/>
              </a:spcAft>
              <a:buClr>
                <a:srgbClr val="000000"/>
              </a:buClr>
              <a:buSzPts val="1550"/>
              <a:buFont typeface="Arial"/>
              <a:buNone/>
            </a:pPr>
            <a:r>
              <a:rPr b="0" i="0" lang="en" sz="1550" u="none" cap="none" strike="noStrike">
                <a:solidFill>
                  <a:srgbClr val="34524F"/>
                </a:solidFill>
                <a:latin typeface="Nunito"/>
                <a:ea typeface="Nunito"/>
                <a:cs typeface="Nunito"/>
                <a:sym typeface="Nunito"/>
              </a:rPr>
              <a:t>Natural Language Processing is the ability of computer programs to understand human language when speaking and writing.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50"/>
              <a:buFont typeface="Arial"/>
              <a:buNone/>
            </a:pPr>
            <a:r>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50"/>
              <a:buFont typeface="Arial"/>
              <a:buNone/>
            </a:pPr>
            <a:r>
              <a:rPr b="0" i="0" lang="en" sz="1550" u="none" cap="none" strike="noStrike">
                <a:solidFill>
                  <a:srgbClr val="34524F"/>
                </a:solidFill>
                <a:latin typeface="Nunito"/>
                <a:ea typeface="Nunito"/>
                <a:cs typeface="Nunito"/>
                <a:sym typeface="Nunito"/>
              </a:rPr>
              <a:t>Human language is a hard subject for machines to understand because of the many contradictions and exceptions that depend on context. NLP uses machine learning techniques to train models that can understand language rules and properly interpret unfamiliar inputs.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50"/>
              <a:buFont typeface="Arial"/>
              <a:buNone/>
            </a:pPr>
            <a:r>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50"/>
              <a:buFont typeface="Arial"/>
              <a:buNone/>
            </a:pPr>
            <a:r>
              <a:rPr b="0" i="0" lang="en" sz="1550" u="none" cap="none" strike="noStrike">
                <a:solidFill>
                  <a:srgbClr val="34524F"/>
                </a:solidFill>
                <a:latin typeface="Nunito"/>
                <a:ea typeface="Nunito"/>
                <a:cs typeface="Nunito"/>
                <a:sym typeface="Nunito"/>
              </a:rPr>
              <a:t>NLP training usually involves segmenting some set training data and tokenizing the sentences into its significant parts. We can then give each word tags that signify its role in a sentence(noun, verb, person, region). Finally we can use algorithms to teach the model common human speech patterns.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50"/>
              <a:buFont typeface="Arial"/>
              <a:buNone/>
            </a:pPr>
            <a:r>
              <a:t/>
            </a:r>
            <a:endParaRPr b="0" i="0" sz="155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t/>
            </a:r>
            <a:endParaRPr b="0" i="0" sz="1500" u="none" cap="none" strike="noStrike">
              <a:solidFill>
                <a:srgbClr val="34524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279" name="Shape 279"/>
        <p:cNvGrpSpPr/>
        <p:nvPr/>
      </p:nvGrpSpPr>
      <p:grpSpPr>
        <a:xfrm>
          <a:off x="0" y="0"/>
          <a:ext cx="0" cy="0"/>
          <a:chOff x="0" y="0"/>
          <a:chExt cx="0" cy="0"/>
        </a:xfrm>
      </p:grpSpPr>
      <p:sp>
        <p:nvSpPr>
          <p:cNvPr id="280" name="Google Shape;280;p20"/>
          <p:cNvSpPr/>
          <p:nvPr/>
        </p:nvSpPr>
        <p:spPr>
          <a:xfrm>
            <a:off x="0" y="0"/>
            <a:ext cx="91440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txBox="1"/>
          <p:nvPr/>
        </p:nvSpPr>
        <p:spPr>
          <a:xfrm>
            <a:off x="261775" y="254700"/>
            <a:ext cx="5660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2800"/>
              <a:buFont typeface="Arial"/>
              <a:buNone/>
            </a:pPr>
            <a:r>
              <a:rPr b="0" i="0" lang="en" sz="2800" u="none" cap="none" strike="noStrike">
                <a:solidFill>
                  <a:srgbClr val="34524F"/>
                </a:solidFill>
                <a:latin typeface="Halant Medium"/>
                <a:ea typeface="Halant Medium"/>
                <a:cs typeface="Halant Medium"/>
                <a:sym typeface="Halant Medium"/>
              </a:rPr>
              <a:t>Complications</a:t>
            </a:r>
            <a:endParaRPr b="0" i="0" sz="2800" u="none" cap="none" strike="noStrike">
              <a:solidFill>
                <a:srgbClr val="000000"/>
              </a:solidFill>
              <a:latin typeface="Lato"/>
              <a:ea typeface="Lato"/>
              <a:cs typeface="Lato"/>
              <a:sym typeface="Lato"/>
            </a:endParaRPr>
          </a:p>
        </p:txBody>
      </p:sp>
      <p:sp>
        <p:nvSpPr>
          <p:cNvPr id="282" name="Google Shape;282;p20"/>
          <p:cNvSpPr txBox="1"/>
          <p:nvPr/>
        </p:nvSpPr>
        <p:spPr>
          <a:xfrm>
            <a:off x="261775" y="870300"/>
            <a:ext cx="616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3" name="Google Shape;283;p20"/>
          <p:cNvSpPr txBox="1"/>
          <p:nvPr/>
        </p:nvSpPr>
        <p:spPr>
          <a:xfrm>
            <a:off x="440650" y="977425"/>
            <a:ext cx="4048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We noticed a few issues while testing the data:</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The machine struggled when classifying acronyms, it classified SA(Saudi Arabia) as an organization rather than as a geopolitical entity. The model also completely failed to recognize Zimbabwe as a GPE.</a:t>
            </a:r>
            <a:endParaRPr b="0" i="0" sz="14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The model would often classify an entire headline rather than one specific word. </a:t>
            </a:r>
            <a:endParaRPr b="0" i="0" sz="1400" u="none" cap="none" strike="noStrike">
              <a:solidFill>
                <a:srgbClr val="000000"/>
              </a:solidFill>
              <a:latin typeface="Lato"/>
              <a:ea typeface="Lato"/>
              <a:cs typeface="Lato"/>
              <a:sym typeface="Lato"/>
            </a:endParaRPr>
          </a:p>
        </p:txBody>
      </p:sp>
      <p:pic>
        <p:nvPicPr>
          <p:cNvPr id="284" name="Google Shape;284;p20"/>
          <p:cNvPicPr preferRelativeResize="0"/>
          <p:nvPr/>
        </p:nvPicPr>
        <p:blipFill rotWithShape="1">
          <a:blip r:embed="rId3">
            <a:alphaModFix/>
          </a:blip>
          <a:srcRect b="9371" l="0" r="0" t="0"/>
          <a:stretch/>
        </p:blipFill>
        <p:spPr>
          <a:xfrm>
            <a:off x="4784575" y="1485900"/>
            <a:ext cx="4118975" cy="404850"/>
          </a:xfrm>
          <a:prstGeom prst="rect">
            <a:avLst/>
          </a:prstGeom>
          <a:noFill/>
          <a:ln>
            <a:noFill/>
          </a:ln>
        </p:spPr>
      </p:pic>
      <p:pic>
        <p:nvPicPr>
          <p:cNvPr id="285" name="Google Shape;285;p20"/>
          <p:cNvPicPr preferRelativeResize="0"/>
          <p:nvPr/>
        </p:nvPicPr>
        <p:blipFill rotWithShape="1">
          <a:blip r:embed="rId4">
            <a:alphaModFix/>
          </a:blip>
          <a:srcRect b="0" l="0" r="0" t="0"/>
          <a:stretch/>
        </p:blipFill>
        <p:spPr>
          <a:xfrm>
            <a:off x="4784575" y="1858700"/>
            <a:ext cx="4118976" cy="446700"/>
          </a:xfrm>
          <a:prstGeom prst="rect">
            <a:avLst/>
          </a:prstGeom>
          <a:noFill/>
          <a:ln>
            <a:noFill/>
          </a:ln>
        </p:spPr>
      </p:pic>
      <p:pic>
        <p:nvPicPr>
          <p:cNvPr id="286" name="Google Shape;286;p20"/>
          <p:cNvPicPr preferRelativeResize="0"/>
          <p:nvPr/>
        </p:nvPicPr>
        <p:blipFill rotWithShape="1">
          <a:blip r:embed="rId5">
            <a:alphaModFix/>
          </a:blip>
          <a:srcRect b="0" l="0" r="0" t="0"/>
          <a:stretch/>
        </p:blipFill>
        <p:spPr>
          <a:xfrm>
            <a:off x="5012614" y="2916925"/>
            <a:ext cx="3662887" cy="61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290" name="Shape 290"/>
        <p:cNvGrpSpPr/>
        <p:nvPr/>
      </p:nvGrpSpPr>
      <p:grpSpPr>
        <a:xfrm>
          <a:off x="0" y="0"/>
          <a:ext cx="0" cy="0"/>
          <a:chOff x="0" y="0"/>
          <a:chExt cx="0" cy="0"/>
        </a:xfrm>
      </p:grpSpPr>
      <p:sp>
        <p:nvSpPr>
          <p:cNvPr id="291" name="Google Shape;291;p21"/>
          <p:cNvSpPr txBox="1"/>
          <p:nvPr/>
        </p:nvSpPr>
        <p:spPr>
          <a:xfrm>
            <a:off x="514350" y="83925"/>
            <a:ext cx="6366000" cy="585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Conclusion: </a:t>
            </a:r>
            <a:endParaRPr b="0" i="0" sz="3800" u="none" cap="none" strike="noStrike">
              <a:solidFill>
                <a:srgbClr val="34524F"/>
              </a:solidFill>
              <a:latin typeface="Halant Medium"/>
              <a:ea typeface="Halant Medium"/>
              <a:cs typeface="Halant Medium"/>
              <a:sym typeface="Halant Medium"/>
            </a:endParaRPr>
          </a:p>
        </p:txBody>
      </p:sp>
      <p:grpSp>
        <p:nvGrpSpPr>
          <p:cNvPr id="292" name="Google Shape;292;p21"/>
          <p:cNvGrpSpPr/>
          <p:nvPr/>
        </p:nvGrpSpPr>
        <p:grpSpPr>
          <a:xfrm rot="10800000">
            <a:off x="7393690" y="3390828"/>
            <a:ext cx="1839893" cy="1839893"/>
            <a:chOff x="0" y="0"/>
            <a:chExt cx="4906381" cy="4906381"/>
          </a:xfrm>
        </p:grpSpPr>
        <p:pic>
          <p:nvPicPr>
            <p:cNvPr id="293" name="Google Shape;293;p21"/>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294" name="Google Shape;294;p21"/>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D5ECB8"/>
            </a:solidFill>
            <a:ln>
              <a:noFill/>
            </a:ln>
          </p:spPr>
        </p:sp>
      </p:grpSp>
      <p:sp>
        <p:nvSpPr>
          <p:cNvPr id="295" name="Google Shape;295;p21"/>
          <p:cNvSpPr txBox="1"/>
          <p:nvPr/>
        </p:nvSpPr>
        <p:spPr>
          <a:xfrm>
            <a:off x="514350" y="4682350"/>
            <a:ext cx="7564500" cy="2616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4524F"/>
              </a:solidFill>
              <a:latin typeface="Arial"/>
              <a:ea typeface="Arial"/>
              <a:cs typeface="Arial"/>
              <a:sym typeface="Arial"/>
            </a:endParaRPr>
          </a:p>
        </p:txBody>
      </p:sp>
      <p:sp>
        <p:nvSpPr>
          <p:cNvPr id="296" name="Google Shape;296;p21"/>
          <p:cNvSpPr txBox="1"/>
          <p:nvPr/>
        </p:nvSpPr>
        <p:spPr>
          <a:xfrm>
            <a:off x="608700" y="1416300"/>
            <a:ext cx="79266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a:t>
            </a:r>
            <a:endParaRPr b="0" i="0" sz="1500" u="none" cap="none" strike="noStrike">
              <a:solidFill>
                <a:srgbClr val="34524F"/>
              </a:solidFill>
              <a:latin typeface="Nunito"/>
              <a:ea typeface="Nunito"/>
              <a:cs typeface="Nunito"/>
              <a:sym typeface="Nunito"/>
            </a:endParaRPr>
          </a:p>
        </p:txBody>
      </p:sp>
      <p:sp>
        <p:nvSpPr>
          <p:cNvPr id="297" name="Google Shape;297;p21"/>
          <p:cNvSpPr txBox="1"/>
          <p:nvPr/>
        </p:nvSpPr>
        <p:spPr>
          <a:xfrm>
            <a:off x="608700" y="792975"/>
            <a:ext cx="7926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 model seemed to demonstrate little understanding of human speech. When running the trials with a smaller training set it was able to more accurately categorize the test data. On the other hand, when we tried using 10,000 headlines for the trial data, the machine favored the ORG category and would incorrectly categorize many tokens.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301" name="Shape 301"/>
        <p:cNvGrpSpPr/>
        <p:nvPr/>
      </p:nvGrpSpPr>
      <p:grpSpPr>
        <a:xfrm>
          <a:off x="0" y="0"/>
          <a:ext cx="0" cy="0"/>
          <a:chOff x="0" y="0"/>
          <a:chExt cx="0" cy="0"/>
        </a:xfrm>
      </p:grpSpPr>
      <p:grpSp>
        <p:nvGrpSpPr>
          <p:cNvPr id="302" name="Google Shape;302;p22"/>
          <p:cNvGrpSpPr/>
          <p:nvPr/>
        </p:nvGrpSpPr>
        <p:grpSpPr>
          <a:xfrm rot="10800000">
            <a:off x="7393690" y="3390828"/>
            <a:ext cx="1839893" cy="1839893"/>
            <a:chOff x="0" y="0"/>
            <a:chExt cx="4906381" cy="4906381"/>
          </a:xfrm>
        </p:grpSpPr>
        <p:pic>
          <p:nvPicPr>
            <p:cNvPr id="303" name="Google Shape;303;p22"/>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304" name="Google Shape;304;p22"/>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D5ECB8"/>
            </a:solidFill>
            <a:ln>
              <a:noFill/>
            </a:ln>
          </p:spPr>
        </p:sp>
      </p:grpSp>
      <p:sp>
        <p:nvSpPr>
          <p:cNvPr id="305" name="Google Shape;305;p22"/>
          <p:cNvSpPr txBox="1"/>
          <p:nvPr/>
        </p:nvSpPr>
        <p:spPr>
          <a:xfrm>
            <a:off x="514350" y="4682350"/>
            <a:ext cx="7564500" cy="2616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4524F"/>
              </a:solidFill>
              <a:latin typeface="Arial"/>
              <a:ea typeface="Arial"/>
              <a:cs typeface="Arial"/>
              <a:sym typeface="Arial"/>
            </a:endParaRPr>
          </a:p>
        </p:txBody>
      </p:sp>
      <p:sp>
        <p:nvSpPr>
          <p:cNvPr id="306" name="Google Shape;306;p22"/>
          <p:cNvSpPr txBox="1"/>
          <p:nvPr/>
        </p:nvSpPr>
        <p:spPr>
          <a:xfrm>
            <a:off x="608700" y="1416300"/>
            <a:ext cx="79266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a:t>
            </a:r>
            <a:endParaRPr b="0" i="0" sz="1500" u="none" cap="none" strike="noStrike">
              <a:solidFill>
                <a:srgbClr val="34524F"/>
              </a:solidFill>
              <a:latin typeface="Nunito"/>
              <a:ea typeface="Nunito"/>
              <a:cs typeface="Nunito"/>
              <a:sym typeface="Nunito"/>
            </a:endParaRPr>
          </a:p>
        </p:txBody>
      </p:sp>
      <p:sp>
        <p:nvSpPr>
          <p:cNvPr id="307" name="Google Shape;307;p22"/>
          <p:cNvSpPr txBox="1"/>
          <p:nvPr/>
        </p:nvSpPr>
        <p:spPr>
          <a:xfrm>
            <a:off x="1627500" y="1850125"/>
            <a:ext cx="55734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rgbClr val="000000"/>
                </a:solidFill>
                <a:latin typeface="Lato"/>
                <a:ea typeface="Lato"/>
                <a:cs typeface="Lato"/>
                <a:sym typeface="Lato"/>
              </a:rPr>
              <a:t>Thank you!</a:t>
            </a:r>
            <a:endParaRPr b="1" i="0" sz="50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103" name="Shape 103"/>
        <p:cNvGrpSpPr/>
        <p:nvPr/>
      </p:nvGrpSpPr>
      <p:grpSpPr>
        <a:xfrm>
          <a:off x="0" y="0"/>
          <a:ext cx="0" cy="0"/>
          <a:chOff x="0" y="0"/>
          <a:chExt cx="0" cy="0"/>
        </a:xfrm>
      </p:grpSpPr>
      <p:sp>
        <p:nvSpPr>
          <p:cNvPr id="104" name="Google Shape;104;p3"/>
          <p:cNvSpPr txBox="1"/>
          <p:nvPr/>
        </p:nvSpPr>
        <p:spPr>
          <a:xfrm>
            <a:off x="330650" y="76175"/>
            <a:ext cx="63660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3600"/>
              <a:buFont typeface="Arial"/>
              <a:buNone/>
            </a:pPr>
            <a:r>
              <a:rPr b="0" i="0" lang="en" sz="3600" u="none" cap="none" strike="noStrike">
                <a:solidFill>
                  <a:srgbClr val="34524F"/>
                </a:solidFill>
                <a:latin typeface="Halant Medium"/>
                <a:ea typeface="Halant Medium"/>
                <a:cs typeface="Halant Medium"/>
                <a:sym typeface="Halant Medium"/>
              </a:rPr>
              <a:t>Background(cont.)</a:t>
            </a:r>
            <a:endParaRPr b="0" i="0" sz="500" u="none" cap="none" strike="noStrike">
              <a:solidFill>
                <a:srgbClr val="000000"/>
              </a:solidFill>
              <a:latin typeface="Arial"/>
              <a:ea typeface="Arial"/>
              <a:cs typeface="Arial"/>
              <a:sym typeface="Arial"/>
            </a:endParaRPr>
          </a:p>
        </p:txBody>
      </p:sp>
      <p:grpSp>
        <p:nvGrpSpPr>
          <p:cNvPr id="105" name="Google Shape;105;p3"/>
          <p:cNvGrpSpPr/>
          <p:nvPr/>
        </p:nvGrpSpPr>
        <p:grpSpPr>
          <a:xfrm rot="10800000">
            <a:off x="7393690" y="3390828"/>
            <a:ext cx="1839893" cy="1839893"/>
            <a:chOff x="0" y="0"/>
            <a:chExt cx="4906381" cy="4906381"/>
          </a:xfrm>
        </p:grpSpPr>
        <p:pic>
          <p:nvPicPr>
            <p:cNvPr id="106" name="Google Shape;106;p3"/>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107" name="Google Shape;107;p3"/>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D5ECB8"/>
            </a:solidFill>
            <a:ln>
              <a:noFill/>
            </a:ln>
          </p:spPr>
        </p:sp>
      </p:grpSp>
      <p:sp>
        <p:nvSpPr>
          <p:cNvPr id="108" name="Google Shape;108;p3"/>
          <p:cNvSpPr txBox="1"/>
          <p:nvPr/>
        </p:nvSpPr>
        <p:spPr>
          <a:xfrm>
            <a:off x="514350" y="710400"/>
            <a:ext cx="7926600" cy="4109700"/>
          </a:xfrm>
          <a:prstGeom prst="rect">
            <a:avLst/>
          </a:prstGeom>
          <a:noFill/>
          <a:ln>
            <a:noFill/>
          </a:ln>
        </p:spPr>
        <p:txBody>
          <a:bodyPr anchorCtr="0" anchor="t" bIns="0" lIns="0" spcFirstLastPara="1" rIns="0" wrap="square" tIns="0">
            <a:spAutoFit/>
          </a:bodyPr>
          <a:lstStyle/>
          <a:p>
            <a:pPr indent="0" lvl="0" marL="228600" marR="0" rtl="0" algn="l">
              <a:lnSpc>
                <a:spcPct val="140000"/>
              </a:lnSpc>
              <a:spcBef>
                <a:spcPts val="0"/>
              </a:spcBef>
              <a:spcAft>
                <a:spcPts val="0"/>
              </a:spcAft>
              <a:buClr>
                <a:srgbClr val="000000"/>
              </a:buClr>
              <a:buSzPts val="1500"/>
              <a:buFont typeface="Arial"/>
              <a:buNone/>
            </a:pPr>
            <a:r>
              <a:rPr b="1" i="0" lang="en" sz="1500" u="none" cap="none" strike="noStrike">
                <a:solidFill>
                  <a:srgbClr val="34524F"/>
                </a:solidFill>
                <a:latin typeface="Nunito"/>
                <a:ea typeface="Nunito"/>
                <a:cs typeface="Nunito"/>
                <a:sym typeface="Nunito"/>
              </a:rPr>
              <a:t>What is Named Entity Recognition(NER)?</a:t>
            </a:r>
            <a:endParaRPr b="1"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Named Entity Recognition is a task in NLP. The goal of NER is to identify and categorize named entities stated in unstructured text into predefined groups, such as names of people, places, organizations, proper nouns, time, number, etc. </a:t>
            </a:r>
            <a:endParaRPr b="0" i="0" sz="1500" u="none" cap="none" strike="noStrike">
              <a:solidFill>
                <a:srgbClr val="34524F"/>
              </a:solidFill>
              <a:latin typeface="Nunito"/>
              <a:ea typeface="Nunito"/>
              <a:cs typeface="Nunito"/>
              <a:sym typeface="Nunito"/>
            </a:endParaRPr>
          </a:p>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The general trend of NER research can be divided into four stages.</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Phase 1: Early methods, such as rule-based approach, dictionary-based approach</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Phase 2: Traditional machine learning, such as using HMM, MEMM, and CRF </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Phase 3: deep learning, such as CNN-CRF</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Phase 4: Semi-supervised learning, Transfer Learning, Attention Model, etc.  </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Example: </a:t>
            </a:r>
            <a:endParaRPr b="0" i="0" sz="1500" u="none" cap="none" strike="noStrike">
              <a:solidFill>
                <a:srgbClr val="34524F"/>
              </a:solidFill>
              <a:latin typeface="Nunito"/>
              <a:ea typeface="Nunito"/>
              <a:cs typeface="Nunito"/>
              <a:sym typeface="Nunito"/>
            </a:endParaRPr>
          </a:p>
          <a:p>
            <a:pPr indent="0" lvl="0" marL="22860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Tony, a student of Stony Brook University, scored 100% in his midterm on March 11,2022. </a:t>
            </a:r>
            <a:endParaRPr b="0" i="0" sz="1500" u="none" cap="none" strike="noStrike">
              <a:solidFill>
                <a:srgbClr val="34524F"/>
              </a:solidFill>
              <a:latin typeface="Nunito"/>
              <a:ea typeface="Nunito"/>
              <a:cs typeface="Nunito"/>
              <a:sym typeface="Nunito"/>
            </a:endParaRPr>
          </a:p>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$Tony^(ENAMEX, name), a student of $Stony Brook University^(ENAMEX, org), scored     </a:t>
            </a:r>
            <a:endParaRPr b="0" i="0" sz="1500" u="none" cap="none" strike="noStrike">
              <a:solidFill>
                <a:srgbClr val="34524F"/>
              </a:solidFill>
              <a:latin typeface="Nunito"/>
              <a:ea typeface="Nunito"/>
              <a:cs typeface="Nunito"/>
              <a:sym typeface="Nunito"/>
            </a:endParaRPr>
          </a:p>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$100% ^(NUMEX, percent) in his midterm on $March 11,2022^(TIMEX, date). </a:t>
            </a:r>
            <a:endParaRPr b="0" i="0" sz="1050" u="none" cap="none" strike="noStrike">
              <a:solidFill>
                <a:srgbClr val="4D5156"/>
              </a:solidFill>
              <a:highlight>
                <a:srgbClr val="FFFFFF"/>
              </a:highlight>
              <a:latin typeface="Roboto"/>
              <a:ea typeface="Roboto"/>
              <a:cs typeface="Roboto"/>
              <a:sym typeface="Roboto"/>
            </a:endParaRPr>
          </a:p>
        </p:txBody>
      </p:sp>
      <p:sp>
        <p:nvSpPr>
          <p:cNvPr id="109" name="Google Shape;109;p3"/>
          <p:cNvSpPr txBox="1"/>
          <p:nvPr/>
        </p:nvSpPr>
        <p:spPr>
          <a:xfrm>
            <a:off x="514350" y="4682350"/>
            <a:ext cx="7564500" cy="2616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4524F"/>
              </a:solidFill>
              <a:latin typeface="Arial"/>
              <a:ea typeface="Arial"/>
              <a:cs typeface="Arial"/>
              <a:sym typeface="Arial"/>
            </a:endParaRPr>
          </a:p>
        </p:txBody>
      </p:sp>
      <p:sp>
        <p:nvSpPr>
          <p:cNvPr id="110" name="Google Shape;110;p3"/>
          <p:cNvSpPr txBox="1"/>
          <p:nvPr/>
        </p:nvSpPr>
        <p:spPr>
          <a:xfrm>
            <a:off x="608700" y="1416300"/>
            <a:ext cx="79266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34524F"/>
                </a:solidFill>
                <a:latin typeface="Nunito"/>
                <a:ea typeface="Nunito"/>
                <a:cs typeface="Nunito"/>
                <a:sym typeface="Nunito"/>
              </a:rPr>
              <a:t> </a:t>
            </a:r>
            <a:endParaRPr b="0" i="0" sz="1500" u="none" cap="none" strike="noStrike">
              <a:solidFill>
                <a:srgbClr val="34524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114" name="Shape 114"/>
        <p:cNvGrpSpPr/>
        <p:nvPr/>
      </p:nvGrpSpPr>
      <p:grpSpPr>
        <a:xfrm>
          <a:off x="0" y="0"/>
          <a:ext cx="0" cy="0"/>
          <a:chOff x="0" y="0"/>
          <a:chExt cx="0" cy="0"/>
        </a:xfrm>
      </p:grpSpPr>
      <p:grpSp>
        <p:nvGrpSpPr>
          <p:cNvPr id="115" name="Google Shape;115;p4"/>
          <p:cNvGrpSpPr/>
          <p:nvPr/>
        </p:nvGrpSpPr>
        <p:grpSpPr>
          <a:xfrm rot="10800000">
            <a:off x="7875640" y="3889678"/>
            <a:ext cx="1839893" cy="1839893"/>
            <a:chOff x="0" y="0"/>
            <a:chExt cx="4906381" cy="4906381"/>
          </a:xfrm>
        </p:grpSpPr>
        <p:pic>
          <p:nvPicPr>
            <p:cNvPr id="116" name="Google Shape;116;p4"/>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117" name="Google Shape;117;p4"/>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F3F5F0"/>
            </a:solidFill>
            <a:ln>
              <a:noFill/>
            </a:ln>
          </p:spPr>
        </p:sp>
      </p:grpSp>
      <p:sp>
        <p:nvSpPr>
          <p:cNvPr id="118" name="Google Shape;118;p4"/>
          <p:cNvSpPr txBox="1"/>
          <p:nvPr/>
        </p:nvSpPr>
        <p:spPr>
          <a:xfrm>
            <a:off x="445250" y="291725"/>
            <a:ext cx="502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9" name="Google Shape;119;p4"/>
          <p:cNvSpPr txBox="1"/>
          <p:nvPr/>
        </p:nvSpPr>
        <p:spPr>
          <a:xfrm>
            <a:off x="122725" y="63075"/>
            <a:ext cx="8951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Trial</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Text: “Europe is commonly known as the Old Continent. It has countries like England, Sweden, Spain, Scotland, Ireland, Turkey and Poland. They all use the suffix -ish in the adjective form to become English, Swedish, Spanish, Scottish, Irish, Turkish and Polish. The suffix -ish, meaning “born in or of a country,” came into use in Old English until around 1150.”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 United Nations (UN) is an </a:t>
            </a:r>
            <a:r>
              <a:rPr b="0" i="0" lang="en" sz="1400" u="none" cap="none" strike="noStrike">
                <a:solidFill>
                  <a:srgbClr val="000000"/>
                </a:solidFill>
                <a:uFill>
                  <a:noFill/>
                </a:uFill>
                <a:latin typeface="Lato"/>
                <a:ea typeface="Lato"/>
                <a:cs typeface="Lato"/>
                <a:sym typeface="Lato"/>
                <a:hlinkClick r:id="rId4">
                  <a:extLst>
                    <a:ext uri="{A12FA001-AC4F-418D-AE19-62706E023703}">
                      <ahyp:hlinkClr val="tx"/>
                    </a:ext>
                  </a:extLst>
                </a:hlinkClick>
              </a:rPr>
              <a:t>intergovernmental organization</a:t>
            </a:r>
            <a:r>
              <a:rPr b="0" i="0" lang="en" sz="1400" u="none" cap="none" strike="noStrike">
                <a:solidFill>
                  <a:srgbClr val="000000"/>
                </a:solidFill>
                <a:latin typeface="Lato"/>
                <a:ea typeface="Lato"/>
                <a:cs typeface="Lato"/>
                <a:sym typeface="Lato"/>
              </a:rPr>
              <a:t> whose stated purposes are to maintain </a:t>
            </a:r>
            <a:r>
              <a:rPr b="0" i="0" lang="en" sz="1400" u="none" cap="none" strike="noStrike">
                <a:solidFill>
                  <a:srgbClr val="000000"/>
                </a:solidFill>
                <a:uFill>
                  <a:noFill/>
                </a:uFill>
                <a:latin typeface="Lato"/>
                <a:ea typeface="Lato"/>
                <a:cs typeface="Lato"/>
                <a:sym typeface="Lato"/>
                <a:hlinkClick r:id="rId5">
                  <a:extLst>
                    <a:ext uri="{A12FA001-AC4F-418D-AE19-62706E023703}">
                      <ahyp:hlinkClr val="tx"/>
                    </a:ext>
                  </a:extLst>
                </a:hlinkClick>
              </a:rPr>
              <a:t>international peace</a:t>
            </a:r>
            <a:r>
              <a:rPr b="0" i="0" lang="en" sz="1400" u="none" cap="none" strike="noStrike">
                <a:solidFill>
                  <a:srgbClr val="000000"/>
                </a:solidFill>
                <a:latin typeface="Lato"/>
                <a:ea typeface="Lato"/>
                <a:cs typeface="Lato"/>
                <a:sym typeface="Lato"/>
              </a:rPr>
              <a:t> and </a:t>
            </a:r>
            <a:r>
              <a:rPr b="0" i="0" lang="en" sz="1400" u="none" cap="none" strike="noStrike">
                <a:solidFill>
                  <a:srgbClr val="000000"/>
                </a:solidFill>
                <a:uFill>
                  <a:noFill/>
                </a:uFill>
                <a:latin typeface="Lato"/>
                <a:ea typeface="Lato"/>
                <a:cs typeface="Lato"/>
                <a:sym typeface="Lato"/>
                <a:hlinkClick r:id="rId6">
                  <a:extLst>
                    <a:ext uri="{A12FA001-AC4F-418D-AE19-62706E023703}">
                      <ahyp:hlinkClr val="tx"/>
                    </a:ext>
                  </a:extLst>
                </a:hlinkClick>
              </a:rPr>
              <a:t>security</a:t>
            </a:r>
            <a:r>
              <a:rPr b="0" i="0" lang="en" sz="1400" u="none" cap="none" strike="noStrike">
                <a:solidFill>
                  <a:srgbClr val="000000"/>
                </a:solidFill>
                <a:latin typeface="Lato"/>
                <a:ea typeface="Lato"/>
                <a:cs typeface="Lato"/>
                <a:sym typeface="Lato"/>
              </a:rPr>
              <a:t>, develop friendly relations among nations, achieve international cooperation, and be a centre for harmonizing the actions of nations.</a:t>
            </a:r>
            <a:r>
              <a:rPr b="0" i="0" lang="en" sz="1400" u="none" cap="none" strike="noStrike">
                <a:solidFill>
                  <a:srgbClr val="000000"/>
                </a:solidFill>
                <a:uFill>
                  <a:noFill/>
                </a:uFill>
                <a:latin typeface="Lato"/>
                <a:ea typeface="Lato"/>
                <a:cs typeface="Lato"/>
                <a:sym typeface="Lato"/>
                <a:hlinkClick r:id="rId7">
                  <a:extLst>
                    <a:ext uri="{A12FA001-AC4F-418D-AE19-62706E023703}">
                      <ahyp:hlinkClr val="tx"/>
                    </a:ext>
                  </a:extLst>
                </a:hlinkClick>
              </a:rPr>
              <a:t>[2]</a:t>
            </a:r>
            <a:r>
              <a:rPr b="0" i="0" lang="en" sz="1400" u="none" cap="none" strike="noStrike">
                <a:solidFill>
                  <a:srgbClr val="000000"/>
                </a:solidFill>
                <a:latin typeface="Lato"/>
                <a:ea typeface="Lato"/>
                <a:cs typeface="Lato"/>
                <a:sym typeface="Lato"/>
              </a:rPr>
              <a:t> It is the world's largest and most familiar international organization.</a:t>
            </a:r>
            <a:r>
              <a:rPr b="0" i="0" lang="en" sz="1400" u="none" cap="none" strike="noStrike">
                <a:solidFill>
                  <a:srgbClr val="000000"/>
                </a:solidFill>
                <a:uFill>
                  <a:noFill/>
                </a:uFill>
                <a:latin typeface="Lato"/>
                <a:ea typeface="Lato"/>
                <a:cs typeface="Lato"/>
                <a:sym typeface="Lato"/>
                <a:hlinkClick r:id="rId8">
                  <a:extLst>
                    <a:ext uri="{A12FA001-AC4F-418D-AE19-62706E023703}">
                      <ahyp:hlinkClr val="tx"/>
                    </a:ext>
                  </a:extLst>
                </a:hlinkClick>
              </a:rPr>
              <a:t>[3]</a:t>
            </a:r>
            <a:r>
              <a:rPr b="0" i="0" lang="en" sz="1400" u="none" cap="none" strike="noStrike">
                <a:solidFill>
                  <a:srgbClr val="000000"/>
                </a:solidFill>
                <a:latin typeface="Lato"/>
                <a:ea typeface="Lato"/>
                <a:cs typeface="Lato"/>
                <a:sym typeface="Lato"/>
              </a:rPr>
              <a:t> The UN is </a:t>
            </a:r>
            <a:r>
              <a:rPr b="0" i="0" lang="en" sz="1400" u="none" cap="none" strike="noStrike">
                <a:solidFill>
                  <a:srgbClr val="000000"/>
                </a:solidFill>
                <a:uFill>
                  <a:noFill/>
                </a:uFill>
                <a:latin typeface="Lato"/>
                <a:ea typeface="Lato"/>
                <a:cs typeface="Lato"/>
                <a:sym typeface="Lato"/>
                <a:hlinkClick r:id="rId9">
                  <a:extLst>
                    <a:ext uri="{A12FA001-AC4F-418D-AE19-62706E023703}">
                      <ahyp:hlinkClr val="tx"/>
                    </a:ext>
                  </a:extLst>
                </a:hlinkClick>
              </a:rPr>
              <a:t>headquartered</a:t>
            </a:r>
            <a:r>
              <a:rPr b="0" i="0" lang="en" sz="1400" u="none" cap="none" strike="noStrike">
                <a:solidFill>
                  <a:srgbClr val="000000"/>
                </a:solidFill>
                <a:latin typeface="Lato"/>
                <a:ea typeface="Lato"/>
                <a:cs typeface="Lato"/>
                <a:sym typeface="Lato"/>
              </a:rPr>
              <a:t> on </a:t>
            </a:r>
            <a:r>
              <a:rPr b="0" i="0" lang="en" sz="1400" u="none" cap="none" strike="noStrike">
                <a:solidFill>
                  <a:srgbClr val="000000"/>
                </a:solidFill>
                <a:uFill>
                  <a:noFill/>
                </a:uFill>
                <a:latin typeface="Lato"/>
                <a:ea typeface="Lato"/>
                <a:cs typeface="Lato"/>
                <a:sym typeface="Lato"/>
                <a:hlinkClick r:id="rId10">
                  <a:extLst>
                    <a:ext uri="{A12FA001-AC4F-418D-AE19-62706E023703}">
                      <ahyp:hlinkClr val="tx"/>
                    </a:ext>
                  </a:extLst>
                </a:hlinkClick>
              </a:rPr>
              <a:t>international territory</a:t>
            </a:r>
            <a:r>
              <a:rPr b="0" i="0" lang="en" sz="1400" u="none" cap="none" strike="noStrike">
                <a:solidFill>
                  <a:srgbClr val="000000"/>
                </a:solidFill>
                <a:latin typeface="Lato"/>
                <a:ea typeface="Lato"/>
                <a:cs typeface="Lato"/>
                <a:sym typeface="Lato"/>
              </a:rPr>
              <a:t> in New York City, and has other main offices in </a:t>
            </a:r>
            <a:r>
              <a:rPr b="0" i="0" lang="en" sz="1400" u="none" cap="none" strike="noStrike">
                <a:solidFill>
                  <a:srgbClr val="000000"/>
                </a:solidFill>
                <a:uFill>
                  <a:noFill/>
                </a:uFill>
                <a:latin typeface="Lato"/>
                <a:ea typeface="Lato"/>
                <a:cs typeface="Lato"/>
                <a:sym typeface="Lato"/>
                <a:hlinkClick r:id="rId11">
                  <a:extLst>
                    <a:ext uri="{A12FA001-AC4F-418D-AE19-62706E023703}">
                      <ahyp:hlinkClr val="tx"/>
                    </a:ext>
                  </a:extLst>
                </a:hlinkClick>
              </a:rPr>
              <a:t>Geneva</a:t>
            </a:r>
            <a:r>
              <a:rPr b="0" i="0" lang="en" sz="1400" u="none" cap="none" strike="noStrike">
                <a:solidFill>
                  <a:srgbClr val="000000"/>
                </a:solidFill>
                <a:latin typeface="Lato"/>
                <a:ea typeface="Lato"/>
                <a:cs typeface="Lato"/>
                <a:sym typeface="Lato"/>
              </a:rPr>
              <a:t>, </a:t>
            </a:r>
            <a:r>
              <a:rPr b="0" i="0" lang="en" sz="1400" u="none" cap="none" strike="noStrike">
                <a:solidFill>
                  <a:srgbClr val="000000"/>
                </a:solidFill>
                <a:uFill>
                  <a:noFill/>
                </a:uFill>
                <a:latin typeface="Lato"/>
                <a:ea typeface="Lato"/>
                <a:cs typeface="Lato"/>
                <a:sym typeface="Lato"/>
                <a:hlinkClick r:id="rId12">
                  <a:extLst>
                    <a:ext uri="{A12FA001-AC4F-418D-AE19-62706E023703}">
                      <ahyp:hlinkClr val="tx"/>
                    </a:ext>
                  </a:extLst>
                </a:hlinkClick>
              </a:rPr>
              <a:t>Nairobi</a:t>
            </a:r>
            <a:r>
              <a:rPr b="0" i="0" lang="en" sz="1400" u="none" cap="none" strike="noStrike">
                <a:solidFill>
                  <a:srgbClr val="000000"/>
                </a:solidFill>
                <a:latin typeface="Lato"/>
                <a:ea typeface="Lato"/>
                <a:cs typeface="Lato"/>
                <a:sym typeface="Lato"/>
              </a:rPr>
              <a:t>, </a:t>
            </a:r>
            <a:r>
              <a:rPr b="0" i="0" lang="en" sz="1400" u="none" cap="none" strike="noStrike">
                <a:solidFill>
                  <a:srgbClr val="000000"/>
                </a:solidFill>
                <a:uFill>
                  <a:noFill/>
                </a:uFill>
                <a:latin typeface="Lato"/>
                <a:ea typeface="Lato"/>
                <a:cs typeface="Lato"/>
                <a:sym typeface="Lato"/>
                <a:hlinkClick r:id="rId13">
                  <a:extLst>
                    <a:ext uri="{A12FA001-AC4F-418D-AE19-62706E023703}">
                      <ahyp:hlinkClr val="tx"/>
                    </a:ext>
                  </a:extLst>
                </a:hlinkClick>
              </a:rPr>
              <a:t>Vienna</a:t>
            </a:r>
            <a:r>
              <a:rPr b="0" i="0" lang="en" sz="1400" u="none" cap="none" strike="noStrike">
                <a:solidFill>
                  <a:srgbClr val="000000"/>
                </a:solidFill>
                <a:latin typeface="Lato"/>
                <a:ea typeface="Lato"/>
                <a:cs typeface="Lato"/>
                <a:sym typeface="Lato"/>
              </a:rPr>
              <a:t>, and </a:t>
            </a:r>
            <a:r>
              <a:rPr b="0" i="0" lang="en" sz="1400" u="none" cap="none" strike="noStrike">
                <a:solidFill>
                  <a:srgbClr val="000000"/>
                </a:solidFill>
                <a:uFill>
                  <a:noFill/>
                </a:uFill>
                <a:latin typeface="Lato"/>
                <a:ea typeface="Lato"/>
                <a:cs typeface="Lato"/>
                <a:sym typeface="Lato"/>
                <a:hlinkClick r:id="rId14">
                  <a:extLst>
                    <a:ext uri="{A12FA001-AC4F-418D-AE19-62706E023703}">
                      <ahyp:hlinkClr val="tx"/>
                    </a:ext>
                  </a:extLst>
                </a:hlinkClick>
              </a:rPr>
              <a:t>The Hague</a:t>
            </a:r>
            <a:r>
              <a:rPr b="0" i="0" lang="en" sz="1400" u="none" cap="none" strike="noStrike">
                <a:solidFill>
                  <a:srgbClr val="000000"/>
                </a:solidFill>
                <a:latin typeface="Lato"/>
                <a:ea typeface="Lato"/>
                <a:cs typeface="Lato"/>
                <a:sym typeface="Lato"/>
              </a:rPr>
              <a:t> (home to the </a:t>
            </a:r>
            <a:r>
              <a:rPr b="0" i="0" lang="en" sz="1400" u="none" cap="none" strike="noStrike">
                <a:solidFill>
                  <a:srgbClr val="000000"/>
                </a:solidFill>
                <a:uFill>
                  <a:noFill/>
                </a:uFill>
                <a:latin typeface="Lato"/>
                <a:ea typeface="Lato"/>
                <a:cs typeface="Lato"/>
                <a:sym typeface="Lato"/>
                <a:hlinkClick r:id="rId15">
                  <a:extLst>
                    <a:ext uri="{A12FA001-AC4F-418D-AE19-62706E023703}">
                      <ahyp:hlinkClr val="tx"/>
                    </a:ext>
                  </a:extLst>
                </a:hlinkClick>
              </a:rPr>
              <a:t>International Court of Justice</a:t>
            </a:r>
            <a:r>
              <a:rPr b="0" i="0" lang="en"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This is the classification of Named Entity Recognition in NLTK. GPE usually stands for city, state, country, continent, etc. Facility usually stands for well-known monument or artefact.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0" name="Google Shape;120;p4"/>
          <p:cNvSpPr txBox="1"/>
          <p:nvPr/>
        </p:nvSpPr>
        <p:spPr>
          <a:xfrm>
            <a:off x="6418525" y="1765675"/>
            <a:ext cx="265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21" name="Google Shape;121;p4"/>
          <p:cNvPicPr preferRelativeResize="0"/>
          <p:nvPr/>
        </p:nvPicPr>
        <p:blipFill rotWithShape="1">
          <a:blip r:embed="rId16">
            <a:alphaModFix/>
          </a:blip>
          <a:srcRect b="0" l="0" r="0" t="0"/>
          <a:stretch/>
        </p:blipFill>
        <p:spPr>
          <a:xfrm>
            <a:off x="2465800" y="3015099"/>
            <a:ext cx="4395425" cy="206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125" name="Shape 125"/>
        <p:cNvGrpSpPr/>
        <p:nvPr/>
      </p:nvGrpSpPr>
      <p:grpSpPr>
        <a:xfrm>
          <a:off x="0" y="0"/>
          <a:ext cx="0" cy="0"/>
          <a:chOff x="0" y="0"/>
          <a:chExt cx="0" cy="0"/>
        </a:xfrm>
      </p:grpSpPr>
      <p:sp>
        <p:nvSpPr>
          <p:cNvPr id="126" name="Google Shape;126;p5"/>
          <p:cNvSpPr/>
          <p:nvPr/>
        </p:nvSpPr>
        <p:spPr>
          <a:xfrm>
            <a:off x="6418516" y="0"/>
            <a:ext cx="2725500" cy="5143500"/>
          </a:xfrm>
          <a:prstGeom prst="rect">
            <a:avLst/>
          </a:prstGeom>
          <a:solidFill>
            <a:srgbClr val="D5ECB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5"/>
          <p:cNvGrpSpPr/>
          <p:nvPr/>
        </p:nvGrpSpPr>
        <p:grpSpPr>
          <a:xfrm rot="10800000">
            <a:off x="7875640" y="3889678"/>
            <a:ext cx="1839893" cy="1839893"/>
            <a:chOff x="0" y="0"/>
            <a:chExt cx="4906381" cy="4906381"/>
          </a:xfrm>
        </p:grpSpPr>
        <p:pic>
          <p:nvPicPr>
            <p:cNvPr id="128" name="Google Shape;128;p5"/>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129" name="Google Shape;129;p5"/>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F3F5F0"/>
            </a:solidFill>
            <a:ln>
              <a:noFill/>
            </a:ln>
          </p:spPr>
        </p:sp>
      </p:grpSp>
      <p:sp>
        <p:nvSpPr>
          <p:cNvPr id="130" name="Google Shape;130;p5"/>
          <p:cNvSpPr txBox="1"/>
          <p:nvPr/>
        </p:nvSpPr>
        <p:spPr>
          <a:xfrm>
            <a:off x="445250" y="291725"/>
            <a:ext cx="502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 name="Google Shape;131;p5"/>
          <p:cNvSpPr txBox="1"/>
          <p:nvPr/>
        </p:nvSpPr>
        <p:spPr>
          <a:xfrm>
            <a:off x="122725" y="130500"/>
            <a:ext cx="6295800" cy="11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Lato"/>
                <a:ea typeface="Lato"/>
                <a:cs typeface="Lato"/>
                <a:sym typeface="Lato"/>
              </a:rPr>
              <a:t>Result 1:</a:t>
            </a:r>
            <a:endParaRPr b="1" i="0" sz="1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 name="Google Shape;132;p5"/>
          <p:cNvSpPr txBox="1"/>
          <p:nvPr/>
        </p:nvSpPr>
        <p:spPr>
          <a:xfrm>
            <a:off x="6418525" y="1346025"/>
            <a:ext cx="2655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We can see that the NER task is generally well completed and can identify Sweden, Poland, etc. as GPE(Geopolitical Entity), but there are some unsatisfactory aspect. For instance, it wrongly identifies Old/Old English as an ORGANIZATION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33" name="Google Shape;133;p5"/>
          <p:cNvPicPr preferRelativeResize="0"/>
          <p:nvPr/>
        </p:nvPicPr>
        <p:blipFill rotWithShape="1">
          <a:blip r:embed="rId4">
            <a:alphaModFix/>
          </a:blip>
          <a:srcRect b="0" l="0" r="0" t="0"/>
          <a:stretch/>
        </p:blipFill>
        <p:spPr>
          <a:xfrm>
            <a:off x="1719950" y="691925"/>
            <a:ext cx="3510250" cy="3932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137" name="Shape 137"/>
        <p:cNvGrpSpPr/>
        <p:nvPr/>
      </p:nvGrpSpPr>
      <p:grpSpPr>
        <a:xfrm>
          <a:off x="0" y="0"/>
          <a:ext cx="0" cy="0"/>
          <a:chOff x="0" y="0"/>
          <a:chExt cx="0" cy="0"/>
        </a:xfrm>
      </p:grpSpPr>
      <p:sp>
        <p:nvSpPr>
          <p:cNvPr id="138" name="Google Shape;138;p6"/>
          <p:cNvSpPr/>
          <p:nvPr/>
        </p:nvSpPr>
        <p:spPr>
          <a:xfrm>
            <a:off x="6418516" y="0"/>
            <a:ext cx="2725500" cy="5143500"/>
          </a:xfrm>
          <a:prstGeom prst="rect">
            <a:avLst/>
          </a:prstGeom>
          <a:solidFill>
            <a:srgbClr val="D5ECB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6"/>
          <p:cNvGrpSpPr/>
          <p:nvPr/>
        </p:nvGrpSpPr>
        <p:grpSpPr>
          <a:xfrm rot="10800000">
            <a:off x="7875640" y="3889678"/>
            <a:ext cx="1839893" cy="1839893"/>
            <a:chOff x="0" y="0"/>
            <a:chExt cx="4906381" cy="4906381"/>
          </a:xfrm>
        </p:grpSpPr>
        <p:pic>
          <p:nvPicPr>
            <p:cNvPr id="140" name="Google Shape;140;p6"/>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141" name="Google Shape;141;p6"/>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F3F5F0"/>
            </a:solidFill>
            <a:ln>
              <a:noFill/>
            </a:ln>
          </p:spPr>
        </p:sp>
      </p:grpSp>
      <p:sp>
        <p:nvSpPr>
          <p:cNvPr id="142" name="Google Shape;142;p6"/>
          <p:cNvSpPr txBox="1"/>
          <p:nvPr/>
        </p:nvSpPr>
        <p:spPr>
          <a:xfrm>
            <a:off x="445250" y="291725"/>
            <a:ext cx="502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 name="Google Shape;143;p6"/>
          <p:cNvSpPr txBox="1"/>
          <p:nvPr/>
        </p:nvSpPr>
        <p:spPr>
          <a:xfrm>
            <a:off x="122725" y="130500"/>
            <a:ext cx="6295800" cy="11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Lato"/>
                <a:ea typeface="Lato"/>
                <a:cs typeface="Lato"/>
                <a:sym typeface="Lato"/>
              </a:rPr>
              <a:t>Result 2:</a:t>
            </a:r>
            <a:endParaRPr b="1" i="0" sz="1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 name="Google Shape;144;p6"/>
          <p:cNvSpPr txBox="1"/>
          <p:nvPr/>
        </p:nvSpPr>
        <p:spPr>
          <a:xfrm>
            <a:off x="6453475" y="2145500"/>
            <a:ext cx="26556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We can see that the NER task is generally well completed and can identify UN as an ORGANIZATION, but it also makes some mistakes.  GSP stands for Geographical-Social-Political Entity, an older tag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45" name="Google Shape;145;p6"/>
          <p:cNvPicPr preferRelativeResize="0"/>
          <p:nvPr/>
        </p:nvPicPr>
        <p:blipFill rotWithShape="1">
          <a:blip r:embed="rId4">
            <a:alphaModFix/>
          </a:blip>
          <a:srcRect b="0" l="0" r="0" t="0"/>
          <a:stretch/>
        </p:blipFill>
        <p:spPr>
          <a:xfrm>
            <a:off x="445250" y="1521850"/>
            <a:ext cx="5824775" cy="311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5F0"/>
        </a:solidFill>
      </p:bgPr>
    </p:bg>
    <p:spTree>
      <p:nvGrpSpPr>
        <p:cNvPr id="149" name="Shape 149"/>
        <p:cNvGrpSpPr/>
        <p:nvPr/>
      </p:nvGrpSpPr>
      <p:grpSpPr>
        <a:xfrm>
          <a:off x="0" y="0"/>
          <a:ext cx="0" cy="0"/>
          <a:chOff x="0" y="0"/>
          <a:chExt cx="0" cy="0"/>
        </a:xfrm>
      </p:grpSpPr>
      <p:sp>
        <p:nvSpPr>
          <p:cNvPr id="150" name="Google Shape;150;p7"/>
          <p:cNvSpPr/>
          <p:nvPr/>
        </p:nvSpPr>
        <p:spPr>
          <a:xfrm>
            <a:off x="-31958" y="3396071"/>
            <a:ext cx="6450600" cy="1747500"/>
          </a:xfrm>
          <a:prstGeom prst="rect">
            <a:avLst/>
          </a:prstGeom>
          <a:solidFill>
            <a:srgbClr val="34524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p:nvPr/>
        </p:nvSpPr>
        <p:spPr>
          <a:xfrm>
            <a:off x="6418516" y="0"/>
            <a:ext cx="2725500" cy="5143500"/>
          </a:xfrm>
          <a:prstGeom prst="rect">
            <a:avLst/>
          </a:prstGeom>
          <a:solidFill>
            <a:srgbClr val="D5ECB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7"/>
          <p:cNvGrpSpPr/>
          <p:nvPr/>
        </p:nvGrpSpPr>
        <p:grpSpPr>
          <a:xfrm rot="10800000">
            <a:off x="7393690" y="3390828"/>
            <a:ext cx="1839893" cy="1839893"/>
            <a:chOff x="0" y="0"/>
            <a:chExt cx="4906381" cy="4906381"/>
          </a:xfrm>
        </p:grpSpPr>
        <p:pic>
          <p:nvPicPr>
            <p:cNvPr id="153" name="Google Shape;153;p7"/>
            <p:cNvPicPr preferRelativeResize="0"/>
            <p:nvPr/>
          </p:nvPicPr>
          <p:blipFill rotWithShape="1">
            <a:blip r:embed="rId3">
              <a:alphaModFix/>
            </a:blip>
            <a:srcRect b="0" l="0" r="0" t="0"/>
            <a:stretch/>
          </p:blipFill>
          <p:spPr>
            <a:xfrm rot="2700000">
              <a:off x="1105773" y="331273"/>
              <a:ext cx="2694835" cy="4243835"/>
            </a:xfrm>
            <a:prstGeom prst="rect">
              <a:avLst/>
            </a:prstGeom>
            <a:noFill/>
            <a:ln>
              <a:noFill/>
            </a:ln>
          </p:spPr>
        </p:pic>
        <p:sp>
          <p:nvSpPr>
            <p:cNvPr id="154" name="Google Shape;154;p7"/>
            <p:cNvSpPr/>
            <p:nvPr/>
          </p:nvSpPr>
          <p:spPr>
            <a:xfrm rot="2670450">
              <a:off x="1324992" y="2695911"/>
              <a:ext cx="3370274" cy="601343"/>
            </a:xfrm>
            <a:custGeom>
              <a:rect b="b" l="l" r="r" t="t"/>
              <a:pathLst>
                <a:path extrusionOk="0" h="487333" w="2731296">
                  <a:moveTo>
                    <a:pt x="0" y="0"/>
                  </a:moveTo>
                  <a:lnTo>
                    <a:pt x="2731296" y="0"/>
                  </a:lnTo>
                  <a:lnTo>
                    <a:pt x="2731296" y="487333"/>
                  </a:lnTo>
                  <a:lnTo>
                    <a:pt x="0" y="487333"/>
                  </a:lnTo>
                  <a:close/>
                </a:path>
              </a:pathLst>
            </a:custGeom>
            <a:solidFill>
              <a:srgbClr val="F3F5F0"/>
            </a:solidFill>
            <a:ln>
              <a:noFill/>
            </a:ln>
          </p:spPr>
        </p:sp>
      </p:grpSp>
      <p:sp>
        <p:nvSpPr>
          <p:cNvPr id="155" name="Google Shape;155;p7"/>
          <p:cNvSpPr txBox="1"/>
          <p:nvPr/>
        </p:nvSpPr>
        <p:spPr>
          <a:xfrm>
            <a:off x="374975" y="183950"/>
            <a:ext cx="56811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000000"/>
                </a:solidFill>
                <a:latin typeface="Halant"/>
                <a:ea typeface="Halant"/>
                <a:cs typeface="Halant"/>
                <a:sym typeface="Halant"/>
              </a:rPr>
              <a:t>Our Goal </a:t>
            </a:r>
            <a:endParaRPr b="0" i="0" sz="3800" u="none" cap="none" strike="noStrike">
              <a:solidFill>
                <a:srgbClr val="000000"/>
              </a:solidFill>
              <a:latin typeface="Halant"/>
              <a:ea typeface="Halant"/>
              <a:cs typeface="Halant"/>
              <a:sym typeface="Halant"/>
            </a:endParaRPr>
          </a:p>
        </p:txBody>
      </p:sp>
      <p:sp>
        <p:nvSpPr>
          <p:cNvPr id="156" name="Google Shape;156;p7"/>
          <p:cNvSpPr txBox="1"/>
          <p:nvPr/>
        </p:nvSpPr>
        <p:spPr>
          <a:xfrm>
            <a:off x="442100" y="901350"/>
            <a:ext cx="5903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Using a data set consisting of over 1,200,000 news headlines compiled over 19 years, we will try to create a model that can properly classify the headlines based on their subjects.</a:t>
            </a:r>
            <a:endParaRPr b="0" i="0" sz="1400" u="none" cap="none" strike="noStrike">
              <a:solidFill>
                <a:srgbClr val="000000"/>
              </a:solidFill>
              <a:latin typeface="Lato"/>
              <a:ea typeface="Lato"/>
              <a:cs typeface="Lato"/>
              <a:sym typeface="Lato"/>
            </a:endParaRPr>
          </a:p>
        </p:txBody>
      </p:sp>
      <p:sp>
        <p:nvSpPr>
          <p:cNvPr id="157" name="Google Shape;157;p7"/>
          <p:cNvSpPr txBox="1"/>
          <p:nvPr/>
        </p:nvSpPr>
        <p:spPr>
          <a:xfrm>
            <a:off x="515375" y="2436150"/>
            <a:ext cx="5540700" cy="61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Dataset sourced from kaggle: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rgbClr val="1155CC"/>
                </a:solidFill>
                <a:latin typeface="Arial"/>
                <a:ea typeface="Arial"/>
                <a:cs typeface="Arial"/>
                <a:sym typeface="Arial"/>
                <a:hlinkClick r:id="rId4">
                  <a:extLst>
                    <a:ext uri="{A12FA001-AC4F-418D-AE19-62706E023703}">
                      <ahyp:hlinkClr val="tx"/>
                    </a:ext>
                  </a:extLst>
                </a:hlinkClick>
              </a:rPr>
              <a:t>https://www.kaggle.com/datasets/therohk/million-headlines</a:t>
            </a:r>
            <a:endParaRPr b="0" i="0" sz="1200" u="sng" cap="none" strike="noStrike">
              <a:solidFill>
                <a:srgbClr val="1155C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161" name="Shape 161"/>
        <p:cNvGrpSpPr/>
        <p:nvPr/>
      </p:nvGrpSpPr>
      <p:grpSpPr>
        <a:xfrm>
          <a:off x="0" y="0"/>
          <a:ext cx="0" cy="0"/>
          <a:chOff x="0" y="0"/>
          <a:chExt cx="0" cy="0"/>
        </a:xfrm>
      </p:grpSpPr>
      <p:sp>
        <p:nvSpPr>
          <p:cNvPr id="162" name="Google Shape;162;p8"/>
          <p:cNvSpPr/>
          <p:nvPr/>
        </p:nvSpPr>
        <p:spPr>
          <a:xfrm>
            <a:off x="0" y="0"/>
            <a:ext cx="67566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
          <p:cNvSpPr txBox="1"/>
          <p:nvPr/>
        </p:nvSpPr>
        <p:spPr>
          <a:xfrm>
            <a:off x="233475" y="261775"/>
            <a:ext cx="61977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Data Exploration</a:t>
            </a:r>
            <a:endParaRPr b="0" i="0" sz="1400" u="none" cap="none" strike="noStrike">
              <a:solidFill>
                <a:srgbClr val="000000"/>
              </a:solidFill>
              <a:latin typeface="Lato"/>
              <a:ea typeface="Lato"/>
              <a:cs typeface="Lato"/>
              <a:sym typeface="Lato"/>
            </a:endParaRPr>
          </a:p>
        </p:txBody>
      </p:sp>
      <p:pic>
        <p:nvPicPr>
          <p:cNvPr id="164" name="Google Shape;164;p8"/>
          <p:cNvPicPr preferRelativeResize="0"/>
          <p:nvPr/>
        </p:nvPicPr>
        <p:blipFill rotWithShape="1">
          <a:blip r:embed="rId3">
            <a:alphaModFix/>
          </a:blip>
          <a:srcRect b="0" l="0" r="0" t="0"/>
          <a:stretch/>
        </p:blipFill>
        <p:spPr>
          <a:xfrm>
            <a:off x="367925" y="960373"/>
            <a:ext cx="5691875" cy="397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524F"/>
        </a:solidFill>
      </p:bgPr>
    </p:bg>
    <p:spTree>
      <p:nvGrpSpPr>
        <p:cNvPr id="168" name="Shape 168"/>
        <p:cNvGrpSpPr/>
        <p:nvPr/>
      </p:nvGrpSpPr>
      <p:grpSpPr>
        <a:xfrm>
          <a:off x="0" y="0"/>
          <a:ext cx="0" cy="0"/>
          <a:chOff x="0" y="0"/>
          <a:chExt cx="0" cy="0"/>
        </a:xfrm>
      </p:grpSpPr>
      <p:sp>
        <p:nvSpPr>
          <p:cNvPr id="169" name="Google Shape;169;p9"/>
          <p:cNvSpPr/>
          <p:nvPr/>
        </p:nvSpPr>
        <p:spPr>
          <a:xfrm>
            <a:off x="0" y="0"/>
            <a:ext cx="7987500" cy="5143500"/>
          </a:xfrm>
          <a:prstGeom prst="rect">
            <a:avLst/>
          </a:prstGeom>
          <a:solidFill>
            <a:srgbClr val="F3F5F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txBox="1"/>
          <p:nvPr/>
        </p:nvSpPr>
        <p:spPr>
          <a:xfrm>
            <a:off x="233475" y="261775"/>
            <a:ext cx="62331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3800"/>
              <a:buFont typeface="Arial"/>
              <a:buNone/>
            </a:pPr>
            <a:r>
              <a:rPr b="0" i="0" lang="en" sz="3800" u="none" cap="none" strike="noStrike">
                <a:solidFill>
                  <a:srgbClr val="34524F"/>
                </a:solidFill>
                <a:latin typeface="Halant Medium"/>
                <a:ea typeface="Halant Medium"/>
                <a:cs typeface="Halant Medium"/>
                <a:sym typeface="Halant Medium"/>
              </a:rPr>
              <a:t>Data Exploration (cont.)</a:t>
            </a:r>
            <a:endParaRPr b="0" i="0" sz="1400" u="none" cap="none" strike="noStrike">
              <a:solidFill>
                <a:srgbClr val="000000"/>
              </a:solidFill>
              <a:latin typeface="Lato"/>
              <a:ea typeface="Lato"/>
              <a:cs typeface="Lato"/>
              <a:sym typeface="Lato"/>
            </a:endParaRPr>
          </a:p>
        </p:txBody>
      </p:sp>
      <p:sp>
        <p:nvSpPr>
          <p:cNvPr id="171" name="Google Shape;171;p9"/>
          <p:cNvSpPr txBox="1"/>
          <p:nvPr/>
        </p:nvSpPr>
        <p:spPr>
          <a:xfrm>
            <a:off x="920450" y="1031275"/>
            <a:ext cx="223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Using first 500 headlines</a:t>
            </a:r>
            <a:endParaRPr b="0" i="0" sz="1400" u="none" cap="none" strike="noStrike">
              <a:solidFill>
                <a:srgbClr val="000000"/>
              </a:solidFill>
              <a:latin typeface="Lato"/>
              <a:ea typeface="Lato"/>
              <a:cs typeface="Lato"/>
              <a:sym typeface="Lato"/>
            </a:endParaRPr>
          </a:p>
        </p:txBody>
      </p:sp>
      <p:pic>
        <p:nvPicPr>
          <p:cNvPr id="172" name="Google Shape;172;p9"/>
          <p:cNvPicPr preferRelativeResize="0"/>
          <p:nvPr/>
        </p:nvPicPr>
        <p:blipFill rotWithShape="1">
          <a:blip r:embed="rId3">
            <a:alphaModFix/>
          </a:blip>
          <a:srcRect b="0" l="0" r="0" t="0"/>
          <a:stretch/>
        </p:blipFill>
        <p:spPr>
          <a:xfrm>
            <a:off x="233475" y="1629500"/>
            <a:ext cx="3700250" cy="2905550"/>
          </a:xfrm>
          <a:prstGeom prst="rect">
            <a:avLst/>
          </a:prstGeom>
          <a:noFill/>
          <a:ln>
            <a:noFill/>
          </a:ln>
        </p:spPr>
      </p:pic>
      <p:sp>
        <p:nvSpPr>
          <p:cNvPr id="173" name="Google Shape;173;p9"/>
          <p:cNvSpPr txBox="1"/>
          <p:nvPr/>
        </p:nvSpPr>
        <p:spPr>
          <a:xfrm>
            <a:off x="4330625" y="1031275"/>
            <a:ext cx="23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Using first 10000 headlines</a:t>
            </a:r>
            <a:endParaRPr b="0" i="0" sz="1400" u="none" cap="none" strike="noStrike">
              <a:solidFill>
                <a:srgbClr val="000000"/>
              </a:solidFill>
              <a:latin typeface="Lato"/>
              <a:ea typeface="Lato"/>
              <a:cs typeface="Lato"/>
              <a:sym typeface="Lato"/>
            </a:endParaRPr>
          </a:p>
        </p:txBody>
      </p:sp>
      <p:pic>
        <p:nvPicPr>
          <p:cNvPr id="174" name="Google Shape;174;p9"/>
          <p:cNvPicPr preferRelativeResize="0"/>
          <p:nvPr/>
        </p:nvPicPr>
        <p:blipFill rotWithShape="1">
          <a:blip r:embed="rId4">
            <a:alphaModFix/>
          </a:blip>
          <a:srcRect b="0" l="0" r="0" t="0"/>
          <a:stretch/>
        </p:blipFill>
        <p:spPr>
          <a:xfrm>
            <a:off x="4125450" y="1629500"/>
            <a:ext cx="3613825" cy="29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