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eague Spartan"/>
      <p:regular r:id="rId21"/>
      <p:bold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Lewis Hawkins"/>
  <p:cmAuthor clrIdx="1" id="1" initials="" lastIdx="7" name="Tom Hoad"/>
  <p:cmAuthor clrIdx="2" id="2" initials="" lastIdx="2" name="Lim Peik X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eagueSpartan-bold.fntdata"/><Relationship Id="rId21" Type="http://schemas.openxmlformats.org/officeDocument/2006/relationships/font" Target="fonts/LeagueSpartan-regular.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11T14:17:06.772">
    <p:pos x="6000" y="0"/>
    <p:text>Michelle</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3-01-11T14:31:48.556">
    <p:pos x="6000" y="0"/>
    <p:text>i'll do this</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6" dt="2023-01-11T15:08:43.482">
    <p:pos x="6000" y="0"/>
    <p:text>Lewis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7" dt="2023-01-11T14:19:45.180">
    <p:pos x="6000" y="0"/>
    <p:text>Tom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1-11T14:17:15.229">
    <p:pos x="6000" y="0"/>
    <p:text>Michelle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1-11T14:15:42.347">
    <p:pos x="6000" y="0"/>
    <p:text>Tom</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3-01-11T16:09:38.854">
    <p:pos x="6000" y="0"/>
    <p:text>thank u for the screenshots tom :')))</p:text>
  </p:cm>
  <p:cm authorId="0" idx="3" dt="2023-01-11T14:17:40.709">
    <p:pos x="6000" y="100"/>
    <p:text>Mika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01-11T14:15:49.737">
    <p:pos x="6000" y="0"/>
    <p:text>Tom</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3-01-11T15:08:57.083">
    <p:pos x="6000" y="0"/>
    <p:text>Lewis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3-01-11T14:21:59.577">
    <p:pos x="6000" y="0"/>
    <p:text>Max</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5" dt="2023-01-11T14:21:53.993">
    <p:pos x="6000" y="0"/>
    <p:text>Lewis</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1-11T14:18:07.367">
    <p:pos x="6000" y="0"/>
    <p:text>Max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d2df35e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d2df35e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strongly agree, 29 agree, 6 neutral, 3 disagree, 0 strongly disagree</a:t>
            </a:r>
            <a:endParaRPr/>
          </a:p>
          <a:p>
            <a:pPr indent="0" lvl="0" marL="0" rtl="0" algn="l">
              <a:spcBef>
                <a:spcPts val="0"/>
              </a:spcBef>
              <a:spcAft>
                <a:spcPts val="0"/>
              </a:spcAft>
              <a:buNone/>
            </a:pPr>
            <a:r>
              <a:rPr lang="en"/>
              <a:t>Most confused by battery slider question, least confused about the user survey, reaction time test, and dashboard</a:t>
            </a:r>
            <a:endParaRPr/>
          </a:p>
          <a:p>
            <a:pPr indent="0" lvl="0" marL="0" rtl="0" algn="l">
              <a:spcBef>
                <a:spcPts val="0"/>
              </a:spcBef>
              <a:spcAft>
                <a:spcPts val="0"/>
              </a:spcAft>
              <a:buNone/>
            </a:pPr>
            <a:r>
              <a:rPr lang="en"/>
              <a:t>Most stressed PVT, user survey and settings page come in second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a4d192cc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ca4d192cc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d2df35e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cd2df35e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ca4d192cc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ca4d192cc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Made the UI design to cause less strain on users as blue was a colour which provided more relief for the users</a:t>
            </a:r>
            <a:endParaRPr/>
          </a:p>
          <a:p>
            <a:pPr indent="-298450" lvl="0" marL="457200" rtl="0" algn="l">
              <a:spcBef>
                <a:spcPts val="0"/>
              </a:spcBef>
              <a:spcAft>
                <a:spcPts val="0"/>
              </a:spcAft>
              <a:buSzPts val="1100"/>
              <a:buChar char="-"/>
            </a:pPr>
            <a:r>
              <a:rPr lang="en"/>
              <a:t>The </a:t>
            </a:r>
            <a:r>
              <a:rPr lang="en"/>
              <a:t>reaction</a:t>
            </a:r>
            <a:r>
              <a:rPr lang="en"/>
              <a:t> time test had a random variation after each colour change</a:t>
            </a:r>
            <a:endParaRPr/>
          </a:p>
          <a:p>
            <a:pPr indent="-298450" lvl="0" marL="457200" rtl="0" algn="l">
              <a:spcBef>
                <a:spcPts val="0"/>
              </a:spcBef>
              <a:spcAft>
                <a:spcPts val="0"/>
              </a:spcAft>
              <a:buSzPts val="1100"/>
              <a:buChar char="-"/>
            </a:pPr>
            <a:r>
              <a:rPr lang="en"/>
              <a:t>Settings page which caters to user customisation as it was a primary focus based on our customer’s research which includes </a:t>
            </a:r>
            <a:r>
              <a:rPr lang="en"/>
              <a:t>adjusting</a:t>
            </a:r>
            <a:r>
              <a:rPr lang="en"/>
              <a:t> notifications that could cater to an individual person’s daily routine</a:t>
            </a:r>
            <a:endParaRPr/>
          </a:p>
          <a:p>
            <a:pPr indent="-298450" lvl="0" marL="457200" rtl="0" algn="l">
              <a:spcBef>
                <a:spcPts val="0"/>
              </a:spcBef>
              <a:spcAft>
                <a:spcPts val="0"/>
              </a:spcAft>
              <a:buSzPts val="1100"/>
              <a:buChar char="-"/>
            </a:pPr>
            <a:r>
              <a:rPr lang="en"/>
              <a:t>Login Page </a:t>
            </a:r>
            <a:r>
              <a:rPr lang="en"/>
              <a:t>with google and facebook which could potentially help patients with memory retention issues by reducing the number of times they have to log in.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ca4d192cc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ca4d192cc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12153c4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12153c4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a4d192c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a4d192c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a4d192cc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ca4d192cc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cd2df35e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cd2df35e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a4d192c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a4d192c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[stores lifetime data, good because it allows them to see what they submitted in </a:t>
            </a:r>
            <a:r>
              <a:rPr lang="en"/>
              <a:t>responses they would have otherwise forgotten about → This helps users begin to understand the causes / identify trends/patterns in their fatigue]</a:t>
            </a:r>
            <a:endParaRPr/>
          </a:p>
          <a:p>
            <a:pPr indent="-298450" lvl="0" marL="457200" rtl="0" algn="l">
              <a:spcBef>
                <a:spcPts val="0"/>
              </a:spcBef>
              <a:spcAft>
                <a:spcPts val="0"/>
              </a:spcAft>
              <a:buSzPts val="1100"/>
              <a:buAutoNum type="arabicPeriod"/>
            </a:pPr>
            <a:r>
              <a:rPr lang="en"/>
              <a:t>[Explain the difference between the two sections]</a:t>
            </a:r>
            <a:endParaRPr/>
          </a:p>
          <a:p>
            <a:pPr indent="-298450" lvl="0" marL="457200" rtl="0" algn="l">
              <a:spcBef>
                <a:spcPts val="0"/>
              </a:spcBef>
              <a:spcAft>
                <a:spcPts val="0"/>
              </a:spcAft>
              <a:buSzPts val="1100"/>
              <a:buAutoNum type="arabicPeriod"/>
            </a:pPr>
            <a:r>
              <a:rPr lang="en"/>
              <a:t>[Explain what each of the graphs are, explain that you can view the full data in the pop-up (shown in bottom right)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a4d192cc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a4d192cc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a4d192cc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a4d192cc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[Like most mobile applications, it has a settings page where the user can customise and set their preference.]</a:t>
            </a:r>
            <a:endParaRPr/>
          </a:p>
          <a:p>
            <a:pPr indent="-298450" lvl="0" marL="457200" rtl="0" algn="l">
              <a:spcBef>
                <a:spcPts val="0"/>
              </a:spcBef>
              <a:spcAft>
                <a:spcPts val="0"/>
              </a:spcAft>
              <a:buSzPts val="1100"/>
              <a:buAutoNum type="arabicPeriod"/>
            </a:pPr>
            <a:r>
              <a:rPr lang="en"/>
              <a:t>[Explain what each of the sliders actually do]</a:t>
            </a:r>
            <a:endParaRPr/>
          </a:p>
          <a:p>
            <a:pPr indent="-298450" lvl="0" marL="457200" rtl="0" algn="l">
              <a:spcBef>
                <a:spcPts val="0"/>
              </a:spcBef>
              <a:spcAft>
                <a:spcPts val="0"/>
              </a:spcAft>
              <a:buSzPts val="1100"/>
              <a:buAutoNum type="arabicPeriod"/>
            </a:pPr>
            <a:r>
              <a:rPr lang="en"/>
              <a:t>[Explain what final buttons do? Fairly self explanatory]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a4d192cc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a4d192cc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2.xml"/><Relationship Id="rId4" Type="http://schemas.openxmlformats.org/officeDocument/2006/relationships/image" Target="../media/image27.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PZa6Br6dhNvC00K_07nBF6LAFqnuKk43/view"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20.jpg"/><Relationship Id="rId5" Type="http://schemas.openxmlformats.org/officeDocument/2006/relationships/image" Target="../media/image11.jpg"/><Relationship Id="rId6" Type="http://schemas.openxmlformats.org/officeDocument/2006/relationships/image" Target="../media/image24.jpg"/><Relationship Id="rId7" Type="http://schemas.openxmlformats.org/officeDocument/2006/relationships/image" Target="../media/image25.jpg"/><Relationship Id="rId8"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10.jpg"/><Relationship Id="rId5" Type="http://schemas.openxmlformats.org/officeDocument/2006/relationships/image" Target="../media/image21.jpg"/><Relationship Id="rId6"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19.jpg"/><Relationship Id="rId9" Type="http://schemas.openxmlformats.org/officeDocument/2006/relationships/image" Target="../media/image16.jpg"/><Relationship Id="rId5" Type="http://schemas.openxmlformats.org/officeDocument/2006/relationships/image" Target="../media/image6.jpg"/><Relationship Id="rId6" Type="http://schemas.openxmlformats.org/officeDocument/2006/relationships/image" Target="../media/image4.jpg"/><Relationship Id="rId7" Type="http://schemas.openxmlformats.org/officeDocument/2006/relationships/image" Target="../media/image17.jpg"/><Relationship Id="rId8"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942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fatigue after brain injury using a smart-phone app and sensors/wearables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3647175" y="37123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Lewis, Max, Michelle, Peik Xin, Thomas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a:t>
            </a:r>
            <a:r>
              <a:rPr lang="en"/>
              <a:t>Feedback</a:t>
            </a:r>
            <a:endParaRPr/>
          </a:p>
        </p:txBody>
      </p:sp>
      <p:sp>
        <p:nvSpPr>
          <p:cNvPr id="214" name="Google Shape;214;p22"/>
          <p:cNvSpPr txBox="1"/>
          <p:nvPr>
            <p:ph idx="1" type="body"/>
          </p:nvPr>
        </p:nvSpPr>
        <p:spPr>
          <a:xfrm>
            <a:off x="424775" y="1307850"/>
            <a:ext cx="4356000" cy="3482100"/>
          </a:xfrm>
          <a:prstGeom prst="rect">
            <a:avLst/>
          </a:prstGeom>
        </p:spPr>
        <p:txBody>
          <a:bodyPr anchorCtr="0" anchor="t" bIns="91425" lIns="91425" spcFirstLastPara="1" rIns="91425" wrap="square" tIns="91425">
            <a:normAutofit fontScale="62500" lnSpcReduction="10000"/>
          </a:bodyPr>
          <a:lstStyle/>
          <a:p>
            <a:pPr indent="0" lvl="0" marL="0" rtl="0" algn="ctr">
              <a:spcBef>
                <a:spcPts val="0"/>
              </a:spcBef>
              <a:spcAft>
                <a:spcPts val="0"/>
              </a:spcAft>
              <a:buNone/>
            </a:pPr>
            <a:r>
              <a:rPr lang="en" sz="2115">
                <a:latin typeface="League Spartan"/>
                <a:ea typeface="League Spartan"/>
                <a:cs typeface="League Spartan"/>
                <a:sym typeface="League Spartan"/>
              </a:rPr>
              <a:t>We tested the app on some of our friends and family and were able to get their feedback through a Google Form.</a:t>
            </a:r>
            <a:endParaRPr sz="2115">
              <a:latin typeface="League Spartan"/>
              <a:ea typeface="League Spartan"/>
              <a:cs typeface="League Spartan"/>
              <a:sym typeface="League Spartan"/>
            </a:endParaRPr>
          </a:p>
          <a:p>
            <a:pPr indent="0" lvl="0" marL="0" rtl="0" algn="ctr">
              <a:spcBef>
                <a:spcPts val="1200"/>
              </a:spcBef>
              <a:spcAft>
                <a:spcPts val="0"/>
              </a:spcAft>
              <a:buNone/>
            </a:pPr>
            <a:r>
              <a:rPr lang="en" sz="2115">
                <a:latin typeface="League Spartan"/>
                <a:ea typeface="League Spartan"/>
                <a:cs typeface="League Spartan"/>
                <a:sym typeface="League Spartan"/>
              </a:rPr>
              <a:t>For each of the key features of the app, we ask participants of the survey the following: </a:t>
            </a:r>
            <a:endParaRPr sz="2115">
              <a:latin typeface="League Spartan"/>
              <a:ea typeface="League Spartan"/>
              <a:cs typeface="League Spartan"/>
              <a:sym typeface="League Spartan"/>
            </a:endParaRPr>
          </a:p>
          <a:p>
            <a:pPr indent="-312568" lvl="0" marL="457200" rtl="0" algn="ctr">
              <a:lnSpc>
                <a:spcPct val="115000"/>
              </a:lnSpc>
              <a:spcBef>
                <a:spcPts val="1200"/>
              </a:spcBef>
              <a:spcAft>
                <a:spcPts val="0"/>
              </a:spcAft>
              <a:buSzPct val="100000"/>
              <a:buFont typeface="League Spartan"/>
              <a:buChar char="-"/>
            </a:pPr>
            <a:r>
              <a:rPr lang="en" sz="2115">
                <a:latin typeface="League Spartan"/>
                <a:ea typeface="League Spartan"/>
                <a:cs typeface="League Spartan"/>
                <a:sym typeface="League Spartan"/>
              </a:rPr>
              <a:t>Their opinions on the user friendliness of the feature. (5 point psychometric/Likert scale)</a:t>
            </a:r>
            <a:endParaRPr sz="2115">
              <a:latin typeface="League Spartan"/>
              <a:ea typeface="League Spartan"/>
              <a:cs typeface="League Spartan"/>
              <a:sym typeface="League Spartan"/>
            </a:endParaRPr>
          </a:p>
          <a:p>
            <a:pPr indent="-312568" lvl="0" marL="457200" rtl="0" algn="ctr">
              <a:lnSpc>
                <a:spcPct val="115000"/>
              </a:lnSpc>
              <a:spcBef>
                <a:spcPts val="0"/>
              </a:spcBef>
              <a:spcAft>
                <a:spcPts val="0"/>
              </a:spcAft>
              <a:buSzPct val="100000"/>
              <a:buFont typeface="League Spartan"/>
              <a:buChar char="-"/>
            </a:pPr>
            <a:r>
              <a:rPr lang="en" sz="2115">
                <a:latin typeface="League Spartan"/>
                <a:ea typeface="League Spartan"/>
                <a:cs typeface="League Spartan"/>
                <a:sym typeface="League Spartan"/>
              </a:rPr>
              <a:t>How</a:t>
            </a:r>
            <a:r>
              <a:rPr lang="en" sz="2115">
                <a:latin typeface="League Spartan"/>
                <a:ea typeface="League Spartan"/>
                <a:cs typeface="League Spartan"/>
                <a:sym typeface="League Spartan"/>
              </a:rPr>
              <a:t> confused they are by the page that is being shown to them.</a:t>
            </a:r>
            <a:endParaRPr sz="2115">
              <a:latin typeface="League Spartan"/>
              <a:ea typeface="League Spartan"/>
              <a:cs typeface="League Spartan"/>
              <a:sym typeface="League Spartan"/>
            </a:endParaRPr>
          </a:p>
          <a:p>
            <a:pPr indent="-312568" lvl="0" marL="457200" rtl="0" algn="ctr">
              <a:lnSpc>
                <a:spcPct val="115000"/>
              </a:lnSpc>
              <a:spcBef>
                <a:spcPts val="0"/>
              </a:spcBef>
              <a:spcAft>
                <a:spcPts val="0"/>
              </a:spcAft>
              <a:buSzPct val="100000"/>
              <a:buFont typeface="League Spartan"/>
              <a:buChar char="-"/>
            </a:pPr>
            <a:r>
              <a:rPr lang="en" sz="2115">
                <a:latin typeface="League Spartan"/>
                <a:ea typeface="League Spartan"/>
                <a:cs typeface="League Spartan"/>
                <a:sym typeface="League Spartan"/>
              </a:rPr>
              <a:t>Their stress levels when on the page/using the feature.</a:t>
            </a:r>
            <a:endParaRPr sz="2115">
              <a:latin typeface="League Spartan"/>
              <a:ea typeface="League Spartan"/>
              <a:cs typeface="League Spartan"/>
              <a:sym typeface="League Spartan"/>
            </a:endParaRPr>
          </a:p>
          <a:p>
            <a:pPr indent="-312568" lvl="0" marL="457200" rtl="0" algn="ctr">
              <a:lnSpc>
                <a:spcPct val="115000"/>
              </a:lnSpc>
              <a:spcBef>
                <a:spcPts val="0"/>
              </a:spcBef>
              <a:spcAft>
                <a:spcPts val="0"/>
              </a:spcAft>
              <a:buSzPct val="100000"/>
              <a:buFont typeface="League Spartan"/>
              <a:buChar char="-"/>
            </a:pPr>
            <a:r>
              <a:rPr lang="en" sz="2115">
                <a:latin typeface="League Spartan"/>
                <a:ea typeface="League Spartan"/>
                <a:cs typeface="League Spartan"/>
                <a:sym typeface="League Spartan"/>
              </a:rPr>
              <a:t>Any additional comments and suggestions they would like to make. </a:t>
            </a:r>
            <a:endParaRPr>
              <a:latin typeface="League Spartan"/>
              <a:ea typeface="League Spartan"/>
              <a:cs typeface="League Spartan"/>
              <a:sym typeface="League Spartan"/>
            </a:endParaRPr>
          </a:p>
          <a:p>
            <a:pPr indent="0" lvl="0" marL="0" rtl="0" algn="ctr">
              <a:spcBef>
                <a:spcPts val="1200"/>
              </a:spcBef>
              <a:spcAft>
                <a:spcPts val="1200"/>
              </a:spcAft>
              <a:buNone/>
            </a:pPr>
            <a:r>
              <a:t/>
            </a:r>
            <a:endParaRPr>
              <a:latin typeface="League Spartan"/>
              <a:ea typeface="League Spartan"/>
              <a:cs typeface="League Spartan"/>
              <a:sym typeface="League Spartan"/>
            </a:endParaRPr>
          </a:p>
        </p:txBody>
      </p:sp>
      <p:sp>
        <p:nvSpPr>
          <p:cNvPr id="215" name="Google Shape;215;p22"/>
          <p:cNvSpPr txBox="1"/>
          <p:nvPr>
            <p:ph idx="1" type="body"/>
          </p:nvPr>
        </p:nvSpPr>
        <p:spPr>
          <a:xfrm>
            <a:off x="5044450" y="495250"/>
            <a:ext cx="3815400" cy="4202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sz="1115">
              <a:latin typeface="League Spartan"/>
              <a:ea typeface="League Spartan"/>
              <a:cs typeface="League Spartan"/>
              <a:sym typeface="League Spartan"/>
            </a:endParaRPr>
          </a:p>
          <a:p>
            <a:pPr indent="0" lvl="0" marL="0" rtl="0" algn="ctr">
              <a:spcBef>
                <a:spcPts val="1200"/>
              </a:spcBef>
              <a:spcAft>
                <a:spcPts val="0"/>
              </a:spcAft>
              <a:buNone/>
            </a:pPr>
            <a:r>
              <a:rPr b="1" lang="en">
                <a:latin typeface="League Spartan"/>
                <a:ea typeface="League Spartan"/>
                <a:cs typeface="League Spartan"/>
                <a:sym typeface="League Spartan"/>
              </a:rPr>
              <a:t>The feedback is summarised as follows:</a:t>
            </a:r>
            <a:endParaRPr b="1">
              <a:latin typeface="League Spartan"/>
              <a:ea typeface="League Spartan"/>
              <a:cs typeface="League Spartan"/>
              <a:sym typeface="League Spartan"/>
            </a:endParaRPr>
          </a:p>
          <a:p>
            <a:pPr indent="-298767" lvl="0" marL="457200" rtl="0" algn="ctr">
              <a:spcBef>
                <a:spcPts val="1200"/>
              </a:spcBef>
              <a:spcAft>
                <a:spcPts val="0"/>
              </a:spcAft>
              <a:buSzPct val="100000"/>
              <a:buFont typeface="League Spartan"/>
              <a:buChar char="-"/>
            </a:pPr>
            <a:r>
              <a:rPr lang="en">
                <a:latin typeface="League Spartan"/>
                <a:ea typeface="League Spartan"/>
                <a:cs typeface="League Spartan"/>
                <a:sym typeface="League Spartan"/>
              </a:rPr>
              <a:t>User friendliness: 78% of participants agree/strongly agree on the user friendliness of the app. 11% of which gave neutral responses.</a:t>
            </a:r>
            <a:endParaRPr>
              <a:latin typeface="League Spartan"/>
              <a:ea typeface="League Spartan"/>
              <a:cs typeface="League Spartan"/>
              <a:sym typeface="League Spartan"/>
            </a:endParaRPr>
          </a:p>
          <a:p>
            <a:pPr indent="-298767" lvl="0" marL="457200" rtl="0" algn="ctr">
              <a:spcBef>
                <a:spcPts val="0"/>
              </a:spcBef>
              <a:spcAft>
                <a:spcPts val="0"/>
              </a:spcAft>
              <a:buSzPct val="100000"/>
              <a:buFont typeface="League Spartan"/>
              <a:buChar char="-"/>
            </a:pPr>
            <a:r>
              <a:rPr lang="en">
                <a:latin typeface="League Spartan"/>
                <a:ea typeface="League Spartan"/>
                <a:cs typeface="League Spartan"/>
                <a:sym typeface="League Spartan"/>
              </a:rPr>
              <a:t>Confused: participants were mostly confused about the battery slider question due to the static image; least confused about user survey, PVT, and dashboard.</a:t>
            </a:r>
            <a:endParaRPr>
              <a:latin typeface="League Spartan"/>
              <a:ea typeface="League Spartan"/>
              <a:cs typeface="League Spartan"/>
              <a:sym typeface="League Spartan"/>
            </a:endParaRPr>
          </a:p>
          <a:p>
            <a:pPr indent="-298767" lvl="0" marL="457200" rtl="0" algn="ctr">
              <a:spcBef>
                <a:spcPts val="0"/>
              </a:spcBef>
              <a:spcAft>
                <a:spcPts val="0"/>
              </a:spcAft>
              <a:buSzPct val="100000"/>
              <a:buFont typeface="League Spartan"/>
              <a:buChar char="-"/>
            </a:pPr>
            <a:r>
              <a:rPr lang="en">
                <a:latin typeface="League Spartan"/>
                <a:ea typeface="League Spartan"/>
                <a:cs typeface="League Spartan"/>
                <a:sym typeface="League Spartan"/>
              </a:rPr>
              <a:t>Stress levels: dashboard is the least stress inducing; PVT as the highest stress inducing overall. </a:t>
            </a:r>
            <a:endParaRPr>
              <a:latin typeface="League Spartan"/>
              <a:ea typeface="League Spartan"/>
              <a:cs typeface="League Spartan"/>
              <a:sym typeface="League Spartan"/>
            </a:endParaRPr>
          </a:p>
          <a:p>
            <a:pPr indent="0" lvl="0" marL="0" rtl="0" algn="ctr">
              <a:spcBef>
                <a:spcPts val="1200"/>
              </a:spcBef>
              <a:spcAft>
                <a:spcPts val="0"/>
              </a:spcAft>
              <a:buNone/>
            </a:pPr>
            <a:r>
              <a:rPr b="1" lang="en">
                <a:latin typeface="League Spartan"/>
                <a:ea typeface="League Spartan"/>
                <a:cs typeface="League Spartan"/>
                <a:sym typeface="League Spartan"/>
              </a:rPr>
              <a:t>Some comments/suggestions:</a:t>
            </a:r>
            <a:endParaRPr b="1">
              <a:latin typeface="League Spartan"/>
              <a:ea typeface="League Spartan"/>
              <a:cs typeface="League Spartan"/>
              <a:sym typeface="League Spartan"/>
            </a:endParaRPr>
          </a:p>
          <a:p>
            <a:pPr indent="-298767" lvl="0" marL="457200" rtl="0" algn="ctr">
              <a:lnSpc>
                <a:spcPct val="115000"/>
              </a:lnSpc>
              <a:spcBef>
                <a:spcPts val="1200"/>
              </a:spcBef>
              <a:spcAft>
                <a:spcPts val="0"/>
              </a:spcAft>
              <a:buSzPct val="100000"/>
              <a:buFont typeface="League Spartan"/>
              <a:buChar char="-"/>
            </a:pPr>
            <a:r>
              <a:rPr lang="en">
                <a:latin typeface="League Spartan"/>
                <a:ea typeface="League Spartan"/>
                <a:cs typeface="League Spartan"/>
                <a:sym typeface="League Spartan"/>
              </a:rPr>
              <a:t>Having more options for the types of activities would be better</a:t>
            </a:r>
            <a:endParaRPr>
              <a:latin typeface="League Spartan"/>
              <a:ea typeface="League Spartan"/>
              <a:cs typeface="League Spartan"/>
              <a:sym typeface="League Spartan"/>
            </a:endParaRPr>
          </a:p>
          <a:p>
            <a:pPr indent="-298767" lvl="0" marL="457200" rtl="0" algn="ctr">
              <a:lnSpc>
                <a:spcPct val="115000"/>
              </a:lnSpc>
              <a:spcBef>
                <a:spcPts val="0"/>
              </a:spcBef>
              <a:spcAft>
                <a:spcPts val="0"/>
              </a:spcAft>
              <a:buSzPct val="100000"/>
              <a:buFont typeface="League Spartan"/>
              <a:buChar char="-"/>
            </a:pPr>
            <a:r>
              <a:rPr lang="en">
                <a:latin typeface="League Spartan"/>
                <a:ea typeface="League Spartan"/>
                <a:cs typeface="League Spartan"/>
                <a:sym typeface="League Spartan"/>
              </a:rPr>
              <a:t>Reaction time test might be too long. </a:t>
            </a:r>
            <a:endParaRPr>
              <a:latin typeface="League Spartan"/>
              <a:ea typeface="League Spartan"/>
              <a:cs typeface="League Spartan"/>
              <a:sym typeface="League Spartan"/>
            </a:endParaRPr>
          </a:p>
          <a:p>
            <a:pPr indent="-298767" lvl="0" marL="457200" rtl="0" algn="ctr">
              <a:lnSpc>
                <a:spcPct val="115000"/>
              </a:lnSpc>
              <a:spcBef>
                <a:spcPts val="0"/>
              </a:spcBef>
              <a:spcAft>
                <a:spcPts val="0"/>
              </a:spcAft>
              <a:buSzPct val="100000"/>
              <a:buFont typeface="League Spartan"/>
              <a:buChar char="-"/>
            </a:pPr>
            <a:r>
              <a:rPr lang="en">
                <a:latin typeface="League Spartan"/>
                <a:ea typeface="League Spartan"/>
                <a:cs typeface="League Spartan"/>
                <a:sym typeface="League Spartan"/>
              </a:rPr>
              <a:t>Lifetime graph on dashboard might accumulate too many data points over time, so giving the user the ability to view a certain range would be a plus.</a:t>
            </a:r>
            <a:endParaRPr>
              <a:latin typeface="League Spartan"/>
              <a:ea typeface="League Spartan"/>
              <a:cs typeface="League Spartan"/>
              <a:sym typeface="League Spartan"/>
            </a:endParaRPr>
          </a:p>
          <a:p>
            <a:pPr indent="-298767" lvl="0" marL="457200" rtl="0" algn="ctr">
              <a:lnSpc>
                <a:spcPct val="115000"/>
              </a:lnSpc>
              <a:spcBef>
                <a:spcPts val="0"/>
              </a:spcBef>
              <a:spcAft>
                <a:spcPts val="0"/>
              </a:spcAft>
              <a:buSzPct val="100000"/>
              <a:buFont typeface="League Spartan"/>
              <a:buChar char="-"/>
            </a:pPr>
            <a:r>
              <a:rPr lang="en">
                <a:latin typeface="League Spartan"/>
                <a:ea typeface="League Spartan"/>
                <a:cs typeface="League Spartan"/>
                <a:sym typeface="League Spartan"/>
              </a:rPr>
              <a:t>Battery level image should change with the slider.</a:t>
            </a:r>
            <a:endParaRPr>
              <a:latin typeface="League Spartan"/>
              <a:ea typeface="League Spartan"/>
              <a:cs typeface="League Spartan"/>
              <a:sym typeface="League Spartan"/>
            </a:endParaRPr>
          </a:p>
          <a:p>
            <a:pPr indent="-298767" lvl="0" marL="457200" rtl="0" algn="ctr">
              <a:lnSpc>
                <a:spcPct val="115000"/>
              </a:lnSpc>
              <a:spcBef>
                <a:spcPts val="0"/>
              </a:spcBef>
              <a:spcAft>
                <a:spcPts val="0"/>
              </a:spcAft>
              <a:buSzPct val="100000"/>
              <a:buFont typeface="League Spartan"/>
              <a:buChar char="-"/>
            </a:pPr>
            <a:r>
              <a:rPr lang="en">
                <a:latin typeface="League Spartan"/>
                <a:ea typeface="League Spartan"/>
                <a:cs typeface="League Spartan"/>
                <a:sym typeface="League Spartan"/>
              </a:rPr>
              <a:t>Colour gradient on the homepage might make the text difficult to read by people with visual impairments.</a:t>
            </a:r>
            <a:endParaRPr>
              <a:latin typeface="League Spartan"/>
              <a:ea typeface="League Spartan"/>
              <a:cs typeface="League Spartan"/>
              <a:sym typeface="League Spart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Project Objectives</a:t>
            </a:r>
            <a:endParaRPr/>
          </a:p>
        </p:txBody>
      </p:sp>
      <p:sp>
        <p:nvSpPr>
          <p:cNvPr id="221" name="Google Shape;221;p23"/>
          <p:cNvSpPr txBox="1"/>
          <p:nvPr>
            <p:ph idx="1" type="body"/>
          </p:nvPr>
        </p:nvSpPr>
        <p:spPr>
          <a:xfrm>
            <a:off x="1297500" y="1567550"/>
            <a:ext cx="7038900" cy="1475700"/>
          </a:xfrm>
          <a:prstGeom prst="rect">
            <a:avLst/>
          </a:prstGeom>
        </p:spPr>
        <p:txBody>
          <a:bodyPr anchorCtr="0" anchor="t" bIns="91425" lIns="91425" spcFirstLastPara="1" rIns="91425" wrap="square" tIns="91425">
            <a:normAutofit lnSpcReduction="10000"/>
          </a:bodyPr>
          <a:lstStyle/>
          <a:p>
            <a:pPr indent="457200" lvl="0" marL="1828800" rtl="0" algn="l">
              <a:spcBef>
                <a:spcPts val="0"/>
              </a:spcBef>
              <a:spcAft>
                <a:spcPts val="0"/>
              </a:spcAft>
              <a:buNone/>
            </a:pPr>
            <a:r>
              <a:rPr b="1" lang="en" u="sng"/>
              <a:t>Technical Objectives:</a:t>
            </a:r>
            <a:endParaRPr b="1" u="sng"/>
          </a:p>
          <a:p>
            <a:pPr indent="0" lvl="0" marL="0" rtl="0" algn="l">
              <a:spcBef>
                <a:spcPts val="1200"/>
              </a:spcBef>
              <a:spcAft>
                <a:spcPts val="0"/>
              </a:spcAft>
              <a:buNone/>
            </a:pPr>
            <a:r>
              <a:rPr lang="en"/>
              <a:t>1. </a:t>
            </a:r>
            <a:r>
              <a:rPr lang="en"/>
              <a:t>Daily summaries of survey data</a:t>
            </a:r>
            <a:endParaRPr/>
          </a:p>
          <a:p>
            <a:pPr indent="0" lvl="0" marL="0" rtl="0" algn="l">
              <a:spcBef>
                <a:spcPts val="1200"/>
              </a:spcBef>
              <a:spcAft>
                <a:spcPts val="0"/>
              </a:spcAft>
              <a:buNone/>
            </a:pPr>
            <a:r>
              <a:rPr lang="en"/>
              <a:t>2. Implement a reaction time test</a:t>
            </a:r>
            <a:endParaRPr/>
          </a:p>
          <a:p>
            <a:pPr indent="0" lvl="0" marL="0" rtl="0" algn="l">
              <a:spcBef>
                <a:spcPts val="1200"/>
              </a:spcBef>
              <a:spcAft>
                <a:spcPts val="1200"/>
              </a:spcAft>
              <a:buNone/>
            </a:pPr>
            <a:r>
              <a:rPr lang="en"/>
              <a:t>3. Data collection from external devices</a:t>
            </a:r>
            <a:endParaRPr/>
          </a:p>
        </p:txBody>
      </p:sp>
      <p:sp>
        <p:nvSpPr>
          <p:cNvPr id="222" name="Google Shape;222;p23"/>
          <p:cNvSpPr txBox="1"/>
          <p:nvPr>
            <p:ph idx="1" type="body"/>
          </p:nvPr>
        </p:nvSpPr>
        <p:spPr>
          <a:xfrm>
            <a:off x="1297500" y="1896675"/>
            <a:ext cx="7038900" cy="11466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
              <a:t>       </a:t>
            </a:r>
            <a:r>
              <a:rPr lang="en"/>
              <a:t>4. Implement user customisation </a:t>
            </a:r>
            <a:endParaRPr/>
          </a:p>
          <a:p>
            <a:pPr indent="457200" lvl="0" marL="2743200" rtl="0" algn="l">
              <a:spcBef>
                <a:spcPts val="1200"/>
              </a:spcBef>
              <a:spcAft>
                <a:spcPts val="0"/>
              </a:spcAft>
              <a:buNone/>
            </a:pPr>
            <a:r>
              <a:rPr lang="en"/>
              <a:t>       5. Make the UI and UX user-friendly</a:t>
            </a:r>
            <a:endParaRPr/>
          </a:p>
          <a:p>
            <a:pPr indent="457200" lvl="0" marL="2743200" rtl="0" algn="l">
              <a:spcBef>
                <a:spcPts val="1200"/>
              </a:spcBef>
              <a:spcAft>
                <a:spcPts val="1200"/>
              </a:spcAft>
              <a:buNone/>
            </a:pPr>
            <a:r>
              <a:rPr lang="en"/>
              <a:t>       6. Test a prototype of the app on OT students</a:t>
            </a:r>
            <a:endParaRPr/>
          </a:p>
        </p:txBody>
      </p:sp>
      <p:sp>
        <p:nvSpPr>
          <p:cNvPr id="223" name="Google Shape;223;p23"/>
          <p:cNvSpPr txBox="1"/>
          <p:nvPr>
            <p:ph idx="1" type="body"/>
          </p:nvPr>
        </p:nvSpPr>
        <p:spPr>
          <a:xfrm>
            <a:off x="1297500" y="3099350"/>
            <a:ext cx="7038900" cy="1475700"/>
          </a:xfrm>
          <a:prstGeom prst="rect">
            <a:avLst/>
          </a:prstGeom>
        </p:spPr>
        <p:txBody>
          <a:bodyPr anchorCtr="0" anchor="t" bIns="91425" lIns="91425" spcFirstLastPara="1" rIns="91425" wrap="square" tIns="91425">
            <a:normAutofit lnSpcReduction="10000"/>
          </a:bodyPr>
          <a:lstStyle/>
          <a:p>
            <a:pPr indent="457200" lvl="0" marL="1828800" rtl="0" algn="l">
              <a:spcBef>
                <a:spcPts val="0"/>
              </a:spcBef>
              <a:spcAft>
                <a:spcPts val="0"/>
              </a:spcAft>
              <a:buNone/>
            </a:pPr>
            <a:r>
              <a:rPr b="1" lang="en" u="sng"/>
              <a:t>Stretch </a:t>
            </a:r>
            <a:r>
              <a:rPr b="1" lang="en" u="sng"/>
              <a:t>Objectives:</a:t>
            </a:r>
            <a:endParaRPr b="1" u="sng"/>
          </a:p>
          <a:p>
            <a:pPr indent="0" lvl="0" marL="0" rtl="0" algn="l">
              <a:spcBef>
                <a:spcPts val="1200"/>
              </a:spcBef>
              <a:spcAft>
                <a:spcPts val="0"/>
              </a:spcAft>
              <a:buNone/>
            </a:pPr>
            <a:r>
              <a:rPr lang="en"/>
              <a:t>1. Implement a long-term calendar </a:t>
            </a:r>
            <a:endParaRPr/>
          </a:p>
          <a:p>
            <a:pPr indent="0" lvl="0" marL="0" rtl="0" algn="l">
              <a:spcBef>
                <a:spcPts val="1200"/>
              </a:spcBef>
              <a:spcAft>
                <a:spcPts val="0"/>
              </a:spcAft>
              <a:buNone/>
            </a:pPr>
            <a:r>
              <a:rPr lang="en"/>
              <a:t>2. Implement charts for long-term trends</a:t>
            </a:r>
            <a:endParaRPr/>
          </a:p>
          <a:p>
            <a:pPr indent="0" lvl="0" marL="0" rtl="0" algn="l">
              <a:spcBef>
                <a:spcPts val="1200"/>
              </a:spcBef>
              <a:spcAft>
                <a:spcPts val="1200"/>
              </a:spcAft>
              <a:buNone/>
            </a:pPr>
            <a:r>
              <a:rPr lang="en"/>
              <a:t>3. Further </a:t>
            </a:r>
            <a:r>
              <a:rPr lang="en"/>
              <a:t>compatibility</a:t>
            </a:r>
            <a:r>
              <a:rPr lang="en"/>
              <a:t> with external devices</a:t>
            </a:r>
            <a:endParaRPr/>
          </a:p>
        </p:txBody>
      </p:sp>
      <p:sp>
        <p:nvSpPr>
          <p:cNvPr id="224" name="Google Shape;224;p23"/>
          <p:cNvSpPr txBox="1"/>
          <p:nvPr>
            <p:ph idx="1" type="body"/>
          </p:nvPr>
        </p:nvSpPr>
        <p:spPr>
          <a:xfrm>
            <a:off x="1297500" y="3632100"/>
            <a:ext cx="7264200" cy="11466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
              <a:t>       4. Implement a survey for impromptu recordings</a:t>
            </a:r>
            <a:endParaRPr/>
          </a:p>
          <a:p>
            <a:pPr indent="457200" lvl="0" marL="2743200" rtl="0" algn="l">
              <a:spcBef>
                <a:spcPts val="1200"/>
              </a:spcBef>
              <a:spcAft>
                <a:spcPts val="0"/>
              </a:spcAft>
              <a:buNone/>
            </a:pPr>
            <a:r>
              <a:rPr lang="en"/>
              <a:t>       5. Create an Android widget to display data</a:t>
            </a:r>
            <a:endParaRPr/>
          </a:p>
          <a:p>
            <a:pPr indent="457200" lvl="0" marL="2743200" rtl="0" algn="l">
              <a:spcBef>
                <a:spcPts val="1200"/>
              </a:spcBef>
              <a:spcAft>
                <a:spcPts val="1200"/>
              </a:spcAft>
              <a:buNone/>
            </a:pPr>
            <a:r>
              <a:rPr lang="en"/>
              <a:t>       </a:t>
            </a:r>
            <a:endParaRPr/>
          </a:p>
        </p:txBody>
      </p:sp>
      <p:pic>
        <p:nvPicPr>
          <p:cNvPr id="225" name="Google Shape;225;p23"/>
          <p:cNvPicPr preferRelativeResize="0"/>
          <p:nvPr/>
        </p:nvPicPr>
        <p:blipFill>
          <a:blip r:embed="rId4">
            <a:alphaModFix/>
          </a:blip>
          <a:stretch>
            <a:fillRect/>
          </a:stretch>
        </p:blipFill>
        <p:spPr>
          <a:xfrm>
            <a:off x="7463675" y="301788"/>
            <a:ext cx="1098026" cy="1098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Gantt Chart</a:t>
            </a:r>
            <a:endParaRPr/>
          </a:p>
        </p:txBody>
      </p:sp>
      <p:pic>
        <p:nvPicPr>
          <p:cNvPr id="231" name="Google Shape;231;p24"/>
          <p:cNvPicPr preferRelativeResize="0"/>
          <p:nvPr/>
        </p:nvPicPr>
        <p:blipFill>
          <a:blip r:embed="rId4">
            <a:alphaModFix/>
          </a:blip>
          <a:stretch>
            <a:fillRect/>
          </a:stretch>
        </p:blipFill>
        <p:spPr>
          <a:xfrm rot="-5400000">
            <a:off x="3548363" y="1276262"/>
            <a:ext cx="1283725" cy="6011151"/>
          </a:xfrm>
          <a:prstGeom prst="rect">
            <a:avLst/>
          </a:prstGeom>
          <a:noFill/>
          <a:ln>
            <a:noFill/>
          </a:ln>
        </p:spPr>
      </p:pic>
      <p:pic>
        <p:nvPicPr>
          <p:cNvPr id="232" name="Google Shape;232;p24"/>
          <p:cNvPicPr preferRelativeResize="0"/>
          <p:nvPr/>
        </p:nvPicPr>
        <p:blipFill>
          <a:blip r:embed="rId5">
            <a:alphaModFix/>
          </a:blip>
          <a:stretch>
            <a:fillRect/>
          </a:stretch>
        </p:blipFill>
        <p:spPr>
          <a:xfrm rot="-5400000">
            <a:off x="3233638" y="-1168000"/>
            <a:ext cx="2676721" cy="67689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38" name="Google Shape;238;p25"/>
          <p:cNvSpPr txBox="1"/>
          <p:nvPr>
            <p:ph idx="1" type="body"/>
          </p:nvPr>
        </p:nvSpPr>
        <p:spPr>
          <a:xfrm>
            <a:off x="839500" y="1101500"/>
            <a:ext cx="5936400" cy="3807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Met all the technical objectives except for testing with the OT department</a:t>
            </a:r>
            <a:br>
              <a:rPr lang="en"/>
            </a:br>
            <a:r>
              <a:rPr lang="en"/>
              <a:t>- improved UI design, reaction time test </a:t>
            </a:r>
            <a:br>
              <a:rPr lang="en"/>
            </a:br>
            <a:r>
              <a:rPr lang="en"/>
              <a:t>- login options with Google/Facebook</a:t>
            </a:r>
            <a:br>
              <a:rPr lang="en"/>
            </a:br>
            <a:r>
              <a:rPr lang="en"/>
              <a:t>- dashboard as a form of feedback to users </a:t>
            </a:r>
            <a:br>
              <a:rPr lang="en"/>
            </a:br>
            <a:r>
              <a:rPr lang="en"/>
              <a:t>- settings page; more robust notification system; </a:t>
            </a:r>
            <a:br>
              <a:rPr lang="en"/>
            </a:br>
            <a:r>
              <a:rPr lang="en"/>
              <a:t>   caters to an individual’s daily routines</a:t>
            </a:r>
            <a:br>
              <a:rPr lang="en"/>
            </a:br>
            <a:r>
              <a:rPr lang="en"/>
              <a:t>- integration of data from FitBit </a:t>
            </a:r>
            <a:br>
              <a:rPr lang="en"/>
            </a:br>
            <a:r>
              <a:rPr lang="en"/>
              <a:t>- user feedback from students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Future ideas/work </a:t>
            </a:r>
            <a:br>
              <a:rPr lang="en"/>
            </a:br>
            <a:r>
              <a:rPr lang="en"/>
              <a:t>-surveys to provide accessibility support</a:t>
            </a:r>
            <a:br>
              <a:rPr lang="en"/>
            </a:br>
            <a:r>
              <a:rPr lang="en"/>
              <a:t>-reaction test customisation</a:t>
            </a:r>
            <a:br>
              <a:rPr lang="en"/>
            </a:br>
            <a:r>
              <a:rPr lang="en"/>
              <a:t>-extending integration with external devices</a:t>
            </a:r>
            <a:br>
              <a:rPr lang="en"/>
            </a:br>
            <a:r>
              <a:rPr lang="en"/>
              <a:t>-stretch objectives; android widgets, display long-term fatigue progress and trends</a:t>
            </a:r>
            <a:br>
              <a:rPr lang="en"/>
            </a:br>
            <a:br>
              <a:rPr lang="en"/>
            </a:br>
            <a:endParaRPr/>
          </a:p>
        </p:txBody>
      </p:sp>
      <p:pic>
        <p:nvPicPr>
          <p:cNvPr id="239" name="Google Shape;239;p25"/>
          <p:cNvPicPr preferRelativeResize="0"/>
          <p:nvPr/>
        </p:nvPicPr>
        <p:blipFill rotWithShape="1">
          <a:blip r:embed="rId3">
            <a:alphaModFix/>
          </a:blip>
          <a:srcRect b="12670" l="21886" r="20273" t="7437"/>
          <a:stretch/>
        </p:blipFill>
        <p:spPr>
          <a:xfrm>
            <a:off x="5777625" y="1855400"/>
            <a:ext cx="1972850" cy="1855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a:t>
            </a:r>
            <a:endParaRPr/>
          </a:p>
        </p:txBody>
      </p:sp>
      <p:pic>
        <p:nvPicPr>
          <p:cNvPr id="245" name="Google Shape;245;p26" title="Screen_Recording_20230113-125510_BrainFatigueApp~2.mp4">
            <a:hlinkClick r:id="rId3"/>
          </p:cNvPr>
          <p:cNvPicPr preferRelativeResize="0"/>
          <p:nvPr/>
        </p:nvPicPr>
        <p:blipFill>
          <a:blip r:embed="rId4">
            <a:alphaModFix/>
          </a:blip>
          <a:stretch>
            <a:fillRect/>
          </a:stretch>
        </p:blipFill>
        <p:spPr>
          <a:xfrm>
            <a:off x="2286000" y="11675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068900" y="2323550"/>
            <a:ext cx="5009700" cy="14754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Previously…</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Implemented the design from Figma</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Environment for app development; android studio, Git repo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Results weren’t collected yet</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Login page; integration with google and facebook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Dashboard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Testing Ethics </a:t>
            </a:r>
            <a:endParaRPr sz="1302">
              <a:latin typeface="League Spartan"/>
              <a:ea typeface="League Spartan"/>
              <a:cs typeface="League Spartan"/>
              <a:sym typeface="League Spartan"/>
            </a:endParaRPr>
          </a:p>
        </p:txBody>
      </p:sp>
      <p:sp>
        <p:nvSpPr>
          <p:cNvPr id="142" name="Google Shape;142;p14"/>
          <p:cNvSpPr txBox="1"/>
          <p:nvPr>
            <p:ph idx="1" type="body"/>
          </p:nvPr>
        </p:nvSpPr>
        <p:spPr>
          <a:xfrm>
            <a:off x="1068900" y="3722750"/>
            <a:ext cx="5689800" cy="13092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Accomplishments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Implementation of notification system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Reaction time tests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Integration with FitBit</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Dashboard, daily summary</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Testing the app.</a:t>
            </a:r>
            <a:endParaRPr sz="1302">
              <a:latin typeface="League Spartan"/>
              <a:ea typeface="League Spartan"/>
              <a:cs typeface="League Spartan"/>
              <a:sym typeface="League Spartan"/>
            </a:endParaRPr>
          </a:p>
        </p:txBody>
      </p:sp>
      <p:pic>
        <p:nvPicPr>
          <p:cNvPr id="143" name="Google Shape;143;p14"/>
          <p:cNvPicPr preferRelativeResize="0"/>
          <p:nvPr/>
        </p:nvPicPr>
        <p:blipFill rotWithShape="1">
          <a:blip r:embed="rId4">
            <a:alphaModFix/>
          </a:blip>
          <a:srcRect b="19065" l="34037" r="34883" t="19213"/>
          <a:stretch/>
        </p:blipFill>
        <p:spPr>
          <a:xfrm>
            <a:off x="6337275" y="2797425"/>
            <a:ext cx="1535355" cy="1475401"/>
          </a:xfrm>
          <a:prstGeom prst="rect">
            <a:avLst/>
          </a:prstGeom>
          <a:noFill/>
          <a:ln>
            <a:noFill/>
          </a:ln>
        </p:spPr>
      </p:pic>
      <p:sp>
        <p:nvSpPr>
          <p:cNvPr id="144" name="Google Shape;144;p14"/>
          <p:cNvSpPr txBox="1"/>
          <p:nvPr>
            <p:ph idx="1" type="body"/>
          </p:nvPr>
        </p:nvSpPr>
        <p:spPr>
          <a:xfrm>
            <a:off x="960000" y="856250"/>
            <a:ext cx="7871100" cy="130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302">
                <a:latin typeface="League Spartan"/>
                <a:ea typeface="League Spartan"/>
                <a:cs typeface="League Spartan"/>
                <a:sym typeface="League Spartan"/>
              </a:rPr>
              <a:t>Problem: A majority of patients admitted to the hospital have acquired brain injury and this massively affects their cognitive </a:t>
            </a:r>
            <a:r>
              <a:rPr lang="en" sz="1302">
                <a:latin typeface="League Spartan"/>
                <a:ea typeface="League Spartan"/>
                <a:cs typeface="League Spartan"/>
                <a:sym typeface="League Spartan"/>
              </a:rPr>
              <a:t>abilities</a:t>
            </a:r>
            <a:r>
              <a:rPr lang="en" sz="1302">
                <a:latin typeface="League Spartan"/>
                <a:ea typeface="League Spartan"/>
                <a:cs typeface="League Spartan"/>
                <a:sym typeface="League Spartan"/>
              </a:rPr>
              <a:t> hindering their daily lives. The main effect brain injury has on patients is fatigue. Managing fatigue and improving the impact it has on daily life is difficult due to the </a:t>
            </a:r>
            <a:r>
              <a:rPr lang="en" sz="1302">
                <a:latin typeface="League Spartan"/>
                <a:ea typeface="League Spartan"/>
                <a:cs typeface="League Spartan"/>
                <a:sym typeface="League Spartan"/>
              </a:rPr>
              <a:t>unpredictable</a:t>
            </a:r>
            <a:r>
              <a:rPr lang="en" sz="1302">
                <a:latin typeface="League Spartan"/>
                <a:ea typeface="League Spartan"/>
                <a:cs typeface="League Spartan"/>
                <a:sym typeface="League Spartan"/>
              </a:rPr>
              <a:t> nature of it. </a:t>
            </a:r>
            <a:endParaRPr sz="1302">
              <a:latin typeface="League Spartan"/>
              <a:ea typeface="League Spartan"/>
              <a:cs typeface="League Spartan"/>
              <a:sym typeface="League Spartan"/>
            </a:endParaRPr>
          </a:p>
          <a:p>
            <a:pPr indent="0" lvl="0" marL="0" rtl="0" algn="l">
              <a:lnSpc>
                <a:spcPct val="95000"/>
              </a:lnSpc>
              <a:spcBef>
                <a:spcPts val="1200"/>
              </a:spcBef>
              <a:spcAft>
                <a:spcPts val="1200"/>
              </a:spcAft>
              <a:buNone/>
            </a:pPr>
            <a:r>
              <a:rPr lang="en" sz="1302">
                <a:latin typeface="League Spartan"/>
                <a:ea typeface="League Spartan"/>
                <a:cs typeface="League Spartan"/>
                <a:sym typeface="League Spartan"/>
              </a:rPr>
              <a:t>Solution: Develop a smart-phone app to aid patients the ability to gain a greater understanding of their fatigue levels and learn how to manage them. As a result this could improve the impact that fatigue has on their daily lives. </a:t>
            </a:r>
            <a:endParaRPr sz="1302">
              <a:latin typeface="League Spartan"/>
              <a:ea typeface="League Spartan"/>
              <a:cs typeface="League Spartan"/>
              <a:sym typeface="League Spart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Surveys</a:t>
            </a:r>
            <a:endParaRPr/>
          </a:p>
        </p:txBody>
      </p:sp>
      <p:sp>
        <p:nvSpPr>
          <p:cNvPr id="150" name="Google Shape;150;p15"/>
          <p:cNvSpPr txBox="1"/>
          <p:nvPr>
            <p:ph idx="1" type="body"/>
          </p:nvPr>
        </p:nvSpPr>
        <p:spPr>
          <a:xfrm>
            <a:off x="1297500" y="1567550"/>
            <a:ext cx="4020600" cy="291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League Spartan"/>
                <a:ea typeface="League Spartan"/>
                <a:cs typeface="League Spartan"/>
                <a:sym typeface="League Spartan"/>
              </a:rPr>
              <a:t>The user surveys are the backbone of our app's data collection. We designed them based on the structure given by our customer and aimed to implement a clean user interface/experience.</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This was achieved by providing a dynamic system that wasn’t just a series of buttons but provided sliders, a progress bar and a battery visualisation.</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The survey results are collected by the app and stored within the app itself. This data is then passed over to the dashboard. Finishing the survey also sets up the next survey notification.</a:t>
            </a:r>
            <a:endParaRPr/>
          </a:p>
        </p:txBody>
      </p:sp>
      <p:pic>
        <p:nvPicPr>
          <p:cNvPr id="151" name="Google Shape;151;p15"/>
          <p:cNvPicPr preferRelativeResize="0"/>
          <p:nvPr/>
        </p:nvPicPr>
        <p:blipFill>
          <a:blip r:embed="rId4">
            <a:alphaModFix/>
          </a:blip>
          <a:stretch>
            <a:fillRect/>
          </a:stretch>
        </p:blipFill>
        <p:spPr>
          <a:xfrm>
            <a:off x="7205750" y="2604118"/>
            <a:ext cx="1017569" cy="2219320"/>
          </a:xfrm>
          <a:prstGeom prst="rect">
            <a:avLst/>
          </a:prstGeom>
          <a:noFill/>
          <a:ln>
            <a:noFill/>
          </a:ln>
        </p:spPr>
      </p:pic>
      <p:pic>
        <p:nvPicPr>
          <p:cNvPr id="152" name="Google Shape;152;p15"/>
          <p:cNvPicPr preferRelativeResize="0"/>
          <p:nvPr/>
        </p:nvPicPr>
        <p:blipFill>
          <a:blip r:embed="rId5">
            <a:alphaModFix/>
          </a:blip>
          <a:stretch>
            <a:fillRect/>
          </a:stretch>
        </p:blipFill>
        <p:spPr>
          <a:xfrm>
            <a:off x="6025430" y="2604106"/>
            <a:ext cx="1017569" cy="2219320"/>
          </a:xfrm>
          <a:prstGeom prst="rect">
            <a:avLst/>
          </a:prstGeom>
          <a:noFill/>
          <a:ln>
            <a:noFill/>
          </a:ln>
        </p:spPr>
      </p:pic>
      <p:pic>
        <p:nvPicPr>
          <p:cNvPr id="153" name="Google Shape;153;p15"/>
          <p:cNvPicPr preferRelativeResize="0"/>
          <p:nvPr/>
        </p:nvPicPr>
        <p:blipFill>
          <a:blip r:embed="rId6">
            <a:alphaModFix/>
          </a:blip>
          <a:stretch>
            <a:fillRect/>
          </a:stretch>
        </p:blipFill>
        <p:spPr>
          <a:xfrm>
            <a:off x="7205755" y="320076"/>
            <a:ext cx="1017569" cy="2219300"/>
          </a:xfrm>
          <a:prstGeom prst="rect">
            <a:avLst/>
          </a:prstGeom>
          <a:noFill/>
          <a:ln>
            <a:noFill/>
          </a:ln>
        </p:spPr>
      </p:pic>
      <p:pic>
        <p:nvPicPr>
          <p:cNvPr id="154" name="Google Shape;154;p15"/>
          <p:cNvPicPr preferRelativeResize="0"/>
          <p:nvPr/>
        </p:nvPicPr>
        <p:blipFill>
          <a:blip r:embed="rId7">
            <a:alphaModFix/>
          </a:blip>
          <a:stretch>
            <a:fillRect/>
          </a:stretch>
        </p:blipFill>
        <p:spPr>
          <a:xfrm>
            <a:off x="6025425" y="320063"/>
            <a:ext cx="1017569" cy="2219320"/>
          </a:xfrm>
          <a:prstGeom prst="rect">
            <a:avLst/>
          </a:prstGeom>
          <a:noFill/>
          <a:ln>
            <a:noFill/>
          </a:ln>
        </p:spPr>
      </p:pic>
      <p:pic>
        <p:nvPicPr>
          <p:cNvPr id="155" name="Google Shape;155;p15"/>
          <p:cNvPicPr preferRelativeResize="0"/>
          <p:nvPr/>
        </p:nvPicPr>
        <p:blipFill>
          <a:blip r:embed="rId8">
            <a:alphaModFix/>
          </a:blip>
          <a:stretch>
            <a:fillRect/>
          </a:stretch>
        </p:blipFill>
        <p:spPr>
          <a:xfrm>
            <a:off x="6025427" y="320075"/>
            <a:ext cx="1017576" cy="22052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Reaction Time Tests </a:t>
            </a:r>
            <a:endParaRPr/>
          </a:p>
        </p:txBody>
      </p:sp>
      <p:sp>
        <p:nvSpPr>
          <p:cNvPr id="161" name="Google Shape;161;p16"/>
          <p:cNvSpPr txBox="1"/>
          <p:nvPr>
            <p:ph idx="1" type="body"/>
          </p:nvPr>
        </p:nvSpPr>
        <p:spPr>
          <a:xfrm>
            <a:off x="950500" y="1245025"/>
            <a:ext cx="4020600" cy="3337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League Spartan"/>
                <a:ea typeface="League Spartan"/>
                <a:cs typeface="League Spartan"/>
                <a:sym typeface="League Spartan"/>
              </a:rPr>
              <a:t>We implemented a 3 minute reaction time test that objectively measures the time it takes for the user to </a:t>
            </a:r>
            <a:r>
              <a:rPr lang="en">
                <a:latin typeface="League Spartan"/>
                <a:ea typeface="League Spartan"/>
                <a:cs typeface="League Spartan"/>
                <a:sym typeface="League Spartan"/>
              </a:rPr>
              <a:t>respond</a:t>
            </a:r>
            <a:r>
              <a:rPr lang="en">
                <a:latin typeface="League Spartan"/>
                <a:ea typeface="League Spartan"/>
                <a:cs typeface="League Spartan"/>
                <a:sym typeface="League Spartan"/>
              </a:rPr>
              <a:t> to a particular stimulus. Since fatigue from insufficient sleep </a:t>
            </a:r>
            <a:r>
              <a:rPr lang="en">
                <a:latin typeface="League Spartan"/>
                <a:ea typeface="League Spartan"/>
                <a:cs typeface="League Spartan"/>
                <a:sym typeface="League Spartan"/>
              </a:rPr>
              <a:t>adversely affects the vigilance and attention of a person, the reaction time test is able to capture that.</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When participating in the reaction time test, users will be presented a stimulus every 2-10 seconds. We have chosen the stimulus to be a colour change. When this occurs, the user will tap on the screen and his/her response time will be displayed.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This will continue for 3 minutes, and the user average will be shown at the end and saved to the database. </a:t>
            </a:r>
            <a:endParaRPr>
              <a:latin typeface="League Spartan"/>
              <a:ea typeface="League Spartan"/>
              <a:cs typeface="League Spartan"/>
              <a:sym typeface="League Spartan"/>
            </a:endParaRPr>
          </a:p>
        </p:txBody>
      </p:sp>
      <p:pic>
        <p:nvPicPr>
          <p:cNvPr id="162" name="Google Shape;162;p16"/>
          <p:cNvPicPr preferRelativeResize="0"/>
          <p:nvPr/>
        </p:nvPicPr>
        <p:blipFill>
          <a:blip r:embed="rId4">
            <a:alphaModFix/>
          </a:blip>
          <a:stretch>
            <a:fillRect/>
          </a:stretch>
        </p:blipFill>
        <p:spPr>
          <a:xfrm>
            <a:off x="4913575" y="610500"/>
            <a:ext cx="1326475" cy="2874726"/>
          </a:xfrm>
          <a:prstGeom prst="rect">
            <a:avLst/>
          </a:prstGeom>
          <a:noFill/>
          <a:ln>
            <a:noFill/>
          </a:ln>
        </p:spPr>
      </p:pic>
      <p:pic>
        <p:nvPicPr>
          <p:cNvPr id="163" name="Google Shape;163;p16"/>
          <p:cNvPicPr preferRelativeResize="0"/>
          <p:nvPr/>
        </p:nvPicPr>
        <p:blipFill>
          <a:blip r:embed="rId5">
            <a:alphaModFix/>
          </a:blip>
          <a:stretch>
            <a:fillRect/>
          </a:stretch>
        </p:blipFill>
        <p:spPr>
          <a:xfrm>
            <a:off x="6294087" y="2036400"/>
            <a:ext cx="1326475" cy="2874701"/>
          </a:xfrm>
          <a:prstGeom prst="rect">
            <a:avLst/>
          </a:prstGeom>
          <a:noFill/>
          <a:ln>
            <a:noFill/>
          </a:ln>
        </p:spPr>
      </p:pic>
      <p:pic>
        <p:nvPicPr>
          <p:cNvPr id="164" name="Google Shape;164;p16"/>
          <p:cNvPicPr preferRelativeResize="0"/>
          <p:nvPr/>
        </p:nvPicPr>
        <p:blipFill>
          <a:blip r:embed="rId6">
            <a:alphaModFix/>
          </a:blip>
          <a:stretch>
            <a:fillRect/>
          </a:stretch>
        </p:blipFill>
        <p:spPr>
          <a:xfrm>
            <a:off x="7674575" y="610500"/>
            <a:ext cx="1326475" cy="28747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Notifications</a:t>
            </a:r>
            <a:endParaRPr/>
          </a:p>
        </p:txBody>
      </p:sp>
      <p:sp>
        <p:nvSpPr>
          <p:cNvPr id="170" name="Google Shape;170;p17"/>
          <p:cNvSpPr txBox="1"/>
          <p:nvPr>
            <p:ph idx="1" type="body"/>
          </p:nvPr>
        </p:nvSpPr>
        <p:spPr>
          <a:xfrm>
            <a:off x="1297500" y="1567550"/>
            <a:ext cx="4704300" cy="291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League Spartan"/>
                <a:ea typeface="League Spartan"/>
                <a:cs typeface="League Spartan"/>
                <a:sym typeface="League Spartan"/>
              </a:rPr>
              <a:t>We use regular notifications to alert the user to complete their brain fatigue surveys. These surveys build trends over time but that only works if they are done frequently and throughout the day. We use high-priority notifications that users cannot simply dismiss to grab their attention.</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We also implemented an emergency notification system to detect intense volumes. This was designed to get </a:t>
            </a:r>
            <a:r>
              <a:rPr lang="en">
                <a:latin typeface="League Spartan"/>
                <a:ea typeface="League Spartan"/>
                <a:cs typeface="League Spartan"/>
                <a:sym typeface="League Spartan"/>
              </a:rPr>
              <a:t>impromptu</a:t>
            </a:r>
            <a:r>
              <a:rPr lang="en">
                <a:latin typeface="League Spartan"/>
                <a:ea typeface="League Spartan"/>
                <a:cs typeface="League Spartan"/>
                <a:sym typeface="League Spartan"/>
              </a:rPr>
              <a:t> brain fatigue results at the most exhausting part of their days.</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We also use a notification alert the user to when their daily summary of results is available.</a:t>
            </a:r>
            <a:endParaRPr>
              <a:latin typeface="League Spartan"/>
              <a:ea typeface="League Spartan"/>
              <a:cs typeface="League Spartan"/>
              <a:sym typeface="League Spartan"/>
            </a:endParaRPr>
          </a:p>
        </p:txBody>
      </p:sp>
      <p:pic>
        <p:nvPicPr>
          <p:cNvPr id="171" name="Google Shape;171;p17"/>
          <p:cNvPicPr preferRelativeResize="0"/>
          <p:nvPr/>
        </p:nvPicPr>
        <p:blipFill>
          <a:blip r:embed="rId4">
            <a:alphaModFix/>
          </a:blip>
          <a:stretch>
            <a:fillRect/>
          </a:stretch>
        </p:blipFill>
        <p:spPr>
          <a:xfrm>
            <a:off x="6428077" y="848300"/>
            <a:ext cx="1590475" cy="34469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idx="1" type="body"/>
          </p:nvPr>
        </p:nvSpPr>
        <p:spPr>
          <a:xfrm>
            <a:off x="1297500" y="1435526"/>
            <a:ext cx="3843600" cy="514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eague Spartan"/>
                <a:ea typeface="League Spartan"/>
                <a:cs typeface="League Spartan"/>
                <a:sym typeface="League Spartan"/>
              </a:rPr>
              <a:t>The </a:t>
            </a:r>
            <a:r>
              <a:rPr lang="en" u="sng">
                <a:latin typeface="League Spartan"/>
                <a:ea typeface="League Spartan"/>
                <a:cs typeface="League Spartan"/>
                <a:sym typeface="League Spartan"/>
              </a:rPr>
              <a:t>data dashboard</a:t>
            </a:r>
            <a:r>
              <a:rPr lang="en">
                <a:latin typeface="League Spartan"/>
                <a:ea typeface="League Spartan"/>
                <a:cs typeface="League Spartan"/>
                <a:sym typeface="League Spartan"/>
              </a:rPr>
              <a:t> is a key area of the application as it allows users to review their responses to previously taken surveys.</a:t>
            </a:r>
            <a:endParaRPr>
              <a:latin typeface="League Spartan"/>
              <a:ea typeface="League Spartan"/>
              <a:cs typeface="League Spartan"/>
              <a:sym typeface="League Spartan"/>
            </a:endParaRPr>
          </a:p>
          <a:p>
            <a:pPr indent="0" lvl="0" marL="0" rtl="0" algn="ctr">
              <a:spcBef>
                <a:spcPts val="1200"/>
              </a:spcBef>
              <a:spcAft>
                <a:spcPts val="0"/>
              </a:spcAft>
              <a:buNone/>
            </a:pPr>
            <a:r>
              <a:t/>
            </a:r>
            <a:endParaRPr>
              <a:latin typeface="League Spartan"/>
              <a:ea typeface="League Spartan"/>
              <a:cs typeface="League Spartan"/>
              <a:sym typeface="League Spartan"/>
            </a:endParaRPr>
          </a:p>
          <a:p>
            <a:pPr indent="0" lvl="0" marL="0" rtl="0" algn="ctr">
              <a:spcBef>
                <a:spcPts val="1200"/>
              </a:spcBef>
              <a:spcAft>
                <a:spcPts val="0"/>
              </a:spcAft>
              <a:buNone/>
            </a:pPr>
            <a:r>
              <a:rPr lang="en">
                <a:latin typeface="League Spartan"/>
                <a:ea typeface="League Spartan"/>
                <a:cs typeface="League Spartan"/>
                <a:sym typeface="League Spartan"/>
              </a:rPr>
              <a:t>It contains two tabs - one for the user’s </a:t>
            </a:r>
            <a:r>
              <a:rPr lang="en" u="sng">
                <a:latin typeface="League Spartan"/>
                <a:ea typeface="League Spartan"/>
                <a:cs typeface="League Spartan"/>
                <a:sym typeface="League Spartan"/>
              </a:rPr>
              <a:t>daily summaries</a:t>
            </a:r>
            <a:r>
              <a:rPr lang="en">
                <a:latin typeface="League Spartan"/>
                <a:ea typeface="League Spartan"/>
                <a:cs typeface="League Spartan"/>
                <a:sym typeface="League Spartan"/>
              </a:rPr>
              <a:t> and one for the user’s </a:t>
            </a:r>
            <a:r>
              <a:rPr lang="en" u="sng">
                <a:latin typeface="League Spartan"/>
                <a:ea typeface="League Spartan"/>
                <a:cs typeface="League Spartan"/>
                <a:sym typeface="League Spartan"/>
              </a:rPr>
              <a:t>lifetime</a:t>
            </a:r>
            <a:r>
              <a:rPr lang="en">
                <a:latin typeface="League Spartan"/>
                <a:ea typeface="League Spartan"/>
                <a:cs typeface="League Spartan"/>
                <a:sym typeface="League Spartan"/>
              </a:rPr>
              <a:t> data.</a:t>
            </a:r>
            <a:endParaRPr>
              <a:latin typeface="League Spartan"/>
              <a:ea typeface="League Spartan"/>
              <a:cs typeface="League Spartan"/>
              <a:sym typeface="League Spartan"/>
            </a:endParaRPr>
          </a:p>
          <a:p>
            <a:pPr indent="0" lvl="0" marL="0" rtl="0" algn="ctr">
              <a:spcBef>
                <a:spcPts val="1200"/>
              </a:spcBef>
              <a:spcAft>
                <a:spcPts val="0"/>
              </a:spcAft>
              <a:buNone/>
            </a:pPr>
            <a:r>
              <a:t/>
            </a:r>
            <a:endParaRPr>
              <a:latin typeface="League Spartan"/>
              <a:ea typeface="League Spartan"/>
              <a:cs typeface="League Spartan"/>
              <a:sym typeface="League Spartan"/>
            </a:endParaRPr>
          </a:p>
          <a:p>
            <a:pPr indent="0" lvl="0" marL="0" rtl="0" algn="ctr">
              <a:spcBef>
                <a:spcPts val="1200"/>
              </a:spcBef>
              <a:spcAft>
                <a:spcPts val="0"/>
              </a:spcAft>
              <a:buNone/>
            </a:pPr>
            <a:r>
              <a:rPr lang="en">
                <a:latin typeface="League Spartan"/>
                <a:ea typeface="League Spartan"/>
                <a:cs typeface="League Spartan"/>
                <a:sym typeface="League Spartan"/>
              </a:rPr>
              <a:t>Each section contains </a:t>
            </a:r>
            <a:r>
              <a:rPr lang="en" u="sng">
                <a:latin typeface="League Spartan"/>
                <a:ea typeface="League Spartan"/>
                <a:cs typeface="League Spartan"/>
                <a:sym typeface="League Spartan"/>
              </a:rPr>
              <a:t>graphs</a:t>
            </a:r>
            <a:r>
              <a:rPr lang="en">
                <a:latin typeface="League Spartan"/>
                <a:ea typeface="League Spartan"/>
                <a:cs typeface="League Spartan"/>
                <a:sym typeface="League Spartan"/>
              </a:rPr>
              <a:t> of the user’s data over time, as well as a list of all </a:t>
            </a:r>
            <a:r>
              <a:rPr lang="en" u="sng">
                <a:latin typeface="League Spartan"/>
                <a:ea typeface="League Spartan"/>
                <a:cs typeface="League Spartan"/>
                <a:sym typeface="League Spartan"/>
              </a:rPr>
              <a:t>past responses</a:t>
            </a:r>
            <a:r>
              <a:rPr lang="en">
                <a:latin typeface="League Spartan"/>
                <a:ea typeface="League Spartan"/>
                <a:cs typeface="League Spartan"/>
                <a:sym typeface="League Spartan"/>
              </a:rPr>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7" name="Google Shape;17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a:t>
            </a:r>
            <a:endParaRPr/>
          </a:p>
        </p:txBody>
      </p:sp>
      <p:pic>
        <p:nvPicPr>
          <p:cNvPr id="178" name="Google Shape;178;p18"/>
          <p:cNvPicPr preferRelativeResize="0"/>
          <p:nvPr/>
        </p:nvPicPr>
        <p:blipFill rotWithShape="1">
          <a:blip r:embed="rId4">
            <a:alphaModFix/>
          </a:blip>
          <a:srcRect b="47531" l="0" r="0" t="0"/>
          <a:stretch/>
        </p:blipFill>
        <p:spPr>
          <a:xfrm>
            <a:off x="7077038" y="455645"/>
            <a:ext cx="1577701" cy="1793976"/>
          </a:xfrm>
          <a:prstGeom prst="rect">
            <a:avLst/>
          </a:prstGeom>
          <a:noFill/>
          <a:ln>
            <a:noFill/>
          </a:ln>
        </p:spPr>
      </p:pic>
      <p:pic>
        <p:nvPicPr>
          <p:cNvPr id="179" name="Google Shape;179;p18"/>
          <p:cNvPicPr preferRelativeResize="0"/>
          <p:nvPr/>
        </p:nvPicPr>
        <p:blipFill>
          <a:blip r:embed="rId5">
            <a:alphaModFix/>
          </a:blip>
          <a:stretch>
            <a:fillRect/>
          </a:stretch>
        </p:blipFill>
        <p:spPr>
          <a:xfrm>
            <a:off x="5320214" y="862150"/>
            <a:ext cx="1577701" cy="3419177"/>
          </a:xfrm>
          <a:prstGeom prst="rect">
            <a:avLst/>
          </a:prstGeom>
          <a:noFill/>
          <a:ln>
            <a:noFill/>
          </a:ln>
        </p:spPr>
      </p:pic>
      <p:pic>
        <p:nvPicPr>
          <p:cNvPr id="180" name="Google Shape;180;p18"/>
          <p:cNvPicPr preferRelativeResize="0"/>
          <p:nvPr/>
        </p:nvPicPr>
        <p:blipFill rotWithShape="1">
          <a:blip r:embed="rId6">
            <a:alphaModFix/>
          </a:blip>
          <a:srcRect b="21521" l="0" r="-270" t="20500"/>
          <a:stretch/>
        </p:blipFill>
        <p:spPr>
          <a:xfrm>
            <a:off x="7077062" y="2571750"/>
            <a:ext cx="1582074" cy="1982377"/>
          </a:xfrm>
          <a:prstGeom prst="rect">
            <a:avLst/>
          </a:prstGeom>
          <a:noFill/>
          <a:ln>
            <a:noFill/>
          </a:ln>
        </p:spPr>
      </p:pic>
      <p:pic>
        <p:nvPicPr>
          <p:cNvPr id="181" name="Google Shape;181;p18"/>
          <p:cNvPicPr preferRelativeResize="0"/>
          <p:nvPr/>
        </p:nvPicPr>
        <p:blipFill>
          <a:blip r:embed="rId7">
            <a:alphaModFix/>
          </a:blip>
          <a:stretch>
            <a:fillRect/>
          </a:stretch>
        </p:blipFill>
        <p:spPr>
          <a:xfrm>
            <a:off x="5320226" y="862150"/>
            <a:ext cx="1577701" cy="3419244"/>
          </a:xfrm>
          <a:prstGeom prst="rect">
            <a:avLst/>
          </a:prstGeom>
          <a:noFill/>
          <a:ln>
            <a:noFill/>
          </a:ln>
        </p:spPr>
      </p:pic>
      <p:pic>
        <p:nvPicPr>
          <p:cNvPr id="182" name="Google Shape;182;p18"/>
          <p:cNvPicPr preferRelativeResize="0"/>
          <p:nvPr/>
        </p:nvPicPr>
        <p:blipFill rotWithShape="1">
          <a:blip r:embed="rId8">
            <a:alphaModFix/>
          </a:blip>
          <a:srcRect b="47534" l="0" r="0" t="0"/>
          <a:stretch/>
        </p:blipFill>
        <p:spPr>
          <a:xfrm>
            <a:off x="7077050" y="455650"/>
            <a:ext cx="1577701" cy="1793976"/>
          </a:xfrm>
          <a:prstGeom prst="rect">
            <a:avLst/>
          </a:prstGeom>
          <a:noFill/>
          <a:ln>
            <a:noFill/>
          </a:ln>
        </p:spPr>
      </p:pic>
      <p:pic>
        <p:nvPicPr>
          <p:cNvPr id="183" name="Google Shape;183;p18"/>
          <p:cNvPicPr preferRelativeResize="0"/>
          <p:nvPr/>
        </p:nvPicPr>
        <p:blipFill rotWithShape="1">
          <a:blip r:embed="rId9">
            <a:alphaModFix/>
          </a:blip>
          <a:srcRect b="21867" l="7311" r="7871" t="20555"/>
          <a:stretch/>
        </p:blipFill>
        <p:spPr>
          <a:xfrm>
            <a:off x="7077050" y="2419350"/>
            <a:ext cx="1582074" cy="23276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a:t>
            </a:r>
            <a:endParaRPr/>
          </a:p>
        </p:txBody>
      </p:sp>
      <p:sp>
        <p:nvSpPr>
          <p:cNvPr id="189" name="Google Shape;189;p19"/>
          <p:cNvSpPr txBox="1"/>
          <p:nvPr>
            <p:ph idx="1" type="body"/>
          </p:nvPr>
        </p:nvSpPr>
        <p:spPr>
          <a:xfrm>
            <a:off x="990150" y="1514725"/>
            <a:ext cx="37788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eague Spartan"/>
                <a:ea typeface="League Spartan"/>
                <a:cs typeface="League Spartan"/>
                <a:sym typeface="League Spartan"/>
              </a:rPr>
              <a:t>Two options for login, to login with google and a new skip login option.</a:t>
            </a:r>
            <a:endParaRPr>
              <a:latin typeface="League Spartan"/>
              <a:ea typeface="League Spartan"/>
              <a:cs typeface="League Spartan"/>
              <a:sym typeface="League Spartan"/>
            </a:endParaRPr>
          </a:p>
          <a:p>
            <a:pPr indent="0" lvl="0" marL="0" rtl="0" algn="ctr">
              <a:spcBef>
                <a:spcPts val="1200"/>
              </a:spcBef>
              <a:spcAft>
                <a:spcPts val="1200"/>
              </a:spcAft>
              <a:buNone/>
            </a:pPr>
            <a:r>
              <a:rPr lang="en">
                <a:latin typeface="League Spartan"/>
                <a:ea typeface="League Spartan"/>
                <a:cs typeface="League Spartan"/>
                <a:sym typeface="League Spartan"/>
              </a:rPr>
              <a:t>These two options are chosen as they are both </a:t>
            </a:r>
            <a:r>
              <a:rPr lang="en">
                <a:latin typeface="League Spartan"/>
                <a:ea typeface="League Spartan"/>
                <a:cs typeface="League Spartan"/>
                <a:sym typeface="League Spartan"/>
              </a:rPr>
              <a:t>universally</a:t>
            </a:r>
            <a:r>
              <a:rPr lang="en">
                <a:latin typeface="League Spartan"/>
                <a:ea typeface="League Spartan"/>
                <a:cs typeface="League Spartan"/>
                <a:sym typeface="League Spartan"/>
              </a:rPr>
              <a:t> </a:t>
            </a:r>
            <a:r>
              <a:rPr lang="en">
                <a:latin typeface="League Spartan"/>
                <a:ea typeface="League Spartan"/>
                <a:cs typeface="League Spartan"/>
                <a:sym typeface="League Spartan"/>
              </a:rPr>
              <a:t>accessible</a:t>
            </a:r>
            <a:r>
              <a:rPr lang="en">
                <a:latin typeface="League Spartan"/>
                <a:ea typeface="League Spartan"/>
                <a:cs typeface="League Spartan"/>
                <a:sym typeface="League Spartan"/>
              </a:rPr>
              <a:t> as everyone if made to have a google account on android and everyone can use the continue without login.</a:t>
            </a:r>
            <a:br>
              <a:rPr lang="en">
                <a:latin typeface="League Spartan"/>
                <a:ea typeface="League Spartan"/>
                <a:cs typeface="League Spartan"/>
                <a:sym typeface="League Spartan"/>
              </a:rPr>
            </a:br>
            <a:br>
              <a:rPr lang="en">
                <a:latin typeface="League Spartan"/>
                <a:ea typeface="League Spartan"/>
                <a:cs typeface="League Spartan"/>
                <a:sym typeface="League Spartan"/>
              </a:rPr>
            </a:br>
            <a:r>
              <a:rPr lang="en">
                <a:latin typeface="League Spartan"/>
                <a:ea typeface="League Spartan"/>
                <a:cs typeface="League Spartan"/>
                <a:sym typeface="League Spartan"/>
              </a:rPr>
              <a:t>Username and password field and the signin with Facebook features shown in last iteration of the app both gone for security reasons.</a:t>
            </a:r>
            <a:endParaRPr>
              <a:latin typeface="League Spartan"/>
              <a:ea typeface="League Spartan"/>
              <a:cs typeface="League Spartan"/>
              <a:sym typeface="League Spartan"/>
            </a:endParaRPr>
          </a:p>
        </p:txBody>
      </p:sp>
      <p:pic>
        <p:nvPicPr>
          <p:cNvPr id="190" name="Google Shape;190;p19"/>
          <p:cNvPicPr preferRelativeResize="0"/>
          <p:nvPr/>
        </p:nvPicPr>
        <p:blipFill>
          <a:blip r:embed="rId4">
            <a:alphaModFix/>
          </a:blip>
          <a:stretch>
            <a:fillRect/>
          </a:stretch>
        </p:blipFill>
        <p:spPr>
          <a:xfrm>
            <a:off x="7113134" y="571500"/>
            <a:ext cx="1916810" cy="4173401"/>
          </a:xfrm>
          <a:prstGeom prst="rect">
            <a:avLst/>
          </a:prstGeom>
          <a:noFill/>
          <a:ln>
            <a:noFill/>
          </a:ln>
        </p:spPr>
      </p:pic>
      <p:pic>
        <p:nvPicPr>
          <p:cNvPr id="191" name="Google Shape;191;p19"/>
          <p:cNvPicPr preferRelativeResize="0"/>
          <p:nvPr/>
        </p:nvPicPr>
        <p:blipFill>
          <a:blip r:embed="rId5">
            <a:alphaModFix/>
          </a:blip>
          <a:stretch>
            <a:fillRect/>
          </a:stretch>
        </p:blipFill>
        <p:spPr>
          <a:xfrm>
            <a:off x="7045001" y="571500"/>
            <a:ext cx="2053074" cy="4173401"/>
          </a:xfrm>
          <a:prstGeom prst="rect">
            <a:avLst/>
          </a:prstGeom>
          <a:noFill/>
          <a:ln>
            <a:noFill/>
          </a:ln>
        </p:spPr>
      </p:pic>
      <p:pic>
        <p:nvPicPr>
          <p:cNvPr id="192" name="Google Shape;192;p19"/>
          <p:cNvPicPr preferRelativeResize="0"/>
          <p:nvPr/>
        </p:nvPicPr>
        <p:blipFill>
          <a:blip r:embed="rId4">
            <a:alphaModFix/>
          </a:blip>
          <a:stretch>
            <a:fillRect/>
          </a:stretch>
        </p:blipFill>
        <p:spPr>
          <a:xfrm>
            <a:off x="5027325" y="571470"/>
            <a:ext cx="1916825" cy="41734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Settings</a:t>
            </a:r>
            <a:endParaRPr/>
          </a:p>
        </p:txBody>
      </p:sp>
      <p:pic>
        <p:nvPicPr>
          <p:cNvPr id="198" name="Google Shape;198;p20"/>
          <p:cNvPicPr preferRelativeResize="0"/>
          <p:nvPr/>
        </p:nvPicPr>
        <p:blipFill>
          <a:blip r:embed="rId4">
            <a:alphaModFix/>
          </a:blip>
          <a:stretch>
            <a:fillRect/>
          </a:stretch>
        </p:blipFill>
        <p:spPr>
          <a:xfrm>
            <a:off x="6449725" y="926925"/>
            <a:ext cx="1684174" cy="3649976"/>
          </a:xfrm>
          <a:prstGeom prst="rect">
            <a:avLst/>
          </a:prstGeom>
          <a:noFill/>
          <a:ln>
            <a:noFill/>
          </a:ln>
        </p:spPr>
      </p:pic>
      <p:sp>
        <p:nvSpPr>
          <p:cNvPr id="199" name="Google Shape;199;p20"/>
          <p:cNvSpPr txBox="1"/>
          <p:nvPr>
            <p:ph idx="1" type="body"/>
          </p:nvPr>
        </p:nvSpPr>
        <p:spPr>
          <a:xfrm>
            <a:off x="1032900" y="1214000"/>
            <a:ext cx="4479900" cy="514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eague Spartan"/>
                <a:ea typeface="League Spartan"/>
                <a:cs typeface="League Spartan"/>
                <a:sym typeface="League Spartan"/>
              </a:rPr>
              <a:t>The </a:t>
            </a:r>
            <a:r>
              <a:rPr lang="en" u="sng">
                <a:latin typeface="League Spartan"/>
                <a:ea typeface="League Spartan"/>
                <a:cs typeface="League Spartan"/>
                <a:sym typeface="League Spartan"/>
              </a:rPr>
              <a:t>settings page</a:t>
            </a:r>
            <a:r>
              <a:rPr lang="en">
                <a:latin typeface="League Spartan"/>
                <a:ea typeface="League Spartan"/>
                <a:cs typeface="League Spartan"/>
                <a:sym typeface="League Spartan"/>
              </a:rPr>
              <a:t> was implemented in order to meet our goal of allowing the user to </a:t>
            </a:r>
            <a:r>
              <a:rPr lang="en" u="sng">
                <a:latin typeface="League Spartan"/>
                <a:ea typeface="League Spartan"/>
                <a:cs typeface="League Spartan"/>
                <a:sym typeface="League Spartan"/>
              </a:rPr>
              <a:t>customise</a:t>
            </a:r>
            <a:r>
              <a:rPr lang="en">
                <a:latin typeface="League Spartan"/>
                <a:ea typeface="League Spartan"/>
                <a:cs typeface="League Spartan"/>
                <a:sym typeface="League Spartan"/>
              </a:rPr>
              <a:t> their experience with the application.</a:t>
            </a:r>
            <a:endParaRPr>
              <a:latin typeface="League Spartan"/>
              <a:ea typeface="League Spartan"/>
              <a:cs typeface="League Spartan"/>
              <a:sym typeface="League Spartan"/>
            </a:endParaRPr>
          </a:p>
          <a:p>
            <a:pPr indent="0" lvl="0" marL="0" rtl="0" algn="ctr">
              <a:spcBef>
                <a:spcPts val="1200"/>
              </a:spcBef>
              <a:spcAft>
                <a:spcPts val="0"/>
              </a:spcAft>
              <a:buNone/>
            </a:pPr>
            <a:r>
              <a:t/>
            </a:r>
            <a:endParaRPr>
              <a:latin typeface="League Spartan"/>
              <a:ea typeface="League Spartan"/>
              <a:cs typeface="League Spartan"/>
              <a:sym typeface="League Spartan"/>
            </a:endParaRPr>
          </a:p>
          <a:p>
            <a:pPr indent="0" lvl="0" marL="0" rtl="0" algn="ctr">
              <a:spcBef>
                <a:spcPts val="1200"/>
              </a:spcBef>
              <a:spcAft>
                <a:spcPts val="0"/>
              </a:spcAft>
              <a:buNone/>
            </a:pPr>
            <a:r>
              <a:rPr lang="en">
                <a:latin typeface="League Spartan"/>
                <a:ea typeface="League Spartan"/>
                <a:cs typeface="League Spartan"/>
                <a:sym typeface="League Spartan"/>
              </a:rPr>
              <a:t>Crucially, the user has </a:t>
            </a:r>
            <a:r>
              <a:rPr lang="en" u="sng">
                <a:latin typeface="League Spartan"/>
                <a:ea typeface="League Spartan"/>
                <a:cs typeface="League Spartan"/>
                <a:sym typeface="League Spartan"/>
              </a:rPr>
              <a:t>control</a:t>
            </a:r>
            <a:r>
              <a:rPr lang="en">
                <a:latin typeface="League Spartan"/>
                <a:ea typeface="League Spartan"/>
                <a:cs typeface="League Spartan"/>
                <a:sym typeface="League Spartan"/>
              </a:rPr>
              <a:t> over the alerts that they receive. This includes adjusting the </a:t>
            </a:r>
            <a:r>
              <a:rPr lang="en" u="sng">
                <a:latin typeface="League Spartan"/>
                <a:ea typeface="League Spartan"/>
                <a:cs typeface="League Spartan"/>
                <a:sym typeface="League Spartan"/>
              </a:rPr>
              <a:t>frequency of </a:t>
            </a:r>
            <a:r>
              <a:rPr lang="en" u="sng">
                <a:latin typeface="League Spartan"/>
                <a:ea typeface="League Spartan"/>
                <a:cs typeface="League Spartan"/>
                <a:sym typeface="League Spartan"/>
              </a:rPr>
              <a:t>notifications</a:t>
            </a:r>
            <a:r>
              <a:rPr lang="en">
                <a:latin typeface="League Spartan"/>
                <a:ea typeface="League Spartan"/>
                <a:cs typeface="League Spartan"/>
                <a:sym typeface="League Spartan"/>
              </a:rPr>
              <a:t> and the time windows in which they </a:t>
            </a:r>
            <a:r>
              <a:rPr lang="en" u="sng">
                <a:latin typeface="League Spartan"/>
                <a:ea typeface="League Spartan"/>
                <a:cs typeface="League Spartan"/>
                <a:sym typeface="League Spartan"/>
              </a:rPr>
              <a:t>can</a:t>
            </a:r>
            <a:r>
              <a:rPr lang="en">
                <a:latin typeface="League Spartan"/>
                <a:ea typeface="League Spartan"/>
                <a:cs typeface="League Spartan"/>
                <a:sym typeface="League Spartan"/>
              </a:rPr>
              <a:t> and </a:t>
            </a:r>
            <a:r>
              <a:rPr lang="en" u="sng">
                <a:latin typeface="League Spartan"/>
                <a:ea typeface="League Spartan"/>
                <a:cs typeface="League Spartan"/>
                <a:sym typeface="League Spartan"/>
              </a:rPr>
              <a:t>can not</a:t>
            </a:r>
            <a:r>
              <a:rPr lang="en">
                <a:latin typeface="League Spartan"/>
                <a:ea typeface="League Spartan"/>
                <a:cs typeface="League Spartan"/>
                <a:sym typeface="League Spartan"/>
              </a:rPr>
              <a:t> be sent alerts.</a:t>
            </a:r>
            <a:endParaRPr>
              <a:latin typeface="League Spartan"/>
              <a:ea typeface="League Spartan"/>
              <a:cs typeface="League Spartan"/>
              <a:sym typeface="League Spartan"/>
            </a:endParaRPr>
          </a:p>
          <a:p>
            <a:pPr indent="0" lvl="0" marL="0" rtl="0" algn="ctr">
              <a:spcBef>
                <a:spcPts val="1200"/>
              </a:spcBef>
              <a:spcAft>
                <a:spcPts val="0"/>
              </a:spcAft>
              <a:buNone/>
            </a:pPr>
            <a:r>
              <a:t/>
            </a:r>
            <a:endParaRPr>
              <a:latin typeface="League Spartan"/>
              <a:ea typeface="League Spartan"/>
              <a:cs typeface="League Spartan"/>
              <a:sym typeface="League Spartan"/>
            </a:endParaRPr>
          </a:p>
          <a:p>
            <a:pPr indent="0" lvl="0" marL="0" rtl="0" algn="ctr">
              <a:spcBef>
                <a:spcPts val="1200"/>
              </a:spcBef>
              <a:spcAft>
                <a:spcPts val="0"/>
              </a:spcAft>
              <a:buNone/>
            </a:pPr>
            <a:r>
              <a:rPr lang="en">
                <a:latin typeface="League Spartan"/>
                <a:ea typeface="League Spartan"/>
                <a:cs typeface="League Spartan"/>
                <a:sym typeface="League Spartan"/>
              </a:rPr>
              <a:t>The settings page also includes the things that a user would expect to find, like an </a:t>
            </a:r>
            <a:r>
              <a:rPr lang="en" u="sng">
                <a:latin typeface="League Spartan"/>
                <a:ea typeface="League Spartan"/>
                <a:cs typeface="League Spartan"/>
                <a:sym typeface="League Spartan"/>
              </a:rPr>
              <a:t>FAQs</a:t>
            </a:r>
            <a:r>
              <a:rPr lang="en">
                <a:latin typeface="League Spartan"/>
                <a:ea typeface="League Spartan"/>
                <a:cs typeface="League Spartan"/>
                <a:sym typeface="League Spartan"/>
              </a:rPr>
              <a:t> section and a </a:t>
            </a:r>
            <a:r>
              <a:rPr lang="en" u="sng">
                <a:latin typeface="League Spartan"/>
                <a:ea typeface="League Spartan"/>
                <a:cs typeface="League Spartan"/>
                <a:sym typeface="League Spartan"/>
              </a:rPr>
              <a:t>log out</a:t>
            </a:r>
            <a:r>
              <a:rPr lang="en">
                <a:latin typeface="League Spartan"/>
                <a:ea typeface="League Spartan"/>
                <a:cs typeface="League Spartan"/>
                <a:sym typeface="League Spartan"/>
              </a:rPr>
              <a:t> button.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Fitbit Integration</a:t>
            </a:r>
            <a:endParaRPr/>
          </a:p>
        </p:txBody>
      </p:sp>
      <p:sp>
        <p:nvSpPr>
          <p:cNvPr id="205" name="Google Shape;205;p21"/>
          <p:cNvSpPr txBox="1"/>
          <p:nvPr>
            <p:ph idx="1" type="body"/>
          </p:nvPr>
        </p:nvSpPr>
        <p:spPr>
          <a:xfrm>
            <a:off x="806825" y="1567550"/>
            <a:ext cx="4356000" cy="2365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League Spartan"/>
                <a:ea typeface="League Spartan"/>
                <a:cs typeface="League Spartan"/>
                <a:sym typeface="League Spartan"/>
              </a:rPr>
              <a:t>Integrates with FitBits API using a secure Oauth 2.0 login.</a:t>
            </a:r>
            <a:br>
              <a:rPr lang="en">
                <a:latin typeface="League Spartan"/>
                <a:ea typeface="League Spartan"/>
                <a:cs typeface="League Spartan"/>
                <a:sym typeface="League Spartan"/>
              </a:rPr>
            </a:br>
            <a:br>
              <a:rPr lang="en">
                <a:latin typeface="League Spartan"/>
                <a:ea typeface="League Spartan"/>
                <a:cs typeface="League Spartan"/>
                <a:sym typeface="League Spartan"/>
              </a:rPr>
            </a:br>
            <a:r>
              <a:rPr lang="en">
                <a:latin typeface="League Spartan"/>
                <a:ea typeface="League Spartan"/>
                <a:cs typeface="League Spartan"/>
                <a:sym typeface="League Spartan"/>
              </a:rPr>
              <a:t>Allows us to collect data which may be hard or even impossible to collect from a survey such as </a:t>
            </a:r>
            <a:r>
              <a:rPr lang="en">
                <a:latin typeface="League Spartan"/>
                <a:ea typeface="League Spartan"/>
                <a:cs typeface="League Spartan"/>
                <a:sym typeface="League Spartan"/>
              </a:rPr>
              <a:t>heart rate.</a:t>
            </a:r>
            <a:br>
              <a:rPr lang="en">
                <a:latin typeface="League Spartan"/>
                <a:ea typeface="League Spartan"/>
                <a:cs typeface="League Spartan"/>
                <a:sym typeface="League Spartan"/>
              </a:rPr>
            </a:br>
            <a:br>
              <a:rPr lang="en">
                <a:latin typeface="League Spartan"/>
                <a:ea typeface="League Spartan"/>
                <a:cs typeface="League Spartan"/>
                <a:sym typeface="League Spartan"/>
              </a:rPr>
            </a:br>
            <a:r>
              <a:rPr lang="en">
                <a:latin typeface="League Spartan"/>
                <a:ea typeface="League Spartan"/>
                <a:cs typeface="League Spartan"/>
                <a:sym typeface="League Spartan"/>
              </a:rPr>
              <a:t>Doesn’t have to be constantly connected, can pull data from the entire users history so they can do one big “sync” at </a:t>
            </a:r>
            <a:r>
              <a:rPr lang="en">
                <a:latin typeface="League Spartan"/>
                <a:ea typeface="League Spartan"/>
                <a:cs typeface="League Spartan"/>
                <a:sym typeface="League Spartan"/>
              </a:rPr>
              <a:t>the</a:t>
            </a:r>
            <a:r>
              <a:rPr lang="en">
                <a:latin typeface="League Spartan"/>
                <a:ea typeface="League Spartan"/>
                <a:cs typeface="League Spartan"/>
                <a:sym typeface="League Spartan"/>
              </a:rPr>
              <a:t> end of the study for </a:t>
            </a:r>
            <a:r>
              <a:rPr lang="en">
                <a:latin typeface="League Spartan"/>
                <a:ea typeface="League Spartan"/>
                <a:cs typeface="League Spartan"/>
                <a:sym typeface="League Spartan"/>
              </a:rPr>
              <a:t>convenience</a:t>
            </a:r>
            <a:r>
              <a:rPr lang="en">
                <a:latin typeface="League Spartan"/>
                <a:ea typeface="League Spartan"/>
                <a:cs typeface="League Spartan"/>
                <a:sym typeface="League Spartan"/>
              </a:rPr>
              <a:t> if they don’t feel like seeing the data as they go along.</a:t>
            </a:r>
            <a:endParaRPr>
              <a:latin typeface="League Spartan"/>
              <a:ea typeface="League Spartan"/>
              <a:cs typeface="League Spartan"/>
              <a:sym typeface="League Spartan"/>
            </a:endParaRPr>
          </a:p>
        </p:txBody>
      </p:sp>
      <p:pic>
        <p:nvPicPr>
          <p:cNvPr id="206" name="Google Shape;206;p21"/>
          <p:cNvPicPr preferRelativeResize="0"/>
          <p:nvPr/>
        </p:nvPicPr>
        <p:blipFill>
          <a:blip r:embed="rId4">
            <a:alphaModFix/>
          </a:blip>
          <a:stretch>
            <a:fillRect/>
          </a:stretch>
        </p:blipFill>
        <p:spPr>
          <a:xfrm>
            <a:off x="7464300" y="232075"/>
            <a:ext cx="1314441" cy="2762701"/>
          </a:xfrm>
          <a:prstGeom prst="rect">
            <a:avLst/>
          </a:prstGeom>
          <a:noFill/>
          <a:ln>
            <a:noFill/>
          </a:ln>
        </p:spPr>
      </p:pic>
      <p:pic>
        <p:nvPicPr>
          <p:cNvPr id="207" name="Google Shape;207;p21"/>
          <p:cNvPicPr preferRelativeResize="0"/>
          <p:nvPr/>
        </p:nvPicPr>
        <p:blipFill>
          <a:blip r:embed="rId5">
            <a:alphaModFix/>
          </a:blip>
          <a:stretch>
            <a:fillRect/>
          </a:stretch>
        </p:blipFill>
        <p:spPr>
          <a:xfrm>
            <a:off x="5323000" y="232075"/>
            <a:ext cx="1294875" cy="2805926"/>
          </a:xfrm>
          <a:prstGeom prst="rect">
            <a:avLst/>
          </a:prstGeom>
          <a:noFill/>
          <a:ln>
            <a:noFill/>
          </a:ln>
        </p:spPr>
      </p:pic>
      <p:pic>
        <p:nvPicPr>
          <p:cNvPr id="208" name="Google Shape;208;p21"/>
          <p:cNvPicPr preferRelativeResize="0"/>
          <p:nvPr/>
        </p:nvPicPr>
        <p:blipFill>
          <a:blip r:embed="rId6">
            <a:alphaModFix/>
          </a:blip>
          <a:stretch>
            <a:fillRect/>
          </a:stretch>
        </p:blipFill>
        <p:spPr>
          <a:xfrm>
            <a:off x="6149650" y="2780650"/>
            <a:ext cx="1547050" cy="2290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