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48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872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37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59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530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98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929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34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20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377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370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5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609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917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7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411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86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D95A-2021-4CEF-BCC5-9DD442EAD616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3509-0D8B-49E8-8956-81AF04DFC4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793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101computing.net%2Frelational-databases%2F&amp;psig=AOvVaw2YxX6KDQhACdpMj4DzFfB-&amp;ust=1704911881658000&amp;source=images&amp;cd=vfe&amp;opi=89978449&amp;ved=0CBIQjRxqFwoTCNiRhu350IMDFQAAAAAdAAAAABAI" TargetMode="External"/><Relationship Id="rId2" Type="http://schemas.openxmlformats.org/officeDocument/2006/relationships/hyperlink" Target="https://www.freecodecamp.org/news/basic-sql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sofia.cz/wiki/Rela%C4%8Dn%C3%AD_datab%C3%A1ze" TargetMode="External"/><Relationship Id="rId5" Type="http://schemas.openxmlformats.org/officeDocument/2006/relationships/hyperlink" Target="https://chat.openai.com/c/78e7f615-31a0-4d67-95b6-c6f0a1f7e597" TargetMode="External"/><Relationship Id="rId4" Type="http://schemas.openxmlformats.org/officeDocument/2006/relationships/hyperlink" Target="https://ki.ujep.cz/opory/Aplikovana_Informatika/Bc/Uvod_do_relacnich_databazi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3974C-A8A7-9A0B-569C-0C617430A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Relační databáze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DFD37D-AB93-A252-3A32-B1AFBFB3F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4456" y="6579492"/>
            <a:ext cx="3420534" cy="278954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Tomáš Holý 4.D</a:t>
            </a:r>
          </a:p>
        </p:txBody>
      </p:sp>
    </p:spTree>
    <p:extLst>
      <p:ext uri="{BB962C8B-B14F-4D97-AF65-F5344CB8AC3E}">
        <p14:creationId xmlns:p14="http://schemas.microsoft.com/office/powerpoint/2010/main" val="21892874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A4D84D-3501-5308-190D-F11F33CE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Co to je relační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C4B400-D3E3-D3B1-3547-714F4C77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to databáze obsahující relace, která je tvořena samostatnými tabulkami a vazbami mezi nimi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3FBAA81-4B10-814A-D8D7-0F7BB3D60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33" y="4234491"/>
            <a:ext cx="3903292" cy="2280446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EC54B76-1806-A0CA-B18E-EB095AE2F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39" y="3429000"/>
            <a:ext cx="5395928" cy="27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68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A7015-2083-D923-7BA4-CD17D9B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7A6A20-D1B1-6D19-58EE-633AF520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Relace</a:t>
            </a:r>
          </a:p>
          <a:p>
            <a:r>
              <a:rPr lang="cs-CZ" dirty="0"/>
              <a:t>Entita</a:t>
            </a:r>
          </a:p>
          <a:p>
            <a:r>
              <a:rPr lang="cs-CZ" dirty="0"/>
              <a:t>Atribut</a:t>
            </a:r>
          </a:p>
          <a:p>
            <a:r>
              <a:rPr lang="cs-CZ" dirty="0"/>
              <a:t>Klíč</a:t>
            </a:r>
          </a:p>
          <a:p>
            <a:r>
              <a:rPr lang="cs-CZ" dirty="0"/>
              <a:t>Normalizace</a:t>
            </a:r>
          </a:p>
          <a:p>
            <a:r>
              <a:rPr lang="cs-CZ" dirty="0"/>
              <a:t>Relační model</a:t>
            </a:r>
          </a:p>
          <a:p>
            <a:endParaRPr lang="cs-CZ" dirty="0"/>
          </a:p>
        </p:txBody>
      </p:sp>
      <p:pic>
        <p:nvPicPr>
          <p:cNvPr id="4" name="Obrázek 3" descr="Přes W@P do databáze">
            <a:extLst>
              <a:ext uri="{FF2B5EF4-FFF2-40B4-BE49-F238E27FC236}">
                <a16:creationId xmlns:a16="http://schemas.microsoft.com/office/drawing/2014/main" id="{B3AA8228-4088-2AC9-29DA-E95A6D8D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45" y="2327793"/>
            <a:ext cx="5073642" cy="200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94FDDAA-8356-A47A-7212-A3798B389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1" y="4580536"/>
            <a:ext cx="4098236" cy="185836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31A316F6-0C6F-87A1-8745-EA450C08A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27" y="4751249"/>
            <a:ext cx="2514773" cy="18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4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5C3221-7CB5-1870-1B78-A4BBA218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Druhy relací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DFCF27-F444-2CCF-57A6-8AEE2D4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Rekurzivní relace</a:t>
            </a:r>
          </a:p>
          <a:p>
            <a:r>
              <a:rPr lang="cs-CZ" dirty="0" err="1"/>
              <a:t>One</a:t>
            </a:r>
            <a:r>
              <a:rPr lang="cs-CZ" dirty="0"/>
              <a:t> – to – </a:t>
            </a:r>
            <a:r>
              <a:rPr lang="cs-CZ" dirty="0" err="1"/>
              <a:t>one</a:t>
            </a:r>
            <a:r>
              <a:rPr lang="cs-CZ" dirty="0"/>
              <a:t> </a:t>
            </a:r>
          </a:p>
          <a:p>
            <a:r>
              <a:rPr lang="cs-CZ" dirty="0" err="1"/>
              <a:t>One</a:t>
            </a:r>
            <a:r>
              <a:rPr lang="cs-CZ" dirty="0"/>
              <a:t> – to many</a:t>
            </a:r>
          </a:p>
          <a:p>
            <a:r>
              <a:rPr lang="cs-CZ" dirty="0"/>
              <a:t>Many – to – many 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73A143-438B-BE8F-17E0-FB6A16D7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66" y="2095106"/>
            <a:ext cx="4982916" cy="244523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468332B-1BD8-C12B-F113-C39D3F5CF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545" y="4955798"/>
            <a:ext cx="3467100" cy="13144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996CDDF-BB13-44D7-090E-6D3A93CA6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9" y="4579706"/>
            <a:ext cx="6394995" cy="20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30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115BA-5365-FA5D-8D4E-A6265043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Systém řízení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7C666D-B400-06C1-92C8-B90C1AB5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Microsoft SQL server</a:t>
            </a:r>
          </a:p>
          <a:p>
            <a:r>
              <a:rPr lang="cs-CZ" dirty="0"/>
              <a:t>My SQL (Oracle </a:t>
            </a:r>
            <a:r>
              <a:rPr lang="cs-CZ" dirty="0" err="1"/>
              <a:t>Corporation</a:t>
            </a:r>
            <a:r>
              <a:rPr lang="cs-CZ" dirty="0"/>
              <a:t>)</a:t>
            </a:r>
          </a:p>
          <a:p>
            <a:r>
              <a:rPr lang="cs-CZ" dirty="0"/>
              <a:t>DB2 (IBM)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7CBFF11-9479-9258-BEDF-383817EB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79" y="2702908"/>
            <a:ext cx="6197600" cy="183699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C3CA426-C8D6-9A30-2306-7DA5ABEE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84" y="4797345"/>
            <a:ext cx="1836990" cy="183699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17BDD0D-3CDC-8C64-4ED4-C57762246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4079522"/>
            <a:ext cx="4318000" cy="22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41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94489E-DD01-54C7-2B78-378D3BBC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SQL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E343282-A083-4F0B-0F15-813F2A018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8" y="2040688"/>
            <a:ext cx="7046804" cy="784384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8B093EC-F79D-53F9-AC30-1D2BE202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273" y="3509820"/>
            <a:ext cx="8951614" cy="17630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927736A-F5F8-440C-19CB-6A0A27D7D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02" y="2882598"/>
            <a:ext cx="5425516" cy="2524406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AB85C46-AC9B-0BD2-383E-394299849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973" y="3667960"/>
            <a:ext cx="5825249" cy="1446794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37035FE7-C582-CCD1-3CD9-3A0923870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600" y="2029154"/>
            <a:ext cx="6158142" cy="1365613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526ED0EF-0FDC-A8DB-8251-CA7CD2C9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414" y="4763803"/>
            <a:ext cx="4984008" cy="19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132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AD3DF-D15A-B3EB-5FA2-DF2F5B32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938F2E-C96D-9BBA-4C7F-018F55F1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900" dirty="0">
                <a:hlinkClick r:id="rId2"/>
              </a:rPr>
              <a:t>https://www.freecodecamp.org/news/basic-sql-commands/</a:t>
            </a:r>
            <a:endParaRPr lang="cs-CZ" sz="900" dirty="0"/>
          </a:p>
          <a:p>
            <a:r>
              <a:rPr lang="cs-CZ" sz="900" dirty="0"/>
              <a:t>https://www.google.com/url?sa=i&amp;url=https%3A%2F%2Fblog.supportgroup.com%2Fgetting-started-with-relational-databases-one-to-one-and-many-to-many-relationships&amp;psig=AOvVaw3grQllQXVJRremz_Il8Pwd&amp;ust=1704912574432000&amp;source=images&amp;cd=vfe&amp;opi=89978449&amp;ved=0CBIQjRxqFwoTCJDtprb80IMDFQAAAAAdAAAAABAD</a:t>
            </a:r>
          </a:p>
          <a:p>
            <a:r>
              <a:rPr lang="cs-CZ" sz="900" dirty="0"/>
              <a:t>https://www.google.com/url?sa=i&amp;url=https%3A%2F%2Fhelp.claris.com%2Farchive%2Fhelp%2F18%2Ffmp%2Fen%2FFMP_Help%2Fone-to-one-relationships.html&amp;psig=AOvVaw2uJLjAGl7RThhLdmeGpqQy&amp;ust=1704912557924000&amp;source=images&amp;cd=vfe&amp;opi=89978449&amp;ved=0CBEQjRxqFwoTCIj-2K380IMDFQAAAAAdAAAAABAD</a:t>
            </a:r>
          </a:p>
          <a:p>
            <a:r>
              <a:rPr lang="cs-CZ" sz="900" dirty="0"/>
              <a:t>https://www.google.com/url?sa=i&amp;url=https%3A%2F%2Fhelp.claris.com%2Farchive%2Fhelp%2F18%2Ffmp%2Fen%2FFMP_Help%2Fone-to-many-relationships.html&amp;psig=AOvVaw18P1YsCJjo_InA6l7bhU3m&amp;ust=1704912509324000&amp;source=images&amp;cd=vfe&amp;opi=89978449&amp;ved=0CBIQjRxqFwoTCMDNm_D90IMDFQAAAAAdAAAAABAD</a:t>
            </a:r>
          </a:p>
          <a:p>
            <a:r>
              <a:rPr lang="cs-CZ" sz="900" dirty="0">
                <a:hlinkClick r:id="rId3"/>
              </a:rPr>
              <a:t>https://www.google.com/url?sa=i&amp;url=https%3A%2F%2Fwww.101computing.net%2Frelational-databases%2F&amp;psig=AOvVaw2YxX6KDQhACdpMj4DzFfB-&amp;ust=1704911881658000&amp;source=images&amp;cd=vfe&amp;opi=89978449&amp;ved=0CBIQjRxqFwoTCNiRhu350IMDFQAAAAAdAAAAABAI</a:t>
            </a:r>
            <a:endParaRPr lang="cs-CZ" sz="900" dirty="0"/>
          </a:p>
          <a:p>
            <a:r>
              <a:rPr lang="cs-CZ" sz="900" dirty="0">
                <a:hlinkClick r:id="rId4"/>
              </a:rPr>
              <a:t>https://ki.ujep.cz/opory/Aplikovana_Informatika/Bc/Uvod_do_relacnich_databazi.pdf</a:t>
            </a:r>
            <a:endParaRPr lang="cs-CZ" sz="900" dirty="0"/>
          </a:p>
          <a:p>
            <a:r>
              <a:rPr lang="cs-CZ" sz="900" dirty="0">
                <a:hlinkClick r:id="rId5"/>
              </a:rPr>
              <a:t>https://chat.openai.com/c/78e7f615-31a0-4d67-95b6-c6f0a1f7e597</a:t>
            </a:r>
            <a:endParaRPr lang="cs-CZ" sz="900" dirty="0"/>
          </a:p>
          <a:p>
            <a:r>
              <a:rPr lang="cs-CZ" sz="900" dirty="0">
                <a:hlinkClick r:id="rId6"/>
              </a:rPr>
              <a:t>https://wikisofia.cz/wiki/Rela%C4%8Dn%C3%AD_datab%C3%A1ze</a:t>
            </a:r>
            <a:endParaRPr lang="cs-CZ" sz="900" dirty="0"/>
          </a:p>
          <a:p>
            <a:r>
              <a:rPr lang="cs-CZ" sz="900" dirty="0"/>
              <a:t>https://www.google.com/</a:t>
            </a:r>
            <a:r>
              <a:rPr lang="cs-CZ" sz="900" dirty="0" err="1"/>
              <a:t>imgres?imgurl</a:t>
            </a:r>
            <a:r>
              <a:rPr lang="cs-CZ" sz="900" dirty="0"/>
              <a:t>=https%3A%2F%2Fwww.thoughtco.com%2Fthmb%2F0-Le1GpKJDgVfdBH4LxY_avQ90A%3D%2F1500x0%2Ffilters%3Ano_upscale()%3Amax_bytes(150000)%3Astrip_icc()%2Fkisspng-microsoft-sql-server-windows-server-2008-r2-b47d7cc742ab406d87b638c3ecd3f598.jpg&amp;tbnid=X4EMMp4uIkHu3M&amp;vet=12ahUKEwil2MWW_tCDAxVxgP0HHe9jCvYQMygKegQIARBf..i&amp;imgrefurl=https%3A%2F%2Fwww.thoughtco.com%2Fmicrosoft-sql-server-2008-r2-1019821&amp;docid=ph928Mr-uZiiiM&amp;w=900&amp;h=440&amp;q=microsoft%20sql&amp;client=</a:t>
            </a:r>
            <a:r>
              <a:rPr lang="cs-CZ" sz="900" dirty="0" err="1"/>
              <a:t>firefox-b-d&amp;ved</a:t>
            </a:r>
            <a:r>
              <a:rPr lang="cs-CZ" sz="900" dirty="0"/>
              <a:t>=2ahUKEwil2MWW_tCDAxVxgP0HHe9jCvYQMygKegQIARBf</a:t>
            </a:r>
          </a:p>
          <a:p>
            <a:r>
              <a:rPr lang="cs-CZ" sz="900" dirty="0"/>
              <a:t>https://www.google.com/</a:t>
            </a:r>
            <a:r>
              <a:rPr lang="cs-CZ" sz="900" dirty="0" err="1"/>
              <a:t>imgres?imgurl</a:t>
            </a:r>
            <a:r>
              <a:rPr lang="cs-CZ" sz="900" dirty="0"/>
              <a:t>=https%3A%2F%2Fcdn-images-1.medium.com%2Fmax%2F480%2F0*1wCzQr7YMgEiZAMB.png&amp;tbnid=XLNWXvp7Qe6weM&amp;vet=12ahUKEwjqvfOh_tCDAxVxg_0HHfHjCUsQMygBegQIARBP..i&amp;imgrefurl=https%3A%2F%2Fmedium.com%2Fcodex%2Fwalk-through-on-ibm-db2-schema-97aa428f9f32&amp;docid=Y8S2WCBsx0AzsM&amp;w=300&amp;h=300&amp;q=DB2%20IBM&amp;client=</a:t>
            </a:r>
            <a:r>
              <a:rPr lang="cs-CZ" sz="900" dirty="0" err="1"/>
              <a:t>firefox-b-d&amp;ved</a:t>
            </a:r>
            <a:r>
              <a:rPr lang="cs-CZ" sz="900" dirty="0"/>
              <a:t>=2ahUKEwjqvfOh_tCDAxVxg_0HHfHjCUsQMygBegQIARBP</a:t>
            </a:r>
          </a:p>
          <a:p>
            <a:r>
              <a:rPr lang="cs-CZ" sz="900" dirty="0"/>
              <a:t>https://www.google.com/</a:t>
            </a:r>
            <a:r>
              <a:rPr lang="cs-CZ" sz="900" dirty="0" err="1"/>
              <a:t>imgres?imgurl</a:t>
            </a:r>
            <a:r>
              <a:rPr lang="cs-CZ" sz="900" dirty="0"/>
              <a:t>=https%3A%2F%2Fd1.awsstatic.com%2Fasset-repository%2Fproducts%2Famazon-rds%2F1024px-MySQL.ff87215b43fd7292af172e2a5d9b844217262571.png&amp;tbnid=iNzoFCxK5x6qnM&amp;vet=12ahUKEwj_udaq_tCDAxWpgv0HHTj0BPIQMygDegQIARBY..i&amp;imgrefurl=https%3A%2F%2Faws.amazon.com%2Frds%2Fmysql%2F&amp;docid=abacBKOFA5VUoM&amp;w=1024&amp;h=530&amp;q=my%20sql&amp;client=</a:t>
            </a:r>
            <a:r>
              <a:rPr lang="cs-CZ" sz="900" dirty="0" err="1"/>
              <a:t>firefox-b-d&amp;ved</a:t>
            </a:r>
            <a:r>
              <a:rPr lang="cs-CZ" sz="900" dirty="0"/>
              <a:t>=2ahUKEwj_udaq_tCDAxWpgv0HHTj0BPIQMygDegQIARBY</a:t>
            </a:r>
          </a:p>
        </p:txBody>
      </p:sp>
    </p:spTree>
    <p:extLst>
      <p:ext uri="{BB962C8B-B14F-4D97-AF65-F5344CB8AC3E}">
        <p14:creationId xmlns:p14="http://schemas.microsoft.com/office/powerpoint/2010/main" val="37309757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28</TotalTime>
  <Words>682</Words>
  <Application>Microsoft Office PowerPoint</Application>
  <PresentationFormat>Širokoúhlá obrazovka</PresentationFormat>
  <Paragraphs>33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Relační databáze</vt:lpstr>
      <vt:lpstr>Co to je relační databáze</vt:lpstr>
      <vt:lpstr>Základní pojmy</vt:lpstr>
      <vt:lpstr>Druhy relací</vt:lpstr>
      <vt:lpstr>Systém řízení databáze</vt:lpstr>
      <vt:lpstr>SQL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Relační databáze</dc:title>
  <dc:creator>Ondřej Holý</dc:creator>
  <cp:lastModifiedBy>Ondřej Holý</cp:lastModifiedBy>
  <cp:revision>1</cp:revision>
  <dcterms:created xsi:type="dcterms:W3CDTF">2024-01-09T18:31:05Z</dcterms:created>
  <dcterms:modified xsi:type="dcterms:W3CDTF">2024-01-09T18:59:11Z</dcterms:modified>
</cp:coreProperties>
</file>