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71" r:id="rId3"/>
    <p:sldId id="272" r:id="rId4"/>
    <p:sldId id="260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1E99D5"/>
    <a:srgbClr val="96CBEA"/>
    <a:srgbClr val="63B3E0"/>
    <a:srgbClr val="26495D"/>
    <a:srgbClr val="FA0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7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40E9-EE01-2346-C4DD-87CD1A50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7D7E8-FE20-E80D-C654-7EE77276E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A21B-1C4D-AA69-49C2-57075AE0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15/11/2024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0A29-684F-0630-D6B6-96210AED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9AD2-30D0-5AF0-662E-E95C33EF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8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5C20-A0B8-596D-2414-9B766FA9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EA617-E238-4159-8325-9CF776BBB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CBEB-030B-9F3D-AC4D-BED2E0AC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15/11/2024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32CD-C8E3-78BC-170D-27428BEC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86E0-8B4E-18D7-A96E-963ABC85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0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0A198-2889-5014-96B6-0CBB8BD18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0976F-E021-79C3-B367-8E81FD486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4C6B-B016-7F9E-4776-E589F564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15/11/2024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BE87-208E-0C13-D3C8-87A807FD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2644-26B5-3730-0E9C-6CB5266B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39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75EB-994D-19C7-CD00-7797F0920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47CBD-A810-2CC4-0129-6AE19883A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34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5D1B-6619-0674-A05D-09E14800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255B-AF11-B497-C30B-AA234D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8F9D-1D2D-6C61-3108-4F816A37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15/11/2024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A963-4092-AD49-159C-29D53DDC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C212-64D0-DC55-6774-6BF7946F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62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BC77-32B3-0605-1889-86F52732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B309A-61B7-ADF6-674F-49287D20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5F92-7DCA-65D8-FC1E-2F586A0A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15/11/2024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4839F-1387-E218-3ECA-681EBD16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262A-EBC2-99F9-2AF2-50E5F5E4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55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8862-9EE3-33E1-8106-05C254DE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5FD3-9F2B-13E4-B062-2BBFADCBD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D78DB-9F17-E8D5-4BF9-FE112C65C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25AF-1780-B166-D079-8D5228CD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15/11/2024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2DB32-0321-94B6-AEDC-C13E6D34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69F2-97E7-09EC-4C0C-71065B54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34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50DC-D7C4-94F3-A573-8BFAA380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48B20-54C7-DE47-7432-FA541A48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AD2FA-6C26-5D39-43B1-F0637CD0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3D9FD-DD2A-D2EA-626D-9920AE8F9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E7C84-B43B-D344-6B52-C362026AD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8201D-0743-4CE8-6F28-9BCB30F8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15/11/2024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664FF-3F71-E608-6F21-9671E169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12A40-517D-042F-2F07-500464B7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42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597F-DD93-2A87-4F0B-242157DA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78989-DD0B-8500-DAF5-93C811A0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15/11/2024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58227-C702-5D0F-C836-794B2C6B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07E6-4A84-CEB8-E8EF-0DA6D57F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7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9FD89-2373-C9AA-44EF-36F9F801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15/11/2024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D350D-FE67-D6D0-C0AE-42F9B274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1EAB-D972-B06D-3B12-90BD8C6E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45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79DA-A4CF-1ADD-671C-04B7C48B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4ADC-3333-B2C7-25D7-D5DEAAAE0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ED143-4CF4-EF0E-69D6-6EBD6F3CC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52AE0-B74D-DF6B-226F-8C65C27C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15/11/2024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CDA3B-3786-20DD-653A-E10F45E1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86617-BF6A-F742-99F7-6D88F4EC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72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5E96-67E8-5416-AC9D-77991041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7DFB0-3EEC-19BA-E647-F46D0268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85846-07AF-4E5A-51F8-C9286AA99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E31EB-AB69-96CF-CE83-BB76BDAC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F9F5-CEE3-E04F-927B-908CCF46869F}" type="datetimeFigureOut">
              <a:rPr lang="en-GB" smtClean="0"/>
              <a:t>15/11/2024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81D1-BF65-926C-64C7-83CFDCC1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D6ECA-EC69-46E9-6EFB-AA3AE091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49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0AB46-C2A2-8BB0-1653-4FC7CDD7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E42C3-EE7C-E305-E902-4080970F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4631-B0D9-3C67-8CBE-809E282CC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F9F5-CEE3-E04F-927B-908CCF46869F}" type="datetimeFigureOut">
              <a:rPr lang="en-GB" smtClean="0"/>
              <a:t>15/11/2024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EC1F-72E7-18C0-B74E-EB06F5DFE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42C71-4CDA-FB7B-D9E2-57FD0AEB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2CD64-6D5B-C34E-AFE9-C82FFD9016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2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39E3706-D427-A70A-7627-504A33BE529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85021" y="928328"/>
            <a:ext cx="6018168" cy="5601523"/>
            <a:chOff x="3673098" y="1921790"/>
            <a:chExt cx="1678983" cy="156274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CC5124-2E3D-4ED0-DB8D-690224CABCE2}"/>
                </a:ext>
              </a:extLst>
            </p:cNvPr>
            <p:cNvSpPr/>
            <p:nvPr/>
          </p:nvSpPr>
          <p:spPr>
            <a:xfrm>
              <a:off x="4130298" y="1921790"/>
              <a:ext cx="914400" cy="91440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1D18AA-630E-F0E8-EA48-C11C693F6F78}"/>
                </a:ext>
              </a:extLst>
            </p:cNvPr>
            <p:cNvSpPr/>
            <p:nvPr/>
          </p:nvSpPr>
          <p:spPr>
            <a:xfrm>
              <a:off x="4437681" y="2570135"/>
              <a:ext cx="914400" cy="914400"/>
            </a:xfrm>
            <a:prstGeom prst="ellipse">
              <a:avLst/>
            </a:prstGeom>
            <a:solidFill>
              <a:srgbClr val="FFD966">
                <a:alpha val="50196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004AC5-541D-8595-E72E-AF20DB5E56D2}"/>
                </a:ext>
              </a:extLst>
            </p:cNvPr>
            <p:cNvSpPr/>
            <p:nvPr/>
          </p:nvSpPr>
          <p:spPr>
            <a:xfrm>
              <a:off x="3673098" y="2514600"/>
              <a:ext cx="914400" cy="914400"/>
            </a:xfrm>
            <a:prstGeom prst="ellipse">
              <a:avLst/>
            </a:prstGeom>
            <a:solidFill>
              <a:srgbClr val="9DC3E6">
                <a:alpha val="50196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E7F125-A554-387A-5DCC-77F2B56F0AD3}"/>
              </a:ext>
            </a:extLst>
          </p:cNvPr>
          <p:cNvSpPr txBox="1"/>
          <p:nvPr userDrawn="1"/>
        </p:nvSpPr>
        <p:spPr>
          <a:xfrm>
            <a:off x="10897142" y="6006631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Business &amp;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Delivering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5408B-0346-ADE3-ABB7-89CFA8761686}"/>
              </a:ext>
            </a:extLst>
          </p:cNvPr>
          <p:cNvSpPr txBox="1"/>
          <p:nvPr userDrawn="1"/>
        </p:nvSpPr>
        <p:spPr>
          <a:xfrm>
            <a:off x="10082881" y="1312080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Profession &amp;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Community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645D1-91D8-7C3A-B8FC-6467B919A4CA}"/>
              </a:ext>
            </a:extLst>
          </p:cNvPr>
          <p:cNvSpPr txBox="1"/>
          <p:nvPr userDrawn="1"/>
        </p:nvSpPr>
        <p:spPr>
          <a:xfrm>
            <a:off x="4672851" y="6006631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Squad and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02F36E-B7E1-1661-51B8-A4F053463CFB}"/>
              </a:ext>
            </a:extLst>
          </p:cNvPr>
          <p:cNvSpPr txBox="1">
            <a:spLocks/>
          </p:cNvSpPr>
          <p:nvPr userDrawn="1"/>
        </p:nvSpPr>
        <p:spPr>
          <a:xfrm>
            <a:off x="219364" y="281997"/>
            <a:ext cx="2977258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Sync Up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702CF347-BFC3-2FA7-DE95-514999C04841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6860" y="1242998"/>
          <a:ext cx="4011100" cy="525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067">
                  <a:extLst>
                    <a:ext uri="{9D8B030D-6E8A-4147-A177-3AD203B41FA5}">
                      <a16:colId xmlns:a16="http://schemas.microsoft.com/office/drawing/2014/main" val="2318650995"/>
                    </a:ext>
                  </a:extLst>
                </a:gridCol>
                <a:gridCol w="2456033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 anchor="ctr"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want</a:t>
                      </a:r>
                    </a:p>
                  </a:txBody>
                  <a:tcPr anchor="ctr"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Decision</a:t>
                      </a:r>
                    </a:p>
                  </a:txBody>
                  <a:tcPr anchor="ctr"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Discuss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69256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Heard</a:t>
                      </a:r>
                    </a:p>
                  </a:txBody>
                  <a:tcPr anchor="ctr"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39347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on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31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coachinggrowthwheel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5316-D298-86BF-2CF5-D6AFE8FC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11741727" cy="75247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When I’m at my Best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D212CC-4252-9E66-7F0B-0CA55E45A272}"/>
              </a:ext>
            </a:extLst>
          </p:cNvPr>
          <p:cNvSpPr txBox="1">
            <a:spLocks/>
          </p:cNvSpPr>
          <p:nvPr/>
        </p:nvSpPr>
        <p:spPr>
          <a:xfrm>
            <a:off x="219363" y="1242999"/>
            <a:ext cx="420149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462F9E7-4E27-A443-938C-DB719F363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87580"/>
              </p:ext>
            </p:extLst>
          </p:nvPr>
        </p:nvGraphicFramePr>
        <p:xfrm>
          <a:off x="389149" y="1134714"/>
          <a:ext cx="11402153" cy="533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645">
                  <a:extLst>
                    <a:ext uri="{9D8B030D-6E8A-4147-A177-3AD203B41FA5}">
                      <a16:colId xmlns:a16="http://schemas.microsoft.com/office/drawing/2014/main" val="2318650995"/>
                    </a:ext>
                  </a:extLst>
                </a:gridCol>
                <a:gridCol w="4640254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  <a:gridCol w="4640254">
                  <a:extLst>
                    <a:ext uri="{9D8B030D-6E8A-4147-A177-3AD203B41FA5}">
                      <a16:colId xmlns:a16="http://schemas.microsoft.com/office/drawing/2014/main" val="4125117583"/>
                    </a:ext>
                  </a:extLst>
                </a:gridCol>
              </a:tblGrid>
              <a:tr h="378996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I’m Working at my Best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 I’m Learning at my Best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I’m like [what]…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63839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I’m [where]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I’m with [who]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39347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This happens just [before]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88106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This happens next [after]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3817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Others will notice this by…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33631"/>
                  </a:ext>
                </a:extLst>
              </a:tr>
              <a:tr h="707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And I would like others to…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8891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2603E5-BD16-FB27-53AB-9070EA5BBF0D}"/>
              </a:ext>
            </a:extLst>
          </p:cNvPr>
          <p:cNvSpPr txBox="1"/>
          <p:nvPr/>
        </p:nvSpPr>
        <p:spPr>
          <a:xfrm>
            <a:off x="54746" y="6556217"/>
            <a:ext cx="49466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Questions inspired by Clean Set Up, by Caitlin Walker.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5D816-E848-5673-DC41-94355428EA57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7E40D-B759-B056-7377-FF840D81171F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0.4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59388C2-8D0B-E7C6-5E6C-04ABB4286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3313A2-0A39-6080-EC6D-88FD96744277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</p:spTree>
    <p:extLst>
      <p:ext uri="{BB962C8B-B14F-4D97-AF65-F5344CB8AC3E}">
        <p14:creationId xmlns:p14="http://schemas.microsoft.com/office/powerpoint/2010/main" val="36453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5316-D298-86BF-2CF5-D6AFE8FC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11741727" cy="75247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When I Need Support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D212CC-4252-9E66-7F0B-0CA55E45A272}"/>
              </a:ext>
            </a:extLst>
          </p:cNvPr>
          <p:cNvSpPr txBox="1">
            <a:spLocks/>
          </p:cNvSpPr>
          <p:nvPr/>
        </p:nvSpPr>
        <p:spPr>
          <a:xfrm>
            <a:off x="219363" y="1242999"/>
            <a:ext cx="420149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84FC533D-EC97-8BD6-4BC8-CB0E9E9EB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67149"/>
              </p:ext>
            </p:extLst>
          </p:nvPr>
        </p:nvGraphicFramePr>
        <p:xfrm>
          <a:off x="392955" y="1134714"/>
          <a:ext cx="11402154" cy="333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759">
                  <a:extLst>
                    <a:ext uri="{9D8B030D-6E8A-4147-A177-3AD203B41FA5}">
                      <a16:colId xmlns:a16="http://schemas.microsoft.com/office/drawing/2014/main" val="2318650995"/>
                    </a:ext>
                  </a:extLst>
                </a:gridCol>
                <a:gridCol w="9619395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Others will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989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  <a:tr h="989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569256"/>
                  </a:ext>
                </a:extLst>
              </a:tr>
              <a:tr h="989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Notice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33631"/>
                  </a:ext>
                </a:extLst>
              </a:tr>
            </a:tbl>
          </a:graphicData>
        </a:graphic>
      </p:graphicFrame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53435E1A-283C-506E-18D4-1907F66EA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89828"/>
              </p:ext>
            </p:extLst>
          </p:nvPr>
        </p:nvGraphicFramePr>
        <p:xfrm>
          <a:off x="392955" y="4786457"/>
          <a:ext cx="11402153" cy="166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153">
                  <a:extLst>
                    <a:ext uri="{9D8B030D-6E8A-4147-A177-3AD203B41FA5}">
                      <a16:colId xmlns:a16="http://schemas.microsoft.com/office/drawing/2014/main" val="2318650995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when they do, I would like them to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1295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E0E9370-7359-4E27-F6C1-57781FDFED75}"/>
              </a:ext>
            </a:extLst>
          </p:cNvPr>
          <p:cNvSpPr txBox="1"/>
          <p:nvPr/>
        </p:nvSpPr>
        <p:spPr>
          <a:xfrm>
            <a:off x="54746" y="6556217"/>
            <a:ext cx="49466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Questions inspired by Clean Set Up, by Caitlin Walker.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B72B7-F77E-3631-240F-D8F79F1F4005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E800F-E8C1-8ACE-51AD-F5207DFD7A01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0.4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5117AA4-A035-F807-D150-352797FC3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264C5A-7112-B120-A18F-7F15EC5FDB99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</p:spTree>
    <p:extLst>
      <p:ext uri="{BB962C8B-B14F-4D97-AF65-F5344CB8AC3E}">
        <p14:creationId xmlns:p14="http://schemas.microsoft.com/office/powerpoint/2010/main" val="142228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C4A1D14-D089-F8D1-E9D8-FC2EC32DC5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172" y="1117073"/>
            <a:ext cx="5142056" cy="51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585316-D298-86BF-2CF5-D6AFE8FC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11741727" cy="75247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Growth within the Profession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D212CC-4252-9E66-7F0B-0CA55E45A272}"/>
              </a:ext>
            </a:extLst>
          </p:cNvPr>
          <p:cNvSpPr txBox="1">
            <a:spLocks/>
          </p:cNvSpPr>
          <p:nvPr/>
        </p:nvSpPr>
        <p:spPr>
          <a:xfrm>
            <a:off x="219363" y="1242999"/>
            <a:ext cx="420149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89646D-1A4B-7BAA-F6E5-5C402DEE0322}"/>
              </a:ext>
            </a:extLst>
          </p:cNvPr>
          <p:cNvSpPr>
            <a:spLocks noChangeAspect="1"/>
          </p:cNvSpPr>
          <p:nvPr/>
        </p:nvSpPr>
        <p:spPr>
          <a:xfrm>
            <a:off x="4393222" y="3136668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A1DD79-B96F-B9F8-8F1C-71E5F3703E66}"/>
              </a:ext>
            </a:extLst>
          </p:cNvPr>
          <p:cNvSpPr>
            <a:spLocks noChangeAspect="1"/>
          </p:cNvSpPr>
          <p:nvPr/>
        </p:nvSpPr>
        <p:spPr>
          <a:xfrm>
            <a:off x="4735980" y="3476385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9B0235-2F22-33A5-1690-8106691798B0}"/>
              </a:ext>
            </a:extLst>
          </p:cNvPr>
          <p:cNvSpPr>
            <a:spLocks noChangeAspect="1"/>
          </p:cNvSpPr>
          <p:nvPr/>
        </p:nvSpPr>
        <p:spPr>
          <a:xfrm>
            <a:off x="4331263" y="3565386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5F4050-89BB-EACD-E5F9-B5C8760E9D04}"/>
              </a:ext>
            </a:extLst>
          </p:cNvPr>
          <p:cNvSpPr>
            <a:spLocks noChangeAspect="1"/>
          </p:cNvSpPr>
          <p:nvPr/>
        </p:nvSpPr>
        <p:spPr>
          <a:xfrm>
            <a:off x="4797236" y="2998509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2DBD59-E55D-A174-241E-D4ADA25BD410}"/>
              </a:ext>
            </a:extLst>
          </p:cNvPr>
          <p:cNvSpPr>
            <a:spLocks noChangeAspect="1"/>
          </p:cNvSpPr>
          <p:nvPr/>
        </p:nvSpPr>
        <p:spPr>
          <a:xfrm>
            <a:off x="3979353" y="3257774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7A00BB-4643-FBE8-251E-642E8F85E274}"/>
              </a:ext>
            </a:extLst>
          </p:cNvPr>
          <p:cNvSpPr>
            <a:spLocks noChangeAspect="1"/>
          </p:cNvSpPr>
          <p:nvPr/>
        </p:nvSpPr>
        <p:spPr>
          <a:xfrm>
            <a:off x="3990423" y="2853313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AEB16D-33A1-A747-3FFF-6BFB7C913DF7}"/>
              </a:ext>
            </a:extLst>
          </p:cNvPr>
          <p:cNvSpPr>
            <a:spLocks noChangeAspect="1"/>
          </p:cNvSpPr>
          <p:nvPr/>
        </p:nvSpPr>
        <p:spPr>
          <a:xfrm>
            <a:off x="3878164" y="3586664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368708-270A-A18F-E98A-6C7E6B154C57}"/>
              </a:ext>
            </a:extLst>
          </p:cNvPr>
          <p:cNvSpPr>
            <a:spLocks noChangeAspect="1"/>
          </p:cNvSpPr>
          <p:nvPr/>
        </p:nvSpPr>
        <p:spPr>
          <a:xfrm>
            <a:off x="4669540" y="3923445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12D0AE-B3BB-1E10-2B2D-F85AA6EEA5F9}"/>
              </a:ext>
            </a:extLst>
          </p:cNvPr>
          <p:cNvSpPr>
            <a:spLocks noChangeAspect="1"/>
          </p:cNvSpPr>
          <p:nvPr/>
        </p:nvSpPr>
        <p:spPr>
          <a:xfrm>
            <a:off x="4167356" y="3972719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E4E05-4E1C-CE84-62C3-36CD3889FA7E}"/>
              </a:ext>
            </a:extLst>
          </p:cNvPr>
          <p:cNvSpPr txBox="1"/>
          <p:nvPr/>
        </p:nvSpPr>
        <p:spPr>
          <a:xfrm>
            <a:off x="652722" y="3097743"/>
            <a:ext cx="1647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Where I think I am now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35EFFC-BDFB-39F3-F525-088D04335484}"/>
              </a:ext>
            </a:extLst>
          </p:cNvPr>
          <p:cNvSpPr>
            <a:spLocks noChangeAspect="1"/>
          </p:cNvSpPr>
          <p:nvPr/>
        </p:nvSpPr>
        <p:spPr>
          <a:xfrm>
            <a:off x="4435138" y="4909819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5466FC-849D-4235-DB57-473612885A73}"/>
              </a:ext>
            </a:extLst>
          </p:cNvPr>
          <p:cNvSpPr>
            <a:spLocks noChangeAspect="1"/>
          </p:cNvSpPr>
          <p:nvPr/>
        </p:nvSpPr>
        <p:spPr>
          <a:xfrm>
            <a:off x="4700993" y="5200378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B705B44-2515-6E18-8450-FB93539D420B}"/>
              </a:ext>
            </a:extLst>
          </p:cNvPr>
          <p:cNvSpPr>
            <a:spLocks noChangeAspect="1"/>
          </p:cNvSpPr>
          <p:nvPr/>
        </p:nvSpPr>
        <p:spPr>
          <a:xfrm>
            <a:off x="4373179" y="5338537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81172A-ADB9-88D5-6125-D21962B0AA14}"/>
              </a:ext>
            </a:extLst>
          </p:cNvPr>
          <p:cNvSpPr>
            <a:spLocks noChangeAspect="1"/>
          </p:cNvSpPr>
          <p:nvPr/>
        </p:nvSpPr>
        <p:spPr>
          <a:xfrm>
            <a:off x="5190759" y="5057192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C960A9-3B38-C44A-1BA7-913232C1A4C0}"/>
              </a:ext>
            </a:extLst>
          </p:cNvPr>
          <p:cNvSpPr>
            <a:spLocks noChangeAspect="1"/>
          </p:cNvSpPr>
          <p:nvPr/>
        </p:nvSpPr>
        <p:spPr>
          <a:xfrm>
            <a:off x="4021269" y="5030925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906D2D-2D18-9BEC-E07F-AE924D930DBB}"/>
              </a:ext>
            </a:extLst>
          </p:cNvPr>
          <p:cNvSpPr>
            <a:spLocks noChangeAspect="1"/>
          </p:cNvSpPr>
          <p:nvPr/>
        </p:nvSpPr>
        <p:spPr>
          <a:xfrm>
            <a:off x="4032339" y="4626464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BEF268-C8CB-07B1-FCC3-FB105753BEB0}"/>
              </a:ext>
            </a:extLst>
          </p:cNvPr>
          <p:cNvSpPr>
            <a:spLocks noChangeAspect="1"/>
          </p:cNvSpPr>
          <p:nvPr/>
        </p:nvSpPr>
        <p:spPr>
          <a:xfrm>
            <a:off x="3920080" y="5359815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7B6642-ABAB-C640-20F7-DC29657B3052}"/>
              </a:ext>
            </a:extLst>
          </p:cNvPr>
          <p:cNvSpPr>
            <a:spLocks noChangeAspect="1"/>
          </p:cNvSpPr>
          <p:nvPr/>
        </p:nvSpPr>
        <p:spPr>
          <a:xfrm>
            <a:off x="4711456" y="5696596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DFF8B1-0C9D-F20F-F9F2-7E61CF21CF16}"/>
              </a:ext>
            </a:extLst>
          </p:cNvPr>
          <p:cNvSpPr>
            <a:spLocks noChangeAspect="1"/>
          </p:cNvSpPr>
          <p:nvPr/>
        </p:nvSpPr>
        <p:spPr>
          <a:xfrm>
            <a:off x="4158199" y="5722630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0C9B87-D804-1EB0-B16E-BC1A8A54EFD4}"/>
              </a:ext>
            </a:extLst>
          </p:cNvPr>
          <p:cNvSpPr>
            <a:spLocks noChangeAspect="1"/>
          </p:cNvSpPr>
          <p:nvPr/>
        </p:nvSpPr>
        <p:spPr>
          <a:xfrm>
            <a:off x="5013019" y="5420278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FF3640-B01B-28E4-6526-FF3833F550A3}"/>
              </a:ext>
            </a:extLst>
          </p:cNvPr>
          <p:cNvSpPr txBox="1"/>
          <p:nvPr/>
        </p:nvSpPr>
        <p:spPr>
          <a:xfrm>
            <a:off x="644832" y="4706257"/>
            <a:ext cx="2690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Where I’d like to develop and invest my energy further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E18AC1-3E7A-1243-C308-3D8BA402D37E}"/>
              </a:ext>
            </a:extLst>
          </p:cNvPr>
          <p:cNvSpPr txBox="1"/>
          <p:nvPr/>
        </p:nvSpPr>
        <p:spPr>
          <a:xfrm>
            <a:off x="54746" y="6411836"/>
            <a:ext cx="4946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Coaching Growth Wheel. (n.d.). </a:t>
            </a:r>
            <a:r>
              <a:rPr lang="en-GB" sz="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Coaching Growth Wheel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[online] Available at: 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https://agilecoachinggrowthwheel.org/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CD0E5-DA6D-4424-EB77-1979791F8161}"/>
              </a:ext>
            </a:extLst>
          </p:cNvPr>
          <p:cNvSpPr txBox="1"/>
          <p:nvPr/>
        </p:nvSpPr>
        <p:spPr>
          <a:xfrm>
            <a:off x="249590" y="1150639"/>
            <a:ext cx="5481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Think about your growth in the Agile Profession.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ark on the wheel where you think you are now and the areas where you’d like to develop and invest your energy further.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88BD9-D60C-7E7C-451A-BCB31408681B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BDCCD-7269-D500-BD66-DD8415090E95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0.4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F9EBFFB-A717-39AF-AF40-6E04C073B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39225D-D70D-EE06-DAD2-ECE1D041FDCC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26400C-084D-041D-6C7D-128949C3FBEE}"/>
              </a:ext>
            </a:extLst>
          </p:cNvPr>
          <p:cNvSpPr>
            <a:spLocks noChangeAspect="1"/>
          </p:cNvSpPr>
          <p:nvPr/>
        </p:nvSpPr>
        <p:spPr>
          <a:xfrm>
            <a:off x="10209810" y="4812475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CCB9F9-6444-A158-239C-3FBA975B080E}"/>
              </a:ext>
            </a:extLst>
          </p:cNvPr>
          <p:cNvSpPr>
            <a:spLocks noChangeAspect="1"/>
          </p:cNvSpPr>
          <p:nvPr/>
        </p:nvSpPr>
        <p:spPr>
          <a:xfrm>
            <a:off x="10486128" y="5029763"/>
            <a:ext cx="276318" cy="2763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848246-EF75-AE75-FBD0-D73965C678C7}"/>
              </a:ext>
            </a:extLst>
          </p:cNvPr>
          <p:cNvCxnSpPr>
            <a:cxnSpLocks/>
          </p:cNvCxnSpPr>
          <p:nvPr/>
        </p:nvCxnSpPr>
        <p:spPr>
          <a:xfrm>
            <a:off x="10185896" y="4826095"/>
            <a:ext cx="503159" cy="44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D246590-2E2A-213B-4C84-0656BA955005}"/>
              </a:ext>
            </a:extLst>
          </p:cNvPr>
          <p:cNvSpPr>
            <a:spLocks noChangeAspect="1"/>
          </p:cNvSpPr>
          <p:nvPr/>
        </p:nvSpPr>
        <p:spPr>
          <a:xfrm>
            <a:off x="9885276" y="2821425"/>
            <a:ext cx="276318" cy="276318"/>
          </a:xfrm>
          <a:prstGeom prst="ellipse">
            <a:avLst/>
          </a:prstGeom>
          <a:solidFill>
            <a:srgbClr val="FA0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62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5316-D298-86BF-2CF5-D6AFE8FC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11741727" cy="75247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Growth outside the Profession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D212CC-4252-9E66-7F0B-0CA55E45A272}"/>
              </a:ext>
            </a:extLst>
          </p:cNvPr>
          <p:cNvSpPr txBox="1">
            <a:spLocks/>
          </p:cNvSpPr>
          <p:nvPr/>
        </p:nvSpPr>
        <p:spPr>
          <a:xfrm>
            <a:off x="219363" y="1242999"/>
            <a:ext cx="420149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CD0E5-DA6D-4424-EB77-1979791F8161}"/>
              </a:ext>
            </a:extLst>
          </p:cNvPr>
          <p:cNvSpPr txBox="1"/>
          <p:nvPr/>
        </p:nvSpPr>
        <p:spPr>
          <a:xfrm>
            <a:off x="249590" y="1150639"/>
            <a:ext cx="9496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If you’d like to grow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outside of the Agile Profession, let’s explore that together!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Table 11">
            <a:extLst>
              <a:ext uri="{FF2B5EF4-FFF2-40B4-BE49-F238E27FC236}">
                <a16:creationId xmlns:a16="http://schemas.microsoft.com/office/drawing/2014/main" id="{354FC107-42EA-4A4B-8AB5-7BECDBD3E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49457"/>
              </p:ext>
            </p:extLst>
          </p:nvPr>
        </p:nvGraphicFramePr>
        <p:xfrm>
          <a:off x="400698" y="1728499"/>
          <a:ext cx="11390604" cy="473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302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  <a:gridCol w="5695302">
                  <a:extLst>
                    <a:ext uri="{9D8B030D-6E8A-4147-A177-3AD203B41FA5}">
                      <a16:colId xmlns:a16="http://schemas.microsoft.com/office/drawing/2014/main" val="3892085967"/>
                    </a:ext>
                  </a:extLst>
                </a:gridCol>
              </a:tblGrid>
              <a:tr h="506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Things I’d like to lean into more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Things I’d like to explore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4232616"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1B5197F-50EC-4787-3772-1D62713227C9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9CC50-02D2-A8EB-9837-AAC4CE539DC2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0.4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20A1B4-F791-9EEF-E578-B48372D91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D673A0-CB7A-8758-3085-943D600EDC8F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</p:spTree>
    <p:extLst>
      <p:ext uri="{BB962C8B-B14F-4D97-AF65-F5344CB8AC3E}">
        <p14:creationId xmlns:p14="http://schemas.microsoft.com/office/powerpoint/2010/main" val="168448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11">
            <a:extLst>
              <a:ext uri="{FF2B5EF4-FFF2-40B4-BE49-F238E27FC236}">
                <a16:creationId xmlns:a16="http://schemas.microsoft.com/office/drawing/2014/main" id="{354FC107-42EA-4A4B-8AB5-7BECDBD3E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79555"/>
              </p:ext>
            </p:extLst>
          </p:nvPr>
        </p:nvGraphicFramePr>
        <p:xfrm>
          <a:off x="400402" y="1728498"/>
          <a:ext cx="11390898" cy="472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483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  <a:gridCol w="1898483">
                  <a:extLst>
                    <a:ext uri="{9D8B030D-6E8A-4147-A177-3AD203B41FA5}">
                      <a16:colId xmlns:a16="http://schemas.microsoft.com/office/drawing/2014/main" val="3892085967"/>
                    </a:ext>
                  </a:extLst>
                </a:gridCol>
                <a:gridCol w="1898483">
                  <a:extLst>
                    <a:ext uri="{9D8B030D-6E8A-4147-A177-3AD203B41FA5}">
                      <a16:colId xmlns:a16="http://schemas.microsoft.com/office/drawing/2014/main" val="3874766853"/>
                    </a:ext>
                  </a:extLst>
                </a:gridCol>
                <a:gridCol w="1898483">
                  <a:extLst>
                    <a:ext uri="{9D8B030D-6E8A-4147-A177-3AD203B41FA5}">
                      <a16:colId xmlns:a16="http://schemas.microsoft.com/office/drawing/2014/main" val="4076607986"/>
                    </a:ext>
                  </a:extLst>
                </a:gridCol>
                <a:gridCol w="1898483">
                  <a:extLst>
                    <a:ext uri="{9D8B030D-6E8A-4147-A177-3AD203B41FA5}">
                      <a16:colId xmlns:a16="http://schemas.microsoft.com/office/drawing/2014/main" val="2600857176"/>
                    </a:ext>
                  </a:extLst>
                </a:gridCol>
                <a:gridCol w="1898483">
                  <a:extLst>
                    <a:ext uri="{9D8B030D-6E8A-4147-A177-3AD203B41FA5}">
                      <a16:colId xmlns:a16="http://schemas.microsoft.com/office/drawing/2014/main" val="2466908316"/>
                    </a:ext>
                  </a:extLst>
                </a:gridCol>
              </a:tblGrid>
              <a:tr h="502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Ideas &amp; 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What’s 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Abandoned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4217439"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4585316-D298-86BF-2CF5-D6AFE8FC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11741727" cy="75247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would you like to have happen?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D212CC-4252-9E66-7F0B-0CA55E45A272}"/>
              </a:ext>
            </a:extLst>
          </p:cNvPr>
          <p:cNvSpPr txBox="1">
            <a:spLocks/>
          </p:cNvSpPr>
          <p:nvPr/>
        </p:nvSpPr>
        <p:spPr>
          <a:xfrm>
            <a:off x="219363" y="1242999"/>
            <a:ext cx="420149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CD0E5-DA6D-4424-EB77-1979791F8161}"/>
              </a:ext>
            </a:extLst>
          </p:cNvPr>
          <p:cNvSpPr txBox="1"/>
          <p:nvPr/>
        </p:nvSpPr>
        <p:spPr>
          <a:xfrm>
            <a:off x="249589" y="1150639"/>
            <a:ext cx="11614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I could do all these things, but this is what I’m going to try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2998C-BA2C-C0BE-DE4F-2EB1E3997DC3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8B7FA-1CA3-4658-A781-9C96F4E36EA5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0.4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51E01BF-A818-CDB7-DBE7-4A8232575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CD38A0-4E89-5E58-596D-F6C15CF44A1F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80845B-130E-628C-15DA-C3F745523FEB}"/>
              </a:ext>
            </a:extLst>
          </p:cNvPr>
          <p:cNvSpPr/>
          <p:nvPr/>
        </p:nvSpPr>
        <p:spPr>
          <a:xfrm>
            <a:off x="2636672" y="2592932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ICF - PCC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D239A3-7C6C-5BCE-9AA8-B6471449DDC3}"/>
              </a:ext>
            </a:extLst>
          </p:cNvPr>
          <p:cNvSpPr/>
          <p:nvPr/>
        </p:nvSpPr>
        <p:spPr>
          <a:xfrm>
            <a:off x="979738" y="3251357"/>
            <a:ext cx="1188000" cy="598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Your 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09F563-0220-6700-1108-44018039B8CD}"/>
              </a:ext>
            </a:extLst>
          </p:cNvPr>
          <p:cNvSpPr/>
          <p:nvPr/>
        </p:nvSpPr>
        <p:spPr>
          <a:xfrm>
            <a:off x="674523" y="3795191"/>
            <a:ext cx="1188000" cy="598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Your 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Experiment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9BC396-D6BE-EEBA-0AAF-DE17AEB13F67}"/>
              </a:ext>
            </a:extLst>
          </p:cNvPr>
          <p:cNvSpPr/>
          <p:nvPr/>
        </p:nvSpPr>
        <p:spPr>
          <a:xfrm>
            <a:off x="10038107" y="2440532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  <a:latin typeface="Comic Sans MS" panose="030F0902030302020204" pitchFamily="66" charset="0"/>
              </a:rPr>
              <a:t>Clean Language</a:t>
            </a:r>
            <a:endParaRPr lang="en-GB" sz="8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6D4EAE-F24D-0989-E100-E20CB50B185E}"/>
              </a:ext>
            </a:extLst>
          </p:cNvPr>
          <p:cNvSpPr/>
          <p:nvPr/>
        </p:nvSpPr>
        <p:spPr>
          <a:xfrm>
            <a:off x="4503572" y="3638951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ICagile</a:t>
            </a:r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 Facilitation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0FACE-6E31-3969-C685-A80A4BA69337}"/>
              </a:ext>
            </a:extLst>
          </p:cNvPr>
          <p:cNvSpPr/>
          <p:nvPr/>
        </p:nvSpPr>
        <p:spPr>
          <a:xfrm>
            <a:off x="8284914" y="2439016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Clean Updates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05A7A4-1AF8-232E-4EFD-74E1257F1E8B}"/>
              </a:ext>
            </a:extLst>
          </p:cNvPr>
          <p:cNvSpPr/>
          <p:nvPr/>
        </p:nvSpPr>
        <p:spPr>
          <a:xfrm>
            <a:off x="716909" y="2419271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Scrum Alliance – CSP-SM</a:t>
            </a:r>
          </a:p>
        </p:txBody>
      </p:sp>
    </p:spTree>
    <p:extLst>
      <p:ext uri="{BB962C8B-B14F-4D97-AF65-F5344CB8AC3E}">
        <p14:creationId xmlns:p14="http://schemas.microsoft.com/office/powerpoint/2010/main" val="88548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27A6728-A13F-A93B-5626-6C8384959763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5285021" y="928328"/>
            <a:ext cx="6018168" cy="5601523"/>
            <a:chOff x="3673098" y="1921790"/>
            <a:chExt cx="1678983" cy="156274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5EEBE70-104C-9792-6AF2-BB177BDEB3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30298" y="1921790"/>
              <a:ext cx="914400" cy="91440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5F9426E-B55A-F5DA-CAF7-67931650A92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37681" y="2570135"/>
              <a:ext cx="914400" cy="914400"/>
            </a:xfrm>
            <a:prstGeom prst="ellipse">
              <a:avLst/>
            </a:prstGeom>
            <a:solidFill>
              <a:srgbClr val="FFD966">
                <a:alpha val="50196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A54B0A-84A6-DBAB-9457-FC8BC5FB08D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3098" y="2514600"/>
              <a:ext cx="914400" cy="914400"/>
            </a:xfrm>
            <a:prstGeom prst="ellipse">
              <a:avLst/>
            </a:prstGeom>
            <a:solidFill>
              <a:srgbClr val="9DC3E6">
                <a:alpha val="50196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0E4D572-DAAC-D945-CFBA-C7DEA40561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97142" y="6006631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Business 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670AC7-08C7-7513-09C1-728FAD6911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082881" y="1312080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Profession &amp;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Community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0716CE-00BB-E3CC-7241-4C5B2D62B99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47459" y="6016633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5F055-50AD-31DC-57C8-20332C5A893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3868" y="473568"/>
            <a:ext cx="343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From DD-MON-YY to DD-MON-YY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300950C0-F8C0-B191-0F2F-E759E3EF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347314"/>
            <a:ext cx="6483779" cy="752475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Sync Up Template</a:t>
            </a:r>
          </a:p>
        </p:txBody>
      </p:sp>
      <p:graphicFrame>
        <p:nvGraphicFramePr>
          <p:cNvPr id="61" name="Table 11">
            <a:extLst>
              <a:ext uri="{FF2B5EF4-FFF2-40B4-BE49-F238E27FC236}">
                <a16:creationId xmlns:a16="http://schemas.microsoft.com/office/drawing/2014/main" id="{38A4ACFB-0CAD-B8B4-872B-5FD487ACC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50838"/>
              </p:ext>
            </p:extLst>
          </p:nvPr>
        </p:nvGraphicFramePr>
        <p:xfrm>
          <a:off x="400404" y="1188568"/>
          <a:ext cx="4011100" cy="525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067">
                  <a:extLst>
                    <a:ext uri="{9D8B030D-6E8A-4147-A177-3AD203B41FA5}">
                      <a16:colId xmlns:a16="http://schemas.microsoft.com/office/drawing/2014/main" val="2318650995"/>
                    </a:ext>
                  </a:extLst>
                </a:gridCol>
                <a:gridCol w="2456033">
                  <a:extLst>
                    <a:ext uri="{9D8B030D-6E8A-4147-A177-3AD203B41FA5}">
                      <a16:colId xmlns:a16="http://schemas.microsoft.com/office/drawing/2014/main" val="3974947525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I’d like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18568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Decision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90446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Discuss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569256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39347"/>
                  </a:ext>
                </a:extLst>
              </a:tr>
              <a:tr h="1206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Heard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319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72B9FD-4AC9-6CEB-E122-27E62731018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30807" y="1099222"/>
            <a:ext cx="18582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Where I invested my energy since last time…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34877D-DE67-BE2E-F122-8DF33FFEC833}"/>
              </a:ext>
            </a:extLst>
          </p:cNvPr>
          <p:cNvSpPr/>
          <p:nvPr/>
        </p:nvSpPr>
        <p:spPr>
          <a:xfrm>
            <a:off x="8349728" y="1680133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I did a bit of this…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B84C2E-4B72-4807-789D-2BF0D67647C1}"/>
              </a:ext>
            </a:extLst>
          </p:cNvPr>
          <p:cNvSpPr/>
          <p:nvPr/>
        </p:nvSpPr>
        <p:spPr>
          <a:xfrm>
            <a:off x="9351819" y="4794274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A bit of that…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1D3C59-62B5-BF10-DEA2-0414D647B55E}"/>
              </a:ext>
            </a:extLst>
          </p:cNvPr>
          <p:cNvSpPr/>
          <p:nvPr/>
        </p:nvSpPr>
        <p:spPr>
          <a:xfrm>
            <a:off x="5805729" y="4790798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Some of this…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65FA8-2E09-DDEB-9A8B-CE6A35488B0A}"/>
              </a:ext>
            </a:extLst>
          </p:cNvPr>
          <p:cNvSpPr/>
          <p:nvPr/>
        </p:nvSpPr>
        <p:spPr>
          <a:xfrm>
            <a:off x="8770740" y="3396421"/>
            <a:ext cx="1188000" cy="6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Comic Sans MS" panose="030F0902030302020204" pitchFamily="66" charset="0"/>
              </a:rPr>
              <a:t>A mix of…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88347-0963-A0F6-0621-B53DE03F45AB}"/>
              </a:ext>
            </a:extLst>
          </p:cNvPr>
          <p:cNvSpPr/>
          <p:nvPr/>
        </p:nvSpPr>
        <p:spPr>
          <a:xfrm>
            <a:off x="0" y="-4322"/>
            <a:ext cx="12192000" cy="24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75846-78D6-685B-14AA-128A6BC72B1B}"/>
              </a:ext>
            </a:extLst>
          </p:cNvPr>
          <p:cNvSpPr txBox="1"/>
          <p:nvPr/>
        </p:nvSpPr>
        <p:spPr>
          <a:xfrm>
            <a:off x="10023435" y="6574"/>
            <a:ext cx="213982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Tom Hoyland | Version 0.4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301BE4B-5691-181C-0DC7-321919C3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8069"/>
            <a:ext cx="713969" cy="2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0C4C88-2730-2239-DC08-9F03E4716A31}"/>
              </a:ext>
            </a:extLst>
          </p:cNvPr>
          <p:cNvSpPr txBox="1"/>
          <p:nvPr/>
        </p:nvSpPr>
        <p:spPr>
          <a:xfrm>
            <a:off x="701972" y="-11977"/>
            <a:ext cx="18197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Agile Delivery Growth Pack</a:t>
            </a:r>
          </a:p>
        </p:txBody>
      </p:sp>
    </p:spTree>
    <p:extLst>
      <p:ext uri="{BB962C8B-B14F-4D97-AF65-F5344CB8AC3E}">
        <p14:creationId xmlns:p14="http://schemas.microsoft.com/office/powerpoint/2010/main" val="396054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405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Office Theme</vt:lpstr>
      <vt:lpstr>Custom Design</vt:lpstr>
      <vt:lpstr>When I’m at my Best</vt:lpstr>
      <vt:lpstr>When I Need Support</vt:lpstr>
      <vt:lpstr>Growth within the Profession</vt:lpstr>
      <vt:lpstr>Growth outside the Profession</vt:lpstr>
      <vt:lpstr>What would you like to have happen?</vt:lpstr>
      <vt:lpstr>Sync Up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Delivery Growth Pack</dc:title>
  <dc:subject/>
  <dc:creator/>
  <cp:keywords/>
  <dc:description/>
  <cp:lastModifiedBy>Tom Hoyland</cp:lastModifiedBy>
  <cp:revision>81</cp:revision>
  <dcterms:created xsi:type="dcterms:W3CDTF">2022-07-02T16:03:17Z</dcterms:created>
  <dcterms:modified xsi:type="dcterms:W3CDTF">2024-11-15T20:23:58Z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f6832b-0c40-4b9e-9ae0-ae73bcd49636_Enabled">
    <vt:lpwstr>true</vt:lpwstr>
  </property>
  <property fmtid="{D5CDD505-2E9C-101B-9397-08002B2CF9AE}" pid="3" name="MSIP_Label_e6f6832b-0c40-4b9e-9ae0-ae73bcd49636_SetDate">
    <vt:lpwstr>2024-03-14T16:01:30Z</vt:lpwstr>
  </property>
  <property fmtid="{D5CDD505-2E9C-101B-9397-08002B2CF9AE}" pid="4" name="MSIP_Label_e6f6832b-0c40-4b9e-9ae0-ae73bcd49636_Method">
    <vt:lpwstr>Standard</vt:lpwstr>
  </property>
  <property fmtid="{D5CDD505-2E9C-101B-9397-08002B2CF9AE}" pid="5" name="MSIP_Label_e6f6832b-0c40-4b9e-9ae0-ae73bcd49636_Name">
    <vt:lpwstr>Internal</vt:lpwstr>
  </property>
  <property fmtid="{D5CDD505-2E9C-101B-9397-08002B2CF9AE}" pid="6" name="MSIP_Label_e6f6832b-0c40-4b9e-9ae0-ae73bcd49636_SiteId">
    <vt:lpwstr>7acc61c5-e4a5-49d2-a52a-3ce24c726371</vt:lpwstr>
  </property>
  <property fmtid="{D5CDD505-2E9C-101B-9397-08002B2CF9AE}" pid="7" name="MSIP_Label_e6f6832b-0c40-4b9e-9ae0-ae73bcd49636_ActionId">
    <vt:lpwstr>0351fbf2-eea9-4691-bcb2-6b1949c3a363</vt:lpwstr>
  </property>
  <property fmtid="{D5CDD505-2E9C-101B-9397-08002B2CF9AE}" pid="8" name="MSIP_Label_e6f6832b-0c40-4b9e-9ae0-ae73bcd49636_ContentBits">
    <vt:lpwstr>0</vt:lpwstr>
  </property>
</Properties>
</file>