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sldIdLst>
    <p:sldId id="271" r:id="rId3"/>
    <p:sldId id="272" r:id="rId4"/>
    <p:sldId id="260" r:id="rId5"/>
    <p:sldId id="261" r:id="rId6"/>
    <p:sldId id="264" r:id="rId7"/>
    <p:sldId id="26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EBF5"/>
    <a:srgbClr val="1E99D5"/>
    <a:srgbClr val="96CBEA"/>
    <a:srgbClr val="63B3E0"/>
    <a:srgbClr val="26495D"/>
    <a:srgbClr val="FA05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01"/>
    <p:restoredTop sz="96348"/>
  </p:normalViewPr>
  <p:slideViewPr>
    <p:cSldViewPr snapToGrid="0" snapToObjects="1">
      <p:cViewPr varScale="1">
        <p:scale>
          <a:sx n="151" d="100"/>
          <a:sy n="151" d="100"/>
        </p:scale>
        <p:origin x="5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C40E9-EE01-2346-C4DD-87CD1A5055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B7D7E8-FE20-E80D-C654-7EE77276E7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0FA21B-1C4D-AA69-49C2-57075AE01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5F9F5-CEE3-E04F-927B-908CCF46869F}" type="datetimeFigureOut">
              <a:rPr lang="en-GB" smtClean="0"/>
              <a:t>03/11/2024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A10A29-684F-0630-D6B6-96210AEDA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4A9AD2-30D0-5AF0-662E-E95C33EF7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2CD64-6D5B-C34E-AFE9-C82FFD9016D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9483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95C20-A0B8-596D-2414-9B766FA90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5EA617-E238-4159-8325-9CF776BBB1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54CBEB-030B-9F3D-AC4D-BED2E0AC2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5F9F5-CEE3-E04F-927B-908CCF46869F}" type="datetimeFigureOut">
              <a:rPr lang="en-GB" smtClean="0"/>
              <a:t>03/11/2024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3A32CD-C8E3-78BC-170D-27428BEC2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4386E0-8B4E-18D7-A96E-963ABC850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2CD64-6D5B-C34E-AFE9-C82FFD9016D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32000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10A198-2889-5014-96B6-0CBB8BD18E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E0976F-E021-79C3-B367-8E81FD4862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D84C6B-B016-7F9E-4776-E589F564F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5F9F5-CEE3-E04F-927B-908CCF46869F}" type="datetimeFigureOut">
              <a:rPr lang="en-GB" smtClean="0"/>
              <a:t>03/11/2024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0BE87-208E-0C13-D3C8-87A807FDB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792644-26B5-3730-0E9C-6CB5266BA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2CD64-6D5B-C34E-AFE9-C82FFD9016D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53919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375EB-994D-19C7-CD00-7797F09202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347CBD-A810-2CC4-0129-6AE19883A9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554341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65D1B-6619-0674-A05D-09E148000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B9255B-AF11-B497-C30B-AA234DA10F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108F9D-1D2D-6C61-3108-4F816A379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5F9F5-CEE3-E04F-927B-908CCF46869F}" type="datetimeFigureOut">
              <a:rPr lang="en-GB" smtClean="0"/>
              <a:t>03/11/2024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5BA963-4092-AD49-159C-29D53DDCC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D5C212-64D0-DC55-6774-6BF7946F1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2CD64-6D5B-C34E-AFE9-C82FFD9016D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56624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CBC77-32B3-0605-1889-86F52732B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2B309A-61B7-ADF6-674F-49287D208F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D5F92-7DCA-65D8-FC1E-2F586A0A0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5F9F5-CEE3-E04F-927B-908CCF46869F}" type="datetimeFigureOut">
              <a:rPr lang="en-GB" smtClean="0"/>
              <a:t>03/11/2024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D4839F-1387-E218-3ECA-681EBD162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E4262A-EBC2-99F9-2AF2-50E5F5E4F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2CD64-6D5B-C34E-AFE9-C82FFD9016D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56559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A8862-9EE3-33E1-8106-05C254DE3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9E5FD3-9F2B-13E4-B062-2BBFADCBD1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AD78DB-9F17-E8D5-4BF9-FE112C65CD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9C25AF-1780-B166-D079-8D5228CD4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5F9F5-CEE3-E04F-927B-908CCF46869F}" type="datetimeFigureOut">
              <a:rPr lang="en-GB" smtClean="0"/>
              <a:t>03/11/2024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82DB32-0321-94B6-AEDC-C13E6D345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F769F2-97E7-09EC-4C0C-71065B544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2CD64-6D5B-C34E-AFE9-C82FFD9016D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40347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B50DC-D7C4-94F3-A573-8BFAA3806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248B20-54C7-DE47-7432-FA541A48BE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0AD2FA-6C26-5D39-43B1-F0637CD0B6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23D9FD-DD2A-D2EA-626D-9920AE8F95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CE7C84-B43B-D344-6B52-C362026ADD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28201D-0743-4CE8-6F28-9BCB30F84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5F9F5-CEE3-E04F-927B-908CCF46869F}" type="datetimeFigureOut">
              <a:rPr lang="en-GB" smtClean="0"/>
              <a:t>03/11/2024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7664FF-3F71-E608-6F21-9671E169E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C12A40-517D-042F-2F07-500464B71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2CD64-6D5B-C34E-AFE9-C82FFD9016D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02422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A597F-DD93-2A87-4F0B-242157DAC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878989-DD0B-8500-DAF5-93C811A07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5F9F5-CEE3-E04F-927B-908CCF46869F}" type="datetimeFigureOut">
              <a:rPr lang="en-GB" smtClean="0"/>
              <a:t>03/11/2024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958227-C702-5D0F-C836-794B2C6BE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5207E6-4A84-CEB8-E8EF-0DA6D57FB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2CD64-6D5B-C34E-AFE9-C82FFD9016D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75735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89FD89-2373-C9AA-44EF-36F9F8011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5F9F5-CEE3-E04F-927B-908CCF46869F}" type="datetimeFigureOut">
              <a:rPr lang="en-GB" smtClean="0"/>
              <a:t>03/11/2024</a:t>
            </a:fld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CD350D-FE67-D6D0-C0AE-42F9B274A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581EAB-D972-B06D-3B12-90BD8C6E9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2CD64-6D5B-C34E-AFE9-C82FFD9016D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58455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779DA-A4CF-1ADD-671C-04B7C48B5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14ADC-3333-B2C7-25D7-D5DEAAAE0B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DED143-4CF4-EF0E-69D6-6EBD6F3CC0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452AE0-B74D-DF6B-226F-8C65C27C4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5F9F5-CEE3-E04F-927B-908CCF46869F}" type="datetimeFigureOut">
              <a:rPr lang="en-GB" smtClean="0"/>
              <a:t>03/11/2024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9CDA3B-3786-20DD-653A-E10F45E19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A86617-BF6A-F742-99F7-6D88F4EC1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2CD64-6D5B-C34E-AFE9-C82FFD9016D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70729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95E96-67E8-5416-AC9D-77991041A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C7DFB0-3EEC-19BA-E647-F46D02681A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085846-07AF-4E5A-51F8-C9286AA993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9E31EB-AB69-96CF-CE83-BB76BDACC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5F9F5-CEE3-E04F-927B-908CCF46869F}" type="datetimeFigureOut">
              <a:rPr lang="en-GB" smtClean="0"/>
              <a:t>03/11/2024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D281D1-BF65-926C-64C7-83CFDCC13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CD6ECA-EC69-46E9-6EFB-AA3AE091E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2CD64-6D5B-C34E-AFE9-C82FFD9016D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98496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90AB46-C2A2-8BB0-1653-4FC7CDD7E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2E42C3-EE7C-E305-E902-4080970FF0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1C4631-B0D9-3C67-8CBE-809E282CCF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35F9F5-CEE3-E04F-927B-908CCF46869F}" type="datetimeFigureOut">
              <a:rPr lang="en-GB" smtClean="0"/>
              <a:t>03/11/2024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14EC1F-72E7-18C0-B74E-EB06F5DFE3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42C71-4CDA-FB7B-D9E2-57FD0AEB49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42CD64-6D5B-C34E-AFE9-C82FFD9016D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18259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C39E3706-D427-A70A-7627-504A33BE5298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5285021" y="928328"/>
            <a:ext cx="6018168" cy="5601523"/>
            <a:chOff x="3673098" y="1921790"/>
            <a:chExt cx="1678983" cy="1562745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BCC5124-2E3D-4ED0-DB8D-690224CABCE2}"/>
                </a:ext>
              </a:extLst>
            </p:cNvPr>
            <p:cNvSpPr/>
            <p:nvPr/>
          </p:nvSpPr>
          <p:spPr>
            <a:xfrm>
              <a:off x="4130298" y="1921790"/>
              <a:ext cx="914400" cy="914400"/>
            </a:xfrm>
            <a:prstGeom prst="ellipse">
              <a:avLst/>
            </a:prstGeom>
            <a:solidFill>
              <a:srgbClr val="FF0000">
                <a:alpha val="25098"/>
              </a:srgb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E1D18AA-630E-F0E8-EA48-C11C693F6F78}"/>
                </a:ext>
              </a:extLst>
            </p:cNvPr>
            <p:cNvSpPr/>
            <p:nvPr/>
          </p:nvSpPr>
          <p:spPr>
            <a:xfrm>
              <a:off x="4437681" y="2570135"/>
              <a:ext cx="914400" cy="914400"/>
            </a:xfrm>
            <a:prstGeom prst="ellipse">
              <a:avLst/>
            </a:prstGeom>
            <a:solidFill>
              <a:srgbClr val="FFD966">
                <a:alpha val="50196"/>
              </a:srgb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3C004AC5-541D-8595-E72E-AF20DB5E56D2}"/>
                </a:ext>
              </a:extLst>
            </p:cNvPr>
            <p:cNvSpPr/>
            <p:nvPr/>
          </p:nvSpPr>
          <p:spPr>
            <a:xfrm>
              <a:off x="3673098" y="2514600"/>
              <a:ext cx="914400" cy="914400"/>
            </a:xfrm>
            <a:prstGeom prst="ellipse">
              <a:avLst/>
            </a:prstGeom>
            <a:solidFill>
              <a:srgbClr val="9DC3E6">
                <a:alpha val="50196"/>
              </a:srgb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35E7F125-A554-387A-5DCC-77F2B56F0AD3}"/>
              </a:ext>
            </a:extLst>
          </p:cNvPr>
          <p:cNvSpPr txBox="1"/>
          <p:nvPr userDrawn="1"/>
        </p:nvSpPr>
        <p:spPr>
          <a:xfrm>
            <a:off x="10897142" y="6006631"/>
            <a:ext cx="12089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Business &amp; </a:t>
            </a:r>
          </a:p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Delivering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B45408B-0346-ADE3-ABB7-89CFA8761686}"/>
              </a:ext>
            </a:extLst>
          </p:cNvPr>
          <p:cNvSpPr txBox="1"/>
          <p:nvPr userDrawn="1"/>
        </p:nvSpPr>
        <p:spPr>
          <a:xfrm>
            <a:off x="10082881" y="1312080"/>
            <a:ext cx="13388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Profession &amp; </a:t>
            </a:r>
          </a:p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Community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49645D1-91D8-7C3A-B8FC-6467B919A4CA}"/>
              </a:ext>
            </a:extLst>
          </p:cNvPr>
          <p:cNvSpPr txBox="1"/>
          <p:nvPr userDrawn="1"/>
        </p:nvSpPr>
        <p:spPr>
          <a:xfrm>
            <a:off x="4672851" y="6006631"/>
            <a:ext cx="13564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Squad and</a:t>
            </a:r>
          </a:p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Relationships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9102F36E-B7E1-1661-51B8-A4F053463CFB}"/>
              </a:ext>
            </a:extLst>
          </p:cNvPr>
          <p:cNvSpPr txBox="1">
            <a:spLocks/>
          </p:cNvSpPr>
          <p:nvPr userDrawn="1"/>
        </p:nvSpPr>
        <p:spPr>
          <a:xfrm>
            <a:off x="219364" y="281997"/>
            <a:ext cx="2977258" cy="75247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Catch Up</a:t>
            </a:r>
          </a:p>
        </p:txBody>
      </p:sp>
      <p:graphicFrame>
        <p:nvGraphicFramePr>
          <p:cNvPr id="15" name="Table 11">
            <a:extLst>
              <a:ext uri="{FF2B5EF4-FFF2-40B4-BE49-F238E27FC236}">
                <a16:creationId xmlns:a16="http://schemas.microsoft.com/office/drawing/2014/main" id="{702CF347-BFC3-2FA7-DE95-514999C04841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356860" y="1242998"/>
          <a:ext cx="4011100" cy="52560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5067">
                  <a:extLst>
                    <a:ext uri="{9D8B030D-6E8A-4147-A177-3AD203B41FA5}">
                      <a16:colId xmlns:a16="http://schemas.microsoft.com/office/drawing/2014/main" val="2318650995"/>
                    </a:ext>
                  </a:extLst>
                </a:gridCol>
                <a:gridCol w="2456033">
                  <a:extLst>
                    <a:ext uri="{9D8B030D-6E8A-4147-A177-3AD203B41FA5}">
                      <a16:colId xmlns:a16="http://schemas.microsoft.com/office/drawing/2014/main" val="3974947525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en-GB" b="1" dirty="0"/>
                    </a:p>
                  </a:txBody>
                  <a:tcPr anchor="ctr">
                    <a:solidFill>
                      <a:srgbClr val="26495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 want</a:t>
                      </a:r>
                    </a:p>
                  </a:txBody>
                  <a:tcPr anchor="ctr">
                    <a:solidFill>
                      <a:srgbClr val="26495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6718568"/>
                  </a:ext>
                </a:extLst>
              </a:tr>
              <a:tr h="120601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 Decision</a:t>
                      </a:r>
                    </a:p>
                  </a:txBody>
                  <a:tcPr anchor="ctr">
                    <a:solidFill>
                      <a:srgbClr val="96C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96CB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6390446"/>
                  </a:ext>
                </a:extLst>
              </a:tr>
              <a:tr h="120601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 Discuss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9569256"/>
                  </a:ext>
                </a:extLst>
              </a:tr>
              <a:tr h="120601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 Be Heard</a:t>
                      </a:r>
                    </a:p>
                  </a:txBody>
                  <a:tcPr anchor="ctr">
                    <a:solidFill>
                      <a:srgbClr val="96C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96CB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2739347"/>
                  </a:ext>
                </a:extLst>
              </a:tr>
              <a:tr h="120601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Support on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36319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3420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gilecoachinggrowthwheel.org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85316-D298-86BF-2CF5-D6AFE8FC9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363" y="347314"/>
            <a:ext cx="11741727" cy="752475"/>
          </a:xfrm>
        </p:spPr>
        <p:txBody>
          <a:bodyPr/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When I’m at my Best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CD212CC-4252-9E66-7F0B-0CA55E45A272}"/>
              </a:ext>
            </a:extLst>
          </p:cNvPr>
          <p:cNvSpPr txBox="1">
            <a:spLocks/>
          </p:cNvSpPr>
          <p:nvPr/>
        </p:nvSpPr>
        <p:spPr>
          <a:xfrm>
            <a:off x="219363" y="1242999"/>
            <a:ext cx="4201497" cy="7524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8462F9E7-4E27-A443-938C-DB719F3638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9187580"/>
              </p:ext>
            </p:extLst>
          </p:nvPr>
        </p:nvGraphicFramePr>
        <p:xfrm>
          <a:off x="389149" y="1134714"/>
          <a:ext cx="11402153" cy="53330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1645">
                  <a:extLst>
                    <a:ext uri="{9D8B030D-6E8A-4147-A177-3AD203B41FA5}">
                      <a16:colId xmlns:a16="http://schemas.microsoft.com/office/drawing/2014/main" val="2318650995"/>
                    </a:ext>
                  </a:extLst>
                </a:gridCol>
                <a:gridCol w="4640254">
                  <a:extLst>
                    <a:ext uri="{9D8B030D-6E8A-4147-A177-3AD203B41FA5}">
                      <a16:colId xmlns:a16="http://schemas.microsoft.com/office/drawing/2014/main" val="3974947525"/>
                    </a:ext>
                  </a:extLst>
                </a:gridCol>
                <a:gridCol w="4640254">
                  <a:extLst>
                    <a:ext uri="{9D8B030D-6E8A-4147-A177-3AD203B41FA5}">
                      <a16:colId xmlns:a16="http://schemas.microsoft.com/office/drawing/2014/main" val="4125117583"/>
                    </a:ext>
                  </a:extLst>
                </a:gridCol>
              </a:tblGrid>
              <a:tr h="378996">
                <a:tc>
                  <a:txBody>
                    <a:bodyPr/>
                    <a:lstStyle/>
                    <a:p>
                      <a:endParaRPr lang="en-GB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495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When I’m Working at my Best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495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When I’m Learning at my Best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495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6718568"/>
                  </a:ext>
                </a:extLst>
              </a:tr>
              <a:tr h="70771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5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 I’m like [what]…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/>
                        <a:buChar char="•"/>
                      </a:pPr>
                      <a:endParaRPr lang="en-GB" sz="1200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/>
                        <a:buChar char="•"/>
                      </a:pPr>
                      <a:endParaRPr lang="en-GB" sz="1200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8663839"/>
                  </a:ext>
                </a:extLst>
              </a:tr>
              <a:tr h="70771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5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 I’m [where]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CBEA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/>
                        <a:buChar char="•"/>
                      </a:pPr>
                      <a:endParaRPr lang="en-GB" sz="1200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CBEA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/>
                        <a:buChar char="•"/>
                      </a:pPr>
                      <a:endParaRPr lang="en-GB" sz="1200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CB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6390446"/>
                  </a:ext>
                </a:extLst>
              </a:tr>
              <a:tr h="70771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5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 I’m with [who]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/>
                        <a:buChar char="•"/>
                      </a:pPr>
                      <a:endParaRPr lang="en-GB" sz="1200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/>
                        <a:buChar char="•"/>
                      </a:pPr>
                      <a:endParaRPr lang="en-GB" sz="1200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2739347"/>
                  </a:ext>
                </a:extLst>
              </a:tr>
              <a:tr h="70771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5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4. This happens just [before]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CBEA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/>
                        <a:buChar char="•"/>
                      </a:pPr>
                      <a:endParaRPr lang="en-GB" sz="1200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CBEA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/>
                        <a:buChar char="•"/>
                      </a:pPr>
                      <a:endParaRPr lang="en-GB" sz="1200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CB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0088106"/>
                  </a:ext>
                </a:extLst>
              </a:tr>
              <a:tr h="70771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5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5. This happens next [after]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/>
                        <a:buChar char="•"/>
                      </a:pPr>
                      <a:endParaRPr lang="en-GB" sz="1200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/>
                        <a:buChar char="•"/>
                      </a:pPr>
                      <a:endParaRPr lang="en-GB" sz="1200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8513817"/>
                  </a:ext>
                </a:extLst>
              </a:tr>
              <a:tr h="70771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5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6. Others will notice this by…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CBEA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/>
                        <a:buChar char="•"/>
                      </a:pPr>
                      <a:endParaRPr lang="en-GB" sz="1200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CBEA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/>
                        <a:buChar char="•"/>
                      </a:pPr>
                      <a:endParaRPr lang="en-GB" sz="1200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CB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1533631"/>
                  </a:ext>
                </a:extLst>
              </a:tr>
              <a:tr h="70771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5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7. And I would like others to…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/>
                        <a:buChar char="•"/>
                      </a:pPr>
                      <a:endParaRPr lang="en-GB" sz="1200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/>
                        <a:buChar char="•"/>
                      </a:pPr>
                      <a:endParaRPr lang="en-GB" sz="1200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388919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82603E5-BD16-FB27-53AB-9070EA5BBF0D}"/>
              </a:ext>
            </a:extLst>
          </p:cNvPr>
          <p:cNvSpPr txBox="1"/>
          <p:nvPr/>
        </p:nvSpPr>
        <p:spPr>
          <a:xfrm>
            <a:off x="54746" y="6556217"/>
            <a:ext cx="494661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Questions inspired by Clean Set Up, by Caitlin Walker.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F15D816-E848-5673-DC41-94355428EA57}"/>
              </a:ext>
            </a:extLst>
          </p:cNvPr>
          <p:cNvSpPr/>
          <p:nvPr/>
        </p:nvSpPr>
        <p:spPr>
          <a:xfrm>
            <a:off x="0" y="-4322"/>
            <a:ext cx="12192000" cy="2497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97E40D-B759-B056-7377-FF840D81171F}"/>
              </a:ext>
            </a:extLst>
          </p:cNvPr>
          <p:cNvSpPr txBox="1"/>
          <p:nvPr/>
        </p:nvSpPr>
        <p:spPr>
          <a:xfrm>
            <a:off x="10023435" y="6574"/>
            <a:ext cx="2139821" cy="215444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Author: Tom Hoyland | Version 0.3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159388C2-8D0B-E7C6-5E6C-04ABB42861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50" y="-8069"/>
            <a:ext cx="713969" cy="24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73313A2-0A39-6080-EC6D-88FD96744277}"/>
              </a:ext>
            </a:extLst>
          </p:cNvPr>
          <p:cNvSpPr txBox="1"/>
          <p:nvPr/>
        </p:nvSpPr>
        <p:spPr>
          <a:xfrm>
            <a:off x="701972" y="-11977"/>
            <a:ext cx="181972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Agile Delivery Growth Pack</a:t>
            </a:r>
          </a:p>
        </p:txBody>
      </p:sp>
    </p:spTree>
    <p:extLst>
      <p:ext uri="{BB962C8B-B14F-4D97-AF65-F5344CB8AC3E}">
        <p14:creationId xmlns:p14="http://schemas.microsoft.com/office/powerpoint/2010/main" val="364533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85316-D298-86BF-2CF5-D6AFE8FC9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363" y="347314"/>
            <a:ext cx="11741727" cy="752475"/>
          </a:xfrm>
        </p:spPr>
        <p:txBody>
          <a:bodyPr/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When I Need Support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CD212CC-4252-9E66-7F0B-0CA55E45A272}"/>
              </a:ext>
            </a:extLst>
          </p:cNvPr>
          <p:cNvSpPr txBox="1">
            <a:spLocks/>
          </p:cNvSpPr>
          <p:nvPr/>
        </p:nvSpPr>
        <p:spPr>
          <a:xfrm>
            <a:off x="219363" y="1242999"/>
            <a:ext cx="4201497" cy="7524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Table 11">
            <a:extLst>
              <a:ext uri="{FF2B5EF4-FFF2-40B4-BE49-F238E27FC236}">
                <a16:creationId xmlns:a16="http://schemas.microsoft.com/office/drawing/2014/main" id="{84FC533D-EC97-8BD6-4BC8-CB0E9E9EBA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2767149"/>
              </p:ext>
            </p:extLst>
          </p:nvPr>
        </p:nvGraphicFramePr>
        <p:xfrm>
          <a:off x="392955" y="1134714"/>
          <a:ext cx="11402154" cy="33348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2759">
                  <a:extLst>
                    <a:ext uri="{9D8B030D-6E8A-4147-A177-3AD203B41FA5}">
                      <a16:colId xmlns:a16="http://schemas.microsoft.com/office/drawing/2014/main" val="2318650995"/>
                    </a:ext>
                  </a:extLst>
                </a:gridCol>
                <a:gridCol w="9619395">
                  <a:extLst>
                    <a:ext uri="{9D8B030D-6E8A-4147-A177-3AD203B41FA5}">
                      <a16:colId xmlns:a16="http://schemas.microsoft.com/office/drawing/2014/main" val="3974947525"/>
                    </a:ext>
                  </a:extLst>
                </a:gridCol>
              </a:tblGrid>
              <a:tr h="367200">
                <a:tc>
                  <a:txBody>
                    <a:bodyPr/>
                    <a:lstStyle/>
                    <a:p>
                      <a:endParaRPr lang="en-GB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495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Others will 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495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6718568"/>
                  </a:ext>
                </a:extLst>
              </a:tr>
              <a:tr h="98921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See 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C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CB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6390446"/>
                  </a:ext>
                </a:extLst>
              </a:tr>
              <a:tr h="98921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Hear 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9569256"/>
                  </a:ext>
                </a:extLst>
              </a:tr>
              <a:tr h="98921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And Notice 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C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CB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1533631"/>
                  </a:ext>
                </a:extLst>
              </a:tr>
            </a:tbl>
          </a:graphicData>
        </a:graphic>
      </p:graphicFrame>
      <p:graphicFrame>
        <p:nvGraphicFramePr>
          <p:cNvPr id="6" name="Table 11">
            <a:extLst>
              <a:ext uri="{FF2B5EF4-FFF2-40B4-BE49-F238E27FC236}">
                <a16:creationId xmlns:a16="http://schemas.microsoft.com/office/drawing/2014/main" id="{53435E1A-283C-506E-18D4-1907F66EAD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1989828"/>
              </p:ext>
            </p:extLst>
          </p:nvPr>
        </p:nvGraphicFramePr>
        <p:xfrm>
          <a:off x="392955" y="4786457"/>
          <a:ext cx="11402153" cy="16626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02153">
                  <a:extLst>
                    <a:ext uri="{9D8B030D-6E8A-4147-A177-3AD203B41FA5}">
                      <a16:colId xmlns:a16="http://schemas.microsoft.com/office/drawing/2014/main" val="2318650995"/>
                    </a:ext>
                  </a:extLst>
                </a:gridCol>
              </a:tblGrid>
              <a:tr h="3672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And when they do, I would like them to 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495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6718568"/>
                  </a:ext>
                </a:extLst>
              </a:tr>
              <a:tr h="129547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CB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6390446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CE0E9370-7359-4E27-F6C1-57781FDFED75}"/>
              </a:ext>
            </a:extLst>
          </p:cNvPr>
          <p:cNvSpPr txBox="1"/>
          <p:nvPr/>
        </p:nvSpPr>
        <p:spPr>
          <a:xfrm>
            <a:off x="54746" y="6556217"/>
            <a:ext cx="494661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Questions inspired by Clean Set Up, by Caitlin Walker.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E7B72B7-F77E-3631-240F-D8F79F1F4005}"/>
              </a:ext>
            </a:extLst>
          </p:cNvPr>
          <p:cNvSpPr/>
          <p:nvPr/>
        </p:nvSpPr>
        <p:spPr>
          <a:xfrm>
            <a:off x="0" y="-4322"/>
            <a:ext cx="12192000" cy="2497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FE800F-E8C1-8ACE-51AD-F5207DFD7A01}"/>
              </a:ext>
            </a:extLst>
          </p:cNvPr>
          <p:cNvSpPr txBox="1"/>
          <p:nvPr/>
        </p:nvSpPr>
        <p:spPr>
          <a:xfrm>
            <a:off x="10023435" y="6574"/>
            <a:ext cx="2139821" cy="215444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Author: Tom Hoyland | Version 0.3</a:t>
            </a: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05117AA4-A035-F807-D150-352797FC3E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50" y="-8069"/>
            <a:ext cx="713969" cy="24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D264C5A-7112-B120-A18F-7F15EC5FDB99}"/>
              </a:ext>
            </a:extLst>
          </p:cNvPr>
          <p:cNvSpPr txBox="1"/>
          <p:nvPr/>
        </p:nvSpPr>
        <p:spPr>
          <a:xfrm>
            <a:off x="701972" y="-11977"/>
            <a:ext cx="181972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Agile Delivery Growth Pack</a:t>
            </a:r>
          </a:p>
        </p:txBody>
      </p:sp>
    </p:spTree>
    <p:extLst>
      <p:ext uri="{BB962C8B-B14F-4D97-AF65-F5344CB8AC3E}">
        <p14:creationId xmlns:p14="http://schemas.microsoft.com/office/powerpoint/2010/main" val="1422283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BC4A1D14-D089-F8D1-E9D8-FC2EC32DC53D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5172" y="1117073"/>
            <a:ext cx="5142056" cy="5130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4585316-D298-86BF-2CF5-D6AFE8FC9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363" y="347314"/>
            <a:ext cx="11741727" cy="752475"/>
          </a:xfrm>
        </p:spPr>
        <p:txBody>
          <a:bodyPr/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Growth within the Profession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CD212CC-4252-9E66-7F0B-0CA55E45A272}"/>
              </a:ext>
            </a:extLst>
          </p:cNvPr>
          <p:cNvSpPr txBox="1">
            <a:spLocks/>
          </p:cNvSpPr>
          <p:nvPr/>
        </p:nvSpPr>
        <p:spPr>
          <a:xfrm>
            <a:off x="219363" y="1242999"/>
            <a:ext cx="4201497" cy="7524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A89646D-1A4B-7BAA-F6E5-5C402DEE0322}"/>
              </a:ext>
            </a:extLst>
          </p:cNvPr>
          <p:cNvSpPr>
            <a:spLocks noChangeAspect="1"/>
          </p:cNvSpPr>
          <p:nvPr/>
        </p:nvSpPr>
        <p:spPr>
          <a:xfrm>
            <a:off x="4393222" y="3136668"/>
            <a:ext cx="276318" cy="276318"/>
          </a:xfrm>
          <a:prstGeom prst="ellipse">
            <a:avLst/>
          </a:prstGeom>
          <a:solidFill>
            <a:srgbClr val="FA05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2A1DD79-B96F-B9F8-8F1C-71E5F3703E66}"/>
              </a:ext>
            </a:extLst>
          </p:cNvPr>
          <p:cNvSpPr>
            <a:spLocks noChangeAspect="1"/>
          </p:cNvSpPr>
          <p:nvPr/>
        </p:nvSpPr>
        <p:spPr>
          <a:xfrm>
            <a:off x="4735980" y="3476385"/>
            <a:ext cx="276318" cy="276318"/>
          </a:xfrm>
          <a:prstGeom prst="ellipse">
            <a:avLst/>
          </a:prstGeom>
          <a:solidFill>
            <a:srgbClr val="FA05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B9B0235-2F22-33A5-1690-8106691798B0}"/>
              </a:ext>
            </a:extLst>
          </p:cNvPr>
          <p:cNvSpPr>
            <a:spLocks noChangeAspect="1"/>
          </p:cNvSpPr>
          <p:nvPr/>
        </p:nvSpPr>
        <p:spPr>
          <a:xfrm>
            <a:off x="4331263" y="3565386"/>
            <a:ext cx="276318" cy="276318"/>
          </a:xfrm>
          <a:prstGeom prst="ellipse">
            <a:avLst/>
          </a:prstGeom>
          <a:solidFill>
            <a:srgbClr val="FA05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35F4050-89BB-EACD-E5F9-B5C8760E9D04}"/>
              </a:ext>
            </a:extLst>
          </p:cNvPr>
          <p:cNvSpPr>
            <a:spLocks noChangeAspect="1"/>
          </p:cNvSpPr>
          <p:nvPr/>
        </p:nvSpPr>
        <p:spPr>
          <a:xfrm>
            <a:off x="4797236" y="2998509"/>
            <a:ext cx="276318" cy="276318"/>
          </a:xfrm>
          <a:prstGeom prst="ellipse">
            <a:avLst/>
          </a:prstGeom>
          <a:solidFill>
            <a:srgbClr val="FA05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12DBD59-E55D-A174-241E-D4ADA25BD410}"/>
              </a:ext>
            </a:extLst>
          </p:cNvPr>
          <p:cNvSpPr>
            <a:spLocks noChangeAspect="1"/>
          </p:cNvSpPr>
          <p:nvPr/>
        </p:nvSpPr>
        <p:spPr>
          <a:xfrm>
            <a:off x="3979353" y="3257774"/>
            <a:ext cx="276318" cy="276318"/>
          </a:xfrm>
          <a:prstGeom prst="ellipse">
            <a:avLst/>
          </a:prstGeom>
          <a:solidFill>
            <a:srgbClr val="FA05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C7A00BB-4643-FBE8-251E-642E8F85E274}"/>
              </a:ext>
            </a:extLst>
          </p:cNvPr>
          <p:cNvSpPr>
            <a:spLocks noChangeAspect="1"/>
          </p:cNvSpPr>
          <p:nvPr/>
        </p:nvSpPr>
        <p:spPr>
          <a:xfrm>
            <a:off x="3990423" y="2853313"/>
            <a:ext cx="276318" cy="276318"/>
          </a:xfrm>
          <a:prstGeom prst="ellipse">
            <a:avLst/>
          </a:prstGeom>
          <a:solidFill>
            <a:srgbClr val="FA05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AAEB16D-33A1-A747-3FFF-6BFB7C913DF7}"/>
              </a:ext>
            </a:extLst>
          </p:cNvPr>
          <p:cNvSpPr>
            <a:spLocks noChangeAspect="1"/>
          </p:cNvSpPr>
          <p:nvPr/>
        </p:nvSpPr>
        <p:spPr>
          <a:xfrm>
            <a:off x="3878164" y="3586664"/>
            <a:ext cx="276318" cy="276318"/>
          </a:xfrm>
          <a:prstGeom prst="ellipse">
            <a:avLst/>
          </a:prstGeom>
          <a:solidFill>
            <a:srgbClr val="FA05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A368708-270A-A18F-E98A-6C7E6B154C57}"/>
              </a:ext>
            </a:extLst>
          </p:cNvPr>
          <p:cNvSpPr>
            <a:spLocks noChangeAspect="1"/>
          </p:cNvSpPr>
          <p:nvPr/>
        </p:nvSpPr>
        <p:spPr>
          <a:xfrm>
            <a:off x="4669540" y="3923445"/>
            <a:ext cx="276318" cy="276318"/>
          </a:xfrm>
          <a:prstGeom prst="ellipse">
            <a:avLst/>
          </a:prstGeom>
          <a:solidFill>
            <a:srgbClr val="FA05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412D0AE-B3BB-1E10-2B2D-F85AA6EEA5F9}"/>
              </a:ext>
            </a:extLst>
          </p:cNvPr>
          <p:cNvSpPr>
            <a:spLocks noChangeAspect="1"/>
          </p:cNvSpPr>
          <p:nvPr/>
        </p:nvSpPr>
        <p:spPr>
          <a:xfrm>
            <a:off x="4167356" y="3972719"/>
            <a:ext cx="276318" cy="276318"/>
          </a:xfrm>
          <a:prstGeom prst="ellipse">
            <a:avLst/>
          </a:prstGeom>
          <a:solidFill>
            <a:srgbClr val="FA05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9BE4E05-4E1C-CE84-62C3-36CD3889FA7E}"/>
              </a:ext>
            </a:extLst>
          </p:cNvPr>
          <p:cNvSpPr txBox="1"/>
          <p:nvPr/>
        </p:nvSpPr>
        <p:spPr>
          <a:xfrm>
            <a:off x="652722" y="3097743"/>
            <a:ext cx="164709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800" b="1" dirty="0">
                <a:latin typeface="Arial" panose="020B0604020202020204" pitchFamily="34" charset="0"/>
                <a:cs typeface="Arial" panose="020B0604020202020204" pitchFamily="34" charset="0"/>
              </a:rPr>
              <a:t>Where I think I am now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735EFFC-BDFB-39F3-F525-088D04335484}"/>
              </a:ext>
            </a:extLst>
          </p:cNvPr>
          <p:cNvSpPr>
            <a:spLocks noChangeAspect="1"/>
          </p:cNvSpPr>
          <p:nvPr/>
        </p:nvSpPr>
        <p:spPr>
          <a:xfrm>
            <a:off x="4435138" y="4909819"/>
            <a:ext cx="276318" cy="27631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35466FC-849D-4235-DB57-473612885A73}"/>
              </a:ext>
            </a:extLst>
          </p:cNvPr>
          <p:cNvSpPr>
            <a:spLocks noChangeAspect="1"/>
          </p:cNvSpPr>
          <p:nvPr/>
        </p:nvSpPr>
        <p:spPr>
          <a:xfrm>
            <a:off x="4700993" y="5200378"/>
            <a:ext cx="276318" cy="27631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B705B44-2515-6E18-8450-FB93539D420B}"/>
              </a:ext>
            </a:extLst>
          </p:cNvPr>
          <p:cNvSpPr>
            <a:spLocks noChangeAspect="1"/>
          </p:cNvSpPr>
          <p:nvPr/>
        </p:nvSpPr>
        <p:spPr>
          <a:xfrm>
            <a:off x="4373179" y="5338537"/>
            <a:ext cx="276318" cy="27631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581172A-ADB9-88D5-6125-D21962B0AA14}"/>
              </a:ext>
            </a:extLst>
          </p:cNvPr>
          <p:cNvSpPr>
            <a:spLocks noChangeAspect="1"/>
          </p:cNvSpPr>
          <p:nvPr/>
        </p:nvSpPr>
        <p:spPr>
          <a:xfrm>
            <a:off x="5190759" y="5057192"/>
            <a:ext cx="276318" cy="27631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FC960A9-3B38-C44A-1BA7-913232C1A4C0}"/>
              </a:ext>
            </a:extLst>
          </p:cNvPr>
          <p:cNvSpPr>
            <a:spLocks noChangeAspect="1"/>
          </p:cNvSpPr>
          <p:nvPr/>
        </p:nvSpPr>
        <p:spPr>
          <a:xfrm>
            <a:off x="4021269" y="5030925"/>
            <a:ext cx="276318" cy="27631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AE906D2D-2D18-9BEC-E07F-AE924D930DBB}"/>
              </a:ext>
            </a:extLst>
          </p:cNvPr>
          <p:cNvSpPr>
            <a:spLocks noChangeAspect="1"/>
          </p:cNvSpPr>
          <p:nvPr/>
        </p:nvSpPr>
        <p:spPr>
          <a:xfrm>
            <a:off x="4032339" y="4626464"/>
            <a:ext cx="276318" cy="27631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E6BEF268-C8CB-07B1-FCC3-FB105753BEB0}"/>
              </a:ext>
            </a:extLst>
          </p:cNvPr>
          <p:cNvSpPr>
            <a:spLocks noChangeAspect="1"/>
          </p:cNvSpPr>
          <p:nvPr/>
        </p:nvSpPr>
        <p:spPr>
          <a:xfrm>
            <a:off x="3920080" y="5359815"/>
            <a:ext cx="276318" cy="27631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47B6642-ABAB-C640-20F7-DC29657B3052}"/>
              </a:ext>
            </a:extLst>
          </p:cNvPr>
          <p:cNvSpPr>
            <a:spLocks noChangeAspect="1"/>
          </p:cNvSpPr>
          <p:nvPr/>
        </p:nvSpPr>
        <p:spPr>
          <a:xfrm>
            <a:off x="4711456" y="5696596"/>
            <a:ext cx="276318" cy="27631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6DFF8B1-0C9D-F20F-F9F2-7E61CF21CF16}"/>
              </a:ext>
            </a:extLst>
          </p:cNvPr>
          <p:cNvSpPr>
            <a:spLocks noChangeAspect="1"/>
          </p:cNvSpPr>
          <p:nvPr/>
        </p:nvSpPr>
        <p:spPr>
          <a:xfrm>
            <a:off x="4158199" y="5722630"/>
            <a:ext cx="276318" cy="27631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2C0C9B87-D804-1EB0-B16E-BC1A8A54EFD4}"/>
              </a:ext>
            </a:extLst>
          </p:cNvPr>
          <p:cNvSpPr>
            <a:spLocks noChangeAspect="1"/>
          </p:cNvSpPr>
          <p:nvPr/>
        </p:nvSpPr>
        <p:spPr>
          <a:xfrm>
            <a:off x="5013019" y="5420278"/>
            <a:ext cx="276318" cy="27631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1FF3640-B01B-28E4-6526-FF3833F550A3}"/>
              </a:ext>
            </a:extLst>
          </p:cNvPr>
          <p:cNvSpPr txBox="1"/>
          <p:nvPr/>
        </p:nvSpPr>
        <p:spPr>
          <a:xfrm>
            <a:off x="644832" y="4706257"/>
            <a:ext cx="269025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800" b="1" dirty="0">
                <a:latin typeface="Arial" panose="020B0604020202020204" pitchFamily="34" charset="0"/>
                <a:cs typeface="Arial" panose="020B0604020202020204" pitchFamily="34" charset="0"/>
              </a:rPr>
              <a:t>Where I’d like to develop and invest my energy further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AE18AC1-3E7A-1243-C308-3D8BA402D37E}"/>
              </a:ext>
            </a:extLst>
          </p:cNvPr>
          <p:cNvSpPr txBox="1"/>
          <p:nvPr/>
        </p:nvSpPr>
        <p:spPr>
          <a:xfrm>
            <a:off x="54746" y="6411836"/>
            <a:ext cx="494661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Agile Coaching Growth Wheel. (n.d.). </a:t>
            </a:r>
            <a:r>
              <a:rPr lang="en-GB" sz="800" b="0" i="1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Agile Coaching Growth Wheel</a:t>
            </a:r>
            <a:r>
              <a:rPr lang="en-GB" sz="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[online] Available at: </a:t>
            </a:r>
            <a:r>
              <a:rPr lang="en-GB" sz="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https://agilecoachinggrowthwheel.org/</a:t>
            </a:r>
            <a:r>
              <a:rPr lang="en-GB" sz="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l"/>
            <a:r>
              <a:rPr lang="en-GB" sz="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‌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89CD0E5-DA6D-4424-EB77-1979791F8161}"/>
              </a:ext>
            </a:extLst>
          </p:cNvPr>
          <p:cNvSpPr txBox="1"/>
          <p:nvPr/>
        </p:nvSpPr>
        <p:spPr>
          <a:xfrm>
            <a:off x="249590" y="1150639"/>
            <a:ext cx="548178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800" b="1" dirty="0">
                <a:latin typeface="Arial" panose="020B0604020202020204" pitchFamily="34" charset="0"/>
                <a:cs typeface="Arial" panose="020B0604020202020204" pitchFamily="34" charset="0"/>
              </a:rPr>
              <a:t>Think about your growth in the Agile Profession. </a:t>
            </a: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GB" sz="1800" b="1" dirty="0">
                <a:latin typeface="Arial" panose="020B0604020202020204" pitchFamily="34" charset="0"/>
                <a:cs typeface="Arial" panose="020B0604020202020204" pitchFamily="34" charset="0"/>
              </a:rPr>
              <a:t>ark on the wheel where you think you are now and the areas where you’d like to develop and invest your energy further.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8788BD9-D60C-7E7C-451A-BCB31408681B}"/>
              </a:ext>
            </a:extLst>
          </p:cNvPr>
          <p:cNvSpPr/>
          <p:nvPr/>
        </p:nvSpPr>
        <p:spPr>
          <a:xfrm>
            <a:off x="0" y="-4322"/>
            <a:ext cx="12192000" cy="2497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1BDCCD-7269-D500-BD66-DD8415090E95}"/>
              </a:ext>
            </a:extLst>
          </p:cNvPr>
          <p:cNvSpPr txBox="1"/>
          <p:nvPr/>
        </p:nvSpPr>
        <p:spPr>
          <a:xfrm>
            <a:off x="10023435" y="6574"/>
            <a:ext cx="2139821" cy="215444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Author: Tom Hoyland | Version 0.3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FF9EBFFB-A717-39AF-AF40-6E04C073BF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50" y="-8069"/>
            <a:ext cx="713969" cy="24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739225D-D70D-EE06-DAD2-ECE1D041FDCC}"/>
              </a:ext>
            </a:extLst>
          </p:cNvPr>
          <p:cNvSpPr txBox="1"/>
          <p:nvPr/>
        </p:nvSpPr>
        <p:spPr>
          <a:xfrm>
            <a:off x="701972" y="-11977"/>
            <a:ext cx="181972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Agile Delivery Growth Pack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226400C-084D-041D-6C7D-128949C3FBEE}"/>
              </a:ext>
            </a:extLst>
          </p:cNvPr>
          <p:cNvSpPr>
            <a:spLocks noChangeAspect="1"/>
          </p:cNvSpPr>
          <p:nvPr/>
        </p:nvSpPr>
        <p:spPr>
          <a:xfrm>
            <a:off x="10209810" y="4812475"/>
            <a:ext cx="276318" cy="276318"/>
          </a:xfrm>
          <a:prstGeom prst="ellipse">
            <a:avLst/>
          </a:prstGeom>
          <a:solidFill>
            <a:srgbClr val="FA05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8CCB9F9-6444-A158-239C-3FBA975B080E}"/>
              </a:ext>
            </a:extLst>
          </p:cNvPr>
          <p:cNvSpPr>
            <a:spLocks noChangeAspect="1"/>
          </p:cNvSpPr>
          <p:nvPr/>
        </p:nvSpPr>
        <p:spPr>
          <a:xfrm>
            <a:off x="10486128" y="5029763"/>
            <a:ext cx="276318" cy="27631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3848246-EF75-AE75-FBD0-D73965C678C7}"/>
              </a:ext>
            </a:extLst>
          </p:cNvPr>
          <p:cNvCxnSpPr>
            <a:cxnSpLocks/>
          </p:cNvCxnSpPr>
          <p:nvPr/>
        </p:nvCxnSpPr>
        <p:spPr>
          <a:xfrm>
            <a:off x="10185896" y="4826095"/>
            <a:ext cx="503159" cy="4437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4D246590-2E2A-213B-4C84-0656BA955005}"/>
              </a:ext>
            </a:extLst>
          </p:cNvPr>
          <p:cNvSpPr>
            <a:spLocks noChangeAspect="1"/>
          </p:cNvSpPr>
          <p:nvPr/>
        </p:nvSpPr>
        <p:spPr>
          <a:xfrm>
            <a:off x="9885276" y="2821425"/>
            <a:ext cx="276318" cy="276318"/>
          </a:xfrm>
          <a:prstGeom prst="ellipse">
            <a:avLst/>
          </a:prstGeom>
          <a:solidFill>
            <a:srgbClr val="FA05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88626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85316-D298-86BF-2CF5-D6AFE8FC9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363" y="347314"/>
            <a:ext cx="11741727" cy="752475"/>
          </a:xfrm>
        </p:spPr>
        <p:txBody>
          <a:bodyPr/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Growth outside the Profession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CD212CC-4252-9E66-7F0B-0CA55E45A272}"/>
              </a:ext>
            </a:extLst>
          </p:cNvPr>
          <p:cNvSpPr txBox="1">
            <a:spLocks/>
          </p:cNvSpPr>
          <p:nvPr/>
        </p:nvSpPr>
        <p:spPr>
          <a:xfrm>
            <a:off x="219363" y="1242999"/>
            <a:ext cx="4201497" cy="7524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89CD0E5-DA6D-4424-EB77-1979791F8161}"/>
              </a:ext>
            </a:extLst>
          </p:cNvPr>
          <p:cNvSpPr txBox="1"/>
          <p:nvPr/>
        </p:nvSpPr>
        <p:spPr>
          <a:xfrm>
            <a:off x="249590" y="1150639"/>
            <a:ext cx="94965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800" b="1" dirty="0">
                <a:latin typeface="Arial" panose="020B0604020202020204" pitchFamily="34" charset="0"/>
                <a:cs typeface="Arial" panose="020B0604020202020204" pitchFamily="34" charset="0"/>
              </a:rPr>
              <a:t>If you’d like to grow </a:t>
            </a: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outside of the Agile Profession, let’s explore that together!</a:t>
            </a:r>
            <a:endParaRPr lang="en-GB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2" name="Table 11">
            <a:extLst>
              <a:ext uri="{FF2B5EF4-FFF2-40B4-BE49-F238E27FC236}">
                <a16:creationId xmlns:a16="http://schemas.microsoft.com/office/drawing/2014/main" id="{354FC107-42EA-4A4B-8AB5-7BECDBD3EE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1349457"/>
              </p:ext>
            </p:extLst>
          </p:nvPr>
        </p:nvGraphicFramePr>
        <p:xfrm>
          <a:off x="400698" y="1728499"/>
          <a:ext cx="11390604" cy="47392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95302">
                  <a:extLst>
                    <a:ext uri="{9D8B030D-6E8A-4147-A177-3AD203B41FA5}">
                      <a16:colId xmlns:a16="http://schemas.microsoft.com/office/drawing/2014/main" val="3974947525"/>
                    </a:ext>
                  </a:extLst>
                </a:gridCol>
                <a:gridCol w="5695302">
                  <a:extLst>
                    <a:ext uri="{9D8B030D-6E8A-4147-A177-3AD203B41FA5}">
                      <a16:colId xmlns:a16="http://schemas.microsoft.com/office/drawing/2014/main" val="3892085967"/>
                    </a:ext>
                  </a:extLst>
                </a:gridCol>
              </a:tblGrid>
              <a:tr h="50660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Things I’d like to lean into more 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495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New Things I’d like to explore 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495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6718568"/>
                  </a:ext>
                </a:extLst>
              </a:tr>
              <a:tr h="4232616">
                <a:tc>
                  <a:txBody>
                    <a:bodyPr/>
                    <a:lstStyle/>
                    <a:p>
                      <a:endParaRPr lang="en-GB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6C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6CB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6390446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11B5197F-50EC-4787-3772-1D62713227C9}"/>
              </a:ext>
            </a:extLst>
          </p:cNvPr>
          <p:cNvSpPr/>
          <p:nvPr/>
        </p:nvSpPr>
        <p:spPr>
          <a:xfrm>
            <a:off x="0" y="-4322"/>
            <a:ext cx="12192000" cy="2497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A9CC50-02D2-A8EB-9837-AAC4CE539DC2}"/>
              </a:ext>
            </a:extLst>
          </p:cNvPr>
          <p:cNvSpPr txBox="1"/>
          <p:nvPr/>
        </p:nvSpPr>
        <p:spPr>
          <a:xfrm>
            <a:off x="10023435" y="6574"/>
            <a:ext cx="2139821" cy="215444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Author: Tom Hoyland | Version 0.3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E520A1B4-F791-9EEF-E578-B48372D91D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50" y="-8069"/>
            <a:ext cx="713969" cy="24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4D673A0-CB7A-8758-3085-943D600EDC8F}"/>
              </a:ext>
            </a:extLst>
          </p:cNvPr>
          <p:cNvSpPr txBox="1"/>
          <p:nvPr/>
        </p:nvSpPr>
        <p:spPr>
          <a:xfrm>
            <a:off x="701972" y="-11977"/>
            <a:ext cx="181972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Agile Delivery Growth Pack</a:t>
            </a:r>
          </a:p>
        </p:txBody>
      </p:sp>
    </p:spTree>
    <p:extLst>
      <p:ext uri="{BB962C8B-B14F-4D97-AF65-F5344CB8AC3E}">
        <p14:creationId xmlns:p14="http://schemas.microsoft.com/office/powerpoint/2010/main" val="16844853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" name="Table 11">
            <a:extLst>
              <a:ext uri="{FF2B5EF4-FFF2-40B4-BE49-F238E27FC236}">
                <a16:creationId xmlns:a16="http://schemas.microsoft.com/office/drawing/2014/main" id="{354FC107-42EA-4A4B-8AB5-7BECDBD3EE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3679555"/>
              </p:ext>
            </p:extLst>
          </p:nvPr>
        </p:nvGraphicFramePr>
        <p:xfrm>
          <a:off x="400402" y="1728498"/>
          <a:ext cx="11390898" cy="47203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8483">
                  <a:extLst>
                    <a:ext uri="{9D8B030D-6E8A-4147-A177-3AD203B41FA5}">
                      <a16:colId xmlns:a16="http://schemas.microsoft.com/office/drawing/2014/main" val="3974947525"/>
                    </a:ext>
                  </a:extLst>
                </a:gridCol>
                <a:gridCol w="1898483">
                  <a:extLst>
                    <a:ext uri="{9D8B030D-6E8A-4147-A177-3AD203B41FA5}">
                      <a16:colId xmlns:a16="http://schemas.microsoft.com/office/drawing/2014/main" val="3892085967"/>
                    </a:ext>
                  </a:extLst>
                </a:gridCol>
                <a:gridCol w="1898483">
                  <a:extLst>
                    <a:ext uri="{9D8B030D-6E8A-4147-A177-3AD203B41FA5}">
                      <a16:colId xmlns:a16="http://schemas.microsoft.com/office/drawing/2014/main" val="3874766853"/>
                    </a:ext>
                  </a:extLst>
                </a:gridCol>
                <a:gridCol w="1898483">
                  <a:extLst>
                    <a:ext uri="{9D8B030D-6E8A-4147-A177-3AD203B41FA5}">
                      <a16:colId xmlns:a16="http://schemas.microsoft.com/office/drawing/2014/main" val="4076607986"/>
                    </a:ext>
                  </a:extLst>
                </a:gridCol>
                <a:gridCol w="1898483">
                  <a:extLst>
                    <a:ext uri="{9D8B030D-6E8A-4147-A177-3AD203B41FA5}">
                      <a16:colId xmlns:a16="http://schemas.microsoft.com/office/drawing/2014/main" val="2600857176"/>
                    </a:ext>
                  </a:extLst>
                </a:gridCol>
                <a:gridCol w="1898483">
                  <a:extLst>
                    <a:ext uri="{9D8B030D-6E8A-4147-A177-3AD203B41FA5}">
                      <a16:colId xmlns:a16="http://schemas.microsoft.com/office/drawing/2014/main" val="2466908316"/>
                    </a:ext>
                  </a:extLst>
                </a:gridCol>
              </a:tblGrid>
              <a:tr h="50290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Ideas &amp; Actions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495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What’s Next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495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 Progress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495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Blocked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495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Done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495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Abandoned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495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6718568"/>
                  </a:ext>
                </a:extLst>
              </a:tr>
              <a:tr h="4217439">
                <a:tc>
                  <a:txBody>
                    <a:bodyPr/>
                    <a:lstStyle/>
                    <a:p>
                      <a:endParaRPr lang="en-GB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C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C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C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6390446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44585316-D298-86BF-2CF5-D6AFE8FC9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363" y="347314"/>
            <a:ext cx="11741727" cy="752475"/>
          </a:xfrm>
        </p:spPr>
        <p:txBody>
          <a:bodyPr/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What would you like to have happen?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CD212CC-4252-9E66-7F0B-0CA55E45A272}"/>
              </a:ext>
            </a:extLst>
          </p:cNvPr>
          <p:cNvSpPr txBox="1">
            <a:spLocks/>
          </p:cNvSpPr>
          <p:nvPr/>
        </p:nvSpPr>
        <p:spPr>
          <a:xfrm>
            <a:off x="219363" y="1242999"/>
            <a:ext cx="4201497" cy="7524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89CD0E5-DA6D-4424-EB77-1979791F8161}"/>
              </a:ext>
            </a:extLst>
          </p:cNvPr>
          <p:cNvSpPr txBox="1"/>
          <p:nvPr/>
        </p:nvSpPr>
        <p:spPr>
          <a:xfrm>
            <a:off x="249589" y="1150639"/>
            <a:ext cx="116149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800" b="1" dirty="0">
                <a:latin typeface="Arial" panose="020B0604020202020204" pitchFamily="34" charset="0"/>
                <a:cs typeface="Arial" panose="020B0604020202020204" pitchFamily="34" charset="0"/>
              </a:rPr>
              <a:t>I could do all these things, but this is what I’m going to try …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932998C-BA2C-C0BE-DE4F-2EB1E3997DC3}"/>
              </a:ext>
            </a:extLst>
          </p:cNvPr>
          <p:cNvSpPr/>
          <p:nvPr/>
        </p:nvSpPr>
        <p:spPr>
          <a:xfrm>
            <a:off x="0" y="-4322"/>
            <a:ext cx="12192000" cy="2497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58B7FA-1CA3-4658-A781-9C96F4E36EA5}"/>
              </a:ext>
            </a:extLst>
          </p:cNvPr>
          <p:cNvSpPr txBox="1"/>
          <p:nvPr/>
        </p:nvSpPr>
        <p:spPr>
          <a:xfrm>
            <a:off x="10023435" y="6574"/>
            <a:ext cx="2139821" cy="215444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Author: Tom Hoyland | Version 0.3</a:t>
            </a: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B51E01BF-A818-CDB7-DBE7-4A8232575B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50" y="-8069"/>
            <a:ext cx="713969" cy="24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ECD38A0-4E89-5E58-596D-F6C15CF44A1F}"/>
              </a:ext>
            </a:extLst>
          </p:cNvPr>
          <p:cNvSpPr txBox="1"/>
          <p:nvPr/>
        </p:nvSpPr>
        <p:spPr>
          <a:xfrm>
            <a:off x="701972" y="-11977"/>
            <a:ext cx="181972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Agile Delivery Growth Pack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A80845B-130E-628C-15DA-C3F745523FEB}"/>
              </a:ext>
            </a:extLst>
          </p:cNvPr>
          <p:cNvSpPr/>
          <p:nvPr/>
        </p:nvSpPr>
        <p:spPr>
          <a:xfrm>
            <a:off x="2636672" y="2592932"/>
            <a:ext cx="1188000" cy="6048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  <a:latin typeface="Comic Sans MS" panose="030F0902030302020204" pitchFamily="66" charset="0"/>
              </a:rPr>
              <a:t>ICF - PCC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CD239A3-7C6C-5BCE-9AA8-B6471449DDC3}"/>
              </a:ext>
            </a:extLst>
          </p:cNvPr>
          <p:cNvSpPr/>
          <p:nvPr/>
        </p:nvSpPr>
        <p:spPr>
          <a:xfrm>
            <a:off x="979738" y="3251357"/>
            <a:ext cx="1188000" cy="5986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  <a:latin typeface="Comic Sans MS" panose="030F0902030302020204" pitchFamily="66" charset="0"/>
              </a:rPr>
              <a:t>Your </a:t>
            </a:r>
          </a:p>
          <a:p>
            <a:pPr algn="ctr"/>
            <a:r>
              <a:rPr lang="en-GB" sz="800" dirty="0">
                <a:solidFill>
                  <a:schemeClr val="tx1"/>
                </a:solidFill>
                <a:latin typeface="Comic Sans MS" panose="030F0902030302020204" pitchFamily="66" charset="0"/>
              </a:rPr>
              <a:t>Investment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F09F563-0220-6700-1108-44018039B8CD}"/>
              </a:ext>
            </a:extLst>
          </p:cNvPr>
          <p:cNvSpPr/>
          <p:nvPr/>
        </p:nvSpPr>
        <p:spPr>
          <a:xfrm>
            <a:off x="674523" y="3795191"/>
            <a:ext cx="1188000" cy="5986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  <a:latin typeface="Comic Sans MS" panose="030F0902030302020204" pitchFamily="66" charset="0"/>
              </a:rPr>
              <a:t>Your </a:t>
            </a:r>
          </a:p>
          <a:p>
            <a:pPr algn="ctr"/>
            <a:r>
              <a:rPr lang="en-GB" sz="800" dirty="0">
                <a:solidFill>
                  <a:schemeClr val="tx1"/>
                </a:solidFill>
                <a:latin typeface="Comic Sans MS" panose="030F0902030302020204" pitchFamily="66" charset="0"/>
              </a:rPr>
              <a:t>Experiment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B9BC396-D6BE-EEBA-0AAF-DE17AEB13F67}"/>
              </a:ext>
            </a:extLst>
          </p:cNvPr>
          <p:cNvSpPr/>
          <p:nvPr/>
        </p:nvSpPr>
        <p:spPr>
          <a:xfrm>
            <a:off x="10038107" y="2440532"/>
            <a:ext cx="1188000" cy="6048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>
                <a:solidFill>
                  <a:schemeClr val="tx1"/>
                </a:solidFill>
                <a:latin typeface="Comic Sans MS" panose="030F0902030302020204" pitchFamily="66" charset="0"/>
              </a:rPr>
              <a:t>Clean Language</a:t>
            </a:r>
            <a:endParaRPr lang="en-GB" sz="800" dirty="0">
              <a:solidFill>
                <a:schemeClr val="tx1"/>
              </a:solidFill>
              <a:latin typeface="Comic Sans MS" panose="030F0902030302020204" pitchFamily="66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66D4EAE-F24D-0989-E100-E20CB50B185E}"/>
              </a:ext>
            </a:extLst>
          </p:cNvPr>
          <p:cNvSpPr/>
          <p:nvPr/>
        </p:nvSpPr>
        <p:spPr>
          <a:xfrm>
            <a:off x="4503572" y="3638951"/>
            <a:ext cx="1188000" cy="6048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 err="1">
                <a:solidFill>
                  <a:schemeClr val="tx1"/>
                </a:solidFill>
                <a:latin typeface="Comic Sans MS" panose="030F0902030302020204" pitchFamily="66" charset="0"/>
              </a:rPr>
              <a:t>ICagile</a:t>
            </a:r>
            <a:r>
              <a:rPr lang="en-GB" sz="800" dirty="0">
                <a:solidFill>
                  <a:schemeClr val="tx1"/>
                </a:solidFill>
                <a:latin typeface="Comic Sans MS" panose="030F0902030302020204" pitchFamily="66" charset="0"/>
              </a:rPr>
              <a:t> Facilitation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680FACE-6E31-3969-C685-A80A4BA69337}"/>
              </a:ext>
            </a:extLst>
          </p:cNvPr>
          <p:cNvSpPr/>
          <p:nvPr/>
        </p:nvSpPr>
        <p:spPr>
          <a:xfrm>
            <a:off x="8284914" y="2439016"/>
            <a:ext cx="1188000" cy="6048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  <a:latin typeface="Comic Sans MS" panose="030F0902030302020204" pitchFamily="66" charset="0"/>
              </a:rPr>
              <a:t>Clean Updates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B05A7A4-1AF8-232E-4EFD-74E1257F1E8B}"/>
              </a:ext>
            </a:extLst>
          </p:cNvPr>
          <p:cNvSpPr/>
          <p:nvPr/>
        </p:nvSpPr>
        <p:spPr>
          <a:xfrm>
            <a:off x="716909" y="2419271"/>
            <a:ext cx="1188000" cy="6048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  <a:latin typeface="Comic Sans MS" panose="030F0902030302020204" pitchFamily="66" charset="0"/>
              </a:rPr>
              <a:t>Scrum Alliance – CSP-SM</a:t>
            </a:r>
          </a:p>
        </p:txBody>
      </p:sp>
    </p:spTree>
    <p:extLst>
      <p:ext uri="{BB962C8B-B14F-4D97-AF65-F5344CB8AC3E}">
        <p14:creationId xmlns:p14="http://schemas.microsoft.com/office/powerpoint/2010/main" val="8854879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C27A6728-A13F-A93B-5626-6C8384959763}"/>
              </a:ext>
            </a:extLst>
          </p:cNvPr>
          <p:cNvGrpSpPr>
            <a:grpSpLocks noGrp="1" noUngrp="1" noRot="1" noChangeAspect="1" noMove="1" noResize="1"/>
          </p:cNvGrpSpPr>
          <p:nvPr/>
        </p:nvGrpSpPr>
        <p:grpSpPr>
          <a:xfrm>
            <a:off x="5285021" y="928328"/>
            <a:ext cx="6018168" cy="5601523"/>
            <a:chOff x="3673098" y="1921790"/>
            <a:chExt cx="1678983" cy="1562745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E5EEBE70-104C-9792-6AF2-BB177BDEB322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4130298" y="1921790"/>
              <a:ext cx="914400" cy="914400"/>
            </a:xfrm>
            <a:prstGeom prst="ellipse">
              <a:avLst/>
            </a:prstGeom>
            <a:solidFill>
              <a:srgbClr val="FF0000">
                <a:alpha val="25098"/>
              </a:srgb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A5F9426E-B55A-F5DA-CAF7-67931650A92B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4437681" y="2570135"/>
              <a:ext cx="914400" cy="914400"/>
            </a:xfrm>
            <a:prstGeom prst="ellipse">
              <a:avLst/>
            </a:prstGeom>
            <a:solidFill>
              <a:srgbClr val="FFD966">
                <a:alpha val="50196"/>
              </a:srgb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C3A54B0A-84A6-DBAB-9457-FC8BC5FB08D4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673098" y="2514600"/>
              <a:ext cx="914400" cy="914400"/>
            </a:xfrm>
            <a:prstGeom prst="ellipse">
              <a:avLst/>
            </a:prstGeom>
            <a:solidFill>
              <a:srgbClr val="9DC3E6">
                <a:alpha val="50196"/>
              </a:srgb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B0E4D572-DAAC-D945-CFBA-C7DEA4056174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0897142" y="6006631"/>
            <a:ext cx="10791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Business  </a:t>
            </a:r>
          </a:p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Impact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A670AC7-08C7-7513-09C1-728FAD69115B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0082881" y="1312080"/>
            <a:ext cx="13388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Profession &amp; </a:t>
            </a:r>
          </a:p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Community 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E0716CE-00BB-E3CC-7241-4C5B2D62B999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047459" y="6016633"/>
            <a:ext cx="9316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Delivery </a:t>
            </a:r>
          </a:p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Team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965F055-50AD-31DC-57C8-20332C5A8931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8463868" y="473568"/>
            <a:ext cx="34388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From DD-MON-YY to DD-MON-YY</a:t>
            </a:r>
          </a:p>
        </p:txBody>
      </p:sp>
      <p:sp>
        <p:nvSpPr>
          <p:cNvPr id="59" name="Title 1">
            <a:extLst>
              <a:ext uri="{FF2B5EF4-FFF2-40B4-BE49-F238E27FC236}">
                <a16:creationId xmlns:a16="http://schemas.microsoft.com/office/drawing/2014/main" id="{300950C0-F8C0-B191-0F2F-E759E3EF0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363" y="347314"/>
            <a:ext cx="6483779" cy="752475"/>
          </a:xfrm>
        </p:spPr>
        <p:txBody>
          <a:bodyPr>
            <a:normAutofit/>
          </a:bodyPr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Catch Up Template</a:t>
            </a:r>
          </a:p>
        </p:txBody>
      </p:sp>
      <p:graphicFrame>
        <p:nvGraphicFramePr>
          <p:cNvPr id="61" name="Table 11">
            <a:extLst>
              <a:ext uri="{FF2B5EF4-FFF2-40B4-BE49-F238E27FC236}">
                <a16:creationId xmlns:a16="http://schemas.microsoft.com/office/drawing/2014/main" id="{38A4ACFB-0CAD-B8B4-872B-5FD487ACC4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0750838"/>
              </p:ext>
            </p:extLst>
          </p:nvPr>
        </p:nvGraphicFramePr>
        <p:xfrm>
          <a:off x="400404" y="1188568"/>
          <a:ext cx="4011100" cy="52560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5067">
                  <a:extLst>
                    <a:ext uri="{9D8B030D-6E8A-4147-A177-3AD203B41FA5}">
                      <a16:colId xmlns:a16="http://schemas.microsoft.com/office/drawing/2014/main" val="2318650995"/>
                    </a:ext>
                  </a:extLst>
                </a:gridCol>
                <a:gridCol w="2456033">
                  <a:extLst>
                    <a:ext uri="{9D8B030D-6E8A-4147-A177-3AD203B41FA5}">
                      <a16:colId xmlns:a16="http://schemas.microsoft.com/office/drawing/2014/main" val="3974947525"/>
                    </a:ext>
                  </a:extLst>
                </a:gridCol>
              </a:tblGrid>
              <a:tr h="4320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I’d like 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495D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495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6718568"/>
                  </a:ext>
                </a:extLst>
              </a:tr>
              <a:tr h="120601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 Decision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C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CB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6390446"/>
                  </a:ext>
                </a:extLst>
              </a:tr>
              <a:tr h="120601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 Discuss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9569256"/>
                  </a:ext>
                </a:extLst>
              </a:tr>
              <a:tr h="120601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Support 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C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CB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2739347"/>
                  </a:ext>
                </a:extLst>
              </a:tr>
              <a:tr h="120601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 Be Heard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3631969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FD72B9FD-4AC9-6CEB-E122-27E62731018D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030807" y="1099222"/>
            <a:ext cx="1858297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400" b="1" dirty="0">
                <a:latin typeface="Arial" panose="020B0604020202020204" pitchFamily="34" charset="0"/>
                <a:cs typeface="Arial" panose="020B0604020202020204" pitchFamily="34" charset="0"/>
              </a:rPr>
              <a:t>Where I invested my energy since last time…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F34877D-DE67-BE2E-F122-8DF33FFEC833}"/>
              </a:ext>
            </a:extLst>
          </p:cNvPr>
          <p:cNvSpPr/>
          <p:nvPr/>
        </p:nvSpPr>
        <p:spPr>
          <a:xfrm>
            <a:off x="8349728" y="1680133"/>
            <a:ext cx="1188000" cy="6048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  <a:latin typeface="Comic Sans MS" panose="030F0902030302020204" pitchFamily="66" charset="0"/>
              </a:rPr>
              <a:t>I did a bit of this…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FB84C2E-4B72-4807-789D-2BF0D67647C1}"/>
              </a:ext>
            </a:extLst>
          </p:cNvPr>
          <p:cNvSpPr/>
          <p:nvPr/>
        </p:nvSpPr>
        <p:spPr>
          <a:xfrm>
            <a:off x="9351819" y="4794274"/>
            <a:ext cx="1188000" cy="6048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  <a:latin typeface="Comic Sans MS" panose="030F0902030302020204" pitchFamily="66" charset="0"/>
              </a:rPr>
              <a:t>A bit of that…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71D3C59-62B5-BF10-DEA2-0414D647B55E}"/>
              </a:ext>
            </a:extLst>
          </p:cNvPr>
          <p:cNvSpPr/>
          <p:nvPr/>
        </p:nvSpPr>
        <p:spPr>
          <a:xfrm>
            <a:off x="5805729" y="4790798"/>
            <a:ext cx="1188000" cy="6048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  <a:latin typeface="Comic Sans MS" panose="030F0902030302020204" pitchFamily="66" charset="0"/>
              </a:rPr>
              <a:t>Some of this…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9C65FA8-2E09-DDEB-9A8B-CE6A35488B0A}"/>
              </a:ext>
            </a:extLst>
          </p:cNvPr>
          <p:cNvSpPr/>
          <p:nvPr/>
        </p:nvSpPr>
        <p:spPr>
          <a:xfrm>
            <a:off x="8770740" y="3396421"/>
            <a:ext cx="1188000" cy="6048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  <a:latin typeface="Comic Sans MS" panose="030F0902030302020204" pitchFamily="66" charset="0"/>
              </a:rPr>
              <a:t>A mix of…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0988347-0963-A0F6-0621-B53DE03F45AB}"/>
              </a:ext>
            </a:extLst>
          </p:cNvPr>
          <p:cNvSpPr/>
          <p:nvPr/>
        </p:nvSpPr>
        <p:spPr>
          <a:xfrm>
            <a:off x="0" y="-4322"/>
            <a:ext cx="12192000" cy="2497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975846-78D6-685B-14AA-128A6BC72B1B}"/>
              </a:ext>
            </a:extLst>
          </p:cNvPr>
          <p:cNvSpPr txBox="1"/>
          <p:nvPr/>
        </p:nvSpPr>
        <p:spPr>
          <a:xfrm>
            <a:off x="10023435" y="6574"/>
            <a:ext cx="2139821" cy="215444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Author: Tom Hoyland | Version 0.3</a:t>
            </a: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E301BE4B-5691-181C-0DC7-321919C36C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50" y="-8069"/>
            <a:ext cx="713969" cy="24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50C4C88-2730-2239-DC08-9F03E4716A31}"/>
              </a:ext>
            </a:extLst>
          </p:cNvPr>
          <p:cNvSpPr txBox="1"/>
          <p:nvPr/>
        </p:nvSpPr>
        <p:spPr>
          <a:xfrm>
            <a:off x="701972" y="-11977"/>
            <a:ext cx="181972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Agile Delivery Growth Pack</a:t>
            </a:r>
          </a:p>
        </p:txBody>
      </p:sp>
    </p:spTree>
    <p:extLst>
      <p:ext uri="{BB962C8B-B14F-4D97-AF65-F5344CB8AC3E}">
        <p14:creationId xmlns:p14="http://schemas.microsoft.com/office/powerpoint/2010/main" val="39605488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454</TotalTime>
  <Words>405</Words>
  <Application>Microsoft Macintosh PowerPoint</Application>
  <PresentationFormat>Widescreen</PresentationFormat>
  <Paragraphs>75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Comic Sans MS</vt:lpstr>
      <vt:lpstr>Office Theme</vt:lpstr>
      <vt:lpstr>Custom Design</vt:lpstr>
      <vt:lpstr>When I’m at my Best</vt:lpstr>
      <vt:lpstr>When I Need Support</vt:lpstr>
      <vt:lpstr>Growth within the Profession</vt:lpstr>
      <vt:lpstr>Growth outside the Profession</vt:lpstr>
      <vt:lpstr>What would you like to have happen?</vt:lpstr>
      <vt:lpstr>Catch Up Template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Agile Delivery Growth Pack</dc:title>
  <dc:subject/>
  <dc:creator/>
  <cp:keywords/>
  <dc:description/>
  <cp:lastModifiedBy>Tom Hoyland</cp:lastModifiedBy>
  <cp:revision>80</cp:revision>
  <dcterms:created xsi:type="dcterms:W3CDTF">2022-07-02T16:03:17Z</dcterms:created>
  <dcterms:modified xsi:type="dcterms:W3CDTF">2024-11-03T10:31:32Z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6f6832b-0c40-4b9e-9ae0-ae73bcd49636_Enabled">
    <vt:lpwstr>true</vt:lpwstr>
  </property>
  <property fmtid="{D5CDD505-2E9C-101B-9397-08002B2CF9AE}" pid="3" name="MSIP_Label_e6f6832b-0c40-4b9e-9ae0-ae73bcd49636_SetDate">
    <vt:lpwstr>2024-03-14T16:01:30Z</vt:lpwstr>
  </property>
  <property fmtid="{D5CDD505-2E9C-101B-9397-08002B2CF9AE}" pid="4" name="MSIP_Label_e6f6832b-0c40-4b9e-9ae0-ae73bcd49636_Method">
    <vt:lpwstr>Standard</vt:lpwstr>
  </property>
  <property fmtid="{D5CDD505-2E9C-101B-9397-08002B2CF9AE}" pid="5" name="MSIP_Label_e6f6832b-0c40-4b9e-9ae0-ae73bcd49636_Name">
    <vt:lpwstr>Internal</vt:lpwstr>
  </property>
  <property fmtid="{D5CDD505-2E9C-101B-9397-08002B2CF9AE}" pid="6" name="MSIP_Label_e6f6832b-0c40-4b9e-9ae0-ae73bcd49636_SiteId">
    <vt:lpwstr>7acc61c5-e4a5-49d2-a52a-3ce24c726371</vt:lpwstr>
  </property>
  <property fmtid="{D5CDD505-2E9C-101B-9397-08002B2CF9AE}" pid="7" name="MSIP_Label_e6f6832b-0c40-4b9e-9ae0-ae73bcd49636_ActionId">
    <vt:lpwstr>0351fbf2-eea9-4691-bcb2-6b1949c3a363</vt:lpwstr>
  </property>
  <property fmtid="{D5CDD505-2E9C-101B-9397-08002B2CF9AE}" pid="8" name="MSIP_Label_e6f6832b-0c40-4b9e-9ae0-ae73bcd49636_ContentBits">
    <vt:lpwstr>0</vt:lpwstr>
  </property>
</Properties>
</file>