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7" r:id="rId2"/>
    <p:sldId id="267" r:id="rId3"/>
    <p:sldId id="279" r:id="rId4"/>
    <p:sldId id="280" r:id="rId5"/>
    <p:sldId id="281" r:id="rId6"/>
    <p:sldId id="259" r:id="rId7"/>
    <p:sldId id="263" r:id="rId8"/>
    <p:sldId id="282" r:id="rId9"/>
    <p:sldId id="264" r:id="rId10"/>
    <p:sldId id="273" r:id="rId11"/>
    <p:sldId id="275" r:id="rId12"/>
    <p:sldId id="276" r:id="rId13"/>
    <p:sldId id="265" r:id="rId14"/>
    <p:sldId id="278" r:id="rId15"/>
    <p:sldId id="25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AEEFB"/>
    <a:srgbClr val="DFF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11"/>
    <p:restoredTop sz="97046"/>
  </p:normalViewPr>
  <p:slideViewPr>
    <p:cSldViewPr snapToGrid="0">
      <p:cViewPr varScale="1">
        <p:scale>
          <a:sx n="156" d="100"/>
          <a:sy n="156" d="100"/>
        </p:scale>
        <p:origin x="1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17/11/2024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10</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17/11/2024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17/11/2024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hyperlink" Target="https://miro.com/miroverse/acgw-course-inspiration-template/"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image" Target="../media/image9.png"/><Relationship Id="rId5" Type="http://schemas.openxmlformats.org/officeDocument/2006/relationships/hyperlink" Target="https://github.com/tomhoyland/agile-growth-pack"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a:xfrm>
            <a:off x="838200" y="1825625"/>
            <a:ext cx="5497945" cy="4351338"/>
          </a:xfrm>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DF8543F0-AF1B-07AA-0708-3158091B2C7C}"/>
              </a:ext>
            </a:extLst>
          </p:cNvPr>
          <p:cNvSpPr/>
          <p:nvPr/>
        </p:nvSpPr>
        <p:spPr>
          <a:xfrm>
            <a:off x="7389090" y="1801561"/>
            <a:ext cx="3964709" cy="306964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descr="Information with solid fill">
            <a:extLst>
              <a:ext uri="{FF2B5EF4-FFF2-40B4-BE49-F238E27FC236}">
                <a16:creationId xmlns:a16="http://schemas.microsoft.com/office/drawing/2014/main" id="{C5891918-0D9A-F443-39AA-16BC0CB0E6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5754" y="1846047"/>
            <a:ext cx="383310" cy="383310"/>
          </a:xfrm>
          <a:prstGeom prst="rect">
            <a:avLst/>
          </a:prstGeom>
        </p:spPr>
      </p:pic>
      <p:sp>
        <p:nvSpPr>
          <p:cNvPr id="9" name="TextBox 8">
            <a:extLst>
              <a:ext uri="{FF2B5EF4-FFF2-40B4-BE49-F238E27FC236}">
                <a16:creationId xmlns:a16="http://schemas.microsoft.com/office/drawing/2014/main" id="{48742807-1EED-A726-B9D4-852794CA1FAD}"/>
              </a:ext>
            </a:extLst>
          </p:cNvPr>
          <p:cNvSpPr txBox="1"/>
          <p:nvPr/>
        </p:nvSpPr>
        <p:spPr>
          <a:xfrm>
            <a:off x="7538018" y="1948033"/>
            <a:ext cx="3447896" cy="2800767"/>
          </a:xfrm>
          <a:prstGeom prst="rect">
            <a:avLst/>
          </a:prstGeom>
          <a:noFill/>
        </p:spPr>
        <p:txBody>
          <a:bodyPr wrap="square" rtlCol="0">
            <a:spAutoFit/>
          </a:bodyPr>
          <a:lstStyle/>
          <a:p>
            <a:r>
              <a:rPr lang="en-GB" sz="1600" i="1" dirty="0"/>
              <a:t>While structured around a scenario at Generic Inc., the Agile Growth Pathway is designed as a flexible resource for all. Use it as a pathway to follow on your own, a foundation to adapt, or inspiration to create something similar in your teams, communities, or organisations. Feel free to adopt, adapt, or disassemble it to best support your unique goals in agile professional development.</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68BFFB7-75BD-E53C-9036-6791F382F375}"/>
              </a:ext>
            </a:extLst>
          </p:cNvPr>
          <p:cNvPicPr>
            <a:picLocks noChangeAspect="1"/>
          </p:cNvPicPr>
          <p:nvPr/>
        </p:nvPicPr>
        <p:blipFill>
          <a:blip r:embed="rId3"/>
          <a:stretch>
            <a:fillRect/>
          </a:stretch>
        </p:blipFill>
        <p:spPr>
          <a:xfrm>
            <a:off x="9114328" y="3917168"/>
            <a:ext cx="2488772" cy="1301705"/>
          </a:xfrm>
          <a:prstGeom prst="rect">
            <a:avLst/>
          </a:prstGeom>
        </p:spPr>
      </p:pic>
      <p:pic>
        <p:nvPicPr>
          <p:cNvPr id="5" name="Picture 4">
            <a:extLst>
              <a:ext uri="{FF2B5EF4-FFF2-40B4-BE49-F238E27FC236}">
                <a16:creationId xmlns:a16="http://schemas.microsoft.com/office/drawing/2014/main" id="{DA911481-7149-4166-154D-2AD2123A0322}"/>
              </a:ext>
            </a:extLst>
          </p:cNvPr>
          <p:cNvPicPr>
            <a:picLocks noChangeAspect="1"/>
          </p:cNvPicPr>
          <p:nvPr/>
        </p:nvPicPr>
        <p:blipFill>
          <a:blip r:embed="rId3"/>
          <a:stretch>
            <a:fillRect/>
          </a:stretch>
        </p:blipFill>
        <p:spPr>
          <a:xfrm>
            <a:off x="3403226" y="861130"/>
            <a:ext cx="2488772" cy="1301705"/>
          </a:xfrm>
          <a:prstGeom prst="rect">
            <a:avLst/>
          </a:prstGeom>
        </p:spPr>
      </p:pic>
      <p:pic>
        <p:nvPicPr>
          <p:cNvPr id="2" name="Picture 1">
            <a:extLst>
              <a:ext uri="{FF2B5EF4-FFF2-40B4-BE49-F238E27FC236}">
                <a16:creationId xmlns:a16="http://schemas.microsoft.com/office/drawing/2014/main" id="{3E75F05F-5AA3-8008-5118-AE3A658B0EDE}"/>
              </a:ext>
            </a:extLst>
          </p:cNvPr>
          <p:cNvPicPr>
            <a:picLocks noChangeAspect="1"/>
          </p:cNvPicPr>
          <p:nvPr/>
        </p:nvPicPr>
        <p:blipFill>
          <a:blip r:embed="rId4"/>
          <a:stretch>
            <a:fillRect/>
          </a:stretch>
        </p:blipFill>
        <p:spPr>
          <a:xfrm>
            <a:off x="3418043" y="3873932"/>
            <a:ext cx="2472272" cy="1331549"/>
          </a:xfrm>
          <a:prstGeom prst="rect">
            <a:avLst/>
          </a:prstGeom>
        </p:spPr>
      </p:pic>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3701" y="759765"/>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tx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5"/>
            </a:endParaRPr>
          </a:p>
          <a:p>
            <a:r>
              <a:rPr lang="en-GB" sz="800" b="1" dirty="0">
                <a:solidFill>
                  <a:schemeClr val="accent1"/>
                </a:solidFill>
                <a:hlinkClick r:id="rId5"/>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tx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6"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tx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5"/>
            </a:endParaRPr>
          </a:p>
          <a:p>
            <a:r>
              <a:rPr lang="en-GB" sz="800" b="1" dirty="0">
                <a:solidFill>
                  <a:schemeClr val="accent1"/>
                </a:solidFill>
                <a:hlinkClick r:id="rId5"/>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tx1"/>
            </a:solidFill>
          </a:ln>
        </p:spPr>
        <p:txBody>
          <a:bodyPr wrap="square" rtlCol="0">
            <a:noAutofit/>
          </a:bodyPr>
          <a:lstStyle/>
          <a:p>
            <a:r>
              <a:rPr lang="en-GB" sz="1050" dirty="0"/>
              <a:t>Use the Sync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5"/>
            </a:endParaRPr>
          </a:p>
          <a:p>
            <a:r>
              <a:rPr lang="en-GB" sz="800" b="1" dirty="0">
                <a:solidFill>
                  <a:schemeClr val="accent1"/>
                </a:solidFill>
                <a:hlinkClick r:id="rId5"/>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7"/>
          <a:srcRect l="2580" t="592" r="2594" b="4664"/>
          <a:stretch/>
        </p:blipFill>
        <p:spPr>
          <a:xfrm>
            <a:off x="9075234" y="762232"/>
            <a:ext cx="2550022" cy="1431096"/>
          </a:xfrm>
          <a:prstGeom prst="rect">
            <a:avLst/>
          </a:prstGeom>
          <a:ln>
            <a:solidFill>
              <a:schemeClr val="tx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tx1"/>
            </a:solidFill>
          </a:ln>
        </p:spPr>
        <p:txBody>
          <a:bodyPr wrap="square" rtlCol="0">
            <a:noAutofit/>
          </a:bodyPr>
          <a:lstStyle/>
          <a:p>
            <a:r>
              <a:rPr lang="en-GB" sz="1050" b="1" dirty="0"/>
              <a:t>Identify courses, qualifications, books and resources to</a:t>
            </a:r>
            <a:r>
              <a:rPr lang="en-GB" sz="1050" dirty="0"/>
              <a:t> </a:t>
            </a:r>
            <a:r>
              <a:rPr lang="en-GB" sz="1050" b="1" dirty="0"/>
              <a:t>support your growth</a:t>
            </a:r>
            <a:r>
              <a:rPr lang="en-GB" sz="1050" dirty="0"/>
              <a:t> in your development area(s). Consider a coach or mentor too.</a:t>
            </a:r>
          </a:p>
          <a:p>
            <a:endParaRPr lang="en-GB" sz="800" b="1" dirty="0">
              <a:solidFill>
                <a:schemeClr val="accent1"/>
              </a:solidFill>
              <a:hlinkClick r:id="rId8"/>
            </a:endParaRPr>
          </a:p>
          <a:p>
            <a:r>
              <a:rPr lang="en-GB" sz="800" b="1" dirty="0">
                <a:solidFill>
                  <a:schemeClr val="accent1"/>
                </a:solidFill>
                <a:hlinkClick r:id="rId8"/>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tx1"/>
            </a:solidFill>
          </a:ln>
        </p:spPr>
        <p:txBody>
          <a:bodyPr wrap="square" rtlCol="0">
            <a:noAutofit/>
          </a:bodyPr>
          <a:lstStyle/>
          <a:p>
            <a:r>
              <a:rPr lang="en-GB" sz="1050" b="1" dirty="0"/>
              <a:t>Understand what you need to be at your best</a:t>
            </a:r>
            <a:r>
              <a:rPr lang="en-GB" sz="1050" dirty="0"/>
              <a:t>, what you need from People Managers and colleagues. There are lots of tools out there to help you.</a:t>
            </a:r>
          </a:p>
          <a:p>
            <a:endParaRPr lang="en-GB" sz="800" b="1" dirty="0">
              <a:solidFill>
                <a:schemeClr val="accent1"/>
              </a:solidFill>
              <a:hlinkClick r:id="rId5"/>
            </a:endParaRPr>
          </a:p>
          <a:p>
            <a:r>
              <a:rPr lang="en-GB" sz="800" b="1" dirty="0">
                <a:solidFill>
                  <a:schemeClr val="accent1"/>
                </a:solidFill>
                <a:hlinkClick r:id="rId5"/>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tx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5"/>
            </a:endParaRPr>
          </a:p>
          <a:p>
            <a:r>
              <a:rPr lang="en-GB" sz="800" b="1" dirty="0">
                <a:solidFill>
                  <a:schemeClr val="accent1"/>
                </a:solidFill>
                <a:hlinkClick r:id="rId5"/>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tx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6"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p:cNvSpPr>
          <p:nvPr/>
        </p:nvSpPr>
        <p:spPr>
          <a:xfrm>
            <a:off x="3172406" y="535391"/>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p:cNvSpPr>
          <p:nvPr/>
        </p:nvSpPr>
        <p:spPr>
          <a:xfrm>
            <a:off x="8929848" y="506198"/>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p:cNvSpPr>
          <p:nvPr/>
        </p:nvSpPr>
        <p:spPr>
          <a:xfrm>
            <a:off x="289645" y="3616893"/>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9"/>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p:cNvSpPr>
          <p:nvPr/>
        </p:nvSpPr>
        <p:spPr>
          <a:xfrm>
            <a:off x="8934226" y="3622279"/>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p:cNvSpPr>
          <p:nvPr/>
        </p:nvSpPr>
        <p:spPr>
          <a:xfrm>
            <a:off x="6074626" y="530005"/>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tx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9"/>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p:cNvSpPr>
          <p:nvPr/>
        </p:nvSpPr>
        <p:spPr>
          <a:xfrm>
            <a:off x="6086246" y="3616893"/>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10"/>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p:cNvSpPr>
          <p:nvPr/>
        </p:nvSpPr>
        <p:spPr>
          <a:xfrm>
            <a:off x="278024" y="530005"/>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11"/>
          <a:stretch>
            <a:fillRect/>
          </a:stretch>
        </p:blipFill>
        <p:spPr>
          <a:xfrm>
            <a:off x="597692" y="3893535"/>
            <a:ext cx="2442265" cy="132020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p:cNvSpPr>
          <p:nvPr/>
        </p:nvSpPr>
        <p:spPr>
          <a:xfrm>
            <a:off x="3184026" y="3622279"/>
            <a:ext cx="313200" cy="313200"/>
          </a:xfrm>
          <a:prstGeom prst="ellipse">
            <a:avLst/>
          </a:prstGeom>
          <a:solidFill>
            <a:srgbClr val="0070C0"/>
          </a:solidFill>
          <a:ln w="95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3812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Sync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800" dirty="0"/>
          </a:p>
          <a:p>
            <a:pPr marL="0" indent="0">
              <a:buNone/>
            </a:pPr>
            <a:r>
              <a:rPr lang="en-GB" sz="1500" dirty="0"/>
              <a:t>ℹ️  These resources can be unbundled as needed and shared with People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People Manager.</a:t>
            </a:r>
          </a:p>
          <a:p>
            <a:pPr>
              <a:buFont typeface="+mj-lt"/>
              <a:buAutoNum type="arabicPeriod"/>
            </a:pPr>
            <a:r>
              <a:rPr lang="en-GB" sz="1500" b="1" dirty="0"/>
              <a:t>Orient Before Navigating: </a:t>
            </a:r>
            <a:r>
              <a:rPr lang="en-GB" sz="1500" dirty="0"/>
              <a:t>Assess where you are and where you’d like to go. Set a clear goal and discuss it with your People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through the ACGW + Courses &amp; Certs tool. Leverage resources like Find a Facilitator or Co-Piloting to develop and practice skills, especially when you prefer hands-on learning "in the work" or encounter budget constraints.</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Sync 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vert="horz" lIns="91440" tIns="45720" rIns="91440" bIns="45720" rtlCol="0" anchor="ctr">
            <a:noAutofit/>
          </a:bodyPr>
          <a:lstStyle/>
          <a:p>
            <a:r>
              <a:rPr lang="en-GB"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 We made a conscious decision to exclude the Head of Practice role from this exercise. </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800" dirty="0"/>
          </a:p>
          <a:p>
            <a:pPr marL="0" indent="0">
              <a:buNone/>
            </a:pPr>
            <a:r>
              <a:rPr lang="en-GB" sz="1500" dirty="0"/>
              <a:t>⚠️  The matrix does not imply that acquiring a specific number of competencies guarantees promotion. It is designed to illustrate different competency levels across roles, helping practitioners reflect on, broaden, or deepen their expertise.</a:t>
            </a:r>
          </a:p>
          <a:p>
            <a:pPr marL="0" indent="0">
              <a:buNone/>
            </a:pPr>
            <a:r>
              <a:rPr lang="en-GB" sz="1500" dirty="0"/>
              <a:t>ℹ️  The matrix is based on the characteristics and role requirements of Generic Inc. Users of the Agile Growth Pathway can adapt or create a similar matrix tailored to the roles and levels within their organisation.</a:t>
            </a:r>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graphicFrame>
        <p:nvGraphicFramePr>
          <p:cNvPr id="7" name="Content Placeholder 3">
            <a:extLst>
              <a:ext uri="{FF2B5EF4-FFF2-40B4-BE49-F238E27FC236}">
                <a16:creationId xmlns:a16="http://schemas.microsoft.com/office/drawing/2014/main" id="{6039646C-8C42-9FF9-EF6C-C384F908B484}"/>
              </a:ext>
            </a:extLst>
          </p:cNvPr>
          <p:cNvGraphicFramePr>
            <a:graphicFrameLocks noGrp="1"/>
          </p:cNvGraphicFramePr>
          <p:nvPr>
            <p:ph idx="1"/>
            <p:extLst>
              <p:ext uri="{D42A27DB-BD31-4B8C-83A1-F6EECF244321}">
                <p14:modId xmlns:p14="http://schemas.microsoft.com/office/powerpoint/2010/main" val="855409377"/>
              </p:ext>
            </p:extLst>
          </p:nvPr>
        </p:nvGraphicFramePr>
        <p:xfrm>
          <a:off x="177311" y="375418"/>
          <a:ext cx="11787619" cy="6130162"/>
        </p:xfrm>
        <a:graphic>
          <a:graphicData uri="http://schemas.openxmlformats.org/drawingml/2006/table">
            <a:tbl>
              <a:tblPr>
                <a:tableStyleId>{073A0DAA-6AF3-43AB-8588-CEC1D06C72B9}</a:tableStyleId>
              </a:tblPr>
              <a:tblGrid>
                <a:gridCol w="230400">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noFill/>
                  </a:tcPr>
                </a:tc>
                <a:tc gridSpan="5">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Role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lnB w="12700" cap="flat" cmpd="sng" algn="ctr">
                      <a:solidFill>
                        <a:schemeClr val="tx1"/>
                      </a:solidFill>
                      <a:prstDash val="solid"/>
                      <a:round/>
                      <a:headEnd type="none" w="med" len="med"/>
                      <a:tailEnd type="none" w="med" len="med"/>
                    </a:lnB>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Associate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Senior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Principal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 People Manager</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5767958"/>
                  </a:ext>
                </a:extLst>
              </a:tr>
              <a:tr h="635598">
                <a:tc rowSpan="9">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Coaching Growth Wheel Stance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Self-Mastery</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personal and professional development, investing in learning opportunities and seeking  mentorship.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emotional and social intelligence to effectively contribute to team dynamics and initiative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reflection, continually learning and growing as an agile practitioner.</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emotional intelligence and social awareness  to effectively navigate team dynamics and challenges.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Embodies self-mastery, demonstrating emotional and social intelligence in leadership and coaching roles.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Invests in personal and professional growth and well-being, serving as a role model for continuous learning   and development.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Prioritises self-awareness and self-mastery, whilst fostering a culture of learning and reflection across the 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by example, demonstrating resilience and adaptability in navigating complex and transformative initiatives and deliveries.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and promotes self-awareness and self-care across teams, balancing personal well-being with professional responsibilities.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emotional intelligence in leadership roles, creating a supportive and inclusive work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7393482"/>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Agile/Lean </a:t>
                      </a:r>
                    </a:p>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Practitioner</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a foundational understanding of agile principles, gaining valuable experience in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activities and delivery within the team, contributing to the adoption and effective use of agile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a foundational understanding of agile principles and practices and can articulate their value and impact clearly.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Works within teams to ensure effective adoption of agile approaches, methods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Successfully applies agile principles and practices to support the delivery of initiatives, selecting the right approach for the right context.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Utilises approaches including Scrum and Kanban to optimise overall team performance and outcomes.</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subject matter expert in agile methods, approaches and practices, providing guidance and  support in their adoption and implementation.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efforts, driving the   organisation towards agile maturity and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Exhibits deep understanding of agile methods, guiding teams in their implementation and execution.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expertise in agile approaches such as Scrum or Kanban, supporting team alignment with agile principles and values.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241549067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Serving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team in executing agile methods, focusing on process improvement and team support.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fostering a positive and inclusive team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Operates as a Servant Leader, focusing on team growth, collaboration, and well-being.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support, guidance, and removes obstacles to facilitate the team's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role model for agile practices, fostering a culture of collaboration continuous improvement and team self-organisation.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and promotes growth and well-being within the organisation.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cultural transformation efforts,  developing and driving the adoption of self-organisation.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improvement, serving as   a role model and champion for principles, practices that support Servant Leadership.</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team agility and maximises business outcomes, focusing on delivering value and fostering a culture of agility.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mentorship in Servant Leadership, whilst promoting growth and Self Organisation across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99060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Coaching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methods and coaching.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mentorship from Senior/Agile Practitioners to enhance understanding and proficiency in agile coaching approaches.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mentors team members on agile principles and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the team in implementing agile methods and removing obstacles.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supports cross-functional teams, empowering them to embrace and thrive with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agile transformation initiatives, driving  continuous improvement and fostering a culture of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 coaching, and leadership in the understanding, adoption and implementation of agile methods, practices and behaviours.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Regularly coaches other colleagues and groups, to develop and enhance professional and personal capabilities, skills and resources. </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an advocate for change, coaching the teams they support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agility and innovation, fostering continuous improvement and delivering value to customers through their staff.</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2527711513"/>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Facilitating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marR="0" lvl="0" indent="-171450" algn="l" defTabSz="914400" rtl="0" eaLnBrk="1" fontAlgn="b" latinLnBrk="0" hangingPunct="1">
                        <a:lnSpc>
                          <a:spcPct val="100000"/>
                        </a:lnSpc>
                        <a:spcBef>
                          <a:spcPts val="0"/>
                        </a:spcBef>
                        <a:spcAft>
                          <a:spcPts val="200"/>
                        </a:spcAft>
                        <a:buClrTx/>
                        <a:buSzTx/>
                        <a:buFont typeface="Arial" panose="020B0604020202020204" pitchFamily="34" charset="0"/>
                        <a:buChar char="•"/>
                        <a:tabLst/>
                        <a:defRP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maintaining effective communication channels within the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Assists in organising, coordinating and facilitating agile activities within the team, contributing to a culture of collaboration and teamwork.</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communication within the team, ensuring transparency and trust.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agile events like daily syncs, planning, and retrospectives to promote effective collaboration, optimising their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effective communication and knowledge sharing among team members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Creates environments optimised for innovation and continuous learning through effective facilitation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marR="0" lvl="0" indent="-171450" algn="l" defTabSz="914400" rtl="0" eaLnBrk="1" fontAlgn="b" latinLnBrk="0" hangingPunct="1">
                        <a:lnSpc>
                          <a:spcPct val="100000"/>
                        </a:lnSpc>
                        <a:spcBef>
                          <a:spcPts val="0"/>
                        </a:spcBef>
                        <a:spcAft>
                          <a:spcPts val="200"/>
                        </a:spcAft>
                        <a:buClrTx/>
                        <a:buSzTx/>
                        <a:buFont typeface="Arial" panose="020B0604020202020204" pitchFamily="34" charset="0"/>
                        <a:buChar char="•"/>
                        <a:tabLst/>
                        <a:defRP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the creation and nurturing of an Agile Community of Practice, growing collaboration and       peer-to-peer learning across networks.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Overcomes business challenges and increases strategic focus through providing expert facilitation services to all levels of the organisation.</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knowledge transfer among team members and stakeholders, fostering a   collaborative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Organises and facilitates knowledge-sharing sessions on agile-related topics to promote continuous improvement across supported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158048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Guiding Learning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practices, seeking mentorship to enhance learning and proficiency.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 members in learning agile principles and practices, enabling them to develop competency and resourcefulness.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 and team skill development, choosing effective learning methods to achieve learning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Trains and develops agile practitioners within the organisation, providing effective training in agile practices and techniques.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learning and growth, encouraging teams to expand their skills and capabilities.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individuals, agile teams and groups to optimise their performance through immersive learning, continuous development and empowerment.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deep knowledge and expertise to enhance capabilities, behaviours, promoting excellence in agile   and agility at all levels.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of high-performing agile teams, providing guidance and resources to enhance skills and competencies.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Designs learning initiatives to address skill gaps and promote professional development within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1072117346"/>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Advising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opportunities to provide insights and observations to support clients in achieving sustainable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and insights to stakeholders on the value of agile methods and practices, helping them achieve sustainable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experience and observations to guide clients toward a shared understanding of agile principles and  their benefits.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stakeholders on agile transformation initiatives, guiding them toward a shared vision of organisational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long-term relationships with clients, providing ongoing support and guidance to ensure sustained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organisational leaders in understanding the value of agile methods and practices, helping them drive sustainable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 trusted advisor, investing in the success of clients and fostering long-term relationships built on mutual trust and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senior leadership on agile adoption, helping them understand the benefits and value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trust and credibility with stakeholders, providing expert guidance and insights to support decision-making and drive organisational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833882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Leading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delivery management and contributes to the timely completion of initiative deliverables, gaining valuable experience in agile leadership.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professional development activities to enhance leadership skills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drives successful initiative  delivery, inspiring others to embrace agile principles to achieve positive outcomes.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guidance to ensure alignment with organisational goals and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agile transformation efforts,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Inspires agile teams to achieve initiative goals and maximise customers impact and value.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the successful delivery of complex and transformative initiatives in an agile environment, creating and developing responsive and resilient systems of work</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Catalyses growth and innovation, driving sustainable, impactful change across the organisation.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portfolios, maximising business outcomes and driving organisational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strategic direction and guidance, ensuring alignment with business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F5FE"/>
                    </a:solidFill>
                  </a:tcPr>
                </a:tc>
                <a:extLst>
                  <a:ext uri="{0D108BD9-81ED-4DB2-BD59-A6C34878D82A}">
                    <a16:rowId xmlns:a16="http://schemas.microsoft.com/office/drawing/2014/main" val="617930757"/>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Transforming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transformation initiatives and contributes   to process improvement within the development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Participates in professional development activities to enhance skills in guiding sustainable change and organisational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initiatives, promoting a culture of continuous improvement and adaptability.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teams in implementing agile methods and practices to drive organisational change.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at an organisational level, promoting agile values and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initiatives to enhance team productivity, collaboration, and delivery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agile transformation efforts, driving adoption and success across value streams and networks.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a culture of agility and adaptability, and continuous feedback, guiding sustainable change for organisational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continuous improvement and  innovation within agile teams and across the 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change initiatives to optimise team performance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623785"/>
                  </a:ext>
                </a:extLst>
              </a:tr>
            </a:tbl>
          </a:graphicData>
        </a:graphic>
      </p:graphicFrame>
    </p:spTree>
    <p:extLst>
      <p:ext uri="{BB962C8B-B14F-4D97-AF65-F5344CB8AC3E}">
        <p14:creationId xmlns:p14="http://schemas.microsoft.com/office/powerpoint/2010/main" val="21597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Me at My Best and Human API: </a:t>
            </a:r>
            <a:r>
              <a:rPr lang="en-GB" sz="2000" dirty="0"/>
              <a:t>Understand and optimise your personal performance needs as a foundation for growth.</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energy, development needs, and the support you require.</a:t>
            </a:r>
          </a:p>
          <a:p>
            <a:r>
              <a:rPr lang="en-GB" sz="2000" b="1" dirty="0"/>
              <a:t>ACGW + Courses and Certs: </a:t>
            </a:r>
            <a:r>
              <a:rPr lang="en-GB" sz="2000" dirty="0"/>
              <a:t>Find resources to deepen or broaden your expertise.</a:t>
            </a:r>
          </a:p>
          <a:p>
            <a:r>
              <a:rPr lang="en-GB" sz="2000" b="1" dirty="0"/>
              <a:t>Supportive Networks: </a:t>
            </a:r>
            <a:r>
              <a:rPr lang="en-GB" sz="2000" dirty="0"/>
              <a:t>Use Communities of Practice, Co-Piloting, and Find a Facilitator to create practice opportunities and share knowledge.</a:t>
            </a:r>
          </a:p>
          <a:p>
            <a:r>
              <a:rPr lang="en-GB" sz="2000" b="1" dirty="0"/>
              <a:t>Existing Role Descriptions: </a:t>
            </a:r>
            <a:r>
              <a:rPr lang="en-GB" sz="2000" dirty="0"/>
              <a:t>These remain valuable from an HR perspective.</a:t>
            </a:r>
          </a:p>
          <a:p>
            <a:endParaRPr lang="en-GB" sz="8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At Generic Inc, we’ve developed a career growth pack and pathway for Agile Practitioners and People Managers, based on an industry-recognised competency model to support professional development. The pack is complemented by tools and templates proven effective across various teams and organisations.</a:t>
            </a:r>
          </a:p>
          <a:p>
            <a:pPr marL="0" indent="0">
              <a:buNone/>
            </a:pPr>
            <a:endParaRPr lang="en-GB" sz="8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our company and beyond.</a:t>
            </a:r>
          </a:p>
          <a:p>
            <a:pPr marL="0" indent="0">
              <a:buNone/>
            </a:pPr>
            <a:endParaRPr lang="en-GB" sz="800" dirty="0">
              <a:hlinkClick r:id="rId2" action="ppaction://hlinksldjump"/>
            </a:endParaRPr>
          </a:p>
          <a:p>
            <a:pPr marL="0" indent="0">
              <a:buNone/>
            </a:pPr>
            <a:r>
              <a:rPr lang="en-GB" sz="2000" b="1" dirty="0">
                <a:hlinkClick r:id="rId2" action="ppaction://hlinksldjump"/>
              </a:rPr>
              <a:t>Skip to the Agile Growth Pathway</a:t>
            </a:r>
            <a:endParaRPr lang="en-GB" sz="2000" b="1" dirty="0"/>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2000" dirty="0"/>
              <a:t>Generic Inc. consists of multiple divisions with agile delivery colleagues distributed throughout. Within each division, the Agile Practitioner career path is standardised and includes multiple levels, enabling colleagues to deepen their expertise or broaden their scope through people management responsibilities.</a:t>
            </a:r>
          </a:p>
          <a:p>
            <a:pPr marL="0" indent="0">
              <a:buNone/>
            </a:pPr>
            <a:endParaRPr lang="en-GB" sz="800" dirty="0"/>
          </a:p>
          <a:p>
            <a:pPr marL="0" indent="0">
              <a:buNone/>
            </a:pPr>
            <a:r>
              <a:rPr lang="en-GB" sz="2000" dirty="0"/>
              <a:t>Colleagues can join Generic Inc. at various levels based on their experience, with pathways to deepen their practice or transition into people management and leadership roles.</a:t>
            </a:r>
          </a:p>
          <a:p>
            <a:pPr marL="0" indent="0">
              <a:buNone/>
            </a:pPr>
            <a:endParaRPr lang="en-GB" sz="800" dirty="0"/>
          </a:p>
          <a:p>
            <a:pPr marL="0" indent="0">
              <a:buNone/>
            </a:pPr>
            <a:r>
              <a:rPr lang="en-GB" sz="2000" dirty="0"/>
              <a:t>Each division is typically led by a Head of Practice, who oversees the growth and development of both Practitioners and People Managers, ensuring alignment across teams and maintaining a high standard of agile practice and delivery.</a:t>
            </a:r>
          </a:p>
          <a:p>
            <a:pPr marL="0" indent="0">
              <a:buNone/>
            </a:pPr>
            <a:endParaRPr lang="en-GB" sz="800" dirty="0"/>
          </a:p>
          <a:p>
            <a:pPr marL="0" indent="0">
              <a:buNone/>
            </a:pPr>
            <a:r>
              <a:rPr lang="en-GB" sz="1500" dirty="0"/>
              <a:t>ℹ️  The term ‘Agile Practitioner’ is used here as a role term, similar to Individual Contributor, and should not be confused with the ‘Agile/Lean Practitioner’ stance as defined in the Agile Coaching Growth Wheel.</a:t>
            </a:r>
          </a:p>
        </p:txBody>
      </p: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600" b="1" dirty="0"/>
              <a:t>Practice-Focused Path</a:t>
            </a:r>
            <a:r>
              <a:rPr lang="en-GB" sz="1600" dirty="0"/>
              <a:t>: Practitioners focused on deepening expertise can progress towards the Principal Agile Practitioner level, leading high-impact initiatives and influencing strategic decisions.</a:t>
            </a:r>
          </a:p>
          <a:p>
            <a:r>
              <a:rPr lang="en-GB" sz="1600" b="1" dirty="0"/>
              <a:t>People Management Path: </a:t>
            </a:r>
            <a:r>
              <a:rPr lang="en-GB" sz="1600" dirty="0"/>
              <a:t>Practitioners interested in leadership can transition to the Agile Practitioner People Manager role, with opportunities to manage teams, ultimately progressing towards the Head of Practice role.</a:t>
            </a:r>
          </a:p>
          <a:p>
            <a:r>
              <a:rPr lang="en-GB" sz="1600" b="1" dirty="0"/>
              <a:t>It's Not Linear: </a:t>
            </a:r>
            <a:r>
              <a:rPr lang="en-GB" sz="1600" dirty="0"/>
              <a:t>Practitioners can move between roles as their goals evolve. A Principal Agile Practitioner can transition into People Management, and vice versa, to align their career with their growth and aspirations.</a:t>
            </a:r>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36" name="Rectangle 35">
            <a:extLst>
              <a:ext uri="{FF2B5EF4-FFF2-40B4-BE49-F238E27FC236}">
                <a16:creationId xmlns:a16="http://schemas.microsoft.com/office/drawing/2014/main" id="{38C40A25-B819-F832-64F7-931F67FEF3BE}"/>
              </a:ext>
            </a:extLst>
          </p:cNvPr>
          <p:cNvSpPr/>
          <p:nvPr/>
        </p:nvSpPr>
        <p:spPr>
          <a:xfrm>
            <a:off x="1187341"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37" name="Rectangle 36">
            <a:extLst>
              <a:ext uri="{FF2B5EF4-FFF2-40B4-BE49-F238E27FC236}">
                <a16:creationId xmlns:a16="http://schemas.microsoft.com/office/drawing/2014/main" id="{83462C28-FAD0-6693-F841-F92909B3F3B1}"/>
              </a:ext>
            </a:extLst>
          </p:cNvPr>
          <p:cNvSpPr/>
          <p:nvPr/>
        </p:nvSpPr>
        <p:spPr>
          <a:xfrm>
            <a:off x="3287075"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38" name="Rectangle 37">
            <a:extLst>
              <a:ext uri="{FF2B5EF4-FFF2-40B4-BE49-F238E27FC236}">
                <a16:creationId xmlns:a16="http://schemas.microsoft.com/office/drawing/2014/main" id="{8A3FB535-ABB3-E730-3811-CA8B46435F12}"/>
              </a:ext>
            </a:extLst>
          </p:cNvPr>
          <p:cNvSpPr/>
          <p:nvPr/>
        </p:nvSpPr>
        <p:spPr>
          <a:xfrm>
            <a:off x="5386809"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39" name="Rectangle 38">
            <a:extLst>
              <a:ext uri="{FF2B5EF4-FFF2-40B4-BE49-F238E27FC236}">
                <a16:creationId xmlns:a16="http://schemas.microsoft.com/office/drawing/2014/main" id="{2F8B70E2-8F3B-4755-483A-B1B1996B70B4}"/>
              </a:ext>
            </a:extLst>
          </p:cNvPr>
          <p:cNvSpPr/>
          <p:nvPr/>
        </p:nvSpPr>
        <p:spPr>
          <a:xfrm>
            <a:off x="7486541" y="5473271"/>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40" name="Rectangle 39">
            <a:extLst>
              <a:ext uri="{FF2B5EF4-FFF2-40B4-BE49-F238E27FC236}">
                <a16:creationId xmlns:a16="http://schemas.microsoft.com/office/drawing/2014/main" id="{15CE9CE1-D8AC-665A-652C-58715B3353A6}"/>
              </a:ext>
            </a:extLst>
          </p:cNvPr>
          <p:cNvSpPr/>
          <p:nvPr/>
        </p:nvSpPr>
        <p:spPr>
          <a:xfrm>
            <a:off x="7486540" y="4276594"/>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41" name="Rectangle 40">
            <a:extLst>
              <a:ext uri="{FF2B5EF4-FFF2-40B4-BE49-F238E27FC236}">
                <a16:creationId xmlns:a16="http://schemas.microsoft.com/office/drawing/2014/main" id="{C88A87A6-33B6-14D0-D9CA-3C6B85FFE136}"/>
              </a:ext>
            </a:extLst>
          </p:cNvPr>
          <p:cNvSpPr/>
          <p:nvPr/>
        </p:nvSpPr>
        <p:spPr>
          <a:xfrm>
            <a:off x="9586277" y="48856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42" name="Straight Arrow Connector 41">
            <a:extLst>
              <a:ext uri="{FF2B5EF4-FFF2-40B4-BE49-F238E27FC236}">
                <a16:creationId xmlns:a16="http://schemas.microsoft.com/office/drawing/2014/main" id="{4B5362C0-52B7-3576-35FF-006802500FC8}"/>
              </a:ext>
            </a:extLst>
          </p:cNvPr>
          <p:cNvCxnSpPr>
            <a:stCxn id="36" idx="3"/>
            <a:endCxn id="37" idx="1"/>
          </p:cNvCxnSpPr>
          <p:nvPr/>
        </p:nvCxnSpPr>
        <p:spPr>
          <a:xfrm>
            <a:off x="2694408"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E509718-15C6-58D3-617D-B0B4C2374EE7}"/>
              </a:ext>
            </a:extLst>
          </p:cNvPr>
          <p:cNvCxnSpPr>
            <a:stCxn id="37" idx="3"/>
            <a:endCxn id="38" idx="1"/>
          </p:cNvCxnSpPr>
          <p:nvPr/>
        </p:nvCxnSpPr>
        <p:spPr>
          <a:xfrm>
            <a:off x="4794142"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urved Connector 43">
            <a:extLst>
              <a:ext uri="{FF2B5EF4-FFF2-40B4-BE49-F238E27FC236}">
                <a16:creationId xmlns:a16="http://schemas.microsoft.com/office/drawing/2014/main" id="{C7A7B0AC-88EB-368B-DE7E-E09FA529877E}"/>
              </a:ext>
            </a:extLst>
          </p:cNvPr>
          <p:cNvCxnSpPr>
            <a:cxnSpLocks/>
            <a:stCxn id="38" idx="3"/>
            <a:endCxn id="40" idx="1"/>
          </p:cNvCxnSpPr>
          <p:nvPr/>
        </p:nvCxnSpPr>
        <p:spPr>
          <a:xfrm flipV="1">
            <a:off x="6893876" y="4659314"/>
            <a:ext cx="592664" cy="5983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3064B91-DC82-3F9B-77DF-7A207DF75A00}"/>
              </a:ext>
            </a:extLst>
          </p:cNvPr>
          <p:cNvCxnSpPr>
            <a:cxnSpLocks/>
            <a:stCxn id="38" idx="3"/>
            <a:endCxn id="39" idx="1"/>
          </p:cNvCxnSpPr>
          <p:nvPr/>
        </p:nvCxnSpPr>
        <p:spPr>
          <a:xfrm>
            <a:off x="6893876" y="5257652"/>
            <a:ext cx="592665" cy="5983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urved Connector 45">
            <a:extLst>
              <a:ext uri="{FF2B5EF4-FFF2-40B4-BE49-F238E27FC236}">
                <a16:creationId xmlns:a16="http://schemas.microsoft.com/office/drawing/2014/main" id="{7C1F0BBE-B1C6-26EA-ED7E-6BF3520566A5}"/>
              </a:ext>
            </a:extLst>
          </p:cNvPr>
          <p:cNvCxnSpPr>
            <a:cxnSpLocks/>
            <a:stCxn id="40" idx="3"/>
            <a:endCxn id="41" idx="1"/>
          </p:cNvCxnSpPr>
          <p:nvPr/>
        </p:nvCxnSpPr>
        <p:spPr>
          <a:xfrm>
            <a:off x="8993607" y="4659314"/>
            <a:ext cx="592670" cy="6090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urved Connector 46">
            <a:extLst>
              <a:ext uri="{FF2B5EF4-FFF2-40B4-BE49-F238E27FC236}">
                <a16:creationId xmlns:a16="http://schemas.microsoft.com/office/drawing/2014/main" id="{B345154E-F9D7-9422-B6AD-4F02E2EFD9A7}"/>
              </a:ext>
            </a:extLst>
          </p:cNvPr>
          <p:cNvCxnSpPr>
            <a:cxnSpLocks/>
            <a:stCxn id="39" idx="3"/>
            <a:endCxn id="41" idx="1"/>
          </p:cNvCxnSpPr>
          <p:nvPr/>
        </p:nvCxnSpPr>
        <p:spPr>
          <a:xfrm flipV="1">
            <a:off x="8993608" y="5268352"/>
            <a:ext cx="592669" cy="5876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EE2F42A-83E2-0510-E497-7491D0746DBA}"/>
              </a:ext>
            </a:extLst>
          </p:cNvPr>
          <p:cNvCxnSpPr>
            <a:cxnSpLocks/>
            <a:stCxn id="39" idx="0"/>
            <a:endCxn id="40" idx="2"/>
          </p:cNvCxnSpPr>
          <p:nvPr/>
        </p:nvCxnSpPr>
        <p:spPr>
          <a:xfrm flipH="1" flipV="1">
            <a:off x="8240074" y="5042033"/>
            <a:ext cx="1" cy="431238"/>
          </a:xfrm>
          <a:prstGeom prst="straightConnector1">
            <a:avLst/>
          </a:prstGeom>
          <a:ln w="381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Common Questions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energy and efforts to grow and develop?"</a:t>
            </a:r>
          </a:p>
          <a:p>
            <a:r>
              <a:rPr lang="en-GB" sz="1800" i="1" dirty="0"/>
              <a:t>"What’s the difference between Role A and Role B?"</a:t>
            </a:r>
          </a:p>
          <a:p>
            <a:r>
              <a:rPr lang="en-GB" sz="1800" i="1" dirty="0"/>
              <a:t>"I’m currently in Role X but want to move toward Role Y. What could I develop to help me get there?”</a:t>
            </a:r>
          </a:p>
          <a:p>
            <a:endParaRPr lang="en-GB" sz="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What’s Changed</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t>Human API </a:t>
            </a:r>
            <a:r>
              <a:rPr lang="en-GB" sz="1500" dirty="0"/>
              <a:t>– A tool and facilitated event enabling individuals and teams to articulate their needs for optimal performance.</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 by leveraging the expertise of the community and colleagues to create learning experiences.</a:t>
            </a:r>
          </a:p>
          <a:p>
            <a:r>
              <a:rPr lang="en-GB" sz="1500" b="1" dirty="0"/>
              <a:t>Find a Facilitator </a:t>
            </a:r>
            <a:r>
              <a:rPr lang="en-GB" sz="1500" dirty="0"/>
              <a:t>–</a:t>
            </a:r>
            <a:r>
              <a:rPr lang="en-GB" sz="1500" b="1" dirty="0"/>
              <a:t>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4E5B6-7250-6389-C07A-BBE503138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31A-ECC6-C837-E90D-168A440EBCC2}"/>
              </a:ext>
            </a:extLst>
          </p:cNvPr>
          <p:cNvSpPr>
            <a:spLocks noGrp="1"/>
          </p:cNvSpPr>
          <p:nvPr>
            <p:ph type="title"/>
          </p:nvPr>
        </p:nvSpPr>
        <p:spPr/>
        <p:txBody>
          <a:bodyPr>
            <a:noAutofit/>
          </a:bodyPr>
          <a:lstStyle/>
          <a:p>
            <a:r>
              <a:rPr lang="en-GB" b="1" dirty="0"/>
              <a:t>3.3. Background - Capability Development</a:t>
            </a:r>
          </a:p>
        </p:txBody>
      </p:sp>
      <p:sp>
        <p:nvSpPr>
          <p:cNvPr id="12" name="Rectangle 11">
            <a:extLst>
              <a:ext uri="{FF2B5EF4-FFF2-40B4-BE49-F238E27FC236}">
                <a16:creationId xmlns:a16="http://schemas.microsoft.com/office/drawing/2014/main" id="{BDD1D469-259D-90DD-BD90-A5C6FE420F3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72C96C0-1D52-752A-0C56-F431B72F35BF}"/>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4" name="Picture 2">
            <a:extLst>
              <a:ext uri="{FF2B5EF4-FFF2-40B4-BE49-F238E27FC236}">
                <a16:creationId xmlns:a16="http://schemas.microsoft.com/office/drawing/2014/main" id="{4C3BAAD6-F109-8806-81FE-9F606E8FE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96F6BD1-925A-0357-92C4-90774BC0C65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11" name="Content Placeholder 2">
            <a:extLst>
              <a:ext uri="{FF2B5EF4-FFF2-40B4-BE49-F238E27FC236}">
                <a16:creationId xmlns:a16="http://schemas.microsoft.com/office/drawing/2014/main" id="{ACDBD7DF-A541-8556-729C-8A25034C4D73}"/>
              </a:ext>
            </a:extLst>
          </p:cNvPr>
          <p:cNvSpPr>
            <a:spLocks noGrp="1"/>
          </p:cNvSpPr>
          <p:nvPr>
            <p:ph idx="1"/>
          </p:nvPr>
        </p:nvSpPr>
        <p:spPr/>
        <p:txBody>
          <a:bodyPr vert="horz" lIns="91440" tIns="45720" rIns="91440" bIns="45720" rtlCol="0" anchor="t">
            <a:noAutofit/>
          </a:bodyPr>
          <a:lstStyle/>
          <a:p>
            <a:pPr marL="0" indent="0">
              <a:buNone/>
            </a:pPr>
            <a:r>
              <a:rPr lang="en-GB" sz="2000" dirty="0"/>
              <a:t>Investing in the skills, capabilities, and careers of Agile Practitioners and People Managers is crucial for increasing adaptability, resilience, and growth. Supporting their development not only helps to shorten the lead time to value but also unlocks greater potential across teams, leaders, and the organisation.</a:t>
            </a:r>
          </a:p>
          <a:p>
            <a:pPr marL="0" indent="0">
              <a:buNone/>
            </a:pPr>
            <a:endParaRPr lang="en-GB" sz="800" dirty="0"/>
          </a:p>
          <a:p>
            <a:pPr marL="0" indent="0">
              <a:buNone/>
            </a:pPr>
            <a:r>
              <a:rPr lang="en-GB" sz="2000" dirty="0"/>
              <a:t>As practitioners grow, so does the value they bring. They amplify the capabilities of those around them, becoming accelerators for delivery, collaboration, and innovation - shaping the organisations they serve today and the ones they will build tomorrow.</a:t>
            </a:r>
          </a:p>
          <a:p>
            <a:pPr marL="0" indent="0">
              <a:buNone/>
            </a:pPr>
            <a:endParaRPr lang="en-GB" sz="800" dirty="0"/>
          </a:p>
          <a:p>
            <a:pPr marL="0" indent="0">
              <a:buNone/>
            </a:pPr>
            <a:r>
              <a:rPr lang="en-GB" sz="2000" dirty="0"/>
              <a:t>Empowered with clear career plans, supportive networks, and the right resources, practitioners drive change, enhance team performance, and help create resilient, high-performing organisations.</a:t>
            </a:r>
          </a:p>
        </p:txBody>
      </p:sp>
    </p:spTree>
    <p:extLst>
      <p:ext uri="{BB962C8B-B14F-4D97-AF65-F5344CB8AC3E}">
        <p14:creationId xmlns:p14="http://schemas.microsoft.com/office/powerpoint/2010/main" val="415243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3.4.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clear way to understand where they are on their journey, envision their next steps, and create a pathway for growth within the company? Imagine supporting colleagues to grow and develop in a focused way, with tailored resources and experiences that not only help them thrive but also drive the company’s growth and success. </a:t>
            </a:r>
          </a:p>
          <a:p>
            <a:pPr marL="0" indent="0">
              <a:buNone/>
            </a:pPr>
            <a:r>
              <a:rPr lang="en-GB" sz="2000" dirty="0"/>
              <a:t>And wouldn’t it be even better if they had a resource to prepare and support their development, enabling them to make a greater impact wherever their journey takes them?</a:t>
            </a:r>
          </a:p>
          <a:p>
            <a:pPr marL="0" indent="0">
              <a:buNone/>
            </a:pPr>
            <a:endParaRPr lang="en-GB" sz="800" dirty="0"/>
          </a:p>
          <a:p>
            <a:pPr marL="0" indent="0">
              <a:buNone/>
            </a:pPr>
            <a:r>
              <a:rPr lang="en-GB" sz="2000" b="1" dirty="0"/>
              <a:t>The next slide compiles existing templates, tools, and resources into one central place – introducing the “Agile Growth Pathway.”</a:t>
            </a:r>
          </a:p>
          <a:p>
            <a:pPr marL="0" indent="0">
              <a:buNone/>
            </a:pPr>
            <a:endParaRPr lang="en-GB" sz="800" dirty="0"/>
          </a:p>
          <a:p>
            <a:pPr marL="0" indent="0">
              <a:buNone/>
            </a:pPr>
            <a:r>
              <a:rPr lang="en-GB" sz="1500" dirty="0"/>
              <a:t>ℹ️  This pathway is designed to equip practitioners with transferable skills across various contexts and organisations. Work with your People Manager and mentor to align it with your role, team and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1.7</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467</TotalTime>
  <Words>4041</Words>
  <Application>Microsoft Macintosh PowerPoint</Application>
  <PresentationFormat>Widescreen</PresentationFormat>
  <Paragraphs>297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Common Questions</vt:lpstr>
      <vt:lpstr>3.2. Background - What’s Changed</vt:lpstr>
      <vt:lpstr>3.3. Background - Capability Development</vt:lpstr>
      <vt:lpstr>3.4.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34</cp:revision>
  <cp:lastPrinted>2024-11-15T20:42:42Z</cp:lastPrinted>
  <dcterms:created xsi:type="dcterms:W3CDTF">2024-04-30T11:25:54Z</dcterms:created>
  <dcterms:modified xsi:type="dcterms:W3CDTF">2024-11-17T09:59:03Z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