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7" r:id="rId2"/>
    <p:sldId id="267" r:id="rId3"/>
    <p:sldId id="279" r:id="rId4"/>
    <p:sldId id="280" r:id="rId5"/>
    <p:sldId id="281" r:id="rId6"/>
    <p:sldId id="259" r:id="rId7"/>
    <p:sldId id="263" r:id="rId8"/>
    <p:sldId id="264" r:id="rId9"/>
    <p:sldId id="273" r:id="rId10"/>
    <p:sldId id="275" r:id="rId11"/>
    <p:sldId id="276" r:id="rId12"/>
    <p:sldId id="265" r:id="rId13"/>
    <p:sldId id="278" r:id="rId14"/>
    <p:sldId id="25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p:restoredTop sz="97046"/>
  </p:normalViewPr>
  <p:slideViewPr>
    <p:cSldViewPr snapToGrid="0">
      <p:cViewPr>
        <p:scale>
          <a:sx n="85" d="100"/>
          <a:sy n="85" d="100"/>
        </p:scale>
        <p:origin x="3088" y="1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15/11/2024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9</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tomhoyland/agile-growth-pack"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iro.com/miroverse/acgw-course-inspiration-template/" TargetMode="External"/><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slide" Target="slide14.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Catch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using the ACGW + Courses &amp; Certs tool. Consider finding a mentor or coach.</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Catch-Up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680506717"/>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and practices, gaining valuable experience in Agile Delivery management.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 Agile Delivery Leads to enhance understanding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coaching, and support to cross-functional teams, empowering them to embrace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guidance, coaching, and leadership in   the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coaches other Agile Delivery Leads, sharing knowledge and expertise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expert  coaching and mentorship to teams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Delivery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delivery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Catalyzes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20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20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allowing colleagues to either deepen their expertise or expand their scope through people management responsibilities.</a:t>
            </a:r>
          </a:p>
          <a:p>
            <a:pPr marL="0" indent="0">
              <a:buNone/>
            </a:pPr>
            <a:endParaRPr lang="en-GB" sz="2000" dirty="0"/>
          </a:p>
          <a:p>
            <a:pPr marL="0" indent="0">
              <a:buNone/>
            </a:pPr>
            <a:r>
              <a:rPr lang="en-GB" sz="2000" dirty="0"/>
              <a:t>Colleagues may enter at different levels depending on their experience, with pathways available to advance in practice or transition into people management and leadership.</a:t>
            </a:r>
          </a:p>
          <a:p>
            <a:pPr marL="0" indent="0">
              <a:buNone/>
            </a:pPr>
            <a:endParaRPr lang="en-GB" sz="2000" dirty="0"/>
          </a:p>
          <a:p>
            <a:pPr marL="0" indent="0">
              <a:buNone/>
            </a:pPr>
            <a:r>
              <a:rPr lang="en-GB" sz="2000" dirty="0"/>
              <a:t>Each division is typically led by a Head of Practice, who oversees the development of both Practitioners and People Managers, ensuring alignment across teams and maintaining a high standard of agile delivery. </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800" b="1" dirty="0"/>
              <a:t>Practice-Focused Path</a:t>
            </a:r>
            <a:r>
              <a:rPr lang="en-GB" sz="1800" dirty="0"/>
              <a:t>: Practitioners focused on deepening expertise can progress towards the Principal Agile Practitioner level, leading high-impact initiatives and influencing strategic decisions.</a:t>
            </a:r>
          </a:p>
          <a:p>
            <a:r>
              <a:rPr lang="en-GB" sz="1800" b="1" dirty="0"/>
              <a:t>People Management Path: </a:t>
            </a:r>
            <a:r>
              <a:rPr lang="en-GB" sz="1800" dirty="0"/>
              <a:t>Practitioners interested in leadership can transition to the Agile Practitioner People Manager role, with opportunities to manage teams, ultimately progressing towards the Head of Practice role.</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B37D792C-14B2-93DA-D5A2-83691EB931D2}"/>
              </a:ext>
            </a:extLst>
          </p:cNvPr>
          <p:cNvSpPr/>
          <p:nvPr/>
        </p:nvSpPr>
        <p:spPr>
          <a:xfrm>
            <a:off x="1134533"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5" name="Rectangle 4">
            <a:extLst>
              <a:ext uri="{FF2B5EF4-FFF2-40B4-BE49-F238E27FC236}">
                <a16:creationId xmlns:a16="http://schemas.microsoft.com/office/drawing/2014/main" id="{8BC1C645-9DFD-71AE-D726-2D28001C736D}"/>
              </a:ext>
            </a:extLst>
          </p:cNvPr>
          <p:cNvSpPr/>
          <p:nvPr/>
        </p:nvSpPr>
        <p:spPr>
          <a:xfrm>
            <a:off x="3234267"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10" name="Rectangle 9">
            <a:extLst>
              <a:ext uri="{FF2B5EF4-FFF2-40B4-BE49-F238E27FC236}">
                <a16:creationId xmlns:a16="http://schemas.microsoft.com/office/drawing/2014/main" id="{97516A5A-D072-AE43-E41A-FA36C9197F27}"/>
              </a:ext>
            </a:extLst>
          </p:cNvPr>
          <p:cNvSpPr/>
          <p:nvPr/>
        </p:nvSpPr>
        <p:spPr>
          <a:xfrm>
            <a:off x="5334001" y="43448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11" name="Rectangle 10">
            <a:extLst>
              <a:ext uri="{FF2B5EF4-FFF2-40B4-BE49-F238E27FC236}">
                <a16:creationId xmlns:a16="http://schemas.microsoft.com/office/drawing/2014/main" id="{DB6A7EE8-BBC5-7942-AD83-74707C9B478E}"/>
              </a:ext>
            </a:extLst>
          </p:cNvPr>
          <p:cNvSpPr/>
          <p:nvPr/>
        </p:nvSpPr>
        <p:spPr>
          <a:xfrm>
            <a:off x="7433734" y="479736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12" name="Rectangle 11">
            <a:extLst>
              <a:ext uri="{FF2B5EF4-FFF2-40B4-BE49-F238E27FC236}">
                <a16:creationId xmlns:a16="http://schemas.microsoft.com/office/drawing/2014/main" id="{620E5AFC-F87B-3F0B-4F2E-4706F99B69E7}"/>
              </a:ext>
            </a:extLst>
          </p:cNvPr>
          <p:cNvSpPr/>
          <p:nvPr/>
        </p:nvSpPr>
        <p:spPr>
          <a:xfrm>
            <a:off x="7433734" y="3815616"/>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13" name="Rectangle 12">
            <a:extLst>
              <a:ext uri="{FF2B5EF4-FFF2-40B4-BE49-F238E27FC236}">
                <a16:creationId xmlns:a16="http://schemas.microsoft.com/office/drawing/2014/main" id="{AB8928E8-1DC0-CC44-D1C0-C6312EB5DB27}"/>
              </a:ext>
            </a:extLst>
          </p:cNvPr>
          <p:cNvSpPr/>
          <p:nvPr/>
        </p:nvSpPr>
        <p:spPr>
          <a:xfrm>
            <a:off x="9533469" y="4355500"/>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14" name="Straight Arrow Connector 13">
            <a:extLst>
              <a:ext uri="{FF2B5EF4-FFF2-40B4-BE49-F238E27FC236}">
                <a16:creationId xmlns:a16="http://schemas.microsoft.com/office/drawing/2014/main" id="{57756F3C-9C99-560A-C8EA-DE7B6FC73883}"/>
              </a:ext>
            </a:extLst>
          </p:cNvPr>
          <p:cNvCxnSpPr>
            <a:stCxn id="4" idx="3"/>
            <a:endCxn id="5" idx="1"/>
          </p:cNvCxnSpPr>
          <p:nvPr/>
        </p:nvCxnSpPr>
        <p:spPr>
          <a:xfrm>
            <a:off x="2641600"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EAB4E48-7542-EB8B-A210-53D3E9BA1E5F}"/>
              </a:ext>
            </a:extLst>
          </p:cNvPr>
          <p:cNvCxnSpPr>
            <a:stCxn id="5" idx="3"/>
            <a:endCxn id="10" idx="1"/>
          </p:cNvCxnSpPr>
          <p:nvPr/>
        </p:nvCxnSpPr>
        <p:spPr>
          <a:xfrm>
            <a:off x="4741334" y="4727520"/>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a:extLst>
              <a:ext uri="{FF2B5EF4-FFF2-40B4-BE49-F238E27FC236}">
                <a16:creationId xmlns:a16="http://schemas.microsoft.com/office/drawing/2014/main" id="{F4A0A698-9BA9-32F1-C95A-72498B6C69F7}"/>
              </a:ext>
            </a:extLst>
          </p:cNvPr>
          <p:cNvCxnSpPr>
            <a:cxnSpLocks/>
            <a:stCxn id="10" idx="3"/>
            <a:endCxn id="12" idx="1"/>
          </p:cNvCxnSpPr>
          <p:nvPr/>
        </p:nvCxnSpPr>
        <p:spPr>
          <a:xfrm flipV="1">
            <a:off x="6841068" y="4198336"/>
            <a:ext cx="592666" cy="5291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a:extLst>
              <a:ext uri="{FF2B5EF4-FFF2-40B4-BE49-F238E27FC236}">
                <a16:creationId xmlns:a16="http://schemas.microsoft.com/office/drawing/2014/main" id="{DF651272-122A-BBD6-6F71-BE276C2394A8}"/>
              </a:ext>
            </a:extLst>
          </p:cNvPr>
          <p:cNvCxnSpPr>
            <a:cxnSpLocks/>
            <a:stCxn id="10" idx="3"/>
            <a:endCxn id="11" idx="1"/>
          </p:cNvCxnSpPr>
          <p:nvPr/>
        </p:nvCxnSpPr>
        <p:spPr>
          <a:xfrm>
            <a:off x="6841068" y="4727520"/>
            <a:ext cx="592666" cy="4525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urved Connector 17">
            <a:extLst>
              <a:ext uri="{FF2B5EF4-FFF2-40B4-BE49-F238E27FC236}">
                <a16:creationId xmlns:a16="http://schemas.microsoft.com/office/drawing/2014/main" id="{6B929966-46E1-28C5-2948-C4F3C2861DC6}"/>
              </a:ext>
            </a:extLst>
          </p:cNvPr>
          <p:cNvCxnSpPr>
            <a:cxnSpLocks/>
            <a:stCxn id="12" idx="3"/>
            <a:endCxn id="13" idx="1"/>
          </p:cNvCxnSpPr>
          <p:nvPr/>
        </p:nvCxnSpPr>
        <p:spPr>
          <a:xfrm>
            <a:off x="8940801" y="4198336"/>
            <a:ext cx="592668" cy="539884"/>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7E13C2A8-6F40-14B9-37FC-4C77BB6B7907}"/>
              </a:ext>
            </a:extLst>
          </p:cNvPr>
          <p:cNvCxnSpPr>
            <a:cxnSpLocks/>
            <a:stCxn id="11" idx="3"/>
            <a:endCxn id="13" idx="1"/>
          </p:cNvCxnSpPr>
          <p:nvPr/>
        </p:nvCxnSpPr>
        <p:spPr>
          <a:xfrm flipV="1">
            <a:off x="8940801" y="4738220"/>
            <a:ext cx="592668" cy="441860"/>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The Challenge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should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Capabilities and Context</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a:t>
            </a:r>
          </a:p>
          <a:p>
            <a:r>
              <a:rPr lang="en-GB" sz="1500" b="1" dirty="0"/>
              <a:t>Find a Facilitator –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3.3.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straightforward way to understand their current position, envision their next steps, and access a clear pathway for growth?</a:t>
            </a:r>
          </a:p>
          <a:p>
            <a:pPr marL="0" indent="0">
              <a:buNone/>
            </a:pPr>
            <a:endParaRPr lang="en-GB" sz="2000" dirty="0"/>
          </a:p>
          <a:p>
            <a:pPr marL="0" indent="0">
              <a:buNone/>
            </a:pPr>
            <a:r>
              <a:rPr lang="en-GB" sz="2000" b="1" dirty="0"/>
              <a:t>The next slide compiles existing templates, tools, and resources into one central place – introducing the “Agile Growth Pathway.”</a:t>
            </a:r>
          </a:p>
          <a:p>
            <a:pPr marL="0" indent="0">
              <a:buNone/>
            </a:pPr>
            <a:endParaRPr lang="en-GB" sz="2000" dirty="0"/>
          </a:p>
          <a:p>
            <a:pPr marL="0" indent="0">
              <a:buNone/>
            </a:pPr>
            <a:r>
              <a:rPr lang="en-GB" sz="1500" dirty="0"/>
              <a:t>⚠️ Note: This pathway is designed to equip practitioners with transferable skills across various contexts and organisations. Collaborate with your line manager to align it with your role and team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3"/>
            </a:endParaRPr>
          </a:p>
          <a:p>
            <a:r>
              <a:rPr lang="en-GB" sz="800" b="1" dirty="0">
                <a:solidFill>
                  <a:schemeClr val="accent1"/>
                </a:solidFill>
                <a:hlinkClick r:id="rId3"/>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Catch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3"/>
            </a:endParaRPr>
          </a:p>
          <a:p>
            <a:r>
              <a:rPr lang="en-GB" sz="800" b="1" dirty="0">
                <a:solidFill>
                  <a:schemeClr val="accent1"/>
                </a:solidFill>
                <a:hlinkClick r:id="rId3"/>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5"/>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journey </a:t>
            </a:r>
            <a:r>
              <a:rPr lang="en-GB" sz="1050" dirty="0"/>
              <a:t>and growth in your development area. Consider a coach or mentor too.</a:t>
            </a:r>
          </a:p>
          <a:p>
            <a:endParaRPr lang="en-GB" sz="800" b="1" dirty="0">
              <a:solidFill>
                <a:schemeClr val="accent1"/>
              </a:solidFill>
              <a:hlinkClick r:id="rId6"/>
            </a:endParaRPr>
          </a:p>
          <a:p>
            <a:r>
              <a:rPr lang="en-GB" sz="800" b="1" dirty="0">
                <a:solidFill>
                  <a:schemeClr val="accent1"/>
                </a:solidFill>
                <a:hlinkClick r:id="rId6"/>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3"/>
            </a:endParaRPr>
          </a:p>
          <a:p>
            <a:r>
              <a:rPr lang="en-GB" sz="800" b="1" dirty="0">
                <a:solidFill>
                  <a:schemeClr val="accent1"/>
                </a:solidFill>
                <a:hlinkClick r:id="rId3"/>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3"/>
            </a:endParaRPr>
          </a:p>
          <a:p>
            <a:r>
              <a:rPr lang="en-GB" sz="800" b="1" dirty="0">
                <a:solidFill>
                  <a:schemeClr val="accent1"/>
                </a:solidFill>
                <a:hlinkClick r:id="rId3"/>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4"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7"/>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7"/>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8"/>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9"/>
          <a:stretch>
            <a:fillRect/>
          </a:stretch>
        </p:blipFill>
        <p:spPr>
          <a:xfrm>
            <a:off x="597692" y="3893535"/>
            <a:ext cx="2442265" cy="1320201"/>
          </a:xfrm>
          <a:prstGeom prst="rect">
            <a:avLst/>
          </a:prstGeom>
        </p:spPr>
      </p:pic>
      <p:pic>
        <p:nvPicPr>
          <p:cNvPr id="53" name="Picture 52">
            <a:extLst>
              <a:ext uri="{FF2B5EF4-FFF2-40B4-BE49-F238E27FC236}">
                <a16:creationId xmlns:a16="http://schemas.microsoft.com/office/drawing/2014/main" id="{1B5C54DF-1AD6-3CD0-DC26-A3E5BADCB9FA}"/>
              </a:ext>
            </a:extLst>
          </p:cNvPr>
          <p:cNvPicPr>
            <a:picLocks noChangeAspect="1"/>
          </p:cNvPicPr>
          <p:nvPr/>
        </p:nvPicPr>
        <p:blipFill>
          <a:blip r:embed="rId10"/>
          <a:stretch>
            <a:fillRect/>
          </a:stretch>
        </p:blipFill>
        <p:spPr>
          <a:xfrm>
            <a:off x="3408916" y="3852952"/>
            <a:ext cx="2494654" cy="134852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1.4</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5" name="Picture 4">
            <a:extLst>
              <a:ext uri="{FF2B5EF4-FFF2-40B4-BE49-F238E27FC236}">
                <a16:creationId xmlns:a16="http://schemas.microsoft.com/office/drawing/2014/main" id="{761F2DD1-5598-725E-3B3B-4D1A04AFF99E}"/>
              </a:ext>
            </a:extLst>
          </p:cNvPr>
          <p:cNvPicPr>
            <a:picLocks noChangeAspect="1"/>
          </p:cNvPicPr>
          <p:nvPr/>
        </p:nvPicPr>
        <p:blipFill>
          <a:blip r:embed="rId12"/>
          <a:srcRect t="282"/>
          <a:stretch/>
        </p:blipFill>
        <p:spPr>
          <a:xfrm>
            <a:off x="3408807" y="876299"/>
            <a:ext cx="2472272" cy="1289085"/>
          </a:xfrm>
          <a:prstGeom prst="rect">
            <a:avLst/>
          </a:prstGeom>
        </p:spPr>
      </p:pic>
      <p:pic>
        <p:nvPicPr>
          <p:cNvPr id="6" name="Picture 5">
            <a:extLst>
              <a:ext uri="{FF2B5EF4-FFF2-40B4-BE49-F238E27FC236}">
                <a16:creationId xmlns:a16="http://schemas.microsoft.com/office/drawing/2014/main" id="{594F6003-ADE8-5CB0-998B-D392E793CE58}"/>
              </a:ext>
            </a:extLst>
          </p:cNvPr>
          <p:cNvPicPr>
            <a:picLocks noChangeAspect="1"/>
          </p:cNvPicPr>
          <p:nvPr/>
        </p:nvPicPr>
        <p:blipFill>
          <a:blip r:embed="rId12"/>
          <a:srcRect t="282"/>
          <a:stretch/>
        </p:blipFill>
        <p:spPr>
          <a:xfrm>
            <a:off x="9124285" y="3930056"/>
            <a:ext cx="2472272" cy="1289085"/>
          </a:xfrm>
          <a:prstGeom prst="rect">
            <a:avLst/>
          </a:prstGeom>
        </p:spPr>
      </p:pic>
    </p:spTree>
    <p:extLst>
      <p:ext uri="{BB962C8B-B14F-4D97-AF65-F5344CB8AC3E}">
        <p14:creationId xmlns:p14="http://schemas.microsoft.com/office/powerpoint/2010/main" val="23812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229</TotalTime>
  <Words>3581</Words>
  <Application>Microsoft Macintosh PowerPoint</Application>
  <PresentationFormat>Widescreen</PresentationFormat>
  <Paragraphs>285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The Challenge</vt:lpstr>
      <vt:lpstr>3.2. Background - Capabilities and Context</vt:lpstr>
      <vt:lpstr>3.3.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17</cp:revision>
  <dcterms:created xsi:type="dcterms:W3CDTF">2024-04-30T11:25:54Z</dcterms:created>
  <dcterms:modified xsi:type="dcterms:W3CDTF">2024-11-15T16:58:45Z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