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EEFB"/>
    <a:srgbClr val="DF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1"/>
    <p:restoredTop sz="97046"/>
  </p:normalViewPr>
  <p:slideViewPr>
    <p:cSldViewPr snapToGrid="0">
      <p:cViewPr varScale="1">
        <p:scale>
          <a:sx n="156" d="100"/>
          <a:sy n="156"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17/11/2024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hyperlink" Target="https://miro.com/miroverse/acgw-course-inspiration-template/"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image" Target="../media/image9.png"/><Relationship Id="rId5" Type="http://schemas.openxmlformats.org/officeDocument/2006/relationships/hyperlink" Target="https://github.com/tomhoyland/agile-growth-pack"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on your own, a foundation to adapt, or inspiration to create something similar in your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68BFFB7-75BD-E53C-9036-6791F382F375}"/>
              </a:ext>
            </a:extLst>
          </p:cNvPr>
          <p:cNvPicPr>
            <a:picLocks noChangeAspect="1"/>
          </p:cNvPicPr>
          <p:nvPr/>
        </p:nvPicPr>
        <p:blipFill>
          <a:blip r:embed="rId3"/>
          <a:stretch>
            <a:fillRect/>
          </a:stretch>
        </p:blipFill>
        <p:spPr>
          <a:xfrm>
            <a:off x="9114328" y="3917168"/>
            <a:ext cx="2488772" cy="1301705"/>
          </a:xfrm>
          <a:prstGeom prst="rect">
            <a:avLst/>
          </a:prstGeom>
        </p:spPr>
      </p:pic>
      <p:pic>
        <p:nvPicPr>
          <p:cNvPr id="5" name="Picture 4">
            <a:extLst>
              <a:ext uri="{FF2B5EF4-FFF2-40B4-BE49-F238E27FC236}">
                <a16:creationId xmlns:a16="http://schemas.microsoft.com/office/drawing/2014/main" id="{DA911481-7149-4166-154D-2AD2123A0322}"/>
              </a:ext>
            </a:extLst>
          </p:cNvPr>
          <p:cNvPicPr>
            <a:picLocks noChangeAspect="1"/>
          </p:cNvPicPr>
          <p:nvPr/>
        </p:nvPicPr>
        <p:blipFill>
          <a:blip r:embed="rId3"/>
          <a:stretch>
            <a:fillRect/>
          </a:stretch>
        </p:blipFill>
        <p:spPr>
          <a:xfrm>
            <a:off x="3403226" y="861130"/>
            <a:ext cx="2488772" cy="1301705"/>
          </a:xfrm>
          <a:prstGeom prst="rect">
            <a:avLst/>
          </a:prstGeom>
        </p:spPr>
      </p:pic>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4"/>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3701" y="759765"/>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tx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5"/>
            </a:endParaRPr>
          </a:p>
          <a:p>
            <a:r>
              <a:rPr lang="en-GB" sz="800" b="1" dirty="0">
                <a:solidFill>
                  <a:schemeClr val="accent1"/>
                </a:solidFill>
                <a:hlinkClick r:id="rId5"/>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tx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6"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tx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5"/>
            </a:endParaRPr>
          </a:p>
          <a:p>
            <a:r>
              <a:rPr lang="en-GB" sz="800" b="1" dirty="0">
                <a:solidFill>
                  <a:schemeClr val="accent1"/>
                </a:solidFill>
                <a:hlinkClick r:id="rId5"/>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tx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5"/>
            </a:endParaRPr>
          </a:p>
          <a:p>
            <a:r>
              <a:rPr lang="en-GB" sz="800" b="1" dirty="0">
                <a:solidFill>
                  <a:schemeClr val="accent1"/>
                </a:solidFill>
                <a:hlinkClick r:id="rId5"/>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7"/>
          <a:srcRect l="2580" t="592" r="2594" b="4664"/>
          <a:stretch/>
        </p:blipFill>
        <p:spPr>
          <a:xfrm>
            <a:off x="9075234" y="762232"/>
            <a:ext cx="2550022" cy="1431096"/>
          </a:xfrm>
          <a:prstGeom prst="rect">
            <a:avLst/>
          </a:prstGeom>
          <a:ln>
            <a:solidFill>
              <a:schemeClr val="tx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tx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8"/>
            </a:endParaRPr>
          </a:p>
          <a:p>
            <a:r>
              <a:rPr lang="en-GB" sz="800" b="1" dirty="0">
                <a:solidFill>
                  <a:schemeClr val="accent1"/>
                </a:solidFill>
                <a:hlinkClick r:id="rId8"/>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tx1"/>
            </a:solidFill>
          </a:ln>
        </p:spPr>
        <p:txBody>
          <a:bodyPr wrap="square" rtlCol="0">
            <a:noAutofit/>
          </a:bodyPr>
          <a:lstStyle/>
          <a:p>
            <a:r>
              <a:rPr lang="en-GB" sz="1050" b="1" dirty="0"/>
              <a:t>Understand what you need to be at your best</a:t>
            </a:r>
            <a:r>
              <a:rPr lang="en-GB" sz="1050" dirty="0"/>
              <a:t>, what you need from People Managers and colleagues. There are lots of tools out there to help you.</a:t>
            </a:r>
          </a:p>
          <a:p>
            <a:endParaRPr lang="en-GB" sz="800" b="1" dirty="0">
              <a:solidFill>
                <a:schemeClr val="accent1"/>
              </a:solidFill>
              <a:hlinkClick r:id="rId5"/>
            </a:endParaRPr>
          </a:p>
          <a:p>
            <a:r>
              <a:rPr lang="en-GB" sz="800" b="1" dirty="0">
                <a:solidFill>
                  <a:schemeClr val="accent1"/>
                </a:solidFill>
                <a:hlinkClick r:id="rId5"/>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tx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5"/>
            </a:endParaRPr>
          </a:p>
          <a:p>
            <a:r>
              <a:rPr lang="en-GB" sz="800" b="1" dirty="0">
                <a:solidFill>
                  <a:schemeClr val="accent1"/>
                </a:solidFill>
                <a:hlinkClick r:id="rId5"/>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tx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6"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p:cNvSpPr>
          <p:nvPr/>
        </p:nvSpPr>
        <p:spPr>
          <a:xfrm>
            <a:off x="3172406" y="535391"/>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p:cNvSpPr>
          <p:nvPr/>
        </p:nvSpPr>
        <p:spPr>
          <a:xfrm>
            <a:off x="8929848" y="506198"/>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p:cNvSpPr>
          <p:nvPr/>
        </p:nvSpPr>
        <p:spPr>
          <a:xfrm>
            <a:off x="291773" y="3600009"/>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9"/>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p:cNvSpPr>
          <p:nvPr/>
        </p:nvSpPr>
        <p:spPr>
          <a:xfrm>
            <a:off x="8932380" y="3582194"/>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p:cNvSpPr>
          <p:nvPr/>
        </p:nvSpPr>
        <p:spPr>
          <a:xfrm>
            <a:off x="6074626" y="530005"/>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9"/>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p:cNvSpPr>
          <p:nvPr/>
        </p:nvSpPr>
        <p:spPr>
          <a:xfrm>
            <a:off x="6076026" y="3576502"/>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10"/>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p:cNvSpPr>
          <p:nvPr/>
        </p:nvSpPr>
        <p:spPr>
          <a:xfrm>
            <a:off x="286184" y="537956"/>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1"/>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p:cNvSpPr>
          <p:nvPr/>
        </p:nvSpPr>
        <p:spPr>
          <a:xfrm>
            <a:off x="3184026" y="3581459"/>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800" dirty="0"/>
          </a:p>
          <a:p>
            <a:pPr marL="0" indent="0">
              <a:buNone/>
            </a:pPr>
            <a:r>
              <a:rPr lang="en-GB" sz="1500" dirty="0"/>
              <a:t>ℹ️  These resources can be unbundled as needed and shared with People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People Manager.</a:t>
            </a:r>
          </a:p>
          <a:p>
            <a:pPr>
              <a:buFont typeface="+mj-lt"/>
              <a:buAutoNum type="arabicPeriod"/>
            </a:pPr>
            <a:r>
              <a:rPr lang="en-GB" sz="1500" b="1" dirty="0"/>
              <a:t>Orient Before Navigating: </a:t>
            </a:r>
            <a:r>
              <a:rPr lang="en-GB" sz="1500" dirty="0"/>
              <a:t>Assess where you are and where you’d like to go. Set a clear goal and discuss it with your People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800" dirty="0"/>
          </a:p>
          <a:p>
            <a:pPr marL="0" indent="0">
              <a:buNone/>
            </a:pPr>
            <a:r>
              <a:rPr lang="en-GB" sz="1500" dirty="0"/>
              <a:t>⚠️  The matrix does not imply that acquiring a specific number of competencies guarantees promotion. It is designed to illustrate different competency levels across roles, helping practitioners reflect on, broaden, or deepen their expertise.</a:t>
            </a:r>
          </a:p>
          <a:p>
            <a:pPr marL="0" indent="0">
              <a:buNone/>
            </a:pPr>
            <a:r>
              <a:rPr lang="en-GB" sz="1500" dirty="0"/>
              <a:t>ℹ️  The matrix is based on the characteristics and role requirements of Generic Inc. Users of the Agile Growth Pathway can adapt or create a similar matrix tailored to the roles and levels within their organisation.</a:t>
            </a:r>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855409377"/>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and professional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and professional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Prioritises self-awareness and self-mastery, whilst fostering a culture of learning and reflection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and promotes self-awareness and self-care across teams,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and delivery within the team, contributing to the adoption and effective use of agile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and can articulate their value and impact clearly.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teams to ensure effective adoption of agile approaches, methods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Successfully applies agile principles and practices to support the delivery of initiatives, selecting the right approach for the right context.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Utilises approaches including Scrum and Kanban to optimise overall team performance and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approaches and practices,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organisation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of agile methods,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approaches such as Scrum or Kanban, supporting team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continuous improvement and team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cultural transformation efforts,  developing and driving the adoption of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role model and champion for principles, practices that support Servant Leadership.</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maximises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in Servant Leadership, whilst promoting growth and Self Organisation across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 practices and behaviours.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Regularly coaches other colleagues and groups, to develop and enhance professional and personal capabilities, skills and resources.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maintaining effective communication channels within the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organising, coordinating and facilitating agile activities within the team, contributing to a culture of collaboration and teamwork.</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like daily syncs, planning, and retrospectives to promote effective collaboration, optimising their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environments optimised for innovation and continuous learning through effective facilitation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growing collaboration and       peer-to-peer learning across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Overcomes business challenges and increases strategic focus through providing expert facilitation services to all levels of the organisation.</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Organises and facilitates knowledge-sharing sessions on agile-related topics to promote continuous improvement across supported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practices,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Trains and develops agile practitioners within the organisation, providing effective training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individuals, agile teams and groups to optimise their performance through immersive learning, continuous development and empowerment.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deep knowledge and expertise to enhance capabilities, behaviours, promoting excellence in agile   and agility at all levels.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organisational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organisational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organisational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 to achieve positive outcomes.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organisational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maximise customers impact and value.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 creating and developing responsive and resilient systems of 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impactful change across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maximising business outcomes and driving organisational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organisational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organisational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driving adoption and success across value streams and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and continuous feedback, guiding sustainable change for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optimise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Me at My Best and Human API: </a:t>
            </a:r>
            <a:r>
              <a:rPr lang="en-GB" sz="2000" dirty="0"/>
              <a:t>Understand and optimise your personal performance needs as a foundation for growth.</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energy, development needs, and the support you require.</a:t>
            </a:r>
          </a:p>
          <a:p>
            <a:r>
              <a:rPr lang="en-GB" sz="2000" b="1" dirty="0"/>
              <a:t>ACGW + Courses and Certs: </a:t>
            </a:r>
            <a:r>
              <a:rPr lang="en-GB" sz="2000" dirty="0"/>
              <a:t>Find resources to deepen or broaden your expertise.</a:t>
            </a:r>
          </a:p>
          <a:p>
            <a:r>
              <a:rPr lang="en-GB" sz="2000" b="1" dirty="0"/>
              <a:t>Supportive Networks: </a:t>
            </a:r>
            <a:r>
              <a:rPr lang="en-GB" sz="2000" dirty="0"/>
              <a:t>Use Communities of Practice, Co-Piloting, and Find a Facilitator to create practice opportunities and share knowledge.</a:t>
            </a:r>
          </a:p>
          <a:p>
            <a:r>
              <a:rPr lang="en-GB" sz="2000" b="1" dirty="0"/>
              <a:t>Existing Role Descriptions: </a:t>
            </a:r>
            <a:r>
              <a:rPr lang="en-GB" sz="2000" dirty="0"/>
              <a:t>These remain valuable from an HR perspective.</a:t>
            </a:r>
          </a:p>
          <a:p>
            <a:endParaRPr lang="en-GB" sz="8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Agile Growth Pathway</a:t>
            </a:r>
            <a:endParaRPr lang="en-GB" sz="2000" b="1" dirty="0"/>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Generic Inc. at various levels based on their experience, with pathways to deepen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energy and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t>Human API </a:t>
            </a:r>
            <a:r>
              <a:rPr lang="en-GB" sz="1500" dirty="0"/>
              <a:t>– A tool and facilitated event enabling individuals and teams to articulate their needs for optimal performance.</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ℹ️  This pathway is designed to equip practitioners with transferable skills across various contexts and organisations. Work with your People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472</TotalTime>
  <Words>4041</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36</cp:revision>
  <cp:lastPrinted>2024-11-15T20:42:42Z</cp:lastPrinted>
  <dcterms:created xsi:type="dcterms:W3CDTF">2024-04-30T11:25:54Z</dcterms:created>
  <dcterms:modified xsi:type="dcterms:W3CDTF">2024-11-17T19:24:48Z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