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67" r:id="rId2"/>
    <p:sldId id="26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55"/>
    <p:restoredTop sz="97046"/>
  </p:normalViewPr>
  <p:slideViewPr>
    <p:cSldViewPr snapToGrid="0">
      <p:cViewPr varScale="1">
        <p:scale>
          <a:sx n="157" d="100"/>
          <a:sy n="157" d="100"/>
        </p:scale>
        <p:origin x="7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031E86-A9F5-5645-8D1D-954D9C857CDC}" type="datetimeFigureOut">
              <a:rPr lang="en-GB" smtClean="0"/>
              <a:t>03/07/2025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B7CC4E-6E44-2642-A659-3F68E265D5CA}" type="slidenum">
              <a:rPr lang="en-GB" smtClean="0"/>
              <a:t>‹#›</a:t>
            </a:fld>
            <a:endParaRPr lang="en-GB" dirty="0"/>
          </a:p>
        </p:txBody>
      </p:sp>
    </p:spTree>
    <p:extLst>
      <p:ext uri="{BB962C8B-B14F-4D97-AF65-F5344CB8AC3E}">
        <p14:creationId xmlns:p14="http://schemas.microsoft.com/office/powerpoint/2010/main" val="676788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B7CC4E-6E44-2642-A659-3F68E265D5CA}" type="slidenum">
              <a:rPr lang="en-GB" smtClean="0"/>
              <a:t>2</a:t>
            </a:fld>
            <a:endParaRPr lang="en-GB" dirty="0"/>
          </a:p>
        </p:txBody>
      </p:sp>
    </p:spTree>
    <p:extLst>
      <p:ext uri="{BB962C8B-B14F-4D97-AF65-F5344CB8AC3E}">
        <p14:creationId xmlns:p14="http://schemas.microsoft.com/office/powerpoint/2010/main" val="225304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5CE38-11A3-F77C-28F1-B4971B6D41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688D6-23CF-86A9-94B5-56A2AE3393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690571-AAAD-8CD8-5769-D3FB305E98B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0FE178A-106A-F469-491C-29CAECE79C42}"/>
              </a:ext>
            </a:extLst>
          </p:cNvPr>
          <p:cNvSpPr>
            <a:spLocks noGrp="1"/>
          </p:cNvSpPr>
          <p:nvPr>
            <p:ph type="sldNum" sz="quarter" idx="5"/>
          </p:nvPr>
        </p:nvSpPr>
        <p:spPr/>
        <p:txBody>
          <a:bodyPr/>
          <a:lstStyle/>
          <a:p>
            <a:fld id="{75B7CC4E-6E44-2642-A659-3F68E265D5CA}" type="slidenum">
              <a:rPr lang="en-GB" smtClean="0"/>
              <a:t>3</a:t>
            </a:fld>
            <a:endParaRPr lang="en-GB" dirty="0"/>
          </a:p>
        </p:txBody>
      </p:sp>
    </p:spTree>
    <p:extLst>
      <p:ext uri="{BB962C8B-B14F-4D97-AF65-F5344CB8AC3E}">
        <p14:creationId xmlns:p14="http://schemas.microsoft.com/office/powerpoint/2010/main" val="92132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F27F-783E-775E-E86A-CA3866ECAA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DB22390F-D6EC-B993-CBFB-6AC728F7AF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64E0B8F1-5679-259D-791C-52C340628493}"/>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5" name="Footer Placeholder 4">
            <a:extLst>
              <a:ext uri="{FF2B5EF4-FFF2-40B4-BE49-F238E27FC236}">
                <a16:creationId xmlns:a16="http://schemas.microsoft.com/office/drawing/2014/main" id="{981398D3-7322-31A4-E194-E55352A1EDA9}"/>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BE7A1E2-0EDF-551E-11A3-0D84B76ADA40}"/>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3819810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D6FE-CB51-4B22-5168-D678B4603BD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5E02903-ECDB-B924-F4DA-F1C252827B5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422D250-B0CB-E390-DC0F-02C98A970AD4}"/>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5" name="Footer Placeholder 4">
            <a:extLst>
              <a:ext uri="{FF2B5EF4-FFF2-40B4-BE49-F238E27FC236}">
                <a16:creationId xmlns:a16="http://schemas.microsoft.com/office/drawing/2014/main" id="{CEC147E5-0D76-375B-54BA-F66145049E6E}"/>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0D9A358-FDCE-BEC6-7360-CAE112A12EC9}"/>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2991123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1AA97-86BD-B73D-99A6-6FC78525E88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F507B788-A887-B416-BC39-264CC38039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3E41C07-BFED-A36F-D6F8-840CDB062869}"/>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5" name="Footer Placeholder 4">
            <a:extLst>
              <a:ext uri="{FF2B5EF4-FFF2-40B4-BE49-F238E27FC236}">
                <a16:creationId xmlns:a16="http://schemas.microsoft.com/office/drawing/2014/main" id="{9C1DE96C-9771-79CA-D420-B142F5D9437D}"/>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1F334874-3B09-8E18-FB1E-E817E3855425}"/>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326408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3A9B-B35E-B724-B5D7-E6A023C1700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CE88FDA-0AAD-0586-6431-124A35291B6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6513BE6-58D8-EA83-2CA9-C9373C5D64AA}"/>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5" name="Footer Placeholder 4">
            <a:extLst>
              <a:ext uri="{FF2B5EF4-FFF2-40B4-BE49-F238E27FC236}">
                <a16:creationId xmlns:a16="http://schemas.microsoft.com/office/drawing/2014/main" id="{02E13280-3270-8B1D-85EA-B4E8E0B6D08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B859DD26-C225-28CF-7141-19760A94120E}"/>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828056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75F6-5BC2-3DB3-D9F1-125932ED2C3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5AC01C9-5324-C666-5EB0-9A23B89B8D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A487522-E251-8119-FAE4-441FF8472B09}"/>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5" name="Footer Placeholder 4">
            <a:extLst>
              <a:ext uri="{FF2B5EF4-FFF2-40B4-BE49-F238E27FC236}">
                <a16:creationId xmlns:a16="http://schemas.microsoft.com/office/drawing/2014/main" id="{2F65934E-FF08-77BC-0D70-9FB0CF57881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8271671-5D44-583B-164D-AC0103B33653}"/>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53425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5BFA7-2F13-62D5-1CF5-26DE9B85EE6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D55756C-53AF-C07F-59D9-91425D5A40B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B4F52053-BD73-981C-EE45-02AF3B73058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D9FD785-F285-6A22-526F-8EA682BABA2D}"/>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6" name="Footer Placeholder 5">
            <a:extLst>
              <a:ext uri="{FF2B5EF4-FFF2-40B4-BE49-F238E27FC236}">
                <a16:creationId xmlns:a16="http://schemas.microsoft.com/office/drawing/2014/main" id="{68E0882E-31D3-B13F-ECAB-315AFDB19C26}"/>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3150A7BB-5F82-332F-66FC-9FCC6FB76279}"/>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429243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7E34-95DA-FE4E-FC9A-56F398810BB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F9E3195-13AD-28E3-DC2C-B020091EC5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90467FA-40CB-D097-E62E-25A9EAFCAFF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6FE9E43-6366-B0AA-280A-AB7EF9E23B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8D2B285-C14F-9539-FB94-194A01D885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7794E9F-3BDC-B116-40D3-DA55B1B36861}"/>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8" name="Footer Placeholder 7">
            <a:extLst>
              <a:ext uri="{FF2B5EF4-FFF2-40B4-BE49-F238E27FC236}">
                <a16:creationId xmlns:a16="http://schemas.microsoft.com/office/drawing/2014/main" id="{E86CAA50-3045-5178-96AD-F2A5FC7FE783}"/>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B56F27EF-3E38-F1CD-20FB-B9A2C935EEFB}"/>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370331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CE30B-0CD5-1767-8641-06253B2D4EA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18E9621-1237-D059-D30B-342B8ED7F72C}"/>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4" name="Footer Placeholder 3">
            <a:extLst>
              <a:ext uri="{FF2B5EF4-FFF2-40B4-BE49-F238E27FC236}">
                <a16:creationId xmlns:a16="http://schemas.microsoft.com/office/drawing/2014/main" id="{767640EF-451F-663B-C11B-C16A05D163D8}"/>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2FFB8C3D-4CCD-7FA1-B101-FA3F311D0602}"/>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16165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6E8B0-44D4-4994-9550-C3349EB2F2F0}"/>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3" name="Footer Placeholder 2">
            <a:extLst>
              <a:ext uri="{FF2B5EF4-FFF2-40B4-BE49-F238E27FC236}">
                <a16:creationId xmlns:a16="http://schemas.microsoft.com/office/drawing/2014/main" id="{D0A89AEB-3E7E-8E9D-1660-AFA67638450B}"/>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ABACA8F6-47E4-FC51-4256-E6CFEBB6070D}"/>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394005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11D9-68F4-BE71-413E-BEEEC503A8D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97D2CCD0-ACE6-B9C2-32FB-289ACA3254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D1FD6A79-B491-B877-238C-11F57763E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4AE473-AA42-CBBD-E6B7-D1DE633E3CDC}"/>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6" name="Footer Placeholder 5">
            <a:extLst>
              <a:ext uri="{FF2B5EF4-FFF2-40B4-BE49-F238E27FC236}">
                <a16:creationId xmlns:a16="http://schemas.microsoft.com/office/drawing/2014/main" id="{B005FBA9-DE01-EA78-E41B-F4F6545E525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DB3D2BEC-F223-391A-1979-C87662F099B8}"/>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189685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5AFFF-C9C4-5B1B-9D12-AF7B0F826E8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DBD6631-DAFE-1237-9462-ADF0F2C238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F403D028-B1AB-A864-7607-F5165FB10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F43F34-3EA2-759B-C50E-EBF6F6450230}"/>
              </a:ext>
            </a:extLst>
          </p:cNvPr>
          <p:cNvSpPr>
            <a:spLocks noGrp="1"/>
          </p:cNvSpPr>
          <p:nvPr>
            <p:ph type="dt" sz="half" idx="10"/>
          </p:nvPr>
        </p:nvSpPr>
        <p:spPr/>
        <p:txBody>
          <a:bodyPr/>
          <a:lstStyle/>
          <a:p>
            <a:fld id="{B31BB40E-460B-864E-A6A3-67B8780739F8}" type="datetimeFigureOut">
              <a:rPr lang="en-GB" smtClean="0"/>
              <a:t>03/07/2025</a:t>
            </a:fld>
            <a:endParaRPr lang="en-GB" dirty="0"/>
          </a:p>
        </p:txBody>
      </p:sp>
      <p:sp>
        <p:nvSpPr>
          <p:cNvPr id="6" name="Footer Placeholder 5">
            <a:extLst>
              <a:ext uri="{FF2B5EF4-FFF2-40B4-BE49-F238E27FC236}">
                <a16:creationId xmlns:a16="http://schemas.microsoft.com/office/drawing/2014/main" id="{760381B1-7023-A8E7-757C-877CF31805A2}"/>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10F646A1-2B85-BFBA-64A5-EA24BCB49799}"/>
              </a:ext>
            </a:extLst>
          </p:cNvPr>
          <p:cNvSpPr>
            <a:spLocks noGrp="1"/>
          </p:cNvSpPr>
          <p:nvPr>
            <p:ph type="sldNum" sz="quarter" idx="12"/>
          </p:nvPr>
        </p:nvSpPr>
        <p:spPr/>
        <p:txBody>
          <a:bodyPr/>
          <a:lstStyle/>
          <a:p>
            <a:fld id="{D0EAE739-12CE-C14E-AAAA-70BC068ACB94}" type="slidenum">
              <a:rPr lang="en-GB" smtClean="0"/>
              <a:t>‹#›</a:t>
            </a:fld>
            <a:endParaRPr lang="en-GB" dirty="0"/>
          </a:p>
        </p:txBody>
      </p:sp>
    </p:spTree>
    <p:extLst>
      <p:ext uri="{BB962C8B-B14F-4D97-AF65-F5344CB8AC3E}">
        <p14:creationId xmlns:p14="http://schemas.microsoft.com/office/powerpoint/2010/main" val="2940036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289926-60C8-C93E-1FED-EE3B2299C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C6D99901-96D8-672D-90A1-643BF93510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E05DBC4-D4A4-5CDF-7BEC-B08413CA19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1BB40E-460B-864E-A6A3-67B8780739F8}" type="datetimeFigureOut">
              <a:rPr lang="en-GB" smtClean="0"/>
              <a:t>03/07/2025</a:t>
            </a:fld>
            <a:endParaRPr lang="en-GB" dirty="0"/>
          </a:p>
        </p:txBody>
      </p:sp>
      <p:sp>
        <p:nvSpPr>
          <p:cNvPr id="5" name="Footer Placeholder 4">
            <a:extLst>
              <a:ext uri="{FF2B5EF4-FFF2-40B4-BE49-F238E27FC236}">
                <a16:creationId xmlns:a16="http://schemas.microsoft.com/office/drawing/2014/main" id="{6070CC82-9047-25C8-BB6A-E51C208BF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33E533B3-128D-E05C-3905-65D89DD17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EAE739-12CE-C14E-AAAA-70BC068ACB94}" type="slidenum">
              <a:rPr lang="en-GB" smtClean="0"/>
              <a:t>‹#›</a:t>
            </a:fld>
            <a:endParaRPr lang="en-GB" dirty="0"/>
          </a:p>
        </p:txBody>
      </p:sp>
    </p:spTree>
    <p:extLst>
      <p:ext uri="{BB962C8B-B14F-4D97-AF65-F5344CB8AC3E}">
        <p14:creationId xmlns:p14="http://schemas.microsoft.com/office/powerpoint/2010/main" val="3614259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14F5B-200D-5E80-5596-D97099667249}"/>
              </a:ext>
            </a:extLst>
          </p:cNvPr>
          <p:cNvSpPr>
            <a:spLocks noGrp="1"/>
          </p:cNvSpPr>
          <p:nvPr>
            <p:ph type="title"/>
          </p:nvPr>
        </p:nvSpPr>
        <p:spPr>
          <a:xfrm>
            <a:off x="838200" y="255796"/>
            <a:ext cx="10515600" cy="1325563"/>
          </a:xfrm>
        </p:spPr>
        <p:txBody>
          <a:bodyPr>
            <a:noAutofit/>
          </a:bodyPr>
          <a:lstStyle/>
          <a:p>
            <a:r>
              <a:rPr lang="en-GB" b="1" dirty="0"/>
              <a:t>6 Squares Communication Canvas – 1/2</a:t>
            </a:r>
          </a:p>
        </p:txBody>
      </p:sp>
      <p:sp>
        <p:nvSpPr>
          <p:cNvPr id="3" name="Content Placeholder 2">
            <a:extLst>
              <a:ext uri="{FF2B5EF4-FFF2-40B4-BE49-F238E27FC236}">
                <a16:creationId xmlns:a16="http://schemas.microsoft.com/office/drawing/2014/main" id="{DAE4660F-2C15-FE9B-AFC3-60290F1CFBED}"/>
              </a:ext>
            </a:extLst>
          </p:cNvPr>
          <p:cNvSpPr>
            <a:spLocks noGrp="1"/>
          </p:cNvSpPr>
          <p:nvPr>
            <p:ph idx="1"/>
          </p:nvPr>
        </p:nvSpPr>
        <p:spPr>
          <a:xfrm>
            <a:off x="838199" y="1716296"/>
            <a:ext cx="5053445" cy="4351338"/>
          </a:xfrm>
        </p:spPr>
        <p:txBody>
          <a:bodyPr vert="horz" lIns="91440" tIns="45720" rIns="91440" bIns="45720" rtlCol="0" anchor="t">
            <a:noAutofit/>
          </a:bodyPr>
          <a:lstStyle/>
          <a:p>
            <a:pPr marL="0" indent="0">
              <a:buNone/>
            </a:pPr>
            <a:r>
              <a:rPr lang="en-GB" b="1" dirty="0"/>
              <a:t>What is it?</a:t>
            </a:r>
          </a:p>
          <a:p>
            <a:pPr marL="0" indent="0">
              <a:buNone/>
            </a:pPr>
            <a:r>
              <a:rPr lang="en-GB" sz="2000" dirty="0"/>
              <a:t>The ‘6 Squares Communication Canvas’ is a practical tool to help you clearly and consistently communicate a product, project, strategy, or change. It’s designed to surface the most important points - quickly and simply - in a format that works across presentations, stakeholder communications, and team discussions.</a:t>
            </a:r>
          </a:p>
          <a:p>
            <a:pPr marL="0" indent="0">
              <a:buNone/>
            </a:pPr>
            <a:r>
              <a:rPr lang="en-GB" sz="2000" dirty="0"/>
              <a:t>The canvas encourages a shared understanding by answering Five Core Questions and an Optional Sixth Question. These are designed help you shape a narrative, build alignment, and focus attention on what matters most.</a:t>
            </a:r>
            <a:endParaRPr lang="en-GB" sz="2000" b="1" dirty="0"/>
          </a:p>
        </p:txBody>
      </p:sp>
      <p:sp>
        <p:nvSpPr>
          <p:cNvPr id="5" name="Content Placeholder 2">
            <a:extLst>
              <a:ext uri="{FF2B5EF4-FFF2-40B4-BE49-F238E27FC236}">
                <a16:creationId xmlns:a16="http://schemas.microsoft.com/office/drawing/2014/main" id="{85B8C74E-B9D6-60F3-2148-1306CBB28B82}"/>
              </a:ext>
            </a:extLst>
          </p:cNvPr>
          <p:cNvSpPr txBox="1">
            <a:spLocks/>
          </p:cNvSpPr>
          <p:nvPr/>
        </p:nvSpPr>
        <p:spPr>
          <a:xfrm>
            <a:off x="6300357" y="1716296"/>
            <a:ext cx="5053445"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When to Use It</a:t>
            </a:r>
          </a:p>
          <a:p>
            <a:r>
              <a:rPr lang="en-GB" sz="2000" dirty="0"/>
              <a:t>When you need to explain a change - a new product, a shift in strategy, or a change in process, structure or tools.</a:t>
            </a:r>
          </a:p>
          <a:p>
            <a:r>
              <a:rPr lang="en-GB" sz="2000" dirty="0"/>
              <a:t>When you’re aligning teams or stakeholders.</a:t>
            </a:r>
          </a:p>
          <a:p>
            <a:r>
              <a:rPr lang="en-GB" sz="2000" dirty="0"/>
              <a:t>When preparing for a presentation or key conversation.</a:t>
            </a:r>
          </a:p>
          <a:p>
            <a:r>
              <a:rPr lang="en-GB" sz="2000" dirty="0"/>
              <a:t>When repeating a message across different audiences or comms channels.</a:t>
            </a:r>
          </a:p>
          <a:p>
            <a:pPr marL="0" indent="0">
              <a:buNone/>
            </a:pPr>
            <a:endParaRPr lang="en-GB" sz="2000" b="1" dirty="0"/>
          </a:p>
          <a:p>
            <a:pPr marL="0" indent="0">
              <a:buNone/>
            </a:pPr>
            <a:r>
              <a:rPr lang="en-GB" sz="2000" b="1" dirty="0">
                <a:hlinkClick r:id="rId2" action="ppaction://hlinksldjump"/>
              </a:rPr>
              <a:t>Skip to the Template</a:t>
            </a:r>
            <a:endParaRPr lang="en-GB" sz="2000" b="1" dirty="0"/>
          </a:p>
        </p:txBody>
      </p:sp>
      <p:sp>
        <p:nvSpPr>
          <p:cNvPr id="4" name="Rectangle 3">
            <a:extLst>
              <a:ext uri="{FF2B5EF4-FFF2-40B4-BE49-F238E27FC236}">
                <a16:creationId xmlns:a16="http://schemas.microsoft.com/office/drawing/2014/main" id="{1A6CD508-C73D-0DAD-2D42-53FF470D0A6F}"/>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580474A-BCF2-F4E0-569B-AD1D59D24B9B}"/>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0.2</a:t>
            </a:r>
          </a:p>
        </p:txBody>
      </p:sp>
      <p:pic>
        <p:nvPicPr>
          <p:cNvPr id="7" name="Picture 2">
            <a:extLst>
              <a:ext uri="{FF2B5EF4-FFF2-40B4-BE49-F238E27FC236}">
                <a16:creationId xmlns:a16="http://schemas.microsoft.com/office/drawing/2014/main" id="{81257FB1-8008-9391-4CE7-F2C954DF4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250ABA0-18E5-D0A3-C96F-F18BB0B1D274}"/>
              </a:ext>
            </a:extLst>
          </p:cNvPr>
          <p:cNvSpPr txBox="1"/>
          <p:nvPr/>
        </p:nvSpPr>
        <p:spPr>
          <a:xfrm>
            <a:off x="701972" y="6600546"/>
            <a:ext cx="2204450"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6 Square Communication Canvas</a:t>
            </a:r>
          </a:p>
        </p:txBody>
      </p:sp>
    </p:spTree>
    <p:extLst>
      <p:ext uri="{BB962C8B-B14F-4D97-AF65-F5344CB8AC3E}">
        <p14:creationId xmlns:p14="http://schemas.microsoft.com/office/powerpoint/2010/main" val="153978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a:extLst>
            <a:ext uri="{FF2B5EF4-FFF2-40B4-BE49-F238E27FC236}">
              <a16:creationId xmlns:a16="http://schemas.microsoft.com/office/drawing/2014/main" id="{41B79038-B91A-94C2-F559-EA5F77787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EB63F4-109E-D3EF-FABB-C3D82C4FAB5D}"/>
              </a:ext>
            </a:extLst>
          </p:cNvPr>
          <p:cNvSpPr>
            <a:spLocks noGrp="1"/>
          </p:cNvSpPr>
          <p:nvPr>
            <p:ph type="title"/>
          </p:nvPr>
        </p:nvSpPr>
        <p:spPr>
          <a:xfrm>
            <a:off x="838200" y="255796"/>
            <a:ext cx="10515600" cy="1325563"/>
          </a:xfrm>
        </p:spPr>
        <p:txBody>
          <a:bodyPr>
            <a:noAutofit/>
          </a:bodyPr>
          <a:lstStyle/>
          <a:p>
            <a:r>
              <a:rPr lang="en-GB" b="1" dirty="0"/>
              <a:t>6 Squares Communication Canvas – 2/2</a:t>
            </a:r>
          </a:p>
        </p:txBody>
      </p:sp>
      <p:sp>
        <p:nvSpPr>
          <p:cNvPr id="3" name="Content Placeholder 2">
            <a:extLst>
              <a:ext uri="{FF2B5EF4-FFF2-40B4-BE49-F238E27FC236}">
                <a16:creationId xmlns:a16="http://schemas.microsoft.com/office/drawing/2014/main" id="{432360A2-5FD6-4BB9-3150-69A6805D0E70}"/>
              </a:ext>
            </a:extLst>
          </p:cNvPr>
          <p:cNvSpPr>
            <a:spLocks noGrp="1"/>
          </p:cNvSpPr>
          <p:nvPr>
            <p:ph idx="1"/>
          </p:nvPr>
        </p:nvSpPr>
        <p:spPr>
          <a:xfrm>
            <a:off x="838199" y="1716296"/>
            <a:ext cx="10515599" cy="4351338"/>
          </a:xfrm>
        </p:spPr>
        <p:txBody>
          <a:bodyPr vert="horz" lIns="91440" tIns="45720" rIns="91440" bIns="45720" rtlCol="0" anchor="t">
            <a:noAutofit/>
          </a:bodyPr>
          <a:lstStyle/>
          <a:p>
            <a:pPr marL="0" indent="0">
              <a:buNone/>
            </a:pPr>
            <a:r>
              <a:rPr lang="en-GB" b="1" dirty="0"/>
              <a:t>How to Use It</a:t>
            </a:r>
          </a:p>
          <a:p>
            <a:pPr marL="457200" indent="-457200">
              <a:buFont typeface="+mj-lt"/>
              <a:buAutoNum type="arabicPeriod"/>
            </a:pPr>
            <a:r>
              <a:rPr lang="en-GB" sz="2000" b="1" dirty="0"/>
              <a:t>Work through the boxes in order </a:t>
            </a:r>
            <a:r>
              <a:rPr lang="en-GB" sz="2000" dirty="0"/>
              <a:t>- each section and questions build on the last to create a complete picture. If it’s not coherent or congruent when you’ve finished go round again.</a:t>
            </a:r>
            <a:endParaRPr lang="en-GB" sz="2000" b="1" dirty="0"/>
          </a:p>
          <a:p>
            <a:pPr marL="457200" indent="-457200">
              <a:buFont typeface="+mj-lt"/>
              <a:buAutoNum type="arabicPeriod"/>
            </a:pPr>
            <a:r>
              <a:rPr lang="en-GB" sz="2000" b="1" dirty="0"/>
              <a:t>Keep it short and sharp </a:t>
            </a:r>
            <a:r>
              <a:rPr lang="en-GB" sz="2000" dirty="0"/>
              <a:t>- aim for clear, simple sentences. Less is more.</a:t>
            </a:r>
          </a:p>
          <a:p>
            <a:pPr marL="457200" indent="-457200">
              <a:buFont typeface="+mj-lt"/>
              <a:buAutoNum type="arabicPeriod"/>
            </a:pPr>
            <a:r>
              <a:rPr lang="en-GB" sz="2000" b="1" dirty="0"/>
              <a:t>Tailor the message </a:t>
            </a:r>
            <a:r>
              <a:rPr lang="en-GB" sz="2000" dirty="0"/>
              <a:t>- make sure your answers reflect the audience's perspective. What do they care about? What do they need to understand? Should you be speaking about it at all?</a:t>
            </a:r>
          </a:p>
          <a:p>
            <a:pPr marL="457200" indent="-457200">
              <a:buFont typeface="+mj-lt"/>
              <a:buAutoNum type="arabicPeriod"/>
            </a:pPr>
            <a:r>
              <a:rPr lang="en-GB" sz="2000" b="1" dirty="0"/>
              <a:t>Use it live or ahead of time </a:t>
            </a:r>
            <a:r>
              <a:rPr lang="en-GB" sz="2000" dirty="0"/>
              <a:t>- fill it in to prepare for an event or complete it with a group to shape shared understanding. Think about your audience, stay focused for them.</a:t>
            </a:r>
          </a:p>
          <a:p>
            <a:pPr marL="457200" indent="-457200">
              <a:buFont typeface="+mj-lt"/>
              <a:buAutoNum type="arabicPeriod"/>
            </a:pPr>
            <a:r>
              <a:rPr lang="en-GB" sz="2000" b="1" dirty="0"/>
              <a:t>Refer to it and improve it -</a:t>
            </a:r>
            <a:r>
              <a:rPr lang="en-GB" sz="2000" dirty="0"/>
              <a:t> reuse it in slides, emails, briefings, or updates. It’s designed to be a repeatable reference point, but if it doesn’t work - change it using feedback.</a:t>
            </a:r>
          </a:p>
          <a:p>
            <a:pPr marL="0" indent="0">
              <a:buNone/>
            </a:pPr>
            <a:endParaRPr lang="en-GB" sz="500" dirty="0"/>
          </a:p>
          <a:p>
            <a:pPr marL="0" indent="0">
              <a:buNone/>
            </a:pPr>
            <a:r>
              <a:rPr lang="en-GB" sz="1800" dirty="0"/>
              <a:t>ℹ️ We often jump into detail too quickly, assume shared context, or lose the message in the noise. This canvas cuts through that and communicates to audiences exactly how they will be involved. </a:t>
            </a:r>
          </a:p>
        </p:txBody>
      </p:sp>
      <p:sp>
        <p:nvSpPr>
          <p:cNvPr id="4" name="Rectangle 3">
            <a:extLst>
              <a:ext uri="{FF2B5EF4-FFF2-40B4-BE49-F238E27FC236}">
                <a16:creationId xmlns:a16="http://schemas.microsoft.com/office/drawing/2014/main" id="{5057E853-EF56-E2FF-35D7-2CA0C3F4FBA6}"/>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62185B1-F348-D160-FD5F-0806F08AECFC}"/>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0.2</a:t>
            </a:r>
          </a:p>
        </p:txBody>
      </p:sp>
      <p:pic>
        <p:nvPicPr>
          <p:cNvPr id="6" name="Picture 2">
            <a:extLst>
              <a:ext uri="{FF2B5EF4-FFF2-40B4-BE49-F238E27FC236}">
                <a16:creationId xmlns:a16="http://schemas.microsoft.com/office/drawing/2014/main" id="{B9AB3AB3-6D12-E8F7-6771-2510D0DF16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C9E96B2-5661-9D26-6516-AF2658A6883E}"/>
              </a:ext>
            </a:extLst>
          </p:cNvPr>
          <p:cNvSpPr txBox="1"/>
          <p:nvPr/>
        </p:nvSpPr>
        <p:spPr>
          <a:xfrm>
            <a:off x="701972" y="6600546"/>
            <a:ext cx="2204450"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6 Square Communication Canvas</a:t>
            </a:r>
          </a:p>
        </p:txBody>
      </p:sp>
    </p:spTree>
    <p:extLst>
      <p:ext uri="{BB962C8B-B14F-4D97-AF65-F5344CB8AC3E}">
        <p14:creationId xmlns:p14="http://schemas.microsoft.com/office/powerpoint/2010/main" val="211724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EB98A-C873-4C4D-2DBF-BFEB45FC7A7D}"/>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656A55-CDC5-20E7-4DE4-74B5B1F27690}"/>
              </a:ext>
            </a:extLst>
          </p:cNvPr>
          <p:cNvGraphicFramePr>
            <a:graphicFrameLocks noGrp="1"/>
          </p:cNvGraphicFramePr>
          <p:nvPr>
            <p:extLst>
              <p:ext uri="{D42A27DB-BD31-4B8C-83A1-F6EECF244321}">
                <p14:modId xmlns:p14="http://schemas.microsoft.com/office/powerpoint/2010/main" val="3228980155"/>
              </p:ext>
            </p:extLst>
          </p:nvPr>
        </p:nvGraphicFramePr>
        <p:xfrm>
          <a:off x="180427" y="467141"/>
          <a:ext cx="11831145" cy="5995552"/>
        </p:xfrm>
        <a:graphic>
          <a:graphicData uri="http://schemas.openxmlformats.org/drawingml/2006/table">
            <a:tbl>
              <a:tblPr firstRow="1" bandRow="1">
                <a:tableStyleId>{5C22544A-7EE6-4342-B048-85BDC9FD1C3A}</a:tableStyleId>
              </a:tblPr>
              <a:tblGrid>
                <a:gridCol w="3943715">
                  <a:extLst>
                    <a:ext uri="{9D8B030D-6E8A-4147-A177-3AD203B41FA5}">
                      <a16:colId xmlns:a16="http://schemas.microsoft.com/office/drawing/2014/main" val="4029724712"/>
                    </a:ext>
                  </a:extLst>
                </a:gridCol>
                <a:gridCol w="3943715">
                  <a:extLst>
                    <a:ext uri="{9D8B030D-6E8A-4147-A177-3AD203B41FA5}">
                      <a16:colId xmlns:a16="http://schemas.microsoft.com/office/drawing/2014/main" val="466380774"/>
                    </a:ext>
                  </a:extLst>
                </a:gridCol>
                <a:gridCol w="3943715">
                  <a:extLst>
                    <a:ext uri="{9D8B030D-6E8A-4147-A177-3AD203B41FA5}">
                      <a16:colId xmlns:a16="http://schemas.microsoft.com/office/drawing/2014/main" val="3129123960"/>
                    </a:ext>
                  </a:extLst>
                </a:gridCol>
              </a:tblGrid>
              <a:tr h="472857">
                <a:tc>
                  <a:txBody>
                    <a:bodyPr/>
                    <a:lstStyle/>
                    <a:p>
                      <a:pPr marL="3600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2400" b="1" kern="1200" dirty="0">
                          <a:solidFill>
                            <a:schemeClr val="tx1"/>
                          </a:solidFill>
                          <a:latin typeface="+mn-lt"/>
                          <a:ea typeface="+mn-ea"/>
                          <a:cs typeface="+mn-cs"/>
                        </a:rPr>
                        <a:t>Headline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3600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2400" b="1" kern="1200" dirty="0">
                          <a:solidFill>
                            <a:schemeClr val="tx1"/>
                          </a:solidFill>
                          <a:latin typeface="+mn-lt"/>
                          <a:ea typeface="+mn-ea"/>
                          <a:cs typeface="+mn-cs"/>
                        </a:rPr>
                        <a:t>Where We Are Now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3600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2400" b="1" kern="1200" dirty="0">
                          <a:solidFill>
                            <a:schemeClr val="tx1"/>
                          </a:solidFill>
                          <a:latin typeface="+mn-lt"/>
                          <a:ea typeface="+mn-ea"/>
                          <a:cs typeface="+mn-cs"/>
                        </a:rPr>
                        <a:t>Emotional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1597931460"/>
                  </a:ext>
                </a:extLst>
              </a:tr>
              <a:tr h="2524919">
                <a:tc>
                  <a:txBody>
                    <a:bodyPr/>
                    <a:lstStyle/>
                    <a:p>
                      <a:pPr marL="321750" indent="-285750">
                        <a:spcBef>
                          <a:spcPts val="600"/>
                        </a:spcBef>
                        <a:buFont typeface="Arial" panose="020B0604020202020204" pitchFamily="34" charset="0"/>
                        <a:buChar char="•"/>
                      </a:pPr>
                      <a:r>
                        <a:rPr lang="en-GB" sz="1600" b="0" i="1" dirty="0">
                          <a:solidFill>
                            <a:schemeClr val="tx1"/>
                          </a:solidFill>
                        </a:rPr>
                        <a:t>What are we telling you about? Is it a new or changed product, service, process, system, or organisational change? </a:t>
                      </a:r>
                      <a:r>
                        <a:rPr lang="en-GB" sz="1600" b="1" i="1" dirty="0">
                          <a:solidFill>
                            <a:schemeClr val="tx1"/>
                          </a:solidFill>
                        </a:rPr>
                        <a:t>OR</a:t>
                      </a:r>
                    </a:p>
                    <a:p>
                      <a:pPr marL="321750" indent="-285750">
                        <a:spcBef>
                          <a:spcPts val="600"/>
                        </a:spcBef>
                        <a:buFont typeface="Arial" panose="020B0604020202020204" pitchFamily="34" charset="0"/>
                        <a:buChar char="•"/>
                      </a:pPr>
                      <a:r>
                        <a:rPr lang="en-GB" sz="1600" b="0" i="1" dirty="0">
                          <a:solidFill>
                            <a:schemeClr val="tx1"/>
                          </a:solidFill>
                        </a:rPr>
                        <a:t>Where are we headed?  What’s the outcome or state we’re aiming for? </a:t>
                      </a:r>
                    </a:p>
                    <a:p>
                      <a:pPr marL="321750" indent="-285750">
                        <a:spcBef>
                          <a:spcPts val="600"/>
                        </a:spcBef>
                        <a:buFont typeface="Arial" panose="020B0604020202020204" pitchFamily="34" charset="0"/>
                        <a:buChar char="•"/>
                      </a:pPr>
                      <a:r>
                        <a:rPr lang="en-GB" sz="1600" b="0" i="1" dirty="0">
                          <a:solidFill>
                            <a:schemeClr val="tx1"/>
                          </a:solidFill>
                        </a:rPr>
                        <a:t>What makes this different from what came before?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21750" indent="-285750">
                        <a:spcBef>
                          <a:spcPts val="600"/>
                        </a:spcBef>
                        <a:buFont typeface="Arial" panose="020B0604020202020204" pitchFamily="34" charset="0"/>
                        <a:buChar char="•"/>
                      </a:pPr>
                      <a:r>
                        <a:rPr lang="en-GB" sz="1600" b="0" i="1" dirty="0">
                          <a:solidFill>
                            <a:schemeClr val="tx1"/>
                          </a:solidFill>
                        </a:rPr>
                        <a:t>What’s the story so far - what led us here?</a:t>
                      </a:r>
                    </a:p>
                    <a:p>
                      <a:pPr marL="321750" indent="-285750">
                        <a:spcBef>
                          <a:spcPts val="600"/>
                        </a:spcBef>
                        <a:buFont typeface="Arial" panose="020B0604020202020204" pitchFamily="34" charset="0"/>
                        <a:buChar char="•"/>
                      </a:pPr>
                      <a:r>
                        <a:rPr lang="en-GB" sz="1600" b="0" i="1" dirty="0">
                          <a:solidFill>
                            <a:schemeClr val="tx1"/>
                          </a:solidFill>
                        </a:rPr>
                        <a:t>What is the current state - something we can all recognise?</a:t>
                      </a:r>
                    </a:p>
                    <a:p>
                      <a:pPr marL="321750" indent="-285750">
                        <a:spcBef>
                          <a:spcPts val="600"/>
                        </a:spcBef>
                        <a:buFont typeface="Arial" panose="020B0604020202020204" pitchFamily="34" charset="0"/>
                        <a:buChar char="•"/>
                      </a:pPr>
                      <a:r>
                        <a:rPr lang="en-GB" sz="1600" b="0" i="1" dirty="0">
                          <a:solidFill>
                            <a:schemeClr val="tx1"/>
                          </a:solidFill>
                        </a:rPr>
                        <a:t>What’s missing or not working - why do we need to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21750" indent="-285750">
                        <a:spcBef>
                          <a:spcPts val="600"/>
                        </a:spcBef>
                        <a:buFont typeface="Arial" panose="020B0604020202020204" pitchFamily="34" charset="0"/>
                        <a:buChar char="•"/>
                      </a:pPr>
                      <a:r>
                        <a:rPr lang="en-GB" sz="1600" b="0" i="1" dirty="0">
                          <a:solidFill>
                            <a:schemeClr val="tx1"/>
                          </a:solidFill>
                        </a:rPr>
                        <a:t>How does the current situation affect people day to day?</a:t>
                      </a:r>
                    </a:p>
                    <a:p>
                      <a:pPr marL="321750" indent="-285750">
                        <a:spcBef>
                          <a:spcPts val="600"/>
                        </a:spcBef>
                        <a:buFont typeface="Arial" panose="020B0604020202020204" pitchFamily="34" charset="0"/>
                        <a:buChar char="•"/>
                      </a:pPr>
                      <a:r>
                        <a:rPr lang="en-GB" sz="1600" b="0" i="1" dirty="0">
                          <a:solidFill>
                            <a:schemeClr val="tx1"/>
                          </a:solidFill>
                        </a:rPr>
                        <a:t>How does it influence the way we work with others?</a:t>
                      </a:r>
                    </a:p>
                    <a:p>
                      <a:pPr marL="321750" indent="-285750">
                        <a:spcBef>
                          <a:spcPts val="600"/>
                        </a:spcBef>
                        <a:buFont typeface="Arial" panose="020B0604020202020204" pitchFamily="34" charset="0"/>
                        <a:buChar char="•"/>
                      </a:pPr>
                      <a:r>
                        <a:rPr lang="en-GB" sz="1600" b="0" i="1" dirty="0">
                          <a:solidFill>
                            <a:schemeClr val="tx1"/>
                          </a:solidFill>
                        </a:rPr>
                        <a:t>What’s the impact - what’s missing or how does it make us feel?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9624353"/>
                  </a:ext>
                </a:extLst>
              </a:tr>
              <a:tr h="472857">
                <a:tc>
                  <a:txBody>
                    <a:bodyPr/>
                    <a:lstStyle/>
                    <a:p>
                      <a:pPr marL="3600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2400" b="1" kern="1200" dirty="0">
                          <a:solidFill>
                            <a:schemeClr val="tx1"/>
                          </a:solidFill>
                          <a:latin typeface="+mn-lt"/>
                          <a:ea typeface="+mn-ea"/>
                          <a:cs typeface="+mn-cs"/>
                        </a:rPr>
                        <a:t>Intellectual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3600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2400" b="1" kern="1200" dirty="0">
                          <a:solidFill>
                            <a:schemeClr val="tx1"/>
                          </a:solidFill>
                          <a:latin typeface="+mn-lt"/>
                          <a:ea typeface="+mn-ea"/>
                          <a:cs typeface="+mn-cs"/>
                        </a:rPr>
                        <a:t>Next Steps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3600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GB" sz="2400" b="1" kern="1200" dirty="0">
                          <a:solidFill>
                            <a:schemeClr val="tx1"/>
                          </a:solidFill>
                          <a:latin typeface="+mn-lt"/>
                          <a:ea typeface="+mn-ea"/>
                          <a:cs typeface="+mn-cs"/>
                        </a:rPr>
                        <a:t>In this Session (Optional)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3744131153"/>
                  </a:ext>
                </a:extLst>
              </a:tr>
              <a:tr h="2524919">
                <a:tc>
                  <a:txBody>
                    <a:bodyPr/>
                    <a:lstStyle/>
                    <a:p>
                      <a:pPr marL="321750" indent="-285750">
                        <a:spcBef>
                          <a:spcPts val="600"/>
                        </a:spcBef>
                        <a:buFont typeface="Arial" panose="020B0604020202020204" pitchFamily="34" charset="0"/>
                        <a:buChar char="•"/>
                      </a:pPr>
                      <a:r>
                        <a:rPr lang="en-GB" sz="1600" b="0" i="1" dirty="0">
                          <a:solidFill>
                            <a:schemeClr val="tx1"/>
                          </a:solidFill>
                        </a:rPr>
                        <a:t>What problem are we solving with this change?</a:t>
                      </a:r>
                    </a:p>
                    <a:p>
                      <a:pPr marL="321750" indent="-285750">
                        <a:spcBef>
                          <a:spcPts val="600"/>
                        </a:spcBef>
                        <a:buFont typeface="Arial" panose="020B0604020202020204" pitchFamily="34" charset="0"/>
                        <a:buChar char="•"/>
                      </a:pPr>
                      <a:r>
                        <a:rPr lang="en-GB" sz="1600" b="0" i="1" dirty="0">
                          <a:solidFill>
                            <a:schemeClr val="tx1"/>
                          </a:solidFill>
                        </a:rPr>
                        <a:t>Who benefits, how and what value do they gain?</a:t>
                      </a:r>
                    </a:p>
                    <a:p>
                      <a:pPr marL="321750" indent="-285750">
                        <a:spcBef>
                          <a:spcPts val="600"/>
                        </a:spcBef>
                        <a:buFont typeface="Arial" panose="020B0604020202020204" pitchFamily="34" charset="0"/>
                        <a:buChar char="•"/>
                      </a:pPr>
                      <a:r>
                        <a:rPr lang="en-GB" sz="1600" b="0" i="1" dirty="0">
                          <a:solidFill>
                            <a:schemeClr val="tx1"/>
                          </a:solidFill>
                        </a:rPr>
                        <a:t>What makes this approach better or different?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21750" indent="-285750" algn="l" defTabSz="914400" rtl="0" eaLnBrk="1" latinLnBrk="0" hangingPunct="1">
                        <a:spcBef>
                          <a:spcPts val="600"/>
                        </a:spcBef>
                        <a:buFont typeface="Arial" panose="020B0604020202020204" pitchFamily="34" charset="0"/>
                        <a:buChar char="•"/>
                      </a:pPr>
                      <a:r>
                        <a:rPr lang="en-GB" sz="1600" b="0" i="1" kern="1200" dirty="0">
                          <a:solidFill>
                            <a:schemeClr val="tx1"/>
                          </a:solidFill>
                          <a:latin typeface="+mn-lt"/>
                          <a:ea typeface="+mn-ea"/>
                          <a:cs typeface="+mn-cs"/>
                        </a:rPr>
                        <a:t>What are the immediate actions we’ll take?</a:t>
                      </a:r>
                    </a:p>
                    <a:p>
                      <a:pPr marL="321750" indent="-285750" algn="l" defTabSz="914400" rtl="0" eaLnBrk="1" latinLnBrk="0" hangingPunct="1">
                        <a:spcBef>
                          <a:spcPts val="600"/>
                        </a:spcBef>
                        <a:buFont typeface="Arial" panose="020B0604020202020204" pitchFamily="34" charset="0"/>
                        <a:buChar char="•"/>
                      </a:pPr>
                      <a:r>
                        <a:rPr lang="en-GB" sz="1600" b="0" i="1" kern="1200" dirty="0">
                          <a:solidFill>
                            <a:schemeClr val="tx1"/>
                          </a:solidFill>
                          <a:latin typeface="+mn-lt"/>
                          <a:ea typeface="+mn-ea"/>
                          <a:cs typeface="+mn-cs"/>
                        </a:rPr>
                        <a:t>Who’s involved and what’s expected of them?</a:t>
                      </a:r>
                    </a:p>
                    <a:p>
                      <a:pPr marL="321750" indent="-285750" algn="l" defTabSz="914400" rtl="0" eaLnBrk="1" latinLnBrk="0" hangingPunct="1">
                        <a:spcBef>
                          <a:spcPts val="600"/>
                        </a:spcBef>
                        <a:buFont typeface="Arial" panose="020B0604020202020204" pitchFamily="34" charset="0"/>
                        <a:buChar char="•"/>
                      </a:pPr>
                      <a:r>
                        <a:rPr lang="en-GB" sz="1600" b="0" i="1" kern="1200" dirty="0">
                          <a:solidFill>
                            <a:schemeClr val="tx1"/>
                          </a:solidFill>
                          <a:latin typeface="+mn-lt"/>
                          <a:ea typeface="+mn-ea"/>
                          <a:cs typeface="+mn-cs"/>
                        </a:rPr>
                        <a:t>What role will you play [the person(s) I am speaking to right now]?</a:t>
                      </a:r>
                    </a:p>
                    <a:p>
                      <a:pPr marL="321750" indent="-285750" algn="l" defTabSz="914400" rtl="0" eaLnBrk="1" latinLnBrk="0" hangingPunct="1">
                        <a:spcBef>
                          <a:spcPts val="600"/>
                        </a:spcBef>
                        <a:buFont typeface="Arial" panose="020B0604020202020204" pitchFamily="34" charset="0"/>
                        <a:buChar char="•"/>
                      </a:pPr>
                      <a:r>
                        <a:rPr lang="en-GB" sz="1600" b="0" i="1" kern="1200" dirty="0">
                          <a:solidFill>
                            <a:schemeClr val="tx1"/>
                          </a:solidFill>
                          <a:latin typeface="+mn-lt"/>
                          <a:ea typeface="+mn-ea"/>
                          <a:cs typeface="+mn-cs"/>
                        </a:rPr>
                        <a:t>When does it start?</a:t>
                      </a:r>
                    </a:p>
                    <a:p>
                      <a:pPr marL="321750" indent="-285750" algn="l" defTabSz="914400" rtl="0" eaLnBrk="1" latinLnBrk="0" hangingPunct="1">
                        <a:spcBef>
                          <a:spcPts val="600"/>
                        </a:spcBef>
                        <a:buFont typeface="Arial" panose="020B0604020202020204" pitchFamily="34" charset="0"/>
                        <a:buChar char="•"/>
                      </a:pPr>
                      <a:r>
                        <a:rPr lang="en-GB" sz="1600" b="0" i="1" kern="1200" dirty="0">
                          <a:solidFill>
                            <a:schemeClr val="tx1"/>
                          </a:solidFill>
                          <a:latin typeface="+mn-lt"/>
                          <a:ea typeface="+mn-ea"/>
                          <a:cs typeface="+mn-cs"/>
                        </a:rPr>
                        <a:t>When will you hear more?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21750" indent="-285750" algn="l" defTabSz="914400" rtl="0" eaLnBrk="1" latinLnBrk="0" hangingPunct="1">
                        <a:spcBef>
                          <a:spcPts val="600"/>
                        </a:spcBef>
                        <a:buFont typeface="Arial" panose="020B0604020202020204" pitchFamily="34" charset="0"/>
                        <a:buChar char="•"/>
                      </a:pPr>
                      <a:r>
                        <a:rPr lang="en-GB" sz="1600" b="0" i="1" kern="1200" dirty="0">
                          <a:solidFill>
                            <a:schemeClr val="tx1"/>
                          </a:solidFill>
                          <a:latin typeface="+mn-lt"/>
                          <a:ea typeface="+mn-ea"/>
                          <a:cs typeface="+mn-cs"/>
                        </a:rPr>
                        <a:t>What’s the key topic, goal, or constraint?</a:t>
                      </a:r>
                    </a:p>
                    <a:p>
                      <a:pPr marL="321750" indent="-285750" algn="l" defTabSz="914400" rtl="0" eaLnBrk="1" latinLnBrk="0" hangingPunct="1">
                        <a:spcBef>
                          <a:spcPts val="600"/>
                        </a:spcBef>
                        <a:buFont typeface="Arial" panose="020B0604020202020204" pitchFamily="34" charset="0"/>
                        <a:buChar char="•"/>
                      </a:pPr>
                      <a:r>
                        <a:rPr lang="en-GB" sz="1600" b="0" i="1" kern="1200" dirty="0">
                          <a:solidFill>
                            <a:schemeClr val="tx1"/>
                          </a:solidFill>
                          <a:latin typeface="+mn-lt"/>
                          <a:ea typeface="+mn-ea"/>
                          <a:cs typeface="+mn-cs"/>
                        </a:rPr>
                        <a:t>Are we here to discuss, decide, or both?</a:t>
                      </a:r>
                    </a:p>
                    <a:p>
                      <a:pPr marL="321750" indent="-285750" algn="l" defTabSz="914400" rtl="0" eaLnBrk="1" latinLnBrk="0" hangingPunct="1">
                        <a:spcBef>
                          <a:spcPts val="600"/>
                        </a:spcBef>
                        <a:buFont typeface="Arial" panose="020B0604020202020204" pitchFamily="34" charset="0"/>
                        <a:buChar char="•"/>
                      </a:pPr>
                      <a:r>
                        <a:rPr lang="en-GB" sz="1600" b="0" i="1" kern="1200" dirty="0">
                          <a:solidFill>
                            <a:schemeClr val="tx1"/>
                          </a:solidFill>
                          <a:latin typeface="+mn-lt"/>
                          <a:ea typeface="+mn-ea"/>
                          <a:cs typeface="+mn-cs"/>
                        </a:rPr>
                        <a:t>How will we know we’ve made progress?</a:t>
                      </a:r>
                    </a:p>
                    <a:p>
                      <a:pPr marL="321750" indent="-285750" algn="l" defTabSz="914400" rtl="0" eaLnBrk="1" latinLnBrk="0" hangingPunct="1">
                        <a:spcBef>
                          <a:spcPts val="600"/>
                        </a:spcBef>
                        <a:buFont typeface="Arial" panose="020B0604020202020204" pitchFamily="34" charset="0"/>
                        <a:buChar char="•"/>
                      </a:pPr>
                      <a:r>
                        <a:rPr lang="en-GB" sz="1600" b="0" i="1" kern="1200" dirty="0">
                          <a:solidFill>
                            <a:schemeClr val="tx1"/>
                          </a:solidFill>
                          <a:latin typeface="+mn-lt"/>
                          <a:ea typeface="+mn-ea"/>
                          <a:cs typeface="+mn-cs"/>
                        </a:rPr>
                        <a:t>What’s likely to happen next?</a:t>
                      </a:r>
                      <a:endParaRPr lang="en-GB" sz="1600" b="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9626565"/>
                  </a:ext>
                </a:extLst>
              </a:tr>
            </a:tbl>
          </a:graphicData>
        </a:graphic>
      </p:graphicFrame>
      <p:sp>
        <p:nvSpPr>
          <p:cNvPr id="3" name="TextBox 2">
            <a:extLst>
              <a:ext uri="{FF2B5EF4-FFF2-40B4-BE49-F238E27FC236}">
                <a16:creationId xmlns:a16="http://schemas.microsoft.com/office/drawing/2014/main" id="{A40EE2B7-C581-78CF-EC67-66BEA904BA6A}"/>
              </a:ext>
            </a:extLst>
          </p:cNvPr>
          <p:cNvSpPr txBox="1"/>
          <p:nvPr/>
        </p:nvSpPr>
        <p:spPr>
          <a:xfrm>
            <a:off x="180427" y="126954"/>
            <a:ext cx="11831145" cy="276999"/>
          </a:xfrm>
          <a:prstGeom prst="rect">
            <a:avLst/>
          </a:prstGeom>
          <a:solidFill>
            <a:schemeClr val="accent4">
              <a:lumMod val="20000"/>
              <a:lumOff val="80000"/>
            </a:schemeClr>
          </a:solidFill>
        </p:spPr>
        <p:txBody>
          <a:bodyPr wrap="square" anchor="ctr">
            <a:spAutoFit/>
          </a:bodyPr>
          <a:lstStyle/>
          <a:p>
            <a:pPr marL="0" indent="0">
              <a:buNone/>
            </a:pPr>
            <a:r>
              <a:rPr lang="en-GB" sz="1200" dirty="0"/>
              <a:t>📄 Template, Sections and Questions </a:t>
            </a:r>
          </a:p>
        </p:txBody>
      </p:sp>
      <p:sp>
        <p:nvSpPr>
          <p:cNvPr id="2" name="Rectangle 1">
            <a:extLst>
              <a:ext uri="{FF2B5EF4-FFF2-40B4-BE49-F238E27FC236}">
                <a16:creationId xmlns:a16="http://schemas.microsoft.com/office/drawing/2014/main" id="{E576E425-5C37-E485-64DC-F6A4BAA0F5BF}"/>
              </a:ext>
            </a:extLst>
          </p:cNvPr>
          <p:cNvSpPr/>
          <p:nvPr/>
        </p:nvSpPr>
        <p:spPr>
          <a:xfrm>
            <a:off x="3756991" y="556592"/>
            <a:ext cx="298174" cy="28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lumMod val="50000"/>
                  </a:schemeClr>
                </a:solidFill>
              </a:rPr>
              <a:t>1</a:t>
            </a:r>
          </a:p>
        </p:txBody>
      </p:sp>
      <p:sp>
        <p:nvSpPr>
          <p:cNvPr id="5" name="Rectangle 4">
            <a:extLst>
              <a:ext uri="{FF2B5EF4-FFF2-40B4-BE49-F238E27FC236}">
                <a16:creationId xmlns:a16="http://schemas.microsoft.com/office/drawing/2014/main" id="{AE656F9B-AF00-D7CC-5004-1F7B211E5228}"/>
              </a:ext>
            </a:extLst>
          </p:cNvPr>
          <p:cNvSpPr/>
          <p:nvPr/>
        </p:nvSpPr>
        <p:spPr>
          <a:xfrm>
            <a:off x="3756991" y="3571462"/>
            <a:ext cx="298174" cy="28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lumMod val="50000"/>
                  </a:schemeClr>
                </a:solidFill>
              </a:rPr>
              <a:t>4</a:t>
            </a:r>
          </a:p>
        </p:txBody>
      </p:sp>
      <p:sp>
        <p:nvSpPr>
          <p:cNvPr id="6" name="Rectangle 5">
            <a:extLst>
              <a:ext uri="{FF2B5EF4-FFF2-40B4-BE49-F238E27FC236}">
                <a16:creationId xmlns:a16="http://schemas.microsoft.com/office/drawing/2014/main" id="{D2C76826-AE91-0C04-282C-FF35BEDF69C6}"/>
              </a:ext>
            </a:extLst>
          </p:cNvPr>
          <p:cNvSpPr/>
          <p:nvPr/>
        </p:nvSpPr>
        <p:spPr>
          <a:xfrm>
            <a:off x="7681424" y="556592"/>
            <a:ext cx="298174" cy="28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lumMod val="50000"/>
                  </a:schemeClr>
                </a:solidFill>
              </a:rPr>
              <a:t>2</a:t>
            </a:r>
          </a:p>
        </p:txBody>
      </p:sp>
      <p:sp>
        <p:nvSpPr>
          <p:cNvPr id="7" name="Rectangle 6">
            <a:extLst>
              <a:ext uri="{FF2B5EF4-FFF2-40B4-BE49-F238E27FC236}">
                <a16:creationId xmlns:a16="http://schemas.microsoft.com/office/drawing/2014/main" id="{F71B2E3B-08D8-AB74-748F-F9E0C90510BB}"/>
              </a:ext>
            </a:extLst>
          </p:cNvPr>
          <p:cNvSpPr/>
          <p:nvPr/>
        </p:nvSpPr>
        <p:spPr>
          <a:xfrm>
            <a:off x="7681424" y="3571462"/>
            <a:ext cx="298174" cy="28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lumMod val="50000"/>
                  </a:schemeClr>
                </a:solidFill>
              </a:rPr>
              <a:t>5</a:t>
            </a:r>
          </a:p>
        </p:txBody>
      </p:sp>
      <p:sp>
        <p:nvSpPr>
          <p:cNvPr id="8" name="Rectangle 7">
            <a:extLst>
              <a:ext uri="{FF2B5EF4-FFF2-40B4-BE49-F238E27FC236}">
                <a16:creationId xmlns:a16="http://schemas.microsoft.com/office/drawing/2014/main" id="{F7CDB8AC-2EFC-6A14-D36A-0AE3ECD99FC9}"/>
              </a:ext>
            </a:extLst>
          </p:cNvPr>
          <p:cNvSpPr/>
          <p:nvPr/>
        </p:nvSpPr>
        <p:spPr>
          <a:xfrm>
            <a:off x="11673641" y="556592"/>
            <a:ext cx="298174" cy="28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lumMod val="50000"/>
                  </a:schemeClr>
                </a:solidFill>
              </a:rPr>
              <a:t>3</a:t>
            </a:r>
          </a:p>
        </p:txBody>
      </p:sp>
      <p:sp>
        <p:nvSpPr>
          <p:cNvPr id="9" name="Rectangle 8">
            <a:extLst>
              <a:ext uri="{FF2B5EF4-FFF2-40B4-BE49-F238E27FC236}">
                <a16:creationId xmlns:a16="http://schemas.microsoft.com/office/drawing/2014/main" id="{78814D36-274F-4611-E011-1896CC4B6343}"/>
              </a:ext>
            </a:extLst>
          </p:cNvPr>
          <p:cNvSpPr/>
          <p:nvPr/>
        </p:nvSpPr>
        <p:spPr>
          <a:xfrm>
            <a:off x="11673641" y="3561523"/>
            <a:ext cx="298174" cy="288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2">
                    <a:lumMod val="50000"/>
                  </a:schemeClr>
                </a:solidFill>
              </a:rPr>
              <a:t>6</a:t>
            </a:r>
          </a:p>
        </p:txBody>
      </p:sp>
      <p:sp>
        <p:nvSpPr>
          <p:cNvPr id="10" name="Rectangle 9">
            <a:extLst>
              <a:ext uri="{FF2B5EF4-FFF2-40B4-BE49-F238E27FC236}">
                <a16:creationId xmlns:a16="http://schemas.microsoft.com/office/drawing/2014/main" id="{1AD3A7C5-13DF-1ADD-F200-38ECED645AC8}"/>
              </a:ext>
            </a:extLst>
          </p:cNvPr>
          <p:cNvSpPr/>
          <p:nvPr/>
        </p:nvSpPr>
        <p:spPr>
          <a:xfrm>
            <a:off x="0" y="6608201"/>
            <a:ext cx="12192000" cy="249799"/>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43B388F-113F-68FE-36EC-6B8EB22385DE}"/>
              </a:ext>
            </a:extLst>
          </p:cNvPr>
          <p:cNvSpPr txBox="1"/>
          <p:nvPr/>
        </p:nvSpPr>
        <p:spPr>
          <a:xfrm>
            <a:off x="10023435" y="6619097"/>
            <a:ext cx="2139821" cy="215444"/>
          </a:xfrm>
          <a:prstGeom prst="rect">
            <a:avLst/>
          </a:prstGeom>
          <a:noFill/>
        </p:spPr>
        <p:txBody>
          <a:bodyPr wrap="square" anchor="ctr">
            <a:spAutoFit/>
          </a:bodyPr>
          <a:lstStyle/>
          <a:p>
            <a:pPr algn="r"/>
            <a:r>
              <a:rPr lang="en-US" sz="800" dirty="0">
                <a:solidFill>
                  <a:schemeClr val="bg1"/>
                </a:solidFill>
                <a:latin typeface="Arial" panose="020B0604020202020204" pitchFamily="34" charset="0"/>
                <a:cs typeface="Arial" panose="020B0604020202020204" pitchFamily="34" charset="0"/>
              </a:rPr>
              <a:t>Author: Tom Hoyland | Version 0.2</a:t>
            </a:r>
          </a:p>
        </p:txBody>
      </p:sp>
      <p:pic>
        <p:nvPicPr>
          <p:cNvPr id="12" name="Picture 2">
            <a:extLst>
              <a:ext uri="{FF2B5EF4-FFF2-40B4-BE49-F238E27FC236}">
                <a16:creationId xmlns:a16="http://schemas.microsoft.com/office/drawing/2014/main" id="{08586CFA-3B49-D44C-6A1C-631742EB18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6604454"/>
            <a:ext cx="713969" cy="2498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A473955-8E4B-8235-BC1D-8937DAAAC107}"/>
              </a:ext>
            </a:extLst>
          </p:cNvPr>
          <p:cNvSpPr txBox="1"/>
          <p:nvPr/>
        </p:nvSpPr>
        <p:spPr>
          <a:xfrm>
            <a:off x="701972" y="6600546"/>
            <a:ext cx="2204450" cy="253916"/>
          </a:xfrm>
          <a:prstGeom prst="rect">
            <a:avLst/>
          </a:prstGeom>
          <a:noFill/>
        </p:spPr>
        <p:txBody>
          <a:bodyPr wrap="none" rtlCol="0">
            <a:spAutoFit/>
          </a:bodyPr>
          <a:lstStyle/>
          <a:p>
            <a:r>
              <a:rPr lang="en-GB" sz="1050" dirty="0">
                <a:solidFill>
                  <a:schemeClr val="bg1"/>
                </a:solidFill>
                <a:latin typeface="Arial" panose="020B0604020202020204" pitchFamily="34" charset="0"/>
                <a:ea typeface="Roboto" panose="02000000000000000000" pitchFamily="2" charset="0"/>
                <a:cs typeface="Arial" panose="020B0604020202020204" pitchFamily="34" charset="0"/>
              </a:rPr>
              <a:t>6 Square Communication Canvas</a:t>
            </a:r>
          </a:p>
        </p:txBody>
      </p:sp>
    </p:spTree>
    <p:extLst>
      <p:ext uri="{BB962C8B-B14F-4D97-AF65-F5344CB8AC3E}">
        <p14:creationId xmlns:p14="http://schemas.microsoft.com/office/powerpoint/2010/main" val="2815333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265</TotalTime>
  <Words>667</Words>
  <Application>Microsoft Macintosh PowerPoint</Application>
  <PresentationFormat>Widescreen</PresentationFormat>
  <Paragraphs>62</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6 Squares Communication Canvas – 1/2</vt:lpstr>
      <vt:lpstr>6 Squares Communication Canvas – 2/2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Tom Hoyland</cp:lastModifiedBy>
  <cp:revision>12</cp:revision>
  <cp:lastPrinted>2025-07-02T06:15:21Z</cp:lastPrinted>
  <dcterms:created xsi:type="dcterms:W3CDTF">2025-03-26T13:54:15Z</dcterms:created>
  <dcterms:modified xsi:type="dcterms:W3CDTF">2025-07-03T12:05:11Z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f6832b-0c40-4b9e-9ae0-ae73bcd49636_Enabled">
    <vt:lpwstr>true</vt:lpwstr>
  </property>
  <property fmtid="{D5CDD505-2E9C-101B-9397-08002B2CF9AE}" pid="3" name="MSIP_Label_e6f6832b-0c40-4b9e-9ae0-ae73bcd49636_SetDate">
    <vt:lpwstr>2025-03-26T14:12:25Z</vt:lpwstr>
  </property>
  <property fmtid="{D5CDD505-2E9C-101B-9397-08002B2CF9AE}" pid="4" name="MSIP_Label_e6f6832b-0c40-4b9e-9ae0-ae73bcd49636_Method">
    <vt:lpwstr>Standard</vt:lpwstr>
  </property>
  <property fmtid="{D5CDD505-2E9C-101B-9397-08002B2CF9AE}" pid="5" name="MSIP_Label_e6f6832b-0c40-4b9e-9ae0-ae73bcd49636_Name">
    <vt:lpwstr>Internal</vt:lpwstr>
  </property>
  <property fmtid="{D5CDD505-2E9C-101B-9397-08002B2CF9AE}" pid="6" name="MSIP_Label_e6f6832b-0c40-4b9e-9ae0-ae73bcd49636_SiteId">
    <vt:lpwstr>7acc61c5-e4a5-49d2-a52a-3ce24c726371</vt:lpwstr>
  </property>
  <property fmtid="{D5CDD505-2E9C-101B-9397-08002B2CF9AE}" pid="7" name="MSIP_Label_e6f6832b-0c40-4b9e-9ae0-ae73bcd49636_ActionId">
    <vt:lpwstr>f72b6fb8-80cf-402c-9f90-bdbcdbb920ce</vt:lpwstr>
  </property>
  <property fmtid="{D5CDD505-2E9C-101B-9397-08002B2CF9AE}" pid="8" name="MSIP_Label_e6f6832b-0c40-4b9e-9ae0-ae73bcd49636_ContentBits">
    <vt:lpwstr>0</vt:lpwstr>
  </property>
  <property fmtid="{D5CDD505-2E9C-101B-9397-08002B2CF9AE}" pid="9" name="MSIP_Label_e6f6832b-0c40-4b9e-9ae0-ae73bcd49636_Tag">
    <vt:lpwstr>50, 3, 0, 1</vt:lpwstr>
  </property>
</Properties>
</file>