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B829BA-FCDE-4419-A1EC-42EF77BA69DE}">
  <a:tblStyle styleId="{38B829BA-FCDE-4419-A1EC-42EF77BA69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dbfdf750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dbfdf750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1681500"/>
            <a:ext cx="9144000" cy="1309500"/>
          </a:xfrm>
          <a:prstGeom prst="rect">
            <a:avLst/>
          </a:prstGeom>
          <a:solidFill>
            <a:srgbClr val="4A86E8"/>
          </a:solidFill>
        </p:spPr>
        <p:txBody>
          <a:bodyPr anchorCtr="0" anchor="b" bIns="91425" lIns="91425" spcFirstLastPara="1" rIns="91425" wrap="square" tIns="91425">
            <a:normAutofit/>
          </a:bodyPr>
          <a:lstStyle>
            <a:lvl1pPr lvl="0" algn="r">
              <a:spcBef>
                <a:spcPts val="0"/>
              </a:spcBef>
              <a:spcAft>
                <a:spcPts val="0"/>
              </a:spcAft>
              <a:buClr>
                <a:schemeClr val="lt1"/>
              </a:buClr>
              <a:buSzPts val="3200"/>
              <a:buNone/>
              <a:defRPr sz="3200">
                <a:solidFill>
                  <a:schemeClr val="lt1"/>
                </a:solidFill>
              </a:defRPr>
            </a:lvl1pPr>
            <a:lvl2pPr lvl="1" algn="r">
              <a:spcBef>
                <a:spcPts val="0"/>
              </a:spcBef>
              <a:spcAft>
                <a:spcPts val="0"/>
              </a:spcAft>
              <a:buSzPts val="3800"/>
              <a:buNone/>
              <a:defRPr sz="3800"/>
            </a:lvl2pPr>
            <a:lvl3pPr lvl="2" algn="r">
              <a:spcBef>
                <a:spcPts val="0"/>
              </a:spcBef>
              <a:spcAft>
                <a:spcPts val="0"/>
              </a:spcAft>
              <a:buSzPts val="3800"/>
              <a:buNone/>
              <a:defRPr sz="3800"/>
            </a:lvl3pPr>
            <a:lvl4pPr lvl="3" algn="r">
              <a:spcBef>
                <a:spcPts val="0"/>
              </a:spcBef>
              <a:spcAft>
                <a:spcPts val="0"/>
              </a:spcAft>
              <a:buSzPts val="3800"/>
              <a:buNone/>
              <a:defRPr sz="3800"/>
            </a:lvl4pPr>
            <a:lvl5pPr lvl="4" algn="r">
              <a:spcBef>
                <a:spcPts val="0"/>
              </a:spcBef>
              <a:spcAft>
                <a:spcPts val="0"/>
              </a:spcAft>
              <a:buSzPts val="3800"/>
              <a:buNone/>
              <a:defRPr sz="3800"/>
            </a:lvl5pPr>
            <a:lvl6pPr lvl="5" algn="r">
              <a:spcBef>
                <a:spcPts val="0"/>
              </a:spcBef>
              <a:spcAft>
                <a:spcPts val="0"/>
              </a:spcAft>
              <a:buSzPts val="3800"/>
              <a:buNone/>
              <a:defRPr sz="3800"/>
            </a:lvl6pPr>
            <a:lvl7pPr lvl="6" algn="r">
              <a:spcBef>
                <a:spcPts val="0"/>
              </a:spcBef>
              <a:spcAft>
                <a:spcPts val="0"/>
              </a:spcAft>
              <a:buSzPts val="3800"/>
              <a:buNone/>
              <a:defRPr sz="3800"/>
            </a:lvl7pPr>
            <a:lvl8pPr lvl="7" algn="r">
              <a:spcBef>
                <a:spcPts val="0"/>
              </a:spcBef>
              <a:spcAft>
                <a:spcPts val="0"/>
              </a:spcAft>
              <a:buSzPts val="3800"/>
              <a:buNone/>
              <a:defRPr sz="3800"/>
            </a:lvl8pPr>
            <a:lvl9pPr lvl="8" algn="r">
              <a:spcBef>
                <a:spcPts val="0"/>
              </a:spcBef>
              <a:spcAft>
                <a:spcPts val="0"/>
              </a:spcAft>
              <a:buSzPts val="3800"/>
              <a:buNone/>
              <a:defRPr sz="3800"/>
            </a:lvl9pPr>
          </a:lstStyle>
          <a:p/>
        </p:txBody>
      </p:sp>
      <p:sp>
        <p:nvSpPr>
          <p:cNvPr id="11" name="Google Shape;11;p2"/>
          <p:cNvSpPr txBox="1"/>
          <p:nvPr>
            <p:ph idx="1" type="subTitle"/>
          </p:nvPr>
        </p:nvSpPr>
        <p:spPr>
          <a:xfrm>
            <a:off x="623400" y="2991000"/>
            <a:ext cx="8520600" cy="7926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1800"/>
              <a:buNone/>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sz="600"/>
            </a:lvl1pPr>
            <a:lvl2pPr lvl="1">
              <a:buNone/>
              <a:defRPr sz="600"/>
            </a:lvl2pPr>
            <a:lvl3pPr lvl="2">
              <a:buNone/>
              <a:defRPr sz="600"/>
            </a:lvl3pPr>
            <a:lvl4pPr lvl="3">
              <a:buNone/>
              <a:defRPr sz="600"/>
            </a:lvl4pPr>
            <a:lvl5pPr lvl="4">
              <a:buNone/>
              <a:defRPr sz="600"/>
            </a:lvl5pPr>
            <a:lvl6pPr lvl="5">
              <a:buNone/>
              <a:defRPr sz="600"/>
            </a:lvl6pPr>
            <a:lvl7pPr lvl="6">
              <a:buNone/>
              <a:defRPr sz="600"/>
            </a:lvl7pPr>
            <a:lvl8pPr lvl="7">
              <a:buNone/>
              <a:defRPr sz="600"/>
            </a:lvl8pPr>
            <a:lvl9pPr lvl="8">
              <a:buNone/>
              <a:defRPr sz="6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246625" y="991738"/>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sz="600"/>
            </a:lvl1pPr>
            <a:lvl2pPr lvl="1" rtl="0">
              <a:buNone/>
              <a:defRPr sz="600"/>
            </a:lvl2pPr>
            <a:lvl3pPr lvl="2" rtl="0">
              <a:buNone/>
              <a:defRPr sz="600"/>
            </a:lvl3pPr>
            <a:lvl4pPr lvl="3" rtl="0">
              <a:buNone/>
              <a:defRPr sz="600"/>
            </a:lvl4pPr>
            <a:lvl5pPr lvl="4" rtl="0">
              <a:buNone/>
              <a:defRPr sz="600"/>
            </a:lvl5pPr>
            <a:lvl6pPr lvl="5" rtl="0">
              <a:buNone/>
              <a:defRPr sz="600"/>
            </a:lvl6pPr>
            <a:lvl7pPr lvl="6" rtl="0">
              <a:buNone/>
              <a:defRPr sz="600"/>
            </a:lvl7pPr>
            <a:lvl8pPr lvl="7" rtl="0">
              <a:buNone/>
              <a:defRPr sz="600"/>
            </a:lvl8pPr>
            <a:lvl9pPr lvl="8" rtl="0">
              <a:buNone/>
              <a:defRPr sz="600"/>
            </a:lvl9pPr>
          </a:lstStyle>
          <a:p>
            <a:pPr indent="0" lvl="0" marL="0" rtl="0" algn="r">
              <a:spcBef>
                <a:spcPts val="0"/>
              </a:spcBef>
              <a:spcAft>
                <a:spcPts val="0"/>
              </a:spcAft>
              <a:buNone/>
            </a:pPr>
            <a:fld id="{00000000-1234-1234-1234-123412341234}" type="slidenum">
              <a:rPr lang="en"/>
              <a:t>‹#›</a:t>
            </a:fld>
            <a:endParaRPr/>
          </a:p>
        </p:txBody>
      </p:sp>
      <p:sp>
        <p:nvSpPr>
          <p:cNvPr id="19" name="Google Shape;19;p4"/>
          <p:cNvSpPr/>
          <p:nvPr/>
        </p:nvSpPr>
        <p:spPr>
          <a:xfrm>
            <a:off x="0" y="0"/>
            <a:ext cx="9144000" cy="900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199300" y="230200"/>
            <a:ext cx="7657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pic>
        <p:nvPicPr>
          <p:cNvPr id="21" name="Google Shape;21;p4"/>
          <p:cNvPicPr preferRelativeResize="0"/>
          <p:nvPr/>
        </p:nvPicPr>
        <p:blipFill rotWithShape="1">
          <a:blip r:embed="rId2">
            <a:alphaModFix/>
          </a:blip>
          <a:srcRect b="29258" l="0" r="0" t="29187"/>
          <a:stretch/>
        </p:blipFill>
        <p:spPr>
          <a:xfrm>
            <a:off x="7856800" y="208125"/>
            <a:ext cx="1164850" cy="484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1681500"/>
            <a:ext cx="9144000" cy="1309500"/>
          </a:xfrm>
          <a:prstGeom prst="rect">
            <a:avLst/>
          </a:prstGeom>
          <a:solidFill>
            <a:srgbClr val="0000FF"/>
          </a:solidFill>
        </p:spPr>
        <p:txBody>
          <a:bodyPr anchorCtr="0" anchor="b" bIns="91425" lIns="91425" spcFirstLastPara="1" rIns="91425" wrap="square" tIns="91425">
            <a:normAutofit/>
          </a:bodyPr>
          <a:lstStyle/>
          <a:p>
            <a:pPr indent="0" lvl="0" marL="0" rtl="0" algn="r">
              <a:spcBef>
                <a:spcPts val="0"/>
              </a:spcBef>
              <a:spcAft>
                <a:spcPts val="0"/>
              </a:spcAft>
              <a:buNone/>
            </a:pPr>
            <a:r>
              <a:rPr lang="en"/>
              <a:t>Eisengard AI Summary</a:t>
            </a:r>
            <a:endParaRPr/>
          </a:p>
        </p:txBody>
      </p:sp>
      <p:sp>
        <p:nvSpPr>
          <p:cNvPr id="57" name="Google Shape;57;p13"/>
          <p:cNvSpPr txBox="1"/>
          <p:nvPr>
            <p:ph idx="1" type="subTitle"/>
          </p:nvPr>
        </p:nvSpPr>
        <p:spPr>
          <a:xfrm>
            <a:off x="623400" y="299100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99300" y="230200"/>
            <a:ext cx="765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Eisengard AI Summary and Overview</a:t>
            </a:r>
            <a:endParaRPr/>
          </a:p>
        </p:txBody>
      </p:sp>
      <p:sp>
        <p:nvSpPr>
          <p:cNvPr id="63" name="Google Shape;63;p14"/>
          <p:cNvSpPr/>
          <p:nvPr/>
        </p:nvSpPr>
        <p:spPr>
          <a:xfrm>
            <a:off x="0" y="889850"/>
            <a:ext cx="9144000" cy="20328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4" name="Google Shape;64;p14"/>
          <p:cNvGraphicFramePr/>
          <p:nvPr/>
        </p:nvGraphicFramePr>
        <p:xfrm>
          <a:off x="107175" y="957275"/>
          <a:ext cx="3000000" cy="3000000"/>
        </p:xfrm>
        <a:graphic>
          <a:graphicData uri="http://schemas.openxmlformats.org/drawingml/2006/table">
            <a:tbl>
              <a:tblPr>
                <a:noFill/>
                <a:tableStyleId>{38B829BA-FCDE-4419-A1EC-42EF77BA69DE}</a:tableStyleId>
              </a:tblPr>
              <a:tblGrid>
                <a:gridCol w="1561675"/>
                <a:gridCol w="2879825"/>
                <a:gridCol w="2220750"/>
                <a:gridCol w="2220750"/>
              </a:tblGrid>
              <a:tr h="382400">
                <a:tc>
                  <a:txBody>
                    <a:bodyPr/>
                    <a:lstStyle/>
                    <a:p>
                      <a:pPr indent="0" lvl="0" marL="0" rtl="0" algn="l">
                        <a:spcBef>
                          <a:spcPts val="0"/>
                        </a:spcBef>
                        <a:spcAft>
                          <a:spcPts val="0"/>
                        </a:spcAft>
                        <a:buNone/>
                      </a:pPr>
                      <a:r>
                        <a:rPr b="1" lang="en" sz="800"/>
                        <a:t>Company Name:</a:t>
                      </a:r>
                      <a:endParaRPr b="1" sz="800"/>
                    </a:p>
                  </a:txBody>
                  <a:tcPr marT="91425" marB="91425" marR="91425" marL="91425"/>
                </a:tc>
                <a:tc>
                  <a:txBody>
                    <a:bodyPr/>
                    <a:lstStyle/>
                    <a:p>
                      <a:pPr indent="0" lvl="0" marL="0" rtl="0" algn="l">
                        <a:spcBef>
                          <a:spcPts val="0"/>
                        </a:spcBef>
                        <a:spcAft>
                          <a:spcPts val="0"/>
                        </a:spcAft>
                        <a:buNone/>
                      </a:pPr>
                      <a:r>
                        <a:rPr lang="en" sz="800"/>
                        <a:t>Eisengard AI</a:t>
                      </a:r>
                      <a:endParaRPr sz="800"/>
                    </a:p>
                  </a:txBody>
                  <a:tcPr marT="91425" marB="91425" marR="91425" marL="91425"/>
                </a:tc>
                <a:tc>
                  <a:txBody>
                    <a:bodyPr/>
                    <a:lstStyle/>
                    <a:p>
                      <a:pPr indent="0" lvl="0" marL="0" rtl="0" algn="l">
                        <a:spcBef>
                          <a:spcPts val="0"/>
                        </a:spcBef>
                        <a:spcAft>
                          <a:spcPts val="0"/>
                        </a:spcAft>
                        <a:buNone/>
                      </a:pPr>
                      <a:r>
                        <a:rPr b="1" lang="en" sz="800"/>
                        <a:t>Headquarters:</a:t>
                      </a:r>
                      <a:endParaRPr b="1" sz="800"/>
                    </a:p>
                  </a:txBody>
                  <a:tcPr marT="91425" marB="91425" marR="91425" marL="91425"/>
                </a:tc>
                <a:tc>
                  <a:txBody>
                    <a:bodyPr/>
                    <a:lstStyle/>
                    <a:p>
                      <a:pPr indent="0" lvl="0" marL="0" rtl="0" algn="l">
                        <a:spcBef>
                          <a:spcPts val="0"/>
                        </a:spcBef>
                        <a:spcAft>
                          <a:spcPts val="0"/>
                        </a:spcAft>
                        <a:buNone/>
                      </a:pPr>
                      <a:r>
                        <a:rPr lang="en" sz="800"/>
                        <a:t>San Francisco</a:t>
                      </a:r>
                      <a:endParaRPr sz="800"/>
                    </a:p>
                  </a:txBody>
                  <a:tcPr marT="91425" marB="91425" marR="91425" marL="91425"/>
                </a:tc>
              </a:tr>
              <a:tr h="382400">
                <a:tc>
                  <a:txBody>
                    <a:bodyPr/>
                    <a:lstStyle/>
                    <a:p>
                      <a:pPr indent="0" lvl="0" marL="0" rtl="0" algn="l">
                        <a:spcBef>
                          <a:spcPts val="0"/>
                        </a:spcBef>
                        <a:spcAft>
                          <a:spcPts val="0"/>
                        </a:spcAft>
                        <a:buNone/>
                      </a:pPr>
                      <a:r>
                        <a:rPr b="1" lang="en" sz="800"/>
                        <a:t>Founded: </a:t>
                      </a:r>
                      <a:endParaRPr b="1" sz="800"/>
                    </a:p>
                  </a:txBody>
                  <a:tcPr marT="91425" marB="91425" marR="91425" marL="91425"/>
                </a:tc>
                <a:tc>
                  <a:txBody>
                    <a:bodyPr/>
                    <a:lstStyle/>
                    <a:p>
                      <a:pPr indent="0" lvl="0" marL="0" rtl="0" algn="l">
                        <a:spcBef>
                          <a:spcPts val="0"/>
                        </a:spcBef>
                        <a:spcAft>
                          <a:spcPts val="0"/>
                        </a:spcAft>
                        <a:buNone/>
                      </a:pPr>
                      <a:r>
                        <a:rPr lang="en" sz="800"/>
                        <a:t>2020</a:t>
                      </a:r>
                      <a:endParaRPr sz="800"/>
                    </a:p>
                  </a:txBody>
                  <a:tcPr marT="91425" marB="91425" marR="91425" marL="91425"/>
                </a:tc>
                <a:tc>
                  <a:txBody>
                    <a:bodyPr/>
                    <a:lstStyle/>
                    <a:p>
                      <a:pPr indent="0" lvl="0" marL="0" rtl="0" algn="l">
                        <a:spcBef>
                          <a:spcPts val="0"/>
                        </a:spcBef>
                        <a:spcAft>
                          <a:spcPts val="0"/>
                        </a:spcAft>
                        <a:buNone/>
                      </a:pPr>
                      <a:r>
                        <a:rPr b="1" lang="en" sz="800"/>
                        <a:t>Last Round:</a:t>
                      </a:r>
                      <a:endParaRPr b="1"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82400">
                <a:tc>
                  <a:txBody>
                    <a:bodyPr/>
                    <a:lstStyle/>
                    <a:p>
                      <a:pPr indent="0" lvl="0" marL="0" rtl="0" algn="l">
                        <a:spcBef>
                          <a:spcPts val="0"/>
                        </a:spcBef>
                        <a:spcAft>
                          <a:spcPts val="0"/>
                        </a:spcAft>
                        <a:buNone/>
                      </a:pPr>
                      <a:r>
                        <a:rPr b="1" lang="en" sz="800"/>
                        <a:t>2021 Revenue:</a:t>
                      </a:r>
                      <a:endParaRPr b="1"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b="1" lang="en" sz="800"/>
                        <a:t>2021 EBITDA:</a:t>
                      </a:r>
                      <a:endParaRPr b="1"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82400">
                <a:tc rowSpan="2">
                  <a:txBody>
                    <a:bodyPr/>
                    <a:lstStyle/>
                    <a:p>
                      <a:pPr indent="0" lvl="0" marL="0" rtl="0" algn="l">
                        <a:spcBef>
                          <a:spcPts val="0"/>
                        </a:spcBef>
                        <a:spcAft>
                          <a:spcPts val="0"/>
                        </a:spcAft>
                        <a:buNone/>
                      </a:pPr>
                      <a:r>
                        <a:rPr b="1" lang="en" sz="800"/>
                        <a:t>Overview:</a:t>
                      </a:r>
                      <a:endParaRPr b="1" sz="800"/>
                    </a:p>
                  </a:txBody>
                  <a:tcPr marT="91425" marB="91425" marR="91425" marL="91425"/>
                </a:tc>
                <a:tc gridSpan="3" rowSpan="2">
                  <a:txBody>
                    <a:bodyPr/>
                    <a:lstStyle/>
                    <a:p>
                      <a:pPr indent="0" lvl="0" marL="0" rtl="0" algn="l">
                        <a:spcBef>
                          <a:spcPts val="0"/>
                        </a:spcBef>
                        <a:spcAft>
                          <a:spcPts val="0"/>
                        </a:spcAft>
                        <a:buNone/>
                      </a:pPr>
                      <a:r>
                        <a:rPr lang="en" sz="800"/>
                        <a:t>Developer of a software-as-a-service (SaaS) product designed to democratize data science. The company's software can link to Google Sheets, MySQL tables, CSV files in Dropbox or Google Drive and build reports, dashboards, and tools by clicking, dragging, and dropping pre-built elements and modules, enabling businesses to run calculations, model scenarios, parse text, predict outcomes, and visualize data without coding or training in data science</a:t>
                      </a:r>
                      <a:endParaRPr sz="800"/>
                    </a:p>
                  </a:txBody>
                  <a:tcPr marT="91425" marB="91425" marR="91425" marL="91425"/>
                </a:tc>
                <a:tc rowSpan="2" hMerge="1"/>
                <a:tc rowSpan="2" hMerge="1"/>
              </a:tr>
              <a:tr h="382400">
                <a:tc vMerge="1"/>
                <a:tc gridSpan="3" vMerge="1"/>
                <a:tc hMerge="1" vMerge="1"/>
                <a:tc hMerge="1" vMerge="1"/>
              </a:tr>
            </a:tbl>
          </a:graphicData>
        </a:graphic>
      </p:graphicFrame>
      <p:grpSp>
        <p:nvGrpSpPr>
          <p:cNvPr id="65" name="Google Shape;65;p14"/>
          <p:cNvGrpSpPr/>
          <p:nvPr/>
        </p:nvGrpSpPr>
        <p:grpSpPr>
          <a:xfrm>
            <a:off x="49875" y="3009588"/>
            <a:ext cx="2973275" cy="307800"/>
            <a:chOff x="49875" y="3009588"/>
            <a:chExt cx="2973275" cy="307800"/>
          </a:xfrm>
        </p:grpSpPr>
        <p:cxnSp>
          <p:nvCxnSpPr>
            <p:cNvPr id="66" name="Google Shape;66;p14"/>
            <p:cNvCxnSpPr/>
            <p:nvPr/>
          </p:nvCxnSpPr>
          <p:spPr>
            <a:xfrm>
              <a:off x="99650" y="3280975"/>
              <a:ext cx="2923500" cy="0"/>
            </a:xfrm>
            <a:prstGeom prst="straightConnector1">
              <a:avLst/>
            </a:prstGeom>
            <a:noFill/>
            <a:ln cap="flat" cmpd="sng" w="9525">
              <a:solidFill>
                <a:schemeClr val="dk2"/>
              </a:solidFill>
              <a:prstDash val="solid"/>
              <a:round/>
              <a:headEnd len="med" w="med" type="none"/>
              <a:tailEnd len="med" w="med" type="none"/>
            </a:ln>
          </p:spPr>
        </p:cxnSp>
        <p:sp>
          <p:nvSpPr>
            <p:cNvPr id="67" name="Google Shape;67;p14"/>
            <p:cNvSpPr txBox="1"/>
            <p:nvPr/>
          </p:nvSpPr>
          <p:spPr>
            <a:xfrm>
              <a:off x="49875" y="3009588"/>
              <a:ext cx="271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FF"/>
                  </a:solidFill>
                </a:rPr>
                <a:t>Services Offered</a:t>
              </a:r>
              <a:endParaRPr b="1" sz="800">
                <a:solidFill>
                  <a:srgbClr val="0000FF"/>
                </a:solidFill>
              </a:endParaRPr>
            </a:p>
          </p:txBody>
        </p:sp>
      </p:grpSp>
      <p:sp>
        <p:nvSpPr>
          <p:cNvPr id="68" name="Google Shape;68;p14"/>
          <p:cNvSpPr txBox="1"/>
          <p:nvPr/>
        </p:nvSpPr>
        <p:spPr>
          <a:xfrm>
            <a:off x="98162" y="3245775"/>
            <a:ext cx="2876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StoryFit Insights </a:t>
            </a:r>
            <a:r>
              <a:rPr lang="en" sz="800"/>
              <a:t>(Currently Running)</a:t>
            </a:r>
            <a:endParaRPr sz="800"/>
          </a:p>
          <a:p>
            <a:pPr indent="0" lvl="0" marL="0" rtl="0" algn="l">
              <a:spcBef>
                <a:spcPts val="0"/>
              </a:spcBef>
              <a:spcAft>
                <a:spcPts val="0"/>
              </a:spcAft>
              <a:buNone/>
            </a:pPr>
            <a:r>
              <a:rPr lang="en" sz="800"/>
              <a:t>StoryFit works with large and midsize media producers by taking pre-production scripts and offering insights to have scripts resonate more with audiences</a:t>
            </a:r>
            <a:endParaRPr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StoryFit AI Platform </a:t>
            </a:r>
            <a:r>
              <a:rPr lang="en" sz="800"/>
              <a:t>(Pilot Stage)</a:t>
            </a:r>
            <a:endParaRPr sz="800"/>
          </a:p>
          <a:p>
            <a:pPr indent="0" lvl="0" marL="0" rtl="0" algn="l">
              <a:spcBef>
                <a:spcPts val="0"/>
              </a:spcBef>
              <a:spcAft>
                <a:spcPts val="0"/>
              </a:spcAft>
              <a:buNone/>
            </a:pPr>
            <a:r>
              <a:rPr lang="en" sz="800"/>
              <a:t>Uses data from StoryFit engine and is accessed through portals that deliver specific information for specific use cases. Plans to launch an independent creator tool in 2023</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b="1" lang="en" sz="800"/>
              <a:t>Self Serve Insights </a:t>
            </a:r>
            <a:r>
              <a:rPr lang="en" sz="800"/>
              <a:t>(Planned 2024 Launch)</a:t>
            </a:r>
            <a:endParaRPr sz="800"/>
          </a:p>
          <a:p>
            <a:pPr indent="0" lvl="0" marL="0" rtl="0" algn="l">
              <a:spcBef>
                <a:spcPts val="0"/>
              </a:spcBef>
              <a:spcAft>
                <a:spcPts val="0"/>
              </a:spcAft>
              <a:buNone/>
            </a:pPr>
            <a:r>
              <a:rPr lang="en" sz="800"/>
              <a:t>Platform aimed at the individual creator. Will share the same NLP backbone of already built Insights Tool and offer similar features</a:t>
            </a:r>
            <a:endParaRPr sz="800"/>
          </a:p>
          <a:p>
            <a:pPr indent="0" lvl="0" marL="0" rtl="0" algn="l">
              <a:spcBef>
                <a:spcPts val="0"/>
              </a:spcBef>
              <a:spcAft>
                <a:spcPts val="0"/>
              </a:spcAft>
              <a:buNone/>
            </a:pPr>
            <a:r>
              <a:t/>
            </a:r>
            <a:endParaRPr sz="800"/>
          </a:p>
        </p:txBody>
      </p:sp>
      <p:grpSp>
        <p:nvGrpSpPr>
          <p:cNvPr id="69" name="Google Shape;69;p14"/>
          <p:cNvGrpSpPr/>
          <p:nvPr/>
        </p:nvGrpSpPr>
        <p:grpSpPr>
          <a:xfrm>
            <a:off x="6074213" y="3009588"/>
            <a:ext cx="3021575" cy="307800"/>
            <a:chOff x="1575" y="3009588"/>
            <a:chExt cx="3021575" cy="307800"/>
          </a:xfrm>
        </p:grpSpPr>
        <p:cxnSp>
          <p:nvCxnSpPr>
            <p:cNvPr id="70" name="Google Shape;70;p14"/>
            <p:cNvCxnSpPr/>
            <p:nvPr/>
          </p:nvCxnSpPr>
          <p:spPr>
            <a:xfrm>
              <a:off x="99650" y="3280975"/>
              <a:ext cx="2923500" cy="0"/>
            </a:xfrm>
            <a:prstGeom prst="straightConnector1">
              <a:avLst/>
            </a:prstGeom>
            <a:noFill/>
            <a:ln cap="flat" cmpd="sng" w="9525">
              <a:solidFill>
                <a:schemeClr val="dk2"/>
              </a:solidFill>
              <a:prstDash val="solid"/>
              <a:round/>
              <a:headEnd len="med" w="med" type="none"/>
              <a:tailEnd len="med" w="med" type="none"/>
            </a:ln>
          </p:spPr>
        </p:cxnSp>
        <p:sp>
          <p:nvSpPr>
            <p:cNvPr id="71" name="Google Shape;71;p14"/>
            <p:cNvSpPr txBox="1"/>
            <p:nvPr/>
          </p:nvSpPr>
          <p:spPr>
            <a:xfrm>
              <a:off x="1575" y="3009588"/>
              <a:ext cx="271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FF"/>
                  </a:solidFill>
                </a:rPr>
                <a:t>Team </a:t>
              </a:r>
              <a:endParaRPr b="1" sz="800">
                <a:solidFill>
                  <a:srgbClr val="0000FF"/>
                </a:solidFill>
              </a:endParaRPr>
            </a:p>
          </p:txBody>
        </p:sp>
      </p:grpSp>
      <p:grpSp>
        <p:nvGrpSpPr>
          <p:cNvPr id="72" name="Google Shape;72;p14"/>
          <p:cNvGrpSpPr/>
          <p:nvPr/>
        </p:nvGrpSpPr>
        <p:grpSpPr>
          <a:xfrm>
            <a:off x="3062038" y="3009588"/>
            <a:ext cx="2973275" cy="307800"/>
            <a:chOff x="49875" y="3009588"/>
            <a:chExt cx="2973275" cy="307800"/>
          </a:xfrm>
        </p:grpSpPr>
        <p:cxnSp>
          <p:nvCxnSpPr>
            <p:cNvPr id="73" name="Google Shape;73;p14"/>
            <p:cNvCxnSpPr/>
            <p:nvPr/>
          </p:nvCxnSpPr>
          <p:spPr>
            <a:xfrm>
              <a:off x="99650" y="3280975"/>
              <a:ext cx="2923500" cy="0"/>
            </a:xfrm>
            <a:prstGeom prst="straightConnector1">
              <a:avLst/>
            </a:prstGeom>
            <a:noFill/>
            <a:ln cap="flat" cmpd="sng" w="9525">
              <a:solidFill>
                <a:schemeClr val="dk2"/>
              </a:solidFill>
              <a:prstDash val="solid"/>
              <a:round/>
              <a:headEnd len="med" w="med" type="none"/>
              <a:tailEnd len="med" w="med" type="none"/>
            </a:ln>
          </p:spPr>
        </p:cxnSp>
        <p:sp>
          <p:nvSpPr>
            <p:cNvPr id="74" name="Google Shape;74;p14"/>
            <p:cNvSpPr txBox="1"/>
            <p:nvPr/>
          </p:nvSpPr>
          <p:spPr>
            <a:xfrm>
              <a:off x="49875" y="3009588"/>
              <a:ext cx="271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FF"/>
                  </a:solidFill>
                </a:rPr>
                <a:t>Investment Recommendation</a:t>
              </a:r>
              <a:endParaRPr b="1" sz="800">
                <a:solidFill>
                  <a:srgbClr val="0000FF"/>
                </a:solidFill>
              </a:endParaRPr>
            </a:p>
          </p:txBody>
        </p:sp>
      </p:grpSp>
      <p:sp>
        <p:nvSpPr>
          <p:cNvPr id="75" name="Google Shape;75;p14"/>
          <p:cNvSpPr txBox="1"/>
          <p:nvPr/>
        </p:nvSpPr>
        <p:spPr>
          <a:xfrm>
            <a:off x="3062050" y="3245775"/>
            <a:ext cx="3158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Panoramic Ventures chooses not to participate in future funding rounds of StoryFit due to:</a:t>
            </a:r>
            <a:endParaRPr b="1"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Product fit</a:t>
            </a:r>
            <a:endParaRPr b="1" sz="800"/>
          </a:p>
          <a:p>
            <a:pPr indent="-96520" lvl="0" marL="274320" rtl="0" algn="l">
              <a:spcBef>
                <a:spcPts val="0"/>
              </a:spcBef>
              <a:spcAft>
                <a:spcPts val="0"/>
              </a:spcAft>
              <a:buSzPts val="800"/>
              <a:buChar char="●"/>
            </a:pPr>
            <a:r>
              <a:rPr lang="en" sz="800"/>
              <a:t>Current Insights product has poor traction, high churn, and low customer conversion rate</a:t>
            </a:r>
            <a:endParaRPr sz="800"/>
          </a:p>
          <a:p>
            <a:pPr indent="-96520" lvl="0" marL="274320" rtl="0" algn="l">
              <a:spcBef>
                <a:spcPts val="0"/>
              </a:spcBef>
              <a:spcAft>
                <a:spcPts val="0"/>
              </a:spcAft>
              <a:buSzPts val="800"/>
              <a:buChar char="●"/>
            </a:pPr>
            <a:r>
              <a:rPr lang="en" sz="800"/>
              <a:t>Future product buildout such as Self-Service Insights and AI Strategy Platform have little diligence to back projections</a:t>
            </a:r>
            <a:endParaRPr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Financial</a:t>
            </a:r>
            <a:endParaRPr b="1" sz="800"/>
          </a:p>
          <a:p>
            <a:pPr indent="-96520" lvl="0" marL="274320" rtl="0" algn="l">
              <a:spcBef>
                <a:spcPts val="0"/>
              </a:spcBef>
              <a:spcAft>
                <a:spcPts val="0"/>
              </a:spcAft>
              <a:buSzPts val="800"/>
              <a:buChar char="●"/>
            </a:pPr>
            <a:r>
              <a:rPr lang="en" sz="800"/>
              <a:t>Gross margin compression is unrealistic as their product requires constant updating and maintenance </a:t>
            </a:r>
            <a:endParaRPr sz="800"/>
          </a:p>
          <a:p>
            <a:pPr indent="-96520" lvl="0" marL="274320" rtl="0" algn="l">
              <a:spcBef>
                <a:spcPts val="0"/>
              </a:spcBef>
              <a:spcAft>
                <a:spcPts val="0"/>
              </a:spcAft>
              <a:buSzPts val="800"/>
              <a:buChar char="●"/>
            </a:pPr>
            <a:r>
              <a:rPr lang="en" sz="800"/>
              <a:t>$29Bn TAM is overestimated and includes wrong verticals</a:t>
            </a:r>
            <a:endParaRPr sz="800"/>
          </a:p>
        </p:txBody>
      </p:sp>
      <p:sp>
        <p:nvSpPr>
          <p:cNvPr id="76" name="Google Shape;76;p14"/>
          <p:cNvSpPr txBox="1"/>
          <p:nvPr/>
        </p:nvSpPr>
        <p:spPr>
          <a:xfrm>
            <a:off x="6146675" y="3245775"/>
            <a:ext cx="2876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Monica Landers </a:t>
            </a:r>
            <a:r>
              <a:rPr lang="en" sz="800"/>
              <a:t>(Founder and CEO)</a:t>
            </a:r>
            <a:endParaRPr sz="800"/>
          </a:p>
          <a:p>
            <a:pPr indent="0" lvl="0" marL="0" rtl="0" algn="l">
              <a:spcBef>
                <a:spcPts val="0"/>
              </a:spcBef>
              <a:spcAft>
                <a:spcPts val="0"/>
              </a:spcAft>
              <a:buNone/>
            </a:pPr>
            <a:r>
              <a:rPr lang="en" sz="800"/>
              <a:t>Has had production experience at ABC News and Good Morning America as well as executive leadership at multiple companies, including VP Media Innovation at Demand Media</a:t>
            </a:r>
            <a:endParaRPr sz="8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Marc Evans </a:t>
            </a:r>
            <a:r>
              <a:rPr lang="en" sz="800"/>
              <a:t>(COO)</a:t>
            </a:r>
            <a:endParaRPr sz="800"/>
          </a:p>
          <a:p>
            <a:pPr indent="0" lvl="0" marL="0" rtl="0" algn="l">
              <a:spcBef>
                <a:spcPts val="0"/>
              </a:spcBef>
              <a:spcAft>
                <a:spcPts val="0"/>
              </a:spcAft>
              <a:buNone/>
            </a:pPr>
            <a:r>
              <a:rPr lang="en" sz="800"/>
              <a:t>Founded and been part of the leadership team of Intrepid Pictures (as CEO), Revolution Studios (as CFO), and Rock Ridge Principals (Managing Partner)</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b="1" lang="en" sz="800"/>
              <a:t>Kymn Goldstein </a:t>
            </a:r>
            <a:r>
              <a:rPr lang="en" sz="800"/>
              <a:t>(Head of Revenue &amp; Growth)</a:t>
            </a:r>
            <a:endParaRPr sz="800"/>
          </a:p>
          <a:p>
            <a:pPr indent="0" lvl="0" marL="0" rtl="0" algn="l">
              <a:spcBef>
                <a:spcPts val="0"/>
              </a:spcBef>
              <a:spcAft>
                <a:spcPts val="0"/>
              </a:spcAft>
              <a:buNone/>
            </a:pPr>
            <a:r>
              <a:rPr lang="en" sz="800"/>
              <a:t>Served as COO at Allied Global Marketing, a global brand and entertainment agency</a:t>
            </a:r>
            <a:endParaRPr sz="800"/>
          </a:p>
          <a:p>
            <a:pPr indent="0" lvl="0" marL="0" rtl="0" algn="l">
              <a:spcBef>
                <a:spcPts val="0"/>
              </a:spcBef>
              <a:spcAft>
                <a:spcPts val="0"/>
              </a:spcAft>
              <a:buNone/>
            </a:pPr>
            <a:r>
              <a:t/>
            </a:r>
            <a:endParaRPr sz="800"/>
          </a:p>
        </p:txBody>
      </p:sp>
      <p:sp>
        <p:nvSpPr>
          <p:cNvPr id="77" name="Google Shape;7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