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F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B675-39D5-429A-BA3B-A06A7EFE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C1F51-251B-44AC-961D-D87F43D6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34AD-69CE-48BE-BED1-23C2FFDF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6A3B-5E64-4BD5-ABE0-25CEE700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DD82-6010-49B7-9943-7BADE214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282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9BDF-4FD6-4CF4-A4DD-0613E12E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7ABB8-D738-47A8-BCAC-9B156241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D504-8BD2-490A-961D-10921EA4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9E04-D6F4-4A95-9180-7170D625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4D1A-1327-427D-B1AF-5D07744A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15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D45B7-9CE7-4963-968F-EE7C79300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8EF94-AFB5-4863-86B1-60030E515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1899-AA38-4A76-90F9-92E2AB77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C3F2-2DE2-4F35-A90F-497CF6F7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F14C-B5BD-4C6E-8785-38A4DD2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990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F50-424E-4A8A-8698-10131BB9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E4D3-F1A7-4FE2-9395-1EC622D8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D98B-C666-47AC-A4D7-9F7926D9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4825-9934-4A22-A34B-4FDE68B9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B382-298B-4614-8FDC-37E6C1DC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565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BBB9-2104-4F2D-9D35-8F53045B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0B06-659B-4DC9-9F99-8DE66A6A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A2E8-2609-4ED1-89DD-20A4D9D5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A9C4-8E51-444F-8F3C-865BDD7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ECD2-C0A2-4397-851D-0B71F3BB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169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BA1E-C096-486D-B409-5B6CCE5C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612-71F6-4205-A21F-AF5A694D7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87E2-BF62-4ABF-B905-83297DC7F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C0699-742E-4A42-A4C6-988419CA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3BFF-5B5D-4F32-8B8F-5CE9197C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1B11-DBE9-4B43-8B18-B965EC8E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8894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1ABE-7B35-4E10-B0EE-79F270F3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2D761-D879-486B-961E-7B51334E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0ACA6-2C2D-4F0B-945E-21548CA49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C963A-AE15-49DC-8384-742763A6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84F87-18DF-4D82-90CF-50A1A9B2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7F80-B256-4967-8BAE-FB06B2EC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F3A36-DF4B-4ECF-9ABD-214C0D27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88C46-6BC0-4B3D-B429-7B18CE5E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572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5E17-699E-48C7-B7BB-74D938DA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C98F1-37DB-47E8-BB62-BE3A68BE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D1101-541A-4A61-B305-A3807A8A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7B151-764F-4F66-AFBB-AEE3E675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82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D071F-FC41-4008-A6A0-B0A52197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635F-89AA-4B60-9891-D32082EE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6CCF-B5F5-4B90-88D4-EAB17E3D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03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6132-BA19-47DF-899F-176C962A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731-D889-45EB-9E39-FE334DFD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2C57F-BA91-4C1C-B1E8-287E4249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B6B6-123F-4822-A52D-70A1CCD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68FD4-5F72-4198-A1F0-56E34665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79F5-3BB6-4BA6-AA8F-5FEE7D70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504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61A6-0983-4327-A499-7F3F8B2C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B0A05-0FEA-49A7-99E1-3FF1D5AF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BF97-8E84-4E62-BE12-A568356F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D9712-7934-47E3-88ED-BF8EA380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B4956-EDE4-413C-9E01-B09F5A1F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6CF5-7F86-43A1-B25A-5228A3B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928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A69DA-C9D5-4933-B518-93B794A0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B913-1AD7-4A0D-9CE0-DF18C69D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998A-54EF-444C-AC98-3B9456243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ABE6-30F0-4618-9FC1-97DF4B8AA03A}" type="datetimeFigureOut">
              <a:rPr lang="lt-LT" smtClean="0"/>
              <a:t>2024-06-13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B718-A399-4540-A794-ACCF5806C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CDF3-2BF6-4054-9BB5-D84978EFE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38C0-1876-471F-B332-C7651D388E9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75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36F2-F7C7-45FF-9CE2-FF7D5B0AB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C4AD6-B7C2-4093-B283-C7B3154CA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5268B6-C2DC-4D7A-A341-6E0CA02A9E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8AFE2-D9DD-4D46-BF68-46138A2A6B7A}"/>
              </a:ext>
            </a:extLst>
          </p:cNvPr>
          <p:cNvSpPr txBox="1"/>
          <p:nvPr/>
        </p:nvSpPr>
        <p:spPr>
          <a:xfrm>
            <a:off x="5391878" y="2471130"/>
            <a:ext cx="4025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Overview of Adventure Works Company</a:t>
            </a:r>
            <a:endParaRPr lang="lt-LT" sz="3200" b="1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8D66C-1F6E-4CE1-81FF-FE9BA890E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6768"/>
            <a:ext cx="3518385" cy="35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46F9-4AF2-4DE1-ADE4-F2FE7764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48A7-032A-4302-8FEF-A9714289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D5B76-EDE5-49DB-9EF3-2A37611E5715}"/>
              </a:ext>
            </a:extLst>
          </p:cNvPr>
          <p:cNvSpPr/>
          <p:nvPr/>
        </p:nvSpPr>
        <p:spPr>
          <a:xfrm>
            <a:off x="0" y="0"/>
            <a:ext cx="12192000" cy="7012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91628-2E70-49B3-BFAE-039905EE2ED9}"/>
              </a:ext>
            </a:extLst>
          </p:cNvPr>
          <p:cNvSpPr txBox="1"/>
          <p:nvPr/>
        </p:nvSpPr>
        <p:spPr>
          <a:xfrm>
            <a:off x="4040981" y="2952004"/>
            <a:ext cx="41100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D700"/>
                </a:solidFill>
              </a:rPr>
              <a:t>Questions?</a:t>
            </a:r>
            <a:endParaRPr lang="lt-LT" sz="6600" dirty="0">
              <a:solidFill>
                <a:srgbClr val="FF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4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5E1-10D9-4F97-BB2A-E07885ED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F4EB-826B-4020-A46F-EC1FB178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CFC79-1527-4723-8FF5-06659EE80317}"/>
              </a:ext>
            </a:extLst>
          </p:cNvPr>
          <p:cNvSpPr/>
          <p:nvPr/>
        </p:nvSpPr>
        <p:spPr>
          <a:xfrm>
            <a:off x="0" y="-154003"/>
            <a:ext cx="12192000" cy="7012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E2A20-2B60-42E9-A4DD-540D44EE9757}"/>
              </a:ext>
            </a:extLst>
          </p:cNvPr>
          <p:cNvSpPr txBox="1"/>
          <p:nvPr/>
        </p:nvSpPr>
        <p:spPr>
          <a:xfrm>
            <a:off x="4040981" y="2952004"/>
            <a:ext cx="41100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D700"/>
                </a:solidFill>
              </a:rPr>
              <a:t>Thank You!</a:t>
            </a:r>
            <a:endParaRPr lang="lt-LT" sz="6600" dirty="0">
              <a:solidFill>
                <a:srgbClr val="FF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6319-73CF-4E0E-AEA1-C6486EF1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FFDE-287C-4FCF-AFC7-9CE614AC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7C281-9082-4A1C-8E47-46CCEDF4E11C}"/>
              </a:ext>
            </a:extLst>
          </p:cNvPr>
          <p:cNvSpPr/>
          <p:nvPr/>
        </p:nvSpPr>
        <p:spPr>
          <a:xfrm>
            <a:off x="0" y="-154003"/>
            <a:ext cx="12192000" cy="7012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t-LT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2B90C-D4F5-4B41-8B01-C276E49045EB}"/>
              </a:ext>
            </a:extLst>
          </p:cNvPr>
          <p:cNvSpPr txBox="1"/>
          <p:nvPr/>
        </p:nvSpPr>
        <p:spPr>
          <a:xfrm>
            <a:off x="670409" y="613470"/>
            <a:ext cx="483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 we will go through: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FBC49-21E4-465A-94C9-8606E875DCA3}"/>
              </a:ext>
            </a:extLst>
          </p:cNvPr>
          <p:cNvSpPr txBox="1"/>
          <p:nvPr/>
        </p:nvSpPr>
        <p:spPr>
          <a:xfrm>
            <a:off x="670409" y="1948149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Relevant KPI’s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CD01C-5000-4CFC-BCD1-05B23DA4A65D}"/>
              </a:ext>
            </a:extLst>
          </p:cNvPr>
          <p:cNvSpPr txBox="1"/>
          <p:nvPr/>
        </p:nvSpPr>
        <p:spPr>
          <a:xfrm>
            <a:off x="670409" y="231748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6DEAA-D630-4C07-BAB7-B53697FD512D}"/>
              </a:ext>
            </a:extLst>
          </p:cNvPr>
          <p:cNvSpPr txBox="1"/>
          <p:nvPr/>
        </p:nvSpPr>
        <p:spPr>
          <a:xfrm>
            <a:off x="670409" y="268210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Sales/Countries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92DB-C4C7-4237-BD47-DDDFFE9994CD}"/>
              </a:ext>
            </a:extLst>
          </p:cNvPr>
          <p:cNvSpPr txBox="1"/>
          <p:nvPr/>
        </p:nvSpPr>
        <p:spPr>
          <a:xfrm>
            <a:off x="670409" y="304672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Types of 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7A3E0-E3F9-4739-AE6B-D81C5916F638}"/>
              </a:ext>
            </a:extLst>
          </p:cNvPr>
          <p:cNvSpPr txBox="1"/>
          <p:nvPr/>
        </p:nvSpPr>
        <p:spPr>
          <a:xfrm>
            <a:off x="670409" y="3408515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Special Offers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BF3DB-783E-41D2-AAB9-547125FDEF11}"/>
              </a:ext>
            </a:extLst>
          </p:cNvPr>
          <p:cNvSpPr txBox="1"/>
          <p:nvPr/>
        </p:nvSpPr>
        <p:spPr>
          <a:xfrm>
            <a:off x="670409" y="3773135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Strategic insights for future growth</a:t>
            </a:r>
          </a:p>
        </p:txBody>
      </p:sp>
    </p:spTree>
    <p:extLst>
      <p:ext uri="{BB962C8B-B14F-4D97-AF65-F5344CB8AC3E}">
        <p14:creationId xmlns:p14="http://schemas.microsoft.com/office/powerpoint/2010/main" val="10753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BE8F8-9D2C-493D-843F-49A78568862E}"/>
              </a:ext>
            </a:extLst>
          </p:cNvPr>
          <p:cNvSpPr/>
          <p:nvPr/>
        </p:nvSpPr>
        <p:spPr>
          <a:xfrm>
            <a:off x="0" y="0"/>
            <a:ext cx="12192000" cy="7012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B8195-B78E-40B3-A0F1-93C8CB7BE38D}"/>
              </a:ext>
            </a:extLst>
          </p:cNvPr>
          <p:cNvSpPr txBox="1"/>
          <p:nvPr/>
        </p:nvSpPr>
        <p:spPr>
          <a:xfrm>
            <a:off x="8054863" y="613468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91C61-C9C6-415F-A633-1F043642CD54}"/>
              </a:ext>
            </a:extLst>
          </p:cNvPr>
          <p:cNvSpPr txBox="1"/>
          <p:nvPr/>
        </p:nvSpPr>
        <p:spPr>
          <a:xfrm>
            <a:off x="6806291" y="613468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4C694-6DAC-4E5E-84CF-536107109F92}"/>
              </a:ext>
            </a:extLst>
          </p:cNvPr>
          <p:cNvSpPr txBox="1"/>
          <p:nvPr/>
        </p:nvSpPr>
        <p:spPr>
          <a:xfrm>
            <a:off x="5555621" y="613469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2003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9497A-F181-43A6-A775-C2F4FBA74361}"/>
              </a:ext>
            </a:extLst>
          </p:cNvPr>
          <p:cNvSpPr txBox="1"/>
          <p:nvPr/>
        </p:nvSpPr>
        <p:spPr>
          <a:xfrm>
            <a:off x="5555650" y="613468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2003</a:t>
            </a:r>
            <a:endParaRPr lang="lt-LT" sz="3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D5070-461E-4699-A7E0-703DB1497C96}"/>
              </a:ext>
            </a:extLst>
          </p:cNvPr>
          <p:cNvSpPr txBox="1"/>
          <p:nvPr/>
        </p:nvSpPr>
        <p:spPr>
          <a:xfrm>
            <a:off x="6806291" y="614447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lt-LT" sz="3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2EC4C-9A11-42D1-A99F-D1FF4AF8A77B}"/>
              </a:ext>
            </a:extLst>
          </p:cNvPr>
          <p:cNvSpPr txBox="1"/>
          <p:nvPr/>
        </p:nvSpPr>
        <p:spPr>
          <a:xfrm>
            <a:off x="4304951" y="613470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2002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C0E2F-93DA-471E-8502-78559D7EDF36}"/>
              </a:ext>
            </a:extLst>
          </p:cNvPr>
          <p:cNvSpPr txBox="1"/>
          <p:nvPr/>
        </p:nvSpPr>
        <p:spPr>
          <a:xfrm>
            <a:off x="3056379" y="614577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2001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7CBA3-5F34-429A-9779-D77E8ED10914}"/>
              </a:ext>
            </a:extLst>
          </p:cNvPr>
          <p:cNvSpPr txBox="1"/>
          <p:nvPr/>
        </p:nvSpPr>
        <p:spPr>
          <a:xfrm>
            <a:off x="4304951" y="615665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2002</a:t>
            </a:r>
            <a:endParaRPr lang="lt-LT" sz="3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35596-4FAC-4AD2-BAAB-213243DC28B4}"/>
              </a:ext>
            </a:extLst>
          </p:cNvPr>
          <p:cNvSpPr txBox="1"/>
          <p:nvPr/>
        </p:nvSpPr>
        <p:spPr>
          <a:xfrm>
            <a:off x="3055330" y="614449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2001</a:t>
            </a:r>
            <a:endParaRPr lang="lt-LT" sz="3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68FA3-F537-499A-961B-F0CD97F8F247}"/>
              </a:ext>
            </a:extLst>
          </p:cNvPr>
          <p:cNvSpPr txBox="1"/>
          <p:nvPr/>
        </p:nvSpPr>
        <p:spPr>
          <a:xfrm>
            <a:off x="670409" y="613470"/>
            <a:ext cx="125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KPI’s</a:t>
            </a:r>
            <a:endParaRPr lang="lt-LT" sz="3200" dirty="0">
              <a:solidFill>
                <a:srgbClr val="FFD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BDF62-0E73-464E-9ABB-D737CA18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051836"/>
            <a:ext cx="7848600" cy="2600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DAA911-0ADF-41F2-93DF-11B47EE2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218" y="2066123"/>
            <a:ext cx="7858125" cy="2514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48231B-4213-4B5C-A50F-62E5F336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25" y="2132798"/>
            <a:ext cx="7829550" cy="2419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0F3D3E-EF6A-496B-9F64-C3618CBAA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225" y="2060559"/>
            <a:ext cx="7772400" cy="2476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D432DA-126F-45A4-9733-16F3D4DD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700" y="2074846"/>
            <a:ext cx="7810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1" grpId="0"/>
      <p:bldP spid="16" grpId="0"/>
      <p:bldP spid="18" grpId="0"/>
      <p:bldP spid="10" grpId="0"/>
      <p:bldP spid="13" grpId="0"/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B9F3-767F-447F-B026-2BF44933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BAC9-A74A-4F31-9B18-F836AA41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C2026B-80AA-48F5-9533-96E9A9AB8CB6}"/>
              </a:ext>
            </a:extLst>
          </p:cNvPr>
          <p:cNvSpPr/>
          <p:nvPr/>
        </p:nvSpPr>
        <p:spPr>
          <a:xfrm>
            <a:off x="0" y="0"/>
            <a:ext cx="12192000" cy="7012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89D18-13F5-47DD-BFAF-358041E1BEF0}"/>
              </a:ext>
            </a:extLst>
          </p:cNvPr>
          <p:cNvSpPr txBox="1"/>
          <p:nvPr/>
        </p:nvSpPr>
        <p:spPr>
          <a:xfrm>
            <a:off x="670409" y="613470"/>
            <a:ext cx="45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9CE51-7324-4373-9CE5-A2201FA9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45" y="805080"/>
            <a:ext cx="4993584" cy="2623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40659D-9521-4563-BB08-6627EFF9D104}"/>
              </a:ext>
            </a:extLst>
          </p:cNvPr>
          <p:cNvSpPr txBox="1"/>
          <p:nvPr/>
        </p:nvSpPr>
        <p:spPr>
          <a:xfrm>
            <a:off x="670409" y="1948149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Sales trends are on the rise.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4399A-E81F-4A9B-AF3B-36C0852A0791}"/>
              </a:ext>
            </a:extLst>
          </p:cNvPr>
          <p:cNvSpPr txBox="1"/>
          <p:nvPr/>
        </p:nvSpPr>
        <p:spPr>
          <a:xfrm>
            <a:off x="670409" y="231748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Roughly 36.2% increase per year.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4E200-58BA-416A-80CF-C39B7FF86D80}"/>
              </a:ext>
            </a:extLst>
          </p:cNvPr>
          <p:cNvSpPr txBox="1"/>
          <p:nvPr/>
        </p:nvSpPr>
        <p:spPr>
          <a:xfrm>
            <a:off x="670409" y="268210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Best selling periods are July - September.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83E834-5950-4DE8-AF28-CA1E36154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49" y="805080"/>
            <a:ext cx="4993583" cy="26388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975B1B-A5FC-462D-80C0-017FF4CA337B}"/>
              </a:ext>
            </a:extLst>
          </p:cNvPr>
          <p:cNvSpPr txBox="1"/>
          <p:nvPr/>
        </p:nvSpPr>
        <p:spPr>
          <a:xfrm>
            <a:off x="670409" y="304672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Sales forecast for 2004 is 74 M.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D0F5DB-1E07-4BE0-BF47-E063F8CBC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482" y="3474693"/>
            <a:ext cx="4670910" cy="27660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789FCD-1D1F-4F9F-B937-FB55AFE42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985" y="3489224"/>
            <a:ext cx="4670910" cy="27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2B16-CDF0-4C62-A95C-D63FCF9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0753-5FE9-4253-B6E2-27B6333D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F9235-E23D-4AA6-A1C1-E2B94A3178C9}"/>
              </a:ext>
            </a:extLst>
          </p:cNvPr>
          <p:cNvSpPr/>
          <p:nvPr/>
        </p:nvSpPr>
        <p:spPr>
          <a:xfrm>
            <a:off x="0" y="-170155"/>
            <a:ext cx="12192000" cy="70281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lt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CD3E5-20CE-4A9D-8D1F-6036FCA36169}"/>
              </a:ext>
            </a:extLst>
          </p:cNvPr>
          <p:cNvSpPr txBox="1"/>
          <p:nvPr/>
        </p:nvSpPr>
        <p:spPr>
          <a:xfrm>
            <a:off x="670409" y="613470"/>
            <a:ext cx="450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Sales/Countries</a:t>
            </a:r>
          </a:p>
          <a:p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0BF3E-3014-43C4-BF1D-689E94AE8ADB}"/>
              </a:ext>
            </a:extLst>
          </p:cNvPr>
          <p:cNvSpPr txBox="1"/>
          <p:nvPr/>
        </p:nvSpPr>
        <p:spPr>
          <a:xfrm>
            <a:off x="670409" y="2581275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0D1C8-556B-4E31-90C9-EBC524F7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35" y="1487845"/>
            <a:ext cx="7152395" cy="3841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073B5-C250-42C0-8702-A91BFB46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05" y="1495382"/>
            <a:ext cx="7162500" cy="3841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52AC95-7A40-4853-8625-B46802960055}"/>
              </a:ext>
            </a:extLst>
          </p:cNvPr>
          <p:cNvSpPr txBox="1"/>
          <p:nvPr/>
        </p:nvSpPr>
        <p:spPr>
          <a:xfrm>
            <a:off x="670409" y="1948149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Best performing Country – US.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389DB-B385-4130-8C28-81D66EDF48E5}"/>
              </a:ext>
            </a:extLst>
          </p:cNvPr>
          <p:cNvSpPr txBox="1"/>
          <p:nvPr/>
        </p:nvSpPr>
        <p:spPr>
          <a:xfrm>
            <a:off x="670409" y="231748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Roughly 58.6% of the market.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A08E7-89DA-44A4-8EE9-DCC9A332AB17}"/>
              </a:ext>
            </a:extLst>
          </p:cNvPr>
          <p:cNvSpPr txBox="1"/>
          <p:nvPr/>
        </p:nvSpPr>
        <p:spPr>
          <a:xfrm>
            <a:off x="670409" y="268210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Best performing state – California.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30DA9-18C4-43FA-B245-A7E6752954E8}"/>
              </a:ext>
            </a:extLst>
          </p:cNvPr>
          <p:cNvSpPr txBox="1"/>
          <p:nvPr/>
        </p:nvSpPr>
        <p:spPr>
          <a:xfrm>
            <a:off x="670409" y="304672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Roughly 18.6% of US sales.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13203B-8DAB-4994-8D77-F7D13C30E451}"/>
              </a:ext>
            </a:extLst>
          </p:cNvPr>
          <p:cNvSpPr txBox="1"/>
          <p:nvPr/>
        </p:nvSpPr>
        <p:spPr>
          <a:xfrm>
            <a:off x="670409" y="3408515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Europe still needs some time…</a:t>
            </a:r>
          </a:p>
        </p:txBody>
      </p:sp>
    </p:spTree>
    <p:extLst>
      <p:ext uri="{BB962C8B-B14F-4D97-AF65-F5344CB8AC3E}">
        <p14:creationId xmlns:p14="http://schemas.microsoft.com/office/powerpoint/2010/main" val="1223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45EA20-652C-4551-8AB3-BECB4757F7AF}"/>
              </a:ext>
            </a:extLst>
          </p:cNvPr>
          <p:cNvSpPr/>
          <p:nvPr/>
        </p:nvSpPr>
        <p:spPr>
          <a:xfrm>
            <a:off x="-361950" y="-12948"/>
            <a:ext cx="12692337" cy="70614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FAEE84-5AC3-4BEA-BBAB-1A0FFB4A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87" y="828187"/>
            <a:ext cx="4838700" cy="5248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3B52C-9D99-440F-93FF-B0263A441676}"/>
              </a:ext>
            </a:extLst>
          </p:cNvPr>
          <p:cNvSpPr txBox="1"/>
          <p:nvPr/>
        </p:nvSpPr>
        <p:spPr>
          <a:xfrm>
            <a:off x="670409" y="613470"/>
            <a:ext cx="45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Sales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9EAD7-B886-49EA-9A9B-3BFF6B72E4B4}"/>
              </a:ext>
            </a:extLst>
          </p:cNvPr>
          <p:cNvSpPr txBox="1"/>
          <p:nvPr/>
        </p:nvSpPr>
        <p:spPr>
          <a:xfrm>
            <a:off x="670409" y="1950505"/>
            <a:ext cx="52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Offline sales account for ≈77% of total sales.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1B4E3-5B64-4623-B49B-1110593E7C90}"/>
              </a:ext>
            </a:extLst>
          </p:cNvPr>
          <p:cNvSpPr txBox="1"/>
          <p:nvPr/>
        </p:nvSpPr>
        <p:spPr>
          <a:xfrm>
            <a:off x="670409" y="231748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Boom in Online sales since 2003 June.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8A960-F768-4E1E-B3F7-264CC280ADA7}"/>
              </a:ext>
            </a:extLst>
          </p:cNvPr>
          <p:cNvSpPr txBox="1"/>
          <p:nvPr/>
        </p:nvSpPr>
        <p:spPr>
          <a:xfrm>
            <a:off x="670408" y="2682101"/>
            <a:ext cx="483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In one year, Online sales increased 3.5-fold.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87E9D-BC72-48ED-A187-715B14DC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54" y="791673"/>
            <a:ext cx="4838700" cy="524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64CE2-9A40-4EEB-A330-ACD4CC00E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75" y="776325"/>
            <a:ext cx="4838700" cy="52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A2B-5736-46C8-9383-D21E42BD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7D45-AC54-46A7-8B14-CFEBC55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5E26C-D9E9-4BD6-95EC-5BDBFB0CFA2D}"/>
              </a:ext>
            </a:extLst>
          </p:cNvPr>
          <p:cNvSpPr/>
          <p:nvPr/>
        </p:nvSpPr>
        <p:spPr>
          <a:xfrm>
            <a:off x="0" y="0"/>
            <a:ext cx="12192000" cy="7012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3B2D6-7C57-46D2-8E89-A1CAE7F3CA14}"/>
              </a:ext>
            </a:extLst>
          </p:cNvPr>
          <p:cNvSpPr txBox="1"/>
          <p:nvPr/>
        </p:nvSpPr>
        <p:spPr>
          <a:xfrm>
            <a:off x="670409" y="613470"/>
            <a:ext cx="45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Salespersons 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5CE72-2292-4BA9-AF33-F74BAE0F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20" y="802222"/>
            <a:ext cx="5008951" cy="5266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2DCF8D-047B-473A-88B7-8780D47AD8AE}"/>
              </a:ext>
            </a:extLst>
          </p:cNvPr>
          <p:cNvSpPr txBox="1"/>
          <p:nvPr/>
        </p:nvSpPr>
        <p:spPr>
          <a:xfrm>
            <a:off x="670409" y="1948149"/>
            <a:ext cx="521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Top performing sales person - Linda Mitchell (276).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C837-A446-46E2-8F8D-7677F6B17954}"/>
              </a:ext>
            </a:extLst>
          </p:cNvPr>
          <p:cNvSpPr txBox="1"/>
          <p:nvPr/>
        </p:nvSpPr>
        <p:spPr>
          <a:xfrm>
            <a:off x="670409" y="2317481"/>
            <a:ext cx="521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It takes ≈3 salespeople to match online sales value.</a:t>
            </a:r>
          </a:p>
        </p:txBody>
      </p:sp>
    </p:spTree>
    <p:extLst>
      <p:ext uri="{BB962C8B-B14F-4D97-AF65-F5344CB8AC3E}">
        <p14:creationId xmlns:p14="http://schemas.microsoft.com/office/powerpoint/2010/main" val="26625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7B55-3BB4-474C-B608-54F144E7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76B00-58C5-46D9-81D8-EA3640B2FE4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148F-9B8B-4EE7-805E-512363106E30}"/>
              </a:ext>
            </a:extLst>
          </p:cNvPr>
          <p:cNvSpPr txBox="1"/>
          <p:nvPr/>
        </p:nvSpPr>
        <p:spPr>
          <a:xfrm>
            <a:off x="670409" y="613470"/>
            <a:ext cx="45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 Offers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7FE0F-735E-4A4A-9C69-153E6676C36C}"/>
              </a:ext>
            </a:extLst>
          </p:cNvPr>
          <p:cNvSpPr txBox="1"/>
          <p:nvPr/>
        </p:nvSpPr>
        <p:spPr>
          <a:xfrm>
            <a:off x="670408" y="2317481"/>
            <a:ext cx="4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83%  percent of sales were discounted items.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C2696-BABC-4167-AE98-6F8A6ABBBEBF}"/>
              </a:ext>
            </a:extLst>
          </p:cNvPr>
          <p:cNvSpPr txBox="1"/>
          <p:nvPr/>
        </p:nvSpPr>
        <p:spPr>
          <a:xfrm>
            <a:off x="670408" y="2682101"/>
            <a:ext cx="4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Discount values range between 500k and 3M.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396AA-DBB5-410F-BC8D-3057F652F443}"/>
              </a:ext>
            </a:extLst>
          </p:cNvPr>
          <p:cNvSpPr txBox="1"/>
          <p:nvPr/>
        </p:nvSpPr>
        <p:spPr>
          <a:xfrm>
            <a:off x="670409" y="304672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Sales suffer a 38.6% decrease.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33F74D-D5EC-48F3-A85E-1AFCCDB0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496" y="4612035"/>
            <a:ext cx="1686549" cy="11263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080862-B0EA-4A0C-A23F-6782CC7B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032" y="4612035"/>
            <a:ext cx="1679525" cy="11263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5A149E-3B7D-4E40-922A-8D5261EC5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045" y="4628020"/>
            <a:ext cx="1686550" cy="11263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1AA2BC-AF62-4E64-8427-E4C62D45B212}"/>
              </a:ext>
            </a:extLst>
          </p:cNvPr>
          <p:cNvSpPr txBox="1"/>
          <p:nvPr/>
        </p:nvSpPr>
        <p:spPr>
          <a:xfrm>
            <a:off x="670409" y="3422731"/>
            <a:ext cx="43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Do we scrap Discounts?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218B4-ACD2-4D71-80CD-3E149556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287" y="1251443"/>
            <a:ext cx="6160067" cy="33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8471-1F40-4512-ADB4-D351AC45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8993-AD2F-46F2-A4FB-48665AA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D5EB1-765A-4C94-BC32-1AE8A930FF1F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3893F-B90F-401E-AAA2-AACBE15AF838}"/>
              </a:ext>
            </a:extLst>
          </p:cNvPr>
          <p:cNvSpPr txBox="1"/>
          <p:nvPr/>
        </p:nvSpPr>
        <p:spPr>
          <a:xfrm>
            <a:off x="670409" y="613470"/>
            <a:ext cx="635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7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should we do in the Future?</a:t>
            </a:r>
            <a:endParaRPr lang="lt-LT" sz="3200" dirty="0">
              <a:solidFill>
                <a:srgbClr val="FFD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294E9-92A4-4B70-B4FA-B7D99B9F19AF}"/>
              </a:ext>
            </a:extLst>
          </p:cNvPr>
          <p:cNvSpPr txBox="1"/>
          <p:nvPr/>
        </p:nvSpPr>
        <p:spPr>
          <a:xfrm>
            <a:off x="670408" y="2317481"/>
            <a:ext cx="554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Implement measures to strengthen our online sales.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BD8E-28D4-4E94-BEE4-9812A804AFCF}"/>
              </a:ext>
            </a:extLst>
          </p:cNvPr>
          <p:cNvSpPr txBox="1"/>
          <p:nvPr/>
        </p:nvSpPr>
        <p:spPr>
          <a:xfrm>
            <a:off x="670408" y="2682101"/>
            <a:ext cx="505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Investigate the EU market with a strategic focus.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471C4-D067-48C7-B290-4DB40EE8964D}"/>
              </a:ext>
            </a:extLst>
          </p:cNvPr>
          <p:cNvSpPr txBox="1"/>
          <p:nvPr/>
        </p:nvSpPr>
        <p:spPr>
          <a:xfrm>
            <a:off x="670408" y="3046721"/>
            <a:ext cx="60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Advertise more during the July - September period.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50C1C-EDF7-440E-ADFD-66E965458CC5}"/>
              </a:ext>
            </a:extLst>
          </p:cNvPr>
          <p:cNvSpPr txBox="1"/>
          <p:nvPr/>
        </p:nvSpPr>
        <p:spPr>
          <a:xfrm>
            <a:off x="670408" y="3422731"/>
            <a:ext cx="525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Optimize the discount policy for better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7BE6C-C777-45F6-BD9B-5EB9046B383E}"/>
              </a:ext>
            </a:extLst>
          </p:cNvPr>
          <p:cNvSpPr txBox="1"/>
          <p:nvPr/>
        </p:nvSpPr>
        <p:spPr>
          <a:xfrm>
            <a:off x="670409" y="3792063"/>
            <a:ext cx="68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D700"/>
                </a:solidFill>
              </a:rPr>
              <a:t>Leverage our past successes to continue our growth trajectory.</a:t>
            </a:r>
          </a:p>
        </p:txBody>
      </p:sp>
    </p:spTree>
    <p:extLst>
      <p:ext uri="{BB962C8B-B14F-4D97-AF65-F5344CB8AC3E}">
        <p14:creationId xmlns:p14="http://schemas.microsoft.com/office/powerpoint/2010/main" val="1697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247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47</cp:revision>
  <dcterms:created xsi:type="dcterms:W3CDTF">2024-06-06T21:48:03Z</dcterms:created>
  <dcterms:modified xsi:type="dcterms:W3CDTF">2024-06-13T14:36:24Z</dcterms:modified>
</cp:coreProperties>
</file>