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14" r:id="rId2"/>
    <p:sldId id="313" r:id="rId3"/>
    <p:sldId id="312" r:id="rId4"/>
    <p:sldId id="287" r:id="rId5"/>
  </p:sldIdLst>
  <p:sldSz cx="9144000" cy="5143500" type="screen16x9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CD8"/>
    <a:srgbClr val="BB4549"/>
    <a:srgbClr val="BEE04E"/>
    <a:srgbClr val="DCDCDC"/>
    <a:srgbClr val="6E9AD2"/>
    <a:srgbClr val="009EE8"/>
    <a:srgbClr val="3F3F3F"/>
    <a:srgbClr val="222222"/>
    <a:srgbClr val="646464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2" autoAdjust="0"/>
    <p:restoredTop sz="95904" autoAdjust="0"/>
  </p:normalViewPr>
  <p:slideViewPr>
    <p:cSldViewPr>
      <p:cViewPr>
        <p:scale>
          <a:sx n="110" d="100"/>
          <a:sy n="110" d="100"/>
        </p:scale>
        <p:origin x="-1022" y="-13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-3330" y="-78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18830" cy="493316"/>
          </a:xfrm>
          <a:prstGeom prst="rect">
            <a:avLst/>
          </a:prstGeom>
        </p:spPr>
        <p:txBody>
          <a:bodyPr vert="horz" lIns="92242" tIns="46121" rIns="92242" bIns="46121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7" y="1"/>
            <a:ext cx="2918830" cy="493316"/>
          </a:xfrm>
          <a:prstGeom prst="rect">
            <a:avLst/>
          </a:prstGeom>
        </p:spPr>
        <p:txBody>
          <a:bodyPr vert="horz" lIns="92242" tIns="46121" rIns="92242" bIns="46121" rtlCol="0"/>
          <a:lstStyle>
            <a:lvl1pPr algn="r">
              <a:defRPr sz="1200"/>
            </a:lvl1pPr>
          </a:lstStyle>
          <a:p>
            <a:fld id="{4CBF74CB-7565-487F-A8E2-6136C8DF6185}" type="datetimeFigureOut">
              <a:rPr lang="en-GB" smtClean="0"/>
              <a:pPr/>
              <a:t>28/09/2015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371286"/>
            <a:ext cx="2918830" cy="493316"/>
          </a:xfrm>
          <a:prstGeom prst="rect">
            <a:avLst/>
          </a:prstGeom>
        </p:spPr>
        <p:txBody>
          <a:bodyPr vert="horz" lIns="92242" tIns="46121" rIns="92242" bIns="46121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7" y="9371286"/>
            <a:ext cx="2918830" cy="493316"/>
          </a:xfrm>
          <a:prstGeom prst="rect">
            <a:avLst/>
          </a:prstGeom>
        </p:spPr>
        <p:txBody>
          <a:bodyPr vert="horz" lIns="92242" tIns="46121" rIns="92242" bIns="46121" rtlCol="0" anchor="b"/>
          <a:lstStyle>
            <a:lvl1pPr algn="r">
              <a:defRPr sz="1200"/>
            </a:lvl1pPr>
          </a:lstStyle>
          <a:p>
            <a:fld id="{0107A544-BC10-4D97-AB3A-6FD6E1EC834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141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18830" cy="493316"/>
          </a:xfrm>
          <a:prstGeom prst="rect">
            <a:avLst/>
          </a:prstGeom>
        </p:spPr>
        <p:txBody>
          <a:bodyPr vert="horz" lIns="92242" tIns="46121" rIns="92242" bIns="46121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7" y="1"/>
            <a:ext cx="2918830" cy="493316"/>
          </a:xfrm>
          <a:prstGeom prst="rect">
            <a:avLst/>
          </a:prstGeom>
        </p:spPr>
        <p:txBody>
          <a:bodyPr vert="horz" lIns="92242" tIns="46121" rIns="92242" bIns="46121" rtlCol="0"/>
          <a:lstStyle>
            <a:lvl1pPr algn="r">
              <a:defRPr sz="1200"/>
            </a:lvl1pPr>
          </a:lstStyle>
          <a:p>
            <a:fld id="{B2C92D19-C93C-4A09-96EE-3776CEB45BCB}" type="datetimeFigureOut">
              <a:rPr lang="en-GB" smtClean="0"/>
              <a:pPr/>
              <a:t>28/09/2015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8" y="739775"/>
            <a:ext cx="658018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42" tIns="46121" rIns="92242" bIns="4612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501"/>
            <a:ext cx="5388610" cy="4439841"/>
          </a:xfrm>
          <a:prstGeom prst="rect">
            <a:avLst/>
          </a:prstGeom>
        </p:spPr>
        <p:txBody>
          <a:bodyPr vert="horz" lIns="92242" tIns="46121" rIns="92242" bIns="4612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371286"/>
            <a:ext cx="2918830" cy="493316"/>
          </a:xfrm>
          <a:prstGeom prst="rect">
            <a:avLst/>
          </a:prstGeom>
        </p:spPr>
        <p:txBody>
          <a:bodyPr vert="horz" lIns="92242" tIns="46121" rIns="92242" bIns="46121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7" y="9371286"/>
            <a:ext cx="2918830" cy="493316"/>
          </a:xfrm>
          <a:prstGeom prst="rect">
            <a:avLst/>
          </a:prstGeom>
        </p:spPr>
        <p:txBody>
          <a:bodyPr vert="horz" lIns="92242" tIns="46121" rIns="92242" bIns="46121" rtlCol="0" anchor="b"/>
          <a:lstStyle>
            <a:lvl1pPr algn="r">
              <a:defRPr sz="1200"/>
            </a:lvl1pPr>
          </a:lstStyle>
          <a:p>
            <a:fld id="{481BF961-E886-4215-ADD4-ABA669645D9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35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ata\Juhma\Bittium brand project\Assests\Brand pictures\PPT half blu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39552" y="51470"/>
            <a:ext cx="4896544" cy="1656184"/>
          </a:xfrm>
        </p:spPr>
        <p:txBody>
          <a:bodyPr rIns="0" anchor="b"/>
          <a:lstStyle>
            <a:lvl1pPr>
              <a:lnSpc>
                <a:spcPts val="4400"/>
              </a:lnSpc>
              <a:defRPr sz="4800" b="0" spc="-1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 smtClean="0"/>
              <a:t>Add master title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6835" y="1813808"/>
            <a:ext cx="2894400" cy="162000"/>
          </a:xfrm>
        </p:spPr>
        <p:txBody>
          <a:bodyPr>
            <a:noAutofit/>
          </a:bodyPr>
          <a:lstStyle>
            <a:lvl1pPr marL="0" indent="0">
              <a:buNone/>
              <a:defRPr sz="1400" b="0" cap="none" baseline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Presenter’s name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97480" y="2049710"/>
            <a:ext cx="2894400" cy="162000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 b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pic>
        <p:nvPicPr>
          <p:cNvPr id="9" name="Picture 8" descr="bittium_logo_white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08" y="3651870"/>
            <a:ext cx="3060080" cy="134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0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Bittium 2015 | 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6D27-6E64-48A1-8AF4-19901344D5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17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smtClean="0"/>
              <a:t>Click to add presentation title</a:t>
            </a:r>
            <a:endParaRPr lang="en-US" noProof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25" hasCustomPrompt="1"/>
          </p:nvPr>
        </p:nvSpPr>
        <p:spPr>
          <a:xfrm>
            <a:off x="251521" y="771550"/>
            <a:ext cx="8640960" cy="33843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graph</a:t>
            </a:r>
            <a:endParaRPr lang="en-US" noProof="0"/>
          </a:p>
        </p:txBody>
      </p:sp>
      <p:sp>
        <p:nvSpPr>
          <p:cNvPr id="25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611560" y="4786014"/>
            <a:ext cx="2520280" cy="162000"/>
          </a:xfrm>
        </p:spPr>
        <p:txBody>
          <a:bodyPr/>
          <a:lstStyle/>
          <a:p>
            <a:r>
              <a:rPr lang="en-US" smtClean="0"/>
              <a:t>© Bittium 2015 | Confidential</a:t>
            </a:r>
            <a:endParaRPr lang="en-US" dirty="0"/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285059" y="4786014"/>
            <a:ext cx="288032" cy="162000"/>
          </a:xfrm>
        </p:spPr>
        <p:txBody>
          <a:bodyPr/>
          <a:lstStyle/>
          <a:p>
            <a:fld id="{878C6D27-6E64-48A1-8AF4-19901344D507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31" name="Picture 30" descr="bittium_logo_ice_blu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40" y="79231"/>
            <a:ext cx="1368152" cy="600139"/>
          </a:xfrm>
          <a:prstGeom prst="rect">
            <a:avLst/>
          </a:prstGeom>
        </p:spPr>
      </p:pic>
      <p:cxnSp>
        <p:nvCxnSpPr>
          <p:cNvPr id="32" name="Straight Connector 31"/>
          <p:cNvCxnSpPr/>
          <p:nvPr userDrawn="1"/>
        </p:nvCxnSpPr>
        <p:spPr>
          <a:xfrm>
            <a:off x="395536" y="483518"/>
            <a:ext cx="733534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95536" y="4299942"/>
            <a:ext cx="8352928" cy="23418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cap="none" spc="0" baseline="0">
                <a:ln>
                  <a:noFill/>
                </a:ln>
                <a:solidFill>
                  <a:schemeClr val="tx1"/>
                </a:solidFill>
              </a:defRPr>
            </a:lvl1pPr>
            <a:lvl2pPr>
              <a:lnSpc>
                <a:spcPts val="1740"/>
              </a:lnSpc>
              <a:spcBef>
                <a:spcPts val="200"/>
              </a:spcBef>
              <a:defRPr sz="1450" cap="none" baseline="0"/>
            </a:lvl2pPr>
            <a:lvl3pPr>
              <a:lnSpc>
                <a:spcPts val="1740"/>
              </a:lnSpc>
              <a:spcBef>
                <a:spcPts val="200"/>
              </a:spcBef>
              <a:defRPr sz="1450" cap="none" baseline="0"/>
            </a:lvl3pPr>
            <a:lvl4pPr>
              <a:lnSpc>
                <a:spcPts val="1740"/>
              </a:lnSpc>
              <a:spcBef>
                <a:spcPts val="200"/>
              </a:spcBef>
              <a:defRPr sz="1450" cap="none" baseline="0"/>
            </a:lvl4pPr>
            <a:lvl5pPr>
              <a:lnSpc>
                <a:spcPts val="1740"/>
              </a:lnSpc>
              <a:spcBef>
                <a:spcPts val="200"/>
              </a:spcBef>
              <a:defRPr sz="1450" cap="none" baseline="0"/>
            </a:lvl5pPr>
          </a:lstStyle>
          <a:p>
            <a:pPr lvl="0"/>
            <a:r>
              <a:rPr lang="en-US" noProof="0" smtClean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225140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smtClean="0"/>
              <a:t>Click to add presentation title</a:t>
            </a:r>
            <a:endParaRPr lang="en-US" noProof="0"/>
          </a:p>
        </p:txBody>
      </p:sp>
      <p:sp>
        <p:nvSpPr>
          <p:cNvPr id="20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611560" y="4786014"/>
            <a:ext cx="2520280" cy="162000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Bittium</a:t>
            </a:r>
            <a:r>
              <a:rPr lang="en-US" dirty="0" smtClean="0"/>
              <a:t> 2015 | Confidential</a:t>
            </a:r>
            <a:endParaRPr lang="en-US" dirty="0"/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285059" y="4786014"/>
            <a:ext cx="288032" cy="162000"/>
          </a:xfrm>
        </p:spPr>
        <p:txBody>
          <a:bodyPr/>
          <a:lstStyle/>
          <a:p>
            <a:fld id="{878C6D27-6E64-48A1-8AF4-19901344D507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28" name="Picture 27" descr="bittium_logo_ice_blu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40" y="79231"/>
            <a:ext cx="1368152" cy="600139"/>
          </a:xfrm>
          <a:prstGeom prst="rect">
            <a:avLst/>
          </a:prstGeom>
        </p:spPr>
      </p:pic>
      <p:cxnSp>
        <p:nvCxnSpPr>
          <p:cNvPr id="29" name="Straight Connector 28"/>
          <p:cNvCxnSpPr/>
          <p:nvPr userDrawn="1"/>
        </p:nvCxnSpPr>
        <p:spPr>
          <a:xfrm>
            <a:off x="405009" y="483518"/>
            <a:ext cx="733534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0150" y="627607"/>
            <a:ext cx="8532330" cy="647999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600" spc="-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to add heading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772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smtClean="0"/>
              <a:t>Click to add presentation title</a:t>
            </a:r>
            <a:endParaRPr lang="en-US" noProof="0"/>
          </a:p>
        </p:txBody>
      </p:sp>
      <p:sp>
        <p:nvSpPr>
          <p:cNvPr id="20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611560" y="4786014"/>
            <a:ext cx="2520280" cy="162000"/>
          </a:xfrm>
        </p:spPr>
        <p:txBody>
          <a:bodyPr/>
          <a:lstStyle/>
          <a:p>
            <a:r>
              <a:rPr lang="en-US" smtClean="0"/>
              <a:t>© Bittium 2015 | Confidential</a:t>
            </a:r>
            <a:endParaRPr lang="en-US" dirty="0"/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285059" y="4786014"/>
            <a:ext cx="288032" cy="162000"/>
          </a:xfrm>
        </p:spPr>
        <p:txBody>
          <a:bodyPr/>
          <a:lstStyle/>
          <a:p>
            <a:fld id="{878C6D27-6E64-48A1-8AF4-19901344D507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26" name="Picture 25" descr="bittium_logo_ice_blu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40" y="79231"/>
            <a:ext cx="1368152" cy="600139"/>
          </a:xfrm>
          <a:prstGeom prst="rect">
            <a:avLst/>
          </a:prstGeom>
        </p:spPr>
      </p:pic>
      <p:cxnSp>
        <p:nvCxnSpPr>
          <p:cNvPr id="27" name="Straight Connector 26"/>
          <p:cNvCxnSpPr/>
          <p:nvPr userDrawn="1"/>
        </p:nvCxnSpPr>
        <p:spPr>
          <a:xfrm>
            <a:off x="395536" y="483518"/>
            <a:ext cx="733534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851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ata\Juhma\Bittium brand project\Assests\Brand pictures\PPT half blu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 userDrawn="1"/>
        </p:nvSpPr>
        <p:spPr>
          <a:xfrm>
            <a:off x="0" y="0"/>
            <a:ext cx="7164288" cy="5164037"/>
          </a:xfrm>
          <a:custGeom>
            <a:avLst/>
            <a:gdLst>
              <a:gd name="connsiteX0" fmla="*/ 8308182 w 8308182"/>
              <a:gd name="connsiteY0" fmla="*/ 0 h 5186363"/>
              <a:gd name="connsiteX1" fmla="*/ 3121819 w 8308182"/>
              <a:gd name="connsiteY1" fmla="*/ 5186363 h 5186363"/>
              <a:gd name="connsiteX2" fmla="*/ 0 w 8308182"/>
              <a:gd name="connsiteY2" fmla="*/ 5186363 h 5186363"/>
              <a:gd name="connsiteX3" fmla="*/ 0 w 8308182"/>
              <a:gd name="connsiteY3" fmla="*/ 0 h 5186363"/>
              <a:gd name="connsiteX4" fmla="*/ 8308182 w 8308182"/>
              <a:gd name="connsiteY4" fmla="*/ 0 h 518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8182" h="5186363">
                <a:moveTo>
                  <a:pt x="8308182" y="0"/>
                </a:moveTo>
                <a:lnTo>
                  <a:pt x="3121819" y="5186363"/>
                </a:lnTo>
                <a:lnTo>
                  <a:pt x="0" y="5186363"/>
                </a:lnTo>
                <a:lnTo>
                  <a:pt x="0" y="0"/>
                </a:lnTo>
                <a:lnTo>
                  <a:pt x="830818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9552" y="2654417"/>
            <a:ext cx="3778930" cy="5331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 cap="none" spc="-3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 err="1" smtClean="0"/>
              <a:t>www.bittium.com</a:t>
            </a:r>
            <a:endParaRPr lang="en-US" noProof="0" dirty="0" smtClean="0"/>
          </a:p>
          <a:p>
            <a:pPr lvl="0"/>
            <a:r>
              <a:rPr lang="en-US" noProof="0" dirty="0" err="1" smtClean="0"/>
              <a:t>firstname.lastname@bittium.com</a:t>
            </a:r>
            <a:endParaRPr lang="en-US" noProof="0" dirty="0" smtClean="0"/>
          </a:p>
        </p:txBody>
      </p:sp>
      <p:pic>
        <p:nvPicPr>
          <p:cNvPr id="5" name="Picture 4" descr="bittium_logo_white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08" y="3651870"/>
            <a:ext cx="3060080" cy="1342305"/>
          </a:xfrm>
          <a:prstGeom prst="rect">
            <a:avLst/>
          </a:prstGeom>
        </p:spPr>
      </p:pic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1995686"/>
            <a:ext cx="5364856" cy="648072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48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None/>
              <a:tabLst/>
              <a:defRPr/>
            </a:pPr>
            <a:r>
              <a:rPr lang="en-US" noProof="0" dirty="0" smtClean="0"/>
              <a:t>Click to add heading</a:t>
            </a:r>
          </a:p>
        </p:txBody>
      </p:sp>
    </p:spTree>
    <p:extLst>
      <p:ext uri="{BB962C8B-B14F-4D97-AF65-F5344CB8AC3E}">
        <p14:creationId xmlns:p14="http://schemas.microsoft.com/office/powerpoint/2010/main" val="1586575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with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998662" y="0"/>
            <a:ext cx="7145337" cy="51435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r>
              <a:rPr lang="en-US" dirty="0" smtClean="0"/>
              <a:t>Click icon </a:t>
            </a:r>
            <a:br>
              <a:rPr lang="en-US" dirty="0" smtClean="0"/>
            </a:br>
            <a:r>
              <a:rPr lang="en-US" dirty="0" smtClean="0"/>
              <a:t>to add picture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96000" y="51470"/>
            <a:ext cx="4896544" cy="2232000"/>
          </a:xfrm>
        </p:spPr>
        <p:txBody>
          <a:bodyPr lIns="90000" tIns="46800" rIns="0" bIns="46800" anchor="b"/>
          <a:lstStyle>
            <a:lvl1pPr>
              <a:lnSpc>
                <a:spcPts val="4400"/>
              </a:lnSpc>
              <a:defRPr sz="4800" b="0" spc="-1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 smtClean="0"/>
              <a:t>Add master title</a:t>
            </a:r>
            <a:endParaRPr lang="en-US" noProof="0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000" y="2304000"/>
            <a:ext cx="2894400" cy="1407600"/>
          </a:xfrm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400" b="0" cap="none" baseline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Subheading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6088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620" userDrawn="1">
          <p15:clr>
            <a:srgbClr val="FBAE40"/>
          </p15:clr>
        </p15:guide>
        <p15:guide id="2" pos="125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 bwMode="gray">
          <a:xfrm>
            <a:off x="395536" y="105518"/>
            <a:ext cx="7323384" cy="37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add presentation title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0150" y="627607"/>
            <a:ext cx="8388314" cy="647999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600" spc="-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to add heading</a:t>
            </a:r>
            <a:endParaRPr lang="en-US" noProof="0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 hasCustomPrompt="1"/>
          </p:nvPr>
        </p:nvSpPr>
        <p:spPr>
          <a:xfrm>
            <a:off x="360150" y="1275606"/>
            <a:ext cx="8388314" cy="324036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add text / picture / graph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© Bittium 2015 |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8C6D27-6E64-48A1-8AF4-19901344D507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8" descr="bittium_logo_ice_blu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40" y="79231"/>
            <a:ext cx="1368152" cy="60013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95536" y="483518"/>
            <a:ext cx="733534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624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 bwMode="gray">
          <a:xfrm>
            <a:off x="395536" y="105518"/>
            <a:ext cx="7323384" cy="37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add presentation title</a:t>
            </a:r>
            <a:endParaRPr lang="en-US" noProof="0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 hasCustomPrompt="1"/>
          </p:nvPr>
        </p:nvSpPr>
        <p:spPr>
          <a:xfrm>
            <a:off x="3347864" y="793379"/>
            <a:ext cx="5533918" cy="4074389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icon to add picture / graph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611560" y="4786014"/>
            <a:ext cx="2520280" cy="162000"/>
          </a:xfrm>
        </p:spPr>
        <p:txBody>
          <a:bodyPr/>
          <a:lstStyle/>
          <a:p>
            <a:r>
              <a:rPr lang="en-US" smtClean="0"/>
              <a:t>© </a:t>
            </a:r>
            <a:r>
              <a:rPr lang="en-US" dirty="0" err="1" smtClean="0"/>
              <a:t>Bittium</a:t>
            </a:r>
            <a:r>
              <a:rPr lang="en-US" dirty="0" smtClean="0"/>
              <a:t> 2015 |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8C6D27-6E64-48A1-8AF4-19901344D507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8" descr="bittium_logo_ice_blu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40" y="79231"/>
            <a:ext cx="1368152" cy="60013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95536" y="483518"/>
            <a:ext cx="733534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0150" y="627607"/>
            <a:ext cx="2699682" cy="3888359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600" spc="-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to add heading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3825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 bwMode="gray">
          <a:xfrm>
            <a:off x="395536" y="105518"/>
            <a:ext cx="7323384" cy="378000"/>
          </a:xfrm>
        </p:spPr>
        <p:txBody>
          <a:bodyPr/>
          <a:lstStyle/>
          <a:p>
            <a:r>
              <a:rPr lang="en-US" noProof="0" smtClean="0"/>
              <a:t>Click to add presentation title</a:t>
            </a:r>
            <a:endParaRPr lang="en-US" noProof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0150" y="627534"/>
            <a:ext cx="8388314" cy="648072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3600" spc="-200" baseline="0">
                <a:solidFill>
                  <a:srgbClr val="6E9AD2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None/>
              <a:tabLst/>
              <a:defRPr/>
            </a:pPr>
            <a:r>
              <a:rPr lang="en-US" noProof="0" dirty="0" smtClean="0"/>
              <a:t>Click to add heading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 hasCustomPrompt="1"/>
          </p:nvPr>
        </p:nvSpPr>
        <p:spPr>
          <a:xfrm>
            <a:off x="360150" y="1275606"/>
            <a:ext cx="8388314" cy="30359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text / picture / graph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60150" y="4443958"/>
            <a:ext cx="8388314" cy="209628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>
                <a:solidFill>
                  <a:schemeClr val="tx1"/>
                </a:solidFill>
              </a:defRPr>
            </a:lvl1pPr>
            <a:lvl2pPr marL="216000" indent="0">
              <a:buNone/>
              <a:defRPr sz="950"/>
            </a:lvl2pPr>
            <a:lvl3pPr marL="432000" indent="0">
              <a:buNone/>
              <a:defRPr sz="950"/>
            </a:lvl3pPr>
            <a:lvl4pPr marL="648000" indent="0">
              <a:buNone/>
              <a:defRPr sz="950"/>
            </a:lvl4pPr>
            <a:lvl5pPr marL="864000" indent="0">
              <a:buNone/>
              <a:defRPr sz="950"/>
            </a:lvl5pPr>
          </a:lstStyle>
          <a:p>
            <a:pPr lvl="0"/>
            <a:r>
              <a:rPr lang="en-US" dirty="0" smtClean="0"/>
              <a:t>&lt;Footnote&gt;</a:t>
            </a:r>
            <a:endParaRPr lang="en-US" dirty="0"/>
          </a:p>
        </p:txBody>
      </p:sp>
      <p:pic>
        <p:nvPicPr>
          <p:cNvPr id="33" name="Picture 32" descr="bittium_logo_ice_blu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40" y="79231"/>
            <a:ext cx="1368152" cy="600139"/>
          </a:xfrm>
          <a:prstGeom prst="rect">
            <a:avLst/>
          </a:prstGeom>
        </p:spPr>
      </p:pic>
      <p:cxnSp>
        <p:nvCxnSpPr>
          <p:cNvPr id="34" name="Straight Connector 33"/>
          <p:cNvCxnSpPr/>
          <p:nvPr userDrawn="1"/>
        </p:nvCxnSpPr>
        <p:spPr>
          <a:xfrm>
            <a:off x="395536" y="483518"/>
            <a:ext cx="733534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285059" y="4786014"/>
            <a:ext cx="288032" cy="162000"/>
          </a:xfrm>
        </p:spPr>
        <p:txBody>
          <a:bodyPr/>
          <a:lstStyle/>
          <a:p>
            <a:fld id="{878C6D27-6E64-48A1-8AF4-19901344D507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611560" y="4786014"/>
            <a:ext cx="2520280" cy="162000"/>
          </a:xfrm>
        </p:spPr>
        <p:txBody>
          <a:bodyPr/>
          <a:lstStyle/>
          <a:p>
            <a:r>
              <a:rPr lang="en-US" smtClean="0"/>
              <a:t>© </a:t>
            </a:r>
            <a:r>
              <a:rPr lang="en-US" dirty="0" err="1" smtClean="0"/>
              <a:t>Bittium</a:t>
            </a:r>
            <a:r>
              <a:rPr lang="en-US" dirty="0" smtClean="0"/>
              <a:t> 2015 |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17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smtClean="0"/>
              <a:t>Click to add presentation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3" hasCustomPrompt="1"/>
          </p:nvPr>
        </p:nvSpPr>
        <p:spPr>
          <a:xfrm>
            <a:off x="4572000" y="1275606"/>
            <a:ext cx="4176614" cy="312995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text / picture / graph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4" hasCustomPrompt="1"/>
          </p:nvPr>
        </p:nvSpPr>
        <p:spPr>
          <a:xfrm>
            <a:off x="360150" y="1275606"/>
            <a:ext cx="4067834" cy="31299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text / picture / graph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611560" y="4786014"/>
            <a:ext cx="2520280" cy="162000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Bittium</a:t>
            </a:r>
            <a:r>
              <a:rPr lang="en-US" dirty="0" smtClean="0"/>
              <a:t> 2015 | Confidential</a:t>
            </a:r>
            <a:endParaRPr lang="en-US" dirty="0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285059" y="4786014"/>
            <a:ext cx="288032" cy="162000"/>
          </a:xfrm>
        </p:spPr>
        <p:txBody>
          <a:bodyPr/>
          <a:lstStyle/>
          <a:p>
            <a:fld id="{878C6D27-6E64-48A1-8AF4-19901344D507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0150" y="627534"/>
            <a:ext cx="8388464" cy="648072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3600" spc="-200" baseline="0">
                <a:solidFill>
                  <a:srgbClr val="6E9AD2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to add heading</a:t>
            </a:r>
            <a:endParaRPr lang="en-US" noProof="0" dirty="0"/>
          </a:p>
        </p:txBody>
      </p:sp>
      <p:pic>
        <p:nvPicPr>
          <p:cNvPr id="27" name="Picture 26" descr="bittium_logo_ice_blu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40" y="79231"/>
            <a:ext cx="1368152" cy="600139"/>
          </a:xfrm>
          <a:prstGeom prst="rect">
            <a:avLst/>
          </a:prstGeom>
        </p:spPr>
      </p:pic>
      <p:cxnSp>
        <p:nvCxnSpPr>
          <p:cNvPr id="28" name="Straight Connector 27"/>
          <p:cNvCxnSpPr/>
          <p:nvPr userDrawn="1"/>
        </p:nvCxnSpPr>
        <p:spPr>
          <a:xfrm>
            <a:off x="395536" y="483518"/>
            <a:ext cx="733534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38181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="" xmlns:p15="http://schemas.microsoft.com/office/powerpoint/2012/main">
        <p15:guide id="1" orient="horz" pos="1620" userDrawn="1">
          <p15:clr>
            <a:srgbClr val="FBAE40"/>
          </p15:clr>
        </p15:guide>
        <p15:guide id="2" pos="224" userDrawn="1">
          <p15:clr>
            <a:srgbClr val="FBAE40"/>
          </p15:clr>
        </p15:guide>
        <p15:guide id="3" pos="27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 / graphs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27" hasCustomPrompt="1"/>
          </p:nvPr>
        </p:nvSpPr>
        <p:spPr>
          <a:xfrm>
            <a:off x="5076056" y="1275606"/>
            <a:ext cx="3672236" cy="172819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Click icon to add picture/graph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25" y="1275606"/>
            <a:ext cx="4067959" cy="32403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smtClean="0"/>
              <a:t>Click to add presentation title</a:t>
            </a:r>
            <a:endParaRPr lang="en-US" dirty="0"/>
          </a:p>
        </p:txBody>
      </p:sp>
      <p:sp>
        <p:nvSpPr>
          <p:cNvPr id="28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611560" y="4786014"/>
            <a:ext cx="2520280" cy="162000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Bittium</a:t>
            </a:r>
            <a:r>
              <a:rPr lang="en-US" dirty="0" smtClean="0"/>
              <a:t> 2015 | Confidential</a:t>
            </a:r>
            <a:endParaRPr lang="en-US" dirty="0"/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285059" y="4786014"/>
            <a:ext cx="288032" cy="162000"/>
          </a:xfrm>
        </p:spPr>
        <p:txBody>
          <a:bodyPr/>
          <a:lstStyle/>
          <a:p>
            <a:fld id="{878C6D27-6E64-48A1-8AF4-19901344D507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0150" y="627534"/>
            <a:ext cx="8388142" cy="648072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3600" spc="-200" baseline="0">
                <a:solidFill>
                  <a:srgbClr val="6E9AD2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to add heading</a:t>
            </a:r>
            <a:endParaRPr lang="en-US" noProof="0" dirty="0"/>
          </a:p>
        </p:txBody>
      </p:sp>
      <p:pic>
        <p:nvPicPr>
          <p:cNvPr id="35" name="Picture 34" descr="bittium_logo_ice_blu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40" y="79231"/>
            <a:ext cx="1368152" cy="600139"/>
          </a:xfrm>
          <a:prstGeom prst="rect">
            <a:avLst/>
          </a:prstGeom>
        </p:spPr>
      </p:pic>
      <p:cxnSp>
        <p:nvCxnSpPr>
          <p:cNvPr id="36" name="Straight Connector 35"/>
          <p:cNvCxnSpPr/>
          <p:nvPr userDrawn="1"/>
        </p:nvCxnSpPr>
        <p:spPr>
          <a:xfrm>
            <a:off x="395536" y="483518"/>
            <a:ext cx="733534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9"/>
          <p:cNvSpPr>
            <a:spLocks noGrp="1"/>
          </p:cNvSpPr>
          <p:nvPr>
            <p:ph sz="quarter" idx="32" hasCustomPrompt="1"/>
          </p:nvPr>
        </p:nvSpPr>
        <p:spPr>
          <a:xfrm>
            <a:off x="5076056" y="3003798"/>
            <a:ext cx="3672236" cy="172819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Click icon to add picture/graph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3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 / graphs bot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smtClean="0"/>
              <a:t>Click to add presentation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8" hasCustomPrompt="1"/>
          </p:nvPr>
        </p:nvSpPr>
        <p:spPr>
          <a:xfrm>
            <a:off x="360150" y="2724646"/>
            <a:ext cx="4139842" cy="1863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icon to add picture/graph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360150" y="1275607"/>
            <a:ext cx="4067834" cy="12241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5" hasCustomPrompt="1"/>
          </p:nvPr>
        </p:nvSpPr>
        <p:spPr>
          <a:xfrm>
            <a:off x="4572000" y="1275607"/>
            <a:ext cx="4176464" cy="12241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36" hasCustomPrompt="1"/>
          </p:nvPr>
        </p:nvSpPr>
        <p:spPr>
          <a:xfrm>
            <a:off x="4572000" y="2724646"/>
            <a:ext cx="4176464" cy="1863328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Click icon to add picture/graph</a:t>
            </a:r>
          </a:p>
        </p:txBody>
      </p:sp>
      <p:sp>
        <p:nvSpPr>
          <p:cNvPr id="28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611560" y="4786014"/>
            <a:ext cx="2520280" cy="162000"/>
          </a:xfrm>
        </p:spPr>
        <p:txBody>
          <a:bodyPr/>
          <a:lstStyle/>
          <a:p>
            <a:r>
              <a:rPr lang="en-US" smtClean="0"/>
              <a:t>© </a:t>
            </a:r>
            <a:r>
              <a:rPr lang="en-US" dirty="0" err="1" smtClean="0"/>
              <a:t>Bittium</a:t>
            </a:r>
            <a:r>
              <a:rPr lang="en-US" dirty="0" smtClean="0"/>
              <a:t> 2015 | Confidential</a:t>
            </a:r>
            <a:endParaRPr lang="en-US" dirty="0"/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285059" y="4786014"/>
            <a:ext cx="288032" cy="162000"/>
          </a:xfrm>
        </p:spPr>
        <p:txBody>
          <a:bodyPr/>
          <a:lstStyle/>
          <a:p>
            <a:fld id="{878C6D27-6E64-48A1-8AF4-19901344D507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0150" y="627534"/>
            <a:ext cx="8532330" cy="648072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3600" spc="-200" baseline="0">
                <a:solidFill>
                  <a:srgbClr val="6E9AD2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to add heading</a:t>
            </a:r>
            <a:endParaRPr lang="en-US" noProof="0" dirty="0"/>
          </a:p>
        </p:txBody>
      </p:sp>
      <p:pic>
        <p:nvPicPr>
          <p:cNvPr id="35" name="Picture 34" descr="bittium_logo_ice_blu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40" y="79231"/>
            <a:ext cx="1368152" cy="600139"/>
          </a:xfrm>
          <a:prstGeom prst="rect">
            <a:avLst/>
          </a:prstGeom>
        </p:spPr>
      </p:pic>
      <p:cxnSp>
        <p:nvCxnSpPr>
          <p:cNvPr id="36" name="Straight Connector 35"/>
          <p:cNvCxnSpPr/>
          <p:nvPr userDrawn="1"/>
        </p:nvCxnSpPr>
        <p:spPr>
          <a:xfrm>
            <a:off x="395536" y="483518"/>
            <a:ext cx="733534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815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>
            <a:spLocks noGrp="1"/>
          </p:cNvSpPr>
          <p:nvPr>
            <p:ph sz="quarter" idx="24"/>
          </p:nvPr>
        </p:nvSpPr>
        <p:spPr>
          <a:xfrm>
            <a:off x="0" y="0"/>
            <a:ext cx="9144000" cy="4156639"/>
          </a:xfrm>
        </p:spPr>
        <p:txBody>
          <a:bodyPr anchor="t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95536" y="4299942"/>
            <a:ext cx="8352928" cy="23418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cap="none" spc="0" baseline="0">
                <a:ln>
                  <a:noFill/>
                </a:ln>
                <a:solidFill>
                  <a:schemeClr val="tx1"/>
                </a:solidFill>
              </a:defRPr>
            </a:lvl1pPr>
            <a:lvl2pPr>
              <a:lnSpc>
                <a:spcPts val="1740"/>
              </a:lnSpc>
              <a:spcBef>
                <a:spcPts val="200"/>
              </a:spcBef>
              <a:defRPr sz="1450" cap="none" baseline="0"/>
            </a:lvl2pPr>
            <a:lvl3pPr>
              <a:lnSpc>
                <a:spcPts val="1740"/>
              </a:lnSpc>
              <a:spcBef>
                <a:spcPts val="200"/>
              </a:spcBef>
              <a:defRPr sz="1450" cap="none" baseline="0"/>
            </a:lvl3pPr>
            <a:lvl4pPr>
              <a:lnSpc>
                <a:spcPts val="1740"/>
              </a:lnSpc>
              <a:spcBef>
                <a:spcPts val="200"/>
              </a:spcBef>
              <a:defRPr sz="1450" cap="none" baseline="0"/>
            </a:lvl4pPr>
            <a:lvl5pPr>
              <a:lnSpc>
                <a:spcPts val="1740"/>
              </a:lnSpc>
              <a:spcBef>
                <a:spcPts val="200"/>
              </a:spcBef>
              <a:defRPr sz="1450" cap="none" baseline="0"/>
            </a:lvl5pPr>
          </a:lstStyle>
          <a:p>
            <a:pPr lvl="0"/>
            <a:r>
              <a:rPr lang="en-US" noProof="0" smtClean="0"/>
              <a:t>Body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smtClean="0"/>
              <a:t>Click to add presentation title</a:t>
            </a:r>
            <a:endParaRPr lang="en-US" noProof="0"/>
          </a:p>
        </p:txBody>
      </p:sp>
      <p:sp>
        <p:nvSpPr>
          <p:cNvPr id="25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611560" y="4786014"/>
            <a:ext cx="2520280" cy="162000"/>
          </a:xfrm>
        </p:spPr>
        <p:txBody>
          <a:bodyPr/>
          <a:lstStyle/>
          <a:p>
            <a:r>
              <a:rPr lang="en-US" smtClean="0"/>
              <a:t>© Bittium 2015 | Confidential</a:t>
            </a:r>
            <a:endParaRPr lang="en-US" dirty="0"/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285059" y="4786014"/>
            <a:ext cx="288032" cy="162000"/>
          </a:xfrm>
        </p:spPr>
        <p:txBody>
          <a:bodyPr/>
          <a:lstStyle/>
          <a:p>
            <a:fld id="{878C6D27-6E64-48A1-8AF4-19901344D507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21867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96008" y="105518"/>
            <a:ext cx="7200328" cy="37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 smtClean="0"/>
              <a:t>Click to add presentation title</a:t>
            </a:r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358754" y="1131590"/>
            <a:ext cx="8389710" cy="305794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11560" y="4786014"/>
            <a:ext cx="2520280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1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Bittium</a:t>
            </a:r>
            <a:r>
              <a:rPr lang="en-US" dirty="0" smtClean="0"/>
              <a:t> 2015 |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059" y="4786014"/>
            <a:ext cx="288032" cy="162000"/>
          </a:xfrm>
          <a:prstGeom prst="rect">
            <a:avLst/>
          </a:prstGeom>
        </p:spPr>
        <p:txBody>
          <a:bodyPr vert="horz" lIns="0" tIns="0" rIns="18000" bIns="0" rtlCol="0" anchor="ctr"/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fld id="{878C6D27-6E64-48A1-8AF4-19901344D5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7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74" r:id="rId3"/>
    <p:sldLayoutId id="2147483678" r:id="rId4"/>
    <p:sldLayoutId id="2147483676" r:id="rId5"/>
    <p:sldLayoutId id="2147483652" r:id="rId6"/>
    <p:sldLayoutId id="2147483661" r:id="rId7"/>
    <p:sldLayoutId id="2147483663" r:id="rId8"/>
    <p:sldLayoutId id="2147483666" r:id="rId9"/>
    <p:sldLayoutId id="2147483680" r:id="rId10"/>
    <p:sldLayoutId id="2147483672" r:id="rId11"/>
    <p:sldLayoutId id="2147483675" r:id="rId12"/>
    <p:sldLayoutId id="2147483673" r:id="rId13"/>
    <p:sldLayoutId id="2147483677" r:id="rId14"/>
    <p:sldLayoutId id="2147483668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1400" b="0" kern="1200" spc="-50" baseline="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100000"/>
        <a:buFont typeface="Arial" charset="0"/>
        <a:buChar char="•"/>
        <a:defRPr sz="2000" b="0" kern="1200" cap="none" spc="-50" baseline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0000"/>
        <a:buFont typeface="Arial" charset="0"/>
        <a:buChar char="•"/>
        <a:tabLst/>
        <a:defRPr sz="1600" b="0" kern="1200" spc="0" baseline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0000"/>
        <a:buFont typeface="Arial" charset="0"/>
        <a:buChar char="•"/>
        <a:tabLst/>
        <a:defRPr lang="en-US" sz="1600" b="0" kern="1200" cap="none" spc="0" baseline="0" noProof="0" dirty="0" smtClean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0000"/>
        <a:buFont typeface="Arial" charset="0"/>
        <a:buChar char="•"/>
        <a:tabLst/>
        <a:defRPr lang="en-US" sz="1400" b="0" kern="1200" spc="0" baseline="0" noProof="0" dirty="0" smtClean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0000"/>
        <a:buFont typeface="Arial" charset="0"/>
        <a:buChar char="•"/>
        <a:defRPr sz="1400" b="0" kern="1200" spc="0" baseline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5pPr>
      <a:lvl6pPr marL="1296000" indent="-2159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0000"/>
        <a:buFont typeface="Arial" charset="0"/>
        <a:buChar char="•"/>
        <a:defRPr lang="en-US" sz="1200" b="0" kern="1200" spc="0" baseline="0" dirty="0" smtClean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6pPr>
      <a:lvl7pPr marL="1512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0000"/>
        <a:buFont typeface="Arial" charset="0"/>
        <a:buChar char="•"/>
        <a:defRPr sz="1200" b="0" kern="1200" spc="0" baseline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7pPr>
      <a:lvl8pPr marL="1728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0000"/>
        <a:buFont typeface="Arial" charset="0"/>
        <a:buChar char="•"/>
        <a:defRPr sz="1200" b="0" kern="1200" spc="0" baseline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8pPr>
      <a:lvl9pPr marL="1944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555526"/>
            <a:ext cx="33268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MultiRabber</a:t>
            </a:r>
            <a:r>
              <a:rPr lang="en-US" dirty="0" smtClean="0"/>
              <a:t> –automation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2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267494"/>
            <a:ext cx="235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MultiRabber</a:t>
            </a:r>
            <a:r>
              <a:rPr lang="en-US" dirty="0" smtClean="0"/>
              <a:t> key things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699542"/>
            <a:ext cx="71287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 Successful authentication with server is required until functions are activated in </a:t>
            </a:r>
            <a:r>
              <a:rPr lang="en-US" sz="1200" dirty="0" err="1" smtClean="0"/>
              <a:t>MultiRabbers</a:t>
            </a:r>
            <a:endParaRPr lang="en-US" sz="1200" dirty="0" smtClean="0"/>
          </a:p>
          <a:p>
            <a:r>
              <a:rPr lang="en-US" sz="1200" dirty="0" smtClean="0"/>
              <a:t>- </a:t>
            </a:r>
            <a:r>
              <a:rPr lang="en-US" sz="1200" dirty="0" err="1" smtClean="0"/>
              <a:t>MultiRabber</a:t>
            </a:r>
            <a:r>
              <a:rPr lang="en-US" sz="1200" dirty="0" smtClean="0"/>
              <a:t> is application which executes HTTP DL, HTTP UL, SMS, WEB VIEW and CALL automations tests</a:t>
            </a:r>
          </a:p>
          <a:p>
            <a:r>
              <a:rPr lang="en-US" sz="1200" dirty="0" smtClean="0"/>
              <a:t>- HTTP </a:t>
            </a:r>
            <a:r>
              <a:rPr lang="en-US" sz="1200" dirty="0"/>
              <a:t>DL, HTTP UL, </a:t>
            </a:r>
            <a:r>
              <a:rPr lang="en-US" sz="1200" dirty="0" smtClean="0"/>
              <a:t>SMS and </a:t>
            </a:r>
            <a:r>
              <a:rPr lang="en-US" sz="1200" dirty="0"/>
              <a:t>WEB </a:t>
            </a:r>
            <a:r>
              <a:rPr lang="en-US" sz="1200" dirty="0" smtClean="0"/>
              <a:t>VIEW-tests can be run parallel</a:t>
            </a:r>
          </a:p>
          <a:p>
            <a:r>
              <a:rPr lang="en-US" sz="1200" dirty="0" smtClean="0"/>
              <a:t>- App </a:t>
            </a:r>
            <a:r>
              <a:rPr lang="en-US" sz="1200" dirty="0"/>
              <a:t>do not work on background. It have to be open and visible in UE screen all the time</a:t>
            </a:r>
          </a:p>
          <a:p>
            <a:r>
              <a:rPr lang="en-US" sz="1200" dirty="0" smtClean="0"/>
              <a:t>- Limitations for CALL test: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- Automatic answering: connect HF and select “</a:t>
            </a:r>
            <a:r>
              <a:rPr lang="en-US" sz="1200" dirty="0" err="1" smtClean="0"/>
              <a:t>AutoAnswer</a:t>
            </a:r>
            <a:r>
              <a:rPr lang="en-US" sz="1200" dirty="0" smtClean="0"/>
              <a:t>” from android system settings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- Not possible to terminate call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- When call is terminated then new call is done after 15 sec, if STOP has not been received</a:t>
            </a:r>
          </a:p>
          <a:p>
            <a:r>
              <a:rPr lang="en-US" sz="1200" dirty="0" smtClean="0"/>
              <a:t>- </a:t>
            </a:r>
            <a:r>
              <a:rPr lang="en-US" sz="1200" dirty="0" err="1" smtClean="0"/>
              <a:t>MultiRabber</a:t>
            </a:r>
            <a:r>
              <a:rPr lang="en-US" sz="1200" dirty="0" smtClean="0"/>
              <a:t> sends results to server when it receives STOP -command with parameter “Send results to server”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780183" y="2450925"/>
            <a:ext cx="338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MultiRabber_controller</a:t>
            </a:r>
            <a:r>
              <a:rPr lang="en-US" dirty="0" smtClean="0"/>
              <a:t> key things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903" y="2882973"/>
            <a:ext cx="71793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/>
              <a:t>Successful authentication with server is required until functions are activated in </a:t>
            </a:r>
            <a:r>
              <a:rPr lang="en-US" sz="1200" dirty="0" err="1" smtClean="0"/>
              <a:t>MultiRabber_controller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MultiRabber_controller</a:t>
            </a:r>
            <a:r>
              <a:rPr lang="en-US" sz="1200" dirty="0" smtClean="0"/>
              <a:t> is application which is used to start tests on </a:t>
            </a:r>
            <a:r>
              <a:rPr lang="en-US" sz="1200" dirty="0" err="1" smtClean="0"/>
              <a:t>MultiRabbers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Control messages between Controller and </a:t>
            </a:r>
            <a:r>
              <a:rPr lang="en-US" sz="1200" dirty="0" err="1" smtClean="0"/>
              <a:t>MultiRabber</a:t>
            </a:r>
            <a:r>
              <a:rPr lang="en-US" sz="1200" dirty="0" smtClean="0"/>
              <a:t> goes to top of SMS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Tests can be started multiple </a:t>
            </a:r>
            <a:r>
              <a:rPr lang="en-US" sz="1200" dirty="0" err="1" smtClean="0"/>
              <a:t>MultiRabbers</a:t>
            </a:r>
            <a:r>
              <a:rPr lang="en-US" sz="1200" dirty="0" smtClean="0"/>
              <a:t> at the same time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App </a:t>
            </a:r>
            <a:r>
              <a:rPr lang="en-US" sz="1200" dirty="0"/>
              <a:t>do not work on background. It have to be open and visible in UE screen all the </a:t>
            </a:r>
            <a:r>
              <a:rPr lang="en-US" sz="1200" dirty="0" smtClean="0"/>
              <a:t>time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User can define 3 different Test </a:t>
            </a:r>
            <a:r>
              <a:rPr lang="en-US" sz="1200" dirty="0" err="1" smtClean="0"/>
              <a:t>Sequencies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Trigger –function can be used to start tests automatically </a:t>
            </a:r>
            <a:r>
              <a:rPr lang="en-US" sz="1200" dirty="0" err="1" smtClean="0"/>
              <a:t>e.g</a:t>
            </a:r>
            <a:r>
              <a:rPr lang="en-US" sz="1200" dirty="0" smtClean="0"/>
              <a:t> when new SW Build is ready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STOP –command can have 2 parameters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“Clear results from </a:t>
            </a:r>
            <a:r>
              <a:rPr lang="en-US" sz="1200" dirty="0" err="1" smtClean="0"/>
              <a:t>MultiRabbers</a:t>
            </a:r>
            <a:r>
              <a:rPr lang="en-US" sz="1200" dirty="0" smtClean="0"/>
              <a:t>” (if not checked then </a:t>
            </a:r>
            <a:r>
              <a:rPr lang="en-US" sz="1200" dirty="0" err="1" smtClean="0"/>
              <a:t>MultiRabber</a:t>
            </a:r>
            <a:r>
              <a:rPr lang="en-US" sz="1200" dirty="0" smtClean="0"/>
              <a:t> is adding results cumulatively)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“Send results to server” (If checked then </a:t>
            </a:r>
            <a:r>
              <a:rPr lang="en-US" sz="1200" dirty="0" err="1" smtClean="0"/>
              <a:t>MultiRabber</a:t>
            </a:r>
            <a:r>
              <a:rPr lang="en-US" sz="1200" dirty="0" smtClean="0"/>
              <a:t> sends results to server)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992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95536" y="1007685"/>
            <a:ext cx="720080" cy="288032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Sequence checked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513577" y="1020580"/>
            <a:ext cx="720080" cy="288032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Select tests for SEQ 1,2 and 3</a:t>
            </a:r>
          </a:p>
        </p:txBody>
      </p:sp>
      <p:sp>
        <p:nvSpPr>
          <p:cNvPr id="4" name="Oval 3"/>
          <p:cNvSpPr/>
          <p:nvPr/>
        </p:nvSpPr>
        <p:spPr>
          <a:xfrm>
            <a:off x="2751228" y="1652961"/>
            <a:ext cx="648072" cy="57606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Timeout 5sec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7201" y="1014230"/>
            <a:ext cx="720080" cy="288032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START TESTS click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342446" y="2542244"/>
            <a:ext cx="792088" cy="411007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Start SEQ timer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342445" y="3406339"/>
            <a:ext cx="792088" cy="411007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Start SEQ 1/2/3 tests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342446" y="4270436"/>
            <a:ext cx="792088" cy="411007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SEQ timer expires</a:t>
            </a:r>
          </a:p>
        </p:txBody>
      </p:sp>
      <p:sp>
        <p:nvSpPr>
          <p:cNvPr id="13" name="Oval 12"/>
          <p:cNvSpPr/>
          <p:nvPr/>
        </p:nvSpPr>
        <p:spPr>
          <a:xfrm>
            <a:off x="5225729" y="3323811"/>
            <a:ext cx="648072" cy="57606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1min fixed timer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4" name="Elbow Connector 13"/>
          <p:cNvCxnSpPr>
            <a:stCxn id="11" idx="2"/>
            <a:endCxn id="12" idx="0"/>
          </p:cNvCxnSpPr>
          <p:nvPr/>
        </p:nvCxnSpPr>
        <p:spPr>
          <a:xfrm rot="16200000" flipH="1">
            <a:off x="7511944" y="4043890"/>
            <a:ext cx="453090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" idx="2"/>
            <a:endCxn id="11" idx="0"/>
          </p:cNvCxnSpPr>
          <p:nvPr/>
        </p:nvCxnSpPr>
        <p:spPr>
          <a:xfrm rot="5400000">
            <a:off x="7511946" y="3179795"/>
            <a:ext cx="453088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6"/>
            <a:endCxn id="28" idx="1"/>
          </p:cNvCxnSpPr>
          <p:nvPr/>
        </p:nvCxnSpPr>
        <p:spPr>
          <a:xfrm flipV="1">
            <a:off x="3399300" y="1940347"/>
            <a:ext cx="493770" cy="64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2" idx="3"/>
            <a:endCxn id="3" idx="1"/>
          </p:cNvCxnSpPr>
          <p:nvPr/>
        </p:nvCxnSpPr>
        <p:spPr>
          <a:xfrm>
            <a:off x="1115616" y="1151701"/>
            <a:ext cx="397961" cy="1289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" idx="3"/>
            <a:endCxn id="7" idx="1"/>
          </p:cNvCxnSpPr>
          <p:nvPr/>
        </p:nvCxnSpPr>
        <p:spPr>
          <a:xfrm flipV="1">
            <a:off x="2233657" y="1158246"/>
            <a:ext cx="283544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3"/>
            <a:endCxn id="4" idx="0"/>
          </p:cNvCxnSpPr>
          <p:nvPr/>
        </p:nvCxnSpPr>
        <p:spPr>
          <a:xfrm flipH="1">
            <a:off x="3075264" y="1158246"/>
            <a:ext cx="162017" cy="494715"/>
          </a:xfrm>
          <a:prstGeom prst="bentConnector4">
            <a:avLst>
              <a:gd name="adj1" fmla="val -141096"/>
              <a:gd name="adj2" fmla="val 645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3" idx="0"/>
            <a:endCxn id="10" idx="1"/>
          </p:cNvCxnSpPr>
          <p:nvPr/>
        </p:nvCxnSpPr>
        <p:spPr>
          <a:xfrm rot="5400000" flipH="1" flipV="1">
            <a:off x="6158074" y="2139440"/>
            <a:ext cx="576063" cy="17926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3" idx="3"/>
            <a:endCxn id="10" idx="0"/>
          </p:cNvCxnSpPr>
          <p:nvPr/>
        </p:nvCxnSpPr>
        <p:spPr>
          <a:xfrm>
            <a:off x="5873801" y="1940993"/>
            <a:ext cx="1864689" cy="6012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978062" y="4276786"/>
            <a:ext cx="792088" cy="411007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STOP tests</a:t>
            </a:r>
          </a:p>
        </p:txBody>
      </p:sp>
      <p:cxnSp>
        <p:nvCxnSpPr>
          <p:cNvPr id="26" name="Elbow Connector 25"/>
          <p:cNvCxnSpPr>
            <a:stCxn id="25" idx="1"/>
            <a:endCxn id="13" idx="4"/>
          </p:cNvCxnSpPr>
          <p:nvPr/>
        </p:nvCxnSpPr>
        <p:spPr>
          <a:xfrm rot="10800000">
            <a:off x="5549766" y="3899876"/>
            <a:ext cx="428297" cy="5824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" idx="1"/>
            <a:endCxn id="25" idx="3"/>
          </p:cNvCxnSpPr>
          <p:nvPr/>
        </p:nvCxnSpPr>
        <p:spPr>
          <a:xfrm rot="10800000" flipV="1">
            <a:off x="6770150" y="4475940"/>
            <a:ext cx="572296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893070" y="1734843"/>
            <a:ext cx="720080" cy="411007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Send test command to UE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73801" y="1724902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47218" y="2180073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</a:p>
        </p:txBody>
      </p:sp>
      <p:cxnSp>
        <p:nvCxnSpPr>
          <p:cNvPr id="31" name="Elbow Connector 30"/>
          <p:cNvCxnSpPr>
            <a:stCxn id="43" idx="2"/>
            <a:endCxn id="4" idx="4"/>
          </p:cNvCxnSpPr>
          <p:nvPr/>
        </p:nvCxnSpPr>
        <p:spPr>
          <a:xfrm rot="5400000">
            <a:off x="4235247" y="986514"/>
            <a:ext cx="82529" cy="2402493"/>
          </a:xfrm>
          <a:prstGeom prst="bentConnector3">
            <a:avLst>
              <a:gd name="adj1" fmla="val 3769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43955" y="650415"/>
            <a:ext cx="4814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Presetup</a:t>
            </a:r>
            <a:r>
              <a:rPr lang="en-US" sz="1000" dirty="0" smtClean="0"/>
              <a:t>:</a:t>
            </a:r>
          </a:p>
          <a:p>
            <a:r>
              <a:rPr lang="en-US" sz="1000" dirty="0" smtClean="0"/>
              <a:t> -    DL, UL, SMS, WEB and CALL test parameters are defined (read NOTE for the CALL test)</a:t>
            </a:r>
          </a:p>
          <a:p>
            <a:r>
              <a:rPr lang="en-US" sz="1000" dirty="0" smtClean="0"/>
              <a:t> -   Test UE numbers are defined for controller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Test sequence timer is defined (</a:t>
            </a:r>
            <a:r>
              <a:rPr lang="en-US" sz="1000" dirty="0" err="1" smtClean="0"/>
              <a:t>e.g</a:t>
            </a:r>
            <a:r>
              <a:rPr lang="en-US" sz="1000" dirty="0" smtClean="0"/>
              <a:t> 60 min)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 </a:t>
            </a:r>
          </a:p>
          <a:p>
            <a:r>
              <a:rPr lang="en-US" sz="1000" dirty="0" smtClean="0"/>
              <a:t>	NOTE: Call test can be only alone. Currently not possible to stop call.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321354" y="195486"/>
            <a:ext cx="517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MultiRabber_Controller</a:t>
            </a:r>
            <a:r>
              <a:rPr lang="en-US" dirty="0" smtClean="0"/>
              <a:t>: Test Sequence -functionality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1520" y="4187907"/>
            <a:ext cx="5298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TRIGGER STOP button stops ongoing TRIGGER and SEQ functions from Controller. It does not STOP</a:t>
            </a:r>
          </a:p>
          <a:p>
            <a:r>
              <a:rPr lang="en-US" sz="1000" dirty="0" smtClean="0"/>
              <a:t>Tests from </a:t>
            </a:r>
            <a:r>
              <a:rPr lang="en-US" sz="1000" dirty="0" err="1" smtClean="0"/>
              <a:t>MultiRabbers</a:t>
            </a:r>
            <a:r>
              <a:rPr lang="en-US" sz="1000" dirty="0" smtClean="0"/>
              <a:t> ! STOP tests manually from </a:t>
            </a:r>
            <a:r>
              <a:rPr lang="en-US" sz="1000" dirty="0" err="1" smtClean="0"/>
              <a:t>MultiRabbers</a:t>
            </a:r>
            <a:r>
              <a:rPr lang="en-US" sz="1000" dirty="0" smtClean="0"/>
              <a:t> or use Controller to STOP tests.</a:t>
            </a:r>
            <a:endParaRPr lang="en-US" sz="1000" dirty="0"/>
          </a:p>
        </p:txBody>
      </p:sp>
      <p:sp>
        <p:nvSpPr>
          <p:cNvPr id="43" name="Rounded Rectangle 42"/>
          <p:cNvSpPr/>
          <p:nvPr/>
        </p:nvSpPr>
        <p:spPr>
          <a:xfrm>
            <a:off x="5081713" y="1735489"/>
            <a:ext cx="792088" cy="411007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More test UE numbers defined  </a:t>
            </a:r>
            <a:r>
              <a:rPr lang="en-US" sz="800" dirty="0">
                <a:solidFill>
                  <a:schemeClr val="tx1"/>
                </a:solidFill>
              </a:rPr>
              <a:t>?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28" idx="3"/>
            <a:endCxn id="43" idx="1"/>
          </p:cNvCxnSpPr>
          <p:nvPr/>
        </p:nvCxnSpPr>
        <p:spPr>
          <a:xfrm>
            <a:off x="4613150" y="1940347"/>
            <a:ext cx="468563" cy="64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2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5536" y="1007685"/>
            <a:ext cx="720080" cy="288032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TRIGGER Checked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13577" y="1020580"/>
            <a:ext cx="720080" cy="288032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Disable START TESTS button</a:t>
            </a:r>
          </a:p>
        </p:txBody>
      </p:sp>
      <p:sp>
        <p:nvSpPr>
          <p:cNvPr id="9" name="Oval 8"/>
          <p:cNvSpPr/>
          <p:nvPr/>
        </p:nvSpPr>
        <p:spPr>
          <a:xfrm>
            <a:off x="2751228" y="1652961"/>
            <a:ext cx="648072" cy="57606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Trigger file polling 30sec timer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01182" y="1735490"/>
            <a:ext cx="720080" cy="411007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Start </a:t>
            </a:r>
            <a:r>
              <a:rPr lang="en-US" sz="800" dirty="0" err="1" smtClean="0">
                <a:solidFill>
                  <a:schemeClr val="tx1"/>
                </a:solidFill>
              </a:rPr>
              <a:t>testrun</a:t>
            </a:r>
            <a:r>
              <a:rPr lang="en-US" sz="800" dirty="0" smtClean="0">
                <a:solidFill>
                  <a:schemeClr val="tx1"/>
                </a:solidFill>
              </a:rPr>
              <a:t> timer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37779" y="1735490"/>
            <a:ext cx="792088" cy="413242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Is SEQ checked 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17201" y="1014230"/>
            <a:ext cx="720080" cy="288032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TRIGGER START click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37778" y="2490176"/>
            <a:ext cx="792088" cy="413242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Start Tests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12151" y="2230143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17" name="Rounded Rectangle 16"/>
          <p:cNvSpPr/>
          <p:nvPr/>
        </p:nvSpPr>
        <p:spPr>
          <a:xfrm>
            <a:off x="7781502" y="2912805"/>
            <a:ext cx="792088" cy="411007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Start SEQ timer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781501" y="3776900"/>
            <a:ext cx="792088" cy="411007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Start SEQ 1/2/3 tests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781502" y="4640997"/>
            <a:ext cx="792088" cy="411007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SEQ timer expires</a:t>
            </a:r>
          </a:p>
        </p:txBody>
      </p:sp>
      <p:sp>
        <p:nvSpPr>
          <p:cNvPr id="20" name="Oval 19"/>
          <p:cNvSpPr/>
          <p:nvPr/>
        </p:nvSpPr>
        <p:spPr>
          <a:xfrm>
            <a:off x="5664785" y="3694372"/>
            <a:ext cx="648072" cy="57606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1min fixed timer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4" name="Elbow Connector 23"/>
          <p:cNvCxnSpPr>
            <a:stCxn id="18" idx="2"/>
            <a:endCxn id="19" idx="0"/>
          </p:cNvCxnSpPr>
          <p:nvPr/>
        </p:nvCxnSpPr>
        <p:spPr>
          <a:xfrm rot="16200000" flipH="1">
            <a:off x="7951000" y="4414451"/>
            <a:ext cx="453090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7" idx="2"/>
            <a:endCxn id="18" idx="0"/>
          </p:cNvCxnSpPr>
          <p:nvPr/>
        </p:nvCxnSpPr>
        <p:spPr>
          <a:xfrm rot="5400000">
            <a:off x="7951002" y="3550356"/>
            <a:ext cx="453088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0" idx="3"/>
            <a:endCxn id="11" idx="1"/>
          </p:cNvCxnSpPr>
          <p:nvPr/>
        </p:nvCxnSpPr>
        <p:spPr>
          <a:xfrm>
            <a:off x="5621262" y="1940994"/>
            <a:ext cx="316517" cy="11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6"/>
            <a:endCxn id="59" idx="1"/>
          </p:cNvCxnSpPr>
          <p:nvPr/>
        </p:nvCxnSpPr>
        <p:spPr>
          <a:xfrm flipV="1">
            <a:off x="3399300" y="1940347"/>
            <a:ext cx="493770" cy="64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7" idx="3"/>
            <a:endCxn id="8" idx="1"/>
          </p:cNvCxnSpPr>
          <p:nvPr/>
        </p:nvCxnSpPr>
        <p:spPr>
          <a:xfrm>
            <a:off x="1115616" y="1151701"/>
            <a:ext cx="397961" cy="1289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8" idx="3"/>
            <a:endCxn id="12" idx="1"/>
          </p:cNvCxnSpPr>
          <p:nvPr/>
        </p:nvCxnSpPr>
        <p:spPr>
          <a:xfrm flipV="1">
            <a:off x="2233657" y="1158246"/>
            <a:ext cx="283544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2" idx="3"/>
            <a:endCxn id="9" idx="0"/>
          </p:cNvCxnSpPr>
          <p:nvPr/>
        </p:nvCxnSpPr>
        <p:spPr>
          <a:xfrm flipH="1">
            <a:off x="3075264" y="1158246"/>
            <a:ext cx="162017" cy="494715"/>
          </a:xfrm>
          <a:prstGeom prst="bentConnector4">
            <a:avLst>
              <a:gd name="adj1" fmla="val -141096"/>
              <a:gd name="adj2" fmla="val 645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0" idx="0"/>
            <a:endCxn id="17" idx="1"/>
          </p:cNvCxnSpPr>
          <p:nvPr/>
        </p:nvCxnSpPr>
        <p:spPr>
          <a:xfrm rot="5400000" flipH="1" flipV="1">
            <a:off x="6597130" y="2510001"/>
            <a:ext cx="576063" cy="17926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1" idx="2"/>
            <a:endCxn id="13" idx="0"/>
          </p:cNvCxnSpPr>
          <p:nvPr/>
        </p:nvCxnSpPr>
        <p:spPr>
          <a:xfrm rot="5400000">
            <a:off x="6163101" y="2319454"/>
            <a:ext cx="341444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1" idx="3"/>
            <a:endCxn id="17" idx="0"/>
          </p:cNvCxnSpPr>
          <p:nvPr/>
        </p:nvCxnSpPr>
        <p:spPr>
          <a:xfrm>
            <a:off x="6729867" y="1942111"/>
            <a:ext cx="1447679" cy="970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29867" y="1749185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47" name="Rounded Rectangle 46"/>
          <p:cNvSpPr/>
          <p:nvPr/>
        </p:nvSpPr>
        <p:spPr>
          <a:xfrm>
            <a:off x="6417118" y="4647347"/>
            <a:ext cx="792088" cy="411007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STOP tests</a:t>
            </a:r>
          </a:p>
        </p:txBody>
      </p:sp>
      <p:cxnSp>
        <p:nvCxnSpPr>
          <p:cNvPr id="49" name="Elbow Connector 48"/>
          <p:cNvCxnSpPr>
            <a:stCxn id="47" idx="1"/>
            <a:endCxn id="20" idx="4"/>
          </p:cNvCxnSpPr>
          <p:nvPr/>
        </p:nvCxnSpPr>
        <p:spPr>
          <a:xfrm rot="10800000">
            <a:off x="5988822" y="4270437"/>
            <a:ext cx="428297" cy="5824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1"/>
            <a:endCxn id="47" idx="3"/>
          </p:cNvCxnSpPr>
          <p:nvPr/>
        </p:nvCxnSpPr>
        <p:spPr>
          <a:xfrm rot="10800000" flipV="1">
            <a:off x="7209206" y="4846501"/>
            <a:ext cx="572296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3893070" y="1734843"/>
            <a:ext cx="720080" cy="411007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Trigger file found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55949" y="1964629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21062" y="216027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</a:p>
        </p:txBody>
      </p:sp>
      <p:cxnSp>
        <p:nvCxnSpPr>
          <p:cNvPr id="68" name="Elbow Connector 67"/>
          <p:cNvCxnSpPr>
            <a:stCxn id="59" idx="2"/>
            <a:endCxn id="9" idx="4"/>
          </p:cNvCxnSpPr>
          <p:nvPr/>
        </p:nvCxnSpPr>
        <p:spPr>
          <a:xfrm rot="5400000">
            <a:off x="3622600" y="1598514"/>
            <a:ext cx="83175" cy="1177846"/>
          </a:xfrm>
          <a:prstGeom prst="bentConnector3">
            <a:avLst>
              <a:gd name="adj1" fmla="val 374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59" idx="3"/>
            <a:endCxn id="10" idx="1"/>
          </p:cNvCxnSpPr>
          <p:nvPr/>
        </p:nvCxnSpPr>
        <p:spPr>
          <a:xfrm>
            <a:off x="4613150" y="1940347"/>
            <a:ext cx="288032" cy="64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3893070" y="3487751"/>
            <a:ext cx="792088" cy="413242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Testrun</a:t>
            </a:r>
            <a:r>
              <a:rPr lang="en-US" sz="800" dirty="0" smtClean="0">
                <a:solidFill>
                  <a:schemeClr val="tx1"/>
                </a:solidFill>
              </a:rPr>
              <a:t> timer expires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445194" y="3487755"/>
            <a:ext cx="792088" cy="413242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STOP all ongoing tests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357446" y="2490176"/>
            <a:ext cx="792088" cy="413242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5min timeout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Elbow Connector 74"/>
          <p:cNvCxnSpPr>
            <a:stCxn id="71" idx="1"/>
            <a:endCxn id="72" idx="3"/>
          </p:cNvCxnSpPr>
          <p:nvPr/>
        </p:nvCxnSpPr>
        <p:spPr>
          <a:xfrm rot="10800000" flipV="1">
            <a:off x="3237282" y="3694372"/>
            <a:ext cx="655788" cy="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2" idx="1"/>
            <a:endCxn id="73" idx="2"/>
          </p:cNvCxnSpPr>
          <p:nvPr/>
        </p:nvCxnSpPr>
        <p:spPr>
          <a:xfrm rot="10800000">
            <a:off x="1753490" y="2903418"/>
            <a:ext cx="691704" cy="7909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3" idx="0"/>
            <a:endCxn id="9" idx="2"/>
          </p:cNvCxnSpPr>
          <p:nvPr/>
        </p:nvCxnSpPr>
        <p:spPr>
          <a:xfrm rot="5400000" flipH="1" flipV="1">
            <a:off x="1977768" y="1716716"/>
            <a:ext cx="549183" cy="9977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843955" y="650415"/>
            <a:ext cx="4831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Presetup</a:t>
            </a:r>
            <a:r>
              <a:rPr lang="en-US" sz="1000" dirty="0" smtClean="0"/>
              <a:t>:</a:t>
            </a:r>
          </a:p>
          <a:p>
            <a:r>
              <a:rPr lang="en-US" sz="1000" dirty="0" smtClean="0"/>
              <a:t> - DL, UL, SMS, WEB and CALL test parameters are defined (read NOTE for the CALL test)</a:t>
            </a:r>
          </a:p>
          <a:p>
            <a:r>
              <a:rPr lang="en-US" sz="1000" dirty="0" smtClean="0"/>
              <a:t> - Test UE numbers are defined for controller</a:t>
            </a:r>
          </a:p>
          <a:p>
            <a:r>
              <a:rPr lang="en-US" sz="1000" dirty="0" smtClean="0"/>
              <a:t> - Test sequence is defined, if needed</a:t>
            </a:r>
          </a:p>
          <a:p>
            <a:r>
              <a:rPr lang="en-US" sz="1000" dirty="0" smtClean="0"/>
              <a:t> - Test run timer is defined (</a:t>
            </a:r>
            <a:r>
              <a:rPr lang="en-US" sz="1000" dirty="0" err="1" smtClean="0"/>
              <a:t>e.g</a:t>
            </a:r>
            <a:r>
              <a:rPr lang="en-US" sz="1000" dirty="0" smtClean="0"/>
              <a:t> 240 min)</a:t>
            </a:r>
          </a:p>
          <a:p>
            <a:r>
              <a:rPr lang="en-US" sz="1000" dirty="0" smtClean="0"/>
              <a:t>	NOTE: Call test can be only alone. Currently not possible to stop call.</a:t>
            </a:r>
            <a:endParaRPr 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1321354" y="195486"/>
            <a:ext cx="712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MultiRabber_Controller</a:t>
            </a:r>
            <a:r>
              <a:rPr lang="en-US" dirty="0" smtClean="0"/>
              <a:t>: Trigger functionality with Test Sequence -function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251520" y="4187907"/>
            <a:ext cx="5298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TRIGGER STOP button stops ongoing TRIGGER and SEQ functions from Controller. It does not STOP</a:t>
            </a:r>
          </a:p>
          <a:p>
            <a:r>
              <a:rPr lang="en-US" sz="1000" dirty="0" smtClean="0"/>
              <a:t>Tests from </a:t>
            </a:r>
            <a:r>
              <a:rPr lang="en-US" sz="1000" dirty="0" err="1" smtClean="0"/>
              <a:t>MultiRabbers</a:t>
            </a:r>
            <a:r>
              <a:rPr lang="en-US" sz="1000" dirty="0" smtClean="0"/>
              <a:t> ! STOP tests manually from </a:t>
            </a:r>
            <a:r>
              <a:rPr lang="en-US" sz="1000" dirty="0" err="1" smtClean="0"/>
              <a:t>MultiRabbers</a:t>
            </a:r>
            <a:r>
              <a:rPr lang="en-US" sz="1000" dirty="0" smtClean="0"/>
              <a:t> or use Controller to STOP tests.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7800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ittium 2015 colors">
      <a:dk1>
        <a:srgbClr val="000000"/>
      </a:dk1>
      <a:lt1>
        <a:srgbClr val="FFFFFF"/>
      </a:lt1>
      <a:dk2>
        <a:srgbClr val="51626F"/>
      </a:dk2>
      <a:lt2>
        <a:srgbClr val="E0E6E6"/>
      </a:lt2>
      <a:accent1>
        <a:srgbClr val="6F9AD3"/>
      </a:accent1>
      <a:accent2>
        <a:srgbClr val="51626F"/>
      </a:accent2>
      <a:accent3>
        <a:srgbClr val="FFCB4F"/>
      </a:accent3>
      <a:accent4>
        <a:srgbClr val="C966CD"/>
      </a:accent4>
      <a:accent5>
        <a:srgbClr val="C3E76F"/>
      </a:accent5>
      <a:accent6>
        <a:srgbClr val="DCDCDC"/>
      </a:accent6>
      <a:hlink>
        <a:srgbClr val="009EE8"/>
      </a:hlink>
      <a:folHlink>
        <a:srgbClr val="00BFFA"/>
      </a:folHlink>
    </a:clrScheme>
    <a:fontScheme name="Bittium 2015 Calibri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B Blank.potx" id="{B81BD42C-E57E-4D0F-9D33-27846D0F33CB}" vid="{08852A69-79C6-45E8-BE4E-2E56D57392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488</Words>
  <Application>Microsoft Office PowerPoint</Application>
  <PresentationFormat>On-screen Show (16:9)</PresentationFormat>
  <Paragraphs>77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Blank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2015-09-28T14:56:59Z</dcterms:created>
  <dcterms:modified xsi:type="dcterms:W3CDTF">2015-09-29T05:34:45Z</dcterms:modified>
</cp:coreProperties>
</file>