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6" r:id="rId15"/>
    <p:sldId id="275" r:id="rId16"/>
    <p:sldId id="268" r:id="rId17"/>
    <p:sldId id="269" r:id="rId18"/>
    <p:sldId id="270" r:id="rId19"/>
    <p:sldId id="274" r:id="rId20"/>
    <p:sldId id="279" r:id="rId21"/>
    <p:sldId id="271" r:id="rId22"/>
    <p:sldId id="273" r:id="rId23"/>
  </p:sldIdLst>
  <p:sldSz cx="9144000" cy="5143500" type="screen16x9"/>
  <p:notesSz cx="6858000" cy="9144000"/>
  <p:embeddedFontLs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La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cast.com/fi/brands/tori-fi-121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jari.silaste@boogiesoftware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miikka.pakkanen@boogiesoftware.co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le.fi/uutiset/3-883006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ivi.fi/Kaikki_uutiset/kotimaiset-nettihuijarit-jaavat-kiinni-rahojasi-et-silti-enaa-nae-661928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fi"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Nettipetosten torjunta</a:t>
            </a:r>
            <a:endParaRPr sz="40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Tomi Mustonen 2/2018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fi"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Palvelun toimintaperiaate 2/3</a:t>
            </a:r>
            <a:endParaRPr sz="2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297500" y="1095550"/>
            <a:ext cx="7038900" cy="3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Kauppatilanteessa voi syntyä 3 eri ongelmaa: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Myyjä ei lähetä tuotetta (yleisin huijaustapa)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fi"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Myyjälle reklamaatiopiste. Kolmesta reklamaatiosta Palvelu poistaa käyttäjän kuukaudeksi ja luokittelee käyttäjän epäluotettavaksi. Ostajalle palautuu 50% kauppahinnasta. </a:t>
            </a:r>
            <a:endParaRPr sz="11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Ostaja ilmoittaa ettei lähetys ole tullut perille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fi"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Myyjän tulee osoittaa kuitti lähetyksestä tai muutoin näyttää toteen että tuote on postitettu. Ostaja voidaan todeta epärehelliseksi josta hänelle tulee reklamaatiopiste</a:t>
            </a:r>
            <a:endParaRPr sz="11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Ostaja ilmoittaa että tuote on väärä tai viallinen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fi"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Ostaja voi tässä tapauksessa aloittaa Palvelussa reklamaatioprosessin joka päättyy joko kaupan purkamiseen tai rahalliseen hyvitykseen</a:t>
            </a:r>
            <a:endParaRPr sz="11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Palveluun luodaan toimintalogiikka joka ohjaa kaupan molempia osapuolia läpi onnistuneen ja epäonnistuneen kauppaprosessin.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fi" sz="24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Palvelun toimintaperiaate 3/3</a:t>
            </a:r>
            <a:endParaRPr sz="24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Ostajalle luotettavuustietojen haku maksaa 0,2€/kysely.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Ostajalle 50% rahat takaisin -turva on ilmainen. 100% rahat takaisin -turva maksaa 1% kauppahinnasta.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Käyttäjä voi ostaa itselleen “onnistuneita pisteitä” sekä hän voi ostaa “reklamaatiopisteitä” pois.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Toimintalogiikkaan on suunniteltu myös portaat: uuden käyttäjän täytyy tehdä 5 onnistunutta maks 20 euron kauppaa ennenkuin hän voi tehdä 50e arvoisia kauppoja. Seuraava porras on 100e ja ylin porras 500e.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dirty="0"/>
              <a:t>L</a:t>
            </a: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uotettavuutta voi kysyä joko email osoitteen tai puhelinnumeron perusteella.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fi"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Aikataulut ja työmääräarviot</a:t>
            </a:r>
            <a:endParaRPr sz="2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FB7F39A-795D-482C-BD47-39526C4047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199906"/>
              </p:ext>
            </p:extLst>
          </p:nvPr>
        </p:nvGraphicFramePr>
        <p:xfrm>
          <a:off x="349617" y="1462405"/>
          <a:ext cx="8093075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Worksheet" r:id="rId4" imgW="8092535" imgH="2583144" progId="Excel.Sheet.12">
                  <p:embed/>
                </p:oleObj>
              </mc:Choice>
              <mc:Fallback>
                <p:oleObj name="Worksheet" r:id="rId4" imgW="8092535" imgH="25831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617" y="1462405"/>
                        <a:ext cx="8093075" cy="258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fi" sz="24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Palvelun tuotto-odotus (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ei sis. mainostuloja)</a:t>
            </a:r>
            <a:endParaRPr sz="24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502837" y="4487593"/>
            <a:ext cx="7962600" cy="110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solidFill>
                  <a:schemeClr val="bg1"/>
                </a:solidFill>
              </a:rPr>
              <a:t>Arviot perustuvat Tori.fi-palvelun ilmoittamiin käyttäjä ja ilmoitusten lukumääriin vuositasolla</a:t>
            </a:r>
            <a:r>
              <a:rPr lang="fi-FI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E2A4AA9-78D0-4C72-8F06-73A6298EFB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299831"/>
              </p:ext>
            </p:extLst>
          </p:nvPr>
        </p:nvGraphicFramePr>
        <p:xfrm>
          <a:off x="1590553" y="1020493"/>
          <a:ext cx="5470525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r:id="rId4" imgW="5471165" imgH="3467016" progId="Excel.Sheet.12">
                  <p:embed/>
                </p:oleObj>
              </mc:Choice>
              <mc:Fallback>
                <p:oleObj name="Worksheet" r:id="rId4" imgW="5471165" imgH="34670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553" y="1020493"/>
                        <a:ext cx="5470525" cy="346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1F5B-A4F6-4F2C-880B-9EBAB093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Tuotto-odotus arvion perusteita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058CD-20CD-41C9-85D4-3432A380B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35" y="2709643"/>
            <a:ext cx="7008421" cy="15811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C228D-ADFE-4F2C-867F-262CFDED9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fi-FI" dirty="0">
                <a:hlinkClick r:id="rId3"/>
              </a:rPr>
              <a:t>https://ocast.com/fi/brands/tori-fi-1215</a:t>
            </a:r>
            <a:endParaRPr lang="fi-FI" dirty="0"/>
          </a:p>
          <a:p>
            <a:pPr marL="146050" indent="0">
              <a:buNone/>
            </a:pPr>
            <a:endParaRPr lang="fi-FI" dirty="0"/>
          </a:p>
          <a:p>
            <a:pPr marL="146050" indent="0">
              <a:buNone/>
            </a:pPr>
            <a:r>
              <a:rPr lang="fi-FI" i="1" dirty="0">
                <a:solidFill>
                  <a:schemeClr val="bg1"/>
                </a:solidFill>
              </a:rPr>
              <a:t>Tori.fi on Suomen johtava C2C-kauppapaikka ja tehokkain väline tavoittaa suomalainen digikuluttaja ostoaikeissa. Torissa viihtyy ja käy kauppaa joka kuukausi 2,1 miljoonaa suomalaista</a:t>
            </a:r>
            <a:endParaRPr lang="fi-FI" dirty="0"/>
          </a:p>
          <a:p>
            <a:pPr marL="14605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0989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2ADD-96D8-45E9-995A-C9D925A9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Palvelun menot/kulut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CA818-B150-456E-8BBF-3D3E41204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Arvioitu henkilöstömäärä Palvelun käyttöönottoon: 5</a:t>
            </a:r>
            <a:br>
              <a:rPr lang="fi-FI" dirty="0"/>
            </a:br>
            <a:endParaRPr lang="fi-FI" dirty="0"/>
          </a:p>
          <a:p>
            <a:r>
              <a:rPr lang="fi-FI" dirty="0"/>
              <a:t>Henkilöstön tarve vähenee kun automatisoitu reklamaatioprosessi toimii luotettavasti</a:t>
            </a:r>
            <a:br>
              <a:rPr lang="fi-FI" dirty="0"/>
            </a:br>
            <a:endParaRPr lang="fi-FI" dirty="0"/>
          </a:p>
          <a:p>
            <a:r>
              <a:rPr lang="fi-FI" dirty="0"/>
              <a:t>Palvelinkulut 5k€/kk</a:t>
            </a:r>
          </a:p>
        </p:txBody>
      </p:sp>
    </p:spTree>
    <p:extLst>
      <p:ext uri="{BB962C8B-B14F-4D97-AF65-F5344CB8AC3E}">
        <p14:creationId xmlns:p14="http://schemas.microsoft.com/office/powerpoint/2010/main" val="2024094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fi"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Applikaation toteutussuunnitelma</a:t>
            </a:r>
            <a:endParaRPr sz="2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98575" y="1575050"/>
            <a:ext cx="7038900" cy="3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Applikaation ja tietokannan prototyypitys: Tomi Mustonen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Applikaation tekninen toteuttaminen (kaupallinen versio): Boogie Software -yhtiö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Toimintalogiikan suunnittelu, testaus ja dokumentointi: Tomi Mustonen ja Boogie Software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Markkinointi: Tomi Mustonen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fi"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Markkinointisuunnitelma</a:t>
            </a:r>
            <a:endParaRPr sz="2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297500" y="1546316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Applikaation saattaminen internetissä kauppaa käyvien kuluttajien tietoisuuteen normaaleja ja perinteisiä mainos -ja markkinointimenetelmiä käyttäen tulisi olemaan äärettömän tehotonta ja kallista.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Tehokkain, nopein ja edullisin tapa on käynnistää valtakunnallinen “Nettipetokset STOP”-kampanja yhteistyössä Poliisin kanssa, jossa valistetaan kuluttajia nettihuijareista ja ohjataan heitä applikaation käyttöönottoon.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fi"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Rahoitustarve</a:t>
            </a:r>
            <a:endParaRPr sz="2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Etsimme rahoitusta </a:t>
            </a:r>
            <a:r>
              <a:rPr lang="fi" dirty="0"/>
              <a:t>Palvelun </a:t>
            </a: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kehityskustannuksiin ja varaudumme osallistumaan “Nettihuijaukset STOP” -kampanjan kustannuksiin.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Arvioidut tuotekehityskustannukset 100k€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Arvioitu kampanja kustannus 30k€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Haemme yhteensä 130k€ rahoitusta Palvelun kehitykseen ja markkinointiin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6774-C222-4025-BFB9-1A970CC9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Yhteistyökumppanit / Rahoitustilanne nyt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337C1-2F59-4EF1-980A-AEF605882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019908"/>
            <a:ext cx="7513440" cy="3458842"/>
          </a:xfrm>
        </p:spPr>
        <p:txBody>
          <a:bodyPr/>
          <a:lstStyle/>
          <a:p>
            <a:pPr marL="0">
              <a:lnSpc>
                <a:spcPct val="100000"/>
              </a:lnSpc>
            </a:pPr>
            <a:r>
              <a:rPr lang="fi-FI" dirty="0"/>
              <a:t>Business Oulu</a:t>
            </a:r>
          </a:p>
          <a:p>
            <a:pPr marL="914400" lvl="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i-FI" dirty="0"/>
              <a:t>2.2 2018: Idean esittely Hannu Hiltuselle.</a:t>
            </a:r>
          </a:p>
          <a:p>
            <a:pPr marL="0">
              <a:lnSpc>
                <a:spcPct val="100000"/>
              </a:lnSpc>
            </a:pPr>
            <a:r>
              <a:rPr lang="fi-FI" dirty="0" err="1"/>
              <a:t>Boogie</a:t>
            </a:r>
            <a:r>
              <a:rPr lang="fi-FI" dirty="0"/>
              <a:t> Software</a:t>
            </a:r>
          </a:p>
          <a:p>
            <a:pPr marL="914400" lvl="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i-FI" dirty="0"/>
              <a:t>6.2 2018 Tapaaminen ja idean esittely Jari </a:t>
            </a:r>
            <a:r>
              <a:rPr lang="fi-FI" dirty="0" err="1"/>
              <a:t>Silasteelle</a:t>
            </a:r>
            <a:r>
              <a:rPr lang="fi-FI" dirty="0"/>
              <a:t> ja Miikka Pakkaselle. Sovimme yhteistyöstä</a:t>
            </a:r>
          </a:p>
          <a:p>
            <a:pPr marL="0">
              <a:lnSpc>
                <a:spcPct val="100000"/>
              </a:lnSpc>
            </a:pPr>
            <a:r>
              <a:rPr lang="fi-FI" dirty="0"/>
              <a:t>Poliisi</a:t>
            </a:r>
          </a:p>
          <a:p>
            <a:pPr marL="914400" lvl="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i-FI" dirty="0"/>
              <a:t>Poliisiylijohtaja Seppo Kolehmainen kirjoitti 11.2.2018: </a:t>
            </a:r>
            <a:r>
              <a:rPr lang="fi-FI" i="1" dirty="0"/>
              <a:t>”…</a:t>
            </a:r>
            <a:r>
              <a:rPr lang="fi-FI" i="1" dirty="0" err="1"/>
              <a:t>Jatkolähetän</a:t>
            </a:r>
            <a:r>
              <a:rPr lang="fi-FI" i="1" dirty="0"/>
              <a:t> materiaalin Poliisihallituksen poliisitoimintayksikköön arvioitavaksi…”</a:t>
            </a:r>
          </a:p>
          <a:p>
            <a:pPr marL="0">
              <a:lnSpc>
                <a:spcPct val="100000"/>
              </a:lnSpc>
            </a:pPr>
            <a:r>
              <a:rPr lang="fi-FI" dirty="0"/>
              <a:t>Nordea</a:t>
            </a:r>
          </a:p>
          <a:p>
            <a:pPr marL="914400" lvl="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i-FI" dirty="0"/>
              <a:t>Puhelinkeskustelu 8.2.2018 Arto </a:t>
            </a:r>
            <a:r>
              <a:rPr lang="fi-FI" dirty="0" err="1"/>
              <a:t>Kulhan</a:t>
            </a:r>
            <a:r>
              <a:rPr lang="fi-FI" dirty="0"/>
              <a:t> kanssa (Nordea </a:t>
            </a:r>
            <a:r>
              <a:rPr lang="fi-FI" dirty="0" err="1"/>
              <a:t>Startup</a:t>
            </a:r>
            <a:r>
              <a:rPr lang="fi-FI" dirty="0"/>
              <a:t> </a:t>
            </a:r>
            <a:r>
              <a:rPr lang="fi-FI" dirty="0" err="1"/>
              <a:t>accelerator</a:t>
            </a:r>
            <a:r>
              <a:rPr lang="fi-FI" dirty="0"/>
              <a:t> </a:t>
            </a:r>
            <a:r>
              <a:rPr lang="fi-FI" dirty="0" err="1"/>
              <a:t>program</a:t>
            </a:r>
            <a:r>
              <a:rPr lang="fi-FI" dirty="0"/>
              <a:t>)</a:t>
            </a:r>
          </a:p>
          <a:p>
            <a:pPr marL="914400" lvl="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i-FI" dirty="0"/>
              <a:t>Materiaali toimitettu 9.2.2018 </a:t>
            </a:r>
          </a:p>
          <a:p>
            <a:pPr>
              <a:lnSpc>
                <a:spcPct val="100000"/>
              </a:lnSpc>
            </a:pPr>
            <a:r>
              <a:rPr lang="fi-FI" dirty="0"/>
              <a:t>Osuuspankki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i-FI" dirty="0"/>
              <a:t>-</a:t>
            </a:r>
          </a:p>
          <a:p>
            <a:pPr>
              <a:lnSpc>
                <a:spcPct val="100000"/>
              </a:lnSpc>
            </a:pPr>
            <a:r>
              <a:rPr lang="fi-FI" dirty="0"/>
              <a:t>Matkahuolto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i-FI" dirty="0"/>
              <a:t>-</a:t>
            </a:r>
          </a:p>
          <a:p>
            <a:pPr>
              <a:lnSpc>
                <a:spcPct val="100000"/>
              </a:lnSpc>
            </a:pPr>
            <a:r>
              <a:rPr lang="fi-FI" dirty="0"/>
              <a:t>Posti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i-FI" dirty="0"/>
              <a:t>-</a:t>
            </a:r>
          </a:p>
          <a:p>
            <a:pPr>
              <a:lnSpc>
                <a:spcPct val="100000"/>
              </a:lnSpc>
            </a:pPr>
            <a:r>
              <a:rPr lang="fi-FI" dirty="0" err="1"/>
              <a:t>Butterfly</a:t>
            </a:r>
            <a:r>
              <a:rPr lang="fi-FI" dirty="0"/>
              <a:t> </a:t>
            </a:r>
            <a:r>
              <a:rPr lang="fi-FI" dirty="0" err="1"/>
              <a:t>Ventures</a:t>
            </a:r>
            <a:endParaRPr lang="fi-FI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i-FI" dirty="0"/>
              <a:t>16.2 tapaaminen BF / Ville Heikkisen kanssa. Hanke ei sopinut BF tämänhetkisen rahoituskierroksen suunnitelmaan</a:t>
            </a:r>
          </a:p>
          <a:p>
            <a:pPr>
              <a:lnSpc>
                <a:spcPct val="100000"/>
              </a:lnSpc>
            </a:pPr>
            <a:r>
              <a:rPr lang="fi-FI" dirty="0"/>
              <a:t>ELY-keskus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i-FI" dirty="0"/>
              <a:t>Mahdollista saada 50% tuotekehityksen palkkakuluista jälkikäteen</a:t>
            </a:r>
          </a:p>
        </p:txBody>
      </p:sp>
    </p:spTree>
    <p:extLst>
      <p:ext uri="{BB962C8B-B14F-4D97-AF65-F5344CB8AC3E}">
        <p14:creationId xmlns:p14="http://schemas.microsoft.com/office/powerpoint/2010/main" val="32102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23850" y="0"/>
            <a:ext cx="56790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fi"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Tässä materiaalissa esittelen menetelmän kuinka torjua ja ehkäistä internetissä tapahtuvat “kuluttajalta kuluttajalle” -nettipetokset</a:t>
            </a:r>
            <a:endParaRPr sz="2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F926-E936-4D22-9F88-C1680C8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Kilpailijat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43EC6-8469-482E-9200-520BBD5C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25" y="1307850"/>
            <a:ext cx="3403200" cy="2911200"/>
          </a:xfrm>
        </p:spPr>
        <p:txBody>
          <a:bodyPr/>
          <a:lstStyle/>
          <a:p>
            <a:r>
              <a:rPr lang="fi-FI" dirty="0"/>
              <a:t>mySafety.com myy mm vakuutuksia nettiostoksille</a:t>
            </a:r>
          </a:p>
          <a:p>
            <a:pPr lvl="1"/>
            <a:r>
              <a:rPr lang="fi-FI" dirty="0"/>
              <a:t>Vakuutus korvaa rikkoutuneen tai väärän tuotteen (miinus omavastuu)</a:t>
            </a:r>
          </a:p>
          <a:p>
            <a:pPr lvl="1"/>
            <a:r>
              <a:rPr lang="fi-FI" dirty="0"/>
              <a:t>Vakuutus EI korvaa mikäli myyjä jättää tuotteen lähettämättä. Tämä on kaikkein yleisin huijaustapa</a:t>
            </a:r>
          </a:p>
          <a:p>
            <a:pPr lvl="1"/>
            <a:r>
              <a:rPr lang="fi-FI" dirty="0"/>
              <a:t>Mysafety.com mainostaa mm tori.fi bannereissa</a:t>
            </a:r>
          </a:p>
          <a:p>
            <a:pPr marL="146050" indent="0">
              <a:buNone/>
            </a:pPr>
            <a:r>
              <a:rPr lang="fi-FI" dirty="0"/>
              <a:t>Kuka ostaa vakuutuksen nettiostokselle 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B5F2C-10FE-481B-9F95-461C7991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797" y="1272235"/>
            <a:ext cx="5425548" cy="33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37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fi" sz="24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Haluatko lisäinfoa? Ota yhteyttä</a:t>
            </a:r>
            <a:endParaRPr sz="24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Palvelusta on tällä hetkellä olemassa prototyyppiapplikaatio demonstraatioita varten.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2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Demonstraatiot ja Palvelun esittelyt:</a:t>
            </a:r>
            <a:endParaRPr sz="2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Tomi Mustonen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tomixmustonen@gmail.com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dirty="0"/>
              <a:t>0</a:t>
            </a: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44 9751257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2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Työmäärät</a:t>
            </a:r>
            <a:r>
              <a:rPr lang="fi" sz="2400" dirty="0"/>
              <a:t>/</a:t>
            </a:r>
            <a:r>
              <a:rPr lang="fi" sz="2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tekninen toteutus:</a:t>
            </a:r>
            <a:endParaRPr sz="2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Jari Silaste</a:t>
            </a:r>
            <a:r>
              <a:rPr lang="fi" dirty="0"/>
              <a:t>, CEO</a:t>
            </a: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Miikka Pakkanen, Director Business Devel.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sng" strike="noStrike" cap="none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jari.silaste@boogiesoftware.com</a:t>
            </a:r>
            <a:r>
              <a:rPr lang="fi" dirty="0"/>
              <a:t>	</a:t>
            </a:r>
            <a:r>
              <a:rPr lang="fi" u="sng" dirty="0">
                <a:solidFill>
                  <a:schemeClr val="accent5"/>
                </a:solidFill>
                <a:hlinkClick r:id="rId4"/>
              </a:rPr>
              <a:t>miikka.pakkanen@boogiesoftware.com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040 5012980		040 5012991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460D-781F-439C-8139-95D78D7C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Palvelun evoluutio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F0AFF-6C9D-4C5F-9F8C-7889A5E00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195754"/>
            <a:ext cx="7038900" cy="3282996"/>
          </a:xfrm>
        </p:spPr>
        <p:txBody>
          <a:bodyPr/>
          <a:lstStyle/>
          <a:p>
            <a:r>
              <a:rPr lang="fi-FI" dirty="0" err="1"/>
              <a:t>Phishing</a:t>
            </a:r>
            <a:r>
              <a:rPr lang="fi-FI" dirty="0"/>
              <a:t> sähköpostiosoitteiden tarkistus</a:t>
            </a:r>
          </a:p>
          <a:p>
            <a:r>
              <a:rPr lang="fi-FI" dirty="0"/>
              <a:t>Yritysten rekisteröinti Palveluun</a:t>
            </a:r>
          </a:p>
          <a:p>
            <a:r>
              <a:rPr lang="fi-FI" dirty="0"/>
              <a:t>Jatketaan yhteistyötä Poliisin kanssa:</a:t>
            </a:r>
          </a:p>
          <a:p>
            <a:pPr lvl="1"/>
            <a:r>
              <a:rPr lang="fi-FI" dirty="0"/>
              <a:t>Skandinavian/pohjoismaat laajuinen nettipetosten torjuntaan keskittyvä kampanja 2019</a:t>
            </a:r>
          </a:p>
          <a:p>
            <a:pPr lvl="1"/>
            <a:r>
              <a:rPr lang="fi-FI" dirty="0"/>
              <a:t>EU-laajuinen kampanja 2020</a:t>
            </a:r>
          </a:p>
          <a:p>
            <a:endParaRPr lang="fi-FI" dirty="0"/>
          </a:p>
          <a:p>
            <a:r>
              <a:rPr lang="fi-FI" dirty="0"/>
              <a:t>Palvelun mahdolliset kilpailijat:</a:t>
            </a:r>
          </a:p>
          <a:p>
            <a:pPr lvl="1"/>
            <a:r>
              <a:rPr lang="fi-FI" dirty="0"/>
              <a:t>Oletetaan että nettipetoksien määrä tulee tippumaan vuoden 2010 tasolle</a:t>
            </a:r>
          </a:p>
          <a:p>
            <a:pPr lvl="1"/>
            <a:r>
              <a:rPr lang="fi-FI" dirty="0"/>
              <a:t>Poliisi ei halua lähteä kampanjoimaan uutta valtakunnallista ”nettipetokset pois”-kampanjaa, koska sille ei ole tarvetta.</a:t>
            </a:r>
          </a:p>
          <a:p>
            <a:pPr lvl="1"/>
            <a:r>
              <a:rPr lang="fi-FI" dirty="0"/>
              <a:t>Kilpailevan Palvelun on todella hankalaa ja kallista tulla samoille markkinoille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469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fi"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Faktoja</a:t>
            </a:r>
            <a:endParaRPr sz="2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889575" y="940475"/>
            <a:ext cx="7824900" cy="4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Poliisiylijohtaja Seppo Kolehmaisen haastattelu Ylellä 2016: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200" b="0" i="0" u="sng" strike="noStrike" cap="non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https://yle.fi/uutiset/3-8830061</a:t>
            </a:r>
            <a:endParaRPr sz="12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“entistä enemmän rikoksia tehdään verkossa tai verkkoa käyttäen. Sitä myöten petosrikokset ja lähinnä juuri nettipetoksien kasvu on aivan huikeata, Kolehmainen toteaa.”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Poliisiylijohtaja Seppo Kolehmaisen haastattelu Tivi 2017: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200" b="0" i="0" u="sng" strike="noStrike" cap="non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https://www.tivi.fi/Kaikki_uutiset/kotimaiset-nettihuijarit-jaavat-kiinni-rahojasi-et-silti-enaa-nae-6619285</a:t>
            </a:r>
            <a:endParaRPr sz="12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“Internetissä tapahtuneet maksuvälinepetokset ja lievät maksuvälinepetokset ovat lisääntyneet voimakkaasti. Vuonna 2015 niitä oli yhteensä 5574 ja  vuonna 2016 jo 8782 kappaletta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”Tyypillistä verkossa tapahtuvaa petosrikollisuutta on se, että tarjotaan myytäväksi omaisuutta, jota myyjällä ei ole.”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Nettipetosten määrä 2015-2016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75" y="1483275"/>
            <a:ext cx="765115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1297500" y="955050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chemeClr val="lt1"/>
                </a:solidFill>
              </a:rPr>
              <a:t>TIETOLÄHDE: Poliisin tulostietojärjestelmä PolStat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fi"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Lisää faktoja</a:t>
            </a:r>
            <a:endParaRPr sz="2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297500" y="1020975"/>
            <a:ext cx="7038900" cy="3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Niinkuin Kolehmainen haastatteluissa toteaa niin tekijä jää yleensä kiinni ja tunnustaa rikokset mutta rahoja rikoksen uhri ei tule takaisin saamaan.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Nettipetosten tekijän henkilöllisyys ei ole vaikea selvittää ja yleensä he esiintyvät oikealla nimellään.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Poliisille raportoitujen rikosilmoitusten </a:t>
            </a:r>
            <a:r>
              <a:rPr lang="fi" dirty="0"/>
              <a:t>m</a:t>
            </a: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äärä on vain jäävuoren huippu todellisesta petosten määrästä.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Petoksissa menetetty summa on tyypillisesti parista kymmenestä eurosta aina pariin sataan euroon. Arvioiden mukaan petoksia tapahtuu useita kymmeniä tuhansia vuositasolla joten  </a:t>
            </a:r>
            <a:r>
              <a:rPr lang="fi" sz="13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petoksissa </a:t>
            </a:r>
            <a:r>
              <a:rPr lang="fi" b="1" dirty="0"/>
              <a:t>liikkuva r</a:t>
            </a:r>
            <a:r>
              <a:rPr lang="fi" sz="13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ahamäärä lasketaan miljoonissa euroissa</a:t>
            </a: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Poliisin, pankkien, asianajajien ja käräjäoikeuksien käyttämät tuntimäärät vuositasolla lasketaan useissa henkilötyövuosissa. </a:t>
            </a:r>
            <a:r>
              <a:rPr lang="fi" sz="13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Nettipetokset ovat suuri ja kustannuksiltaan kallis yhteiskunnallinen ongelma.</a:t>
            </a:r>
            <a:endParaRPr sz="13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-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Iso</a:t>
            </a: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osa nettipetoksista tapahtuu tori.fi, huuto.net ja facebook -palveluiden kautta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16EB-5FA4-42F5-BE6F-10F2129B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Nettipetosten tekopaikat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6A955-BCC6-4DAA-8BC1-D4446762E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  <a:p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81D32-6DE0-4431-B7B6-EB3944B9F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827101"/>
            <a:ext cx="8827477" cy="19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5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fi" sz="24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Ongelma ja Ratkaisu</a:t>
            </a:r>
            <a:endParaRPr sz="24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Ongelma: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Tx/>
              <a:buChar char="-"/>
            </a:pPr>
            <a:r>
              <a:rPr lang="fi" dirty="0"/>
              <a:t>P</a:t>
            </a: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oliisilla </a:t>
            </a:r>
            <a:r>
              <a:rPr lang="fi" sz="18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ei ole </a:t>
            </a: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olemassa keinoa kuinka nettipetoksia tekevä rikollinen saadaan pysäytettyä 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Tx/>
              <a:buChar char="-"/>
            </a:pP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Ostaja </a:t>
            </a:r>
            <a:r>
              <a:rPr lang="fi-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ei voi</a:t>
            </a: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tietää että kyseessä on epärehellinen Myyjä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Ratkaisu: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Ä</a:t>
            </a:r>
            <a:r>
              <a:rPr lang="fi-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ypuhelimeen ladattava applikaatio jonka avulla Ostaja voi tarkistaa Myyjän luotettavuuden. </a:t>
            </a:r>
            <a:r>
              <a:rPr lang="fi-FI" sz="13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Tämä ratkaisee molemmat ongelmat</a:t>
            </a:r>
            <a:endParaRPr sz="13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Palvelun lohkokaavio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3250"/>
            <a:ext cx="8839199" cy="2899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fi"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Palvelun toimintaperiaate 1/3</a:t>
            </a:r>
            <a:endParaRPr sz="2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297500" y="1028787"/>
            <a:ext cx="7038900" cy="3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Palveluun rekisteröidytään verkkopankkitunnusten kautta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Palvelu koostuu kahdesta osasta: tietokannasta ja mobiililaitteeseen ladattavasta applikaatiosta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Tietokantaan tallentuu käyttäjien osto - ja myyntihistoria: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Onnistuneiden kauppojen määrä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Reklamaatioiden määrä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Palvelusta poistojen määrä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Palvelun avulla Ostaja voi tarkistaa Myyjän luotettavuuden ennen ostopäätöstä ja rahansiirtoa Myyjälle.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Ostajan todetessa että Myyjä on luotettava, siirtyy Myyjälle 50% kauppahinnasta. Kun Ostaja on ilmoittanut Palvelun kautta vastaanottaneensa tuotteen, siirtyy loput 50% kauppahinnasta myyjälle. Onnistuneen kauppatapahtuman jälkeen molemmille osapuolille kirjautuu onnistunut tapahtuma ti</a:t>
            </a:r>
            <a:r>
              <a:rPr lang="fi"/>
              <a:t>e</a:t>
            </a:r>
            <a:r>
              <a:rPr lang="fi"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tokantaan</a:t>
            </a: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9899</TotalTime>
  <Words>1011</Words>
  <Application>Microsoft Office PowerPoint</Application>
  <PresentationFormat>On-screen Show (16:9)</PresentationFormat>
  <Paragraphs>140</Paragraphs>
  <Slides>22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Montserrat</vt:lpstr>
      <vt:lpstr>Lato</vt:lpstr>
      <vt:lpstr>Arial</vt:lpstr>
      <vt:lpstr>Focus</vt:lpstr>
      <vt:lpstr>Worksheet</vt:lpstr>
      <vt:lpstr>Nettipetosten torjunta</vt:lpstr>
      <vt:lpstr>Tässä materiaalissa esittelen menetelmän kuinka torjua ja ehkäistä internetissä tapahtuvat “kuluttajalta kuluttajalle” -nettipetokset</vt:lpstr>
      <vt:lpstr>Faktoja</vt:lpstr>
      <vt:lpstr>Nettipetosten määrä 2015-2016</vt:lpstr>
      <vt:lpstr>Lisää faktoja</vt:lpstr>
      <vt:lpstr>Nettipetosten tekopaikat</vt:lpstr>
      <vt:lpstr>Ongelma ja Ratkaisu</vt:lpstr>
      <vt:lpstr>Palvelun lohkokaavio</vt:lpstr>
      <vt:lpstr>Palvelun toimintaperiaate 1/3</vt:lpstr>
      <vt:lpstr>Palvelun toimintaperiaate 2/3</vt:lpstr>
      <vt:lpstr>Palvelun toimintaperiaate 3/3</vt:lpstr>
      <vt:lpstr>Aikataulut ja työmääräarviot</vt:lpstr>
      <vt:lpstr>Palvelun tuotto-odotus (ei sis. mainostuloja)</vt:lpstr>
      <vt:lpstr>Tuotto-odotus arvion perusteita</vt:lpstr>
      <vt:lpstr>Palvelun menot/kulut</vt:lpstr>
      <vt:lpstr>Applikaation toteutussuunnitelma</vt:lpstr>
      <vt:lpstr>Markkinointisuunnitelma</vt:lpstr>
      <vt:lpstr>Rahoitustarve</vt:lpstr>
      <vt:lpstr>Yhteistyökumppanit / Rahoitustilanne nyt</vt:lpstr>
      <vt:lpstr>Kilpailijat</vt:lpstr>
      <vt:lpstr>Haluatko lisäinfoa? Ota yhteyttä</vt:lpstr>
      <vt:lpstr>Palvelun evoluutio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Nettipetosten torjunta</dc:title>
  <dc:creator>Mustonen, Tomi (Nokia - FI/Oulu)</dc:creator>
  <cp:lastModifiedBy>Mustonen, Tomi (Nokia - FI/Oulu)</cp:lastModifiedBy>
  <cp:revision>34</cp:revision>
  <dcterms:modified xsi:type="dcterms:W3CDTF">2018-02-21T08:30:30Z</dcterms:modified>
</cp:coreProperties>
</file>