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7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3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036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1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15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52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18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92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57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4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A87A34-81AB-432B-8DAE-1953F412C126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30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76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33923-A58E-4F6F-A387-D3CCD6B98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1038" y="801209"/>
            <a:ext cx="6204322" cy="2820880"/>
          </a:xfrm>
        </p:spPr>
        <p:txBody>
          <a:bodyPr>
            <a:normAutofit/>
          </a:bodyPr>
          <a:lstStyle/>
          <a:p>
            <a:r>
              <a:rPr lang="fi-FI" sz="5400"/>
              <a:t>Wasteless-hankkeen tilannekatsaus</a:t>
            </a:r>
            <a:endParaRPr lang="fi-FI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CCD19-CE88-455B-ABDC-8C2C4F60E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6744" y="4562017"/>
            <a:ext cx="5442012" cy="1279490"/>
          </a:xfrm>
        </p:spPr>
        <p:txBody>
          <a:bodyPr>
            <a:normAutofit fontScale="85000" lnSpcReduction="20000"/>
          </a:bodyPr>
          <a:lstStyle/>
          <a:p>
            <a:r>
              <a:rPr lang="fi-FI" cap="none"/>
              <a:t>Esitys 25.11.2020</a:t>
            </a:r>
          </a:p>
          <a:p>
            <a:r>
              <a:rPr lang="fi-FI" cap="none"/>
              <a:t>Tomi </a:t>
            </a:r>
            <a:r>
              <a:rPr lang="fi-FI" cap="none" dirty="0"/>
              <a:t>Nieminen (FT</a:t>
            </a:r>
            <a:r>
              <a:rPr lang="fi-FI" cap="none"/>
              <a:t>, dosentt</a:t>
            </a:r>
            <a:r>
              <a:rPr lang="fi-FI" cap="none" dirty="0"/>
              <a:t>i</a:t>
            </a:r>
            <a:r>
              <a:rPr lang="fi-FI" cap="none"/>
              <a:t>)</a:t>
            </a:r>
            <a:endParaRPr lang="fi-FI" cap="none" dirty="0"/>
          </a:p>
          <a:p>
            <a:r>
              <a:rPr lang="fi-FI" cap="none"/>
              <a:t>ProAnalytics &amp; Oiwa Solutions Oy</a:t>
            </a:r>
            <a:endParaRPr lang="fi-FI" cap="none" dirty="0"/>
          </a:p>
        </p:txBody>
      </p:sp>
      <p:pic>
        <p:nvPicPr>
          <p:cNvPr id="4" name="Picture 3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8AA6FCFC-9F91-4B13-9027-041CAF081D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80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3C21-09F7-4275-A415-64A5E43D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z="4800"/>
              <a:t>Wasteless-hankkeen tavoite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36F9F-F44D-45FF-A2F6-B5DFAB9FC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21" y="2117079"/>
            <a:ext cx="3403699" cy="3760891"/>
          </a:xfrm>
        </p:spPr>
        <p:txBody>
          <a:bodyPr/>
          <a:lstStyle/>
          <a:p>
            <a:r>
              <a:rPr lang="fi-FI" sz="1800"/>
              <a:t>Hankkeessa pyritään luomaan tekoälyyn perustuva työkalu, jonka avulla voidaan ennustaa ruokailijoiden lukumäärää sekä ruokahävikin määrää.</a:t>
            </a:r>
          </a:p>
          <a:p>
            <a:r>
              <a:rPr lang="fi-FI" sz="1800"/>
              <a:t>Mitä tarkemmin ruokalijoiden määrä pystytään ennakoimaan jo raaka-aineiden tilausvaiheessa, sitä paremmin pystytään pienentämään ruokahävikkiä.</a:t>
            </a:r>
          </a:p>
          <a:p>
            <a:endParaRPr lang="fi-FI"/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0A73CBB9-95BE-409C-A8ED-DA9D24CF341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56590" y="2117079"/>
            <a:ext cx="7123923" cy="41221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3D0401-B86D-4D47-A425-7E08EAC43133}"/>
              </a:ext>
            </a:extLst>
          </p:cNvPr>
          <p:cNvSpPr txBox="1"/>
          <p:nvPr/>
        </p:nvSpPr>
        <p:spPr>
          <a:xfrm>
            <a:off x="484721" y="5629395"/>
            <a:ext cx="3625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/>
              <a:t>Kuva 1. Periaatekuva sovelluksen käyttöliittymästä.</a:t>
            </a:r>
          </a:p>
        </p:txBody>
      </p:sp>
    </p:spTree>
    <p:extLst>
      <p:ext uri="{BB962C8B-B14F-4D97-AF65-F5344CB8AC3E}">
        <p14:creationId xmlns:p14="http://schemas.microsoft.com/office/powerpoint/2010/main" val="242052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A0C1-2EE3-49C8-B8B8-8E81C21F4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Aineisto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47C54-CA66-4C74-ABE2-0F762CE9D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/>
              <a:t>Lapuan yläkoulu</a:t>
            </a:r>
          </a:p>
          <a:p>
            <a:pPr lvl="1"/>
            <a:r>
              <a:rPr lang="fi-FI"/>
              <a:t>Ruokalijoiden lukumäärä 500 päivältä</a:t>
            </a:r>
          </a:p>
          <a:p>
            <a:pPr lvl="1"/>
            <a:r>
              <a:rPr lang="fi-FI"/>
              <a:t>Ruokahävikin jätemäärä 97 päivältä</a:t>
            </a:r>
          </a:p>
          <a:p>
            <a:pPr lvl="2"/>
            <a:r>
              <a:rPr lang="fi-FI"/>
              <a:t>Erittely: Linjastohävikki + Lautashävikki + Valmistushävikki = Kokonaishävikki</a:t>
            </a:r>
          </a:p>
          <a:p>
            <a:pPr lvl="1"/>
            <a:r>
              <a:rPr lang="fi-FI"/>
              <a:t>Ruokalistat koko tarkasteluajalta</a:t>
            </a:r>
          </a:p>
          <a:p>
            <a:pPr lvl="1"/>
            <a:r>
              <a:rPr lang="fi-FI"/>
              <a:t>Tapahtumakalenteri (erityisesti TET-viikot, leirikoulut ja retket). Tieto puuttuu kuitenkin syksyltä 2020.</a:t>
            </a:r>
          </a:p>
          <a:p>
            <a:pPr lvl="1"/>
            <a:r>
              <a:rPr lang="fi-FI"/>
              <a:t>Lukujärjestystiedot (erityisesti liikunta- ja kotitaloustunneille osallistuvien oppilaiden määrä ennen lounasta)</a:t>
            </a:r>
          </a:p>
          <a:p>
            <a:pPr lvl="1"/>
            <a:r>
              <a:rPr lang="fi-FI"/>
              <a:t>Säätiedot koko tarkasteluajalta</a:t>
            </a:r>
          </a:p>
          <a:p>
            <a:r>
              <a:rPr lang="fi-FI"/>
              <a:t>Joensuun yläkoulu</a:t>
            </a:r>
          </a:p>
          <a:p>
            <a:pPr lvl="1"/>
            <a:r>
              <a:rPr lang="fi-FI"/>
              <a:t>Ruokailijoiden lukumäärä 232 päivältä</a:t>
            </a:r>
          </a:p>
          <a:p>
            <a:pPr lvl="1"/>
            <a:r>
              <a:rPr lang="fi-FI"/>
              <a:t>Ruokahävikin jätemäärä 232 päivältä</a:t>
            </a:r>
          </a:p>
          <a:p>
            <a:pPr lvl="1"/>
            <a:r>
              <a:rPr lang="fi-FI"/>
              <a:t>Ruokalistat koko tarkasteluajalta</a:t>
            </a:r>
          </a:p>
          <a:p>
            <a:pPr lvl="1"/>
            <a:r>
              <a:rPr lang="fi-FI"/>
              <a:t>Säätiedot koko tarkasteluajalta</a:t>
            </a:r>
          </a:p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68916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357D2-8E19-478A-B0F1-549724F0B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2800"/>
              <a:t>Syötemuuttujien</a:t>
            </a:r>
            <a:br>
              <a:rPr lang="fi-FI" sz="2800"/>
            </a:br>
            <a:r>
              <a:rPr lang="fi-FI" sz="2800"/>
              <a:t>merkittävyyden</a:t>
            </a:r>
            <a:br>
              <a:rPr lang="fi-FI" sz="2800"/>
            </a:br>
            <a:r>
              <a:rPr lang="fi-FI" sz="2800"/>
              <a:t>analysointi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507BD220-FCB0-40A9-BCE0-F2C5AAD3A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097" y="22565"/>
            <a:ext cx="7414903" cy="68128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B7C1AB-EDDA-40F9-AF39-2565D48DEDC1}"/>
              </a:ext>
            </a:extLst>
          </p:cNvPr>
          <p:cNvSpPr txBox="1"/>
          <p:nvPr/>
        </p:nvSpPr>
        <p:spPr>
          <a:xfrm>
            <a:off x="204186" y="5308847"/>
            <a:ext cx="4474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/>
              <a:t>Kuva 2. Syötemuuttujien regressiokertoimet: itseisarvoltaan suuri kerroin tarkoittaa merkittävää muuttujaa.</a:t>
            </a:r>
          </a:p>
        </p:txBody>
      </p:sp>
    </p:spTree>
    <p:extLst>
      <p:ext uri="{BB962C8B-B14F-4D97-AF65-F5344CB8AC3E}">
        <p14:creationId xmlns:p14="http://schemas.microsoft.com/office/powerpoint/2010/main" val="2011890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A247A-5935-4221-B62A-653745A72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Tekoälyalgoritmin tekniset tiedot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C4DDC-F879-4445-B62C-FAED53B26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/>
              <a:t>Koneoppimisalgoritmiksi valittiin lineaarinen regressiomalli.</a:t>
            </a:r>
          </a:p>
          <a:p>
            <a:r>
              <a:rPr lang="fi-FI"/>
              <a:t>Kuten hankkeen esiselvitysvaiheessakin todettiin, näin pienellä aineistolla ei saavuteta lisähyötyä epälineaarisista algoritmeista kuten neuroverkot ja tukivektorikoneet.</a:t>
            </a:r>
          </a:p>
          <a:p>
            <a:r>
              <a:rPr lang="fi-FI"/>
              <a:t>Tekoälyn ennustetarkkuuteen vaikuttaa kaikkein merkittävimmin käytettävissä olevan data-aineiston laajuus ja sen laatu. Aineisto täytyy olla luotettavaa ja sitä täytyy kerätä johdonmukaisesti ja täsmällisesti.</a:t>
            </a:r>
          </a:p>
          <a:p>
            <a:pPr lvl="1"/>
            <a:r>
              <a:rPr lang="fi-FI"/>
              <a:t>Esim. Lapuan yläkoulussa kerätyn datan kirjaamisessa havaittiin systemaattinen virhe ajanjaksolla elokuu 2016 – marraskuu 2017. Näitä tietoja ei voitu hyödyntää hankkeessa lainkaan.</a:t>
            </a:r>
          </a:p>
          <a:p>
            <a:pPr lvl="1"/>
            <a:r>
              <a:rPr lang="fi-FI"/>
              <a:t>Tässä hankkeessa toteutetun sovelluksen avulla hoidetaan jatkossa myös tietojen keräys tietokantaan.</a:t>
            </a:r>
          </a:p>
        </p:txBody>
      </p:sp>
    </p:spTree>
    <p:extLst>
      <p:ext uri="{BB962C8B-B14F-4D97-AF65-F5344CB8AC3E}">
        <p14:creationId xmlns:p14="http://schemas.microsoft.com/office/powerpoint/2010/main" val="1422000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6F8B-5467-49E8-873D-1FEF0E1AD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/>
              <a:t>Esimerkki: tekoälyn tuottama ennuste Lapuan yläkoulun ruokalijamäärälle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BDC260-777B-4C41-910A-D5E222DFB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43" y="2021031"/>
            <a:ext cx="5631668" cy="39779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489AD9-BF50-4CAC-B2F2-72822305C40B}"/>
              </a:ext>
            </a:extLst>
          </p:cNvPr>
          <p:cNvSpPr txBox="1"/>
          <p:nvPr/>
        </p:nvSpPr>
        <p:spPr>
          <a:xfrm>
            <a:off x="6926289" y="4400735"/>
            <a:ext cx="450985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i-FI"/>
              <a:t>Tekoälyn tuottama ennuste on siis n. 16 % tarkempi kuin pelkkään keskiarvoon perustuva ”naiivi” ennuste.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65AC5C-016B-499D-9558-27AA44780A1D}"/>
              </a:ext>
            </a:extLst>
          </p:cNvPr>
          <p:cNvSpPr txBox="1"/>
          <p:nvPr/>
        </p:nvSpPr>
        <p:spPr>
          <a:xfrm>
            <a:off x="6926289" y="2182124"/>
            <a:ext cx="450985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i-FI"/>
              <a:t>Lapuan yläkoulun ruokailijamäärä vaihtelee tyypillisesti välillä 350 – 450. Yksinkertaisen keskiarvon avulla voidaan ennustaa ruokalijoiden määrä keskimäärin 32 oppilaan tarkkuudella. Tekoälyn avulla päästään n. 26 oppilaan tarkkuuteen tässä ennusteessa.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8B5285-CF33-4242-8286-4894AC506599}"/>
              </a:ext>
            </a:extLst>
          </p:cNvPr>
          <p:cNvSpPr txBox="1"/>
          <p:nvPr/>
        </p:nvSpPr>
        <p:spPr>
          <a:xfrm>
            <a:off x="6926289" y="5511351"/>
            <a:ext cx="45098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i-FI"/>
              <a:t>Huom. Syksyn aineistosta puuttuu vielä mm. koulun tapahtumakalenteri. </a:t>
            </a:r>
          </a:p>
        </p:txBody>
      </p:sp>
    </p:spTree>
    <p:extLst>
      <p:ext uri="{BB962C8B-B14F-4D97-AF65-F5344CB8AC3E}">
        <p14:creationId xmlns:p14="http://schemas.microsoft.com/office/powerpoint/2010/main" val="2861186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6F8B-5467-49E8-873D-1FEF0E1AD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/>
              <a:t>Esimerkki: tekoälyn tuottama ennuste Lapuan yläkoulun ruokahävikille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94DC91A3-C461-444B-8FD6-3F64BF630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068" y="2031166"/>
            <a:ext cx="5471634" cy="39932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7841AA-EC97-4E45-91C9-E0A92319ACB2}"/>
              </a:ext>
            </a:extLst>
          </p:cNvPr>
          <p:cNvSpPr txBox="1"/>
          <p:nvPr/>
        </p:nvSpPr>
        <p:spPr>
          <a:xfrm>
            <a:off x="6889074" y="3104449"/>
            <a:ext cx="450985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i-FI"/>
              <a:t>Tekoälyn tuottama ennuste on n. 24 % tarkempi kuin pelkkään keskiarvoon perustuva ”naiivi” ennuste.</a:t>
            </a:r>
          </a:p>
        </p:txBody>
      </p:sp>
    </p:spTree>
    <p:extLst>
      <p:ext uri="{BB962C8B-B14F-4D97-AF65-F5344CB8AC3E}">
        <p14:creationId xmlns:p14="http://schemas.microsoft.com/office/powerpoint/2010/main" val="2142415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74BA8-97FD-4C7C-A75E-987DC880E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Sovelluksen testaus oman selaimen kautta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1F7A6-148C-4673-B70C-2B2B50051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/>
              <a:t>Wasteless-sovellukseen ei ole vielä toteutettu käyttöliittymää, mutta sovellus on muutoin käyttövalmis Microsoft Azure –pilvipalvelussa. Sitä voidaan käyttää millä tahansa päätelaitteella.</a:t>
            </a:r>
          </a:p>
          <a:p>
            <a:r>
              <a:rPr lang="fi-FI"/>
              <a:t>Sovellusta voi testata oman laitteen selaimella menemällä osoitteeseen:</a:t>
            </a:r>
            <a:br>
              <a:rPr lang="fi-FI"/>
            </a:br>
            <a:r>
              <a:rPr lang="fi-FI" sz="1800" u="sng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https://wasteless-test.azurewebsites.net/api/pred?date=2020-11-25</a:t>
            </a:r>
            <a:endParaRPr lang="fi-FI" sz="18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fi-FI"/>
              <a:t>Tuossa osoitekentässä käyttäjä voi valita date-muuttujan vapaasti.</a:t>
            </a:r>
          </a:p>
          <a:p>
            <a:r>
              <a:rPr lang="fi-FI"/>
              <a:t>Selaimeen tulostuu seuraavan viiden arkipäivän ennusteet ruokailijamäärälle ja hävikille: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5BBEF5-9C30-46EB-9965-8EC9307F0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60" y="4908143"/>
            <a:ext cx="10839635" cy="73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5680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7D1B57D-6FF4-43C3-8D5C-EF5B0C58CF65}" vid="{E4DA6677-807C-41F1-B057-45F25F98E1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6184</TotalTime>
  <Words>402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Bookman Old Style</vt:lpstr>
      <vt:lpstr>Calibri</vt:lpstr>
      <vt:lpstr>Franklin Gothic Book</vt:lpstr>
      <vt:lpstr>Theme1</vt:lpstr>
      <vt:lpstr>Wasteless-hankkeen tilannekatsaus</vt:lpstr>
      <vt:lpstr>Wasteless-hankkeen tavoite</vt:lpstr>
      <vt:lpstr>Aineisto</vt:lpstr>
      <vt:lpstr>Syötemuuttujien merkittävyyden analysointi</vt:lpstr>
      <vt:lpstr>Tekoälyalgoritmin tekniset tiedot</vt:lpstr>
      <vt:lpstr>Esimerkki: tekoälyn tuottama ennuste Lapuan yläkoulun ruokalijamäärälle</vt:lpstr>
      <vt:lpstr>Esimerkki: tekoälyn tuottama ennuste Lapuan yläkoulun ruokahävikille</vt:lpstr>
      <vt:lpstr>Sovelluksen testaus oman selaimen kautta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Tekoäly ja koneoppiminen hankintatoiminnassa</dc:title>
  <dc:creator>Nieminen Tomi</dc:creator>
  <cp:lastModifiedBy>Nieminen Tomi</cp:lastModifiedBy>
  <cp:revision>111</cp:revision>
  <dcterms:created xsi:type="dcterms:W3CDTF">2020-01-13T11:04:07Z</dcterms:created>
  <dcterms:modified xsi:type="dcterms:W3CDTF">2020-11-24T10:06:40Z</dcterms:modified>
</cp:coreProperties>
</file>