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7" r:id="rId2"/>
    <p:sldId id="318" r:id="rId3"/>
    <p:sldId id="321" r:id="rId4"/>
    <p:sldId id="320" r:id="rId5"/>
    <p:sldId id="265" r:id="rId6"/>
    <p:sldId id="302" r:id="rId7"/>
    <p:sldId id="273" r:id="rId8"/>
    <p:sldId id="304" r:id="rId9"/>
    <p:sldId id="305" r:id="rId10"/>
    <p:sldId id="286" r:id="rId11"/>
    <p:sldId id="299" r:id="rId12"/>
    <p:sldId id="312" r:id="rId13"/>
    <p:sldId id="300" r:id="rId14"/>
    <p:sldId id="316" r:id="rId15"/>
    <p:sldId id="257" r:id="rId16"/>
    <p:sldId id="258" r:id="rId17"/>
    <p:sldId id="259" r:id="rId18"/>
    <p:sldId id="260" r:id="rId19"/>
    <p:sldId id="262" r:id="rId2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CCFF33"/>
    <a:srgbClr val="FF3399"/>
    <a:srgbClr val="FFFFFF"/>
    <a:srgbClr val="FF66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41" autoAdjust="0"/>
    <p:restoredTop sz="94660"/>
  </p:normalViewPr>
  <p:slideViewPr>
    <p:cSldViewPr>
      <p:cViewPr varScale="1">
        <p:scale>
          <a:sx n="67" d="100"/>
          <a:sy n="67" d="100"/>
        </p:scale>
        <p:origin x="122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92C6F97-1DAA-D2CD-083E-D393312D0C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487D528-3055-0364-4A32-EDDF08B35B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C7146B79-F7B7-823A-3BB3-15437D5F786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BD272A47-1903-4606-886F-E58108A9AD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A142834-3675-43B6-980B-F1CAA681DF8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EB1082B-E75D-4B80-55A5-77A232BF4D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B6452B2-5F29-D428-9430-51C905452A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7165B24-E61F-57DD-915B-A21B26A596E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0761B660-82DD-4D7A-A935-6CAACE1FAD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B3E64594-0906-20E1-6EAA-554829B29E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B43F6BFF-7013-1B7D-CA8E-A6C3234A29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BF67CA-EFE3-4FC9-9E50-33671893894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4778FD7-6D30-F43F-36C8-77EFDC9E1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9EC6CA-2FF5-4ECC-BA1D-AACC6A1CD644}" type="slidenum">
              <a:rPr lang="es-ES" altLang="es-ES" smtClean="0"/>
              <a:pPr>
                <a:spcBef>
                  <a:spcPct val="0"/>
                </a:spcBef>
              </a:pPr>
              <a:t>6</a:t>
            </a:fld>
            <a:endParaRPr lang="es-ES" altLang="es-E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4039014-8466-70AD-4E0E-BC686611C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6B51CAF-4F8D-8428-0B2E-475CB6694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ca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87288A8-399D-A969-9E9E-3784EDBBE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2094C4-251A-45B8-A394-8979F875E3C1}" type="slidenum">
              <a:rPr lang="es-ES" altLang="es-ES" smtClean="0"/>
              <a:pPr>
                <a:spcBef>
                  <a:spcPct val="0"/>
                </a:spcBef>
              </a:pPr>
              <a:t>11</a:t>
            </a:fld>
            <a:endParaRPr lang="es-ES" altLang="es-E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CBCCECF-DE04-0500-7B5D-70DFB6D1F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3D9D826-5B7E-AE68-409E-CC4B4ED2C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ca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76B51F6-A7B9-FD78-0777-2F09D6232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6053A0-9356-4917-8064-92A57336389C}" type="slidenum">
              <a:rPr lang="es-ES" altLang="es-ES" smtClean="0"/>
              <a:pPr>
                <a:spcBef>
                  <a:spcPct val="0"/>
                </a:spcBef>
              </a:pPr>
              <a:t>13</a:t>
            </a:fld>
            <a:endParaRPr lang="es-ES" altLang="es-E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6F84605-1D2B-29F1-1A7E-E05DA8197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2C9BE0D-BC95-33FE-00C6-2B6065D85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ca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a-ES"/>
              <a:t>Feu clic aquí per editar l'estil de subtítols del patró.</a:t>
            </a:r>
            <a:endParaRPr lang="es-E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23B7D0-43EB-C453-5723-0697D58306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4FADA-A773-C95C-3D29-A56384AFAA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3F5162-27D3-28D9-4497-C66C6EFFF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290CA-A411-41CA-929D-FBB7D0A3377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6914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914EA3-91A7-C664-6BE3-DC6D3F2821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A667B8-0209-5A7C-C1BB-450793701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DD707C-FF62-CD7C-F62E-E0D828833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1C5C2-2C4A-4739-B8B5-EF8EE5E545F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9026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301AC5-659F-5F42-A60C-8CAF6C205E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B4F14D-2975-A84C-02F9-C97E6456E3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9C10F4-81CF-D431-5D0E-C8C53EF7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33A85-BF56-4690-B2AE-A0BAEEC35A9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5083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BD6F9E-9BDA-7D7D-A161-806270EC6E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A9A7BA-C78E-0CB6-0E44-6246F5D9F4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54C7AC-0A36-4E0B-54E8-9754585ADE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7CA8E-2EAA-4D81-8DA3-B8BA3A04CFF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6769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a-ES"/>
              <a:t>Feu clic aquí per editar els estils de text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F13133-D1BB-7F0D-DFE0-B469D5D938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A8BFDA-E14C-EB38-5405-C5DEEE1859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E6AD96-63DA-C429-1698-CECE3005A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46212-8580-4099-9CE3-D352847A6B7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1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563D5-CE65-A466-901C-C4A22694CC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C3959-2107-1059-B49B-17B85F8920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15A53-1BC9-4982-0FC7-663B7EEB3D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9A8DC-AB3C-4AA5-9A21-98E6337F498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37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6A495C-8A01-C850-9C11-C0555BF3E1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3EC9A3C-727E-E94E-554E-A79FEED853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25A796-6E9F-5015-442D-60E82D7DC7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5B1E9-1414-4A41-BCBA-2011EBAC758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6794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7A4185-3936-26B2-0FEE-58993807D0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749752-2AB3-F42C-D277-C2051472B5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DD9C7B-CD81-D2C4-DB73-8A48E114E0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85BCF-819D-4A31-999E-38BC9923046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285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9909D6-0190-E6D5-BB19-97FB0958DD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F93AC4-FE1A-38D9-AD08-5F5B10D0D4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1FD13BD-539B-872D-4F18-5A42069E9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01F77-FD2D-432E-AFE9-8D6558E1B23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0235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aquí per editar els estils de text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aquí per editar els estils de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C0311-F4FB-6F3C-5C4D-5D83C05EF9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40F47-0D73-2B8A-FBE0-F25D78D9D3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6C1F1-F719-A6D4-EDE5-5C06A0A1E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EB474-B3FA-4DD6-A6E7-5811FC92ADA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0002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aquí per editar els estils de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B435D-03EF-788E-E3EF-1943BB29C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13783-24A8-44F8-738F-AF9B8A35E8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4E47E-5CFC-1727-0EDD-81E103B6A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D8882-C247-48C2-88F4-46CD85E683B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4174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89344B-FA08-C512-FC04-DA1B8B8AF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25319A-2B26-8D76-3AFD-D43D5C07B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A4B6BB9-0380-F61C-2D2E-41DADD1C50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CA51FD2-D584-4854-DABA-89B7832025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3CF10DF-0264-E5C2-C21D-AACF55CA60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F300EDD-948B-4E56-A0C6-D39C3D193DB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2wfAvoDNTA" TargetMode="External"/><Relationship Id="rId7" Type="http://schemas.openxmlformats.org/officeDocument/2006/relationships/hyperlink" Target="https://www.youtube.com/watch?v=HOA-QW9xTa8" TargetMode="External"/><Relationship Id="rId2" Type="http://schemas.openxmlformats.org/officeDocument/2006/relationships/hyperlink" Target="https://www.youtube.com/watch?v=7k5ca2UeLq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L2t7eTYWnl0" TargetMode="External"/><Relationship Id="rId5" Type="http://schemas.openxmlformats.org/officeDocument/2006/relationships/hyperlink" Target="https://www.youtube.com/watch?v=Utaeaz-tD5s" TargetMode="External"/><Relationship Id="rId4" Type="http://schemas.openxmlformats.org/officeDocument/2006/relationships/hyperlink" Target="https://www.youtube.com/watch?v=AwES6R1_9P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uadroTexto 2">
            <a:extLst>
              <a:ext uri="{FF2B5EF4-FFF2-40B4-BE49-F238E27FC236}">
                <a16:creationId xmlns:a16="http://schemas.microsoft.com/office/drawing/2014/main" id="{F903F5DF-802D-B509-C435-CFC819E29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052513"/>
            <a:ext cx="7850187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UnicodeMS"/>
              </a:rPr>
              <a:t>Unit 2. Structure and function of the nervous system: Molecular, cellullar, synaptic, and circuit levels.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UnicodeMS"/>
              </a:rPr>
              <a:t>2.1. The cells of the nervous system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UnicodeMS"/>
              </a:rPr>
              <a:t>2.2. Resting and action potential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UnicodeMS"/>
              </a:rPr>
              <a:t>2.3. Synaptic transmission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UnicodeMS"/>
              </a:rPr>
              <a:t>2.4. Synaptic plasticity</a:t>
            </a: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QuadreDeText 4">
            <a:extLst>
              <a:ext uri="{FF2B5EF4-FFF2-40B4-BE49-F238E27FC236}">
                <a16:creationId xmlns:a16="http://schemas.microsoft.com/office/drawing/2014/main" id="{8018A70A-DD8C-798F-748A-D532DAA03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838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Unmyelinated fibers (axons): </a:t>
            </a:r>
            <a:r>
              <a:rPr lang="es-ES" altLang="es-ES" sz="2000">
                <a:latin typeface="Arial" panose="020B0604020202020204" pitchFamily="34" charset="0"/>
                <a:cs typeface="Arial" panose="020B0604020202020204" pitchFamily="34" charset="0"/>
              </a:rPr>
              <a:t>They are not individually wrapped with myelin, but there is myelin covering groups of axons</a:t>
            </a:r>
          </a:p>
        </p:txBody>
      </p:sp>
      <p:grpSp>
        <p:nvGrpSpPr>
          <p:cNvPr id="14339" name="Agrupa 9">
            <a:extLst>
              <a:ext uri="{FF2B5EF4-FFF2-40B4-BE49-F238E27FC236}">
                <a16:creationId xmlns:a16="http://schemas.microsoft.com/office/drawing/2014/main" id="{2B235B78-89EA-6EFF-4FDC-AC19BF18C646}"/>
              </a:ext>
            </a:extLst>
          </p:cNvPr>
          <p:cNvGrpSpPr>
            <a:grpSpLocks/>
          </p:cNvGrpSpPr>
          <p:nvPr/>
        </p:nvGrpSpPr>
        <p:grpSpPr bwMode="auto">
          <a:xfrm>
            <a:off x="0" y="2276475"/>
            <a:ext cx="6096000" cy="3322638"/>
            <a:chOff x="1259632" y="2708920"/>
            <a:chExt cx="6095981" cy="3321550"/>
          </a:xfrm>
        </p:grpSpPr>
        <p:pic>
          <p:nvPicPr>
            <p:cNvPr id="14342" name="Picture 2" descr="http://o.quizlet.com/qVCUmiwqum8wi-Hq8pFh5w.jpg">
              <a:extLst>
                <a:ext uri="{FF2B5EF4-FFF2-40B4-BE49-F238E27FC236}">
                  <a16:creationId xmlns:a16="http://schemas.microsoft.com/office/drawing/2014/main" id="{7BF8FEB2-8C33-DA2C-BB47-8BDCB534D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708920"/>
              <a:ext cx="6095981" cy="3291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QuadreDeText 7">
              <a:extLst>
                <a:ext uri="{FF2B5EF4-FFF2-40B4-BE49-F238E27FC236}">
                  <a16:creationId xmlns:a16="http://schemas.microsoft.com/office/drawing/2014/main" id="{07747FD8-FAF2-A153-83B7-1672F85C9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632" y="4436603"/>
              <a:ext cx="1584176" cy="369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800">
                  <a:latin typeface="Arial" panose="020B0604020202020204" pitchFamily="34" charset="0"/>
                  <a:cs typeface="Arial" panose="020B0604020202020204" pitchFamily="34" charset="0"/>
                </a:rPr>
                <a:t>Unmyelinated</a:t>
              </a:r>
            </a:p>
          </p:txBody>
        </p:sp>
        <p:sp>
          <p:nvSpPr>
            <p:cNvPr id="14344" name="QuadreDeText 8">
              <a:extLst>
                <a:ext uri="{FF2B5EF4-FFF2-40B4-BE49-F238E27FC236}">
                  <a16:creationId xmlns:a16="http://schemas.microsoft.com/office/drawing/2014/main" id="{C7763F1B-6D99-B414-C534-802A62A2B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920" y="5661247"/>
              <a:ext cx="3168352" cy="369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800">
                  <a:latin typeface="Arial" panose="020B0604020202020204" pitchFamily="34" charset="0"/>
                  <a:cs typeface="Arial" panose="020B0604020202020204" pitchFamily="34" charset="0"/>
                </a:rPr>
                <a:t>Myelinated</a:t>
              </a:r>
            </a:p>
          </p:txBody>
        </p:sp>
      </p:grpSp>
      <p:pic>
        <p:nvPicPr>
          <p:cNvPr id="14340" name="Picture 9" descr="Resultat d'imatges de myelinic and amyelinic axons">
            <a:extLst>
              <a:ext uri="{FF2B5EF4-FFF2-40B4-BE49-F238E27FC236}">
                <a16:creationId xmlns:a16="http://schemas.microsoft.com/office/drawing/2014/main" id="{02717595-138F-5EFB-A33E-D5CD2F407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48"/>
          <a:stretch>
            <a:fillRect/>
          </a:stretch>
        </p:blipFill>
        <p:spPr bwMode="auto">
          <a:xfrm>
            <a:off x="5795963" y="1700213"/>
            <a:ext cx="3097212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14">
            <a:extLst>
              <a:ext uri="{FF2B5EF4-FFF2-40B4-BE49-F238E27FC236}">
                <a16:creationId xmlns:a16="http://schemas.microsoft.com/office/drawing/2014/main" id="{2BD2FE09-A7AA-AF36-9165-1176076B5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732588" cy="400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Calibri" panose="020F0502020204030204" pitchFamily="34" charset="0"/>
                <a:cs typeface="Arial" panose="020B0604020202020204" pitchFamily="34" charset="0"/>
              </a:rPr>
              <a:t>Neurons: Myelinated and unmyelinated axons</a:t>
            </a:r>
            <a:endParaRPr lang="es-ES" altLang="es-E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Imatge relacionada">
            <a:extLst>
              <a:ext uri="{FF2B5EF4-FFF2-40B4-BE49-F238E27FC236}">
                <a16:creationId xmlns:a16="http://schemas.microsoft.com/office/drawing/2014/main" id="{5D3E1631-8DA1-D2AA-6B06-F046692D2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836613"/>
            <a:ext cx="648652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2">
            <a:extLst>
              <a:ext uri="{FF2B5EF4-FFF2-40B4-BE49-F238E27FC236}">
                <a16:creationId xmlns:a16="http://schemas.microsoft.com/office/drawing/2014/main" id="{5F9D8683-6AE7-762D-4B9F-BE060C10F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080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Calibri" panose="020F0502020204030204" pitchFamily="34" charset="0"/>
                <a:cs typeface="Arial" panose="020B0604020202020204" pitchFamily="34" charset="0"/>
              </a:rPr>
              <a:t>Neurons: CLASSIFICATION according to their morphology (number of ramifications or processes arising from the cell body)</a:t>
            </a:r>
            <a:endParaRPr lang="es-ES" altLang="es-E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Text Box 8">
            <a:extLst>
              <a:ext uri="{FF2B5EF4-FFF2-40B4-BE49-F238E27FC236}">
                <a16:creationId xmlns:a16="http://schemas.microsoft.com/office/drawing/2014/main" id="{27F37A05-FF7B-7D9A-CEF4-CDA5FB1E2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3348038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Morphology</a:t>
            </a:r>
            <a:r>
              <a:rPr lang="es-ES_tradnl" altLang="es-ES" sz="1800">
                <a:latin typeface="Arial" panose="020B0604020202020204" pitchFamily="34" charset="0"/>
                <a:cs typeface="Arial" panose="020B0604020202020204" pitchFamily="34" charset="0"/>
              </a:rPr>
              <a:t> = Shape, basic structural organization</a:t>
            </a:r>
            <a:endParaRPr lang="es-ES_tradnl" altLang="es-ES" sz="240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_tradnl" altLang="es-ES" sz="240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400">
                <a:latin typeface="Arial Narrow" panose="020B0606020202030204" pitchFamily="34" charset="0"/>
              </a:rPr>
              <a:t>This classification is based on the number of processes (main branches) going out from the cell body</a:t>
            </a:r>
            <a:r>
              <a:rPr lang="es-ES_tradnl" altLang="es-ES" sz="2400">
                <a:solidFill>
                  <a:schemeClr val="bg1"/>
                </a:solidFill>
                <a:latin typeface="Arial Narrow" panose="020B0606020202030204" pitchFamily="34" charset="0"/>
              </a:rPr>
              <a:t>e </a:t>
            </a:r>
            <a:r>
              <a:rPr lang="es-ES_tradnl" altLang="es-ES" sz="2400">
                <a:solidFill>
                  <a:schemeClr val="bg1"/>
                </a:solidFill>
              </a:rPr>
              <a:t>surten del soma)</a:t>
            </a:r>
            <a:endParaRPr lang="es-ES" altLang="es-E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data:image/jpeg;base64,/9j/4AAQSkZJRgABAQAAAQABAAD/2wCEAAkGBxETEhMTExQTFhUVFxYVFxUYGBcXFhYYFxkaFxsZGhQYHCggHRslIhMWIzMiJiorLi8vGSAzODMsOCgtLisBCgoKDgwOGhAQGywkHyYtNDQuLCwsLCwsLCw0LTQvLi0sLzQ0NCwtLCwsLCwsNiwuLC0sNCwsLCw0LCw0LCw0NP/AABEIATQApAMBIgACEQEDEQH/xAAbAAEAAgMBAQAAAAAAAAAAAAAABAUBAwYCB//EADwQAAICAQMCBAUCAwYEBwAAAAECAxEABBIhEzEFIkFRBiMyYXGBkRQzQlJicoKhwRUksfE0Y3SSs8Lh/8QAGgEBAAMBAQEAAAAAAAAAAAAAAAECAwUEBv/EAC8RAQABAwIEBAQGAwAAAAAAAAABAhEhAzEEEkFxBVFh0RMisfBSgZGh4fEUMkL/2gAMAwEAAhEDEQA/APtmMYwGMYwGMYwGMYwGMYwPJkXcFsbiCQPUgVZA+1j98zvF1fNXXrQ9f9RmrVaVJBTqCAbHoVNEWrDlTRPI55OVckTQaiFuoTC6vEVkJJRgrTbxIxsrULAhr7ggiiCFmdbH1OlvXqEBgl+Yg7uQP8jft9xm/KDwnxPRvK0wlh36ghYzuXe8aDyhTfIPmcAejD1vOgwMYxmcDGM1pqULMgZS6/UoI3DgHkfhl/ce+encAqCQCxpQfU0Woe5pSf0OB6xge+MBjGMBjGMBjGRNRO3URAQBReQn+yPKFHsSTd+ykeoICXjGMBnmVSQQDtNcGgaPvR756xgVXhM8vVmjmHnGyQEbjGykbPlkjgfKBK8lS57ghmtGPB/7/wCgyH4kn0MGVZFJ2biFDcbmjJ5O0heaBraG/pyn8E8bEuo1J3SNQjKQBSWiABV9wAoEvHJRJpgtqSCMG6x03jO5STDqF28MTGyqKFlgHpmX8Lf2uxkLxQR6rUw6a9ywgaqWuVYOrxxRk3RDW7FaNhR6NzP1mvkSN5OmFVU3ec25axSCJAbu6HmstQ283nJfCxWEahJF1fVvqSdKN2G1F2L85dxJIXiPfYAFIvOVmuOaKeo7XxGGFggl20GBXcQPNyKHvYYqR6hiPXNcXiCkARI7r2BVdqAACiGfaCvsVsZE02t0iFSR0zIV2ySgjqE/QBO9hm5NLuuuwrJazySjyBo0I/mMCJO3BWJ14/z/APtyw1ajVSigzJHusKihppTd0R2ArueCBR5rnNKeFPKP+YaTbRXp9Q+dSALk6e1AfqsKK7cnkGy0ujSO6ss1FnY7nYgAcsfwOO2b8Ct/4LF5qLKpKkINuxdqJHQUrVFYwKN+tVkdPhiAbBukIQowUlSpKAjkbfXc1+989hV1jAqNP8OxIwYNIa20CUI8pQ39NknpJ3Pp6Zb4xgMYxgMYxgRPEoJmC9GRY2U3bIzg/YhZF473d/aiAcpfEOodVpUnWPY7MOLKOyKZIwdwpWDKWqyTsUjswzpGWwRzzxxwf0Oc9J4gTE8cm9JEPy5mjcRllNxsxYAKbChgSAbNGjwIdFeRn8QiG/c4URkBmbyqCa43NQP1AcepA75T63fKmn8zu0u19kVRoAo37y971F7BYe7NgHtk/wAG8Fi04BVQZKppSLkbm6Lnkiye/wCTZJJDc+uY/wAuJ3NgWR0159Sz81/hDH7Z6McxIt0QAnhV3MRxQ3NwPW/Ke/BHfJWMCq8S8GSSOiOo4No0jOdjHjepUgqQCfp2k8ixZOR4/h11KONVN1UTZv2aemHfaw6VlLo1uvgc9yfXiuu3P09NITqVW9gIaJQSBc47BQfQEOQCBko+INFxqAiivK6ElXIHK7SLDHml5v3JxeyXMePajUzGLTsI1ZZlR2U+R5dpdXWJwdyqpSTYSeSeT09x6fRMgjEel2kKCFfvHuBo7mU+ZibJrubsi8534bgOq1M+olV1EUpVU3EKZANtlQfMyJtW/pPBA4BPXTxEptQ7OwBA+kcXQ7XVge2YaPzXrmb327dPdNXk5nwfTiTTaoO3MU2pjR35WERu2xkX+kLYPuQBZIAzpNBqDJFHIRRdEcj2LKDX+uVj+AKqGOJmWN4uhIpYta7dgcM1nqBeLP1A83Qywg1W5tqRt0wCOr5RHY42qL3H81XHfN1ZSsYxgMZHk10Yobhy/T45p63bWI+k1XeuSB6jNcnicQFluAQpNUFsBrJPYUwP4OBMxmuHUI97WBoAmj6N2P4NH9j7ZswGMYwGMYwMbhdWLIJA9SBVmvtY/cZnIXiWhaXaVleMoQy7QjCx6kMpPYle44Y+tERIZdRM8kThI0QKryRuxZ2Ybii7lUx0pQ7gW/mUCCpIDz4Okcc8unWl6SIY0qtsUjO3l/u7lK0O3TA7Vl1lD4lpv4Zo54QdoIjljLEqY3I8yhu0gYL6gEMbulq40msjlFxsGA713H5HcH84S3ZnMZq1WqjjXdIyotgWxoWew+5+2EGn0saCkRVHHCgDtwO2cz8ZTSTBYdOaKupklHTbpHlQdjHkpu3muxVRRs1q8R+JzI4hjDxLyzysrK3TWi9cfKJUkjd5ztPlX6xQ6LwtZNRFFKjSCQRyNMUChy/XtKYAqixxSJt5JGpZiNx3ZyuK4z4kxo6M5q67xb6fe09NKabReXUfB/igO6GQbJCTJGpVgHjoKKc8My7eQD22mgCM6fNOp0ySLsdQy8GiOLBsEexBAII7ZU6zw/UKPJrAkKg7xNH1GCAAUJxIjAUD5m3Nze6+c6dFPLTFMdFJm8vOtn1UobpLthBZSVYfxEijjdEW8iCwaLEkjkbeDljo/C4IaKIF2itxLE192Yknt3OUOr8IOoVFDO6qE2kEwaVRVgrAtmYAEeV7Qg1dg558G+H1WZ451WQxbXVwFiRw42jqaWILGxuMkFg3mViNvAyyO6+HiIf+SvU4sP8ATF6V82iDd/0hu3pxmTomcfObcCBca+WOxR/xMOOxNEHkZOzGBqk0yMNrKpXnggV5gQePuGYfqc1N4bAd9xod/L+UebivN78CvxkrGBqi0yKSVUAtVn1NWRz+WY/lifU5txjAYxjAYzzM+1Wb2BP7C8qtF8QRzRl4ldnW90JpZaHqqtwwPobo+98YFvmuGIqX5vc24cVXAFE3zyCb44IHpZaadZFV0NqwsH/8PY/bNmBF8U0vVhkjuiykA9yrd1YD1IIB/TPmmmlvY4uOQOsZjUPLIyKvWEccyuhHk8ym75KMCVGfVbrPmEoj2Kst27L5yrm1QdZDwtqFEzgSIQQQtngjOV4nVy8vLNpm+2/9dov23a6bcPGdS1qk86qW2oNqs0hADNtlcAgAbiX3lVqgxOV0c6Pq5WGpD10jEJNwaOOQOxkTUNuEgbaCDflG4UCBk3wvwuWZmMnQh3HbqBH8yZ3VP5fWckMF6gskN9JUAVuM/U+GNpYV2Syukdu0flEjAHczRdJV8wG87KIa/Q8n57V4vmmdCquZmdomb5/SYvO2/Wc2w15bZRmYpv6scZCSRqUM5dIY41YxOy1wqkwswNgbi18DM6LULFJBIXmVlEJkRgEUyrE6sOnZKuYmchVtT00AIo3G1Gt1DmJRJCJZ3P8ACylfNUamQ7lVOFdQrGz2kArvW/wvQ7ZF/iIrn6cAaYldskl7gAitSxo8KEAAU119TbqcPqf40xqVTETicZv069MW9LbYutVF8Q7qDXNLtMS3Geeq9qGX3jWrYH0J2j1BI7+o/D1tWkJldezNVA3drGKUHmga3VxZzk/DfiCRJCipI6hmEkRWpEkZiwH28pHnJ2PYYspNv1MHjOnbjqKreqP5HHpyrUf1HHtn2OhxOnrR8s58ury1UzCXqpwiliCa9BVkk0AL45JGYjRGPUUKSV27x3K3dX7XnM+N+O6edl0iOzLLzJLCsknlRvNHG0Sk7ztokVtFmw1ZM1jNKqosWqSFNpHTqJ5NvZBbqyIKFg0T9gOd4m+yq4n1aoyq3AYMQxoLYKjb+Tu4H905vyh0J6syiSPoiEbooHreT2MpKkqQLFBSaJBajQW+yQxjGAxjGAxjGBo1UUjVskCD1Ozc3+Uk0D37g5B03gcdK03zpwOZ2FSAnvsZeY1/urQ975y1yB4lrdrRwpe+U1uAsRiiSze17SB7n7A4ShR6uPTStEWZka5FAuWSNuNysoLSENywNGvNZHGTPD/HNLOainidufIGAcVRNxnzAjcvBHqMmafTog2oAB3+5J7knuSe5J5OVXxB4L1gZItqzhdqsbCsLDU1WAfL5XolCbAPIMTM2wiD4p13ThKKWDyBgu2g20C3IY8Ka4BJA3Mucb4vFv0zGJ4kkEagyOAF5EIkpxygaNwl+go8VeQH1+o3mN5yzhTueXcZVPVDI6wqi+RNiKyLySzbuApadDLGpPSPSVgkihGUwmOMUGEYu4wihGodmj/qUsvzPHa1WtrRMYiNo+t/a0+sPTTTywrJfhtdVr4ZurqNO0DGfY6hRKHmZmCHdYdGJifggjp1wwztPHfEIYo2MwR1Nr0jRMhKnyANwLF3fAWyeAc5PxDT7oVV1ZlVLBkaOYLufyKZBaKVAWpHXlSBvRuTmfSwq8hCIrBWdup1EleSKwCzOi9XSgbRu+kFEJ4s5z+IonitajUvMxG0REYz+LG8+2F6cXukQaS+pCXIaEIyn0CLp5NKCCWADFlZtt0AynuSRMRmmpX4BQSARyP1FbbHK4O1aQ71+rdfnqvMDmgiL6g0cE/Qkidm2tGgjSOV9yKQFKvKOAQK3E35c16SIIjQiCNArEvBFNwS4D/Qlbty7rQ2bUdwzNmVc3jmnfpGMfva1/5tO6G3Ry9ciMM7TEpJEWjs+eIOrN1FZYiCbbaoraKCkhT0mk+D4eGmp327SEAiTn6h5AGYH13GiRdDKv4SZuqUjEauNNEzmlMcchVYulGsdcIdMNy37CxxV5qtcqmpNUxcA7otPHZ/JjUSSL3AvcBn0vAcJo6elGpXm+c2tHZhXVMzaEuLwDSKoVNPAoFUFjVaI7EFRYI9xzmuLxBIZZIJJAAkayqzsAQjFkIZj3op3PJDDvRORvDtXo9Tah5WYrRilaaNyoINnTvtsccnbzyDxxnvw74fWPUyTbYQGTYoSNU43cA0OQqolc93kNAEDOtE3i8MrWlLn1sDFTRlaNgVKI8mxnVl+pAQvlLWSRQIvuM3HVvdCGQ+bbZMaj/Fy11+BfHbJeYyRGhM5I3CJRZsKzOSKFEMVWjd8UfzkHUazUpZETycyeXyJQV6jC887l5sn24W9ot8rdZ4dK7X1SF3K22rHlZGB5PcbSK7cg9xga/4/UbgpiFkE8G+AFF81xbnjvS+5yz07sVUsu1iBa3dH2vID6Kc9MCYDbe8gG5CbHe+BzfHsOw4yzwXuxjGMBmttOCQ3YhtxIrzHaV5454P+gzZlQ3gaPM8kqqQGtPMxY2tEueOBZCpyo2hu54C3zxNKqKWdgqjksSAB+Scp/FI3gVDHNIoZwtORLxTMaaW2vynu1ZzWnh1mpLH6izWkjhikUYNqRYWPeQ13GpPG2z9a+TX4v4dfw6aZqqtfG2bxmem0rRHWVf434uJZiYWiRZWJV5AGje0RCsyGgI2WNzZZWvaKIDjK7QFQyvp1EKr8xxGFCEqeBIAZAqAKnmjkLUW8nHH1Dw3wSGEDgPJQDSuFLtQC96oClHAoZI1HhsD/XFG3N8opNj1us8s+H1VxM1VRed4tj+e/wCaY1LdHz/wTRw6nsY02bTLDEVA3EBqYwMFq1WtwJKgqRxedRo/D4ogVjRVBJb9T35P7V6Djtm8eA9Ozp22+pR7dW4r6z5wfvbfjNGl1gdnjIKyRkB427gG9rCuGRqNMPYjgggfI+McDxXDTNVX+nptE+vl+f6vTRXTUh6vwKI20apG+4ScKNhcElmKDgFwzKzimZTRJArKXwrRTGtseokVXBjdWjXbsohVkpFMTdiNzA+irVC/i8Kk1Jt5Pkq9hSqkTbTyrqAPlAggD+oiza0Gu1TUireBquwI3S+PKAeo1c9+Dx+Oe54Z4Vq16XNxVU+kdYjvOY7e8wyr1I/5chB8MasJIsaQQLIXbYjGM21CnEdqy+VbX1oC6sGb8PfD6BnWZHQqwIi3AJItDzeRjcdkr07C+UWgsX0oefi0iPBunbvzQFp27c5SeLeKydSNYoTJMjixG4baK3SRuzbQtpRFn6unx2zuU8DpRMTN5t5zf6s+eUzx+GGPTFAqx3tii2DaUkchUZAvIKkhrHYKT2GTtBMbaJzbx1Z4t1b6XIAFXTA+lqcqvFdWJY0cwz7FAmI2b9yOhjdAImLbwszGhza8XmiV41m08xE7PHGInkEUoLBttN9NMtltyi/qDH6AR61HT4yE/i+nW90saUQDvYJRIJH1132n9j7ZJi1CNe11ajRog0fY164GzGLxgMYxgMYxgMzmM16kMUcIaba20+zVx/rWBQeMaD+KQy8sIWDQorELJ02BkDbeGEm0x0bFc/1EZ0MUoZQym1YAgjsQexyq+GQqpJEilUhleJP7JACsdv8AdVndP8h7dhofTTRSTnTi2tZREWqKTqsd1k3skDJIdwFU4sMaqMFl9jCnj2+3tjJDKD4r3DpmNtsjh4VarAaSghK2Lpwtc+p98v8AKL4nPm0o/wDPiP4qWMf/AGGY6+lGrRyVReMfVNM2m66giVFVFACqAqgdgAKAH7Z7xjNkGadTpg/NlW2uiuKtd9WQDYvyqeQe2bsYHmKMKoVeAoAA9gBQ5Oe8xjAzeaJNHE3LRoTYblVPI7Hkd+Tzm7GBVamKFVEfyojvDqpUMhJJCkpx3IPqKIGRGKgkjVbb6jAHeFClvbqAbQKHHYGxtJBy3m8PhYlmjViSpJIuyn0n9M8t4ZARRjQiitEXwasfrQ/YZEYMM+HSoUCrJ1CgUMx+o8VZvmzR/UEdwclZrh06Je1QL7169z/1JP6n3zZkhjGMBjGMBlToWP8AEzk7jvqPjlY+kNyqaHlLCcvyfXLbGAxjGAyl+I2ptN2Pz4hz95Y/+/6DLrKP4mPn0Y5ttRGBwT9JEh/FLGxv7ZWqbQLzGMZYMYxgMYxgMYxgMYxgMYxgMYxgMYxgMYxgMYxgMpviviEPdCN1J4v6g0Xb8yj9jlzlb8Soh00vU+hQsjWaFRsr8n0Hl5+15WrFMkLK8ZF8KmZ4IWb6mjQt6eYqNwr05vjJWWDGMYDGMYDGMYDGMYDGMYDGMYDGMYDGMYDGMYDNWrgEiPGezqyE/ZgR/vm3M4FT8KzM+liZhRO4kfli3++Wuc34Bqlik1ULbi4leThHJO66AAB/oSP8396y4/iZW+iIgVYMjBPUj6V3MOBfIHcetgRTslMwTkQwTNe6QICB5Y1FqeCfmPe71A8o4OZHhsVkspckgnezPyL7BiQo5PCgDJQk7xZFiwASL5AN0a9jtP7HCsDyCDyRxzyDRH5BBH6ZD1PhiOxclgxrkH2KkCjx3QfuffMabwtUkMgZyW7ixt43dlAofV+tXgTsYxgMYxgMYxgMYxgMYxgMYxgMYxgMYxgUOkO3xGdAb3xLK/uD8uJB+PlSke/Ptl9lFrk267TsAPmIysebqLdQNf8AqPXtR98vciMBjGMkMYxgMYxgMYxgMYxgMYxgMYxgMYxgMYxgMYxgU/jjhJdLIRZ6nRF3Q6xQXx6jYPtzlxlD8XIdunksgRTiVlFefZHIyrZ7eYIb/u165fnKxE3kYxjGWDGMYDGMYDGMYDGMYDGMYDGMYDGMYDGMYDGMYFJ8YL/y9+zWf1R1/wCrDLw5R/Gn/hJADRLR178SK3B96U5eZW3zX9PcYxjGWDGMYDGMYDGMYDGMYDGMYDGMYDGMYDGMYDGMYFJ8Xn5H5Y//ABuf9svDnP8AxcGI0qqaVtTEsgq9yNaMt+n19/tnQZWLc0z9/eR5Dckc8V6cc+x/TM4xlgxjGAxjGAxjGAxjGAxjGAxjGAxjGAxjGAxjGBReKu512jVRwBKXN0AGW14/qJ6TivT/AEN7nO6F0k8T1JBG+CGKIrySRJ8wMfQdmA7/ANX4zosiITJjGMlBjGMBjGMBjGMBjGMBjGMBjGMBmcxjAr5J9WO0ELC+wnbcR9gYQL+1/rkzTThxYBBHDKfqU+xHvz+CKIsEHNWs0Ecv1hiKqg7qCPuFYA/rkM+AaJQWaCChyWdVbgepZ7P74Oy0lcKLYhR7k0P3OUOu+MdEjGJJVmm81QxHqPai6bZe307974BPGQtJ8P6DWgyvpYuiC0ccZiEd7GKvIyiibZKUHsFv+o50Ph3hengXbBDFEOOI0VLrjnaOcidsGzlfhXUsmtmjntJpkV9jFL+qSQUVHIJknUC7A0/Is2e1zgvGfDDN4w+yQJINCjIykhkeOZqDGiNpEvajdcgjg3PhWk1E9nWSssiMCIYXeIIBYV2ZCDLv5P8AY4raCGytMcvy/unfd0mMoP8AiE2mlMcx6sGzes3AlQAgMJIx9arYJkWiAwteC2XyOGAIIIIBBBsEHkEEdxl0M4xjAYxjAYxjAYxjAYxjAYxjAYxjAZo1Wjjk2713BSGCknbYNglLpqIBFg0QCOc34wOd1/i5g2Q6fTeeWRhGrssKO7FpZCK3NwN8jHaBV0SSFO5E1cspVplSOPhxFHTOxAYIJXdiAoqyFBO8AEUcs9RpVLpLt3NEJNopbtwAaY9r213A557ZHgZNLpwZSq7RukIB80jnc5VQLZmdjQAslvUnBdWLBGviEccfBSBpGHmJIZnUkufqYsyHk2e/pkz4rV108mojLLLp0eZNo3b9iljEyWN6PtrbY5ogggEVPwdq5NVPqdU67QrPp413A7QrAFXofWOkpNEgFyL44neK62SSeGBEbpddRLKaAJRWm2ICbI+UNzCxyFF2xRfzTL3PD/F9Kz0p9NKspXglW6boCKP8thISCe4BBANgcx8KiddbrNOJumN7Swopmkjj+nqQMkny1UGRW2RkMNxohSM6rxOBk1Wn1C0AQdPKf7Suy9MV6lWLEE9tzjjccuGiUkEgEqdwNCwaK2PY0xF+xOEMrdC6v1rteZxjAYxjAYxjAYxjAYxjAYxjAYxjAZD8S1LKAiRyuzg1s2gLVcmR/Kvce5PNA1kzGBzen1fiALRbdPI4Y/MJcLGhvb1CqBZJKo7U29+dvBLxuIp0huLzSuqdUkK0MbSJG7QpRVW+cq8c8gkttzoYIVRQqigPT88kknkkkkknkk5E8W8Kj1CFXAuqBIuqZZAdp8ppo0NEen3OC6TpNKkSLHGoREFKoFAAZV6x5Dq4SEcxxkoT6BpY2YtRqwuyNdwv+aw9DUVW1yytCjxSLHtcdQMkjRtYUGYBlJBRwTtugpuznRjB6GMYwGMYwGMYwGMYwGMYwGMYwGMYwGMYwGMYwGMYwM5jGMBjGMBjGMBjGMBjGMBjGMBjGMD/2Q==">
            <a:extLst>
              <a:ext uri="{FF2B5EF4-FFF2-40B4-BE49-F238E27FC236}">
                <a16:creationId xmlns:a16="http://schemas.microsoft.com/office/drawing/2014/main" id="{C414AF86-75B1-7B79-32FF-8E65CDADAA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275" y="-2087563"/>
            <a:ext cx="2314575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2400"/>
          </a:p>
        </p:txBody>
      </p:sp>
      <p:pic>
        <p:nvPicPr>
          <p:cNvPr id="17411" name="Picture 8" descr="golgi type ii neuron">
            <a:extLst>
              <a:ext uri="{FF2B5EF4-FFF2-40B4-BE49-F238E27FC236}">
                <a16:creationId xmlns:a16="http://schemas.microsoft.com/office/drawing/2014/main" id="{15BB5E6E-C05E-B458-B9E0-C3B6B6B09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9" r="52603"/>
          <a:stretch>
            <a:fillRect/>
          </a:stretch>
        </p:blipFill>
        <p:spPr bwMode="auto">
          <a:xfrm>
            <a:off x="250825" y="1268413"/>
            <a:ext cx="3313113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QuadreDeText 8">
            <a:extLst>
              <a:ext uri="{FF2B5EF4-FFF2-40B4-BE49-F238E27FC236}">
                <a16:creationId xmlns:a16="http://schemas.microsoft.com/office/drawing/2014/main" id="{46E3005D-12C2-6D9B-1AF1-1B7B56B13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700213"/>
            <a:ext cx="47529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>
                <a:latin typeface="Calibri" panose="020F0502020204030204" pitchFamily="34" charset="0"/>
              </a:rPr>
              <a:t>Multipolar Golgy Type 1 neurons communicate with neurons located in a different (distant) part of the nervous system</a:t>
            </a:r>
          </a:p>
        </p:txBody>
      </p:sp>
      <p:sp>
        <p:nvSpPr>
          <p:cNvPr id="17413" name="QuadreDeText 9">
            <a:extLst>
              <a:ext uri="{FF2B5EF4-FFF2-40B4-BE49-F238E27FC236}">
                <a16:creationId xmlns:a16="http://schemas.microsoft.com/office/drawing/2014/main" id="{C5E99463-6719-E46D-2EAF-1A83B08F2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860800"/>
            <a:ext cx="4752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>
                <a:latin typeface="Calibri" panose="020F0502020204030204" pitchFamily="34" charset="0"/>
              </a:rPr>
              <a:t>Multipolar Golgy Type II neurons communicate with nearby</a:t>
            </a:r>
          </a:p>
        </p:txBody>
      </p:sp>
      <p:sp>
        <p:nvSpPr>
          <p:cNvPr id="17414" name="Text Box 2">
            <a:extLst>
              <a:ext uri="{FF2B5EF4-FFF2-40B4-BE49-F238E27FC236}">
                <a16:creationId xmlns:a16="http://schemas.microsoft.com/office/drawing/2014/main" id="{9D71C54B-709F-9C92-89F7-D7F61958B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080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Calibri" panose="020F0502020204030204" pitchFamily="34" charset="0"/>
                <a:cs typeface="Arial" panose="020B0604020202020204" pitchFamily="34" charset="0"/>
              </a:rPr>
              <a:t>Neurons: CLASSIFICATION according to their morphology (number of ramifications or processes arising from the cell body)</a:t>
            </a:r>
            <a:endParaRPr lang="es-ES" altLang="es-E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28341FC2-4C98-BB9F-FBFC-9B2AC86E422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685800"/>
            <a:ext cx="2743200" cy="5715000"/>
            <a:chOff x="3024" y="432"/>
            <a:chExt cx="1728" cy="3600"/>
          </a:xfrm>
        </p:grpSpPr>
        <p:sp>
          <p:nvSpPr>
            <p:cNvPr id="18512" name="Rectangle 5">
              <a:extLst>
                <a:ext uri="{FF2B5EF4-FFF2-40B4-BE49-F238E27FC236}">
                  <a16:creationId xmlns:a16="http://schemas.microsoft.com/office/drawing/2014/main" id="{B0C179DA-385C-34D7-49DD-9FBA93DED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768"/>
              <a:ext cx="1728" cy="3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513" name="Text Box 6">
              <a:extLst>
                <a:ext uri="{FF2B5EF4-FFF2-40B4-BE49-F238E27FC236}">
                  <a16:creationId xmlns:a16="http://schemas.microsoft.com/office/drawing/2014/main" id="{7BE53A00-A768-9562-8937-4E9418424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432"/>
              <a:ext cx="5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ES" sz="2400"/>
                <a:t>CNS</a:t>
              </a:r>
              <a:endParaRPr lang="es-ES" altLang="es-ES" sz="2400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31432414-F121-C6A9-BAB7-F885967F266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667000"/>
            <a:ext cx="3367088" cy="673100"/>
            <a:chOff x="231" y="1688"/>
            <a:chExt cx="2121" cy="424"/>
          </a:xfrm>
        </p:grpSpPr>
        <p:sp>
          <p:nvSpPr>
            <p:cNvPr id="18504" name="Oval 8">
              <a:extLst>
                <a:ext uri="{FF2B5EF4-FFF2-40B4-BE49-F238E27FC236}">
                  <a16:creationId xmlns:a16="http://schemas.microsoft.com/office/drawing/2014/main" id="{FA6337FD-4712-72BC-6E33-50881D494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1925"/>
              <a:ext cx="185" cy="187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505" name="Freeform 9">
              <a:extLst>
                <a:ext uri="{FF2B5EF4-FFF2-40B4-BE49-F238E27FC236}">
                  <a16:creationId xmlns:a16="http://schemas.microsoft.com/office/drawing/2014/main" id="{D17A57B7-963D-A1DE-B01A-58C127177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" y="1751"/>
              <a:ext cx="1996" cy="1"/>
            </a:xfrm>
            <a:custGeom>
              <a:avLst/>
              <a:gdLst>
                <a:gd name="T0" fmla="*/ 0 w 1996"/>
                <a:gd name="T1" fmla="*/ 1 h 1"/>
                <a:gd name="T2" fmla="*/ 1996 w 1996"/>
                <a:gd name="T3" fmla="*/ 0 h 1"/>
                <a:gd name="T4" fmla="*/ 0 60000 65536"/>
                <a:gd name="T5" fmla="*/ 0 60000 65536"/>
                <a:gd name="T6" fmla="*/ 0 w 1996"/>
                <a:gd name="T7" fmla="*/ 0 h 1"/>
                <a:gd name="T8" fmla="*/ 1996 w 19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96" h="1">
                  <a:moveTo>
                    <a:pt x="0" y="1"/>
                  </a:moveTo>
                  <a:lnTo>
                    <a:pt x="1996" y="0"/>
                  </a:lnTo>
                </a:path>
              </a:pathLst>
            </a:custGeom>
            <a:solidFill>
              <a:srgbClr val="FF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506" name="Line 10">
              <a:extLst>
                <a:ext uri="{FF2B5EF4-FFF2-40B4-BE49-F238E27FC236}">
                  <a16:creationId xmlns:a16="http://schemas.microsoft.com/office/drawing/2014/main" id="{17D470EA-5498-ABB0-D055-8B8A89FDE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1688"/>
              <a:ext cx="62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507" name="Line 11">
              <a:extLst>
                <a:ext uri="{FF2B5EF4-FFF2-40B4-BE49-F238E27FC236}">
                  <a16:creationId xmlns:a16="http://schemas.microsoft.com/office/drawing/2014/main" id="{FE4E0198-531A-EE66-C7D6-EC8A60BFC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750"/>
              <a:ext cx="62" cy="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508" name="Group 12">
              <a:extLst>
                <a:ext uri="{FF2B5EF4-FFF2-40B4-BE49-F238E27FC236}">
                  <a16:creationId xmlns:a16="http://schemas.microsoft.com/office/drawing/2014/main" id="{3DE20082-D52D-0A0A-20A2-EE3CD5868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" y="1690"/>
              <a:ext cx="62" cy="125"/>
              <a:chOff x="192" y="1699"/>
              <a:chExt cx="62" cy="125"/>
            </a:xfrm>
          </p:grpSpPr>
          <p:sp>
            <p:nvSpPr>
              <p:cNvPr id="18510" name="Line 13">
                <a:extLst>
                  <a:ext uri="{FF2B5EF4-FFF2-40B4-BE49-F238E27FC236}">
                    <a16:creationId xmlns:a16="http://schemas.microsoft.com/office/drawing/2014/main" id="{B9A5DA24-3431-552E-2E1D-71EFD34C27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2" y="1699"/>
                <a:ext cx="62" cy="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511" name="Line 14">
                <a:extLst>
                  <a:ext uri="{FF2B5EF4-FFF2-40B4-BE49-F238E27FC236}">
                    <a16:creationId xmlns:a16="http://schemas.microsoft.com/office/drawing/2014/main" id="{B397C532-65CC-9EDB-EB19-6C501FE22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" y="1761"/>
                <a:ext cx="62" cy="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8509" name="Line 15">
              <a:extLst>
                <a:ext uri="{FF2B5EF4-FFF2-40B4-BE49-F238E27FC236}">
                  <a16:creationId xmlns:a16="http://schemas.microsoft.com/office/drawing/2014/main" id="{843D756E-88DF-DAD7-45E5-E17B3089A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6" y="1755"/>
              <a:ext cx="0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987157C5-DA9D-E505-4146-878E62F039C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029200"/>
            <a:ext cx="4724400" cy="762000"/>
            <a:chOff x="1296" y="3168"/>
            <a:chExt cx="2976" cy="480"/>
          </a:xfrm>
        </p:grpSpPr>
        <p:sp>
          <p:nvSpPr>
            <p:cNvPr id="18493" name="Oval 17">
              <a:extLst>
                <a:ext uri="{FF2B5EF4-FFF2-40B4-BE49-F238E27FC236}">
                  <a16:creationId xmlns:a16="http://schemas.microsoft.com/office/drawing/2014/main" id="{292453F6-D463-9F38-D4A7-F9509ADA4E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796678">
              <a:off x="3751" y="3291"/>
              <a:ext cx="185" cy="18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ES" sz="2400"/>
            </a:p>
          </p:txBody>
        </p:sp>
        <p:sp>
          <p:nvSpPr>
            <p:cNvPr id="18494" name="Freeform 18">
              <a:extLst>
                <a:ext uri="{FF2B5EF4-FFF2-40B4-BE49-F238E27FC236}">
                  <a16:creationId xmlns:a16="http://schemas.microsoft.com/office/drawing/2014/main" id="{02753BCE-4C46-7524-819B-3BA87DC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3384"/>
              <a:ext cx="2407" cy="3"/>
            </a:xfrm>
            <a:custGeom>
              <a:avLst/>
              <a:gdLst>
                <a:gd name="T0" fmla="*/ 2407 w 2407"/>
                <a:gd name="T1" fmla="*/ 3 h 3"/>
                <a:gd name="T2" fmla="*/ 0 w 2407"/>
                <a:gd name="T3" fmla="*/ 0 h 3"/>
                <a:gd name="T4" fmla="*/ 0 60000 65536"/>
                <a:gd name="T5" fmla="*/ 0 60000 65536"/>
                <a:gd name="T6" fmla="*/ 0 w 2407"/>
                <a:gd name="T7" fmla="*/ 0 h 3"/>
                <a:gd name="T8" fmla="*/ 2407 w 240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7" h="3">
                  <a:moveTo>
                    <a:pt x="2407" y="3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95" name="Line 19">
              <a:extLst>
                <a:ext uri="{FF2B5EF4-FFF2-40B4-BE49-F238E27FC236}">
                  <a16:creationId xmlns:a16="http://schemas.microsoft.com/office/drawing/2014/main" id="{01C28E28-8888-3F58-925F-C4642EF112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3322" flipV="1">
              <a:off x="1296" y="3385"/>
              <a:ext cx="62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96" name="Line 20">
              <a:extLst>
                <a:ext uri="{FF2B5EF4-FFF2-40B4-BE49-F238E27FC236}">
                  <a16:creationId xmlns:a16="http://schemas.microsoft.com/office/drawing/2014/main" id="{581586D3-CD50-F0A9-3CFB-FAEA4762C9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796678">
              <a:off x="1297" y="3321"/>
              <a:ext cx="62" cy="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97" name="Freeform 21">
              <a:extLst>
                <a:ext uri="{FF2B5EF4-FFF2-40B4-BE49-F238E27FC236}">
                  <a16:creationId xmlns:a16="http://schemas.microsoft.com/office/drawing/2014/main" id="{22FA1EC9-1309-A691-7213-EDA3AD0E9056}"/>
                </a:ext>
              </a:extLst>
            </p:cNvPr>
            <p:cNvSpPr>
              <a:spLocks/>
            </p:cNvSpPr>
            <p:nvPr/>
          </p:nvSpPr>
          <p:spPr bwMode="auto">
            <a:xfrm rot="-10796678">
              <a:off x="3865" y="3478"/>
              <a:ext cx="105" cy="170"/>
            </a:xfrm>
            <a:custGeom>
              <a:avLst/>
              <a:gdLst>
                <a:gd name="T0" fmla="*/ 1 w 163"/>
                <a:gd name="T1" fmla="*/ 1 h 261"/>
                <a:gd name="T2" fmla="*/ 1 w 163"/>
                <a:gd name="T3" fmla="*/ 1 h 261"/>
                <a:gd name="T4" fmla="*/ 0 w 163"/>
                <a:gd name="T5" fmla="*/ 0 h 261"/>
                <a:gd name="T6" fmla="*/ 0 60000 65536"/>
                <a:gd name="T7" fmla="*/ 0 60000 65536"/>
                <a:gd name="T8" fmla="*/ 0 60000 65536"/>
                <a:gd name="T9" fmla="*/ 0 w 163"/>
                <a:gd name="T10" fmla="*/ 0 h 261"/>
                <a:gd name="T11" fmla="*/ 163 w 163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" h="261">
                  <a:moveTo>
                    <a:pt x="163" y="261"/>
                  </a:moveTo>
                  <a:cubicBezTo>
                    <a:pt x="110" y="248"/>
                    <a:pt x="95" y="229"/>
                    <a:pt x="65" y="185"/>
                  </a:cubicBezTo>
                  <a:cubicBezTo>
                    <a:pt x="44" y="123"/>
                    <a:pt x="48" y="48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98" name="Freeform 22">
              <a:extLst>
                <a:ext uri="{FF2B5EF4-FFF2-40B4-BE49-F238E27FC236}">
                  <a16:creationId xmlns:a16="http://schemas.microsoft.com/office/drawing/2014/main" id="{7D97EF29-F06B-C011-FAC5-7A33F6E789AE}"/>
                </a:ext>
              </a:extLst>
            </p:cNvPr>
            <p:cNvSpPr>
              <a:spLocks/>
            </p:cNvSpPr>
            <p:nvPr/>
          </p:nvSpPr>
          <p:spPr bwMode="auto">
            <a:xfrm rot="-10796678">
              <a:off x="3930" y="3344"/>
              <a:ext cx="342" cy="77"/>
            </a:xfrm>
            <a:custGeom>
              <a:avLst/>
              <a:gdLst>
                <a:gd name="T0" fmla="*/ 1 w 533"/>
                <a:gd name="T1" fmla="*/ 1 h 119"/>
                <a:gd name="T2" fmla="*/ 1 w 533"/>
                <a:gd name="T3" fmla="*/ 0 h 119"/>
                <a:gd name="T4" fmla="*/ 1 w 533"/>
                <a:gd name="T5" fmla="*/ 1 h 119"/>
                <a:gd name="T6" fmla="*/ 0 w 533"/>
                <a:gd name="T7" fmla="*/ 1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3"/>
                <a:gd name="T13" fmla="*/ 0 h 119"/>
                <a:gd name="T14" fmla="*/ 533 w 533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3" h="119">
                  <a:moveTo>
                    <a:pt x="533" y="32"/>
                  </a:moveTo>
                  <a:cubicBezTo>
                    <a:pt x="415" y="41"/>
                    <a:pt x="319" y="37"/>
                    <a:pt x="207" y="0"/>
                  </a:cubicBezTo>
                  <a:cubicBezTo>
                    <a:pt x="164" y="4"/>
                    <a:pt x="120" y="3"/>
                    <a:pt x="77" y="11"/>
                  </a:cubicBezTo>
                  <a:cubicBezTo>
                    <a:pt x="44" y="17"/>
                    <a:pt x="15" y="90"/>
                    <a:pt x="0" y="11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99" name="Freeform 23">
              <a:extLst>
                <a:ext uri="{FF2B5EF4-FFF2-40B4-BE49-F238E27FC236}">
                  <a16:creationId xmlns:a16="http://schemas.microsoft.com/office/drawing/2014/main" id="{EC148625-67B7-4C41-8861-ABA975BBC4C2}"/>
                </a:ext>
              </a:extLst>
            </p:cNvPr>
            <p:cNvSpPr>
              <a:spLocks/>
            </p:cNvSpPr>
            <p:nvPr/>
          </p:nvSpPr>
          <p:spPr bwMode="auto">
            <a:xfrm rot="-10796678">
              <a:off x="4110" y="3414"/>
              <a:ext cx="61" cy="162"/>
            </a:xfrm>
            <a:custGeom>
              <a:avLst/>
              <a:gdLst>
                <a:gd name="T0" fmla="*/ 1 w 96"/>
                <a:gd name="T1" fmla="*/ 1 h 250"/>
                <a:gd name="T2" fmla="*/ 1 w 96"/>
                <a:gd name="T3" fmla="*/ 1 h 250"/>
                <a:gd name="T4" fmla="*/ 0 w 96"/>
                <a:gd name="T5" fmla="*/ 0 h 250"/>
                <a:gd name="T6" fmla="*/ 0 60000 65536"/>
                <a:gd name="T7" fmla="*/ 0 60000 65536"/>
                <a:gd name="T8" fmla="*/ 0 60000 65536"/>
                <a:gd name="T9" fmla="*/ 0 w 96"/>
                <a:gd name="T10" fmla="*/ 0 h 250"/>
                <a:gd name="T11" fmla="*/ 96 w 96"/>
                <a:gd name="T12" fmla="*/ 250 h 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250">
                  <a:moveTo>
                    <a:pt x="66" y="250"/>
                  </a:moveTo>
                  <a:cubicBezTo>
                    <a:pt x="96" y="164"/>
                    <a:pt x="88" y="110"/>
                    <a:pt x="22" y="44"/>
                  </a:cubicBezTo>
                  <a:cubicBezTo>
                    <a:pt x="9" y="6"/>
                    <a:pt x="19" y="19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500" name="Freeform 24">
              <a:extLst>
                <a:ext uri="{FF2B5EF4-FFF2-40B4-BE49-F238E27FC236}">
                  <a16:creationId xmlns:a16="http://schemas.microsoft.com/office/drawing/2014/main" id="{DD0964B8-646D-04EF-AEA2-1065A18B2F17}"/>
                </a:ext>
              </a:extLst>
            </p:cNvPr>
            <p:cNvSpPr>
              <a:spLocks/>
            </p:cNvSpPr>
            <p:nvPr/>
          </p:nvSpPr>
          <p:spPr bwMode="auto">
            <a:xfrm rot="-10796678">
              <a:off x="3928" y="3539"/>
              <a:ext cx="105" cy="21"/>
            </a:xfrm>
            <a:custGeom>
              <a:avLst/>
              <a:gdLst>
                <a:gd name="T0" fmla="*/ 1 w 163"/>
                <a:gd name="T1" fmla="*/ 1 h 33"/>
                <a:gd name="T2" fmla="*/ 1 w 163"/>
                <a:gd name="T3" fmla="*/ 1 h 33"/>
                <a:gd name="T4" fmla="*/ 1 w 163"/>
                <a:gd name="T5" fmla="*/ 1 h 33"/>
                <a:gd name="T6" fmla="*/ 0 w 163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"/>
                <a:gd name="T13" fmla="*/ 0 h 33"/>
                <a:gd name="T14" fmla="*/ 163 w 163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" h="33">
                  <a:moveTo>
                    <a:pt x="163" y="29"/>
                  </a:moveTo>
                  <a:cubicBezTo>
                    <a:pt x="141" y="22"/>
                    <a:pt x="120" y="14"/>
                    <a:pt x="98" y="7"/>
                  </a:cubicBezTo>
                  <a:cubicBezTo>
                    <a:pt x="76" y="0"/>
                    <a:pt x="55" y="22"/>
                    <a:pt x="33" y="29"/>
                  </a:cubicBezTo>
                  <a:cubicBezTo>
                    <a:pt x="23" y="33"/>
                    <a:pt x="11" y="29"/>
                    <a:pt x="0" y="2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501" name="Freeform 25">
              <a:extLst>
                <a:ext uri="{FF2B5EF4-FFF2-40B4-BE49-F238E27FC236}">
                  <a16:creationId xmlns:a16="http://schemas.microsoft.com/office/drawing/2014/main" id="{D6D8E98F-BE0F-9792-4CE5-4DCC07B2CC30}"/>
                </a:ext>
              </a:extLst>
            </p:cNvPr>
            <p:cNvSpPr>
              <a:spLocks/>
            </p:cNvSpPr>
            <p:nvPr/>
          </p:nvSpPr>
          <p:spPr bwMode="auto">
            <a:xfrm rot="-10796678">
              <a:off x="3903" y="3216"/>
              <a:ext cx="264" cy="99"/>
            </a:xfrm>
            <a:custGeom>
              <a:avLst/>
              <a:gdLst>
                <a:gd name="T0" fmla="*/ 1 w 413"/>
                <a:gd name="T1" fmla="*/ 0 h 152"/>
                <a:gd name="T2" fmla="*/ 1 w 413"/>
                <a:gd name="T3" fmla="*/ 1 h 152"/>
                <a:gd name="T4" fmla="*/ 1 w 413"/>
                <a:gd name="T5" fmla="*/ 1 h 152"/>
                <a:gd name="T6" fmla="*/ 0 w 413"/>
                <a:gd name="T7" fmla="*/ 1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152"/>
                <a:gd name="T14" fmla="*/ 413 w 413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152">
                  <a:moveTo>
                    <a:pt x="413" y="0"/>
                  </a:moveTo>
                  <a:cubicBezTo>
                    <a:pt x="292" y="121"/>
                    <a:pt x="255" y="97"/>
                    <a:pt x="66" y="109"/>
                  </a:cubicBezTo>
                  <a:cubicBezTo>
                    <a:pt x="55" y="112"/>
                    <a:pt x="43" y="113"/>
                    <a:pt x="33" y="119"/>
                  </a:cubicBezTo>
                  <a:cubicBezTo>
                    <a:pt x="20" y="127"/>
                    <a:pt x="0" y="152"/>
                    <a:pt x="0" y="15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502" name="Freeform 26">
              <a:extLst>
                <a:ext uri="{FF2B5EF4-FFF2-40B4-BE49-F238E27FC236}">
                  <a16:creationId xmlns:a16="http://schemas.microsoft.com/office/drawing/2014/main" id="{34CFA000-189C-DBF6-D162-21BAA682C312}"/>
                </a:ext>
              </a:extLst>
            </p:cNvPr>
            <p:cNvSpPr>
              <a:spLocks/>
            </p:cNvSpPr>
            <p:nvPr/>
          </p:nvSpPr>
          <p:spPr bwMode="auto">
            <a:xfrm rot="-10796678">
              <a:off x="3930" y="3168"/>
              <a:ext cx="69" cy="84"/>
            </a:xfrm>
            <a:custGeom>
              <a:avLst/>
              <a:gdLst>
                <a:gd name="T0" fmla="*/ 0 w 107"/>
                <a:gd name="T1" fmla="*/ 0 h 130"/>
                <a:gd name="T2" fmla="*/ 1 w 107"/>
                <a:gd name="T3" fmla="*/ 1 h 130"/>
                <a:gd name="T4" fmla="*/ 1 w 107"/>
                <a:gd name="T5" fmla="*/ 1 h 130"/>
                <a:gd name="T6" fmla="*/ 0 60000 65536"/>
                <a:gd name="T7" fmla="*/ 0 60000 65536"/>
                <a:gd name="T8" fmla="*/ 0 60000 65536"/>
                <a:gd name="T9" fmla="*/ 0 w 107"/>
                <a:gd name="T10" fmla="*/ 0 h 130"/>
                <a:gd name="T11" fmla="*/ 107 w 107"/>
                <a:gd name="T12" fmla="*/ 130 h 1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" h="130">
                  <a:moveTo>
                    <a:pt x="0" y="0"/>
                  </a:moveTo>
                  <a:cubicBezTo>
                    <a:pt x="18" y="4"/>
                    <a:pt x="39" y="2"/>
                    <a:pt x="55" y="11"/>
                  </a:cubicBezTo>
                  <a:cubicBezTo>
                    <a:pt x="107" y="41"/>
                    <a:pt x="44" y="94"/>
                    <a:pt x="44" y="13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503" name="Freeform 27">
              <a:extLst>
                <a:ext uri="{FF2B5EF4-FFF2-40B4-BE49-F238E27FC236}">
                  <a16:creationId xmlns:a16="http://schemas.microsoft.com/office/drawing/2014/main" id="{7DDEB794-530C-D100-BAD1-113261999E86}"/>
                </a:ext>
              </a:extLst>
            </p:cNvPr>
            <p:cNvSpPr>
              <a:spLocks/>
            </p:cNvSpPr>
            <p:nvPr/>
          </p:nvSpPr>
          <p:spPr bwMode="auto">
            <a:xfrm rot="-10796678">
              <a:off x="4027" y="3300"/>
              <a:ext cx="55" cy="94"/>
            </a:xfrm>
            <a:custGeom>
              <a:avLst/>
              <a:gdLst>
                <a:gd name="T0" fmla="*/ 1 w 87"/>
                <a:gd name="T1" fmla="*/ 0 h 145"/>
                <a:gd name="T2" fmla="*/ 1 w 87"/>
                <a:gd name="T3" fmla="*/ 1 h 145"/>
                <a:gd name="T4" fmla="*/ 0 w 87"/>
                <a:gd name="T5" fmla="*/ 1 h 145"/>
                <a:gd name="T6" fmla="*/ 0 60000 65536"/>
                <a:gd name="T7" fmla="*/ 0 60000 65536"/>
                <a:gd name="T8" fmla="*/ 0 60000 65536"/>
                <a:gd name="T9" fmla="*/ 0 w 87"/>
                <a:gd name="T10" fmla="*/ 0 h 145"/>
                <a:gd name="T11" fmla="*/ 87 w 87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" h="145">
                  <a:moveTo>
                    <a:pt x="87" y="0"/>
                  </a:moveTo>
                  <a:cubicBezTo>
                    <a:pt x="72" y="44"/>
                    <a:pt x="58" y="87"/>
                    <a:pt x="43" y="131"/>
                  </a:cubicBezTo>
                  <a:cubicBezTo>
                    <a:pt x="38" y="145"/>
                    <a:pt x="14" y="131"/>
                    <a:pt x="0" y="131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28">
            <a:extLst>
              <a:ext uri="{FF2B5EF4-FFF2-40B4-BE49-F238E27FC236}">
                <a16:creationId xmlns:a16="http://schemas.microsoft.com/office/drawing/2014/main" id="{01C1E925-8F38-2D74-A1DA-35BC71433CC6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514600"/>
            <a:ext cx="1752600" cy="2667000"/>
            <a:chOff x="3360" y="1584"/>
            <a:chExt cx="1104" cy="1680"/>
          </a:xfrm>
        </p:grpSpPr>
        <p:grpSp>
          <p:nvGrpSpPr>
            <p:cNvPr id="18445" name="Group 29">
              <a:extLst>
                <a:ext uri="{FF2B5EF4-FFF2-40B4-BE49-F238E27FC236}">
                  <a16:creationId xmlns:a16="http://schemas.microsoft.com/office/drawing/2014/main" id="{14C321BA-7595-B877-9A58-D538F5BBA64A}"/>
                </a:ext>
              </a:extLst>
            </p:cNvPr>
            <p:cNvGrpSpPr>
              <a:grpSpLocks/>
            </p:cNvGrpSpPr>
            <p:nvPr/>
          </p:nvGrpSpPr>
          <p:grpSpPr bwMode="auto">
            <a:xfrm rot="4349045">
              <a:off x="2863" y="2273"/>
              <a:ext cx="1474" cy="480"/>
              <a:chOff x="144" y="336"/>
              <a:chExt cx="1536" cy="480"/>
            </a:xfrm>
          </p:grpSpPr>
          <p:sp>
            <p:nvSpPr>
              <p:cNvPr id="18482" name="Oval 30">
                <a:extLst>
                  <a:ext uri="{FF2B5EF4-FFF2-40B4-BE49-F238E27FC236}">
                    <a16:creationId xmlns:a16="http://schemas.microsoft.com/office/drawing/2014/main" id="{6189BE9D-EC5A-EE87-1400-B898F43C4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" y="505"/>
                <a:ext cx="185" cy="187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s-ES" sz="2400"/>
              </a:p>
            </p:txBody>
          </p:sp>
          <p:sp>
            <p:nvSpPr>
              <p:cNvPr id="18483" name="Line 31">
                <a:extLst>
                  <a:ext uri="{FF2B5EF4-FFF2-40B4-BE49-F238E27FC236}">
                    <a16:creationId xmlns:a16="http://schemas.microsoft.com/office/drawing/2014/main" id="{6E27557D-1D80-0B69-9765-E3C1730BE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" y="598"/>
                <a:ext cx="9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84" name="Line 32">
                <a:extLst>
                  <a:ext uri="{FF2B5EF4-FFF2-40B4-BE49-F238E27FC236}">
                    <a16:creationId xmlns:a16="http://schemas.microsoft.com/office/drawing/2014/main" id="{AC85D4E4-6E8B-DA0F-2904-C7940F7A1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536"/>
                <a:ext cx="62" cy="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85" name="Line 33">
                <a:extLst>
                  <a:ext uri="{FF2B5EF4-FFF2-40B4-BE49-F238E27FC236}">
                    <a16:creationId xmlns:a16="http://schemas.microsoft.com/office/drawing/2014/main" id="{C33414A1-987F-8131-E47A-B06979B5E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598"/>
                <a:ext cx="62" cy="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86" name="Freeform 34">
                <a:extLst>
                  <a:ext uri="{FF2B5EF4-FFF2-40B4-BE49-F238E27FC236}">
                    <a16:creationId xmlns:a16="http://schemas.microsoft.com/office/drawing/2014/main" id="{44346862-5AAD-ED4C-6D0B-A0B57B77C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" y="336"/>
                <a:ext cx="105" cy="170"/>
              </a:xfrm>
              <a:custGeom>
                <a:avLst/>
                <a:gdLst>
                  <a:gd name="T0" fmla="*/ 1 w 163"/>
                  <a:gd name="T1" fmla="*/ 1 h 261"/>
                  <a:gd name="T2" fmla="*/ 1 w 163"/>
                  <a:gd name="T3" fmla="*/ 1 h 261"/>
                  <a:gd name="T4" fmla="*/ 0 w 163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163"/>
                  <a:gd name="T10" fmla="*/ 0 h 261"/>
                  <a:gd name="T11" fmla="*/ 163 w 163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3" h="261">
                    <a:moveTo>
                      <a:pt x="163" y="261"/>
                    </a:moveTo>
                    <a:cubicBezTo>
                      <a:pt x="110" y="248"/>
                      <a:pt x="95" y="229"/>
                      <a:pt x="65" y="185"/>
                    </a:cubicBezTo>
                    <a:cubicBezTo>
                      <a:pt x="44" y="123"/>
                      <a:pt x="48" y="48"/>
                      <a:pt x="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87" name="Freeform 35">
                <a:extLst>
                  <a:ext uri="{FF2B5EF4-FFF2-40B4-BE49-F238E27FC236}">
                    <a16:creationId xmlns:a16="http://schemas.microsoft.com/office/drawing/2014/main" id="{D347BF4D-2E63-9890-C87E-C518C9C89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" y="562"/>
                <a:ext cx="342" cy="77"/>
              </a:xfrm>
              <a:custGeom>
                <a:avLst/>
                <a:gdLst>
                  <a:gd name="T0" fmla="*/ 1 w 533"/>
                  <a:gd name="T1" fmla="*/ 1 h 119"/>
                  <a:gd name="T2" fmla="*/ 1 w 533"/>
                  <a:gd name="T3" fmla="*/ 0 h 119"/>
                  <a:gd name="T4" fmla="*/ 1 w 533"/>
                  <a:gd name="T5" fmla="*/ 1 h 119"/>
                  <a:gd name="T6" fmla="*/ 0 w 533"/>
                  <a:gd name="T7" fmla="*/ 1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3"/>
                  <a:gd name="T13" fmla="*/ 0 h 119"/>
                  <a:gd name="T14" fmla="*/ 533 w 533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3" h="119">
                    <a:moveTo>
                      <a:pt x="533" y="32"/>
                    </a:moveTo>
                    <a:cubicBezTo>
                      <a:pt x="415" y="41"/>
                      <a:pt x="319" y="37"/>
                      <a:pt x="207" y="0"/>
                    </a:cubicBezTo>
                    <a:cubicBezTo>
                      <a:pt x="164" y="4"/>
                      <a:pt x="120" y="3"/>
                      <a:pt x="77" y="11"/>
                    </a:cubicBezTo>
                    <a:cubicBezTo>
                      <a:pt x="44" y="17"/>
                      <a:pt x="15" y="90"/>
                      <a:pt x="0" y="1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88" name="Freeform 36">
                <a:extLst>
                  <a:ext uri="{FF2B5EF4-FFF2-40B4-BE49-F238E27FC236}">
                    <a16:creationId xmlns:a16="http://schemas.microsoft.com/office/drawing/2014/main" id="{DA4EF1F1-D9DA-3664-7241-CE493B7EA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" y="408"/>
                <a:ext cx="61" cy="162"/>
              </a:xfrm>
              <a:custGeom>
                <a:avLst/>
                <a:gdLst>
                  <a:gd name="T0" fmla="*/ 1 w 96"/>
                  <a:gd name="T1" fmla="*/ 1 h 250"/>
                  <a:gd name="T2" fmla="*/ 1 w 96"/>
                  <a:gd name="T3" fmla="*/ 1 h 250"/>
                  <a:gd name="T4" fmla="*/ 0 w 96"/>
                  <a:gd name="T5" fmla="*/ 0 h 250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250"/>
                  <a:gd name="T11" fmla="*/ 96 w 96"/>
                  <a:gd name="T12" fmla="*/ 250 h 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250">
                    <a:moveTo>
                      <a:pt x="66" y="250"/>
                    </a:moveTo>
                    <a:cubicBezTo>
                      <a:pt x="96" y="164"/>
                      <a:pt x="88" y="110"/>
                      <a:pt x="22" y="44"/>
                    </a:cubicBezTo>
                    <a:cubicBezTo>
                      <a:pt x="9" y="6"/>
                      <a:pt x="19" y="19"/>
                      <a:pt x="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89" name="Freeform 37">
                <a:extLst>
                  <a:ext uri="{FF2B5EF4-FFF2-40B4-BE49-F238E27FC236}">
                    <a16:creationId xmlns:a16="http://schemas.microsoft.com/office/drawing/2014/main" id="{A7A84A5D-F8AA-BA1F-8A9A-93E66C0E9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" y="423"/>
                <a:ext cx="105" cy="21"/>
              </a:xfrm>
              <a:custGeom>
                <a:avLst/>
                <a:gdLst>
                  <a:gd name="T0" fmla="*/ 1 w 163"/>
                  <a:gd name="T1" fmla="*/ 1 h 33"/>
                  <a:gd name="T2" fmla="*/ 1 w 163"/>
                  <a:gd name="T3" fmla="*/ 1 h 33"/>
                  <a:gd name="T4" fmla="*/ 1 w 163"/>
                  <a:gd name="T5" fmla="*/ 1 h 33"/>
                  <a:gd name="T6" fmla="*/ 0 w 163"/>
                  <a:gd name="T7" fmla="*/ 1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33"/>
                  <a:gd name="T14" fmla="*/ 163 w 163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33">
                    <a:moveTo>
                      <a:pt x="163" y="29"/>
                    </a:moveTo>
                    <a:cubicBezTo>
                      <a:pt x="141" y="22"/>
                      <a:pt x="120" y="14"/>
                      <a:pt x="98" y="7"/>
                    </a:cubicBezTo>
                    <a:cubicBezTo>
                      <a:pt x="76" y="0"/>
                      <a:pt x="55" y="22"/>
                      <a:pt x="33" y="29"/>
                    </a:cubicBezTo>
                    <a:cubicBezTo>
                      <a:pt x="23" y="33"/>
                      <a:pt x="11" y="29"/>
                      <a:pt x="0" y="2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90" name="Freeform 38">
                <a:extLst>
                  <a:ext uri="{FF2B5EF4-FFF2-40B4-BE49-F238E27FC236}">
                    <a16:creationId xmlns:a16="http://schemas.microsoft.com/office/drawing/2014/main" id="{74D6FAED-0AF9-CE1E-3A3A-58E108C4E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" y="668"/>
                <a:ext cx="264" cy="99"/>
              </a:xfrm>
              <a:custGeom>
                <a:avLst/>
                <a:gdLst>
                  <a:gd name="T0" fmla="*/ 1 w 413"/>
                  <a:gd name="T1" fmla="*/ 0 h 152"/>
                  <a:gd name="T2" fmla="*/ 1 w 413"/>
                  <a:gd name="T3" fmla="*/ 1 h 152"/>
                  <a:gd name="T4" fmla="*/ 1 w 413"/>
                  <a:gd name="T5" fmla="*/ 1 h 152"/>
                  <a:gd name="T6" fmla="*/ 0 w 413"/>
                  <a:gd name="T7" fmla="*/ 1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152"/>
                  <a:gd name="T14" fmla="*/ 413 w 413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152">
                    <a:moveTo>
                      <a:pt x="413" y="0"/>
                    </a:moveTo>
                    <a:cubicBezTo>
                      <a:pt x="292" y="121"/>
                      <a:pt x="255" y="97"/>
                      <a:pt x="66" y="109"/>
                    </a:cubicBezTo>
                    <a:cubicBezTo>
                      <a:pt x="55" y="112"/>
                      <a:pt x="43" y="113"/>
                      <a:pt x="33" y="119"/>
                    </a:cubicBezTo>
                    <a:cubicBezTo>
                      <a:pt x="20" y="127"/>
                      <a:pt x="0" y="152"/>
                      <a:pt x="0" y="152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91" name="Freeform 39">
                <a:extLst>
                  <a:ext uri="{FF2B5EF4-FFF2-40B4-BE49-F238E27FC236}">
                    <a16:creationId xmlns:a16="http://schemas.microsoft.com/office/drawing/2014/main" id="{B6EE9792-7144-51BF-DC13-B285DB4E2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732"/>
                <a:ext cx="69" cy="84"/>
              </a:xfrm>
              <a:custGeom>
                <a:avLst/>
                <a:gdLst>
                  <a:gd name="T0" fmla="*/ 0 w 107"/>
                  <a:gd name="T1" fmla="*/ 0 h 130"/>
                  <a:gd name="T2" fmla="*/ 1 w 107"/>
                  <a:gd name="T3" fmla="*/ 1 h 130"/>
                  <a:gd name="T4" fmla="*/ 1 w 107"/>
                  <a:gd name="T5" fmla="*/ 1 h 130"/>
                  <a:gd name="T6" fmla="*/ 0 60000 65536"/>
                  <a:gd name="T7" fmla="*/ 0 60000 65536"/>
                  <a:gd name="T8" fmla="*/ 0 60000 65536"/>
                  <a:gd name="T9" fmla="*/ 0 w 107"/>
                  <a:gd name="T10" fmla="*/ 0 h 130"/>
                  <a:gd name="T11" fmla="*/ 107 w 107"/>
                  <a:gd name="T12" fmla="*/ 130 h 1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" h="130">
                    <a:moveTo>
                      <a:pt x="0" y="0"/>
                    </a:moveTo>
                    <a:cubicBezTo>
                      <a:pt x="18" y="4"/>
                      <a:pt x="39" y="2"/>
                      <a:pt x="55" y="11"/>
                    </a:cubicBezTo>
                    <a:cubicBezTo>
                      <a:pt x="107" y="41"/>
                      <a:pt x="44" y="94"/>
                      <a:pt x="44" y="13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92" name="Freeform 40">
                <a:extLst>
                  <a:ext uri="{FF2B5EF4-FFF2-40B4-BE49-F238E27FC236}">
                    <a16:creationId xmlns:a16="http://schemas.microsoft.com/office/drawing/2014/main" id="{3110C0BE-15AD-9A92-34C3-CFDD1456F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" y="590"/>
                <a:ext cx="55" cy="94"/>
              </a:xfrm>
              <a:custGeom>
                <a:avLst/>
                <a:gdLst>
                  <a:gd name="T0" fmla="*/ 1 w 87"/>
                  <a:gd name="T1" fmla="*/ 0 h 145"/>
                  <a:gd name="T2" fmla="*/ 1 w 87"/>
                  <a:gd name="T3" fmla="*/ 1 h 145"/>
                  <a:gd name="T4" fmla="*/ 0 w 87"/>
                  <a:gd name="T5" fmla="*/ 1 h 145"/>
                  <a:gd name="T6" fmla="*/ 0 60000 65536"/>
                  <a:gd name="T7" fmla="*/ 0 60000 65536"/>
                  <a:gd name="T8" fmla="*/ 0 60000 65536"/>
                  <a:gd name="T9" fmla="*/ 0 w 87"/>
                  <a:gd name="T10" fmla="*/ 0 h 145"/>
                  <a:gd name="T11" fmla="*/ 87 w 87"/>
                  <a:gd name="T12" fmla="*/ 145 h 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7" h="145">
                    <a:moveTo>
                      <a:pt x="87" y="0"/>
                    </a:moveTo>
                    <a:cubicBezTo>
                      <a:pt x="72" y="44"/>
                      <a:pt x="58" y="87"/>
                      <a:pt x="43" y="131"/>
                    </a:cubicBezTo>
                    <a:cubicBezTo>
                      <a:pt x="38" y="145"/>
                      <a:pt x="14" y="131"/>
                      <a:pt x="0" y="13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446" name="Group 41">
              <a:extLst>
                <a:ext uri="{FF2B5EF4-FFF2-40B4-BE49-F238E27FC236}">
                  <a16:creationId xmlns:a16="http://schemas.microsoft.com/office/drawing/2014/main" id="{8E90D850-7260-7A43-B408-77EF86BBECBF}"/>
                </a:ext>
              </a:extLst>
            </p:cNvPr>
            <p:cNvGrpSpPr>
              <a:grpSpLocks/>
            </p:cNvGrpSpPr>
            <p:nvPr/>
          </p:nvGrpSpPr>
          <p:grpSpPr bwMode="auto">
            <a:xfrm rot="5387143">
              <a:off x="3912" y="1944"/>
              <a:ext cx="816" cy="288"/>
              <a:chOff x="144" y="336"/>
              <a:chExt cx="1536" cy="480"/>
            </a:xfrm>
          </p:grpSpPr>
          <p:sp>
            <p:nvSpPr>
              <p:cNvPr id="18471" name="Oval 42">
                <a:extLst>
                  <a:ext uri="{FF2B5EF4-FFF2-40B4-BE49-F238E27FC236}">
                    <a16:creationId xmlns:a16="http://schemas.microsoft.com/office/drawing/2014/main" id="{F0FD2FDB-7E50-369B-9BA8-28E6914C4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" y="505"/>
                <a:ext cx="185" cy="187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s-ES" sz="2400"/>
              </a:p>
            </p:txBody>
          </p:sp>
          <p:sp>
            <p:nvSpPr>
              <p:cNvPr id="18472" name="Line 43">
                <a:extLst>
                  <a:ext uri="{FF2B5EF4-FFF2-40B4-BE49-F238E27FC236}">
                    <a16:creationId xmlns:a16="http://schemas.microsoft.com/office/drawing/2014/main" id="{6D1E5457-5DDC-CAD8-146D-4FAD299B0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" y="598"/>
                <a:ext cx="9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73" name="Line 44">
                <a:extLst>
                  <a:ext uri="{FF2B5EF4-FFF2-40B4-BE49-F238E27FC236}">
                    <a16:creationId xmlns:a16="http://schemas.microsoft.com/office/drawing/2014/main" id="{C34A7216-AA8D-ECAA-8AE1-BFF7F750E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536"/>
                <a:ext cx="62" cy="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74" name="Line 45">
                <a:extLst>
                  <a:ext uri="{FF2B5EF4-FFF2-40B4-BE49-F238E27FC236}">
                    <a16:creationId xmlns:a16="http://schemas.microsoft.com/office/drawing/2014/main" id="{E67299CA-5271-C59E-2445-260767A85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598"/>
                <a:ext cx="62" cy="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75" name="Freeform 46">
                <a:extLst>
                  <a:ext uri="{FF2B5EF4-FFF2-40B4-BE49-F238E27FC236}">
                    <a16:creationId xmlns:a16="http://schemas.microsoft.com/office/drawing/2014/main" id="{01AE54FA-A1CD-DCA7-6F60-5E7D2CE948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" y="336"/>
                <a:ext cx="105" cy="170"/>
              </a:xfrm>
              <a:custGeom>
                <a:avLst/>
                <a:gdLst>
                  <a:gd name="T0" fmla="*/ 1 w 163"/>
                  <a:gd name="T1" fmla="*/ 1 h 261"/>
                  <a:gd name="T2" fmla="*/ 1 w 163"/>
                  <a:gd name="T3" fmla="*/ 1 h 261"/>
                  <a:gd name="T4" fmla="*/ 0 w 163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163"/>
                  <a:gd name="T10" fmla="*/ 0 h 261"/>
                  <a:gd name="T11" fmla="*/ 163 w 163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3" h="261">
                    <a:moveTo>
                      <a:pt x="163" y="261"/>
                    </a:moveTo>
                    <a:cubicBezTo>
                      <a:pt x="110" y="248"/>
                      <a:pt x="95" y="229"/>
                      <a:pt x="65" y="185"/>
                    </a:cubicBezTo>
                    <a:cubicBezTo>
                      <a:pt x="44" y="123"/>
                      <a:pt x="48" y="48"/>
                      <a:pt x="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76" name="Freeform 47">
                <a:extLst>
                  <a:ext uri="{FF2B5EF4-FFF2-40B4-BE49-F238E27FC236}">
                    <a16:creationId xmlns:a16="http://schemas.microsoft.com/office/drawing/2014/main" id="{1EFBEFB9-6FB7-C5A8-F58E-48E48FF3C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" y="562"/>
                <a:ext cx="342" cy="77"/>
              </a:xfrm>
              <a:custGeom>
                <a:avLst/>
                <a:gdLst>
                  <a:gd name="T0" fmla="*/ 1 w 533"/>
                  <a:gd name="T1" fmla="*/ 1 h 119"/>
                  <a:gd name="T2" fmla="*/ 1 w 533"/>
                  <a:gd name="T3" fmla="*/ 0 h 119"/>
                  <a:gd name="T4" fmla="*/ 1 w 533"/>
                  <a:gd name="T5" fmla="*/ 1 h 119"/>
                  <a:gd name="T6" fmla="*/ 0 w 533"/>
                  <a:gd name="T7" fmla="*/ 1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3"/>
                  <a:gd name="T13" fmla="*/ 0 h 119"/>
                  <a:gd name="T14" fmla="*/ 533 w 533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3" h="119">
                    <a:moveTo>
                      <a:pt x="533" y="32"/>
                    </a:moveTo>
                    <a:cubicBezTo>
                      <a:pt x="415" y="41"/>
                      <a:pt x="319" y="37"/>
                      <a:pt x="207" y="0"/>
                    </a:cubicBezTo>
                    <a:cubicBezTo>
                      <a:pt x="164" y="4"/>
                      <a:pt x="120" y="3"/>
                      <a:pt x="77" y="11"/>
                    </a:cubicBezTo>
                    <a:cubicBezTo>
                      <a:pt x="44" y="17"/>
                      <a:pt x="15" y="90"/>
                      <a:pt x="0" y="1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77" name="Freeform 48">
                <a:extLst>
                  <a:ext uri="{FF2B5EF4-FFF2-40B4-BE49-F238E27FC236}">
                    <a16:creationId xmlns:a16="http://schemas.microsoft.com/office/drawing/2014/main" id="{9E8F82BC-4396-9896-AD5A-90BEC4D92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" y="408"/>
                <a:ext cx="61" cy="162"/>
              </a:xfrm>
              <a:custGeom>
                <a:avLst/>
                <a:gdLst>
                  <a:gd name="T0" fmla="*/ 1 w 96"/>
                  <a:gd name="T1" fmla="*/ 1 h 250"/>
                  <a:gd name="T2" fmla="*/ 1 w 96"/>
                  <a:gd name="T3" fmla="*/ 1 h 250"/>
                  <a:gd name="T4" fmla="*/ 0 w 96"/>
                  <a:gd name="T5" fmla="*/ 0 h 250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250"/>
                  <a:gd name="T11" fmla="*/ 96 w 96"/>
                  <a:gd name="T12" fmla="*/ 250 h 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250">
                    <a:moveTo>
                      <a:pt x="66" y="250"/>
                    </a:moveTo>
                    <a:cubicBezTo>
                      <a:pt x="96" y="164"/>
                      <a:pt x="88" y="110"/>
                      <a:pt x="22" y="44"/>
                    </a:cubicBezTo>
                    <a:cubicBezTo>
                      <a:pt x="9" y="6"/>
                      <a:pt x="19" y="19"/>
                      <a:pt x="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78" name="Freeform 49">
                <a:extLst>
                  <a:ext uri="{FF2B5EF4-FFF2-40B4-BE49-F238E27FC236}">
                    <a16:creationId xmlns:a16="http://schemas.microsoft.com/office/drawing/2014/main" id="{76A12316-0F00-BE11-59E4-646D72046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" y="423"/>
                <a:ext cx="105" cy="21"/>
              </a:xfrm>
              <a:custGeom>
                <a:avLst/>
                <a:gdLst>
                  <a:gd name="T0" fmla="*/ 1 w 163"/>
                  <a:gd name="T1" fmla="*/ 1 h 33"/>
                  <a:gd name="T2" fmla="*/ 1 w 163"/>
                  <a:gd name="T3" fmla="*/ 1 h 33"/>
                  <a:gd name="T4" fmla="*/ 1 w 163"/>
                  <a:gd name="T5" fmla="*/ 1 h 33"/>
                  <a:gd name="T6" fmla="*/ 0 w 163"/>
                  <a:gd name="T7" fmla="*/ 1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33"/>
                  <a:gd name="T14" fmla="*/ 163 w 163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33">
                    <a:moveTo>
                      <a:pt x="163" y="29"/>
                    </a:moveTo>
                    <a:cubicBezTo>
                      <a:pt x="141" y="22"/>
                      <a:pt x="120" y="14"/>
                      <a:pt x="98" y="7"/>
                    </a:cubicBezTo>
                    <a:cubicBezTo>
                      <a:pt x="76" y="0"/>
                      <a:pt x="55" y="22"/>
                      <a:pt x="33" y="29"/>
                    </a:cubicBezTo>
                    <a:cubicBezTo>
                      <a:pt x="23" y="33"/>
                      <a:pt x="11" y="29"/>
                      <a:pt x="0" y="2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79" name="Freeform 50">
                <a:extLst>
                  <a:ext uri="{FF2B5EF4-FFF2-40B4-BE49-F238E27FC236}">
                    <a16:creationId xmlns:a16="http://schemas.microsoft.com/office/drawing/2014/main" id="{3D042FBA-AF12-B94A-660E-623BADFFE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" y="668"/>
                <a:ext cx="264" cy="99"/>
              </a:xfrm>
              <a:custGeom>
                <a:avLst/>
                <a:gdLst>
                  <a:gd name="T0" fmla="*/ 1 w 413"/>
                  <a:gd name="T1" fmla="*/ 0 h 152"/>
                  <a:gd name="T2" fmla="*/ 1 w 413"/>
                  <a:gd name="T3" fmla="*/ 1 h 152"/>
                  <a:gd name="T4" fmla="*/ 1 w 413"/>
                  <a:gd name="T5" fmla="*/ 1 h 152"/>
                  <a:gd name="T6" fmla="*/ 0 w 413"/>
                  <a:gd name="T7" fmla="*/ 1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152"/>
                  <a:gd name="T14" fmla="*/ 413 w 413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152">
                    <a:moveTo>
                      <a:pt x="413" y="0"/>
                    </a:moveTo>
                    <a:cubicBezTo>
                      <a:pt x="292" y="121"/>
                      <a:pt x="255" y="97"/>
                      <a:pt x="66" y="109"/>
                    </a:cubicBezTo>
                    <a:cubicBezTo>
                      <a:pt x="55" y="112"/>
                      <a:pt x="43" y="113"/>
                      <a:pt x="33" y="119"/>
                    </a:cubicBezTo>
                    <a:cubicBezTo>
                      <a:pt x="20" y="127"/>
                      <a:pt x="0" y="152"/>
                      <a:pt x="0" y="152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80" name="Freeform 51">
                <a:extLst>
                  <a:ext uri="{FF2B5EF4-FFF2-40B4-BE49-F238E27FC236}">
                    <a16:creationId xmlns:a16="http://schemas.microsoft.com/office/drawing/2014/main" id="{362A09B4-1079-5255-D638-139C289BC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732"/>
                <a:ext cx="69" cy="84"/>
              </a:xfrm>
              <a:custGeom>
                <a:avLst/>
                <a:gdLst>
                  <a:gd name="T0" fmla="*/ 0 w 107"/>
                  <a:gd name="T1" fmla="*/ 0 h 130"/>
                  <a:gd name="T2" fmla="*/ 1 w 107"/>
                  <a:gd name="T3" fmla="*/ 1 h 130"/>
                  <a:gd name="T4" fmla="*/ 1 w 107"/>
                  <a:gd name="T5" fmla="*/ 1 h 130"/>
                  <a:gd name="T6" fmla="*/ 0 60000 65536"/>
                  <a:gd name="T7" fmla="*/ 0 60000 65536"/>
                  <a:gd name="T8" fmla="*/ 0 60000 65536"/>
                  <a:gd name="T9" fmla="*/ 0 w 107"/>
                  <a:gd name="T10" fmla="*/ 0 h 130"/>
                  <a:gd name="T11" fmla="*/ 107 w 107"/>
                  <a:gd name="T12" fmla="*/ 130 h 1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" h="130">
                    <a:moveTo>
                      <a:pt x="0" y="0"/>
                    </a:moveTo>
                    <a:cubicBezTo>
                      <a:pt x="18" y="4"/>
                      <a:pt x="39" y="2"/>
                      <a:pt x="55" y="11"/>
                    </a:cubicBezTo>
                    <a:cubicBezTo>
                      <a:pt x="107" y="41"/>
                      <a:pt x="44" y="94"/>
                      <a:pt x="44" y="13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81" name="Freeform 52">
                <a:extLst>
                  <a:ext uri="{FF2B5EF4-FFF2-40B4-BE49-F238E27FC236}">
                    <a16:creationId xmlns:a16="http://schemas.microsoft.com/office/drawing/2014/main" id="{4AB03199-27DD-EC43-5751-84937CC29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" y="590"/>
                <a:ext cx="55" cy="94"/>
              </a:xfrm>
              <a:custGeom>
                <a:avLst/>
                <a:gdLst>
                  <a:gd name="T0" fmla="*/ 1 w 87"/>
                  <a:gd name="T1" fmla="*/ 0 h 145"/>
                  <a:gd name="T2" fmla="*/ 1 w 87"/>
                  <a:gd name="T3" fmla="*/ 1 h 145"/>
                  <a:gd name="T4" fmla="*/ 0 w 87"/>
                  <a:gd name="T5" fmla="*/ 1 h 145"/>
                  <a:gd name="T6" fmla="*/ 0 60000 65536"/>
                  <a:gd name="T7" fmla="*/ 0 60000 65536"/>
                  <a:gd name="T8" fmla="*/ 0 60000 65536"/>
                  <a:gd name="T9" fmla="*/ 0 w 87"/>
                  <a:gd name="T10" fmla="*/ 0 h 145"/>
                  <a:gd name="T11" fmla="*/ 87 w 87"/>
                  <a:gd name="T12" fmla="*/ 145 h 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7" h="145">
                    <a:moveTo>
                      <a:pt x="87" y="0"/>
                    </a:moveTo>
                    <a:cubicBezTo>
                      <a:pt x="72" y="44"/>
                      <a:pt x="58" y="87"/>
                      <a:pt x="43" y="131"/>
                    </a:cubicBezTo>
                    <a:cubicBezTo>
                      <a:pt x="38" y="145"/>
                      <a:pt x="14" y="131"/>
                      <a:pt x="0" y="13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447" name="Group 53">
              <a:extLst>
                <a:ext uri="{FF2B5EF4-FFF2-40B4-BE49-F238E27FC236}">
                  <a16:creationId xmlns:a16="http://schemas.microsoft.com/office/drawing/2014/main" id="{B79E5D72-15CD-4BC5-ED21-284A2443DF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584"/>
              <a:ext cx="816" cy="336"/>
              <a:chOff x="144" y="336"/>
              <a:chExt cx="1536" cy="480"/>
            </a:xfrm>
          </p:grpSpPr>
          <p:sp>
            <p:nvSpPr>
              <p:cNvPr id="18460" name="Oval 54">
                <a:extLst>
                  <a:ext uri="{FF2B5EF4-FFF2-40B4-BE49-F238E27FC236}">
                    <a16:creationId xmlns:a16="http://schemas.microsoft.com/office/drawing/2014/main" id="{7B5F0600-B695-DEC9-733F-0D2E33A13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" y="505"/>
                <a:ext cx="185" cy="187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s-ES" sz="2400"/>
              </a:p>
            </p:txBody>
          </p:sp>
          <p:sp>
            <p:nvSpPr>
              <p:cNvPr id="18461" name="Line 55">
                <a:extLst>
                  <a:ext uri="{FF2B5EF4-FFF2-40B4-BE49-F238E27FC236}">
                    <a16:creationId xmlns:a16="http://schemas.microsoft.com/office/drawing/2014/main" id="{BC981FAE-8993-37C5-2021-0E338FB10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" y="598"/>
                <a:ext cx="9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62" name="Line 56">
                <a:extLst>
                  <a:ext uri="{FF2B5EF4-FFF2-40B4-BE49-F238E27FC236}">
                    <a16:creationId xmlns:a16="http://schemas.microsoft.com/office/drawing/2014/main" id="{F7791ADE-70CF-2440-CA38-931DEA9D5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536"/>
                <a:ext cx="62" cy="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63" name="Line 57">
                <a:extLst>
                  <a:ext uri="{FF2B5EF4-FFF2-40B4-BE49-F238E27FC236}">
                    <a16:creationId xmlns:a16="http://schemas.microsoft.com/office/drawing/2014/main" id="{28BBFDD2-331F-F94E-9D7A-F21FDAEC7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598"/>
                <a:ext cx="62" cy="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64" name="Freeform 58">
                <a:extLst>
                  <a:ext uri="{FF2B5EF4-FFF2-40B4-BE49-F238E27FC236}">
                    <a16:creationId xmlns:a16="http://schemas.microsoft.com/office/drawing/2014/main" id="{A9C73A01-9A7D-C859-3EBC-75FF9A8A0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" y="336"/>
                <a:ext cx="105" cy="170"/>
              </a:xfrm>
              <a:custGeom>
                <a:avLst/>
                <a:gdLst>
                  <a:gd name="T0" fmla="*/ 1 w 163"/>
                  <a:gd name="T1" fmla="*/ 1 h 261"/>
                  <a:gd name="T2" fmla="*/ 1 w 163"/>
                  <a:gd name="T3" fmla="*/ 1 h 261"/>
                  <a:gd name="T4" fmla="*/ 0 w 163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163"/>
                  <a:gd name="T10" fmla="*/ 0 h 261"/>
                  <a:gd name="T11" fmla="*/ 163 w 163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3" h="261">
                    <a:moveTo>
                      <a:pt x="163" y="261"/>
                    </a:moveTo>
                    <a:cubicBezTo>
                      <a:pt x="110" y="248"/>
                      <a:pt x="95" y="229"/>
                      <a:pt x="65" y="185"/>
                    </a:cubicBezTo>
                    <a:cubicBezTo>
                      <a:pt x="44" y="123"/>
                      <a:pt x="48" y="48"/>
                      <a:pt x="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65" name="Freeform 59">
                <a:extLst>
                  <a:ext uri="{FF2B5EF4-FFF2-40B4-BE49-F238E27FC236}">
                    <a16:creationId xmlns:a16="http://schemas.microsoft.com/office/drawing/2014/main" id="{DF5E2A83-BD9F-6258-0D89-73A8EA420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" y="562"/>
                <a:ext cx="342" cy="77"/>
              </a:xfrm>
              <a:custGeom>
                <a:avLst/>
                <a:gdLst>
                  <a:gd name="T0" fmla="*/ 1 w 533"/>
                  <a:gd name="T1" fmla="*/ 1 h 119"/>
                  <a:gd name="T2" fmla="*/ 1 w 533"/>
                  <a:gd name="T3" fmla="*/ 0 h 119"/>
                  <a:gd name="T4" fmla="*/ 1 w 533"/>
                  <a:gd name="T5" fmla="*/ 1 h 119"/>
                  <a:gd name="T6" fmla="*/ 0 w 533"/>
                  <a:gd name="T7" fmla="*/ 1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3"/>
                  <a:gd name="T13" fmla="*/ 0 h 119"/>
                  <a:gd name="T14" fmla="*/ 533 w 533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3" h="119">
                    <a:moveTo>
                      <a:pt x="533" y="32"/>
                    </a:moveTo>
                    <a:cubicBezTo>
                      <a:pt x="415" y="41"/>
                      <a:pt x="319" y="37"/>
                      <a:pt x="207" y="0"/>
                    </a:cubicBezTo>
                    <a:cubicBezTo>
                      <a:pt x="164" y="4"/>
                      <a:pt x="120" y="3"/>
                      <a:pt x="77" y="11"/>
                    </a:cubicBezTo>
                    <a:cubicBezTo>
                      <a:pt x="44" y="17"/>
                      <a:pt x="15" y="90"/>
                      <a:pt x="0" y="1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66" name="Freeform 60">
                <a:extLst>
                  <a:ext uri="{FF2B5EF4-FFF2-40B4-BE49-F238E27FC236}">
                    <a16:creationId xmlns:a16="http://schemas.microsoft.com/office/drawing/2014/main" id="{7B0B1B66-603A-BD2D-1B10-F8677C806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" y="408"/>
                <a:ext cx="61" cy="162"/>
              </a:xfrm>
              <a:custGeom>
                <a:avLst/>
                <a:gdLst>
                  <a:gd name="T0" fmla="*/ 1 w 96"/>
                  <a:gd name="T1" fmla="*/ 1 h 250"/>
                  <a:gd name="T2" fmla="*/ 1 w 96"/>
                  <a:gd name="T3" fmla="*/ 1 h 250"/>
                  <a:gd name="T4" fmla="*/ 0 w 96"/>
                  <a:gd name="T5" fmla="*/ 0 h 250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250"/>
                  <a:gd name="T11" fmla="*/ 96 w 96"/>
                  <a:gd name="T12" fmla="*/ 250 h 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250">
                    <a:moveTo>
                      <a:pt x="66" y="250"/>
                    </a:moveTo>
                    <a:cubicBezTo>
                      <a:pt x="96" y="164"/>
                      <a:pt x="88" y="110"/>
                      <a:pt x="22" y="44"/>
                    </a:cubicBezTo>
                    <a:cubicBezTo>
                      <a:pt x="9" y="6"/>
                      <a:pt x="19" y="19"/>
                      <a:pt x="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67" name="Freeform 61">
                <a:extLst>
                  <a:ext uri="{FF2B5EF4-FFF2-40B4-BE49-F238E27FC236}">
                    <a16:creationId xmlns:a16="http://schemas.microsoft.com/office/drawing/2014/main" id="{5B815B2F-CCF5-E4B2-5B1A-71F857FEA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" y="423"/>
                <a:ext cx="105" cy="21"/>
              </a:xfrm>
              <a:custGeom>
                <a:avLst/>
                <a:gdLst>
                  <a:gd name="T0" fmla="*/ 1 w 163"/>
                  <a:gd name="T1" fmla="*/ 1 h 33"/>
                  <a:gd name="T2" fmla="*/ 1 w 163"/>
                  <a:gd name="T3" fmla="*/ 1 h 33"/>
                  <a:gd name="T4" fmla="*/ 1 w 163"/>
                  <a:gd name="T5" fmla="*/ 1 h 33"/>
                  <a:gd name="T6" fmla="*/ 0 w 163"/>
                  <a:gd name="T7" fmla="*/ 1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33"/>
                  <a:gd name="T14" fmla="*/ 163 w 163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33">
                    <a:moveTo>
                      <a:pt x="163" y="29"/>
                    </a:moveTo>
                    <a:cubicBezTo>
                      <a:pt x="141" y="22"/>
                      <a:pt x="120" y="14"/>
                      <a:pt x="98" y="7"/>
                    </a:cubicBezTo>
                    <a:cubicBezTo>
                      <a:pt x="76" y="0"/>
                      <a:pt x="55" y="22"/>
                      <a:pt x="33" y="29"/>
                    </a:cubicBezTo>
                    <a:cubicBezTo>
                      <a:pt x="23" y="33"/>
                      <a:pt x="11" y="29"/>
                      <a:pt x="0" y="2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68" name="Freeform 62">
                <a:extLst>
                  <a:ext uri="{FF2B5EF4-FFF2-40B4-BE49-F238E27FC236}">
                    <a16:creationId xmlns:a16="http://schemas.microsoft.com/office/drawing/2014/main" id="{D5A8137A-A53E-F049-0DA8-8EBB87B2D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" y="668"/>
                <a:ext cx="264" cy="99"/>
              </a:xfrm>
              <a:custGeom>
                <a:avLst/>
                <a:gdLst>
                  <a:gd name="T0" fmla="*/ 1 w 413"/>
                  <a:gd name="T1" fmla="*/ 0 h 152"/>
                  <a:gd name="T2" fmla="*/ 1 w 413"/>
                  <a:gd name="T3" fmla="*/ 1 h 152"/>
                  <a:gd name="T4" fmla="*/ 1 w 413"/>
                  <a:gd name="T5" fmla="*/ 1 h 152"/>
                  <a:gd name="T6" fmla="*/ 0 w 413"/>
                  <a:gd name="T7" fmla="*/ 1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152"/>
                  <a:gd name="T14" fmla="*/ 413 w 413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152">
                    <a:moveTo>
                      <a:pt x="413" y="0"/>
                    </a:moveTo>
                    <a:cubicBezTo>
                      <a:pt x="292" y="121"/>
                      <a:pt x="255" y="97"/>
                      <a:pt x="66" y="109"/>
                    </a:cubicBezTo>
                    <a:cubicBezTo>
                      <a:pt x="55" y="112"/>
                      <a:pt x="43" y="113"/>
                      <a:pt x="33" y="119"/>
                    </a:cubicBezTo>
                    <a:cubicBezTo>
                      <a:pt x="20" y="127"/>
                      <a:pt x="0" y="152"/>
                      <a:pt x="0" y="152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69" name="Freeform 63">
                <a:extLst>
                  <a:ext uri="{FF2B5EF4-FFF2-40B4-BE49-F238E27FC236}">
                    <a16:creationId xmlns:a16="http://schemas.microsoft.com/office/drawing/2014/main" id="{A447D683-6F77-B3BA-A50B-7E6CE4DC0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732"/>
                <a:ext cx="69" cy="84"/>
              </a:xfrm>
              <a:custGeom>
                <a:avLst/>
                <a:gdLst>
                  <a:gd name="T0" fmla="*/ 0 w 107"/>
                  <a:gd name="T1" fmla="*/ 0 h 130"/>
                  <a:gd name="T2" fmla="*/ 1 w 107"/>
                  <a:gd name="T3" fmla="*/ 1 h 130"/>
                  <a:gd name="T4" fmla="*/ 1 w 107"/>
                  <a:gd name="T5" fmla="*/ 1 h 130"/>
                  <a:gd name="T6" fmla="*/ 0 60000 65536"/>
                  <a:gd name="T7" fmla="*/ 0 60000 65536"/>
                  <a:gd name="T8" fmla="*/ 0 60000 65536"/>
                  <a:gd name="T9" fmla="*/ 0 w 107"/>
                  <a:gd name="T10" fmla="*/ 0 h 130"/>
                  <a:gd name="T11" fmla="*/ 107 w 107"/>
                  <a:gd name="T12" fmla="*/ 130 h 1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" h="130">
                    <a:moveTo>
                      <a:pt x="0" y="0"/>
                    </a:moveTo>
                    <a:cubicBezTo>
                      <a:pt x="18" y="4"/>
                      <a:pt x="39" y="2"/>
                      <a:pt x="55" y="11"/>
                    </a:cubicBezTo>
                    <a:cubicBezTo>
                      <a:pt x="107" y="41"/>
                      <a:pt x="44" y="94"/>
                      <a:pt x="44" y="13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70" name="Freeform 64">
                <a:extLst>
                  <a:ext uri="{FF2B5EF4-FFF2-40B4-BE49-F238E27FC236}">
                    <a16:creationId xmlns:a16="http://schemas.microsoft.com/office/drawing/2014/main" id="{E1F92DE0-7B7F-893A-8EFE-5F9375A98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" y="590"/>
                <a:ext cx="55" cy="94"/>
              </a:xfrm>
              <a:custGeom>
                <a:avLst/>
                <a:gdLst>
                  <a:gd name="T0" fmla="*/ 1 w 87"/>
                  <a:gd name="T1" fmla="*/ 0 h 145"/>
                  <a:gd name="T2" fmla="*/ 1 w 87"/>
                  <a:gd name="T3" fmla="*/ 1 h 145"/>
                  <a:gd name="T4" fmla="*/ 0 w 87"/>
                  <a:gd name="T5" fmla="*/ 1 h 145"/>
                  <a:gd name="T6" fmla="*/ 0 60000 65536"/>
                  <a:gd name="T7" fmla="*/ 0 60000 65536"/>
                  <a:gd name="T8" fmla="*/ 0 60000 65536"/>
                  <a:gd name="T9" fmla="*/ 0 w 87"/>
                  <a:gd name="T10" fmla="*/ 0 h 145"/>
                  <a:gd name="T11" fmla="*/ 87 w 87"/>
                  <a:gd name="T12" fmla="*/ 145 h 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7" h="145">
                    <a:moveTo>
                      <a:pt x="87" y="0"/>
                    </a:moveTo>
                    <a:cubicBezTo>
                      <a:pt x="72" y="44"/>
                      <a:pt x="58" y="87"/>
                      <a:pt x="43" y="131"/>
                    </a:cubicBezTo>
                    <a:cubicBezTo>
                      <a:pt x="38" y="145"/>
                      <a:pt x="14" y="131"/>
                      <a:pt x="0" y="13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448" name="Group 65">
              <a:extLst>
                <a:ext uri="{FF2B5EF4-FFF2-40B4-BE49-F238E27FC236}">
                  <a16:creationId xmlns:a16="http://schemas.microsoft.com/office/drawing/2014/main" id="{09206B2D-3F15-0E8D-ECC5-F91597884580}"/>
                </a:ext>
              </a:extLst>
            </p:cNvPr>
            <p:cNvGrpSpPr>
              <a:grpSpLocks/>
            </p:cNvGrpSpPr>
            <p:nvPr/>
          </p:nvGrpSpPr>
          <p:grpSpPr bwMode="auto">
            <a:xfrm rot="5387143">
              <a:off x="3864" y="2712"/>
              <a:ext cx="816" cy="288"/>
              <a:chOff x="144" y="336"/>
              <a:chExt cx="1536" cy="480"/>
            </a:xfrm>
          </p:grpSpPr>
          <p:sp>
            <p:nvSpPr>
              <p:cNvPr id="18449" name="Oval 66">
                <a:extLst>
                  <a:ext uri="{FF2B5EF4-FFF2-40B4-BE49-F238E27FC236}">
                    <a16:creationId xmlns:a16="http://schemas.microsoft.com/office/drawing/2014/main" id="{A6BC38E0-C8E4-D20E-5B22-8434A6F8B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" y="505"/>
                <a:ext cx="185" cy="187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ES" altLang="es-ES" sz="2400"/>
              </a:p>
            </p:txBody>
          </p:sp>
          <p:sp>
            <p:nvSpPr>
              <p:cNvPr id="18450" name="Line 67">
                <a:extLst>
                  <a:ext uri="{FF2B5EF4-FFF2-40B4-BE49-F238E27FC236}">
                    <a16:creationId xmlns:a16="http://schemas.microsoft.com/office/drawing/2014/main" id="{E0538E2E-47CE-92DA-0FEF-73C87F4E5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" y="598"/>
                <a:ext cx="9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51" name="Line 68">
                <a:extLst>
                  <a:ext uri="{FF2B5EF4-FFF2-40B4-BE49-F238E27FC236}">
                    <a16:creationId xmlns:a16="http://schemas.microsoft.com/office/drawing/2014/main" id="{86F4F29A-7929-D327-A13F-6A1386D42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8" y="536"/>
                <a:ext cx="62" cy="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52" name="Line 69">
                <a:extLst>
                  <a:ext uri="{FF2B5EF4-FFF2-40B4-BE49-F238E27FC236}">
                    <a16:creationId xmlns:a16="http://schemas.microsoft.com/office/drawing/2014/main" id="{1CA38F2F-22C2-C960-069F-A3648537D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8" y="598"/>
                <a:ext cx="62" cy="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53" name="Freeform 70">
                <a:extLst>
                  <a:ext uri="{FF2B5EF4-FFF2-40B4-BE49-F238E27FC236}">
                    <a16:creationId xmlns:a16="http://schemas.microsoft.com/office/drawing/2014/main" id="{6703CF5F-E3AB-C691-F14A-77C108617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" y="336"/>
                <a:ext cx="105" cy="170"/>
              </a:xfrm>
              <a:custGeom>
                <a:avLst/>
                <a:gdLst>
                  <a:gd name="T0" fmla="*/ 1 w 163"/>
                  <a:gd name="T1" fmla="*/ 1 h 261"/>
                  <a:gd name="T2" fmla="*/ 1 w 163"/>
                  <a:gd name="T3" fmla="*/ 1 h 261"/>
                  <a:gd name="T4" fmla="*/ 0 w 163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163"/>
                  <a:gd name="T10" fmla="*/ 0 h 261"/>
                  <a:gd name="T11" fmla="*/ 163 w 163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3" h="261">
                    <a:moveTo>
                      <a:pt x="163" y="261"/>
                    </a:moveTo>
                    <a:cubicBezTo>
                      <a:pt x="110" y="248"/>
                      <a:pt x="95" y="229"/>
                      <a:pt x="65" y="185"/>
                    </a:cubicBezTo>
                    <a:cubicBezTo>
                      <a:pt x="44" y="123"/>
                      <a:pt x="48" y="48"/>
                      <a:pt x="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54" name="Freeform 71">
                <a:extLst>
                  <a:ext uri="{FF2B5EF4-FFF2-40B4-BE49-F238E27FC236}">
                    <a16:creationId xmlns:a16="http://schemas.microsoft.com/office/drawing/2014/main" id="{0EB0AD5A-E72F-A7A0-30C9-B7C0F6A82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" y="562"/>
                <a:ext cx="342" cy="77"/>
              </a:xfrm>
              <a:custGeom>
                <a:avLst/>
                <a:gdLst>
                  <a:gd name="T0" fmla="*/ 1 w 533"/>
                  <a:gd name="T1" fmla="*/ 1 h 119"/>
                  <a:gd name="T2" fmla="*/ 1 w 533"/>
                  <a:gd name="T3" fmla="*/ 0 h 119"/>
                  <a:gd name="T4" fmla="*/ 1 w 533"/>
                  <a:gd name="T5" fmla="*/ 1 h 119"/>
                  <a:gd name="T6" fmla="*/ 0 w 533"/>
                  <a:gd name="T7" fmla="*/ 1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3"/>
                  <a:gd name="T13" fmla="*/ 0 h 119"/>
                  <a:gd name="T14" fmla="*/ 533 w 533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3" h="119">
                    <a:moveTo>
                      <a:pt x="533" y="32"/>
                    </a:moveTo>
                    <a:cubicBezTo>
                      <a:pt x="415" y="41"/>
                      <a:pt x="319" y="37"/>
                      <a:pt x="207" y="0"/>
                    </a:cubicBezTo>
                    <a:cubicBezTo>
                      <a:pt x="164" y="4"/>
                      <a:pt x="120" y="3"/>
                      <a:pt x="77" y="11"/>
                    </a:cubicBezTo>
                    <a:cubicBezTo>
                      <a:pt x="44" y="17"/>
                      <a:pt x="15" y="90"/>
                      <a:pt x="0" y="11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55" name="Freeform 72">
                <a:extLst>
                  <a:ext uri="{FF2B5EF4-FFF2-40B4-BE49-F238E27FC236}">
                    <a16:creationId xmlns:a16="http://schemas.microsoft.com/office/drawing/2014/main" id="{E01A72FE-2BD7-BCDD-3EF6-CA288765E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" y="408"/>
                <a:ext cx="61" cy="162"/>
              </a:xfrm>
              <a:custGeom>
                <a:avLst/>
                <a:gdLst>
                  <a:gd name="T0" fmla="*/ 1 w 96"/>
                  <a:gd name="T1" fmla="*/ 1 h 250"/>
                  <a:gd name="T2" fmla="*/ 1 w 96"/>
                  <a:gd name="T3" fmla="*/ 1 h 250"/>
                  <a:gd name="T4" fmla="*/ 0 w 96"/>
                  <a:gd name="T5" fmla="*/ 0 h 250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250"/>
                  <a:gd name="T11" fmla="*/ 96 w 96"/>
                  <a:gd name="T12" fmla="*/ 250 h 2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250">
                    <a:moveTo>
                      <a:pt x="66" y="250"/>
                    </a:moveTo>
                    <a:cubicBezTo>
                      <a:pt x="96" y="164"/>
                      <a:pt x="88" y="110"/>
                      <a:pt x="22" y="44"/>
                    </a:cubicBezTo>
                    <a:cubicBezTo>
                      <a:pt x="9" y="6"/>
                      <a:pt x="19" y="19"/>
                      <a:pt x="0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56" name="Freeform 73">
                <a:extLst>
                  <a:ext uri="{FF2B5EF4-FFF2-40B4-BE49-F238E27FC236}">
                    <a16:creationId xmlns:a16="http://schemas.microsoft.com/office/drawing/2014/main" id="{34EED74D-AD3F-455F-C174-210702F79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" y="423"/>
                <a:ext cx="105" cy="21"/>
              </a:xfrm>
              <a:custGeom>
                <a:avLst/>
                <a:gdLst>
                  <a:gd name="T0" fmla="*/ 1 w 163"/>
                  <a:gd name="T1" fmla="*/ 1 h 33"/>
                  <a:gd name="T2" fmla="*/ 1 w 163"/>
                  <a:gd name="T3" fmla="*/ 1 h 33"/>
                  <a:gd name="T4" fmla="*/ 1 w 163"/>
                  <a:gd name="T5" fmla="*/ 1 h 33"/>
                  <a:gd name="T6" fmla="*/ 0 w 163"/>
                  <a:gd name="T7" fmla="*/ 1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33"/>
                  <a:gd name="T14" fmla="*/ 163 w 163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33">
                    <a:moveTo>
                      <a:pt x="163" y="29"/>
                    </a:moveTo>
                    <a:cubicBezTo>
                      <a:pt x="141" y="22"/>
                      <a:pt x="120" y="14"/>
                      <a:pt x="98" y="7"/>
                    </a:cubicBezTo>
                    <a:cubicBezTo>
                      <a:pt x="76" y="0"/>
                      <a:pt x="55" y="22"/>
                      <a:pt x="33" y="29"/>
                    </a:cubicBezTo>
                    <a:cubicBezTo>
                      <a:pt x="23" y="33"/>
                      <a:pt x="11" y="29"/>
                      <a:pt x="0" y="29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57" name="Freeform 74">
                <a:extLst>
                  <a:ext uri="{FF2B5EF4-FFF2-40B4-BE49-F238E27FC236}">
                    <a16:creationId xmlns:a16="http://schemas.microsoft.com/office/drawing/2014/main" id="{2DDC772E-CCEF-F09C-0E70-67B2BDC4A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" y="668"/>
                <a:ext cx="264" cy="99"/>
              </a:xfrm>
              <a:custGeom>
                <a:avLst/>
                <a:gdLst>
                  <a:gd name="T0" fmla="*/ 1 w 413"/>
                  <a:gd name="T1" fmla="*/ 0 h 152"/>
                  <a:gd name="T2" fmla="*/ 1 w 413"/>
                  <a:gd name="T3" fmla="*/ 1 h 152"/>
                  <a:gd name="T4" fmla="*/ 1 w 413"/>
                  <a:gd name="T5" fmla="*/ 1 h 152"/>
                  <a:gd name="T6" fmla="*/ 0 w 413"/>
                  <a:gd name="T7" fmla="*/ 1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152"/>
                  <a:gd name="T14" fmla="*/ 413 w 413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152">
                    <a:moveTo>
                      <a:pt x="413" y="0"/>
                    </a:moveTo>
                    <a:cubicBezTo>
                      <a:pt x="292" y="121"/>
                      <a:pt x="255" y="97"/>
                      <a:pt x="66" y="109"/>
                    </a:cubicBezTo>
                    <a:cubicBezTo>
                      <a:pt x="55" y="112"/>
                      <a:pt x="43" y="113"/>
                      <a:pt x="33" y="119"/>
                    </a:cubicBezTo>
                    <a:cubicBezTo>
                      <a:pt x="20" y="127"/>
                      <a:pt x="0" y="152"/>
                      <a:pt x="0" y="152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58" name="Freeform 75">
                <a:extLst>
                  <a:ext uri="{FF2B5EF4-FFF2-40B4-BE49-F238E27FC236}">
                    <a16:creationId xmlns:a16="http://schemas.microsoft.com/office/drawing/2014/main" id="{0266447A-A7D8-0C87-A663-D297F944F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732"/>
                <a:ext cx="69" cy="84"/>
              </a:xfrm>
              <a:custGeom>
                <a:avLst/>
                <a:gdLst>
                  <a:gd name="T0" fmla="*/ 0 w 107"/>
                  <a:gd name="T1" fmla="*/ 0 h 130"/>
                  <a:gd name="T2" fmla="*/ 1 w 107"/>
                  <a:gd name="T3" fmla="*/ 1 h 130"/>
                  <a:gd name="T4" fmla="*/ 1 w 107"/>
                  <a:gd name="T5" fmla="*/ 1 h 130"/>
                  <a:gd name="T6" fmla="*/ 0 60000 65536"/>
                  <a:gd name="T7" fmla="*/ 0 60000 65536"/>
                  <a:gd name="T8" fmla="*/ 0 60000 65536"/>
                  <a:gd name="T9" fmla="*/ 0 w 107"/>
                  <a:gd name="T10" fmla="*/ 0 h 130"/>
                  <a:gd name="T11" fmla="*/ 107 w 107"/>
                  <a:gd name="T12" fmla="*/ 130 h 1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" h="130">
                    <a:moveTo>
                      <a:pt x="0" y="0"/>
                    </a:moveTo>
                    <a:cubicBezTo>
                      <a:pt x="18" y="4"/>
                      <a:pt x="39" y="2"/>
                      <a:pt x="55" y="11"/>
                    </a:cubicBezTo>
                    <a:cubicBezTo>
                      <a:pt x="107" y="41"/>
                      <a:pt x="44" y="94"/>
                      <a:pt x="44" y="13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59" name="Freeform 76">
                <a:extLst>
                  <a:ext uri="{FF2B5EF4-FFF2-40B4-BE49-F238E27FC236}">
                    <a16:creationId xmlns:a16="http://schemas.microsoft.com/office/drawing/2014/main" id="{FFB168BE-8887-D1EA-8A93-42C1F67E2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" y="590"/>
                <a:ext cx="55" cy="94"/>
              </a:xfrm>
              <a:custGeom>
                <a:avLst/>
                <a:gdLst>
                  <a:gd name="T0" fmla="*/ 1 w 87"/>
                  <a:gd name="T1" fmla="*/ 0 h 145"/>
                  <a:gd name="T2" fmla="*/ 1 w 87"/>
                  <a:gd name="T3" fmla="*/ 1 h 145"/>
                  <a:gd name="T4" fmla="*/ 0 w 87"/>
                  <a:gd name="T5" fmla="*/ 1 h 145"/>
                  <a:gd name="T6" fmla="*/ 0 60000 65536"/>
                  <a:gd name="T7" fmla="*/ 0 60000 65536"/>
                  <a:gd name="T8" fmla="*/ 0 60000 65536"/>
                  <a:gd name="T9" fmla="*/ 0 w 87"/>
                  <a:gd name="T10" fmla="*/ 0 h 145"/>
                  <a:gd name="T11" fmla="*/ 87 w 87"/>
                  <a:gd name="T12" fmla="*/ 145 h 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7" h="145">
                    <a:moveTo>
                      <a:pt x="87" y="0"/>
                    </a:moveTo>
                    <a:cubicBezTo>
                      <a:pt x="72" y="44"/>
                      <a:pt x="58" y="87"/>
                      <a:pt x="43" y="131"/>
                    </a:cubicBezTo>
                    <a:cubicBezTo>
                      <a:pt x="38" y="145"/>
                      <a:pt x="14" y="131"/>
                      <a:pt x="0" y="131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59469" name="Text Box 77">
            <a:extLst>
              <a:ext uri="{FF2B5EF4-FFF2-40B4-BE49-F238E27FC236}">
                <a16:creationId xmlns:a16="http://schemas.microsoft.com/office/drawing/2014/main" id="{37D5FFD8-FDA6-6BAB-2177-68B6E1EA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524000"/>
            <a:ext cx="23304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solidFill>
                  <a:srgbClr val="FF9900"/>
                </a:solidFill>
              </a:rPr>
              <a:t>Interneurons </a:t>
            </a:r>
            <a:r>
              <a:rPr lang="es-ES_tradnl" altLang="es-ES" sz="1800"/>
              <a:t>multipolar Golgi type I and Golgi type II</a:t>
            </a:r>
            <a:endParaRPr lang="es-ES" altLang="es-ES" sz="1800"/>
          </a:p>
        </p:txBody>
      </p:sp>
      <p:sp>
        <p:nvSpPr>
          <p:cNvPr id="59470" name="Text Box 78">
            <a:extLst>
              <a:ext uri="{FF2B5EF4-FFF2-40B4-BE49-F238E27FC236}">
                <a16:creationId xmlns:a16="http://schemas.microsoft.com/office/drawing/2014/main" id="{34BCE140-B0F1-FD3F-FC55-9941E12B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648200"/>
            <a:ext cx="26606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solidFill>
                  <a:schemeClr val="accent2"/>
                </a:solidFill>
              </a:rPr>
              <a:t>Motor neurons </a:t>
            </a:r>
            <a:r>
              <a:rPr lang="es-ES_tradnl" altLang="es-ES" sz="1800"/>
              <a:t>They are multipolar Golgi type I</a:t>
            </a:r>
            <a:endParaRPr lang="es-ES" altLang="es-ES" sz="1800"/>
          </a:p>
        </p:txBody>
      </p:sp>
      <p:sp>
        <p:nvSpPr>
          <p:cNvPr id="59471" name="Text Box 79">
            <a:extLst>
              <a:ext uri="{FF2B5EF4-FFF2-40B4-BE49-F238E27FC236}">
                <a16:creationId xmlns:a16="http://schemas.microsoft.com/office/drawing/2014/main" id="{B2B59483-0176-EE0C-244F-774A60BE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905000"/>
            <a:ext cx="28082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1600">
                <a:solidFill>
                  <a:srgbClr val="FF0000"/>
                </a:solidFill>
              </a:rPr>
              <a:t>Sensory neurons. </a:t>
            </a:r>
            <a:r>
              <a:rPr lang="es-ES_tradnl" altLang="es-ES" sz="1600"/>
              <a:t>Most of them have a T-shaped pseudomonopolar morphology</a:t>
            </a:r>
            <a:endParaRPr lang="es-ES" altLang="es-ES" sz="1600"/>
          </a:p>
        </p:txBody>
      </p:sp>
      <p:sp>
        <p:nvSpPr>
          <p:cNvPr id="59472" name="Text Box 80">
            <a:extLst>
              <a:ext uri="{FF2B5EF4-FFF2-40B4-BE49-F238E27FC236}">
                <a16:creationId xmlns:a16="http://schemas.microsoft.com/office/drawing/2014/main" id="{CFAC9819-7D8A-0CE0-EF04-22F79A4EB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447800"/>
            <a:ext cx="2884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/>
              <a:t>AFFERENT to the CNS</a:t>
            </a:r>
            <a:endParaRPr lang="es-ES" altLang="es-ES" sz="2000"/>
          </a:p>
        </p:txBody>
      </p:sp>
      <p:sp>
        <p:nvSpPr>
          <p:cNvPr id="59473" name="Text Box 81">
            <a:extLst>
              <a:ext uri="{FF2B5EF4-FFF2-40B4-BE49-F238E27FC236}">
                <a16:creationId xmlns:a16="http://schemas.microsoft.com/office/drawing/2014/main" id="{DCD47A9A-DED1-BFC6-FBDE-A546F0F84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251325"/>
            <a:ext cx="2668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/>
              <a:t>EFFERENT to the CNS</a:t>
            </a:r>
            <a:endParaRPr lang="es-ES" altLang="es-ES" sz="2000"/>
          </a:p>
        </p:txBody>
      </p:sp>
      <p:sp>
        <p:nvSpPr>
          <p:cNvPr id="18443" name="Text Box 2">
            <a:extLst>
              <a:ext uri="{FF2B5EF4-FFF2-40B4-BE49-F238E27FC236}">
                <a16:creationId xmlns:a16="http://schemas.microsoft.com/office/drawing/2014/main" id="{8383474B-E442-3805-E74A-DAA7AB325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0005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Calibri" panose="020F0502020204030204" pitchFamily="34" charset="0"/>
                <a:cs typeface="Arial" panose="020B0604020202020204" pitchFamily="34" charset="0"/>
              </a:rPr>
              <a:t>Neurons: CLASSIFICATION according to their function</a:t>
            </a:r>
            <a:endParaRPr lang="es-ES" altLang="es-E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444" name="QuadreDeText 3">
            <a:extLst>
              <a:ext uri="{FF2B5EF4-FFF2-40B4-BE49-F238E27FC236}">
                <a16:creationId xmlns:a16="http://schemas.microsoft.com/office/drawing/2014/main" id="{3289EDE2-7E02-3673-1A31-52832111D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876925"/>
            <a:ext cx="4321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a-ES" altLang="es-ES" sz="1800">
                <a:latin typeface="Calibri" panose="020F0502020204030204" pitchFamily="34" charset="0"/>
                <a:cs typeface="Calibri" panose="020F0502020204030204" pitchFamily="34" charset="0"/>
              </a:rPr>
              <a:t>Afferent: Going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ca-ES" altLang="es-ES" sz="1800">
                <a:latin typeface="Calibri" panose="020F0502020204030204" pitchFamily="34" charset="0"/>
                <a:cs typeface="Calibri" panose="020F0502020204030204" pitchFamily="34" charset="0"/>
              </a:rPr>
              <a:t>Efferent: Leaving from</a:t>
            </a:r>
            <a:endParaRPr lang="es-ES" altLang="es-E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69" grpId="0" autoUpdateAnimBg="0"/>
      <p:bldP spid="59470" grpId="0" autoUpdateAnimBg="0"/>
      <p:bldP spid="59471" grpId="0" autoUpdateAnimBg="0"/>
      <p:bldP spid="59472" grpId="0" autoUpdateAnimBg="0"/>
      <p:bldP spid="5947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ula 1">
            <a:extLst>
              <a:ext uri="{FF2B5EF4-FFF2-40B4-BE49-F238E27FC236}">
                <a16:creationId xmlns:a16="http://schemas.microsoft.com/office/drawing/2014/main" id="{ADD7B9FC-8499-35F0-B260-22BBC6B6516F}"/>
              </a:ext>
            </a:extLst>
          </p:cNvPr>
          <p:cNvGraphicFramePr>
            <a:graphicFrameLocks noGrp="1"/>
          </p:cNvGraphicFramePr>
          <p:nvPr/>
        </p:nvGraphicFramePr>
        <p:xfrm>
          <a:off x="0" y="836613"/>
          <a:ext cx="6300787" cy="547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3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008">
                <a:tc>
                  <a:txBody>
                    <a:bodyPr/>
                    <a:lstStyle/>
                    <a:p>
                      <a:r>
                        <a:rPr lang="es-ES" sz="1400" dirty="0" err="1"/>
                        <a:t>English</a:t>
                      </a:r>
                      <a:endParaRPr lang="es-ES" sz="14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Català</a:t>
                      </a:r>
                      <a:endParaRPr lang="es-ES" sz="14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Castellano</a:t>
                      </a:r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Meaning</a:t>
                      </a:r>
                      <a:endParaRPr lang="es-ES" sz="1400" dirty="0"/>
                    </a:p>
                  </a:txBody>
                  <a:tcPr marL="91449" marR="91449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297">
                <a:tc>
                  <a:txBody>
                    <a:bodyPr/>
                    <a:lstStyle/>
                    <a:p>
                      <a:r>
                        <a:rPr lang="es-ES" sz="1200" dirty="0"/>
                        <a:t>Central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nervous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system</a:t>
                      </a:r>
                      <a:r>
                        <a:rPr lang="es-ES" sz="1200" baseline="0" dirty="0"/>
                        <a:t> (CNS)</a:t>
                      </a:r>
                      <a:endParaRPr lang="es-ES" sz="12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Sistema </a:t>
                      </a:r>
                      <a:r>
                        <a:rPr lang="es-ES" sz="1200" dirty="0" err="1"/>
                        <a:t>nerviós</a:t>
                      </a:r>
                      <a:r>
                        <a:rPr lang="es-ES" sz="1200" baseline="0" dirty="0"/>
                        <a:t> central</a:t>
                      </a:r>
                      <a:endParaRPr lang="es-ES" sz="12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Sistema</a:t>
                      </a:r>
                      <a:r>
                        <a:rPr lang="es-ES" sz="1200" baseline="0" dirty="0"/>
                        <a:t> nervioso central</a:t>
                      </a:r>
                      <a:endParaRPr lang="es-ES" sz="12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Part</a:t>
                      </a:r>
                      <a:r>
                        <a:rPr lang="es-ES" sz="1200" baseline="0" dirty="0" err="1"/>
                        <a:t>s</a:t>
                      </a:r>
                      <a:r>
                        <a:rPr lang="es-ES" sz="1200" baseline="0" dirty="0"/>
                        <a:t> of </a:t>
                      </a:r>
                      <a:r>
                        <a:rPr lang="es-ES" sz="1200" baseline="0" dirty="0" err="1"/>
                        <a:t>the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nervous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system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enclosed</a:t>
                      </a:r>
                      <a:r>
                        <a:rPr lang="es-ES" sz="1200" baseline="0" dirty="0"/>
                        <a:t> and </a:t>
                      </a:r>
                      <a:r>
                        <a:rPr lang="es-ES" sz="1200" baseline="0" dirty="0" err="1"/>
                        <a:t>protected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within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bony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structures</a:t>
                      </a:r>
                      <a:r>
                        <a:rPr lang="es-ES" sz="1200" baseline="0" dirty="0"/>
                        <a:t>. </a:t>
                      </a:r>
                    </a:p>
                    <a:p>
                      <a:r>
                        <a:rPr lang="es-ES" sz="1200" baseline="0" dirty="0" err="1"/>
                        <a:t>Encephalon</a:t>
                      </a:r>
                      <a:r>
                        <a:rPr lang="es-ES" sz="1200" baseline="0" dirty="0"/>
                        <a:t> (</a:t>
                      </a:r>
                      <a:r>
                        <a:rPr lang="es-ES" sz="1200" baseline="0" dirty="0" err="1"/>
                        <a:t>encased</a:t>
                      </a:r>
                      <a:r>
                        <a:rPr lang="es-ES" sz="1200" baseline="0" dirty="0"/>
                        <a:t> in </a:t>
                      </a:r>
                      <a:r>
                        <a:rPr lang="es-ES" sz="1200" baseline="0" dirty="0" err="1"/>
                        <a:t>the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skull</a:t>
                      </a:r>
                      <a:r>
                        <a:rPr lang="es-ES" sz="1200" baseline="0" dirty="0"/>
                        <a:t>)</a:t>
                      </a:r>
                    </a:p>
                    <a:p>
                      <a:r>
                        <a:rPr lang="es-ES" sz="1200" baseline="0" dirty="0" err="1"/>
                        <a:t>Spinal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cord</a:t>
                      </a:r>
                      <a:r>
                        <a:rPr lang="es-ES" sz="1200" baseline="0" dirty="0"/>
                        <a:t> (</a:t>
                      </a:r>
                      <a:r>
                        <a:rPr lang="es-ES" sz="1200" baseline="0" dirty="0" err="1"/>
                        <a:t>protected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by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the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spine</a:t>
                      </a:r>
                      <a:r>
                        <a:rPr lang="es-ES" sz="1200" baseline="0" dirty="0"/>
                        <a:t>)</a:t>
                      </a:r>
                      <a:endParaRPr lang="es-ES" sz="1200" dirty="0"/>
                    </a:p>
                  </a:txBody>
                  <a:tcPr marL="91449" marR="91449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31">
                <a:tc>
                  <a:txBody>
                    <a:bodyPr/>
                    <a:lstStyle/>
                    <a:p>
                      <a:r>
                        <a:rPr lang="es-ES" sz="1200" dirty="0" err="1"/>
                        <a:t>Peripheral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nervous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system</a:t>
                      </a:r>
                      <a:r>
                        <a:rPr lang="es-ES" sz="1200" baseline="0" dirty="0"/>
                        <a:t> (PNS)</a:t>
                      </a:r>
                      <a:endParaRPr lang="es-ES" sz="12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Sistema </a:t>
                      </a:r>
                      <a:r>
                        <a:rPr lang="es-ES" sz="1200" dirty="0" err="1"/>
                        <a:t>nerviós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perifèric</a:t>
                      </a:r>
                      <a:endParaRPr lang="es-ES" sz="12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Sistema nervioso periférico</a:t>
                      </a:r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Parts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nervous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system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located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outside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the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spinal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cord</a:t>
                      </a:r>
                      <a:r>
                        <a:rPr lang="es-ES" sz="1200" baseline="0" dirty="0"/>
                        <a:t> and </a:t>
                      </a:r>
                      <a:r>
                        <a:rPr lang="es-ES" sz="1200" baseline="0" dirty="0" err="1"/>
                        <a:t>encephalon</a:t>
                      </a:r>
                      <a:r>
                        <a:rPr lang="es-ES" sz="1200" baseline="0" dirty="0"/>
                        <a:t>.</a:t>
                      </a:r>
                    </a:p>
                    <a:p>
                      <a:r>
                        <a:rPr lang="es-ES" sz="1200" baseline="0" dirty="0" err="1"/>
                        <a:t>It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is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composed</a:t>
                      </a:r>
                      <a:r>
                        <a:rPr lang="es-ES" sz="1200" baseline="0" dirty="0"/>
                        <a:t> of </a:t>
                      </a:r>
                      <a:r>
                        <a:rPr lang="es-ES" sz="1200" baseline="0" dirty="0" err="1"/>
                        <a:t>nerves</a:t>
                      </a:r>
                      <a:r>
                        <a:rPr lang="es-ES" sz="1200" baseline="0" dirty="0"/>
                        <a:t> (</a:t>
                      </a:r>
                      <a:r>
                        <a:rPr lang="es-ES" sz="1200" baseline="0" dirty="0" err="1"/>
                        <a:t>groups</a:t>
                      </a:r>
                      <a:r>
                        <a:rPr lang="es-ES" sz="1200" baseline="0" dirty="0"/>
                        <a:t> of </a:t>
                      </a:r>
                      <a:r>
                        <a:rPr lang="es-ES" sz="1200" baseline="0" dirty="0" err="1"/>
                        <a:t>axons</a:t>
                      </a:r>
                      <a:r>
                        <a:rPr lang="es-ES" sz="1200" baseline="0" dirty="0"/>
                        <a:t> in </a:t>
                      </a:r>
                      <a:r>
                        <a:rPr lang="es-ES" sz="1200" baseline="0" dirty="0" err="1"/>
                        <a:t>the</a:t>
                      </a:r>
                      <a:r>
                        <a:rPr lang="es-ES" sz="1200" baseline="0" dirty="0"/>
                        <a:t> PNS) and neuronal </a:t>
                      </a:r>
                      <a:r>
                        <a:rPr lang="es-ES" sz="1200" baseline="0" dirty="0" err="1"/>
                        <a:t>ganglia</a:t>
                      </a:r>
                      <a:r>
                        <a:rPr lang="es-ES" sz="1200" baseline="0" dirty="0"/>
                        <a:t> (</a:t>
                      </a:r>
                      <a:r>
                        <a:rPr lang="es-ES" sz="1200" baseline="0" dirty="0" err="1"/>
                        <a:t>groups</a:t>
                      </a:r>
                      <a:r>
                        <a:rPr lang="es-ES" sz="1200" baseline="0" dirty="0"/>
                        <a:t> of </a:t>
                      </a:r>
                      <a:r>
                        <a:rPr lang="es-ES" sz="1200" baseline="0" dirty="0" err="1"/>
                        <a:t>neuron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cell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bodies</a:t>
                      </a:r>
                      <a:r>
                        <a:rPr lang="es-ES" sz="1200" baseline="0" dirty="0"/>
                        <a:t> and </a:t>
                      </a:r>
                      <a:r>
                        <a:rPr lang="es-ES" sz="1200" baseline="0" dirty="0" err="1"/>
                        <a:t>dendrites</a:t>
                      </a:r>
                      <a:r>
                        <a:rPr lang="es-ES" sz="1200" baseline="0" dirty="0"/>
                        <a:t> in </a:t>
                      </a:r>
                      <a:r>
                        <a:rPr lang="es-ES" sz="1200" baseline="0" dirty="0" err="1"/>
                        <a:t>the</a:t>
                      </a:r>
                      <a:r>
                        <a:rPr lang="es-ES" sz="1200" baseline="0" dirty="0"/>
                        <a:t> PNS</a:t>
                      </a:r>
                    </a:p>
                  </a:txBody>
                  <a:tcPr marL="91449" marR="91449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931">
                <a:tc>
                  <a:txBody>
                    <a:bodyPr/>
                    <a:lstStyle/>
                    <a:p>
                      <a:r>
                        <a:rPr lang="es-ES" sz="1200" dirty="0"/>
                        <a:t>Gray </a:t>
                      </a:r>
                      <a:r>
                        <a:rPr lang="es-ES" sz="1200" dirty="0" err="1"/>
                        <a:t>matter</a:t>
                      </a:r>
                      <a:endParaRPr lang="es-ES" sz="12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Substància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grisa</a:t>
                      </a:r>
                      <a:endParaRPr lang="es-ES" sz="12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Sustancia</a:t>
                      </a:r>
                      <a:r>
                        <a:rPr lang="es-ES" sz="1200" baseline="0" dirty="0"/>
                        <a:t> o materia gris</a:t>
                      </a:r>
                      <a:endParaRPr lang="es-ES" sz="12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Parts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nervous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tissue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composed</a:t>
                      </a:r>
                      <a:r>
                        <a:rPr lang="es-ES" sz="1200" baseline="0" dirty="0"/>
                        <a:t> of neuronal </a:t>
                      </a:r>
                      <a:r>
                        <a:rPr lang="es-ES" sz="1200" baseline="0" dirty="0" err="1"/>
                        <a:t>cell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bodies</a:t>
                      </a:r>
                      <a:r>
                        <a:rPr lang="es-ES" sz="1200" baseline="0" dirty="0"/>
                        <a:t> and </a:t>
                      </a:r>
                      <a:r>
                        <a:rPr lang="es-ES" sz="1200" baseline="0" dirty="0" err="1"/>
                        <a:t>dendrites</a:t>
                      </a:r>
                      <a:r>
                        <a:rPr lang="es-ES" sz="1200" baseline="0" dirty="0"/>
                        <a:t>.</a:t>
                      </a:r>
                    </a:p>
                    <a:p>
                      <a:r>
                        <a:rPr lang="es-ES" sz="1200" baseline="0" dirty="0"/>
                        <a:t>In </a:t>
                      </a:r>
                      <a:r>
                        <a:rPr lang="es-ES" sz="1200" baseline="0" dirty="0" err="1"/>
                        <a:t>the</a:t>
                      </a:r>
                      <a:r>
                        <a:rPr lang="es-ES" sz="1200" baseline="0" dirty="0"/>
                        <a:t> CNS </a:t>
                      </a:r>
                      <a:r>
                        <a:rPr lang="es-ES" sz="1200" baseline="0" dirty="0" err="1"/>
                        <a:t>cells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bodies</a:t>
                      </a:r>
                      <a:r>
                        <a:rPr lang="es-ES" sz="1200" baseline="0" dirty="0"/>
                        <a:t> and </a:t>
                      </a:r>
                      <a:r>
                        <a:rPr lang="es-ES" sz="1200" baseline="0" dirty="0" err="1"/>
                        <a:t>dendrites</a:t>
                      </a:r>
                      <a:r>
                        <a:rPr lang="es-ES" sz="1200" baseline="0" dirty="0"/>
                        <a:t> (</a:t>
                      </a:r>
                      <a:r>
                        <a:rPr lang="es-ES" sz="1200" baseline="0" dirty="0" err="1"/>
                        <a:t>i.e.</a:t>
                      </a:r>
                      <a:r>
                        <a:rPr lang="es-ES" sz="1200" baseline="0" dirty="0"/>
                        <a:t>, gray </a:t>
                      </a:r>
                      <a:r>
                        <a:rPr lang="es-ES" sz="1200" baseline="0" dirty="0" err="1"/>
                        <a:t>matter</a:t>
                      </a:r>
                      <a:r>
                        <a:rPr lang="es-ES" sz="1200" baseline="0" dirty="0"/>
                        <a:t>) </a:t>
                      </a:r>
                      <a:r>
                        <a:rPr lang="es-ES" sz="1200" baseline="0" dirty="0" err="1"/>
                        <a:t>is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organized</a:t>
                      </a:r>
                      <a:r>
                        <a:rPr lang="es-ES" sz="1200" baseline="0" dirty="0"/>
                        <a:t> and </a:t>
                      </a:r>
                      <a:r>
                        <a:rPr lang="es-ES" sz="1200" baseline="0" dirty="0" err="1"/>
                        <a:t>distributed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into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nuclei</a:t>
                      </a:r>
                      <a:r>
                        <a:rPr lang="es-ES" sz="1200" baseline="0" dirty="0"/>
                        <a:t> and (in </a:t>
                      </a:r>
                      <a:r>
                        <a:rPr lang="es-ES" sz="1200" baseline="0" dirty="0" err="1"/>
                        <a:t>the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cortex</a:t>
                      </a:r>
                      <a:r>
                        <a:rPr lang="es-ES" sz="1200" baseline="0" dirty="0"/>
                        <a:t>) cortical </a:t>
                      </a:r>
                      <a:r>
                        <a:rPr lang="es-ES" sz="1200" baseline="0" dirty="0" err="1"/>
                        <a:t>layers</a:t>
                      </a:r>
                      <a:endParaRPr lang="es-ES" sz="1200" dirty="0"/>
                    </a:p>
                  </a:txBody>
                  <a:tcPr marL="91449" marR="91449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931">
                <a:tc>
                  <a:txBody>
                    <a:bodyPr/>
                    <a:lstStyle/>
                    <a:p>
                      <a:r>
                        <a:rPr lang="es-ES" sz="1200" dirty="0"/>
                        <a:t>White </a:t>
                      </a:r>
                      <a:r>
                        <a:rPr lang="es-ES" sz="1200" dirty="0" err="1"/>
                        <a:t>matter</a:t>
                      </a:r>
                      <a:endParaRPr lang="es-ES" sz="12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Substància</a:t>
                      </a:r>
                      <a:r>
                        <a:rPr lang="es-ES" sz="1200" baseline="0" dirty="0"/>
                        <a:t> blanca</a:t>
                      </a:r>
                      <a:endParaRPr lang="es-ES" sz="12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Sustancia</a:t>
                      </a:r>
                      <a:r>
                        <a:rPr lang="es-ES" sz="1200" baseline="0" dirty="0"/>
                        <a:t> blanca</a:t>
                      </a:r>
                      <a:endParaRPr lang="es-ES" sz="12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Parts</a:t>
                      </a:r>
                      <a:r>
                        <a:rPr lang="es-ES" sz="1200" dirty="0"/>
                        <a:t> of </a:t>
                      </a:r>
                      <a:r>
                        <a:rPr lang="es-ES" sz="1200" dirty="0" err="1"/>
                        <a:t>the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nervous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tissue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composed</a:t>
                      </a:r>
                      <a:r>
                        <a:rPr lang="es-ES" sz="1200" baseline="0" dirty="0"/>
                        <a:t> of </a:t>
                      </a:r>
                      <a:r>
                        <a:rPr lang="es-ES" sz="1200" baseline="0" dirty="0" err="1"/>
                        <a:t>axons</a:t>
                      </a:r>
                      <a:r>
                        <a:rPr lang="es-ES" sz="1200" baseline="0" dirty="0"/>
                        <a:t>.</a:t>
                      </a:r>
                    </a:p>
                    <a:p>
                      <a:r>
                        <a:rPr lang="es-ES" sz="1200" baseline="0" dirty="0" err="1"/>
                        <a:t>Bundles</a:t>
                      </a:r>
                      <a:r>
                        <a:rPr lang="es-ES" sz="1200" baseline="0" dirty="0"/>
                        <a:t> of </a:t>
                      </a:r>
                      <a:r>
                        <a:rPr lang="es-ES" sz="1200" baseline="0" dirty="0" err="1"/>
                        <a:t>axons</a:t>
                      </a:r>
                      <a:r>
                        <a:rPr lang="es-ES" sz="1200" baseline="0" dirty="0"/>
                        <a:t> are </a:t>
                      </a:r>
                      <a:r>
                        <a:rPr lang="es-ES" sz="1200" baseline="0" dirty="0" err="1"/>
                        <a:t>called</a:t>
                      </a:r>
                      <a:r>
                        <a:rPr lang="es-ES" sz="1200" baseline="0" dirty="0"/>
                        <a:t> “</a:t>
                      </a:r>
                      <a:r>
                        <a:rPr lang="es-ES" sz="1200" baseline="0" dirty="0" err="1"/>
                        <a:t>nerves</a:t>
                      </a:r>
                      <a:r>
                        <a:rPr lang="es-ES" sz="1200" baseline="0" dirty="0"/>
                        <a:t>” in </a:t>
                      </a:r>
                      <a:r>
                        <a:rPr lang="es-ES" sz="1200" baseline="0" dirty="0" err="1"/>
                        <a:t>the</a:t>
                      </a:r>
                      <a:r>
                        <a:rPr lang="es-ES" sz="1200" baseline="0" dirty="0"/>
                        <a:t> PNS, and “</a:t>
                      </a:r>
                      <a:r>
                        <a:rPr lang="es-ES" sz="1200" baseline="0" dirty="0" err="1"/>
                        <a:t>pathways</a:t>
                      </a:r>
                      <a:r>
                        <a:rPr lang="es-ES" sz="1200" baseline="0" dirty="0"/>
                        <a:t>” </a:t>
                      </a:r>
                      <a:r>
                        <a:rPr lang="es-ES" sz="1200" baseline="0" dirty="0" err="1"/>
                        <a:t>or</a:t>
                      </a:r>
                      <a:r>
                        <a:rPr lang="es-ES" sz="1200" baseline="0" dirty="0"/>
                        <a:t> “</a:t>
                      </a:r>
                      <a:r>
                        <a:rPr lang="es-ES" sz="1200" baseline="0" dirty="0" err="1"/>
                        <a:t>facicles</a:t>
                      </a:r>
                      <a:r>
                        <a:rPr lang="es-ES" sz="1200" baseline="0" dirty="0"/>
                        <a:t>” in </a:t>
                      </a:r>
                      <a:r>
                        <a:rPr lang="es-ES" sz="1200" baseline="0" dirty="0" err="1"/>
                        <a:t>the</a:t>
                      </a:r>
                      <a:r>
                        <a:rPr lang="es-ES" sz="1200" baseline="0" dirty="0"/>
                        <a:t> CNS</a:t>
                      </a:r>
                    </a:p>
                  </a:txBody>
                  <a:tcPr marL="91449" marR="91449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008"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91449" marR="91449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008"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endParaRPr lang="es-ES" sz="1200"/>
                    </a:p>
                  </a:txBody>
                  <a:tcPr marL="91449" marR="91449" marT="45724" marB="45724"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 marL="91449" marR="91449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24" name="Text Box 14">
            <a:extLst>
              <a:ext uri="{FF2B5EF4-FFF2-40B4-BE49-F238E27FC236}">
                <a16:creationId xmlns:a16="http://schemas.microsoft.com/office/drawing/2014/main" id="{DF3518A3-9DD5-96BE-4FC8-6DEF90337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555875" cy="400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2000">
                <a:latin typeface="Calibri" panose="020F0502020204030204" pitchFamily="34" charset="0"/>
                <a:cs typeface="Arial" panose="020B0604020202020204" pitchFamily="34" charset="0"/>
              </a:rPr>
              <a:t>Some basic terms</a:t>
            </a:r>
          </a:p>
        </p:txBody>
      </p:sp>
      <p:grpSp>
        <p:nvGrpSpPr>
          <p:cNvPr id="20525" name="Agrupa 6">
            <a:extLst>
              <a:ext uri="{FF2B5EF4-FFF2-40B4-BE49-F238E27FC236}">
                <a16:creationId xmlns:a16="http://schemas.microsoft.com/office/drawing/2014/main" id="{CA147B77-A004-C252-963A-EF28D4FEE433}"/>
              </a:ext>
            </a:extLst>
          </p:cNvPr>
          <p:cNvGrpSpPr>
            <a:grpSpLocks/>
          </p:cNvGrpSpPr>
          <p:nvPr/>
        </p:nvGrpSpPr>
        <p:grpSpPr bwMode="auto">
          <a:xfrm>
            <a:off x="6229350" y="260350"/>
            <a:ext cx="2914650" cy="6115050"/>
            <a:chOff x="6229350" y="260648"/>
            <a:chExt cx="2914650" cy="6115050"/>
          </a:xfrm>
        </p:grpSpPr>
        <p:pic>
          <p:nvPicPr>
            <p:cNvPr id="20526" name="Picture 2" descr="pinelp58">
              <a:extLst>
                <a:ext uri="{FF2B5EF4-FFF2-40B4-BE49-F238E27FC236}">
                  <a16:creationId xmlns:a16="http://schemas.microsoft.com/office/drawing/2014/main" id="{239AF7FF-6A9C-2370-0C76-312877631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350" y="260648"/>
              <a:ext cx="2914650" cy="611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27" name="QuadreDeText 4">
              <a:extLst>
                <a:ext uri="{FF2B5EF4-FFF2-40B4-BE49-F238E27FC236}">
                  <a16:creationId xmlns:a16="http://schemas.microsoft.com/office/drawing/2014/main" id="{35CD5680-C43E-1E9F-9B67-BC9BEAA78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260648"/>
              <a:ext cx="122413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200"/>
                <a:t>Central nervous system</a:t>
              </a:r>
            </a:p>
          </p:txBody>
        </p:sp>
        <p:sp>
          <p:nvSpPr>
            <p:cNvPr id="20528" name="QuadreDeText 5">
              <a:extLst>
                <a:ext uri="{FF2B5EF4-FFF2-40B4-BE49-F238E27FC236}">
                  <a16:creationId xmlns:a16="http://schemas.microsoft.com/office/drawing/2014/main" id="{4AA605CC-3C3C-93C5-C97C-EE60114F7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192" y="980728"/>
              <a:ext cx="122413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200"/>
                <a:t>Peripheral nervous system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6B0EDCDC-4B0F-808A-BB28-EE45DEECD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76200"/>
            <a:ext cx="382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s-ES" sz="2000"/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4D8ECF2C-5840-4E2B-182C-05B78FDC9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5538"/>
            <a:ext cx="28194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200">
                <a:latin typeface="Arial Narrow" panose="020B0606020202030204" pitchFamily="34" charset="0"/>
              </a:rPr>
              <a:t>Astrocytes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200">
                <a:latin typeface="Arial Narrow" panose="020B0606020202030204" pitchFamily="34" charset="0"/>
              </a:rPr>
              <a:t>Oligodendrocytes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200">
                <a:latin typeface="Arial Narrow" panose="020B0606020202030204" pitchFamily="34" charset="0"/>
              </a:rPr>
              <a:t> Microglia cells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200">
                <a:latin typeface="Arial Narrow" panose="020B0606020202030204" pitchFamily="34" charset="0"/>
              </a:rPr>
              <a:t>Eppendimal cells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es-ES" sz="2200">
              <a:latin typeface="Arial Narrow" panose="020B0606020202030204" pitchFamily="34" charset="0"/>
            </a:endParaRP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71C7E961-FC0B-ED45-7481-1ACA2F6D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49638"/>
            <a:ext cx="1763713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1800" b="1">
                <a:latin typeface="Arial" panose="020B0604020202020204" pitchFamily="34" charset="0"/>
              </a:rPr>
              <a:t>In the PNS</a:t>
            </a:r>
            <a:endParaRPr lang="es-ES" altLang="es-ES" sz="1800" b="1">
              <a:latin typeface="Arial" panose="020B0604020202020204" pitchFamily="34" charset="0"/>
            </a:endParaRP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FAB547FE-43E6-2624-DFA4-9D333553B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800"/>
            <a:ext cx="9253538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 b="1">
                <a:latin typeface="Arial" panose="020B0604020202020204" pitchFamily="34" charset="0"/>
              </a:rPr>
              <a:t>Glial cells</a:t>
            </a:r>
            <a:endParaRPr lang="es-ES" altLang="es-ES" sz="2000" b="1">
              <a:latin typeface="Arial" panose="020B0604020202020204" pitchFamily="34" charset="0"/>
            </a:endParaRPr>
          </a:p>
        </p:txBody>
      </p:sp>
      <p:sp>
        <p:nvSpPr>
          <p:cNvPr id="21510" name="QuadreDeText 5">
            <a:extLst>
              <a:ext uri="{FF2B5EF4-FFF2-40B4-BE49-F238E27FC236}">
                <a16:creationId xmlns:a16="http://schemas.microsoft.com/office/drawing/2014/main" id="{D710B9D5-730E-8753-BDEC-DA4F0898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1871663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 b="1">
                <a:latin typeface="Arial" panose="020B0604020202020204" pitchFamily="34" charset="0"/>
                <a:cs typeface="Arial" panose="020B0604020202020204" pitchFamily="34" charset="0"/>
              </a:rPr>
              <a:t>In the CNS</a:t>
            </a:r>
          </a:p>
        </p:txBody>
      </p:sp>
      <p:pic>
        <p:nvPicPr>
          <p:cNvPr id="21511" name="Picture 2" descr="Resultat d'imatges de astrocyte end terminals">
            <a:extLst>
              <a:ext uri="{FF2B5EF4-FFF2-40B4-BE49-F238E27FC236}">
                <a16:creationId xmlns:a16="http://schemas.microsoft.com/office/drawing/2014/main" id="{EBE63F88-98A6-5BE0-5736-127A062CB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3375"/>
            <a:ext cx="571500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QuadreDeText 7">
            <a:extLst>
              <a:ext uri="{FF2B5EF4-FFF2-40B4-BE49-F238E27FC236}">
                <a16:creationId xmlns:a16="http://schemas.microsoft.com/office/drawing/2014/main" id="{AE4DE6F7-84A2-2F54-2D32-59F921E6A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33825"/>
            <a:ext cx="22685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a-ES" altLang="es-ES" sz="2200">
                <a:latin typeface="Arial Narrow" panose="020B0606020202030204" pitchFamily="34" charset="0"/>
              </a:rPr>
              <a:t>S</a:t>
            </a:r>
            <a:r>
              <a:rPr lang="es-ES" altLang="es-ES" sz="2200">
                <a:latin typeface="Arial Narrow" panose="020B0606020202030204" pitchFamily="34" charset="0"/>
              </a:rPr>
              <a:t>chwann cells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200">
                <a:latin typeface="Arial Narrow" panose="020B0606020202030204" pitchFamily="34" charset="0"/>
              </a:rPr>
              <a:t>Satellite cells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220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1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D04EF4DC-AF9C-2C7B-A6FE-933F8F453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76200"/>
            <a:ext cx="382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s-ES" sz="2000"/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E2AE9F4F-2199-7FBA-0216-B6D25209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2819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2200">
                <a:solidFill>
                  <a:schemeClr val="hlink"/>
                </a:solidFill>
                <a:latin typeface="Arial" panose="020B0604020202020204" pitchFamily="34" charset="0"/>
              </a:rPr>
              <a:t>Astrocytes</a:t>
            </a:r>
          </a:p>
        </p:txBody>
      </p:sp>
      <p:pic>
        <p:nvPicPr>
          <p:cNvPr id="69636" name="Picture 4" descr="astrocito fibroso">
            <a:extLst>
              <a:ext uri="{FF2B5EF4-FFF2-40B4-BE49-F238E27FC236}">
                <a16:creationId xmlns:a16="http://schemas.microsoft.com/office/drawing/2014/main" id="{2E0769E9-D49B-F351-806A-2B798903D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7200"/>
            <a:ext cx="3005138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2C2E6528-AD82-E0BF-0598-EE83E152A72A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0"/>
            <a:ext cx="3810000" cy="4530725"/>
            <a:chOff x="3216" y="0"/>
            <a:chExt cx="2544" cy="3072"/>
          </a:xfrm>
        </p:grpSpPr>
        <p:pic>
          <p:nvPicPr>
            <p:cNvPr id="22542" name="Picture 6" descr="Astrocitos Rosenz p43">
              <a:extLst>
                <a:ext uri="{FF2B5EF4-FFF2-40B4-BE49-F238E27FC236}">
                  <a16:creationId xmlns:a16="http://schemas.microsoft.com/office/drawing/2014/main" id="{991C027C-CF65-430B-5A23-0C4AECA90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0"/>
              <a:ext cx="2544" cy="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3" name="Text Box 7">
              <a:extLst>
                <a:ext uri="{FF2B5EF4-FFF2-40B4-BE49-F238E27FC236}">
                  <a16:creationId xmlns:a16="http://schemas.microsoft.com/office/drawing/2014/main" id="{7C806083-F5AD-AD65-74D8-06BD6CB6B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592"/>
              <a:ext cx="105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" altLang="es-ES" sz="2000">
                  <a:latin typeface="Arial" panose="020B0604020202020204" pitchFamily="34" charset="0"/>
                </a:rPr>
                <a:t>Astrocyte end feet</a:t>
              </a:r>
            </a:p>
          </p:txBody>
        </p:sp>
        <p:grpSp>
          <p:nvGrpSpPr>
            <p:cNvPr id="22544" name="Group 8">
              <a:extLst>
                <a:ext uri="{FF2B5EF4-FFF2-40B4-BE49-F238E27FC236}">
                  <a16:creationId xmlns:a16="http://schemas.microsoft.com/office/drawing/2014/main" id="{5385DDE5-F8AC-F3D9-983A-D2C3ED131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104"/>
              <a:ext cx="2016" cy="1571"/>
              <a:chOff x="3552" y="1104"/>
              <a:chExt cx="2016" cy="1571"/>
            </a:xfrm>
          </p:grpSpPr>
          <p:sp>
            <p:nvSpPr>
              <p:cNvPr id="22545" name="Line 9">
                <a:extLst>
                  <a:ext uri="{FF2B5EF4-FFF2-40B4-BE49-F238E27FC236}">
                    <a16:creationId xmlns:a16="http://schemas.microsoft.com/office/drawing/2014/main" id="{397A2BC0-9DBA-51D5-D814-EAC6C272A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52" y="1872"/>
                <a:ext cx="144" cy="7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46" name="Line 10">
                <a:extLst>
                  <a:ext uri="{FF2B5EF4-FFF2-40B4-BE49-F238E27FC236}">
                    <a16:creationId xmlns:a16="http://schemas.microsoft.com/office/drawing/2014/main" id="{2227808E-0EDC-46C6-DB85-2C3920635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304"/>
                <a:ext cx="1152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547" name="Freeform 11">
                <a:extLst>
                  <a:ext uri="{FF2B5EF4-FFF2-40B4-BE49-F238E27FC236}">
                    <a16:creationId xmlns:a16="http://schemas.microsoft.com/office/drawing/2014/main" id="{3B32AF66-6644-B317-A60E-D2CD3CA9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104"/>
                <a:ext cx="1824" cy="1571"/>
              </a:xfrm>
              <a:custGeom>
                <a:avLst/>
                <a:gdLst>
                  <a:gd name="T0" fmla="*/ 0 w 1824"/>
                  <a:gd name="T1" fmla="*/ 1536 h 1571"/>
                  <a:gd name="T2" fmla="*/ 1482 w 1824"/>
                  <a:gd name="T3" fmla="*/ 1315 h 1571"/>
                  <a:gd name="T4" fmla="*/ 1824 w 1824"/>
                  <a:gd name="T5" fmla="*/ 0 h 1571"/>
                  <a:gd name="T6" fmla="*/ 0 60000 65536"/>
                  <a:gd name="T7" fmla="*/ 0 60000 65536"/>
                  <a:gd name="T8" fmla="*/ 0 60000 65536"/>
                  <a:gd name="T9" fmla="*/ 0 w 1824"/>
                  <a:gd name="T10" fmla="*/ 0 h 1571"/>
                  <a:gd name="T11" fmla="*/ 1824 w 1824"/>
                  <a:gd name="T12" fmla="*/ 1571 h 15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4" h="1571">
                    <a:moveTo>
                      <a:pt x="0" y="1536"/>
                    </a:moveTo>
                    <a:cubicBezTo>
                      <a:pt x="247" y="1499"/>
                      <a:pt x="1178" y="1571"/>
                      <a:pt x="1482" y="1315"/>
                    </a:cubicBezTo>
                    <a:cubicBezTo>
                      <a:pt x="1786" y="1059"/>
                      <a:pt x="1753" y="274"/>
                      <a:pt x="1824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69644" name="Text Box 12">
            <a:extLst>
              <a:ext uri="{FF2B5EF4-FFF2-40B4-BE49-F238E27FC236}">
                <a16:creationId xmlns:a16="http://schemas.microsoft.com/office/drawing/2014/main" id="{E75EDAC7-0FCE-AC09-A928-850879B32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6248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1600">
                <a:latin typeface="Arial" panose="020B0604020202020204" pitchFamily="34" charset="0"/>
              </a:rPr>
              <a:t>Physical support to neurons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60D14F36-858C-A617-8110-4C9447AE4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87788"/>
            <a:ext cx="6248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1600">
                <a:latin typeface="Arial" panose="020B0604020202020204" pitchFamily="34" charset="0"/>
              </a:rPr>
              <a:t>Regulation of blood-brain substance interchange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69646" name="Text Box 14">
            <a:extLst>
              <a:ext uri="{FF2B5EF4-FFF2-40B4-BE49-F238E27FC236}">
                <a16:creationId xmlns:a16="http://schemas.microsoft.com/office/drawing/2014/main" id="{1E2D9243-74DA-EA3E-133A-4C7519549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8163"/>
            <a:ext cx="6248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1600">
                <a:latin typeface="Arial" panose="020B0604020202020204" pitchFamily="34" charset="0"/>
              </a:rPr>
              <a:t>Regulation of the ionic and pH external fluids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69647" name="Text Box 15">
            <a:extLst>
              <a:ext uri="{FF2B5EF4-FFF2-40B4-BE49-F238E27FC236}">
                <a16:creationId xmlns:a16="http://schemas.microsoft.com/office/drawing/2014/main" id="{C1E4496D-3F2B-C0CC-52D6-7ED6A14EA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08538"/>
            <a:ext cx="6248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1600" dirty="0" err="1">
                <a:latin typeface="Arial" panose="020B0604020202020204" pitchFamily="34" charset="0"/>
              </a:rPr>
              <a:t>Participate</a:t>
            </a:r>
            <a:r>
              <a:rPr lang="es-ES_tradnl" altLang="es-ES" sz="1600" dirty="0">
                <a:latin typeface="Arial" panose="020B0604020202020204" pitchFamily="34" charset="0"/>
              </a:rPr>
              <a:t> in </a:t>
            </a:r>
            <a:r>
              <a:rPr lang="es-ES_tradnl" altLang="es-ES" sz="1600" dirty="0" err="1">
                <a:latin typeface="Arial" panose="020B0604020202020204" pitchFamily="34" charset="0"/>
              </a:rPr>
              <a:t>blood</a:t>
            </a:r>
            <a:r>
              <a:rPr lang="es-ES_tradnl" altLang="es-ES" sz="1600" dirty="0">
                <a:latin typeface="Arial" panose="020B0604020202020204" pitchFamily="34" charset="0"/>
              </a:rPr>
              <a:t> </a:t>
            </a:r>
            <a:r>
              <a:rPr lang="es-ES_tradnl" altLang="es-ES" sz="1600" dirty="0" err="1">
                <a:latin typeface="Arial" panose="020B0604020202020204" pitchFamily="34" charset="0"/>
              </a:rPr>
              <a:t>brain</a:t>
            </a:r>
            <a:r>
              <a:rPr lang="es-ES_tradnl" altLang="es-ES" sz="1600" dirty="0">
                <a:latin typeface="Arial" panose="020B0604020202020204" pitchFamily="34" charset="0"/>
              </a:rPr>
              <a:t> </a:t>
            </a:r>
            <a:r>
              <a:rPr lang="es-ES_tradnl" altLang="es-ES" sz="1600" dirty="0" err="1">
                <a:latin typeface="Arial" panose="020B0604020202020204" pitchFamily="34" charset="0"/>
              </a:rPr>
              <a:t>barrier</a:t>
            </a:r>
            <a:endParaRPr lang="es-ES" altLang="es-ES" sz="1600" dirty="0">
              <a:latin typeface="Arial" panose="020B0604020202020204" pitchFamily="34" charset="0"/>
            </a:endParaRPr>
          </a:p>
        </p:txBody>
      </p:sp>
      <p:sp>
        <p:nvSpPr>
          <p:cNvPr id="69648" name="Text Box 16">
            <a:extLst>
              <a:ext uri="{FF2B5EF4-FFF2-40B4-BE49-F238E27FC236}">
                <a16:creationId xmlns:a16="http://schemas.microsoft.com/office/drawing/2014/main" id="{E578C7FA-CDBD-E63E-10EB-136538995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68913"/>
            <a:ext cx="8388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1600">
                <a:latin typeface="Arial" panose="020B0604020202020204" pitchFamily="34" charset="0"/>
              </a:rPr>
              <a:t>Importance for some processes related to brain development (radial glia)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69649" name="Text Box 17">
            <a:extLst>
              <a:ext uri="{FF2B5EF4-FFF2-40B4-BE49-F238E27FC236}">
                <a16:creationId xmlns:a16="http://schemas.microsoft.com/office/drawing/2014/main" id="{43CB9B0D-6365-7293-679F-43B52F07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29288"/>
            <a:ext cx="6248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1600">
                <a:latin typeface="Arial" panose="020B0604020202020204" pitchFamily="34" charset="0"/>
              </a:rPr>
              <a:t>Immune reactions (phagocytosis, antigen presentation, etc) </a:t>
            </a:r>
            <a:endParaRPr lang="es-ES" altLang="es-ES" sz="1600">
              <a:latin typeface="Arial" panose="020B0604020202020204" pitchFamily="34" charset="0"/>
            </a:endParaRPr>
          </a:p>
        </p:txBody>
      </p:sp>
      <p:sp>
        <p:nvSpPr>
          <p:cNvPr id="69653" name="Text Box 21">
            <a:extLst>
              <a:ext uri="{FF2B5EF4-FFF2-40B4-BE49-F238E27FC236}">
                <a16:creationId xmlns:a16="http://schemas.microsoft.com/office/drawing/2014/main" id="{38717B46-6113-5577-6626-0B6233AC1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89663"/>
            <a:ext cx="9144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1600">
                <a:solidFill>
                  <a:srgbClr val="000000"/>
                </a:solidFill>
                <a:latin typeface="Arial" panose="020B0604020202020204" pitchFamily="34" charset="0"/>
              </a:rPr>
              <a:t>Participates in synaptic communication (the “gliapse”).</a:t>
            </a:r>
            <a:endParaRPr lang="ca-ES" altLang="es-E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41" name="Text Box 5">
            <a:extLst>
              <a:ext uri="{FF2B5EF4-FFF2-40B4-BE49-F238E27FC236}">
                <a16:creationId xmlns:a16="http://schemas.microsoft.com/office/drawing/2014/main" id="{0AE69658-5123-2ECF-BC95-C4F831499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3175"/>
            <a:ext cx="9253538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 b="1">
                <a:latin typeface="Arial" panose="020B0604020202020204" pitchFamily="34" charset="0"/>
              </a:rPr>
              <a:t>Glial cells</a:t>
            </a:r>
            <a:endParaRPr lang="es-ES" altLang="es-E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9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9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9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9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9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9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4" grpId="0" build="p" autoUpdateAnimBg="0"/>
      <p:bldP spid="69645" grpId="0" build="p" autoUpdateAnimBg="0"/>
      <p:bldP spid="69646" grpId="0" build="p" autoUpdateAnimBg="0"/>
      <p:bldP spid="69647" grpId="0" build="p" autoUpdateAnimBg="0"/>
      <p:bldP spid="69648" grpId="0" build="p" autoUpdateAnimBg="0"/>
      <p:bldP spid="69649" grpId="0" build="p" autoUpdateAnimBg="0"/>
      <p:bldP spid="6965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6A4E49D2-3981-BE3F-2B74-E7C54DE5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76200"/>
            <a:ext cx="382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s-ES" sz="2000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AD5FB0EB-5013-5265-4BCA-2EEDB20EC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2819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2200">
                <a:solidFill>
                  <a:schemeClr val="hlink"/>
                </a:solidFill>
                <a:latin typeface="Arial" panose="020B0604020202020204" pitchFamily="34" charset="0"/>
              </a:rPr>
              <a:t>Oligodendrocytes</a:t>
            </a:r>
          </a:p>
        </p:txBody>
      </p:sp>
      <p:pic>
        <p:nvPicPr>
          <p:cNvPr id="70660" name="Picture 4" descr="oligidendrocits">
            <a:extLst>
              <a:ext uri="{FF2B5EF4-FFF2-40B4-BE49-F238E27FC236}">
                <a16:creationId xmlns:a16="http://schemas.microsoft.com/office/drawing/2014/main" id="{5D2D7C60-9370-27E9-F8D3-4F10DF16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8600"/>
            <a:ext cx="52578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7" descr="oligo">
            <a:extLst>
              <a:ext uri="{FF2B5EF4-FFF2-40B4-BE49-F238E27FC236}">
                <a16:creationId xmlns:a16="http://schemas.microsoft.com/office/drawing/2014/main" id="{9104CDB1-B12C-2F45-49B5-9C60271A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21163"/>
            <a:ext cx="3121025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5" name="Text Box 9">
            <a:extLst>
              <a:ext uri="{FF2B5EF4-FFF2-40B4-BE49-F238E27FC236}">
                <a16:creationId xmlns:a16="http://schemas.microsoft.com/office/drawing/2014/main" id="{C27C474D-D1C4-8CAA-C0C2-7383A884E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00213"/>
            <a:ext cx="3505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2400">
                <a:solidFill>
                  <a:srgbClr val="000000"/>
                </a:solidFill>
                <a:latin typeface="Arial" panose="020B0604020202020204" pitchFamily="34" charset="0"/>
              </a:rPr>
              <a:t>SNC myelin formation</a:t>
            </a:r>
            <a:endParaRPr lang="es-ES_tradnl" altLang="es-E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" sz="2400">
                <a:solidFill>
                  <a:srgbClr val="000000"/>
                </a:solidFill>
                <a:latin typeface="Arial" panose="020B0604020202020204" pitchFamily="34" charset="0"/>
              </a:rPr>
              <a:t>Contributes to neuronal homeostasis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1800">
                <a:solidFill>
                  <a:srgbClr val="000000"/>
                </a:solidFill>
                <a:latin typeface="Arial" panose="020B0604020202020204" pitchFamily="34" charset="0"/>
              </a:rPr>
              <a:t> There are disorders related to myelin and olygodendrocytes alterations: Multiple sclerosis…</a:t>
            </a:r>
            <a:endParaRPr lang="es-ES" altLang="es-E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59" name="Text Box 5">
            <a:extLst>
              <a:ext uri="{FF2B5EF4-FFF2-40B4-BE49-F238E27FC236}">
                <a16:creationId xmlns:a16="http://schemas.microsoft.com/office/drawing/2014/main" id="{83135A22-7126-8501-4D61-310D9A181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253538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 b="1">
                <a:latin typeface="Arial" panose="020B0604020202020204" pitchFamily="34" charset="0"/>
              </a:rPr>
              <a:t>Glial cells</a:t>
            </a:r>
            <a:endParaRPr lang="es-ES" altLang="es-E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0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70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421EDFCF-E5A2-91E0-6769-B804778D7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76200"/>
            <a:ext cx="382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s-ES" sz="2000"/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96277F6C-734B-CEB9-42A9-9F2CCAB2F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28194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2200">
                <a:solidFill>
                  <a:srgbClr val="0070C0"/>
                </a:solidFill>
                <a:latin typeface="Arial" panose="020B0604020202020204" pitchFamily="34" charset="0"/>
              </a:rPr>
              <a:t>Microglial cells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CB0325AD-14F1-59A1-AF1A-043F86616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133600"/>
            <a:ext cx="424973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 Immune functions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latin typeface="Arial" panose="020B0604020202020204" pitchFamily="34" charset="0"/>
              </a:rPr>
              <a:t>They have the ability to phagotize (engulf) debris (formed as a consequence of cell death, etc.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pic>
        <p:nvPicPr>
          <p:cNvPr id="24581" name="Picture 5" descr="microglia">
            <a:extLst>
              <a:ext uri="{FF2B5EF4-FFF2-40B4-BE49-F238E27FC236}">
                <a16:creationId xmlns:a16="http://schemas.microsoft.com/office/drawing/2014/main" id="{A278038C-1031-E680-88AC-2DDBA050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17889" r="13628" b="26245"/>
          <a:stretch>
            <a:fillRect/>
          </a:stretch>
        </p:blipFill>
        <p:spPr bwMode="auto">
          <a:xfrm>
            <a:off x="395288" y="3716338"/>
            <a:ext cx="3455987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7" descr="Structural_conformational_chges">
            <a:extLst>
              <a:ext uri="{FF2B5EF4-FFF2-40B4-BE49-F238E27FC236}">
                <a16:creationId xmlns:a16="http://schemas.microsoft.com/office/drawing/2014/main" id="{A043123C-A67F-1D36-EAE3-A0353A3F1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419100"/>
            <a:ext cx="39274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Text Box 8">
            <a:extLst>
              <a:ext uri="{FF2B5EF4-FFF2-40B4-BE49-F238E27FC236}">
                <a16:creationId xmlns:a16="http://schemas.microsoft.com/office/drawing/2014/main" id="{140B89FF-13BC-0DEE-DC39-AE440FD7D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81075"/>
            <a:ext cx="4032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600"/>
              <a:t>Part of them are born inside the CNS (“resident” microglia), while others are derived from a kind of leucocytes (white blood cells) called macrophages</a:t>
            </a:r>
            <a:endParaRPr lang="ca-ES" altLang="es-ES" sz="1600"/>
          </a:p>
        </p:txBody>
      </p:sp>
      <p:sp>
        <p:nvSpPr>
          <p:cNvPr id="24584" name="Text Box 5">
            <a:extLst>
              <a:ext uri="{FF2B5EF4-FFF2-40B4-BE49-F238E27FC236}">
                <a16:creationId xmlns:a16="http://schemas.microsoft.com/office/drawing/2014/main" id="{9D4F3DE5-FDCB-14B6-10C4-8A58B05C6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50"/>
            <a:ext cx="9253538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 b="1">
                <a:latin typeface="Arial" panose="020B0604020202020204" pitchFamily="34" charset="0"/>
              </a:rPr>
              <a:t>Glial cells</a:t>
            </a:r>
            <a:endParaRPr lang="es-ES" altLang="es-ES" sz="20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QuadreDeText 7">
            <a:extLst>
              <a:ext uri="{FF2B5EF4-FFF2-40B4-BE49-F238E27FC236}">
                <a16:creationId xmlns:a16="http://schemas.microsoft.com/office/drawing/2014/main" id="{28A340FE-1DC3-AC35-98C1-1702C1204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516563"/>
            <a:ext cx="35274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200">
                <a:latin typeface="Calibri" panose="020F0502020204030204" pitchFamily="34" charset="0"/>
                <a:hlinkClick r:id="rId2"/>
              </a:rPr>
              <a:t>https://www.youtube.com/watch?v=7k5ca2UeLqI</a:t>
            </a:r>
            <a:endParaRPr lang="es-ES" altLang="es-ES" sz="120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200">
                <a:hlinkClick r:id="rId3"/>
              </a:rPr>
              <a:t>https://www.youtube.com/watch?v=12wfAvoDNTA</a:t>
            </a:r>
            <a:endParaRPr lang="es-ES" altLang="es-ES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200">
                <a:hlinkClick r:id="rId4"/>
              </a:rPr>
              <a:t>https://www.youtube.com/watch?v=AwES6R1_9PM</a:t>
            </a:r>
            <a:endParaRPr lang="es-ES" altLang="es-ES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200">
                <a:hlinkClick r:id="rId5"/>
              </a:rPr>
              <a:t>https://www.youtube.com/watch?v=Utaeaz-tD5s</a:t>
            </a:r>
            <a:endParaRPr lang="es-ES" altLang="es-ES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200">
                <a:hlinkClick r:id="rId6"/>
              </a:rPr>
              <a:t>https://www.youtube.com/watch?v=L2t7eTYWnl0</a:t>
            </a:r>
            <a:endParaRPr lang="es-ES" altLang="es-ES" sz="1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200">
                <a:hlinkClick r:id="rId7"/>
              </a:rPr>
              <a:t>https://www.youtube.com/watch?v=HOA-QW9xTa8</a:t>
            </a:r>
            <a:endParaRPr lang="es-ES" altLang="es-E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uadroTexto 2">
            <a:extLst>
              <a:ext uri="{FF2B5EF4-FFF2-40B4-BE49-F238E27FC236}">
                <a16:creationId xmlns:a16="http://schemas.microsoft.com/office/drawing/2014/main" id="{2D3F645E-AFB0-AE98-AE16-23A78D73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2160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a-E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Compulsory reading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3" name="CuadroTexto 3">
            <a:extLst>
              <a:ext uri="{FF2B5EF4-FFF2-40B4-BE49-F238E27FC236}">
                <a16:creationId xmlns:a16="http://schemas.microsoft.com/office/drawing/2014/main" id="{1BB9D2B4-EA27-6E1E-D006-7F18D0078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71575"/>
            <a:ext cx="8642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Carlson, N.R.; Birkett, M.A. (2017). Physiology of Behavior, Global edition. Pearson Education. 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Chapter 2</a:t>
            </a:r>
            <a:endParaRPr lang="en-US" alt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CuadroTexto 4">
            <a:extLst>
              <a:ext uri="{FF2B5EF4-FFF2-40B4-BE49-F238E27FC236}">
                <a16:creationId xmlns:a16="http://schemas.microsoft.com/office/drawing/2014/main" id="{96FB6A20-6C1A-3FA7-E4E0-F73036AB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35225"/>
            <a:ext cx="410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a-E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Other resources are available via moodle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uadroTexto 2">
            <a:extLst>
              <a:ext uri="{FF2B5EF4-FFF2-40B4-BE49-F238E27FC236}">
                <a16:creationId xmlns:a16="http://schemas.microsoft.com/office/drawing/2014/main" id="{53F26C34-ECF1-BFCE-2CD5-4D98FD994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989138"/>
            <a:ext cx="46799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a-E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Central nervous system (encephalon and spinal cord)</a:t>
            </a:r>
            <a:r>
              <a:rPr lang="ca-ES" altLang="en-US" sz="1800">
                <a:latin typeface="Calibri" panose="020F0502020204030204" pitchFamily="34" charset="0"/>
                <a:cs typeface="Calibri" panose="020F0502020204030204" pitchFamily="34" charset="0"/>
              </a:rPr>
              <a:t>: Encased in bone (skull and vertebrae</a:t>
            </a:r>
          </a:p>
          <a:p>
            <a:pPr>
              <a:spcBef>
                <a:spcPct val="0"/>
              </a:spcBef>
              <a:buFontTx/>
              <a:buNone/>
            </a:pPr>
            <a:endParaRPr lang="ca-E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ca-E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Peripheral nervous system</a:t>
            </a:r>
            <a:r>
              <a:rPr lang="ca-ES" altLang="en-US" sz="1800">
                <a:latin typeface="Calibri" panose="020F0502020204030204" pitchFamily="34" charset="0"/>
                <a:cs typeface="Calibri" panose="020F0502020204030204" pitchFamily="34" charset="0"/>
              </a:rPr>
              <a:t>: distributed throughout the body</a:t>
            </a: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147" name="Agrupa 6">
            <a:extLst>
              <a:ext uri="{FF2B5EF4-FFF2-40B4-BE49-F238E27FC236}">
                <a16:creationId xmlns:a16="http://schemas.microsoft.com/office/drawing/2014/main" id="{158FCA83-2CB6-5E06-9722-9E01BEDF8E8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07988"/>
            <a:ext cx="2914650" cy="6115050"/>
            <a:chOff x="6229350" y="260648"/>
            <a:chExt cx="2914650" cy="6115050"/>
          </a:xfrm>
        </p:grpSpPr>
        <p:pic>
          <p:nvPicPr>
            <p:cNvPr id="6149" name="Picture 2" descr="pinelp58">
              <a:extLst>
                <a:ext uri="{FF2B5EF4-FFF2-40B4-BE49-F238E27FC236}">
                  <a16:creationId xmlns:a16="http://schemas.microsoft.com/office/drawing/2014/main" id="{86DD42A5-7D0C-2A41-5546-53DBF5612F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350" y="260648"/>
              <a:ext cx="2914650" cy="611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0" name="QuadreDeText 4">
              <a:extLst>
                <a:ext uri="{FF2B5EF4-FFF2-40B4-BE49-F238E27FC236}">
                  <a16:creationId xmlns:a16="http://schemas.microsoft.com/office/drawing/2014/main" id="{512D1E57-A6F5-2C2C-A7A7-190D263D3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260648"/>
              <a:ext cx="122413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200"/>
                <a:t>Central nervous system</a:t>
              </a:r>
            </a:p>
          </p:txBody>
        </p:sp>
        <p:sp>
          <p:nvSpPr>
            <p:cNvPr id="6151" name="QuadreDeText 5">
              <a:extLst>
                <a:ext uri="{FF2B5EF4-FFF2-40B4-BE49-F238E27FC236}">
                  <a16:creationId xmlns:a16="http://schemas.microsoft.com/office/drawing/2014/main" id="{3E6E82C6-D524-C9E0-3121-8B8F76A8B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0192" y="980728"/>
              <a:ext cx="122413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s-ES" altLang="es-ES" sz="1200"/>
                <a:t>Peripheral nervous system</a:t>
              </a:r>
            </a:p>
          </p:txBody>
        </p:sp>
      </p:grpSp>
      <p:sp>
        <p:nvSpPr>
          <p:cNvPr id="6148" name="Text Box 14">
            <a:extLst>
              <a:ext uri="{FF2B5EF4-FFF2-40B4-BE49-F238E27FC236}">
                <a16:creationId xmlns:a16="http://schemas.microsoft.com/office/drawing/2014/main" id="{9BE31BB8-8922-299F-F7C5-9A912642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563938" cy="400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Calibri" panose="020F0502020204030204" pitchFamily="34" charset="0"/>
                <a:cs typeface="Arial" panose="020B0604020202020204" pitchFamily="34" charset="0"/>
              </a:rPr>
              <a:t>The cells of the nervous system</a:t>
            </a:r>
            <a:endParaRPr lang="es-ES" altLang="es-E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14">
            <a:extLst>
              <a:ext uri="{FF2B5EF4-FFF2-40B4-BE49-F238E27FC236}">
                <a16:creationId xmlns:a16="http://schemas.microsoft.com/office/drawing/2014/main" id="{FE162B74-924D-DFFE-3CF9-B97539AC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908050"/>
            <a:ext cx="9144000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4">
            <a:extLst>
              <a:ext uri="{FF2B5EF4-FFF2-40B4-BE49-F238E27FC236}">
                <a16:creationId xmlns:a16="http://schemas.microsoft.com/office/drawing/2014/main" id="{532ED334-33AA-2470-55EB-2BBE8EA3B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732588" cy="400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Calibri" panose="020F0502020204030204" pitchFamily="34" charset="0"/>
                <a:cs typeface="Arial" panose="020B0604020202020204" pitchFamily="34" charset="0"/>
              </a:rPr>
              <a:t>The cells of the nervous system: Neurons and glial cells</a:t>
            </a:r>
            <a:endParaRPr lang="es-ES" altLang="es-E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C0DEF19A-74C2-77E3-AD62-C66F0E9B264A}"/>
              </a:ext>
            </a:extLst>
          </p:cNvPr>
          <p:cNvSpPr/>
          <p:nvPr/>
        </p:nvSpPr>
        <p:spPr>
          <a:xfrm rot="5400000">
            <a:off x="2949575" y="3294063"/>
            <a:ext cx="725487" cy="3862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173" name="Text Box 14">
            <a:extLst>
              <a:ext uri="{FF2B5EF4-FFF2-40B4-BE49-F238E27FC236}">
                <a16:creationId xmlns:a16="http://schemas.microsoft.com/office/drawing/2014/main" id="{7E30C82B-6AF0-153E-4842-B22A08FCB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732588" cy="400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Calibri" panose="020F0502020204030204" pitchFamily="34" charset="0"/>
                <a:cs typeface="Arial" panose="020B0604020202020204" pitchFamily="34" charset="0"/>
              </a:rPr>
              <a:t>The cells of the nervous system: Neurons and Glial cells</a:t>
            </a:r>
            <a:endParaRPr lang="es-ES" altLang="es-E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4B6342C5-4832-CDAE-ACE6-8FBEC9F67E39}"/>
              </a:ext>
            </a:extLst>
          </p:cNvPr>
          <p:cNvSpPr/>
          <p:nvPr/>
        </p:nvSpPr>
        <p:spPr>
          <a:xfrm rot="5400000">
            <a:off x="7587456" y="3945732"/>
            <a:ext cx="542925" cy="23764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175" name="CuadroTexto 25">
            <a:extLst>
              <a:ext uri="{FF2B5EF4-FFF2-40B4-BE49-F238E27FC236}">
                <a16:creationId xmlns:a16="http://schemas.microsoft.com/office/drawing/2014/main" id="{214B9CAB-7834-5924-F9B9-39A4073A0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588000"/>
            <a:ext cx="244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a-ES" altLang="en-US" sz="2400">
                <a:latin typeface="Calibri" panose="020F0502020204030204" pitchFamily="34" charset="0"/>
                <a:cs typeface="Calibri" panose="020F0502020204030204" pitchFamily="34" charset="0"/>
              </a:rPr>
              <a:t>Glial cells (glia)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76" name="CuadroTexto 26">
            <a:extLst>
              <a:ext uri="{FF2B5EF4-FFF2-40B4-BE49-F238E27FC236}">
                <a16:creationId xmlns:a16="http://schemas.microsoft.com/office/drawing/2014/main" id="{7816F90C-AAB0-4A37-76C0-614440C43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638" y="5581650"/>
            <a:ext cx="244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ca-ES" altLang="en-US" sz="2400">
                <a:latin typeface="Calibri" panose="020F0502020204030204" pitchFamily="34" charset="0"/>
                <a:cs typeface="Calibri" panose="020F0502020204030204" pitchFamily="34" charset="0"/>
              </a:rPr>
              <a:t>Glial cells (glia)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77" name="CuadroTexto 4">
            <a:extLst>
              <a:ext uri="{FF2B5EF4-FFF2-40B4-BE49-F238E27FC236}">
                <a16:creationId xmlns:a16="http://schemas.microsoft.com/office/drawing/2014/main" id="{6D2A282B-F9D5-0CD4-6623-0BABA62CC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6088063"/>
            <a:ext cx="2089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ES" sz="120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Caruso Bavisotto et al. (2019). doi: 10.3390/ijms20020434. </a:t>
            </a:r>
            <a:endParaRPr lang="en-US" altLang="es-E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4">
            <a:extLst>
              <a:ext uri="{FF2B5EF4-FFF2-40B4-BE49-F238E27FC236}">
                <a16:creationId xmlns:a16="http://schemas.microsoft.com/office/drawing/2014/main" id="{72E0E074-E2DD-B0D7-6276-38D91F817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732588" cy="400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Calibri" panose="020F0502020204030204" pitchFamily="34" charset="0"/>
                <a:cs typeface="Arial" panose="020B0604020202020204" pitchFamily="34" charset="0"/>
              </a:rPr>
              <a:t>Neurons: Soma (cell body), axon and dendrites</a:t>
            </a:r>
            <a:endParaRPr lang="es-ES" altLang="es-E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195" name="Picture 13" descr="enter image description here">
            <a:extLst>
              <a:ext uri="{FF2B5EF4-FFF2-40B4-BE49-F238E27FC236}">
                <a16:creationId xmlns:a16="http://schemas.microsoft.com/office/drawing/2014/main" id="{B4DD6ADE-3749-7AEF-1E4A-C7DDD869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794067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9" descr="pinel64 ret">
            <a:extLst>
              <a:ext uri="{FF2B5EF4-FFF2-40B4-BE49-F238E27FC236}">
                <a16:creationId xmlns:a16="http://schemas.microsoft.com/office/drawing/2014/main" id="{82B5FD15-1C2F-8805-9A2A-DC102D1F3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620713"/>
            <a:ext cx="2060575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20">
            <a:extLst>
              <a:ext uri="{FF2B5EF4-FFF2-40B4-BE49-F238E27FC236}">
                <a16:creationId xmlns:a16="http://schemas.microsoft.com/office/drawing/2014/main" id="{113ADE79-E2FA-E53D-FDF3-57B6BA8BC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357563"/>
            <a:ext cx="1949450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22">
            <a:extLst>
              <a:ext uri="{FF2B5EF4-FFF2-40B4-BE49-F238E27FC236}">
                <a16:creationId xmlns:a16="http://schemas.microsoft.com/office/drawing/2014/main" id="{B46F3775-E814-7DCB-7785-B6186AEA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5084763"/>
            <a:ext cx="1727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es-ES" sz="1800">
                <a:solidFill>
                  <a:schemeClr val="accent2"/>
                </a:solidFill>
                <a:latin typeface="Calibri" panose="020F0502020204030204" pitchFamily="34" charset="0"/>
              </a:rPr>
              <a:t>Dendrites with dendritic spines</a:t>
            </a:r>
            <a:endParaRPr lang="ca-ES" altLang="es-ES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pic>
        <p:nvPicPr>
          <p:cNvPr id="9221" name="Picture 24" descr="http://droualb.faculty.mjc.edu/Course%20Materials/Physiology%20101/Chapter%20Notes/Fall%202007/figure_07_02_labeled.jpg">
            <a:extLst>
              <a:ext uri="{FF2B5EF4-FFF2-40B4-BE49-F238E27FC236}">
                <a16:creationId xmlns:a16="http://schemas.microsoft.com/office/drawing/2014/main" id="{44348488-2EE6-7ACF-4D2C-A164F4E1F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36613"/>
            <a:ext cx="5978525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QuadreDeText 24">
            <a:extLst>
              <a:ext uri="{FF2B5EF4-FFF2-40B4-BE49-F238E27FC236}">
                <a16:creationId xmlns:a16="http://schemas.microsoft.com/office/drawing/2014/main" id="{8C16A2E4-32CE-6CE7-C822-7FFA892D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492375"/>
            <a:ext cx="2160587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>
                <a:latin typeface="Calibri" panose="020F0502020204030204" pitchFamily="34" charset="0"/>
              </a:rPr>
              <a:t>Axon terminal (terminal bouton)</a:t>
            </a:r>
          </a:p>
        </p:txBody>
      </p:sp>
      <p:sp>
        <p:nvSpPr>
          <p:cNvPr id="9223" name="Text Box 14">
            <a:extLst>
              <a:ext uri="{FF2B5EF4-FFF2-40B4-BE49-F238E27FC236}">
                <a16:creationId xmlns:a16="http://schemas.microsoft.com/office/drawing/2014/main" id="{9CD7FCE5-2C2C-4CDD-198E-47E961935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732588" cy="400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Calibri" panose="020F0502020204030204" pitchFamily="34" charset="0"/>
                <a:cs typeface="Arial" panose="020B0604020202020204" pitchFamily="34" charset="0"/>
              </a:rPr>
              <a:t>Neurons: Soma (cell body), axon and dendrites</a:t>
            </a:r>
            <a:endParaRPr lang="es-ES" altLang="es-E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8" descr="http://www.mhhe.com/biosci/genbio/enger/student/olc/art_quizzes/genbiomedia/0644.jpg">
            <a:extLst>
              <a:ext uri="{FF2B5EF4-FFF2-40B4-BE49-F238E27FC236}">
                <a16:creationId xmlns:a16="http://schemas.microsoft.com/office/drawing/2014/main" id="{32CD78BE-B7F7-AEA7-3C1E-3EE209DF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36838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0" descr="http://spot.pcc.edu/%7Edsteinme/231/current/ch12ppt_Fa04_files/slide0028_image056.jpg">
            <a:extLst>
              <a:ext uri="{FF2B5EF4-FFF2-40B4-BE49-F238E27FC236}">
                <a16:creationId xmlns:a16="http://schemas.microsoft.com/office/drawing/2014/main" id="{E3D4C7FE-D96B-5BB1-2A17-7C55B549A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6"/>
          <a:stretch>
            <a:fillRect/>
          </a:stretch>
        </p:blipFill>
        <p:spPr bwMode="auto">
          <a:xfrm>
            <a:off x="0" y="3068638"/>
            <a:ext cx="4532313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QuadreDeText 8">
            <a:extLst>
              <a:ext uri="{FF2B5EF4-FFF2-40B4-BE49-F238E27FC236}">
                <a16:creationId xmlns:a16="http://schemas.microsoft.com/office/drawing/2014/main" id="{DB0848DD-F80E-466D-43D6-FCD16571B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838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Myelinated fibers (axons): </a:t>
            </a:r>
            <a:r>
              <a:rPr lang="es-ES" altLang="es-ES" sz="2000">
                <a:latin typeface="Arial" panose="020B0604020202020204" pitchFamily="34" charset="0"/>
                <a:cs typeface="Arial" panose="020B0604020202020204" pitchFamily="34" charset="0"/>
              </a:rPr>
              <a:t>Axons individually wrapped with myelin, an electrical isolating substance made up of lipids and proteins</a:t>
            </a:r>
          </a:p>
        </p:txBody>
      </p:sp>
      <p:sp>
        <p:nvSpPr>
          <p:cNvPr id="11269" name="QuadreDeText 9">
            <a:extLst>
              <a:ext uri="{FF2B5EF4-FFF2-40B4-BE49-F238E27FC236}">
                <a16:creationId xmlns:a16="http://schemas.microsoft.com/office/drawing/2014/main" id="{8615CEA3-238B-76AE-6878-5CB59C6D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12875"/>
            <a:ext cx="8532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>
                <a:latin typeface="Arial" panose="020B0604020202020204" pitchFamily="34" charset="0"/>
                <a:cs typeface="Arial" panose="020B0604020202020204" pitchFamily="34" charset="0"/>
              </a:rPr>
              <a:t>Myelin is formed by specialized cells: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>
                <a:latin typeface="Arial" panose="020B0604020202020204" pitchFamily="34" charset="0"/>
                <a:cs typeface="Arial" panose="020B0604020202020204" pitchFamily="34" charset="0"/>
              </a:rPr>
              <a:t>In the peripheral nervous system (PNS): </a:t>
            </a:r>
            <a:r>
              <a:rPr lang="es-ES" altLang="es-E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Schwann cells</a:t>
            </a:r>
          </a:p>
        </p:txBody>
      </p:sp>
      <p:sp>
        <p:nvSpPr>
          <p:cNvPr id="11270" name="Text Box 14">
            <a:extLst>
              <a:ext uri="{FF2B5EF4-FFF2-40B4-BE49-F238E27FC236}">
                <a16:creationId xmlns:a16="http://schemas.microsoft.com/office/drawing/2014/main" id="{59F6FB4F-DECC-35C4-2803-F82DA40BD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732588" cy="400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Calibri" panose="020F0502020204030204" pitchFamily="34" charset="0"/>
                <a:cs typeface="Arial" panose="020B0604020202020204" pitchFamily="34" charset="0"/>
              </a:rPr>
              <a:t>Neurons: Myelinated and unmyelinated axons</a:t>
            </a:r>
            <a:endParaRPr lang="es-ES" altLang="es-E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Neurons and glial cells of the CNS">
            <a:extLst>
              <a:ext uri="{FF2B5EF4-FFF2-40B4-BE49-F238E27FC236}">
                <a16:creationId xmlns:a16="http://schemas.microsoft.com/office/drawing/2014/main" id="{85DD9F0A-0DE9-4D7D-65F0-6CE765451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76475"/>
            <a:ext cx="38100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" descr="pinelp67b">
            <a:extLst>
              <a:ext uri="{FF2B5EF4-FFF2-40B4-BE49-F238E27FC236}">
                <a16:creationId xmlns:a16="http://schemas.microsoft.com/office/drawing/2014/main" id="{AF6CC689-4812-8E00-B1A5-D223EAB3B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4225925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QuadreDeText 8">
            <a:extLst>
              <a:ext uri="{FF2B5EF4-FFF2-40B4-BE49-F238E27FC236}">
                <a16:creationId xmlns:a16="http://schemas.microsoft.com/office/drawing/2014/main" id="{BD411118-D421-37A3-C03B-0F58CBA18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838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000">
                <a:latin typeface="Arial" panose="020B0604020202020204" pitchFamily="34" charset="0"/>
                <a:cs typeface="Arial" panose="020B0604020202020204" pitchFamily="34" charset="0"/>
              </a:rPr>
              <a:t>Axons individually wrapped with myelin, an electrical isolating substance made up of lipids and proteins</a:t>
            </a:r>
          </a:p>
        </p:txBody>
      </p:sp>
      <p:sp>
        <p:nvSpPr>
          <p:cNvPr id="12293" name="QuadreDeText 9">
            <a:extLst>
              <a:ext uri="{FF2B5EF4-FFF2-40B4-BE49-F238E27FC236}">
                <a16:creationId xmlns:a16="http://schemas.microsoft.com/office/drawing/2014/main" id="{A6C6632B-9DF6-1DB0-7F86-ACC22837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5538"/>
            <a:ext cx="85328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>
                <a:latin typeface="Arial" panose="020B0604020202020204" pitchFamily="34" charset="0"/>
                <a:cs typeface="Arial" panose="020B0604020202020204" pitchFamily="34" charset="0"/>
              </a:rPr>
              <a:t>Myelin is formed by specialized cells: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2400">
                <a:latin typeface="Arial" panose="020B0604020202020204" pitchFamily="34" charset="0"/>
                <a:cs typeface="Arial" panose="020B0604020202020204" pitchFamily="34" charset="0"/>
              </a:rPr>
              <a:t>In the central nervous system (CNS): </a:t>
            </a:r>
            <a:r>
              <a:rPr lang="es-ES" altLang="es-E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Olygodendrocites</a:t>
            </a:r>
          </a:p>
        </p:txBody>
      </p:sp>
      <p:sp>
        <p:nvSpPr>
          <p:cNvPr id="12294" name="Text Box 14">
            <a:extLst>
              <a:ext uri="{FF2B5EF4-FFF2-40B4-BE49-F238E27FC236}">
                <a16:creationId xmlns:a16="http://schemas.microsoft.com/office/drawing/2014/main" id="{1BB23D0F-0B6C-1E3A-C789-30C818A29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732588" cy="400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Calibri" panose="020F0502020204030204" pitchFamily="34" charset="0"/>
                <a:cs typeface="Arial" panose="020B0604020202020204" pitchFamily="34" charset="0"/>
              </a:rPr>
              <a:t>Neurons: Myelinated and unmyelinated axons</a:t>
            </a:r>
            <a:endParaRPr lang="es-ES" altLang="es-E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QuadreDeText 3">
            <a:extLst>
              <a:ext uri="{FF2B5EF4-FFF2-40B4-BE49-F238E27FC236}">
                <a16:creationId xmlns:a16="http://schemas.microsoft.com/office/drawing/2014/main" id="{FDCA3673-58F2-4332-F247-C78D1934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79930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>
                <a:latin typeface="Arial" panose="020B0604020202020204" pitchFamily="34" charset="0"/>
                <a:cs typeface="Arial" panose="020B0604020202020204" pitchFamily="34" charset="0"/>
              </a:rPr>
              <a:t>Myelinated axons have: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Internodes</a:t>
            </a:r>
            <a:r>
              <a:rPr lang="es-ES" altLang="es-ES" sz="1800">
                <a:latin typeface="Arial" panose="020B0604020202020204" pitchFamily="34" charset="0"/>
                <a:cs typeface="Arial" panose="020B0604020202020204" pitchFamily="34" charset="0"/>
              </a:rPr>
              <a:t> (parts of the axon covered with myelin)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E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E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of Ranvier: </a:t>
            </a:r>
            <a:r>
              <a:rPr lang="es-ES" altLang="es-ES" sz="1800">
                <a:latin typeface="Arial" panose="020B0604020202020204" pitchFamily="34" charset="0"/>
                <a:cs typeface="Arial" panose="020B0604020202020204" pitchFamily="34" charset="0"/>
              </a:rPr>
              <a:t>small spaces between two consecutive internodes that are not covered with myelin</a:t>
            </a:r>
            <a:endParaRPr lang="es-ES" altLang="es-ES" sz="1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5" name="Picture 11" descr="Resultat d'imatges de ranvier node">
            <a:extLst>
              <a:ext uri="{FF2B5EF4-FFF2-40B4-BE49-F238E27FC236}">
                <a16:creationId xmlns:a16="http://schemas.microsoft.com/office/drawing/2014/main" id="{BEAFF2B0-4208-D194-4358-BCF7AD06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374900"/>
            <a:ext cx="6624638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14">
            <a:extLst>
              <a:ext uri="{FF2B5EF4-FFF2-40B4-BE49-F238E27FC236}">
                <a16:creationId xmlns:a16="http://schemas.microsoft.com/office/drawing/2014/main" id="{CB58BF5D-8DE4-8B82-D1F3-EB1E7897A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732588" cy="400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Calibri" panose="020F0502020204030204" pitchFamily="34" charset="0"/>
                <a:cs typeface="Arial" panose="020B0604020202020204" pitchFamily="34" charset="0"/>
              </a:rPr>
              <a:t>Neurons: Myelinated and unmyelinated axons</a:t>
            </a:r>
            <a:endParaRPr lang="es-ES" altLang="es-ES" sz="20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l'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'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920</Words>
  <Application>Microsoft Office PowerPoint</Application>
  <PresentationFormat>Presentación en pantalla (4:3)</PresentationFormat>
  <Paragraphs>123</Paragraphs>
  <Slides>19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ArialUnicodeMS</vt:lpstr>
      <vt:lpstr>Calibri</vt:lpstr>
      <vt:lpstr>Times New Roman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Marga Coll</dc:creator>
  <cp:lastModifiedBy>Margalida Coll Andreu</cp:lastModifiedBy>
  <cp:revision>125</cp:revision>
  <dcterms:created xsi:type="dcterms:W3CDTF">2002-10-03T17:29:10Z</dcterms:created>
  <dcterms:modified xsi:type="dcterms:W3CDTF">2024-09-12T08:59:50Z</dcterms:modified>
</cp:coreProperties>
</file>