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0" r:id="rId13"/>
    <p:sldId id="319" r:id="rId14"/>
    <p:sldId id="292" r:id="rId15"/>
    <p:sldId id="320" r:id="rId16"/>
    <p:sldId id="321" r:id="rId17"/>
    <p:sldId id="307" r:id="rId18"/>
    <p:sldId id="322" r:id="rId19"/>
    <p:sldId id="325" r:id="rId20"/>
    <p:sldId id="326" r:id="rId21"/>
    <p:sldId id="285" r:id="rId22"/>
    <p:sldId id="258" r:id="rId23"/>
    <p:sldId id="259" r:id="rId24"/>
    <p:sldId id="286" r:id="rId25"/>
    <p:sldId id="260" r:id="rId26"/>
    <p:sldId id="261" r:id="rId27"/>
    <p:sldId id="289" r:id="rId28"/>
    <p:sldId id="262" r:id="rId29"/>
    <p:sldId id="263" r:id="rId30"/>
    <p:sldId id="264" r:id="rId31"/>
    <p:sldId id="265" r:id="rId32"/>
    <p:sldId id="267" r:id="rId33"/>
    <p:sldId id="268" r:id="rId34"/>
    <p:sldId id="270" r:id="rId35"/>
    <p:sldId id="271" r:id="rId36"/>
    <p:sldId id="297" r:id="rId37"/>
  </p:sldIdLst>
  <p:sldSz cx="9144000" cy="6858000" type="screen4x3"/>
  <p:notesSz cx="6858000" cy="9144000"/>
  <p:defaultTextStyle>
    <a:defPPr>
      <a:defRPr lang="ca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F0296-D2E2-40F1-BFCF-543D1AE3C4E6}" v="14" dt="2024-09-16T09:35:5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>
      <p:cViewPr varScale="1">
        <p:scale>
          <a:sx n="105" d="100"/>
          <a:sy n="105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alida Coll Andreu" userId="cf0fbd3b-a22d-48fb-a732-b81ec3b05cc6" providerId="ADAL" clId="{89BF0296-D2E2-40F1-BFCF-543D1AE3C4E6}"/>
    <pc:docChg chg="modSld">
      <pc:chgData name="Margalida Coll Andreu" userId="cf0fbd3b-a22d-48fb-a732-b81ec3b05cc6" providerId="ADAL" clId="{89BF0296-D2E2-40F1-BFCF-543D1AE3C4E6}" dt="2024-09-16T09:35:50.179" v="15" actId="1076"/>
      <pc:docMkLst>
        <pc:docMk/>
      </pc:docMkLst>
      <pc:sldChg chg="delSp modSp mod">
        <pc:chgData name="Margalida Coll Andreu" userId="cf0fbd3b-a22d-48fb-a732-b81ec3b05cc6" providerId="ADAL" clId="{89BF0296-D2E2-40F1-BFCF-543D1AE3C4E6}" dt="2024-09-16T09:35:50.179" v="15" actId="1076"/>
        <pc:sldMkLst>
          <pc:docMk/>
          <pc:sldMk cId="0" sldId="325"/>
        </pc:sldMkLst>
        <pc:spChg chg="mod">
          <ac:chgData name="Margalida Coll Andreu" userId="cf0fbd3b-a22d-48fb-a732-b81ec3b05cc6" providerId="ADAL" clId="{89BF0296-D2E2-40F1-BFCF-543D1AE3C4E6}" dt="2024-09-16T09:35:16.739" v="12" actId="1076"/>
          <ac:spMkLst>
            <pc:docMk/>
            <pc:sldMk cId="0" sldId="325"/>
            <ac:spMk id="86" creationId="{596B3C0B-086C-67DE-A26F-0933FA37842F}"/>
          </ac:spMkLst>
        </pc:spChg>
        <pc:spChg chg="mod">
          <ac:chgData name="Margalida Coll Andreu" userId="cf0fbd3b-a22d-48fb-a732-b81ec3b05cc6" providerId="ADAL" clId="{89BF0296-D2E2-40F1-BFCF-543D1AE3C4E6}" dt="2024-09-16T09:35:50.179" v="15" actId="1076"/>
          <ac:spMkLst>
            <pc:docMk/>
            <pc:sldMk cId="0" sldId="325"/>
            <ac:spMk id="87" creationId="{4812A0C1-BBD4-F1F8-8495-FAB952DD0ABA}"/>
          </ac:spMkLst>
        </pc:spChg>
        <pc:spChg chg="mod">
          <ac:chgData name="Margalida Coll Andreu" userId="cf0fbd3b-a22d-48fb-a732-b81ec3b05cc6" providerId="ADAL" clId="{89BF0296-D2E2-40F1-BFCF-543D1AE3C4E6}" dt="2024-09-16T09:33:50.627" v="4" actId="14100"/>
          <ac:spMkLst>
            <pc:docMk/>
            <pc:sldMk cId="0" sldId="325"/>
            <ac:spMk id="19467" creationId="{44A44A65-B561-12D2-68CD-C1B6AD83ED8C}"/>
          </ac:spMkLst>
        </pc:spChg>
        <pc:spChg chg="mod">
          <ac:chgData name="Margalida Coll Andreu" userId="cf0fbd3b-a22d-48fb-a732-b81ec3b05cc6" providerId="ADAL" clId="{89BF0296-D2E2-40F1-BFCF-543D1AE3C4E6}" dt="2024-09-16T09:33:52.883" v="5" actId="1076"/>
          <ac:spMkLst>
            <pc:docMk/>
            <pc:sldMk cId="0" sldId="325"/>
            <ac:spMk id="19471" creationId="{46531627-B005-C1EE-FFC4-AC39FBAFC890}"/>
          </ac:spMkLst>
        </pc:spChg>
        <pc:spChg chg="mod">
          <ac:chgData name="Margalida Coll Andreu" userId="cf0fbd3b-a22d-48fb-a732-b81ec3b05cc6" providerId="ADAL" clId="{89BF0296-D2E2-40F1-BFCF-543D1AE3C4E6}" dt="2024-09-16T09:34:51.891" v="9" actId="478"/>
          <ac:spMkLst>
            <pc:docMk/>
            <pc:sldMk cId="0" sldId="325"/>
            <ac:spMk id="19496" creationId="{899B2E30-9D2F-30DB-6AFD-5EA762B24D5F}"/>
          </ac:spMkLst>
        </pc:spChg>
        <pc:spChg chg="del">
          <ac:chgData name="Margalida Coll Andreu" userId="cf0fbd3b-a22d-48fb-a732-b81ec3b05cc6" providerId="ADAL" clId="{89BF0296-D2E2-40F1-BFCF-543D1AE3C4E6}" dt="2024-09-16T09:34:51.891" v="9" actId="478"/>
          <ac:spMkLst>
            <pc:docMk/>
            <pc:sldMk cId="0" sldId="325"/>
            <ac:spMk id="19497" creationId="{297C3F76-6CCD-A068-DA2B-DAE7DEF5B9B7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19" creationId="{561AE0B1-5D69-B373-7113-7160955070B5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22" creationId="{E9AE15AE-7218-5E1F-4A1A-FD14ED4350C4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23" creationId="{EEBF984A-BB32-3612-6C0E-3C9EFA930503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25" creationId="{AB62C443-4B66-3B83-7F57-291524F6D044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26" creationId="{E3A806B0-82A7-40DD-4838-19BF7E36BD53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27" creationId="{A0D68785-CFF3-18F1-C933-73741EDE3BFF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28" creationId="{C0B2DB78-74BF-4D71-E794-DAD71E49E90A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31" creationId="{BF27C95D-68A7-500A-968C-CD7C1585221C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32" creationId="{158896CA-4C2B-C00A-30F4-5ED98E081212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34" creationId="{037A6360-DB32-EA58-60CF-17B859F4C937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35" creationId="{71673E27-595B-5360-760A-BD41CE18D3CB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36" creationId="{98382997-A1AB-A39C-F7F8-754C6C741B38}"/>
          </ac:spMkLst>
        </pc:spChg>
        <pc:spChg chg="mod">
          <ac:chgData name="Margalida Coll Andreu" userId="cf0fbd3b-a22d-48fb-a732-b81ec3b05cc6" providerId="ADAL" clId="{89BF0296-D2E2-40F1-BFCF-543D1AE3C4E6}" dt="2024-09-16T09:35:12.099" v="11" actId="1076"/>
          <ac:spMkLst>
            <pc:docMk/>
            <pc:sldMk cId="0" sldId="325"/>
            <ac:spMk id="19537" creationId="{E8E21005-386E-E2AC-A852-A9EE407F2E36}"/>
          </ac:spMkLst>
        </pc:spChg>
        <pc:grpChg chg="mod">
          <ac:chgData name="Margalida Coll Andreu" userId="cf0fbd3b-a22d-48fb-a732-b81ec3b05cc6" providerId="ADAL" clId="{89BF0296-D2E2-40F1-BFCF-543D1AE3C4E6}" dt="2024-09-16T09:35:12.099" v="11" actId="1076"/>
          <ac:grpSpMkLst>
            <pc:docMk/>
            <pc:sldMk cId="0" sldId="325"/>
            <ac:grpSpMk id="19458" creationId="{EAC19CC4-BC2F-869B-2111-7993C621E39A}"/>
          </ac:grpSpMkLst>
        </pc:grpChg>
        <pc:grpChg chg="del mod">
          <ac:chgData name="Margalida Coll Andreu" userId="cf0fbd3b-a22d-48fb-a732-b81ec3b05cc6" providerId="ADAL" clId="{89BF0296-D2E2-40F1-BFCF-543D1AE3C4E6}" dt="2024-09-16T09:34:51.891" v="9" actId="478"/>
          <ac:grpSpMkLst>
            <pc:docMk/>
            <pc:sldMk cId="0" sldId="325"/>
            <ac:grpSpMk id="19463" creationId="{28D732D3-4FF2-C278-008F-E35F4903452F}"/>
          </ac:grpSpMkLst>
        </pc:grpChg>
        <pc:grpChg chg="mod">
          <ac:chgData name="Margalida Coll Andreu" userId="cf0fbd3b-a22d-48fb-a732-b81ec3b05cc6" providerId="ADAL" clId="{89BF0296-D2E2-40F1-BFCF-543D1AE3C4E6}" dt="2024-09-16T09:35:12.099" v="11" actId="1076"/>
          <ac:grpSpMkLst>
            <pc:docMk/>
            <pc:sldMk cId="0" sldId="325"/>
            <ac:grpSpMk id="19520" creationId="{B09A7398-DBF3-BF3C-D0E3-13FCD7EEDBC2}"/>
          </ac:grpSpMkLst>
        </pc:grpChg>
        <pc:grpChg chg="mod">
          <ac:chgData name="Margalida Coll Andreu" userId="cf0fbd3b-a22d-48fb-a732-b81ec3b05cc6" providerId="ADAL" clId="{89BF0296-D2E2-40F1-BFCF-543D1AE3C4E6}" dt="2024-09-16T09:35:12.099" v="11" actId="1076"/>
          <ac:grpSpMkLst>
            <pc:docMk/>
            <pc:sldMk cId="0" sldId="325"/>
            <ac:grpSpMk id="19521" creationId="{E58C2F46-6553-9D6B-7BFC-4D96B34F5B88}"/>
          </ac:grpSpMkLst>
        </pc:grpChg>
        <pc:grpChg chg="mod">
          <ac:chgData name="Margalida Coll Andreu" userId="cf0fbd3b-a22d-48fb-a732-b81ec3b05cc6" providerId="ADAL" clId="{89BF0296-D2E2-40F1-BFCF-543D1AE3C4E6}" dt="2024-09-16T09:35:12.099" v="11" actId="1076"/>
          <ac:grpSpMkLst>
            <pc:docMk/>
            <pc:sldMk cId="0" sldId="325"/>
            <ac:grpSpMk id="19524" creationId="{111019B9-1C3F-2369-CCBA-F4D6BCB40392}"/>
          </ac:grpSpMkLst>
        </pc:grpChg>
        <pc:grpChg chg="mod">
          <ac:chgData name="Margalida Coll Andreu" userId="cf0fbd3b-a22d-48fb-a732-b81ec3b05cc6" providerId="ADAL" clId="{89BF0296-D2E2-40F1-BFCF-543D1AE3C4E6}" dt="2024-09-16T09:35:12.099" v="11" actId="1076"/>
          <ac:grpSpMkLst>
            <pc:docMk/>
            <pc:sldMk cId="0" sldId="325"/>
            <ac:grpSpMk id="19529" creationId="{F50575EB-A51D-765A-1229-BE00EB6820A5}"/>
          </ac:grpSpMkLst>
        </pc:grpChg>
        <pc:grpChg chg="mod">
          <ac:chgData name="Margalida Coll Andreu" userId="cf0fbd3b-a22d-48fb-a732-b81ec3b05cc6" providerId="ADAL" clId="{89BF0296-D2E2-40F1-BFCF-543D1AE3C4E6}" dt="2024-09-16T09:35:12.099" v="11" actId="1076"/>
          <ac:grpSpMkLst>
            <pc:docMk/>
            <pc:sldMk cId="0" sldId="325"/>
            <ac:grpSpMk id="19530" creationId="{F504A792-4BAD-E5EE-9BED-619A5C60D120}"/>
          </ac:grpSpMkLst>
        </pc:grpChg>
        <pc:grpChg chg="mod">
          <ac:chgData name="Margalida Coll Andreu" userId="cf0fbd3b-a22d-48fb-a732-b81ec3b05cc6" providerId="ADAL" clId="{89BF0296-D2E2-40F1-BFCF-543D1AE3C4E6}" dt="2024-09-16T09:35:12.099" v="11" actId="1076"/>
          <ac:grpSpMkLst>
            <pc:docMk/>
            <pc:sldMk cId="0" sldId="325"/>
            <ac:grpSpMk id="19533" creationId="{C29E74EE-6185-96D7-088D-87DE48E6641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95EF72-D489-BC13-0BF0-8D8C6FAD83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D261A42-1629-FB06-8709-4C7E14DC96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3BD638A-0A21-9ACB-DBDE-7BAB509BEE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44525DD-E9A9-12C9-9DB5-F17DD7FA8A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/>
              <a:t>Feu clic aquí per editar els estils de text del patró</a:t>
            </a:r>
          </a:p>
          <a:p>
            <a:pPr lvl="1"/>
            <a:r>
              <a:rPr lang="ca-ES" noProof="0"/>
              <a:t>Segon nivell</a:t>
            </a:r>
          </a:p>
          <a:p>
            <a:pPr lvl="2"/>
            <a:r>
              <a:rPr lang="ca-ES" noProof="0"/>
              <a:t>Tercer nivell</a:t>
            </a:r>
          </a:p>
          <a:p>
            <a:pPr lvl="3"/>
            <a:r>
              <a:rPr lang="ca-ES" noProof="0"/>
              <a:t>Quart nivell</a:t>
            </a:r>
          </a:p>
          <a:p>
            <a:pPr lvl="4"/>
            <a:r>
              <a:rPr lang="ca-ES" noProof="0"/>
              <a:t>Cinquè nivell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0380B72-EAD7-C6C2-A2D4-1A3D4FD755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66160CB-94B6-22C4-F360-1D0904E15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6E6E86-AF6A-42C4-935D-307FE0E2985D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342DDED-8E4B-81AE-34D0-5F22A63B5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BF8C8F3-E170-6FAE-B4C6-8B4E28151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2631B27-F280-308A-7C72-3D892CDC6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A0766-6C7E-4E40-B757-0BE0B5A10D41}" type="slidenum">
              <a:rPr lang="en-US" altLang="es-E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16</a:t>
            </a:fld>
            <a:endParaRPr lang="en-US" altLang="es-E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342DDED-8E4B-81AE-34D0-5F22A63B5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BF8C8F3-E170-6FAE-B4C6-8B4E28151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2631B27-F280-308A-7C72-3D892CDC6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A0766-6C7E-4E40-B757-0BE0B5A10D41}" type="slidenum">
              <a:rPr lang="en-US" altLang="es-E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17</a:t>
            </a:fld>
            <a:endParaRPr lang="en-US" altLang="es-E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169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E5AB20E-A424-2B21-16B5-A23711548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6574B7-DD7F-44ED-A982-8F04944F13E6}" type="slidenum">
              <a:rPr lang="ca-ES" altLang="en-US" smtClean="0"/>
              <a:pPr>
                <a:spcBef>
                  <a:spcPct val="0"/>
                </a:spcBef>
              </a:pPr>
              <a:t>18</a:t>
            </a:fld>
            <a:endParaRPr lang="ca-E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49D618F-120F-E071-4CB7-8A526F8C7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44D24E4-0A2B-B41E-BAA3-D5D868D45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Marcador de imagen de diapositiva 1">
            <a:extLst>
              <a:ext uri="{FF2B5EF4-FFF2-40B4-BE49-F238E27FC236}">
                <a16:creationId xmlns:a16="http://schemas.microsoft.com/office/drawing/2014/main" id="{25F3BF0B-E3BB-266F-8C31-5531570DF3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Marcador de notas 2">
            <a:extLst>
              <a:ext uri="{FF2B5EF4-FFF2-40B4-BE49-F238E27FC236}">
                <a16:creationId xmlns:a16="http://schemas.microsoft.com/office/drawing/2014/main" id="{30249696-D18D-AC16-3DDA-3064EFC91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ca-ES">
              <a:latin typeface="Arial" panose="020B0604020202020204" pitchFamily="34" charset="0"/>
            </a:endParaRPr>
          </a:p>
        </p:txBody>
      </p:sp>
      <p:sp>
        <p:nvSpPr>
          <p:cNvPr id="24580" name="Marcador de número de diapositiva 3">
            <a:extLst>
              <a:ext uri="{FF2B5EF4-FFF2-40B4-BE49-F238E27FC236}">
                <a16:creationId xmlns:a16="http://schemas.microsoft.com/office/drawing/2014/main" id="{D06E3665-B555-1517-5EAA-D27178824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BE5F6-2872-4B0E-80DD-0B5C9A868969}" type="slidenum">
              <a:rPr lang="ca-ES" altLang="en-US" smtClean="0"/>
              <a:pPr/>
              <a:t>19</a:t>
            </a:fld>
            <a:endParaRPr lang="ca-E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CB5CD6A-9885-2EAE-5A77-996C591F4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6294B-ECC4-4DB1-B1C7-C75A65F30B7A}" type="slidenum">
              <a:rPr lang="ca-ES" altLang="en-US" smtClean="0"/>
              <a:pPr>
                <a:spcBef>
                  <a:spcPct val="0"/>
                </a:spcBef>
              </a:pPr>
              <a:t>21</a:t>
            </a:fld>
            <a:endParaRPr lang="ca-E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1094D32-92D9-CDB8-F790-4E7F31693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774660A-ED25-F15B-D041-E383D0C9E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/>
              <a:t>Feu clic aquí per editar l'estil de subtítols del patró.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698F1B-A76C-1240-7CE2-4583BF42D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E4BFFF-8511-7525-B87D-CFFC1FAC3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9F595A-BAC0-19EB-A5DB-93F85411F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C72F-D4FF-444F-84BB-A56C8EF75157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84851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23AE73-62B7-BC4C-DE0E-CCDB194C6D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28DC2A-C7E1-4F40-DE39-F63AC0B2B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032552-A390-2C42-F1BC-B7F6541C0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116C8-0181-4CD1-8F86-4FB70A65C0BF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34053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856F58-30BD-D37F-9B19-B848A15CB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5BDB76-F123-61A6-5A49-C8681D11F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A98C44-99F9-A7A1-433E-592EE5CEA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40377-888F-4863-A840-1B858358A0BB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52862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9F9DEE-C0D4-7C6C-4323-BAD92232B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27EEC3-088C-2D18-7A11-A090DFD65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F7A5D9-0A7C-D49D-C3A9-0D4E20226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8A1B8-4AC4-420A-A7F7-640C658E902A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00920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7C7184-4D8C-BCF6-0D95-A385FFB99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EF3CAD-C1B2-AA7A-133F-E7C8BB35A0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EFE510-61B3-D514-50FF-545A8E07B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5CD03-1C01-4EDB-9454-0C4DDEE771A0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0609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DE4AB-4BA8-AD4B-1BFC-3A02D19E5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BFE36-B9AF-2617-4D39-574F241CB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7921B-197B-4524-205D-4D877A8E4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BAED-48B4-41A3-B930-D77FDE2BFDB5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22886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22F2E7-5970-9341-9F5F-6613C01723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649A46-BA24-2C96-FF0C-C6606BB75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919A75-7499-BFAF-23CB-1513FDE01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48702-1590-4460-9226-BC0783046AE9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3936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ADFB24-A2E3-8721-D7EA-DB3F6EA250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48E61D-D8AC-84BC-5C03-66B6789D44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001A02-2B44-27D7-9481-EEC33FD8CA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03251-E615-4D80-B0E5-58BDF1CE2841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49302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9D0A87C-7571-0281-D44A-7E2462AD27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A8DD28-F9C8-CE77-505E-BB18A76E8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B8678C-05C7-C90D-6EDB-30D773FF4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C4C49-BC2B-4BFD-8F8F-26786B37C157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267493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DBDDE-07FF-F0E5-6EFA-8E3C5AE90C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34F28-FA50-3F6F-7880-3D72D2081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3EECA-6E2E-30C3-E0BD-1ECCF5BE0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42FA1-BB4E-4C74-AB51-E2EBF9395203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03389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196128-4267-1A5E-B679-375D27A89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9FE14-F714-530D-8AD4-F5FAAD25DE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CF4A7-574C-F7FC-00D6-38BFC40BB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999AE-915B-462D-A517-94D499AE124F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29480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8A63AD-4FF0-3C91-7FC6-29D6FF89D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a-ES" altLang="en-US"/>
              <a:t>Feu clic aquí per editar l'estil de títol del patró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470E0C-11D0-F34F-50F4-956659A40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altLang="en-US"/>
              <a:t>Feu clic aquí per editar els estils de text del patró</a:t>
            </a:r>
          </a:p>
          <a:p>
            <a:pPr lvl="1"/>
            <a:r>
              <a:rPr lang="ca-ES" altLang="en-US"/>
              <a:t>Segon nivell</a:t>
            </a:r>
          </a:p>
          <a:p>
            <a:pPr lvl="2"/>
            <a:r>
              <a:rPr lang="ca-ES" altLang="en-US"/>
              <a:t>Tercer nivell</a:t>
            </a:r>
          </a:p>
          <a:p>
            <a:pPr lvl="3"/>
            <a:r>
              <a:rPr lang="ca-ES" altLang="en-US"/>
              <a:t>Quart nivell</a:t>
            </a:r>
          </a:p>
          <a:p>
            <a:pPr lvl="4"/>
            <a:r>
              <a:rPr lang="ca-ES" altLang="en-US"/>
              <a:t>Cinquè nivell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92C326-FB34-6281-88C5-6F8A870177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B8C4BD-62BB-4E2D-3C6A-A08CBC4323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F5E799-2F46-3AC9-AD5A-3DD17833B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05FC5DE-428A-412B-B711-BF0E84566CB0}" type="slidenum">
              <a:rPr lang="ca-ES" altLang="en-US"/>
              <a:pPr>
                <a:defRPr/>
              </a:pPr>
              <a:t>‹#›</a:t>
            </a:fld>
            <a:endParaRPr lang="ca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utLoRJootfY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UWyDzmA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UWyDzmA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CXCGqwdtJ78" TargetMode="Externa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X5nN43ck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AkiaMiGnPuQ" TargetMode="Externa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X5nN43ck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B6EC7-99C2-8900-7AF3-2AD5999F6BEC}"/>
              </a:ext>
            </a:extLst>
          </p:cNvPr>
          <p:cNvSpPr txBox="1"/>
          <p:nvPr/>
        </p:nvSpPr>
        <p:spPr>
          <a:xfrm>
            <a:off x="0" y="0"/>
            <a:ext cx="91440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Unit 2.</a:t>
            </a:r>
            <a:r>
              <a:rPr lang="en-US" altLang="en-US" b="1" dirty="0">
                <a:latin typeface="ArialUnicodeMS"/>
              </a:rPr>
              <a:t> Structure and function of the nervous system: Molecular, </a:t>
            </a:r>
            <a:r>
              <a:rPr lang="en-US" altLang="en-US" b="1" dirty="0" err="1">
                <a:latin typeface="ArialUnicodeMS"/>
              </a:rPr>
              <a:t>cellullar</a:t>
            </a:r>
            <a:r>
              <a:rPr lang="en-US" altLang="en-US" b="1" dirty="0">
                <a:latin typeface="ArialUnicodeMS"/>
              </a:rPr>
              <a:t>, synaptic, and circuit levels.</a:t>
            </a:r>
          </a:p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 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3075" name="CuadroTexto 2">
            <a:extLst>
              <a:ext uri="{FF2B5EF4-FFF2-40B4-BE49-F238E27FC236}">
                <a16:creationId xmlns:a16="http://schemas.microsoft.com/office/drawing/2014/main" id="{EB9DB008-4015-FC22-FCEB-EA33A3D8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24025"/>
            <a:ext cx="7850187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UnicodeMS"/>
                <a:ea typeface="MS PGothic" panose="020B0600070205080204" pitchFamily="34" charset="-128"/>
              </a:rPr>
              <a:t>2.1. The cells of the nervous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UnicodeMS"/>
                <a:ea typeface="MS PGothic" panose="020B0600070205080204" pitchFamily="34" charset="-128"/>
              </a:rPr>
              <a:t>2.2. Resting and action potential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UnicodeMS"/>
                <a:ea typeface="MS PGothic" panose="020B0600070205080204" pitchFamily="34" charset="-128"/>
              </a:rPr>
              <a:t>2.2.1. Membrane transport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UnicodeMS"/>
                <a:ea typeface="MS PGothic" panose="020B0600070205080204" pitchFamily="34" charset="-128"/>
              </a:rPr>
              <a:t>2.2.2. Ions and ion transport across the cell membrane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UnicodeMS"/>
                <a:ea typeface="MS PGothic" panose="020B0600070205080204" pitchFamily="34" charset="-128"/>
              </a:rPr>
              <a:t>2.2.3. The equilibrium potential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UnicodeMS"/>
                <a:ea typeface="MS PGothic" panose="020B0600070205080204" pitchFamily="34" charset="-128"/>
              </a:rPr>
              <a:t>2.2.4. The resting potential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ArialUnicodeMS"/>
                <a:ea typeface="MS PGothic" panose="020B0600070205080204" pitchFamily="34" charset="-128"/>
              </a:rPr>
              <a:t>2.2.5. The action potential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UnicodeMS"/>
                <a:ea typeface="MS PGothic" panose="020B0600070205080204" pitchFamily="34" charset="-128"/>
              </a:rPr>
              <a:t>2.3. Synaptic transmission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UnicodeMS"/>
                <a:ea typeface="MS PGothic" panose="020B0600070205080204" pitchFamily="34" charset="-128"/>
              </a:rPr>
              <a:t>2.4. Synaptic plasticity</a:t>
            </a:r>
            <a:endParaRPr lang="en-US" altLang="en-U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EE29CE-5B20-2AFA-A929-D57FA8301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7924800" cy="6492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ca-ES" sz="2800" kern="0" dirty="0" err="1">
                <a:latin typeface="+mj-lt"/>
                <a:ea typeface="+mj-ea"/>
                <a:cs typeface="Times New Roman" pitchFamily="18" charset="0"/>
              </a:rPr>
              <a:t>What</a:t>
            </a:r>
            <a:r>
              <a:rPr lang="ca-ES" sz="2800" kern="0" dirty="0">
                <a:latin typeface="+mj-lt"/>
                <a:ea typeface="+mj-ea"/>
                <a:cs typeface="Times New Roman" pitchFamily="18" charset="0"/>
              </a:rPr>
              <a:t> is </a:t>
            </a:r>
            <a:r>
              <a:rPr lang="ca-ES" sz="2800" kern="0" dirty="0" err="1">
                <a:latin typeface="+mj-lt"/>
                <a:ea typeface="+mj-ea"/>
                <a:cs typeface="Times New Roman" pitchFamily="18" charset="0"/>
              </a:rPr>
              <a:t>an</a:t>
            </a:r>
            <a:r>
              <a:rPr lang="ca-ES" sz="2800" kern="0" dirty="0">
                <a:latin typeface="+mj-lt"/>
                <a:ea typeface="+mj-ea"/>
                <a:cs typeface="Times New Roman" pitchFamily="18" charset="0"/>
              </a:rPr>
              <a:t> ion?</a:t>
            </a:r>
            <a:endParaRPr lang="en-GB" sz="28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2291" name="QuadreDeText 3">
            <a:extLst>
              <a:ext uri="{FF2B5EF4-FFF2-40B4-BE49-F238E27FC236}">
                <a16:creationId xmlns:a16="http://schemas.microsoft.com/office/drawing/2014/main" id="{A61F9619-CD4F-2245-E71D-01526757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196975"/>
            <a:ext cx="6119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latin typeface="Times New Roman" panose="02020603050405020304" pitchFamily="18" charset="0"/>
                <a:ea typeface="MS PGothic" panose="020B0600070205080204" pitchFamily="34" charset="-128"/>
                <a:hlinkClick r:id="rId2"/>
              </a:rPr>
              <a:t>https://www.youtube.com/watch?v=utLoRJootfY</a:t>
            </a:r>
            <a:endParaRPr lang="es-ES" altLang="es-ES" sz="12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12292" name="Picture 2" descr="Resultat d'imatges de ions">
            <a:extLst>
              <a:ext uri="{FF2B5EF4-FFF2-40B4-BE49-F238E27FC236}">
                <a16:creationId xmlns:a16="http://schemas.microsoft.com/office/drawing/2014/main" id="{26F38955-24C0-832C-C2B0-6A03FE764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3887787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 descr="A Sodium Atom becomes a Sodium Ion">
            <a:extLst>
              <a:ext uri="{FF2B5EF4-FFF2-40B4-BE49-F238E27FC236}">
                <a16:creationId xmlns:a16="http://schemas.microsoft.com/office/drawing/2014/main" id="{BEBDB7F2-7F87-0A61-B7D8-A86C6B23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3771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http://academic.brooklyn.cuny.edu/biology/bio4fv/page/ionfn.gif">
            <a:extLst>
              <a:ext uri="{FF2B5EF4-FFF2-40B4-BE49-F238E27FC236}">
                <a16:creationId xmlns:a16="http://schemas.microsoft.com/office/drawing/2014/main" id="{2695AB8C-12EE-4A32-DF60-99ABF7AD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933825"/>
            <a:ext cx="27432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9BF82-002C-37B5-974A-20ED8ADDF173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2.2.2. Ions and ion transport across the cell membrane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F2837B2A-EB87-979B-9986-88E87F60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8" t="6297" r="11230" b="3323"/>
          <a:stretch>
            <a:fillRect/>
          </a:stretch>
        </p:blipFill>
        <p:spPr bwMode="auto">
          <a:xfrm>
            <a:off x="2987675" y="247650"/>
            <a:ext cx="6156325" cy="663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A0437E13-270B-0687-C671-07C534B9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6561138"/>
            <a:ext cx="1766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200">
                <a:latin typeface="Times New Roman" panose="02020603050405020304" pitchFamily="18" charset="0"/>
                <a:ea typeface="MS PGothic" panose="020B0600070205080204" pitchFamily="34" charset="-128"/>
              </a:rPr>
              <a:t>© 2014 Nature Education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54EB-9E2B-25AC-2474-F4ADF1D19A55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2.2.2. Ions and ion transport across the cell membrane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13317" name="TextBox 13">
            <a:extLst>
              <a:ext uri="{FF2B5EF4-FFF2-40B4-BE49-F238E27FC236}">
                <a16:creationId xmlns:a16="http://schemas.microsoft.com/office/drawing/2014/main" id="{A7D8136D-AAE7-9481-9A17-1224EE59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2840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TRANSPORT OF 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37A07-C6A8-9218-759F-71029A26D117}"/>
              </a:ext>
            </a:extLst>
          </p:cNvPr>
          <p:cNvSpPr txBox="1"/>
          <p:nvPr/>
        </p:nvSpPr>
        <p:spPr>
          <a:xfrm>
            <a:off x="250825" y="1268413"/>
            <a:ext cx="2366963" cy="1200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 Narrow"/>
                <a:ea typeface="MS PGothic" charset="0"/>
                <a:cs typeface="Arial Narrow"/>
              </a:rPr>
              <a:t>Extracellular and intracellular liquids contain IONS</a:t>
            </a: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727C9F0D-5AFD-DE42-BF87-23AEB839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060575"/>
            <a:ext cx="647700" cy="36036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7" name="Line 50">
            <a:extLst>
              <a:ext uri="{FF2B5EF4-FFF2-40B4-BE49-F238E27FC236}">
                <a16:creationId xmlns:a16="http://schemas.microsoft.com/office/drawing/2014/main" id="{81DF1890-44F9-9BEA-8B1C-51F041155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2420938"/>
            <a:ext cx="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326DA-2F0B-2069-AD87-526A01B6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57563"/>
            <a:ext cx="1055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ES" sz="2400">
                <a:ea typeface="MS PGothic" panose="020B0600070205080204" pitchFamily="34" charset="-128"/>
                <a:cs typeface="Arial" panose="020B0604020202020204" pitchFamily="34" charset="0"/>
              </a:rPr>
              <a:t>MASS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DC711-93C2-78B0-FBE5-B3893BB5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2089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ES" sz="2400">
                <a:ea typeface="MS PGothic" panose="020B0600070205080204" pitchFamily="34" charset="-128"/>
                <a:cs typeface="Arial" panose="020B0604020202020204" pitchFamily="34" charset="0"/>
              </a:rPr>
              <a:t>ELECTRICAL CHARGE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7E73C-144F-FA88-F1B0-C464F60C1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822700"/>
            <a:ext cx="2627312" cy="830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ES" sz="2400">
                <a:latin typeface="Times New Roman" panose="02020603050405020304" pitchFamily="18" charset="0"/>
                <a:ea typeface="MS PGothic" panose="020B0600070205080204" pitchFamily="34" charset="-128"/>
              </a:rPr>
              <a:t>Concentration gradient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0B4606-956E-3D3C-8A9B-2934E4DB7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775325"/>
            <a:ext cx="2627312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ES" sz="2400">
                <a:latin typeface="Times New Roman" panose="02020603050405020304" pitchFamily="18" charset="0"/>
                <a:ea typeface="MS PGothic" panose="020B0600070205080204" pitchFamily="34" charset="-128"/>
              </a:rPr>
              <a:t>Electrical gradient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20" grpId="0"/>
      <p:bldP spid="5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6">
            <a:extLst>
              <a:ext uri="{FF2B5EF4-FFF2-40B4-BE49-F238E27FC236}">
                <a16:creationId xmlns:a16="http://schemas.microsoft.com/office/drawing/2014/main" id="{D1F1A1BA-56A6-12A2-5ABA-A90FE52B0C8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484438"/>
            <a:ext cx="1371600" cy="1447800"/>
            <a:chOff x="816" y="1104"/>
            <a:chExt cx="864" cy="912"/>
          </a:xfrm>
        </p:grpSpPr>
        <p:sp>
          <p:nvSpPr>
            <p:cNvPr id="14387" name="Oval 102">
              <a:extLst>
                <a:ext uri="{FF2B5EF4-FFF2-40B4-BE49-F238E27FC236}">
                  <a16:creationId xmlns:a16="http://schemas.microsoft.com/office/drawing/2014/main" id="{B9862CA5-C7B5-7AD5-6CA2-9437C3404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04"/>
              <a:ext cx="864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388" name="Line 103">
              <a:extLst>
                <a:ext uri="{FF2B5EF4-FFF2-40B4-BE49-F238E27FC236}">
                  <a16:creationId xmlns:a16="http://schemas.microsoft.com/office/drawing/2014/main" id="{E60AB998-78BD-72F4-1220-14A23CA13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536"/>
              <a:ext cx="52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339" name="Group 104">
            <a:extLst>
              <a:ext uri="{FF2B5EF4-FFF2-40B4-BE49-F238E27FC236}">
                <a16:creationId xmlns:a16="http://schemas.microsoft.com/office/drawing/2014/main" id="{778FC20F-30C1-EDDD-B739-7A9309BAD37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027238"/>
            <a:ext cx="3581400" cy="2209800"/>
            <a:chOff x="960" y="2736"/>
            <a:chExt cx="2256" cy="1392"/>
          </a:xfrm>
        </p:grpSpPr>
        <p:sp>
          <p:nvSpPr>
            <p:cNvPr id="14353" name="Line 105">
              <a:extLst>
                <a:ext uri="{FF2B5EF4-FFF2-40B4-BE49-F238E27FC236}">
                  <a16:creationId xmlns:a16="http://schemas.microsoft.com/office/drawing/2014/main" id="{3266F51E-1836-61E2-51E1-B4389A605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2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4" name="Line 106">
              <a:extLst>
                <a:ext uri="{FF2B5EF4-FFF2-40B4-BE49-F238E27FC236}">
                  <a16:creationId xmlns:a16="http://schemas.microsoft.com/office/drawing/2014/main" id="{C3AA6E34-A40D-F756-7AD3-606E41930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5" name="Line 107">
              <a:extLst>
                <a:ext uri="{FF2B5EF4-FFF2-40B4-BE49-F238E27FC236}">
                  <a16:creationId xmlns:a16="http://schemas.microsoft.com/office/drawing/2014/main" id="{EAC92328-92C0-D8B0-F72F-AF0D8B550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0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6" name="Line 108">
              <a:extLst>
                <a:ext uri="{FF2B5EF4-FFF2-40B4-BE49-F238E27FC236}">
                  <a16:creationId xmlns:a16="http://schemas.microsoft.com/office/drawing/2014/main" id="{5A8DFFD0-8500-2091-EC6D-92EFE52DB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6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7" name="Line 109">
              <a:extLst>
                <a:ext uri="{FF2B5EF4-FFF2-40B4-BE49-F238E27FC236}">
                  <a16:creationId xmlns:a16="http://schemas.microsoft.com/office/drawing/2014/main" id="{F6F5A48B-2D8A-B211-58D9-53AFAB9CB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26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8" name="Line 110">
              <a:extLst>
                <a:ext uri="{FF2B5EF4-FFF2-40B4-BE49-F238E27FC236}">
                  <a16:creationId xmlns:a16="http://schemas.microsoft.com/office/drawing/2014/main" id="{B1D7FE70-81B4-8283-D7CB-792E1C253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9" name="Line 111">
              <a:extLst>
                <a:ext uri="{FF2B5EF4-FFF2-40B4-BE49-F238E27FC236}">
                  <a16:creationId xmlns:a16="http://schemas.microsoft.com/office/drawing/2014/main" id="{D1B0826F-AAD5-9F63-F35B-03FD9FE45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0" name="Line 112">
              <a:extLst>
                <a:ext uri="{FF2B5EF4-FFF2-40B4-BE49-F238E27FC236}">
                  <a16:creationId xmlns:a16="http://schemas.microsoft.com/office/drawing/2014/main" id="{B2144D38-2107-454E-40A0-B3376BBC4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2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1" name="Line 113">
              <a:extLst>
                <a:ext uri="{FF2B5EF4-FFF2-40B4-BE49-F238E27FC236}">
                  <a16:creationId xmlns:a16="http://schemas.microsoft.com/office/drawing/2014/main" id="{51EAD14E-E719-2E66-1DD7-009404D61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2" name="Line 114">
              <a:extLst>
                <a:ext uri="{FF2B5EF4-FFF2-40B4-BE49-F238E27FC236}">
                  <a16:creationId xmlns:a16="http://schemas.microsoft.com/office/drawing/2014/main" id="{E578C07D-0121-FFA2-7233-5F9A09D46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0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3" name="Line 115">
              <a:extLst>
                <a:ext uri="{FF2B5EF4-FFF2-40B4-BE49-F238E27FC236}">
                  <a16:creationId xmlns:a16="http://schemas.microsoft.com/office/drawing/2014/main" id="{0D69013B-AA52-C96F-6267-B95EDA0B2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16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4" name="Line 116">
              <a:extLst>
                <a:ext uri="{FF2B5EF4-FFF2-40B4-BE49-F238E27FC236}">
                  <a16:creationId xmlns:a16="http://schemas.microsoft.com/office/drawing/2014/main" id="{1F9F1C70-7505-1E4B-342A-B97EACDC4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03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5" name="Line 117">
              <a:extLst>
                <a:ext uri="{FF2B5EF4-FFF2-40B4-BE49-F238E27FC236}">
                  <a16:creationId xmlns:a16="http://schemas.microsoft.com/office/drawing/2014/main" id="{2EDDB1BC-CAF6-BE7E-B15A-7281BFC91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4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6" name="Line 118">
              <a:extLst>
                <a:ext uri="{FF2B5EF4-FFF2-40B4-BE49-F238E27FC236}">
                  <a16:creationId xmlns:a16="http://schemas.microsoft.com/office/drawing/2014/main" id="{D374B493-904D-7A04-0EA5-DB40F41A1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9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7" name="Line 119">
              <a:extLst>
                <a:ext uri="{FF2B5EF4-FFF2-40B4-BE49-F238E27FC236}">
                  <a16:creationId xmlns:a16="http://schemas.microsoft.com/office/drawing/2014/main" id="{644606A5-E1C0-6AA8-C495-05D926704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98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8" name="Line 120">
              <a:extLst>
                <a:ext uri="{FF2B5EF4-FFF2-40B4-BE49-F238E27FC236}">
                  <a16:creationId xmlns:a16="http://schemas.microsoft.com/office/drawing/2014/main" id="{EE273DC9-CAAE-BE94-5C55-EEB6812C6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6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9" name="Line 121">
              <a:extLst>
                <a:ext uri="{FF2B5EF4-FFF2-40B4-BE49-F238E27FC236}">
                  <a16:creationId xmlns:a16="http://schemas.microsoft.com/office/drawing/2014/main" id="{EABB44E0-D0F6-5119-AD3C-B5646DC5A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0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0" name="Line 122">
              <a:extLst>
                <a:ext uri="{FF2B5EF4-FFF2-40B4-BE49-F238E27FC236}">
                  <a16:creationId xmlns:a16="http://schemas.microsoft.com/office/drawing/2014/main" id="{010C3620-AE94-04DA-0727-FFCD1C7DA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74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1" name="Line 123">
              <a:extLst>
                <a:ext uri="{FF2B5EF4-FFF2-40B4-BE49-F238E27FC236}">
                  <a16:creationId xmlns:a16="http://schemas.microsoft.com/office/drawing/2014/main" id="{1F9BAB8F-1BCD-98FD-F63F-992F8CDB7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8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2" name="Line 124">
              <a:extLst>
                <a:ext uri="{FF2B5EF4-FFF2-40B4-BE49-F238E27FC236}">
                  <a16:creationId xmlns:a16="http://schemas.microsoft.com/office/drawing/2014/main" id="{39252365-DFDD-084E-E463-1CD3A7502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93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3" name="Line 125">
              <a:extLst>
                <a:ext uri="{FF2B5EF4-FFF2-40B4-BE49-F238E27FC236}">
                  <a16:creationId xmlns:a16="http://schemas.microsoft.com/office/drawing/2014/main" id="{DE7AC929-9599-8885-4099-03004C3FC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2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4" name="Line 126">
              <a:extLst>
                <a:ext uri="{FF2B5EF4-FFF2-40B4-BE49-F238E27FC236}">
                  <a16:creationId xmlns:a16="http://schemas.microsoft.com/office/drawing/2014/main" id="{9608AA6C-F6E6-A437-FAED-F54CB6ACA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6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5" name="Line 127">
              <a:extLst>
                <a:ext uri="{FF2B5EF4-FFF2-40B4-BE49-F238E27FC236}">
                  <a16:creationId xmlns:a16="http://schemas.microsoft.com/office/drawing/2014/main" id="{859BAC58-1257-B9C2-141D-BC324AA00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984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6" name="Line 128">
              <a:extLst>
                <a:ext uri="{FF2B5EF4-FFF2-40B4-BE49-F238E27FC236}">
                  <a16:creationId xmlns:a16="http://schemas.microsoft.com/office/drawing/2014/main" id="{F04F2D07-3FF4-C8E4-BE93-01422EC37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55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7" name="Line 129">
              <a:extLst>
                <a:ext uri="{FF2B5EF4-FFF2-40B4-BE49-F238E27FC236}">
                  <a16:creationId xmlns:a16="http://schemas.microsoft.com/office/drawing/2014/main" id="{C92F7F1B-4746-A05D-90A5-75CC1E3A8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79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8" name="Line 130">
              <a:extLst>
                <a:ext uri="{FF2B5EF4-FFF2-40B4-BE49-F238E27FC236}">
                  <a16:creationId xmlns:a16="http://schemas.microsoft.com/office/drawing/2014/main" id="{FDD15DCB-5A08-079F-D7A9-CFB68FFEE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88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79" name="Line 131">
              <a:extLst>
                <a:ext uri="{FF2B5EF4-FFF2-40B4-BE49-F238E27FC236}">
                  <a16:creationId xmlns:a16="http://schemas.microsoft.com/office/drawing/2014/main" id="{F0D637E9-0B26-A04A-155D-DDAC65B3A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0" name="Line 132">
              <a:extLst>
                <a:ext uri="{FF2B5EF4-FFF2-40B4-BE49-F238E27FC236}">
                  <a16:creationId xmlns:a16="http://schemas.microsoft.com/office/drawing/2014/main" id="{9A3C95BC-F6E9-3344-D8F7-8E9BB02FC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0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1" name="Line 133">
              <a:extLst>
                <a:ext uri="{FF2B5EF4-FFF2-40B4-BE49-F238E27FC236}">
                  <a16:creationId xmlns:a16="http://schemas.microsoft.com/office/drawing/2014/main" id="{6C5F44A7-D048-C7DB-2E89-7A5D135A8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840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2" name="Line 134">
              <a:extLst>
                <a:ext uri="{FF2B5EF4-FFF2-40B4-BE49-F238E27FC236}">
                  <a16:creationId xmlns:a16="http://schemas.microsoft.com/office/drawing/2014/main" id="{1B2D0225-4649-B0B7-182B-512DAABF1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412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3" name="Line 135">
              <a:extLst>
                <a:ext uri="{FF2B5EF4-FFF2-40B4-BE49-F238E27FC236}">
                  <a16:creationId xmlns:a16="http://schemas.microsoft.com/office/drawing/2014/main" id="{6D132637-AF1D-75C3-0D6E-6A5777AAE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4" name="Line 136">
              <a:extLst>
                <a:ext uri="{FF2B5EF4-FFF2-40B4-BE49-F238E27FC236}">
                  <a16:creationId xmlns:a16="http://schemas.microsoft.com/office/drawing/2014/main" id="{A7F1C3AC-B65C-E102-F900-291D53896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6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5" name="Line 137">
              <a:extLst>
                <a:ext uri="{FF2B5EF4-FFF2-40B4-BE49-F238E27FC236}">
                  <a16:creationId xmlns:a16="http://schemas.microsoft.com/office/drawing/2014/main" id="{4CD7EECF-8B1D-2FFE-2644-EDAD534AF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64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86" name="Line 138">
              <a:extLst>
                <a:ext uri="{FF2B5EF4-FFF2-40B4-BE49-F238E27FC236}">
                  <a16:creationId xmlns:a16="http://schemas.microsoft.com/office/drawing/2014/main" id="{7A47B0AE-51FE-5952-EBE3-29D63A38B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128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151">
            <a:extLst>
              <a:ext uri="{FF2B5EF4-FFF2-40B4-BE49-F238E27FC236}">
                <a16:creationId xmlns:a16="http://schemas.microsoft.com/office/drawing/2014/main" id="{A5E776F9-7AD5-B7E5-C54C-F3C0997C518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408238"/>
            <a:ext cx="381000" cy="457200"/>
            <a:chOff x="3120" y="1056"/>
            <a:chExt cx="240" cy="288"/>
          </a:xfrm>
        </p:grpSpPr>
        <p:sp>
          <p:nvSpPr>
            <p:cNvPr id="14351" name="Line 139">
              <a:extLst>
                <a:ext uri="{FF2B5EF4-FFF2-40B4-BE49-F238E27FC236}">
                  <a16:creationId xmlns:a16="http://schemas.microsoft.com/office/drawing/2014/main" id="{D8D6462F-CF6E-C90E-EE53-F09660511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20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52" name="Oval 140">
              <a:extLst>
                <a:ext uri="{FF2B5EF4-FFF2-40B4-BE49-F238E27FC236}">
                  <a16:creationId xmlns:a16="http://schemas.microsoft.com/office/drawing/2014/main" id="{E9D8332E-3F3B-9057-26D3-2A2EE58A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056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6" name="Group 152">
            <a:extLst>
              <a:ext uri="{FF2B5EF4-FFF2-40B4-BE49-F238E27FC236}">
                <a16:creationId xmlns:a16="http://schemas.microsoft.com/office/drawing/2014/main" id="{5DE14BFE-24A9-9EBC-064D-158E9F44FE7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398838"/>
            <a:ext cx="381000" cy="457200"/>
            <a:chOff x="3120" y="1680"/>
            <a:chExt cx="240" cy="288"/>
          </a:xfrm>
        </p:grpSpPr>
        <p:sp>
          <p:nvSpPr>
            <p:cNvPr id="14348" name="Line 141">
              <a:extLst>
                <a:ext uri="{FF2B5EF4-FFF2-40B4-BE49-F238E27FC236}">
                  <a16:creationId xmlns:a16="http://schemas.microsoft.com/office/drawing/2014/main" id="{213FE152-5BA2-055C-5FAA-A6234EE73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82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9" name="Oval 142">
              <a:extLst>
                <a:ext uri="{FF2B5EF4-FFF2-40B4-BE49-F238E27FC236}">
                  <a16:creationId xmlns:a16="http://schemas.microsoft.com/office/drawing/2014/main" id="{C5DE675E-29FA-5B5B-88E4-2DF8F7658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4350" name="Line 143">
              <a:extLst>
                <a:ext uri="{FF2B5EF4-FFF2-40B4-BE49-F238E27FC236}">
                  <a16:creationId xmlns:a16="http://schemas.microsoft.com/office/drawing/2014/main" id="{DED24E98-6009-0B99-21E6-C7EA1F1F2C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68" y="1821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336" name="Line 144">
            <a:extLst>
              <a:ext uri="{FF2B5EF4-FFF2-40B4-BE49-F238E27FC236}">
                <a16:creationId xmlns:a16="http://schemas.microsoft.com/office/drawing/2014/main" id="{1847C50E-6C90-7995-E4CF-8CDED5D09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636838"/>
            <a:ext cx="213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37" name="Line 145">
            <a:extLst>
              <a:ext uri="{FF2B5EF4-FFF2-40B4-BE49-F238E27FC236}">
                <a16:creationId xmlns:a16="http://schemas.microsoft.com/office/drawing/2014/main" id="{253616D2-F51C-5B80-0030-B835D6D0C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627438"/>
            <a:ext cx="1905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339" name="Text Box 147">
            <a:extLst>
              <a:ext uri="{FF2B5EF4-FFF2-40B4-BE49-F238E27FC236}">
                <a16:creationId xmlns:a16="http://schemas.microsoft.com/office/drawing/2014/main" id="{C5720C21-04CD-9565-9780-0F8BDC87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652963"/>
            <a:ext cx="8351837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ES" sz="2000" b="1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ELECTRICAL GRADIENT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Differences in electrical charges between point A and point B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Ions of the </a:t>
            </a:r>
            <a:r>
              <a:rPr lang="en-GB" altLang="es-ES" sz="2000" u="sng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same charge repel</a:t>
            </a: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each other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Ions of </a:t>
            </a:r>
            <a:r>
              <a:rPr lang="en-GB" altLang="es-ES" sz="2000" u="sng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different charge attract</a:t>
            </a: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each other</a:t>
            </a:r>
          </a:p>
        </p:txBody>
      </p:sp>
      <p:sp>
        <p:nvSpPr>
          <p:cNvPr id="14345" name="TextBox 54">
            <a:extLst>
              <a:ext uri="{FF2B5EF4-FFF2-40B4-BE49-F238E27FC236}">
                <a16:creationId xmlns:a16="http://schemas.microsoft.com/office/drawing/2014/main" id="{86D60880-7CBB-AB6E-855B-C582D81F5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2840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TRANSPORT OF IONS</a:t>
            </a:r>
          </a:p>
        </p:txBody>
      </p:sp>
      <p:sp>
        <p:nvSpPr>
          <p:cNvPr id="14346" name="Text Box 28">
            <a:extLst>
              <a:ext uri="{FF2B5EF4-FFF2-40B4-BE49-F238E27FC236}">
                <a16:creationId xmlns:a16="http://schemas.microsoft.com/office/drawing/2014/main" id="{CF7878B2-354D-556E-10A7-BD99E2BC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341438"/>
            <a:ext cx="2951163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s-ES" sz="2000" b="1">
                <a:ea typeface="MS PGothic" panose="020B0600070205080204" pitchFamily="34" charset="-128"/>
                <a:cs typeface="Arial" panose="020B0604020202020204" pitchFamily="34" charset="0"/>
              </a:rPr>
              <a:t>Electrical driving force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66866-7C29-25C6-CC9C-93F085355A3E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2.2.2. Ions and ion transport across the cell membrane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526E-6 L 0.27604 0.0016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6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25937 0.0041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76A5C451-F9A5-0B67-D085-D6E38103E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32607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 Narrow" panose="020B0606020202030204" pitchFamily="34" charset="0"/>
                <a:ea typeface="MS PGothic" panose="020B0600070205080204" pitchFamily="34" charset="-128"/>
              </a:rPr>
              <a:t>IONS</a:t>
            </a:r>
            <a:endParaRPr lang="es-ES" altLang="es-ES" sz="2000" b="1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7CC6830E-AE24-DBD8-97D2-260AC0F6BC54}"/>
              </a:ext>
            </a:extLst>
          </p:cNvPr>
          <p:cNvSpPr>
            <a:spLocks/>
          </p:cNvSpPr>
          <p:nvPr/>
        </p:nvSpPr>
        <p:spPr bwMode="auto">
          <a:xfrm>
            <a:off x="1658938" y="29718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632CCE06-1EA2-3281-580B-BA4CD79488F6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3021013"/>
            <a:ext cx="3967162" cy="914400"/>
            <a:chOff x="3168" y="864"/>
            <a:chExt cx="2499" cy="576"/>
          </a:xfrm>
        </p:grpSpPr>
        <p:sp>
          <p:nvSpPr>
            <p:cNvPr id="15387" name="AutoShape 6">
              <a:extLst>
                <a:ext uri="{FF2B5EF4-FFF2-40B4-BE49-F238E27FC236}">
                  <a16:creationId xmlns:a16="http://schemas.microsoft.com/office/drawing/2014/main" id="{7AF4819C-4689-500D-9949-462EC655B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864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Arial Narrow" panose="020B0606020202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388" name="Text Box 7">
              <a:extLst>
                <a:ext uri="{FF2B5EF4-FFF2-40B4-BE49-F238E27FC236}">
                  <a16:creationId xmlns:a16="http://schemas.microsoft.com/office/drawing/2014/main" id="{1D094D8A-3D32-E75A-E801-3152C2E6B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" y="864"/>
              <a:ext cx="220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400">
                  <a:latin typeface="Arial Narrow" panose="020B0606020202030204" pitchFamily="34" charset="0"/>
                  <a:ea typeface="MS PGothic" panose="020B0600070205080204" pitchFamily="34" charset="-128"/>
                </a:rPr>
                <a:t>ELECTROCHEMICAL GRADIENT</a:t>
              </a:r>
              <a:endParaRPr lang="es-ES" altLang="es-ES" sz="2400">
                <a:latin typeface="Arial Narrow" panose="020B060602020203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66F843F-D7C6-149F-C044-1420C777ADAF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4076700"/>
            <a:ext cx="2373312" cy="2274888"/>
            <a:chOff x="524" y="960"/>
            <a:chExt cx="1495" cy="1433"/>
          </a:xfrm>
        </p:grpSpPr>
        <p:sp>
          <p:nvSpPr>
            <p:cNvPr id="15385" name="Freeform 9">
              <a:extLst>
                <a:ext uri="{FF2B5EF4-FFF2-40B4-BE49-F238E27FC236}">
                  <a16:creationId xmlns:a16="http://schemas.microsoft.com/office/drawing/2014/main" id="{BCF1494B-3142-C3EB-90FA-3240ABB4C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960"/>
              <a:ext cx="1495" cy="1433"/>
            </a:xfrm>
            <a:custGeom>
              <a:avLst/>
              <a:gdLst>
                <a:gd name="T0" fmla="*/ 0 w 1495"/>
                <a:gd name="T1" fmla="*/ 24 h 1433"/>
                <a:gd name="T2" fmla="*/ 4 w 1495"/>
                <a:gd name="T3" fmla="*/ 1433 h 1433"/>
                <a:gd name="T4" fmla="*/ 1492 w 1495"/>
                <a:gd name="T5" fmla="*/ 1433 h 1433"/>
                <a:gd name="T6" fmla="*/ 1495 w 1495"/>
                <a:gd name="T7" fmla="*/ 0 h 1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5"/>
                <a:gd name="T13" fmla="*/ 0 h 1433"/>
                <a:gd name="T14" fmla="*/ 1495 w 1495"/>
                <a:gd name="T15" fmla="*/ 1433 h 1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5" h="1433">
                  <a:moveTo>
                    <a:pt x="0" y="24"/>
                  </a:moveTo>
                  <a:lnTo>
                    <a:pt x="4" y="1433"/>
                  </a:lnTo>
                  <a:lnTo>
                    <a:pt x="1492" y="1433"/>
                  </a:lnTo>
                  <a:lnTo>
                    <a:pt x="149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6" name="Freeform 10">
              <a:extLst>
                <a:ext uri="{FF2B5EF4-FFF2-40B4-BE49-F238E27FC236}">
                  <a16:creationId xmlns:a16="http://schemas.microsoft.com/office/drawing/2014/main" id="{D5BF9381-6BBB-3D6C-DFBF-BC3C871F8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097"/>
              <a:ext cx="1488" cy="56"/>
            </a:xfrm>
            <a:custGeom>
              <a:avLst/>
              <a:gdLst>
                <a:gd name="T0" fmla="*/ 0 w 1488"/>
                <a:gd name="T1" fmla="*/ 48 h 56"/>
                <a:gd name="T2" fmla="*/ 96 w 1488"/>
                <a:gd name="T3" fmla="*/ 48 h 56"/>
                <a:gd name="T4" fmla="*/ 240 w 1488"/>
                <a:gd name="T5" fmla="*/ 0 h 56"/>
                <a:gd name="T6" fmla="*/ 336 w 1488"/>
                <a:gd name="T7" fmla="*/ 48 h 56"/>
                <a:gd name="T8" fmla="*/ 576 w 1488"/>
                <a:gd name="T9" fmla="*/ 0 h 56"/>
                <a:gd name="T10" fmla="*/ 720 w 1488"/>
                <a:gd name="T11" fmla="*/ 48 h 56"/>
                <a:gd name="T12" fmla="*/ 912 w 1488"/>
                <a:gd name="T13" fmla="*/ 0 h 56"/>
                <a:gd name="T14" fmla="*/ 1056 w 1488"/>
                <a:gd name="T15" fmla="*/ 48 h 56"/>
                <a:gd name="T16" fmla="*/ 1296 w 1488"/>
                <a:gd name="T17" fmla="*/ 0 h 56"/>
                <a:gd name="T18" fmla="*/ 1488 w 1488"/>
                <a:gd name="T19" fmla="*/ 4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8"/>
                <a:gd name="T31" fmla="*/ 0 h 56"/>
                <a:gd name="T32" fmla="*/ 1488 w 1488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8" h="56">
                  <a:moveTo>
                    <a:pt x="0" y="48"/>
                  </a:moveTo>
                  <a:cubicBezTo>
                    <a:pt x="28" y="52"/>
                    <a:pt x="56" y="56"/>
                    <a:pt x="96" y="48"/>
                  </a:cubicBezTo>
                  <a:cubicBezTo>
                    <a:pt x="136" y="40"/>
                    <a:pt x="200" y="0"/>
                    <a:pt x="240" y="0"/>
                  </a:cubicBezTo>
                  <a:cubicBezTo>
                    <a:pt x="280" y="0"/>
                    <a:pt x="280" y="48"/>
                    <a:pt x="336" y="48"/>
                  </a:cubicBezTo>
                  <a:cubicBezTo>
                    <a:pt x="392" y="48"/>
                    <a:pt x="512" y="0"/>
                    <a:pt x="576" y="0"/>
                  </a:cubicBezTo>
                  <a:cubicBezTo>
                    <a:pt x="640" y="0"/>
                    <a:pt x="664" y="48"/>
                    <a:pt x="720" y="48"/>
                  </a:cubicBezTo>
                  <a:cubicBezTo>
                    <a:pt x="776" y="48"/>
                    <a:pt x="856" y="0"/>
                    <a:pt x="912" y="0"/>
                  </a:cubicBezTo>
                  <a:cubicBezTo>
                    <a:pt x="968" y="0"/>
                    <a:pt x="992" y="48"/>
                    <a:pt x="1056" y="48"/>
                  </a:cubicBezTo>
                  <a:cubicBezTo>
                    <a:pt x="1120" y="48"/>
                    <a:pt x="1224" y="0"/>
                    <a:pt x="1296" y="0"/>
                  </a:cubicBezTo>
                  <a:cubicBezTo>
                    <a:pt x="1368" y="0"/>
                    <a:pt x="1428" y="24"/>
                    <a:pt x="148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227" name="Oval 11">
            <a:extLst>
              <a:ext uri="{FF2B5EF4-FFF2-40B4-BE49-F238E27FC236}">
                <a16:creationId xmlns:a16="http://schemas.microsoft.com/office/drawing/2014/main" id="{DFC4516C-53E8-7903-438D-FECBA8A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4533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31" name="Oval 15">
            <a:extLst>
              <a:ext uri="{FF2B5EF4-FFF2-40B4-BE49-F238E27FC236}">
                <a16:creationId xmlns:a16="http://schemas.microsoft.com/office/drawing/2014/main" id="{22D00CC2-D20C-A395-3890-DDCF008A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5067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32" name="Oval 16">
            <a:extLst>
              <a:ext uri="{FF2B5EF4-FFF2-40B4-BE49-F238E27FC236}">
                <a16:creationId xmlns:a16="http://schemas.microsoft.com/office/drawing/2014/main" id="{BE269EBF-2D2A-7DAA-2651-D264C4FD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963" y="4610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233" name="Oval 17">
            <a:extLst>
              <a:ext uri="{FF2B5EF4-FFF2-40B4-BE49-F238E27FC236}">
                <a16:creationId xmlns:a16="http://schemas.microsoft.com/office/drawing/2014/main" id="{032165C5-8CB4-7F9E-9683-C29BCDA4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52959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61CA8887-773D-D9ED-2620-D16408C89F99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2971800"/>
            <a:ext cx="3505200" cy="396875"/>
            <a:chOff x="1200" y="864"/>
            <a:chExt cx="2208" cy="250"/>
          </a:xfrm>
        </p:grpSpPr>
        <p:sp>
          <p:nvSpPr>
            <p:cNvPr id="15383" name="Text Box 5">
              <a:extLst>
                <a:ext uri="{FF2B5EF4-FFF2-40B4-BE49-F238E27FC236}">
                  <a16:creationId xmlns:a16="http://schemas.microsoft.com/office/drawing/2014/main" id="{C86FBFD6-BC46-CEC7-15B9-95A699484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2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000">
                  <a:latin typeface="Arial Narrow" panose="020B0606020202030204" pitchFamily="34" charset="0"/>
                  <a:ea typeface="MS PGothic" panose="020B0600070205080204" pitchFamily="34" charset="-128"/>
                </a:rPr>
                <a:t>Mass </a:t>
              </a:r>
              <a:r>
                <a:rPr lang="es-ES_tradnl" altLang="es-ES" sz="2000">
                  <a:latin typeface="Arial Narrow" panose="020B0606020202030204" pitchFamily="34" charset="0"/>
                  <a:ea typeface="MS PGothic" panose="020B0600070205080204" pitchFamily="34" charset="-128"/>
                  <a:sym typeface="Wingdings" panose="05000000000000000000" pitchFamily="2" charset="2"/>
                </a:rPr>
                <a:t> </a:t>
              </a:r>
              <a:r>
                <a:rPr lang="es-ES_tradnl" altLang="es-ES" sz="2000" b="1">
                  <a:latin typeface="Arial Narrow" panose="020B0606020202030204" pitchFamily="34" charset="0"/>
                  <a:ea typeface="MS PGothic" panose="020B0600070205080204" pitchFamily="34" charset="-128"/>
                  <a:sym typeface="Wingdings" panose="05000000000000000000" pitchFamily="2" charset="2"/>
                </a:rPr>
                <a:t>Chemical forces</a:t>
              </a:r>
            </a:p>
          </p:txBody>
        </p:sp>
        <p:sp>
          <p:nvSpPr>
            <p:cNvPr id="15384" name="Line 18">
              <a:extLst>
                <a:ext uri="{FF2B5EF4-FFF2-40B4-BE49-F238E27FC236}">
                  <a16:creationId xmlns:a16="http://schemas.microsoft.com/office/drawing/2014/main" id="{0955D61F-1D03-9EB1-E8FA-B6545D447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8" y="1104"/>
              <a:ext cx="1104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235" name="Line 19">
            <a:extLst>
              <a:ext uri="{FF2B5EF4-FFF2-40B4-BE49-F238E27FC236}">
                <a16:creationId xmlns:a16="http://schemas.microsoft.com/office/drawing/2014/main" id="{79D6F4E6-3CBB-1F12-0CCE-5E20EB144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4789488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1CAE813D-7025-3AAF-1D6D-9FB82E93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3" y="55245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895FDB27-AFD7-6C22-6AF5-3EB169506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52197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DFF15D31-C057-41A9-A5A1-4A0DE6823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47625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77C5C742-1020-02A2-4025-648F4041608E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3429000"/>
            <a:ext cx="3581400" cy="400050"/>
            <a:chOff x="1207" y="1152"/>
            <a:chExt cx="2256" cy="252"/>
          </a:xfrm>
        </p:grpSpPr>
        <p:sp>
          <p:nvSpPr>
            <p:cNvPr id="15381" name="Line 23">
              <a:extLst>
                <a:ext uri="{FF2B5EF4-FFF2-40B4-BE49-F238E27FC236}">
                  <a16:creationId xmlns:a16="http://schemas.microsoft.com/office/drawing/2014/main" id="{843A56F3-386D-A932-170D-66AD86233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392"/>
              <a:ext cx="11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82" name="Text Box 24">
              <a:extLst>
                <a:ext uri="{FF2B5EF4-FFF2-40B4-BE49-F238E27FC236}">
                  <a16:creationId xmlns:a16="http://schemas.microsoft.com/office/drawing/2014/main" id="{2F67E662-1F45-CCAC-CCBD-6AE1D6C60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" y="1152"/>
              <a:ext cx="2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000">
                  <a:latin typeface="Arial Narrow" panose="020B0606020202030204" pitchFamily="34" charset="0"/>
                  <a:ea typeface="MS PGothic" panose="020B0600070205080204" pitchFamily="34" charset="-128"/>
                </a:rPr>
                <a:t>E Charge </a:t>
              </a:r>
              <a:r>
                <a:rPr lang="es-ES_tradnl" altLang="es-ES" sz="2000">
                  <a:latin typeface="Arial Narrow" panose="020B0606020202030204" pitchFamily="34" charset="0"/>
                  <a:ea typeface="MS PGothic" panose="020B0600070205080204" pitchFamily="34" charset="-128"/>
                  <a:sym typeface="Wingdings" panose="05000000000000000000" pitchFamily="2" charset="2"/>
                </a:rPr>
                <a:t> </a:t>
              </a:r>
              <a:r>
                <a:rPr lang="es-ES_tradnl" altLang="es-ES" sz="2000" b="1">
                  <a:latin typeface="Arial Narrow" panose="020B0606020202030204" pitchFamily="34" charset="0"/>
                  <a:ea typeface="MS PGothic" panose="020B0600070205080204" pitchFamily="34" charset="-128"/>
                  <a:sym typeface="Wingdings" panose="05000000000000000000" pitchFamily="2" charset="2"/>
                </a:rPr>
                <a:t>Electrical forces</a:t>
              </a:r>
              <a:endParaRPr lang="es-ES" altLang="es-ES" sz="2000" b="1">
                <a:latin typeface="Arial Narrow" panose="020B060602020203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39" name="Rectangle 17">
            <a:extLst>
              <a:ext uri="{FF2B5EF4-FFF2-40B4-BE49-F238E27FC236}">
                <a16:creationId xmlns:a16="http://schemas.microsoft.com/office/drawing/2014/main" id="{78E16506-6781-0D34-EDFA-CF0999E9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246188"/>
            <a:ext cx="8550275" cy="46196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" sz="2400" b="1">
                <a:latin typeface="Arial Narrow" panose="020B0606020202030204" pitchFamily="34" charset="0"/>
                <a:ea typeface="MS PGothic" panose="020B0600070205080204" pitchFamily="34" charset="-128"/>
              </a:rPr>
              <a:t>LAW OF DIFUSION (</a:t>
            </a:r>
            <a:r>
              <a:rPr lang="es-ES_tradnl" altLang="en-US" sz="2400" b="1">
                <a:latin typeface="Arial Narrow" panose="020B0606020202030204" pitchFamily="34" charset="0"/>
                <a:ea typeface="MS PGothic" panose="020B0600070205080204" pitchFamily="34" charset="-128"/>
              </a:rPr>
              <a:t>“</a:t>
            </a:r>
            <a:r>
              <a:rPr lang="es-ES_tradnl" altLang="ja-JP" sz="2400" b="1">
                <a:latin typeface="Arial Narrow" panose="020B0606020202030204" pitchFamily="34" charset="0"/>
                <a:ea typeface="MS PGothic" panose="020B0600070205080204" pitchFamily="34" charset="-128"/>
              </a:rPr>
              <a:t>chemical driving force</a:t>
            </a:r>
            <a:r>
              <a:rPr lang="es-ES_tradnl" altLang="en-US" sz="2400" b="1">
                <a:latin typeface="Arial Narrow" panose="020B0606020202030204" pitchFamily="34" charset="0"/>
                <a:ea typeface="MS PGothic" panose="020B0600070205080204" pitchFamily="34" charset="-128"/>
              </a:rPr>
              <a:t>”</a:t>
            </a:r>
            <a:r>
              <a:rPr lang="es-ES_tradnl" altLang="ja-JP" sz="2400" b="1">
                <a:latin typeface="Arial Narrow" panose="020B0606020202030204" pitchFamily="34" charset="0"/>
                <a:ea typeface="MS PGothic" panose="020B0600070205080204" pitchFamily="34" charset="-128"/>
              </a:rPr>
              <a:t>)</a:t>
            </a:r>
            <a:endParaRPr lang="es-ES_tradnl" altLang="es-ES" sz="240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CFD34454-253C-17D4-8263-45285C87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1820863"/>
            <a:ext cx="8507412" cy="46196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" sz="2400" b="1">
                <a:latin typeface="Arial Narrow" panose="020B0606020202030204" pitchFamily="34" charset="0"/>
                <a:ea typeface="MS PGothic" panose="020B0600070205080204" pitchFamily="34" charset="-128"/>
              </a:rPr>
              <a:t>ELECTRICAL OR ELECTROSTATICAL driving force</a:t>
            </a:r>
            <a:endParaRPr lang="es-ES_tradnl" altLang="es-ES" sz="240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0" name="QuadreDeText 17">
            <a:extLst>
              <a:ext uri="{FF2B5EF4-FFF2-40B4-BE49-F238E27FC236}">
                <a16:creationId xmlns:a16="http://schemas.microsoft.com/office/drawing/2014/main" id="{CE7B17F5-D9D1-7571-B771-4305F0B8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5113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a-ES" altLang="es-ES" sz="2400">
                <a:ea typeface="MS PGothic" panose="020B0600070205080204" pitchFamily="34" charset="-128"/>
                <a:cs typeface="Arial" panose="020B0604020202020204" pitchFamily="34" charset="0"/>
              </a:rPr>
              <a:t>Ions tend to move down their </a:t>
            </a:r>
            <a:r>
              <a:rPr lang="ca-ES" altLang="en-US" sz="2400"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ca-ES" altLang="ja-JP" sz="2400" b="1">
                <a:ea typeface="MS PGothic" panose="020B0600070205080204" pitchFamily="34" charset="-128"/>
                <a:cs typeface="Arial" panose="020B0604020202020204" pitchFamily="34" charset="0"/>
              </a:rPr>
              <a:t>electrochemical gradient</a:t>
            </a:r>
            <a:r>
              <a:rPr lang="ca-ES" altLang="en-US" sz="2400"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endParaRPr lang="ca-ES" altLang="es-ES" sz="240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5379" name="TextBox 50">
            <a:extLst>
              <a:ext uri="{FF2B5EF4-FFF2-40B4-BE49-F238E27FC236}">
                <a16:creationId xmlns:a16="http://schemas.microsoft.com/office/drawing/2014/main" id="{AC8F816D-1C25-43FA-69F4-D3EC41FDA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2840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TRANSPORT OF 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1F03A-D129-6732-ED36-6B3BBE706FB6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2.2.2. Ions and ion transport across the cell membrane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nimBg="1"/>
      <p:bldP spid="9227" grpId="0" animBg="1"/>
      <p:bldP spid="9231" grpId="0" animBg="1"/>
      <p:bldP spid="9232" grpId="0" animBg="1"/>
      <p:bldP spid="9233" grpId="0" animBg="1"/>
      <p:bldP spid="39" grpId="0" animBg="1"/>
      <p:bldP spid="40" grpId="0" animBg="1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D6C57427-DC78-1021-AB91-6AB8FCB9E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997200"/>
            <a:ext cx="8747125" cy="46196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b="1">
                <a:latin typeface="Arial Narrow" pitchFamily="34" charset="0"/>
                <a:ea typeface="MS PGothic" charset="0"/>
                <a:cs typeface="MS PGothic" charset="0"/>
              </a:rPr>
              <a:t>2 kinds of ion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378B7-3CA5-95B3-9A5C-D8B15F35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528763"/>
            <a:ext cx="331152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altLang="es-ES" sz="2000">
                <a:latin typeface="Arial Narrow" panose="020B0606020202030204" pitchFamily="34" charset="0"/>
                <a:ea typeface="MS PGothic" panose="020B0600070205080204" pitchFamily="34" charset="-128"/>
              </a:rPr>
              <a:t>Large uncharged polar, charged atoms (ions)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23D7-07E9-26BC-CE3F-6BB6772F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16192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Cómo recordar mejor lo que estudiamos">
            <a:extLst>
              <a:ext uri="{FF2B5EF4-FFF2-40B4-BE49-F238E27FC236}">
                <a16:creationId xmlns:a16="http://schemas.microsoft.com/office/drawing/2014/main" id="{AC2DFDC4-54EC-73C3-49E2-33AFFE73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65188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Box 9">
            <a:extLst>
              <a:ext uri="{FF2B5EF4-FFF2-40B4-BE49-F238E27FC236}">
                <a16:creationId xmlns:a16="http://schemas.microsoft.com/office/drawing/2014/main" id="{3957C8D2-7A3F-CFF6-A4B0-A5ADE9CC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2840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TRANSPORT OF 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B5EC9-5A28-774E-F198-4281E2744A83}"/>
              </a:ext>
            </a:extLst>
          </p:cNvPr>
          <p:cNvSpPr txBox="1"/>
          <p:nvPr/>
        </p:nvSpPr>
        <p:spPr>
          <a:xfrm>
            <a:off x="5435600" y="1412875"/>
            <a:ext cx="3338513" cy="830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So, how do ions cross the membrane?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7D9D5E-244D-FCA5-FF7E-D363FF64573B}"/>
              </a:ext>
            </a:extLst>
          </p:cNvPr>
          <p:cNvSpPr/>
          <p:nvPr/>
        </p:nvSpPr>
        <p:spPr>
          <a:xfrm>
            <a:off x="4284663" y="3603625"/>
            <a:ext cx="4572000" cy="2708275"/>
          </a:xfrm>
          <a:prstGeom prst="rect">
            <a:avLst/>
          </a:prstGeom>
          <a:ln w="57150" cmpd="sng">
            <a:solidFill>
              <a:srgbClr val="BFBFBF"/>
            </a:solidFill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GB" sz="2000" b="1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ACTIVE </a:t>
            </a:r>
            <a:r>
              <a:rPr lang="en-GB" sz="2000" b="1">
                <a:latin typeface="Arial"/>
                <a:ea typeface="MS PGothic" charset="0"/>
                <a:cs typeface="Arial"/>
              </a:rPr>
              <a:t>(or gated channels)</a:t>
            </a:r>
          </a:p>
          <a:p>
            <a:pPr algn="ctr">
              <a:spcBef>
                <a:spcPts val="1200"/>
              </a:spcBef>
              <a:defRPr/>
            </a:pPr>
            <a:r>
              <a:rPr lang="en-GB" sz="2000">
                <a:latin typeface="Arial"/>
                <a:ea typeface="MS PGothic" charset="0"/>
                <a:cs typeface="Arial"/>
              </a:rPr>
              <a:t>They are usually closed, except under certain conditions:</a:t>
            </a:r>
          </a:p>
          <a:p>
            <a:pPr marL="342900" indent="-342900" algn="ctr">
              <a:spcBef>
                <a:spcPts val="1200"/>
              </a:spcBef>
              <a:buFont typeface="Wingdings" charset="2"/>
              <a:buChar char="ü"/>
              <a:defRPr/>
            </a:pPr>
            <a:r>
              <a:rPr lang="en-GB" sz="2000">
                <a:latin typeface="Arial"/>
                <a:ea typeface="MS PGothic" charset="0"/>
                <a:cs typeface="Arial"/>
              </a:rPr>
              <a:t>A specific change in membrane voltage (</a:t>
            </a:r>
            <a:r>
              <a:rPr lang="en-GB" sz="200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voltage-gated</a:t>
            </a:r>
            <a:r>
              <a:rPr lang="en-GB" sz="2000">
                <a:latin typeface="Arial"/>
                <a:ea typeface="MS PGothic" charset="0"/>
                <a:cs typeface="Arial"/>
              </a:rPr>
              <a:t> channels)</a:t>
            </a:r>
          </a:p>
          <a:p>
            <a:pPr marL="342900" indent="-342900" algn="ctr">
              <a:spcBef>
                <a:spcPts val="1200"/>
              </a:spcBef>
              <a:buFont typeface="Wingdings" charset="2"/>
              <a:buChar char="ü"/>
              <a:defRPr/>
            </a:pPr>
            <a:r>
              <a:rPr lang="en-GB" sz="2000">
                <a:latin typeface="Arial"/>
                <a:ea typeface="MS PGothic" charset="0"/>
                <a:cs typeface="Arial"/>
              </a:rPr>
              <a:t>Binding of a substance to a specific site (</a:t>
            </a:r>
            <a:r>
              <a:rPr lang="en-GB" sz="200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Ligand-gated</a:t>
            </a:r>
            <a:r>
              <a:rPr lang="en-GB" sz="2000">
                <a:latin typeface="Arial"/>
                <a:ea typeface="MS PGothic" charset="0"/>
                <a:cs typeface="Arial"/>
              </a:rPr>
              <a:t> channels)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727679E0-CE91-3E1A-153C-50D6185E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00450"/>
            <a:ext cx="3709988" cy="862013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GB" sz="2000" b="1" dirty="0">
                <a:solidFill>
                  <a:srgbClr val="FF0000"/>
                </a:solidFill>
                <a:latin typeface="Arial"/>
                <a:ea typeface="MS PGothic" charset="0"/>
                <a:cs typeface="Arial"/>
              </a:rPr>
              <a:t>PASSIVE</a:t>
            </a:r>
            <a:r>
              <a:rPr lang="en-GB" sz="2000" b="1" dirty="0">
                <a:latin typeface="Arial"/>
                <a:ea typeface="MS PGothic" charset="0"/>
                <a:cs typeface="Arial"/>
              </a:rPr>
              <a:t> (or leak channels)</a:t>
            </a:r>
          </a:p>
          <a:p>
            <a:pPr algn="ctr">
              <a:spcBef>
                <a:spcPts val="1200"/>
              </a:spcBef>
              <a:defRPr/>
            </a:pPr>
            <a:r>
              <a:rPr lang="en-GB" sz="2000" dirty="0">
                <a:latin typeface="Arial"/>
                <a:ea typeface="MS PGothic" charset="0"/>
                <a:cs typeface="Arial"/>
              </a:rPr>
              <a:t>They are always open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4FED2-F586-96E5-8717-33B1F45FA53C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2.2.2. Ions and ion transport across the cell membrane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0C317414-6A7E-47BC-8DC3-ACD92AE0B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969963"/>
            <a:ext cx="8831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 b="1">
                <a:ea typeface="MS PGothic" panose="020B0600070205080204" pitchFamily="34" charset="-128"/>
                <a:cs typeface="Arial" panose="020B0604020202020204" pitchFamily="34" charset="0"/>
              </a:rPr>
              <a:t>SUMMARY</a:t>
            </a:r>
            <a:endParaRPr lang="es-ES" altLang="es-ES" sz="2000" b="1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580" name="Text Box 76">
            <a:extLst>
              <a:ext uri="{FF2B5EF4-FFF2-40B4-BE49-F238E27FC236}">
                <a16:creationId xmlns:a16="http://schemas.microsoft.com/office/drawing/2014/main" id="{8246127B-A5D6-7174-9301-42C43CE89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457325"/>
            <a:ext cx="8382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2400" b="1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Semi</a:t>
            </a:r>
            <a:r>
              <a:rPr lang="en-GB" altLang="es-ES" sz="240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permeable membrane</a:t>
            </a:r>
            <a:endParaRPr lang="en-GB" altLang="es-ES" sz="2000">
              <a:solidFill>
                <a:srgbClr val="00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s-ES" sz="180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The ions that can cross it </a:t>
            </a:r>
            <a:r>
              <a:rPr lang="en-GB" altLang="es-ES" sz="18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will distribute asymmetrically </a:t>
            </a: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on both sides of the membrane.</a:t>
            </a: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As a result, there will be a voltage across the cell membrane </a:t>
            </a: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altLang="es-ES" sz="18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membrane </a:t>
            </a:r>
            <a:r>
              <a:rPr lang="en-GB" altLang="es-ES" sz="18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potential.</a:t>
            </a: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GB" altLang="es-ES" sz="18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membrane potential </a:t>
            </a: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(voltage) will act as an </a:t>
            </a:r>
            <a:r>
              <a:rPr lang="en-GB" altLang="es-ES" sz="18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electrical driving force </a:t>
            </a: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acting on the ions that are inside and outside the cell.</a:t>
            </a: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For each ion there can be a situation in which this ion is in </a:t>
            </a:r>
            <a:r>
              <a:rPr lang="en-GB" altLang="es-ES" sz="18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electrochemical equilibrium: </a:t>
            </a:r>
            <a:r>
              <a:rPr lang="en-GB" altLang="es-ES" sz="1800">
                <a:ea typeface="MS PGothic" panose="020B0600070205080204" pitchFamily="34" charset="-128"/>
                <a:cs typeface="Arial" panose="020B0604020202020204" pitchFamily="34" charset="0"/>
              </a:rPr>
              <a:t>the ion is pushed towards one direction by the chemical driving force and towards the opposite direction by the electrical driving force (voltage), anb both forces have the same intensity</a:t>
            </a:r>
            <a:endParaRPr lang="en-GB" altLang="es-ES" sz="1800">
              <a:solidFill>
                <a:srgbClr val="FF0000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GB" altLang="es-ES" sz="180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" name="Group 82">
            <a:extLst>
              <a:ext uri="{FF2B5EF4-FFF2-40B4-BE49-F238E27FC236}">
                <a16:creationId xmlns:a16="http://schemas.microsoft.com/office/drawing/2014/main" id="{B13913E6-F45B-C842-8586-5EC6B1CBB143}"/>
              </a:ext>
            </a:extLst>
          </p:cNvPr>
          <p:cNvGrpSpPr>
            <a:grpSpLocks/>
          </p:cNvGrpSpPr>
          <p:nvPr/>
        </p:nvGrpSpPr>
        <p:grpSpPr bwMode="auto">
          <a:xfrm>
            <a:off x="4338638" y="938213"/>
            <a:ext cx="4640262" cy="769937"/>
            <a:chOff x="2336" y="419"/>
            <a:chExt cx="2923" cy="485"/>
          </a:xfrm>
        </p:grpSpPr>
        <p:sp>
          <p:nvSpPr>
            <p:cNvPr id="17415" name="AutoShape 79">
              <a:extLst>
                <a:ext uri="{FF2B5EF4-FFF2-40B4-BE49-F238E27FC236}">
                  <a16:creationId xmlns:a16="http://schemas.microsoft.com/office/drawing/2014/main" id="{ADBEB8DA-3917-8C55-91C6-0A481489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" y="436"/>
              <a:ext cx="72" cy="454"/>
            </a:xfrm>
            <a:prstGeom prst="leftBracket">
              <a:avLst>
                <a:gd name="adj" fmla="val 5254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s-ES" sz="220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416" name="Text Box 80">
              <a:extLst>
                <a:ext uri="{FF2B5EF4-FFF2-40B4-BE49-F238E27FC236}">
                  <a16:creationId xmlns:a16="http://schemas.microsoft.com/office/drawing/2014/main" id="{75523737-8D3F-8CAA-FC05-176F3EF9A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419"/>
              <a:ext cx="28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ES" sz="2200">
                  <a:ea typeface="MS PGothic" panose="020B0600070205080204" pitchFamily="34" charset="-128"/>
                  <a:cs typeface="Arial" panose="020B0604020202020204" pitchFamily="34" charset="0"/>
                </a:rPr>
                <a:t>One or more ions CANNOT cross it</a:t>
              </a:r>
            </a:p>
          </p:txBody>
        </p:sp>
        <p:sp>
          <p:nvSpPr>
            <p:cNvPr id="17417" name="Text Box 81">
              <a:extLst>
                <a:ext uri="{FF2B5EF4-FFF2-40B4-BE49-F238E27FC236}">
                  <a16:creationId xmlns:a16="http://schemas.microsoft.com/office/drawing/2014/main" id="{961D47AB-9D1D-9601-F305-A1F3B2E1B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633"/>
              <a:ext cx="25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ES" sz="2200">
                  <a:ea typeface="MS PGothic" panose="020B0600070205080204" pitchFamily="34" charset="-128"/>
                  <a:cs typeface="Arial" panose="020B0604020202020204" pitchFamily="34" charset="0"/>
                </a:rPr>
                <a:t>One or more ions CAN cross it</a:t>
              </a:r>
            </a:p>
          </p:txBody>
        </p:sp>
      </p:grpSp>
      <p:sp>
        <p:nvSpPr>
          <p:cNvPr id="17413" name="TextBox 8">
            <a:extLst>
              <a:ext uri="{FF2B5EF4-FFF2-40B4-BE49-F238E27FC236}">
                <a16:creationId xmlns:a16="http://schemas.microsoft.com/office/drawing/2014/main" id="{5EFA5926-6963-19E9-2F4B-94AEEEB67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476250"/>
            <a:ext cx="438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ELECTROCHEMICAL EQUILIBRIUM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CDD1A-DB63-1890-32D6-CDC31BD44F3D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a-ES" dirty="0">
                <a:latin typeface="Arial"/>
                <a:ea typeface="MS PGothic" charset="0"/>
                <a:cs typeface="Arial"/>
              </a:rPr>
              <a:t>2.2.3.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The</a:t>
            </a:r>
            <a:r>
              <a:rPr lang="ca-ES" dirty="0">
                <a:latin typeface="Arial"/>
                <a:ea typeface="MS PGothic" charset="0"/>
                <a:cs typeface="Arial"/>
              </a:rPr>
              <a:t>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equilibrium</a:t>
            </a:r>
            <a:r>
              <a:rPr lang="ca-ES" dirty="0">
                <a:latin typeface="Arial"/>
                <a:ea typeface="MS PGothic" charset="0"/>
                <a:cs typeface="Arial"/>
              </a:rPr>
              <a:t>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potential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1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0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4">
            <a:extLst>
              <a:ext uri="{FF2B5EF4-FFF2-40B4-BE49-F238E27FC236}">
                <a16:creationId xmlns:a16="http://schemas.microsoft.com/office/drawing/2014/main" id="{EAC19CC4-BC2F-869B-2111-7993C621E39A}"/>
              </a:ext>
            </a:extLst>
          </p:cNvPr>
          <p:cNvGrpSpPr>
            <a:grpSpLocks/>
          </p:cNvGrpSpPr>
          <p:nvPr/>
        </p:nvGrpSpPr>
        <p:grpSpPr bwMode="auto">
          <a:xfrm>
            <a:off x="55563" y="854226"/>
            <a:ext cx="2552700" cy="3692525"/>
            <a:chOff x="192" y="384"/>
            <a:chExt cx="1608" cy="2326"/>
          </a:xfrm>
        </p:grpSpPr>
        <p:sp>
          <p:nvSpPr>
            <p:cNvPr id="19519" name="Line 19">
              <a:extLst>
                <a:ext uri="{FF2B5EF4-FFF2-40B4-BE49-F238E27FC236}">
                  <a16:creationId xmlns:a16="http://schemas.microsoft.com/office/drawing/2014/main" id="{561AE0B1-5D69-B373-7113-716095507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" y="15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520" name="Group 43">
              <a:extLst>
                <a:ext uri="{FF2B5EF4-FFF2-40B4-BE49-F238E27FC236}">
                  <a16:creationId xmlns:a16="http://schemas.microsoft.com/office/drawing/2014/main" id="{B09A7398-DBF3-BF3C-D0E3-13FCD7EED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84"/>
              <a:ext cx="1608" cy="2326"/>
              <a:chOff x="192" y="384"/>
              <a:chExt cx="1608" cy="2326"/>
            </a:xfrm>
          </p:grpSpPr>
          <p:grpSp>
            <p:nvGrpSpPr>
              <p:cNvPr id="19521" name="Group 4">
                <a:extLst>
                  <a:ext uri="{FF2B5EF4-FFF2-40B4-BE49-F238E27FC236}">
                    <a16:creationId xmlns:a16="http://schemas.microsoft.com/office/drawing/2014/main" id="{E58C2F46-6553-9D6B-7BFC-4D96B34F5B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384"/>
                <a:ext cx="1464" cy="2326"/>
                <a:chOff x="4248" y="326"/>
                <a:chExt cx="1464" cy="2326"/>
              </a:xfrm>
            </p:grpSpPr>
            <p:grpSp>
              <p:nvGrpSpPr>
                <p:cNvPr id="19529" name="Group 5">
                  <a:extLst>
                    <a:ext uri="{FF2B5EF4-FFF2-40B4-BE49-F238E27FC236}">
                      <a16:creationId xmlns:a16="http://schemas.microsoft.com/office/drawing/2014/main" id="{F50575EB-A51D-765A-1229-BE00EB6820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8" y="828"/>
                  <a:ext cx="1464" cy="1824"/>
                  <a:chOff x="240" y="864"/>
                  <a:chExt cx="2208" cy="1824"/>
                </a:xfrm>
              </p:grpSpPr>
              <p:grpSp>
                <p:nvGrpSpPr>
                  <p:cNvPr id="19533" name="Group 6">
                    <a:extLst>
                      <a:ext uri="{FF2B5EF4-FFF2-40B4-BE49-F238E27FC236}">
                        <a16:creationId xmlns:a16="http://schemas.microsoft.com/office/drawing/2014/main" id="{C29E74EE-6185-96D7-088D-87DE48E6641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" y="864"/>
                    <a:ext cx="2208" cy="1433"/>
                    <a:chOff x="524" y="960"/>
                    <a:chExt cx="1495" cy="1433"/>
                  </a:xfrm>
                </p:grpSpPr>
                <p:sp>
                  <p:nvSpPr>
                    <p:cNvPr id="19536" name="Freeform 7">
                      <a:extLst>
                        <a:ext uri="{FF2B5EF4-FFF2-40B4-BE49-F238E27FC236}">
                          <a16:creationId xmlns:a16="http://schemas.microsoft.com/office/drawing/2014/main" id="{98382997-A1AB-A39C-F7F8-754C6C741B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4" y="960"/>
                      <a:ext cx="1495" cy="1433"/>
                    </a:xfrm>
                    <a:custGeom>
                      <a:avLst/>
                      <a:gdLst>
                        <a:gd name="T0" fmla="*/ 0 w 1495"/>
                        <a:gd name="T1" fmla="*/ 24 h 1433"/>
                        <a:gd name="T2" fmla="*/ 4 w 1495"/>
                        <a:gd name="T3" fmla="*/ 1433 h 1433"/>
                        <a:gd name="T4" fmla="*/ 1492 w 1495"/>
                        <a:gd name="T5" fmla="*/ 1433 h 1433"/>
                        <a:gd name="T6" fmla="*/ 1495 w 1495"/>
                        <a:gd name="T7" fmla="*/ 0 h 143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95"/>
                        <a:gd name="T13" fmla="*/ 0 h 1433"/>
                        <a:gd name="T14" fmla="*/ 1495 w 1495"/>
                        <a:gd name="T15" fmla="*/ 1433 h 143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95" h="1433">
                          <a:moveTo>
                            <a:pt x="0" y="24"/>
                          </a:moveTo>
                          <a:lnTo>
                            <a:pt x="4" y="1433"/>
                          </a:lnTo>
                          <a:lnTo>
                            <a:pt x="1492" y="1433"/>
                          </a:lnTo>
                          <a:lnTo>
                            <a:pt x="1495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9537" name="Freeform 8">
                      <a:extLst>
                        <a:ext uri="{FF2B5EF4-FFF2-40B4-BE49-F238E27FC236}">
                          <a16:creationId xmlns:a16="http://schemas.microsoft.com/office/drawing/2014/main" id="{E8E21005-386E-E2AC-A852-A9EE407F2E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" y="1097"/>
                      <a:ext cx="1488" cy="56"/>
                    </a:xfrm>
                    <a:custGeom>
                      <a:avLst/>
                      <a:gdLst>
                        <a:gd name="T0" fmla="*/ 0 w 1488"/>
                        <a:gd name="T1" fmla="*/ 48 h 56"/>
                        <a:gd name="T2" fmla="*/ 96 w 1488"/>
                        <a:gd name="T3" fmla="*/ 48 h 56"/>
                        <a:gd name="T4" fmla="*/ 240 w 1488"/>
                        <a:gd name="T5" fmla="*/ 0 h 56"/>
                        <a:gd name="T6" fmla="*/ 336 w 1488"/>
                        <a:gd name="T7" fmla="*/ 48 h 56"/>
                        <a:gd name="T8" fmla="*/ 576 w 1488"/>
                        <a:gd name="T9" fmla="*/ 0 h 56"/>
                        <a:gd name="T10" fmla="*/ 720 w 1488"/>
                        <a:gd name="T11" fmla="*/ 48 h 56"/>
                        <a:gd name="T12" fmla="*/ 912 w 1488"/>
                        <a:gd name="T13" fmla="*/ 0 h 56"/>
                        <a:gd name="T14" fmla="*/ 1056 w 1488"/>
                        <a:gd name="T15" fmla="*/ 48 h 56"/>
                        <a:gd name="T16" fmla="*/ 1296 w 1488"/>
                        <a:gd name="T17" fmla="*/ 0 h 56"/>
                        <a:gd name="T18" fmla="*/ 1488 w 1488"/>
                        <a:gd name="T19" fmla="*/ 48 h 5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488"/>
                        <a:gd name="T31" fmla="*/ 0 h 56"/>
                        <a:gd name="T32" fmla="*/ 1488 w 1488"/>
                        <a:gd name="T33" fmla="*/ 56 h 5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488" h="56">
                          <a:moveTo>
                            <a:pt x="0" y="48"/>
                          </a:moveTo>
                          <a:cubicBezTo>
                            <a:pt x="28" y="52"/>
                            <a:pt x="56" y="56"/>
                            <a:pt x="96" y="48"/>
                          </a:cubicBezTo>
                          <a:cubicBezTo>
                            <a:pt x="136" y="40"/>
                            <a:pt x="200" y="0"/>
                            <a:pt x="240" y="0"/>
                          </a:cubicBezTo>
                          <a:cubicBezTo>
                            <a:pt x="280" y="0"/>
                            <a:pt x="280" y="48"/>
                            <a:pt x="336" y="48"/>
                          </a:cubicBezTo>
                          <a:cubicBezTo>
                            <a:pt x="392" y="48"/>
                            <a:pt x="512" y="0"/>
                            <a:pt x="576" y="0"/>
                          </a:cubicBezTo>
                          <a:cubicBezTo>
                            <a:pt x="640" y="0"/>
                            <a:pt x="664" y="48"/>
                            <a:pt x="720" y="48"/>
                          </a:cubicBezTo>
                          <a:cubicBezTo>
                            <a:pt x="776" y="48"/>
                            <a:pt x="856" y="0"/>
                            <a:pt x="912" y="0"/>
                          </a:cubicBezTo>
                          <a:cubicBezTo>
                            <a:pt x="968" y="0"/>
                            <a:pt x="992" y="48"/>
                            <a:pt x="1056" y="48"/>
                          </a:cubicBezTo>
                          <a:cubicBezTo>
                            <a:pt x="1120" y="48"/>
                            <a:pt x="1224" y="0"/>
                            <a:pt x="1296" y="0"/>
                          </a:cubicBezTo>
                          <a:cubicBezTo>
                            <a:pt x="1368" y="0"/>
                            <a:pt x="1428" y="24"/>
                            <a:pt x="1488" y="4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9534" name="Text Box 9">
                    <a:extLst>
                      <a:ext uri="{FF2B5EF4-FFF2-40B4-BE49-F238E27FC236}">
                        <a16:creationId xmlns:a16="http://schemas.microsoft.com/office/drawing/2014/main" id="{037A6360-DB32-EA58-60CF-17B859F4C9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_tradnl" altLang="es-ES" sz="2400"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A</a:t>
                    </a:r>
                    <a:endParaRPr lang="es-ES" altLang="es-ES" sz="2400">
                      <a:latin typeface="Times New Roman" panose="02020603050405020304" pitchFamily="18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9535" name="Text Box 10">
                    <a:extLst>
                      <a:ext uri="{FF2B5EF4-FFF2-40B4-BE49-F238E27FC236}">
                        <a16:creationId xmlns:a16="http://schemas.microsoft.com/office/drawing/2014/main" id="{71673E27-595B-5360-760A-BD41CE18D3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40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_tradnl" altLang="es-ES" sz="2400"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B</a:t>
                    </a:r>
                    <a:endParaRPr lang="es-ES" altLang="es-ES" sz="2400">
                      <a:latin typeface="Times New Roman" panose="02020603050405020304" pitchFamily="18" charset="0"/>
                      <a:ea typeface="MS PGothic" panose="020B0600070205080204" pitchFamily="34" charset="-128"/>
                    </a:endParaRPr>
                  </a:p>
                </p:txBody>
              </p:sp>
            </p:grpSp>
            <p:grpSp>
              <p:nvGrpSpPr>
                <p:cNvPr id="19530" name="Group 11">
                  <a:extLst>
                    <a:ext uri="{FF2B5EF4-FFF2-40B4-BE49-F238E27FC236}">
                      <a16:creationId xmlns:a16="http://schemas.microsoft.com/office/drawing/2014/main" id="{F504A792-4BAD-E5EE-9BED-619A5C60D1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87" y="326"/>
                  <a:ext cx="1200" cy="1930"/>
                  <a:chOff x="4487" y="326"/>
                  <a:chExt cx="1200" cy="1930"/>
                </a:xfrm>
              </p:grpSpPr>
              <p:sp>
                <p:nvSpPr>
                  <p:cNvPr id="19531" name="Line 12">
                    <a:extLst>
                      <a:ext uri="{FF2B5EF4-FFF2-40B4-BE49-F238E27FC236}">
                        <a16:creationId xmlns:a16="http://schemas.microsoft.com/office/drawing/2014/main" id="{BF27C95D-68A7-500A-968C-CD7C158522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92" y="816"/>
                    <a:ext cx="1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532" name="Text Box 13">
                    <a:extLst>
                      <a:ext uri="{FF2B5EF4-FFF2-40B4-BE49-F238E27FC236}">
                        <a16:creationId xmlns:a16="http://schemas.microsoft.com/office/drawing/2014/main" id="{158896CA-4C2B-C00A-30F4-5ED98E0812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326"/>
                    <a:ext cx="1200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_tradnl" altLang="es-ES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Semi</a:t>
                    </a:r>
                    <a:r>
                      <a:rPr lang="es-ES_tradnl" altLang="es-ES" sz="2000"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permeable membrane</a:t>
                    </a:r>
                    <a:endParaRPr lang="es-ES" altLang="es-ES" sz="2000">
                      <a:latin typeface="Times New Roman" panose="02020603050405020304" pitchFamily="18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sp>
            <p:nvSpPr>
              <p:cNvPr id="19522" name="Text Box 14">
                <a:extLst>
                  <a:ext uri="{FF2B5EF4-FFF2-40B4-BE49-F238E27FC236}">
                    <a16:creationId xmlns:a16="http://schemas.microsoft.com/office/drawing/2014/main" id="{E9AE15AE-7218-5E1F-4A1A-FD14ED435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125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X</a:t>
                </a:r>
                <a:r>
                  <a:rPr lang="es-ES_tradnl" altLang="es-ES" sz="2400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+</a:t>
                </a:r>
                <a:endParaRPr lang="es-ES" altLang="es-E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23" name="Text Box 15">
                <a:extLst>
                  <a:ext uri="{FF2B5EF4-FFF2-40B4-BE49-F238E27FC236}">
                    <a16:creationId xmlns:a16="http://schemas.microsoft.com/office/drawing/2014/main" id="{EEBF984A-BB32-3612-6C0E-3C9EFA93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" y="1594"/>
                <a:ext cx="480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4400">
                    <a:solidFill>
                      <a:srgbClr val="FF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Y</a:t>
                </a:r>
                <a:r>
                  <a:rPr lang="es-ES_tradnl" altLang="es-ES" sz="6000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-</a:t>
                </a:r>
                <a:endParaRPr lang="es-ES" altLang="es-ES" sz="6000">
                  <a:solidFill>
                    <a:srgbClr val="FF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9524" name="Group 16">
                <a:extLst>
                  <a:ext uri="{FF2B5EF4-FFF2-40B4-BE49-F238E27FC236}">
                    <a16:creationId xmlns:a16="http://schemas.microsoft.com/office/drawing/2014/main" id="{111019B9-1C3F-2369-CCBA-F4D6BCB40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24" y="1258"/>
                <a:ext cx="576" cy="903"/>
                <a:chOff x="576" y="1152"/>
                <a:chExt cx="576" cy="903"/>
              </a:xfrm>
            </p:grpSpPr>
            <p:sp>
              <p:nvSpPr>
                <p:cNvPr id="19527" name="Text Box 17">
                  <a:extLst>
                    <a:ext uri="{FF2B5EF4-FFF2-40B4-BE49-F238E27FC236}">
                      <a16:creationId xmlns:a16="http://schemas.microsoft.com/office/drawing/2014/main" id="{A0D68785-CFF3-18F1-C933-73741EDE3B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152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s-ES" sz="1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rPr>
                    <a:t>X</a:t>
                  </a:r>
                  <a:r>
                    <a:rPr lang="es-ES_tradnl" altLang="es-ES" sz="2000" baseline="30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rPr>
                    <a:t>+</a:t>
                  </a:r>
                  <a:endParaRPr lang="es-ES" altLang="es-ES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9528" name="Text Box 18">
                  <a:extLst>
                    <a:ext uri="{FF2B5EF4-FFF2-40B4-BE49-F238E27FC236}">
                      <a16:creationId xmlns:a16="http://schemas.microsoft.com/office/drawing/2014/main" id="{C0B2DB78-74BF-4D71-E794-DAD71E49E9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536"/>
                  <a:ext cx="480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GB" altLang="es-ES" sz="4800">
                    <a:solidFill>
                      <a:srgbClr val="FF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9525" name="Line 20">
                <a:extLst>
                  <a:ext uri="{FF2B5EF4-FFF2-40B4-BE49-F238E27FC236}">
                    <a16:creationId xmlns:a16="http://schemas.microsoft.com/office/drawing/2014/main" id="{AB62C443-4B66-3B83-7F57-291524F6D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" y="134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26" name="Freeform 25">
                <a:extLst>
                  <a:ext uri="{FF2B5EF4-FFF2-40B4-BE49-F238E27FC236}">
                    <a16:creationId xmlns:a16="http://schemas.microsoft.com/office/drawing/2014/main" id="{E3A806B0-82A7-40DD-4838-19BF7E36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" y="1984"/>
                <a:ext cx="251" cy="186"/>
              </a:xfrm>
              <a:custGeom>
                <a:avLst/>
                <a:gdLst>
                  <a:gd name="T0" fmla="*/ 3 w 251"/>
                  <a:gd name="T1" fmla="*/ 8 h 186"/>
                  <a:gd name="T2" fmla="*/ 210 w 251"/>
                  <a:gd name="T3" fmla="*/ 26 h 186"/>
                  <a:gd name="T4" fmla="*/ 216 w 251"/>
                  <a:gd name="T5" fmla="*/ 164 h 186"/>
                  <a:gd name="T6" fmla="*/ 0 w 251"/>
                  <a:gd name="T7" fmla="*/ 161 h 1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1"/>
                  <a:gd name="T13" fmla="*/ 0 h 186"/>
                  <a:gd name="T14" fmla="*/ 251 w 251"/>
                  <a:gd name="T15" fmla="*/ 186 h 1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1" h="186">
                    <a:moveTo>
                      <a:pt x="3" y="8"/>
                    </a:moveTo>
                    <a:cubicBezTo>
                      <a:pt x="37" y="10"/>
                      <a:pt x="175" y="0"/>
                      <a:pt x="210" y="26"/>
                    </a:cubicBezTo>
                    <a:cubicBezTo>
                      <a:pt x="245" y="52"/>
                      <a:pt x="251" y="142"/>
                      <a:pt x="216" y="164"/>
                    </a:cubicBezTo>
                    <a:cubicBezTo>
                      <a:pt x="181" y="186"/>
                      <a:pt x="45" y="162"/>
                      <a:pt x="0" y="16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9459" name="Group 58">
            <a:extLst>
              <a:ext uri="{FF2B5EF4-FFF2-40B4-BE49-F238E27FC236}">
                <a16:creationId xmlns:a16="http://schemas.microsoft.com/office/drawing/2014/main" id="{07B8DD38-C1AD-6362-AD00-5BFB7679915D}"/>
              </a:ext>
            </a:extLst>
          </p:cNvPr>
          <p:cNvGrpSpPr>
            <a:grpSpLocks/>
          </p:cNvGrpSpPr>
          <p:nvPr/>
        </p:nvGrpSpPr>
        <p:grpSpPr bwMode="auto">
          <a:xfrm>
            <a:off x="3713585" y="3838791"/>
            <a:ext cx="685800" cy="579437"/>
            <a:chOff x="1920" y="2448"/>
            <a:chExt cx="432" cy="365"/>
          </a:xfrm>
        </p:grpSpPr>
        <p:sp>
          <p:nvSpPr>
            <p:cNvPr id="19515" name="Text Box 52">
              <a:extLst>
                <a:ext uri="{FF2B5EF4-FFF2-40B4-BE49-F238E27FC236}">
                  <a16:creationId xmlns:a16="http://schemas.microsoft.com/office/drawing/2014/main" id="{B4FDE722-1A27-CD2B-0081-CE4D83818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4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>
                  <a:latin typeface="Times New Roman" panose="02020603050405020304" pitchFamily="18" charset="0"/>
                  <a:ea typeface="MS PGothic" panose="020B0600070205080204" pitchFamily="34" charset="-128"/>
                </a:rPr>
                <a:t>E</a:t>
              </a:r>
              <a:r>
                <a:rPr lang="es-ES_tradnl" altLang="es-ES" sz="28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X</a:t>
              </a:r>
              <a:endParaRPr lang="es-ES" altLang="es-ES" sz="2800">
                <a:solidFill>
                  <a:schemeClr val="accent2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grpSp>
          <p:nvGrpSpPr>
            <p:cNvPr id="19516" name="Group 57">
              <a:extLst>
                <a:ext uri="{FF2B5EF4-FFF2-40B4-BE49-F238E27FC236}">
                  <a16:creationId xmlns:a16="http://schemas.microsoft.com/office/drawing/2014/main" id="{B867B99C-1F8E-B12D-09F1-A2A3ADE24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7" y="2619"/>
              <a:ext cx="59" cy="70"/>
              <a:chOff x="2212" y="2590"/>
              <a:chExt cx="48" cy="48"/>
            </a:xfrm>
          </p:grpSpPr>
          <p:sp>
            <p:nvSpPr>
              <p:cNvPr id="19517" name="Line 53">
                <a:extLst>
                  <a:ext uri="{FF2B5EF4-FFF2-40B4-BE49-F238E27FC236}">
                    <a16:creationId xmlns:a16="http://schemas.microsoft.com/office/drawing/2014/main" id="{127ACC63-09F9-30A0-28F4-A423FF361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61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18" name="Line 54">
                <a:extLst>
                  <a:ext uri="{FF2B5EF4-FFF2-40B4-BE49-F238E27FC236}">
                    <a16:creationId xmlns:a16="http://schemas.microsoft.com/office/drawing/2014/main" id="{0087BC4E-DA49-D1F8-136B-3AF7813B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212" y="261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9460" name="Group 83">
            <a:extLst>
              <a:ext uri="{FF2B5EF4-FFF2-40B4-BE49-F238E27FC236}">
                <a16:creationId xmlns:a16="http://schemas.microsoft.com/office/drawing/2014/main" id="{C82FC903-AB3D-E3DF-F79E-5115D1BB89F5}"/>
              </a:ext>
            </a:extLst>
          </p:cNvPr>
          <p:cNvGrpSpPr>
            <a:grpSpLocks/>
          </p:cNvGrpSpPr>
          <p:nvPr/>
        </p:nvGrpSpPr>
        <p:grpSpPr bwMode="auto">
          <a:xfrm>
            <a:off x="6380585" y="3656228"/>
            <a:ext cx="1066800" cy="1295400"/>
            <a:chOff x="3552" y="2064"/>
            <a:chExt cx="672" cy="816"/>
          </a:xfrm>
        </p:grpSpPr>
        <p:grpSp>
          <p:nvGrpSpPr>
            <p:cNvPr id="19506" name="Group 64">
              <a:extLst>
                <a:ext uri="{FF2B5EF4-FFF2-40B4-BE49-F238E27FC236}">
                  <a16:creationId xmlns:a16="http://schemas.microsoft.com/office/drawing/2014/main" id="{F430AF6F-884A-FF23-07F1-471E17706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64"/>
              <a:ext cx="480" cy="384"/>
              <a:chOff x="2304" y="2256"/>
              <a:chExt cx="480" cy="384"/>
            </a:xfrm>
          </p:grpSpPr>
          <p:sp>
            <p:nvSpPr>
              <p:cNvPr id="19512" name="AutoShape 65">
                <a:extLst>
                  <a:ext uri="{FF2B5EF4-FFF2-40B4-BE49-F238E27FC236}">
                    <a16:creationId xmlns:a16="http://schemas.microsoft.com/office/drawing/2014/main" id="{B410B5A5-25EB-973A-BD25-9175D8EE0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288" cy="24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13" name="Text Box 66">
                <a:extLst>
                  <a:ext uri="{FF2B5EF4-FFF2-40B4-BE49-F238E27FC236}">
                    <a16:creationId xmlns:a16="http://schemas.microsoft.com/office/drawing/2014/main" id="{3082ACCD-1DEA-5A2A-881F-510E3A114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X</a:t>
                </a:r>
                <a:r>
                  <a:rPr lang="es-ES_tradnl" altLang="es-ES" sz="2400" baseline="30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+</a:t>
                </a:r>
                <a:endParaRPr lang="es-ES" altLang="es-ES" sz="2400" dirty="0">
                  <a:solidFill>
                    <a:schemeClr val="accent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14" name="Text Box 67">
                <a:extLst>
                  <a:ext uri="{FF2B5EF4-FFF2-40B4-BE49-F238E27FC236}">
                    <a16:creationId xmlns:a16="http://schemas.microsoft.com/office/drawing/2014/main" id="{F96695D7-14D0-FB2D-CA6C-B46ED6F75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40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A</a:t>
                </a:r>
                <a:endParaRPr lang="es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9507" name="Group 68">
              <a:extLst>
                <a:ext uri="{FF2B5EF4-FFF2-40B4-BE49-F238E27FC236}">
                  <a16:creationId xmlns:a16="http://schemas.microsoft.com/office/drawing/2014/main" id="{836103FE-AC0E-CB35-45AE-DF0DC388D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496"/>
              <a:ext cx="480" cy="384"/>
              <a:chOff x="2304" y="2256"/>
              <a:chExt cx="480" cy="384"/>
            </a:xfrm>
          </p:grpSpPr>
          <p:sp>
            <p:nvSpPr>
              <p:cNvPr id="19509" name="AutoShape 69">
                <a:extLst>
                  <a:ext uri="{FF2B5EF4-FFF2-40B4-BE49-F238E27FC236}">
                    <a16:creationId xmlns:a16="http://schemas.microsoft.com/office/drawing/2014/main" id="{D898C10A-0500-A1C3-2AC6-A452EA6E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56"/>
                <a:ext cx="288" cy="24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10" name="Text Box 70">
                <a:extLst>
                  <a:ext uri="{FF2B5EF4-FFF2-40B4-BE49-F238E27FC236}">
                    <a16:creationId xmlns:a16="http://schemas.microsoft.com/office/drawing/2014/main" id="{32EEDDA4-539E-4CBE-0DD0-9FD457864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40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X</a:t>
                </a:r>
                <a:r>
                  <a:rPr lang="es-ES_tradnl" altLang="es-ES" sz="2400" baseline="3000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+</a:t>
                </a:r>
                <a:endParaRPr lang="es-ES" altLang="es-ES" sz="2400">
                  <a:solidFill>
                    <a:schemeClr val="accent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11" name="Text Box 71">
                <a:extLst>
                  <a:ext uri="{FF2B5EF4-FFF2-40B4-BE49-F238E27FC236}">
                    <a16:creationId xmlns:a16="http://schemas.microsoft.com/office/drawing/2014/main" id="{78B69B57-35C6-EB21-59D4-15E6FE0F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40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B</a:t>
                </a:r>
                <a:endParaRPr lang="es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9508" name="Line 73">
              <a:extLst>
                <a:ext uri="{FF2B5EF4-FFF2-40B4-BE49-F238E27FC236}">
                  <a16:creationId xmlns:a16="http://schemas.microsoft.com/office/drawing/2014/main" id="{8DE7D999-2E0E-58B9-6934-FDFB996E4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40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61" name="Group 85">
            <a:extLst>
              <a:ext uri="{FF2B5EF4-FFF2-40B4-BE49-F238E27FC236}">
                <a16:creationId xmlns:a16="http://schemas.microsoft.com/office/drawing/2014/main" id="{72D29DBC-B6A0-F131-88E5-51B5B7462992}"/>
              </a:ext>
            </a:extLst>
          </p:cNvPr>
          <p:cNvGrpSpPr>
            <a:grpSpLocks/>
          </p:cNvGrpSpPr>
          <p:nvPr/>
        </p:nvGrpSpPr>
        <p:grpSpPr bwMode="auto">
          <a:xfrm>
            <a:off x="4475585" y="3732428"/>
            <a:ext cx="1981200" cy="822325"/>
            <a:chOff x="2352" y="2112"/>
            <a:chExt cx="1248" cy="518"/>
          </a:xfrm>
        </p:grpSpPr>
        <p:grpSp>
          <p:nvGrpSpPr>
            <p:cNvPr id="19498" name="Group 62">
              <a:extLst>
                <a:ext uri="{FF2B5EF4-FFF2-40B4-BE49-F238E27FC236}">
                  <a16:creationId xmlns:a16="http://schemas.microsoft.com/office/drawing/2014/main" id="{73CA1422-A4E3-3098-A331-299BECF2E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352"/>
              <a:ext cx="96" cy="48"/>
              <a:chOff x="2352" y="2448"/>
              <a:chExt cx="96" cy="48"/>
            </a:xfrm>
          </p:grpSpPr>
          <p:sp>
            <p:nvSpPr>
              <p:cNvPr id="19504" name="Line 59">
                <a:extLst>
                  <a:ext uri="{FF2B5EF4-FFF2-40B4-BE49-F238E27FC236}">
                    <a16:creationId xmlns:a16="http://schemas.microsoft.com/office/drawing/2014/main" id="{A7343050-EC4B-F370-CEA2-227F74457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05" name="Line 60">
                <a:extLst>
                  <a:ext uri="{FF2B5EF4-FFF2-40B4-BE49-F238E27FC236}">
                    <a16:creationId xmlns:a16="http://schemas.microsoft.com/office/drawing/2014/main" id="{35D6CF71-C1CA-8D60-226B-2F45FC76F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499" name="Group 78">
              <a:extLst>
                <a:ext uri="{FF2B5EF4-FFF2-40B4-BE49-F238E27FC236}">
                  <a16:creationId xmlns:a16="http://schemas.microsoft.com/office/drawing/2014/main" id="{E4E66CE1-29F7-D9E2-3DEC-C5BF58B4F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112"/>
              <a:ext cx="1152" cy="518"/>
              <a:chOff x="2448" y="2400"/>
              <a:chExt cx="1152" cy="518"/>
            </a:xfrm>
          </p:grpSpPr>
          <p:sp>
            <p:nvSpPr>
              <p:cNvPr id="19500" name="Text Box 74">
                <a:extLst>
                  <a:ext uri="{FF2B5EF4-FFF2-40B4-BE49-F238E27FC236}">
                    <a16:creationId xmlns:a16="http://schemas.microsoft.com/office/drawing/2014/main" id="{CBA1B5C3-5EFF-464C-8EF0-CFA6C407CF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496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000" dirty="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2,303</a:t>
                </a:r>
                <a:endParaRPr lang="es-ES" altLang="es-ES" sz="2000" dirty="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01" name="Text Box 75">
                <a:extLst>
                  <a:ext uri="{FF2B5EF4-FFF2-40B4-BE49-F238E27FC236}">
                    <a16:creationId xmlns:a16="http://schemas.microsoft.com/office/drawing/2014/main" id="{32BEF129-8F09-4995-46F7-F08E5F785A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38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40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RT zF</a:t>
                </a:r>
                <a:endParaRPr lang="es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02" name="Line 76">
                <a:extLst>
                  <a:ext uri="{FF2B5EF4-FFF2-40B4-BE49-F238E27FC236}">
                    <a16:creationId xmlns:a16="http://schemas.microsoft.com/office/drawing/2014/main" id="{6E63E993-C886-401B-C8AF-D443438D3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6" y="265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03" name="Text Box 77">
                <a:extLst>
                  <a:ext uri="{FF2B5EF4-FFF2-40B4-BE49-F238E27FC236}">
                    <a16:creationId xmlns:a16="http://schemas.microsoft.com/office/drawing/2014/main" id="{6B763ED1-F466-A011-165B-F4436169C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54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000"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log</a:t>
                </a:r>
                <a:endParaRPr lang="es-ES" altLang="es-ES" sz="20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9462" name="Line 80">
            <a:extLst>
              <a:ext uri="{FF2B5EF4-FFF2-40B4-BE49-F238E27FC236}">
                <a16:creationId xmlns:a16="http://schemas.microsoft.com/office/drawing/2014/main" id="{8FD3B2FA-A78D-2DE1-DF14-FAA3D1085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8" y="53054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96" name="Rectangle 88">
            <a:extLst>
              <a:ext uri="{FF2B5EF4-FFF2-40B4-BE49-F238E27FC236}">
                <a16:creationId xmlns:a16="http://schemas.microsoft.com/office/drawing/2014/main" id="{899B2E30-9D2F-30DB-6AFD-5EA762B2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2593974"/>
            <a:ext cx="288925" cy="287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pSp>
        <p:nvGrpSpPr>
          <p:cNvPr id="19464" name="Group 93">
            <a:extLst>
              <a:ext uri="{FF2B5EF4-FFF2-40B4-BE49-F238E27FC236}">
                <a16:creationId xmlns:a16="http://schemas.microsoft.com/office/drawing/2014/main" id="{025C8A26-AAA0-27FD-67FB-7D15AEA99FCD}"/>
              </a:ext>
            </a:extLst>
          </p:cNvPr>
          <p:cNvGrpSpPr>
            <a:grpSpLocks/>
          </p:cNvGrpSpPr>
          <p:nvPr/>
        </p:nvGrpSpPr>
        <p:grpSpPr bwMode="auto">
          <a:xfrm>
            <a:off x="1289050" y="3248025"/>
            <a:ext cx="431800" cy="381000"/>
            <a:chOff x="812" y="1511"/>
            <a:chExt cx="272" cy="240"/>
          </a:xfrm>
        </p:grpSpPr>
        <p:sp>
          <p:nvSpPr>
            <p:cNvPr id="19494" name="Rectangle 89">
              <a:extLst>
                <a:ext uri="{FF2B5EF4-FFF2-40B4-BE49-F238E27FC236}">
                  <a16:creationId xmlns:a16="http://schemas.microsoft.com/office/drawing/2014/main" id="{C43E3377-D129-34E7-EC24-7D8C54C7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570"/>
              <a:ext cx="182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95" name="Text Box 87">
              <a:extLst>
                <a:ext uri="{FF2B5EF4-FFF2-40B4-BE49-F238E27FC236}">
                  <a16:creationId xmlns:a16="http://schemas.microsoft.com/office/drawing/2014/main" id="{2E434690-7F11-035B-DD4C-8A2B75451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51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E</a:t>
              </a:r>
            </a:p>
          </p:txBody>
        </p:sp>
      </p:grpSp>
      <p:grpSp>
        <p:nvGrpSpPr>
          <p:cNvPr id="19465" name="Group 91">
            <a:extLst>
              <a:ext uri="{FF2B5EF4-FFF2-40B4-BE49-F238E27FC236}">
                <a16:creationId xmlns:a16="http://schemas.microsoft.com/office/drawing/2014/main" id="{CDFE8184-A2DC-088B-AC71-CB26F74F5F43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3097213"/>
            <a:ext cx="1400175" cy="1749425"/>
            <a:chOff x="552" y="1416"/>
            <a:chExt cx="882" cy="1102"/>
          </a:xfrm>
        </p:grpSpPr>
        <p:sp>
          <p:nvSpPr>
            <p:cNvPr id="19485" name="Line 21">
              <a:extLst>
                <a:ext uri="{FF2B5EF4-FFF2-40B4-BE49-F238E27FC236}">
                  <a16:creationId xmlns:a16="http://schemas.microsoft.com/office/drawing/2014/main" id="{634C98E5-3D21-8022-DC5B-0BEDADF9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2458"/>
              <a:ext cx="1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486" name="Group 22">
              <a:extLst>
                <a:ext uri="{FF2B5EF4-FFF2-40B4-BE49-F238E27FC236}">
                  <a16:creationId xmlns:a16="http://schemas.microsoft.com/office/drawing/2014/main" id="{007CAA08-883B-F799-03A0-F6A378BC8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2388"/>
              <a:ext cx="120" cy="130"/>
              <a:chOff x="4800" y="2496"/>
              <a:chExt cx="96" cy="96"/>
            </a:xfrm>
          </p:grpSpPr>
          <p:sp>
            <p:nvSpPr>
              <p:cNvPr id="19492" name="Line 23">
                <a:extLst>
                  <a:ext uri="{FF2B5EF4-FFF2-40B4-BE49-F238E27FC236}">
                    <a16:creationId xmlns:a16="http://schemas.microsoft.com/office/drawing/2014/main" id="{872E6993-748A-D00A-5399-4CFD2D75A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800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493" name="Line 24">
                <a:extLst>
                  <a:ext uri="{FF2B5EF4-FFF2-40B4-BE49-F238E27FC236}">
                    <a16:creationId xmlns:a16="http://schemas.microsoft.com/office/drawing/2014/main" id="{7A40CBDA-90F7-262C-A515-BC7601CB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489" name="Group 41">
              <a:extLst>
                <a:ext uri="{FF2B5EF4-FFF2-40B4-BE49-F238E27FC236}">
                  <a16:creationId xmlns:a16="http://schemas.microsoft.com/office/drawing/2014/main" id="{4805CD2D-1230-4F24-16CC-16170180D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416"/>
              <a:ext cx="772" cy="505"/>
              <a:chOff x="672" y="1416"/>
              <a:chExt cx="720" cy="341"/>
            </a:xfrm>
          </p:grpSpPr>
          <p:sp>
            <p:nvSpPr>
              <p:cNvPr id="19490" name="Oval 39">
                <a:extLst>
                  <a:ext uri="{FF2B5EF4-FFF2-40B4-BE49-F238E27FC236}">
                    <a16:creationId xmlns:a16="http://schemas.microsoft.com/office/drawing/2014/main" id="{B4FACD6E-9A43-C81B-8719-10DA632F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16"/>
                <a:ext cx="540" cy="216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491" name="Text Box 40">
                <a:extLst>
                  <a:ext uri="{FF2B5EF4-FFF2-40B4-BE49-F238E27FC236}">
                    <a16:creationId xmlns:a16="http://schemas.microsoft.com/office/drawing/2014/main" id="{A018B9B4-0624-0BDA-DF15-815F99059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33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?</a:t>
                </a:r>
                <a:endParaRPr lang="es-ES" altLang="es-E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9466" name="TextBox 93">
            <a:extLst>
              <a:ext uri="{FF2B5EF4-FFF2-40B4-BE49-F238E27FC236}">
                <a16:creationId xmlns:a16="http://schemas.microsoft.com/office/drawing/2014/main" id="{23384CA5-318B-FE04-F46A-F2447BD9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476250"/>
            <a:ext cx="258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NERNST EQUATION</a:t>
            </a:r>
          </a:p>
        </p:txBody>
      </p:sp>
      <p:sp>
        <p:nvSpPr>
          <p:cNvPr id="19467" name="Rectangle 85">
            <a:extLst>
              <a:ext uri="{FF2B5EF4-FFF2-40B4-BE49-F238E27FC236}">
                <a16:creationId xmlns:a16="http://schemas.microsoft.com/office/drawing/2014/main" id="{44A44A65-B561-12D2-68CD-C1B6AD83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429134"/>
            <a:ext cx="5840412" cy="193899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s-ES" sz="2400" dirty="0">
                <a:latin typeface="Arial Narrow" panose="020B0606020202030204" pitchFamily="34" charset="0"/>
                <a:ea typeface="MS PGothic" panose="020B0600070205080204" pitchFamily="34" charset="-128"/>
              </a:rPr>
              <a:t>The Nernst equation calculates which is the value that the membrane potential (or electrical driving force) should attain for a given ion to be in electrochemical equilibrium. This value is called </a:t>
            </a:r>
            <a:r>
              <a:rPr lang="en-GB" altLang="es-ES" sz="24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equilibrium potential</a:t>
            </a:r>
            <a:endParaRPr lang="en-GB" altLang="es-ES" sz="2400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9468" name="Group 89">
            <a:extLst>
              <a:ext uri="{FF2B5EF4-FFF2-40B4-BE49-F238E27FC236}">
                <a16:creationId xmlns:a16="http://schemas.microsoft.com/office/drawing/2014/main" id="{2F7E987B-3BFE-B857-C1ED-4265ECCF80D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46613"/>
            <a:ext cx="922337" cy="1735137"/>
            <a:chOff x="666" y="2251"/>
            <a:chExt cx="581" cy="1093"/>
          </a:xfrm>
        </p:grpSpPr>
        <p:grpSp>
          <p:nvGrpSpPr>
            <p:cNvPr id="19474" name="Group 87">
              <a:extLst>
                <a:ext uri="{FF2B5EF4-FFF2-40B4-BE49-F238E27FC236}">
                  <a16:creationId xmlns:a16="http://schemas.microsoft.com/office/drawing/2014/main" id="{67A2F420-E10C-AC8F-13F4-77B2CCCAB0F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75" y="2251"/>
              <a:ext cx="498" cy="908"/>
              <a:chOff x="0" y="2775"/>
              <a:chExt cx="657" cy="610"/>
            </a:xfrm>
          </p:grpSpPr>
          <p:sp>
            <p:nvSpPr>
              <p:cNvPr id="19476" name="Oval 77">
                <a:extLst>
                  <a:ext uri="{FF2B5EF4-FFF2-40B4-BE49-F238E27FC236}">
                    <a16:creationId xmlns:a16="http://schemas.microsoft.com/office/drawing/2014/main" id="{73C4630C-DEC8-8BD3-174C-BE4C951F4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" y="2775"/>
                <a:ext cx="253" cy="27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477" name="Line 79">
                <a:extLst>
                  <a:ext uri="{FF2B5EF4-FFF2-40B4-BE49-F238E27FC236}">
                    <a16:creationId xmlns:a16="http://schemas.microsoft.com/office/drawing/2014/main" id="{9D4B1E76-2712-2C42-6961-206C7364A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" y="2886"/>
                <a:ext cx="1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478" name="Group 80">
                <a:extLst>
                  <a:ext uri="{FF2B5EF4-FFF2-40B4-BE49-F238E27FC236}">
                    <a16:creationId xmlns:a16="http://schemas.microsoft.com/office/drawing/2014/main" id="{F8E37A99-E825-E939-7954-1C604F74D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86"/>
                <a:ext cx="101" cy="499"/>
                <a:chOff x="1488" y="1296"/>
                <a:chExt cx="96" cy="432"/>
              </a:xfrm>
            </p:grpSpPr>
            <p:sp>
              <p:nvSpPr>
                <p:cNvPr id="19483" name="Line 81">
                  <a:extLst>
                    <a:ext uri="{FF2B5EF4-FFF2-40B4-BE49-F238E27FC236}">
                      <a16:creationId xmlns:a16="http://schemas.microsoft.com/office/drawing/2014/main" id="{22D85B14-0D2B-727F-59C6-19117AB328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29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484" name="Line 82">
                  <a:extLst>
                    <a:ext uri="{FF2B5EF4-FFF2-40B4-BE49-F238E27FC236}">
                      <a16:creationId xmlns:a16="http://schemas.microsoft.com/office/drawing/2014/main" id="{144CF84A-2BE4-60A0-5441-8AA3B341B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72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9479" name="Line 83">
                <a:extLst>
                  <a:ext uri="{FF2B5EF4-FFF2-40B4-BE49-F238E27FC236}">
                    <a16:creationId xmlns:a16="http://schemas.microsoft.com/office/drawing/2014/main" id="{8B582631-8078-1DB6-FC1E-C0FCDD7A6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" y="2886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480" name="Group 84">
                <a:extLst>
                  <a:ext uri="{FF2B5EF4-FFF2-40B4-BE49-F238E27FC236}">
                    <a16:creationId xmlns:a16="http://schemas.microsoft.com/office/drawing/2014/main" id="{045604D7-0BE6-9A45-BE68-1F41F3039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" y="2886"/>
                <a:ext cx="101" cy="499"/>
                <a:chOff x="1488" y="1296"/>
                <a:chExt cx="96" cy="432"/>
              </a:xfrm>
            </p:grpSpPr>
            <p:sp>
              <p:nvSpPr>
                <p:cNvPr id="19481" name="Line 85">
                  <a:extLst>
                    <a:ext uri="{FF2B5EF4-FFF2-40B4-BE49-F238E27FC236}">
                      <a16:creationId xmlns:a16="http://schemas.microsoft.com/office/drawing/2014/main" id="{9D63A6D5-0F02-B72E-8856-DA3C9BB81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29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482" name="Line 86">
                  <a:extLst>
                    <a:ext uri="{FF2B5EF4-FFF2-40B4-BE49-F238E27FC236}">
                      <a16:creationId xmlns:a16="http://schemas.microsoft.com/office/drawing/2014/main" id="{3C30B414-6228-4DE2-8F1E-03A9503E8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72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19475" name="Text Box 88">
              <a:extLst>
                <a:ext uri="{FF2B5EF4-FFF2-40B4-BE49-F238E27FC236}">
                  <a16:creationId xmlns:a16="http://schemas.microsoft.com/office/drawing/2014/main" id="{8EF8C18F-7433-B188-77A1-690FEB9FB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3113"/>
              <a:ext cx="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-75 mV</a:t>
              </a:r>
            </a:p>
          </p:txBody>
        </p:sp>
      </p:grpSp>
      <p:sp>
        <p:nvSpPr>
          <p:cNvPr id="86" name="Rectangle 73">
            <a:extLst>
              <a:ext uri="{FF2B5EF4-FFF2-40B4-BE49-F238E27FC236}">
                <a16:creationId xmlns:a16="http://schemas.microsoft.com/office/drawing/2014/main" id="{596B3C0B-086C-67DE-A26F-0933FA37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047" y="4485034"/>
            <a:ext cx="3327710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sz="2800" b="1" dirty="0" err="1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If</a:t>
            </a:r>
            <a:r>
              <a:rPr lang="es-ES_tradnl" sz="2800" b="1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: E</a:t>
            </a:r>
            <a:r>
              <a:rPr lang="es-ES_tradnl" sz="2800" b="1" baseline="-25000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X+</a:t>
            </a:r>
            <a:r>
              <a:rPr lang="es-ES_tradnl" sz="2800" b="1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 = -75 </a:t>
            </a:r>
            <a:r>
              <a:rPr lang="es-ES_tradnl" sz="2800" b="1" dirty="0" err="1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mV</a:t>
            </a:r>
            <a:endParaRPr lang="es-ES_tradnl" sz="2800" b="1" dirty="0">
              <a:solidFill>
                <a:schemeClr val="bg1"/>
              </a:solidFill>
              <a:latin typeface="Arial Narrow" charset="0"/>
              <a:ea typeface="MS PGothic" charset="0"/>
              <a:cs typeface="MS PGothic" charset="0"/>
            </a:endParaRPr>
          </a:p>
        </p:txBody>
      </p:sp>
      <p:sp>
        <p:nvSpPr>
          <p:cNvPr id="87" name="Text Box 74">
            <a:extLst>
              <a:ext uri="{FF2B5EF4-FFF2-40B4-BE49-F238E27FC236}">
                <a16:creationId xmlns:a16="http://schemas.microsoft.com/office/drawing/2014/main" id="{4812A0C1-BBD4-F1F8-8495-FAB952DD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047" y="5027828"/>
            <a:ext cx="6519763" cy="1785104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1800" dirty="0">
                <a:latin typeface="Arial Narrow" panose="020B0606020202030204" pitchFamily="34" charset="0"/>
                <a:ea typeface="MS PGothic" panose="020B0600070205080204" pitchFamily="34" charset="-128"/>
              </a:rPr>
              <a:t>The equilibrium potential of X</a:t>
            </a:r>
            <a:r>
              <a:rPr lang="en-GB" altLang="es-ES" sz="1800" baseline="30000" dirty="0">
                <a:latin typeface="Arial Narrow" panose="020B0606020202030204" pitchFamily="34" charset="0"/>
                <a:ea typeface="MS PGothic" panose="020B0600070205080204" pitchFamily="34" charset="-128"/>
              </a:rPr>
              <a:t>+</a:t>
            </a:r>
            <a:r>
              <a:rPr lang="en-GB" altLang="es-ES" sz="1800" dirty="0">
                <a:latin typeface="Arial Narrow" panose="020B0606020202030204" pitchFamily="34" charset="0"/>
                <a:ea typeface="MS PGothic" panose="020B0600070205080204" pitchFamily="34" charset="-128"/>
              </a:rPr>
              <a:t> is -75mV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1800" dirty="0">
                <a:latin typeface="Arial Narrow" panose="020B0606020202030204" pitchFamily="34" charset="0"/>
                <a:ea typeface="MS PGothic" panose="020B0600070205080204" pitchFamily="34" charset="-128"/>
              </a:rPr>
              <a:t>X</a:t>
            </a:r>
            <a:r>
              <a:rPr lang="en-GB" altLang="es-ES" sz="1800" baseline="30000" dirty="0">
                <a:latin typeface="Arial Narrow" panose="020B0606020202030204" pitchFamily="34" charset="0"/>
                <a:ea typeface="MS PGothic" panose="020B0600070205080204" pitchFamily="34" charset="-128"/>
              </a:rPr>
              <a:t>+</a:t>
            </a:r>
            <a:r>
              <a:rPr lang="en-GB" altLang="es-ES" sz="1800" dirty="0">
                <a:latin typeface="Arial Narrow" panose="020B0606020202030204" pitchFamily="34" charset="0"/>
                <a:ea typeface="MS PGothic" panose="020B0600070205080204" pitchFamily="34" charset="-128"/>
              </a:rPr>
              <a:t> is in electrochemical equilibrium when the membrane potential is -75mV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1800" b="1" dirty="0">
                <a:latin typeface="Arial Narrow" panose="020B0606020202030204" pitchFamily="34" charset="0"/>
                <a:ea typeface="MS PGothic" panose="020B0600070205080204" pitchFamily="34" charset="-128"/>
              </a:rPr>
              <a:t>X+ will tend to cross the cell membrane in the direction required to reach its equilibrium potential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s-ES" sz="2000" baseline="-25000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71" name="Rectangle 86">
            <a:extLst>
              <a:ext uri="{FF2B5EF4-FFF2-40B4-BE49-F238E27FC236}">
                <a16:creationId xmlns:a16="http://schemas.microsoft.com/office/drawing/2014/main" id="{46531627-B005-C1EE-FFC4-AC39FBAF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427503"/>
            <a:ext cx="5976813" cy="1016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ES" sz="2000" dirty="0">
                <a:ea typeface="MS PGothic" panose="020B0600070205080204" pitchFamily="34" charset="-128"/>
              </a:rPr>
              <a:t>Difference in </a:t>
            </a:r>
            <a:r>
              <a:rPr lang="en-GB" altLang="es-ES" sz="2000" u="sng" dirty="0">
                <a:ea typeface="MS PGothic" panose="020B0600070205080204" pitchFamily="34" charset="-128"/>
              </a:rPr>
              <a:t>electrical potential</a:t>
            </a:r>
            <a:r>
              <a:rPr lang="en-GB" altLang="es-ES" sz="2000" dirty="0">
                <a:ea typeface="MS PGothic" panose="020B0600070205080204" pitchFamily="34" charset="-128"/>
              </a:rPr>
              <a:t> that balances the difference in </a:t>
            </a:r>
            <a:r>
              <a:rPr lang="en-GB" altLang="es-ES" sz="2000" u="sng" dirty="0">
                <a:ea typeface="MS PGothic" panose="020B0600070205080204" pitchFamily="34" charset="-128"/>
              </a:rPr>
              <a:t>concentration</a:t>
            </a:r>
            <a:r>
              <a:rPr lang="en-GB" altLang="es-ES" sz="2000" dirty="0">
                <a:ea typeface="MS PGothic" panose="020B0600070205080204" pitchFamily="34" charset="-128"/>
              </a:rPr>
              <a:t> between inside and outside. Is represented as </a:t>
            </a:r>
            <a:r>
              <a:rPr lang="en-GB" altLang="es-ES" sz="2000" dirty="0" err="1">
                <a:ea typeface="MS PGothic" panose="020B0600070205080204" pitchFamily="34" charset="-128"/>
              </a:rPr>
              <a:t>E</a:t>
            </a:r>
            <a:r>
              <a:rPr lang="en-GB" altLang="es-ES" sz="2000" i="1" dirty="0" err="1">
                <a:ea typeface="MS PGothic" panose="020B0600070205080204" pitchFamily="34" charset="-128"/>
              </a:rPr>
              <a:t>ion</a:t>
            </a:r>
            <a:endParaRPr lang="en-GB" altLang="es-ES" sz="2000" dirty="0"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D243B-110B-D0F2-451E-4FFFE88A9A96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a-ES" dirty="0">
                <a:latin typeface="Arial"/>
                <a:ea typeface="MS PGothic" charset="0"/>
                <a:cs typeface="Arial"/>
              </a:rPr>
              <a:t>2.2.3.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The</a:t>
            </a:r>
            <a:r>
              <a:rPr lang="ca-ES" dirty="0">
                <a:latin typeface="Arial"/>
                <a:ea typeface="MS PGothic" charset="0"/>
                <a:cs typeface="Arial"/>
              </a:rPr>
              <a:t>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equilibrium</a:t>
            </a:r>
            <a:r>
              <a:rPr lang="ca-ES" dirty="0">
                <a:latin typeface="Arial"/>
                <a:ea typeface="MS PGothic" charset="0"/>
                <a:cs typeface="Arial"/>
              </a:rPr>
              <a:t>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potential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19473" name="TextBox 2">
            <a:extLst>
              <a:ext uri="{FF2B5EF4-FFF2-40B4-BE49-F238E27FC236}">
                <a16:creationId xmlns:a16="http://schemas.microsoft.com/office/drawing/2014/main" id="{418CED82-83DC-B838-7784-EA37497D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24600"/>
            <a:ext cx="2324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200">
                <a:latin typeface="Times New Roman" panose="02020603050405020304" pitchFamily="18" charset="0"/>
                <a:ea typeface="MS PGothic" panose="020B0600070205080204" pitchFamily="34" charset="-128"/>
                <a:hlinkClick r:id="rId3"/>
              </a:rPr>
              <a:t>https://www.youtube.com/watch?v=ZVUWyDzmApg</a:t>
            </a:r>
            <a:endParaRPr lang="en-US" altLang="es-ES" sz="12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s-ES" sz="12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4">
            <a:extLst>
              <a:ext uri="{FF2B5EF4-FFF2-40B4-BE49-F238E27FC236}">
                <a16:creationId xmlns:a16="http://schemas.microsoft.com/office/drawing/2014/main" id="{EAC19CC4-BC2F-869B-2111-7993C621E39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58913"/>
            <a:ext cx="2552700" cy="3692525"/>
            <a:chOff x="192" y="384"/>
            <a:chExt cx="1608" cy="2326"/>
          </a:xfrm>
        </p:grpSpPr>
        <p:sp>
          <p:nvSpPr>
            <p:cNvPr id="19519" name="Line 19">
              <a:extLst>
                <a:ext uri="{FF2B5EF4-FFF2-40B4-BE49-F238E27FC236}">
                  <a16:creationId xmlns:a16="http://schemas.microsoft.com/office/drawing/2014/main" id="{561AE0B1-5D69-B373-7113-716095507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" y="15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520" name="Group 43">
              <a:extLst>
                <a:ext uri="{FF2B5EF4-FFF2-40B4-BE49-F238E27FC236}">
                  <a16:creationId xmlns:a16="http://schemas.microsoft.com/office/drawing/2014/main" id="{B09A7398-DBF3-BF3C-D0E3-13FCD7EED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84"/>
              <a:ext cx="1608" cy="2326"/>
              <a:chOff x="192" y="384"/>
              <a:chExt cx="1608" cy="2326"/>
            </a:xfrm>
          </p:grpSpPr>
          <p:grpSp>
            <p:nvGrpSpPr>
              <p:cNvPr id="19521" name="Group 4">
                <a:extLst>
                  <a:ext uri="{FF2B5EF4-FFF2-40B4-BE49-F238E27FC236}">
                    <a16:creationId xmlns:a16="http://schemas.microsoft.com/office/drawing/2014/main" id="{E58C2F46-6553-9D6B-7BFC-4D96B34F5B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384"/>
                <a:ext cx="1464" cy="2326"/>
                <a:chOff x="4248" y="326"/>
                <a:chExt cx="1464" cy="2326"/>
              </a:xfrm>
            </p:grpSpPr>
            <p:grpSp>
              <p:nvGrpSpPr>
                <p:cNvPr id="19529" name="Group 5">
                  <a:extLst>
                    <a:ext uri="{FF2B5EF4-FFF2-40B4-BE49-F238E27FC236}">
                      <a16:creationId xmlns:a16="http://schemas.microsoft.com/office/drawing/2014/main" id="{F50575EB-A51D-765A-1229-BE00EB6820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8" y="828"/>
                  <a:ext cx="1464" cy="1824"/>
                  <a:chOff x="240" y="864"/>
                  <a:chExt cx="2208" cy="1824"/>
                </a:xfrm>
              </p:grpSpPr>
              <p:grpSp>
                <p:nvGrpSpPr>
                  <p:cNvPr id="19533" name="Group 6">
                    <a:extLst>
                      <a:ext uri="{FF2B5EF4-FFF2-40B4-BE49-F238E27FC236}">
                        <a16:creationId xmlns:a16="http://schemas.microsoft.com/office/drawing/2014/main" id="{C29E74EE-6185-96D7-088D-87DE48E6641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0" y="864"/>
                    <a:ext cx="2208" cy="1433"/>
                    <a:chOff x="524" y="960"/>
                    <a:chExt cx="1495" cy="1433"/>
                  </a:xfrm>
                </p:grpSpPr>
                <p:sp>
                  <p:nvSpPr>
                    <p:cNvPr id="19536" name="Freeform 7">
                      <a:extLst>
                        <a:ext uri="{FF2B5EF4-FFF2-40B4-BE49-F238E27FC236}">
                          <a16:creationId xmlns:a16="http://schemas.microsoft.com/office/drawing/2014/main" id="{98382997-A1AB-A39C-F7F8-754C6C741B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4" y="960"/>
                      <a:ext cx="1495" cy="1433"/>
                    </a:xfrm>
                    <a:custGeom>
                      <a:avLst/>
                      <a:gdLst>
                        <a:gd name="T0" fmla="*/ 0 w 1495"/>
                        <a:gd name="T1" fmla="*/ 24 h 1433"/>
                        <a:gd name="T2" fmla="*/ 4 w 1495"/>
                        <a:gd name="T3" fmla="*/ 1433 h 1433"/>
                        <a:gd name="T4" fmla="*/ 1492 w 1495"/>
                        <a:gd name="T5" fmla="*/ 1433 h 1433"/>
                        <a:gd name="T6" fmla="*/ 1495 w 1495"/>
                        <a:gd name="T7" fmla="*/ 0 h 143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495"/>
                        <a:gd name="T13" fmla="*/ 0 h 1433"/>
                        <a:gd name="T14" fmla="*/ 1495 w 1495"/>
                        <a:gd name="T15" fmla="*/ 1433 h 143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495" h="1433">
                          <a:moveTo>
                            <a:pt x="0" y="24"/>
                          </a:moveTo>
                          <a:lnTo>
                            <a:pt x="4" y="1433"/>
                          </a:lnTo>
                          <a:lnTo>
                            <a:pt x="1492" y="1433"/>
                          </a:lnTo>
                          <a:lnTo>
                            <a:pt x="1495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9537" name="Freeform 8">
                      <a:extLst>
                        <a:ext uri="{FF2B5EF4-FFF2-40B4-BE49-F238E27FC236}">
                          <a16:creationId xmlns:a16="http://schemas.microsoft.com/office/drawing/2014/main" id="{E8E21005-386E-E2AC-A852-A9EE407F2E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" y="1097"/>
                      <a:ext cx="1488" cy="56"/>
                    </a:xfrm>
                    <a:custGeom>
                      <a:avLst/>
                      <a:gdLst>
                        <a:gd name="T0" fmla="*/ 0 w 1488"/>
                        <a:gd name="T1" fmla="*/ 48 h 56"/>
                        <a:gd name="T2" fmla="*/ 96 w 1488"/>
                        <a:gd name="T3" fmla="*/ 48 h 56"/>
                        <a:gd name="T4" fmla="*/ 240 w 1488"/>
                        <a:gd name="T5" fmla="*/ 0 h 56"/>
                        <a:gd name="T6" fmla="*/ 336 w 1488"/>
                        <a:gd name="T7" fmla="*/ 48 h 56"/>
                        <a:gd name="T8" fmla="*/ 576 w 1488"/>
                        <a:gd name="T9" fmla="*/ 0 h 56"/>
                        <a:gd name="T10" fmla="*/ 720 w 1488"/>
                        <a:gd name="T11" fmla="*/ 48 h 56"/>
                        <a:gd name="T12" fmla="*/ 912 w 1488"/>
                        <a:gd name="T13" fmla="*/ 0 h 56"/>
                        <a:gd name="T14" fmla="*/ 1056 w 1488"/>
                        <a:gd name="T15" fmla="*/ 48 h 56"/>
                        <a:gd name="T16" fmla="*/ 1296 w 1488"/>
                        <a:gd name="T17" fmla="*/ 0 h 56"/>
                        <a:gd name="T18" fmla="*/ 1488 w 1488"/>
                        <a:gd name="T19" fmla="*/ 48 h 5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1488"/>
                        <a:gd name="T31" fmla="*/ 0 h 56"/>
                        <a:gd name="T32" fmla="*/ 1488 w 1488"/>
                        <a:gd name="T33" fmla="*/ 56 h 56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1488" h="56">
                          <a:moveTo>
                            <a:pt x="0" y="48"/>
                          </a:moveTo>
                          <a:cubicBezTo>
                            <a:pt x="28" y="52"/>
                            <a:pt x="56" y="56"/>
                            <a:pt x="96" y="48"/>
                          </a:cubicBezTo>
                          <a:cubicBezTo>
                            <a:pt x="136" y="40"/>
                            <a:pt x="200" y="0"/>
                            <a:pt x="240" y="0"/>
                          </a:cubicBezTo>
                          <a:cubicBezTo>
                            <a:pt x="280" y="0"/>
                            <a:pt x="280" y="48"/>
                            <a:pt x="336" y="48"/>
                          </a:cubicBezTo>
                          <a:cubicBezTo>
                            <a:pt x="392" y="48"/>
                            <a:pt x="512" y="0"/>
                            <a:pt x="576" y="0"/>
                          </a:cubicBezTo>
                          <a:cubicBezTo>
                            <a:pt x="640" y="0"/>
                            <a:pt x="664" y="48"/>
                            <a:pt x="720" y="48"/>
                          </a:cubicBezTo>
                          <a:cubicBezTo>
                            <a:pt x="776" y="48"/>
                            <a:pt x="856" y="0"/>
                            <a:pt x="912" y="0"/>
                          </a:cubicBezTo>
                          <a:cubicBezTo>
                            <a:pt x="968" y="0"/>
                            <a:pt x="992" y="48"/>
                            <a:pt x="1056" y="48"/>
                          </a:cubicBezTo>
                          <a:cubicBezTo>
                            <a:pt x="1120" y="48"/>
                            <a:pt x="1224" y="0"/>
                            <a:pt x="1296" y="0"/>
                          </a:cubicBezTo>
                          <a:cubicBezTo>
                            <a:pt x="1368" y="0"/>
                            <a:pt x="1428" y="24"/>
                            <a:pt x="1488" y="4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9534" name="Text Box 9">
                    <a:extLst>
                      <a:ext uri="{FF2B5EF4-FFF2-40B4-BE49-F238E27FC236}">
                        <a16:creationId xmlns:a16="http://schemas.microsoft.com/office/drawing/2014/main" id="{037A6360-DB32-EA58-60CF-17B859F4C9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240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_tradnl" altLang="es-ES" sz="2400"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A</a:t>
                    </a:r>
                    <a:endParaRPr lang="es-ES" altLang="es-ES" sz="2400">
                      <a:latin typeface="Times New Roman" panose="02020603050405020304" pitchFamily="18" charset="0"/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19535" name="Text Box 10">
                    <a:extLst>
                      <a:ext uri="{FF2B5EF4-FFF2-40B4-BE49-F238E27FC236}">
                        <a16:creationId xmlns:a16="http://schemas.microsoft.com/office/drawing/2014/main" id="{71673E27-595B-5360-760A-BD41CE18D3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400"/>
                    <a:ext cx="2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_tradnl" altLang="es-ES" sz="2400"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B</a:t>
                    </a:r>
                    <a:endParaRPr lang="es-ES" altLang="es-ES" sz="2400">
                      <a:latin typeface="Times New Roman" panose="02020603050405020304" pitchFamily="18" charset="0"/>
                      <a:ea typeface="MS PGothic" panose="020B0600070205080204" pitchFamily="34" charset="-128"/>
                    </a:endParaRPr>
                  </a:p>
                </p:txBody>
              </p:sp>
            </p:grpSp>
            <p:grpSp>
              <p:nvGrpSpPr>
                <p:cNvPr id="19530" name="Group 11">
                  <a:extLst>
                    <a:ext uri="{FF2B5EF4-FFF2-40B4-BE49-F238E27FC236}">
                      <a16:creationId xmlns:a16="http://schemas.microsoft.com/office/drawing/2014/main" id="{F504A792-4BAD-E5EE-9BED-619A5C60D1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87" y="326"/>
                  <a:ext cx="1200" cy="1930"/>
                  <a:chOff x="4487" y="326"/>
                  <a:chExt cx="1200" cy="1930"/>
                </a:xfrm>
              </p:grpSpPr>
              <p:sp>
                <p:nvSpPr>
                  <p:cNvPr id="19531" name="Line 12">
                    <a:extLst>
                      <a:ext uri="{FF2B5EF4-FFF2-40B4-BE49-F238E27FC236}">
                        <a16:creationId xmlns:a16="http://schemas.microsoft.com/office/drawing/2014/main" id="{BF27C95D-68A7-500A-968C-CD7C158522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92" y="816"/>
                    <a:ext cx="1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532" name="Text Box 13">
                    <a:extLst>
                      <a:ext uri="{FF2B5EF4-FFF2-40B4-BE49-F238E27FC236}">
                        <a16:creationId xmlns:a16="http://schemas.microsoft.com/office/drawing/2014/main" id="{158896CA-4C2B-C00A-30F4-5ED98E0812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326"/>
                    <a:ext cx="1200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s-ES_tradnl" altLang="es-ES" sz="20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Semi</a:t>
                    </a:r>
                    <a:r>
                      <a:rPr lang="es-ES_tradnl" altLang="es-ES" sz="2000">
                        <a:latin typeface="Times New Roman" panose="02020603050405020304" pitchFamily="18" charset="0"/>
                        <a:ea typeface="MS PGothic" panose="020B0600070205080204" pitchFamily="34" charset="-128"/>
                      </a:rPr>
                      <a:t>permeable membrane</a:t>
                    </a:r>
                    <a:endParaRPr lang="es-ES" altLang="es-ES" sz="2000">
                      <a:latin typeface="Times New Roman" panose="02020603050405020304" pitchFamily="18" charset="0"/>
                      <a:ea typeface="MS PGothic" panose="020B0600070205080204" pitchFamily="34" charset="-128"/>
                    </a:endParaRPr>
                  </a:p>
                </p:txBody>
              </p:sp>
            </p:grpSp>
          </p:grpSp>
          <p:sp>
            <p:nvSpPr>
              <p:cNvPr id="19522" name="Text Box 14">
                <a:extLst>
                  <a:ext uri="{FF2B5EF4-FFF2-40B4-BE49-F238E27FC236}">
                    <a16:creationId xmlns:a16="http://schemas.microsoft.com/office/drawing/2014/main" id="{E9AE15AE-7218-5E1F-4A1A-FD14ED435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125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X</a:t>
                </a:r>
                <a:r>
                  <a:rPr lang="es-ES_tradnl" altLang="es-ES" sz="2400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+</a:t>
                </a:r>
                <a:endParaRPr lang="es-ES" altLang="es-E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523" name="Text Box 15">
                <a:extLst>
                  <a:ext uri="{FF2B5EF4-FFF2-40B4-BE49-F238E27FC236}">
                    <a16:creationId xmlns:a16="http://schemas.microsoft.com/office/drawing/2014/main" id="{EEBF984A-BB32-3612-6C0E-3C9EFA930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" y="1594"/>
                <a:ext cx="480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4400">
                    <a:solidFill>
                      <a:srgbClr val="FF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Y</a:t>
                </a:r>
                <a:r>
                  <a:rPr lang="es-ES_tradnl" altLang="es-ES" sz="6000" baseline="30000">
                    <a:solidFill>
                      <a:srgbClr val="FF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-</a:t>
                </a:r>
                <a:endParaRPr lang="es-ES" altLang="es-ES" sz="6000">
                  <a:solidFill>
                    <a:srgbClr val="FF0000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19524" name="Group 16">
                <a:extLst>
                  <a:ext uri="{FF2B5EF4-FFF2-40B4-BE49-F238E27FC236}">
                    <a16:creationId xmlns:a16="http://schemas.microsoft.com/office/drawing/2014/main" id="{111019B9-1C3F-2369-CCBA-F4D6BCB40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24" y="1258"/>
                <a:ext cx="576" cy="903"/>
                <a:chOff x="576" y="1152"/>
                <a:chExt cx="576" cy="903"/>
              </a:xfrm>
            </p:grpSpPr>
            <p:sp>
              <p:nvSpPr>
                <p:cNvPr id="19527" name="Text Box 17">
                  <a:extLst>
                    <a:ext uri="{FF2B5EF4-FFF2-40B4-BE49-F238E27FC236}">
                      <a16:creationId xmlns:a16="http://schemas.microsoft.com/office/drawing/2014/main" id="{A0D68785-CFF3-18F1-C933-73741EDE3B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152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s-ES" sz="1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rPr>
                    <a:t>X</a:t>
                  </a:r>
                  <a:r>
                    <a:rPr lang="es-ES_tradnl" altLang="es-ES" sz="2000" baseline="30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rPr>
                    <a:t>+</a:t>
                  </a:r>
                  <a:endParaRPr lang="es-ES" altLang="es-ES" sz="2000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9528" name="Text Box 18">
                  <a:extLst>
                    <a:ext uri="{FF2B5EF4-FFF2-40B4-BE49-F238E27FC236}">
                      <a16:creationId xmlns:a16="http://schemas.microsoft.com/office/drawing/2014/main" id="{C0B2DB78-74BF-4D71-E794-DAD71E49E9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536"/>
                  <a:ext cx="480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en-GB" altLang="es-ES" sz="4800">
                    <a:solidFill>
                      <a:srgbClr val="FF0000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9525" name="Line 20">
                <a:extLst>
                  <a:ext uri="{FF2B5EF4-FFF2-40B4-BE49-F238E27FC236}">
                    <a16:creationId xmlns:a16="http://schemas.microsoft.com/office/drawing/2014/main" id="{AB62C443-4B66-3B83-7F57-291524F6D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" y="1344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26" name="Freeform 25">
                <a:extLst>
                  <a:ext uri="{FF2B5EF4-FFF2-40B4-BE49-F238E27FC236}">
                    <a16:creationId xmlns:a16="http://schemas.microsoft.com/office/drawing/2014/main" id="{E3A806B0-82A7-40DD-4838-19BF7E36B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" y="1984"/>
                <a:ext cx="251" cy="186"/>
              </a:xfrm>
              <a:custGeom>
                <a:avLst/>
                <a:gdLst>
                  <a:gd name="T0" fmla="*/ 3 w 251"/>
                  <a:gd name="T1" fmla="*/ 8 h 186"/>
                  <a:gd name="T2" fmla="*/ 210 w 251"/>
                  <a:gd name="T3" fmla="*/ 26 h 186"/>
                  <a:gd name="T4" fmla="*/ 216 w 251"/>
                  <a:gd name="T5" fmla="*/ 164 h 186"/>
                  <a:gd name="T6" fmla="*/ 0 w 251"/>
                  <a:gd name="T7" fmla="*/ 161 h 1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1"/>
                  <a:gd name="T13" fmla="*/ 0 h 186"/>
                  <a:gd name="T14" fmla="*/ 251 w 251"/>
                  <a:gd name="T15" fmla="*/ 186 h 1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1" h="186">
                    <a:moveTo>
                      <a:pt x="3" y="8"/>
                    </a:moveTo>
                    <a:cubicBezTo>
                      <a:pt x="37" y="10"/>
                      <a:pt x="175" y="0"/>
                      <a:pt x="210" y="26"/>
                    </a:cubicBezTo>
                    <a:cubicBezTo>
                      <a:pt x="245" y="52"/>
                      <a:pt x="251" y="142"/>
                      <a:pt x="216" y="164"/>
                    </a:cubicBezTo>
                    <a:cubicBezTo>
                      <a:pt x="181" y="186"/>
                      <a:pt x="45" y="162"/>
                      <a:pt x="0" y="16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9462" name="Line 80">
            <a:extLst>
              <a:ext uri="{FF2B5EF4-FFF2-40B4-BE49-F238E27FC236}">
                <a16:creationId xmlns:a16="http://schemas.microsoft.com/office/drawing/2014/main" id="{8FD3B2FA-A78D-2DE1-DF14-FAA3D1085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38" y="53054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9463" name="Group 92">
            <a:extLst>
              <a:ext uri="{FF2B5EF4-FFF2-40B4-BE49-F238E27FC236}">
                <a16:creationId xmlns:a16="http://schemas.microsoft.com/office/drawing/2014/main" id="{28D732D3-4FF2-C278-008F-E35F4903452F}"/>
              </a:ext>
            </a:extLst>
          </p:cNvPr>
          <p:cNvGrpSpPr>
            <a:grpSpLocks/>
          </p:cNvGrpSpPr>
          <p:nvPr/>
        </p:nvGrpSpPr>
        <p:grpSpPr bwMode="auto">
          <a:xfrm>
            <a:off x="1273175" y="2490788"/>
            <a:ext cx="431800" cy="461962"/>
            <a:chOff x="802" y="1034"/>
            <a:chExt cx="272" cy="291"/>
          </a:xfrm>
        </p:grpSpPr>
        <p:sp>
          <p:nvSpPr>
            <p:cNvPr id="19496" name="Rectangle 88">
              <a:extLst>
                <a:ext uri="{FF2B5EF4-FFF2-40B4-BE49-F238E27FC236}">
                  <a16:creationId xmlns:a16="http://schemas.microsoft.com/office/drawing/2014/main" id="{899B2E30-9D2F-30DB-6AFD-5EA762B24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099"/>
              <a:ext cx="182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97" name="Text Box 86">
              <a:extLst>
                <a:ext uri="{FF2B5EF4-FFF2-40B4-BE49-F238E27FC236}">
                  <a16:creationId xmlns:a16="http://schemas.microsoft.com/office/drawing/2014/main" id="{297C3F76-6CCD-A068-DA2B-DAE7DEF5B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034"/>
              <a:ext cx="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C</a:t>
              </a:r>
            </a:p>
          </p:txBody>
        </p:sp>
      </p:grpSp>
      <p:grpSp>
        <p:nvGrpSpPr>
          <p:cNvPr id="19464" name="Group 93">
            <a:extLst>
              <a:ext uri="{FF2B5EF4-FFF2-40B4-BE49-F238E27FC236}">
                <a16:creationId xmlns:a16="http://schemas.microsoft.com/office/drawing/2014/main" id="{025C8A26-AAA0-27FD-67FB-7D15AEA99FCD}"/>
              </a:ext>
            </a:extLst>
          </p:cNvPr>
          <p:cNvGrpSpPr>
            <a:grpSpLocks/>
          </p:cNvGrpSpPr>
          <p:nvPr/>
        </p:nvGrpSpPr>
        <p:grpSpPr bwMode="auto">
          <a:xfrm>
            <a:off x="1289050" y="3248025"/>
            <a:ext cx="431800" cy="381000"/>
            <a:chOff x="812" y="1511"/>
            <a:chExt cx="272" cy="240"/>
          </a:xfrm>
        </p:grpSpPr>
        <p:sp>
          <p:nvSpPr>
            <p:cNvPr id="19494" name="Rectangle 89">
              <a:extLst>
                <a:ext uri="{FF2B5EF4-FFF2-40B4-BE49-F238E27FC236}">
                  <a16:creationId xmlns:a16="http://schemas.microsoft.com/office/drawing/2014/main" id="{C43E3377-D129-34E7-EC24-7D8C54C7A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570"/>
              <a:ext cx="182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95" name="Text Box 87">
              <a:extLst>
                <a:ext uri="{FF2B5EF4-FFF2-40B4-BE49-F238E27FC236}">
                  <a16:creationId xmlns:a16="http://schemas.microsoft.com/office/drawing/2014/main" id="{2E434690-7F11-035B-DD4C-8A2B75451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51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rPr>
                <a:t>E</a:t>
              </a:r>
            </a:p>
          </p:txBody>
        </p:sp>
      </p:grpSp>
      <p:grpSp>
        <p:nvGrpSpPr>
          <p:cNvPr id="19465" name="Group 91">
            <a:extLst>
              <a:ext uri="{FF2B5EF4-FFF2-40B4-BE49-F238E27FC236}">
                <a16:creationId xmlns:a16="http://schemas.microsoft.com/office/drawing/2014/main" id="{CDFE8184-A2DC-088B-AC71-CB26F74F5F43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3097213"/>
            <a:ext cx="1400175" cy="1749425"/>
            <a:chOff x="552" y="1416"/>
            <a:chExt cx="882" cy="1102"/>
          </a:xfrm>
        </p:grpSpPr>
        <p:sp>
          <p:nvSpPr>
            <p:cNvPr id="19485" name="Line 21">
              <a:extLst>
                <a:ext uri="{FF2B5EF4-FFF2-40B4-BE49-F238E27FC236}">
                  <a16:creationId xmlns:a16="http://schemas.microsoft.com/office/drawing/2014/main" id="{634C98E5-3D21-8022-DC5B-0BEDADF9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2458"/>
              <a:ext cx="12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486" name="Group 22">
              <a:extLst>
                <a:ext uri="{FF2B5EF4-FFF2-40B4-BE49-F238E27FC236}">
                  <a16:creationId xmlns:a16="http://schemas.microsoft.com/office/drawing/2014/main" id="{007CAA08-883B-F799-03A0-F6A378BC8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4" y="2388"/>
              <a:ext cx="120" cy="130"/>
              <a:chOff x="4800" y="2496"/>
              <a:chExt cx="96" cy="96"/>
            </a:xfrm>
          </p:grpSpPr>
          <p:sp>
            <p:nvSpPr>
              <p:cNvPr id="19492" name="Line 23">
                <a:extLst>
                  <a:ext uri="{FF2B5EF4-FFF2-40B4-BE49-F238E27FC236}">
                    <a16:creationId xmlns:a16="http://schemas.microsoft.com/office/drawing/2014/main" id="{872E6993-748A-D00A-5399-4CFD2D75A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800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493" name="Line 24">
                <a:extLst>
                  <a:ext uri="{FF2B5EF4-FFF2-40B4-BE49-F238E27FC236}">
                    <a16:creationId xmlns:a16="http://schemas.microsoft.com/office/drawing/2014/main" id="{7A40CBDA-90F7-262C-A515-BC7601CB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489" name="Group 41">
              <a:extLst>
                <a:ext uri="{FF2B5EF4-FFF2-40B4-BE49-F238E27FC236}">
                  <a16:creationId xmlns:a16="http://schemas.microsoft.com/office/drawing/2014/main" id="{4805CD2D-1230-4F24-16CC-16170180D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416"/>
              <a:ext cx="772" cy="505"/>
              <a:chOff x="672" y="1416"/>
              <a:chExt cx="720" cy="341"/>
            </a:xfrm>
          </p:grpSpPr>
          <p:sp>
            <p:nvSpPr>
              <p:cNvPr id="19490" name="Oval 39">
                <a:extLst>
                  <a:ext uri="{FF2B5EF4-FFF2-40B4-BE49-F238E27FC236}">
                    <a16:creationId xmlns:a16="http://schemas.microsoft.com/office/drawing/2014/main" id="{B4FACD6E-9A43-C81B-8719-10DA632F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16"/>
                <a:ext cx="540" cy="216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491" name="Text Box 40">
                <a:extLst>
                  <a:ext uri="{FF2B5EF4-FFF2-40B4-BE49-F238E27FC236}">
                    <a16:creationId xmlns:a16="http://schemas.microsoft.com/office/drawing/2014/main" id="{A018B9B4-0624-0BDA-DF15-815F99059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1536"/>
                <a:ext cx="33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s-ES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rPr>
                  <a:t>?</a:t>
                </a:r>
                <a:endParaRPr lang="es-ES" altLang="es-E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19466" name="TextBox 93">
            <a:extLst>
              <a:ext uri="{FF2B5EF4-FFF2-40B4-BE49-F238E27FC236}">
                <a16:creationId xmlns:a16="http://schemas.microsoft.com/office/drawing/2014/main" id="{23384CA5-318B-FE04-F46A-F2447BD9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476250"/>
            <a:ext cx="258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NERNST EQUATION</a:t>
            </a:r>
          </a:p>
        </p:txBody>
      </p:sp>
      <p:grpSp>
        <p:nvGrpSpPr>
          <p:cNvPr id="19468" name="Group 89">
            <a:extLst>
              <a:ext uri="{FF2B5EF4-FFF2-40B4-BE49-F238E27FC236}">
                <a16:creationId xmlns:a16="http://schemas.microsoft.com/office/drawing/2014/main" id="{2F7E987B-3BFE-B857-C1ED-4265ECCF80D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46613"/>
            <a:ext cx="922337" cy="1735137"/>
            <a:chOff x="666" y="2251"/>
            <a:chExt cx="581" cy="1093"/>
          </a:xfrm>
        </p:grpSpPr>
        <p:grpSp>
          <p:nvGrpSpPr>
            <p:cNvPr id="19474" name="Group 87">
              <a:extLst>
                <a:ext uri="{FF2B5EF4-FFF2-40B4-BE49-F238E27FC236}">
                  <a16:creationId xmlns:a16="http://schemas.microsoft.com/office/drawing/2014/main" id="{67A2F420-E10C-AC8F-13F4-77B2CCCAB0F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675" y="2251"/>
              <a:ext cx="498" cy="908"/>
              <a:chOff x="0" y="2775"/>
              <a:chExt cx="657" cy="610"/>
            </a:xfrm>
          </p:grpSpPr>
          <p:sp>
            <p:nvSpPr>
              <p:cNvPr id="19476" name="Oval 77">
                <a:extLst>
                  <a:ext uri="{FF2B5EF4-FFF2-40B4-BE49-F238E27FC236}">
                    <a16:creationId xmlns:a16="http://schemas.microsoft.com/office/drawing/2014/main" id="{73C4630C-DEC8-8BD3-174C-BE4C951F4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" y="2775"/>
                <a:ext cx="253" cy="27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9477" name="Line 79">
                <a:extLst>
                  <a:ext uri="{FF2B5EF4-FFF2-40B4-BE49-F238E27FC236}">
                    <a16:creationId xmlns:a16="http://schemas.microsoft.com/office/drawing/2014/main" id="{9D4B1E76-2712-2C42-6961-206C7364A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" y="2886"/>
                <a:ext cx="1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478" name="Group 80">
                <a:extLst>
                  <a:ext uri="{FF2B5EF4-FFF2-40B4-BE49-F238E27FC236}">
                    <a16:creationId xmlns:a16="http://schemas.microsoft.com/office/drawing/2014/main" id="{F8E37A99-E825-E939-7954-1C604F74D4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86"/>
                <a:ext cx="101" cy="499"/>
                <a:chOff x="1488" y="1296"/>
                <a:chExt cx="96" cy="432"/>
              </a:xfrm>
            </p:grpSpPr>
            <p:sp>
              <p:nvSpPr>
                <p:cNvPr id="19483" name="Line 81">
                  <a:extLst>
                    <a:ext uri="{FF2B5EF4-FFF2-40B4-BE49-F238E27FC236}">
                      <a16:creationId xmlns:a16="http://schemas.microsoft.com/office/drawing/2014/main" id="{22D85B14-0D2B-727F-59C6-19117AB328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29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484" name="Line 82">
                  <a:extLst>
                    <a:ext uri="{FF2B5EF4-FFF2-40B4-BE49-F238E27FC236}">
                      <a16:creationId xmlns:a16="http://schemas.microsoft.com/office/drawing/2014/main" id="{144CF84A-2BE4-60A0-5441-8AA3B341B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72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9479" name="Line 83">
                <a:extLst>
                  <a:ext uri="{FF2B5EF4-FFF2-40B4-BE49-F238E27FC236}">
                    <a16:creationId xmlns:a16="http://schemas.microsoft.com/office/drawing/2014/main" id="{8B582631-8078-1DB6-FC1E-C0FCDD7A6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" y="2886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480" name="Group 84">
                <a:extLst>
                  <a:ext uri="{FF2B5EF4-FFF2-40B4-BE49-F238E27FC236}">
                    <a16:creationId xmlns:a16="http://schemas.microsoft.com/office/drawing/2014/main" id="{045604D7-0BE6-9A45-BE68-1F41F3039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" y="2886"/>
                <a:ext cx="101" cy="499"/>
                <a:chOff x="1488" y="1296"/>
                <a:chExt cx="96" cy="432"/>
              </a:xfrm>
            </p:grpSpPr>
            <p:sp>
              <p:nvSpPr>
                <p:cNvPr id="19481" name="Line 85">
                  <a:extLst>
                    <a:ext uri="{FF2B5EF4-FFF2-40B4-BE49-F238E27FC236}">
                      <a16:creationId xmlns:a16="http://schemas.microsoft.com/office/drawing/2014/main" id="{9D63A6D5-0F02-B72E-8856-DA3C9BB81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296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482" name="Line 86">
                  <a:extLst>
                    <a:ext uri="{FF2B5EF4-FFF2-40B4-BE49-F238E27FC236}">
                      <a16:creationId xmlns:a16="http://schemas.microsoft.com/office/drawing/2014/main" id="{3C30B414-6228-4DE2-8F1E-03A9503E8C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72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19475" name="Text Box 88">
              <a:extLst>
                <a:ext uri="{FF2B5EF4-FFF2-40B4-BE49-F238E27FC236}">
                  <a16:creationId xmlns:a16="http://schemas.microsoft.com/office/drawing/2014/main" id="{8EF8C18F-7433-B188-77A1-690FEB9FB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" y="3113"/>
              <a:ext cx="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1800" b="1">
                  <a:latin typeface="Times New Roman" panose="02020603050405020304" pitchFamily="18" charset="0"/>
                  <a:ea typeface="MS PGothic" panose="020B0600070205080204" pitchFamily="34" charset="-128"/>
                </a:rPr>
                <a:t>-75 mV</a:t>
              </a:r>
            </a:p>
          </p:txBody>
        </p:sp>
      </p:grpSp>
      <p:sp>
        <p:nvSpPr>
          <p:cNvPr id="86" name="Rectangle 73">
            <a:extLst>
              <a:ext uri="{FF2B5EF4-FFF2-40B4-BE49-F238E27FC236}">
                <a16:creationId xmlns:a16="http://schemas.microsoft.com/office/drawing/2014/main" id="{596B3C0B-086C-67DE-A26F-0933FA37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078" y="1130955"/>
            <a:ext cx="4369257" cy="5232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sz="2800" b="1" dirty="0" err="1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For</a:t>
            </a:r>
            <a:r>
              <a:rPr lang="es-ES_tradnl" sz="2800" b="1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 </a:t>
            </a:r>
            <a:r>
              <a:rPr lang="es-ES_tradnl" sz="2800" b="1" dirty="0" err="1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example</a:t>
            </a:r>
            <a:r>
              <a:rPr lang="es-ES_tradnl" sz="2800" b="1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 </a:t>
            </a:r>
            <a:r>
              <a:rPr lang="es-ES_tradnl" sz="2800" b="1" dirty="0" err="1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if</a:t>
            </a:r>
            <a:r>
              <a:rPr lang="es-ES_tradnl" sz="2800" b="1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: E</a:t>
            </a:r>
            <a:r>
              <a:rPr lang="es-ES_tradnl" sz="2800" b="1" baseline="-25000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X+</a:t>
            </a:r>
            <a:r>
              <a:rPr lang="es-ES_tradnl" sz="2800" b="1" dirty="0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 = -75 </a:t>
            </a:r>
            <a:r>
              <a:rPr lang="es-ES_tradnl" sz="2800" b="1" dirty="0" err="1">
                <a:solidFill>
                  <a:schemeClr val="bg1"/>
                </a:solidFill>
                <a:latin typeface="Arial Narrow" charset="0"/>
                <a:ea typeface="MS PGothic" charset="0"/>
                <a:cs typeface="MS PGothic" charset="0"/>
              </a:rPr>
              <a:t>mV</a:t>
            </a:r>
            <a:endParaRPr lang="es-ES_tradnl" sz="2800" b="1" dirty="0">
              <a:solidFill>
                <a:schemeClr val="bg1"/>
              </a:solidFill>
              <a:latin typeface="Arial Narrow" charset="0"/>
              <a:ea typeface="MS PGothic" charset="0"/>
              <a:cs typeface="MS PGothic" charset="0"/>
            </a:endParaRPr>
          </a:p>
        </p:txBody>
      </p:sp>
      <p:sp>
        <p:nvSpPr>
          <p:cNvPr id="87" name="Text Box 74">
            <a:extLst>
              <a:ext uri="{FF2B5EF4-FFF2-40B4-BE49-F238E27FC236}">
                <a16:creationId xmlns:a16="http://schemas.microsoft.com/office/drawing/2014/main" id="{4812A0C1-BBD4-F1F8-8495-FAB952DD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308" y="2473326"/>
            <a:ext cx="6121179" cy="301621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2000" dirty="0">
                <a:latin typeface="Arial Narrow" panose="020B0606020202030204" pitchFamily="34" charset="0"/>
                <a:ea typeface="MS PGothic" panose="020B0600070205080204" pitchFamily="34" charset="-128"/>
              </a:rPr>
              <a:t>The equilibrium potential of X</a:t>
            </a:r>
            <a:r>
              <a:rPr lang="en-GB" altLang="es-ES" sz="2000" baseline="30000" dirty="0">
                <a:latin typeface="Arial Narrow" panose="020B0606020202030204" pitchFamily="34" charset="0"/>
                <a:ea typeface="MS PGothic" panose="020B0600070205080204" pitchFamily="34" charset="-128"/>
              </a:rPr>
              <a:t>+</a:t>
            </a:r>
            <a:r>
              <a:rPr lang="en-GB" altLang="es-ES" sz="2000" dirty="0">
                <a:latin typeface="Arial Narrow" panose="020B0606020202030204" pitchFamily="34" charset="0"/>
                <a:ea typeface="MS PGothic" panose="020B0600070205080204" pitchFamily="34" charset="-128"/>
              </a:rPr>
              <a:t> is -75mV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2000" dirty="0">
                <a:latin typeface="Arial Narrow" panose="020B0606020202030204" pitchFamily="34" charset="0"/>
                <a:ea typeface="MS PGothic" panose="020B0600070205080204" pitchFamily="34" charset="-128"/>
              </a:rPr>
              <a:t>X</a:t>
            </a:r>
            <a:r>
              <a:rPr lang="en-GB" altLang="es-ES" sz="2000" baseline="30000" dirty="0">
                <a:latin typeface="Arial Narrow" panose="020B0606020202030204" pitchFamily="34" charset="0"/>
                <a:ea typeface="MS PGothic" panose="020B0600070205080204" pitchFamily="34" charset="-128"/>
              </a:rPr>
              <a:t>+</a:t>
            </a:r>
            <a:r>
              <a:rPr lang="en-GB" altLang="es-ES" sz="2000" dirty="0">
                <a:latin typeface="Arial Narrow" panose="020B0606020202030204" pitchFamily="34" charset="0"/>
                <a:ea typeface="MS PGothic" panose="020B0600070205080204" pitchFamily="34" charset="-128"/>
              </a:rPr>
              <a:t> is in electrochemical equilibrium when the membrane potential is -75mV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2000" dirty="0">
                <a:latin typeface="Arial Narrow" panose="020B0606020202030204" pitchFamily="34" charset="0"/>
                <a:ea typeface="MS PGothic" panose="020B0600070205080204" pitchFamily="34" charset="-128"/>
              </a:rPr>
              <a:t>X+ will tend to cross the cell membrane in the direction required to reach its equilibrium potential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s-ES" sz="2000" baseline="-25000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ES" sz="2000" dirty="0">
                <a:latin typeface="Arial Narrow" panose="020B0606020202030204" pitchFamily="34" charset="0"/>
                <a:ea typeface="MS PGothic" panose="020B0600070205080204" pitchFamily="34" charset="-128"/>
              </a:rPr>
              <a:t>The latter will only be possible if the membrane is permeable to X+ (i.e., if the membrane contains open channels for X+)</a:t>
            </a:r>
            <a:endParaRPr lang="en-GB" altLang="es-ES" sz="2000" baseline="-25000" dirty="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D243B-110B-D0F2-451E-4FFFE88A9A96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ca-ES" dirty="0">
                <a:latin typeface="Arial"/>
                <a:ea typeface="MS PGothic" charset="0"/>
                <a:cs typeface="Arial"/>
              </a:rPr>
              <a:t>2.2.3.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The</a:t>
            </a:r>
            <a:r>
              <a:rPr lang="ca-ES" dirty="0">
                <a:latin typeface="Arial"/>
                <a:ea typeface="MS PGothic" charset="0"/>
                <a:cs typeface="Arial"/>
              </a:rPr>
              <a:t>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equilibrium</a:t>
            </a:r>
            <a:r>
              <a:rPr lang="ca-ES" dirty="0">
                <a:latin typeface="Arial"/>
                <a:ea typeface="MS PGothic" charset="0"/>
                <a:cs typeface="Arial"/>
              </a:rPr>
              <a:t> </a:t>
            </a:r>
            <a:r>
              <a:rPr lang="ca-ES" dirty="0" err="1">
                <a:latin typeface="Arial"/>
                <a:ea typeface="MS PGothic" charset="0"/>
                <a:cs typeface="Arial"/>
              </a:rPr>
              <a:t>potential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19473" name="TextBox 2">
            <a:extLst>
              <a:ext uri="{FF2B5EF4-FFF2-40B4-BE49-F238E27FC236}">
                <a16:creationId xmlns:a16="http://schemas.microsoft.com/office/drawing/2014/main" id="{418CED82-83DC-B838-7784-EA37497D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24600"/>
            <a:ext cx="2324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200">
                <a:latin typeface="Times New Roman" panose="02020603050405020304" pitchFamily="18" charset="0"/>
                <a:ea typeface="MS PGothic" panose="020B0600070205080204" pitchFamily="34" charset="-128"/>
                <a:hlinkClick r:id="rId3"/>
              </a:rPr>
              <a:t>https://www.youtube.com/watch?v=ZVUWyDzmApg</a:t>
            </a:r>
            <a:endParaRPr lang="en-US" altLang="es-ES" sz="120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s-ES" sz="12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7916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QuadreDeText 41">
            <a:extLst>
              <a:ext uri="{FF2B5EF4-FFF2-40B4-BE49-F238E27FC236}">
                <a16:creationId xmlns:a16="http://schemas.microsoft.com/office/drawing/2014/main" id="{25565049-0DC0-AB7F-532D-1528867F2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052513"/>
            <a:ext cx="5113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The fact that there are differences in the distribution of ions (and electrical charges) between the inner and outer sides of the neurons generates electrostatic driving forces</a:t>
            </a:r>
          </a:p>
        </p:txBody>
      </p:sp>
      <p:sp>
        <p:nvSpPr>
          <p:cNvPr id="21507" name="QuadreDeText 37">
            <a:extLst>
              <a:ext uri="{FF2B5EF4-FFF2-40B4-BE49-F238E27FC236}">
                <a16:creationId xmlns:a16="http://schemas.microsoft.com/office/drawing/2014/main" id="{60F210A9-D3A5-7A5C-327B-A88336842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492375"/>
            <a:ext cx="460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These electrostatic driving forces are called MEMBRANE POTENTIAL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They are measured in mV</a:t>
            </a:r>
          </a:p>
        </p:txBody>
      </p:sp>
      <p:sp>
        <p:nvSpPr>
          <p:cNvPr id="21508" name="Text Box 24">
            <a:extLst>
              <a:ext uri="{FF2B5EF4-FFF2-40B4-BE49-F238E27FC236}">
                <a16:creationId xmlns:a16="http://schemas.microsoft.com/office/drawing/2014/main" id="{EE8C1618-15BC-AB7C-9126-B9ADDE41B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MEMBRANE POTENTIAL  AND RESTING POTENTIAL</a:t>
            </a:r>
            <a:endParaRPr lang="es-ES" altLang="en-US" sz="2000" b="1"/>
          </a:p>
        </p:txBody>
      </p:sp>
      <p:pic>
        <p:nvPicPr>
          <p:cNvPr id="21509" name="Picture 6" descr="Cómo recordar mejor lo que estudiamos">
            <a:extLst>
              <a:ext uri="{FF2B5EF4-FFF2-40B4-BE49-F238E27FC236}">
                <a16:creationId xmlns:a16="http://schemas.microsoft.com/office/drawing/2014/main" id="{609E850F-250D-AC06-3C4F-52AB9B97A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0713"/>
            <a:ext cx="9350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QuadreDeText 40">
            <a:extLst>
              <a:ext uri="{FF2B5EF4-FFF2-40B4-BE49-F238E27FC236}">
                <a16:creationId xmlns:a16="http://schemas.microsoft.com/office/drawing/2014/main" id="{926376DE-AF42-593A-AF4F-DC8353408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76475"/>
            <a:ext cx="3457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Living cell membranes are semipermeable</a:t>
            </a:r>
          </a:p>
        </p:txBody>
      </p:sp>
      <p:sp>
        <p:nvSpPr>
          <p:cNvPr id="21511" name="QuadreDeText 43">
            <a:extLst>
              <a:ext uri="{FF2B5EF4-FFF2-40B4-BE49-F238E27FC236}">
                <a16:creationId xmlns:a16="http://schemas.microsoft.com/office/drawing/2014/main" id="{80E9E2A1-A981-E96E-7F73-9BED53CBB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341438"/>
            <a:ext cx="1871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 b="1">
                <a:solidFill>
                  <a:srgbClr val="00B050"/>
                </a:solidFill>
              </a:rPr>
              <a:t>REMEMBER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èlula">
            <a:extLst>
              <a:ext uri="{FF2B5EF4-FFF2-40B4-BE49-F238E27FC236}">
                <a16:creationId xmlns:a16="http://schemas.microsoft.com/office/drawing/2014/main" id="{847AF55B-41E7-A738-D5BF-4A4869BE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66700"/>
            <a:ext cx="2400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8EF1F963-8DD2-5C35-9955-152EB59C739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143000"/>
            <a:ext cx="1220788" cy="838200"/>
            <a:chOff x="1199" y="480"/>
            <a:chExt cx="769" cy="528"/>
          </a:xfrm>
        </p:grpSpPr>
        <p:sp>
          <p:nvSpPr>
            <p:cNvPr id="23575" name="Freeform 4">
              <a:extLst>
                <a:ext uri="{FF2B5EF4-FFF2-40B4-BE49-F238E27FC236}">
                  <a16:creationId xmlns:a16="http://schemas.microsoft.com/office/drawing/2014/main" id="{63E42C40-266E-78D9-A977-9363821CE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" y="764"/>
              <a:ext cx="633" cy="244"/>
            </a:xfrm>
            <a:custGeom>
              <a:avLst/>
              <a:gdLst>
                <a:gd name="T0" fmla="*/ 0 w 633"/>
                <a:gd name="T1" fmla="*/ 243 h 244"/>
                <a:gd name="T2" fmla="*/ 633 w 633"/>
                <a:gd name="T3" fmla="*/ 244 h 244"/>
                <a:gd name="T4" fmla="*/ 633 w 633"/>
                <a:gd name="T5" fmla="*/ 0 h 244"/>
                <a:gd name="T6" fmla="*/ 0 60000 65536"/>
                <a:gd name="T7" fmla="*/ 0 60000 65536"/>
                <a:gd name="T8" fmla="*/ 0 60000 65536"/>
                <a:gd name="T9" fmla="*/ 0 w 633"/>
                <a:gd name="T10" fmla="*/ 0 h 244"/>
                <a:gd name="T11" fmla="*/ 633 w 633"/>
                <a:gd name="T12" fmla="*/ 244 h 2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3" h="244">
                  <a:moveTo>
                    <a:pt x="0" y="243"/>
                  </a:moveTo>
                  <a:lnTo>
                    <a:pt x="633" y="244"/>
                  </a:lnTo>
                  <a:lnTo>
                    <a:pt x="633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76" name="Freeform 5">
              <a:extLst>
                <a:ext uri="{FF2B5EF4-FFF2-40B4-BE49-F238E27FC236}">
                  <a16:creationId xmlns:a16="http://schemas.microsoft.com/office/drawing/2014/main" id="{884D1BA0-1C57-FACE-A578-893DF526B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772"/>
              <a:ext cx="372" cy="132"/>
            </a:xfrm>
            <a:custGeom>
              <a:avLst/>
              <a:gdLst>
                <a:gd name="T0" fmla="*/ 0 w 372"/>
                <a:gd name="T1" fmla="*/ 132 h 132"/>
                <a:gd name="T2" fmla="*/ 372 w 372"/>
                <a:gd name="T3" fmla="*/ 132 h 132"/>
                <a:gd name="T4" fmla="*/ 372 w 372"/>
                <a:gd name="T5" fmla="*/ 0 h 132"/>
                <a:gd name="T6" fmla="*/ 0 60000 65536"/>
                <a:gd name="T7" fmla="*/ 0 60000 65536"/>
                <a:gd name="T8" fmla="*/ 0 60000 65536"/>
                <a:gd name="T9" fmla="*/ 0 w 372"/>
                <a:gd name="T10" fmla="*/ 0 h 132"/>
                <a:gd name="T11" fmla="*/ 372 w 372"/>
                <a:gd name="T12" fmla="*/ 132 h 1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132">
                  <a:moveTo>
                    <a:pt x="0" y="132"/>
                  </a:moveTo>
                  <a:lnTo>
                    <a:pt x="372" y="132"/>
                  </a:lnTo>
                  <a:lnTo>
                    <a:pt x="37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77" name="Line 6">
              <a:extLst>
                <a:ext uri="{FF2B5EF4-FFF2-40B4-BE49-F238E27FC236}">
                  <a16:creationId xmlns:a16="http://schemas.microsoft.com/office/drawing/2014/main" id="{81267690-97FE-31EA-0E0A-3C760854F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1752" y="552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78" name="Rectangle 7">
              <a:extLst>
                <a:ext uri="{FF2B5EF4-FFF2-40B4-BE49-F238E27FC236}">
                  <a16:creationId xmlns:a16="http://schemas.microsoft.com/office/drawing/2014/main" id="{5DFFBEEE-A539-1245-A2C2-00FE4EDFDB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32" y="432"/>
              <a:ext cx="28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sp>
        <p:nvSpPr>
          <p:cNvPr id="6152" name="Text Box 8">
            <a:extLst>
              <a:ext uri="{FF2B5EF4-FFF2-40B4-BE49-F238E27FC236}">
                <a16:creationId xmlns:a16="http://schemas.microsoft.com/office/drawing/2014/main" id="{93B22B5D-9186-ED2D-3DE5-F6B73AD9E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9588"/>
            <a:ext cx="3697288" cy="46196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 b="1">
                <a:latin typeface="Arial Narrow" panose="020B0606020202030204" pitchFamily="34" charset="0"/>
              </a:rPr>
              <a:t>MEMBRANE POTENTIAL</a:t>
            </a:r>
            <a:endParaRPr lang="es-ES" altLang="en-US" sz="2400" b="1">
              <a:latin typeface="Arial Narrow" panose="020B0606020202030204" pitchFamily="34" charset="0"/>
            </a:endParaRP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17AC41F9-25F5-0566-01E1-606070C8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3" y="1414463"/>
            <a:ext cx="4267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>
                <a:latin typeface="Arial Narrow" panose="020B0606020202030204" pitchFamily="34" charset="0"/>
              </a:rPr>
              <a:t>present in all the living cells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000" b="1">
                <a:latin typeface="Arial Narrow" panose="020B0606020202030204" pitchFamily="34" charset="0"/>
              </a:rPr>
              <a:t>Has negative values (higher number of negative ions inside the cell)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000" b="1">
                <a:latin typeface="Arial Narrow" panose="020B0606020202030204" pitchFamily="34" charset="0"/>
              </a:rPr>
              <a:t>It is relatively constant</a:t>
            </a:r>
            <a:endParaRPr lang="es-ES" altLang="en-US" sz="2000" b="1">
              <a:latin typeface="Arial Narrow" panose="020B0606020202030204" pitchFamily="34" charset="0"/>
            </a:endParaRPr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0117F54B-ED98-9250-1798-B5F6F454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00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E45EBDC3-B537-1CDB-CB2A-F0A9E10A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3" y="3902075"/>
            <a:ext cx="5181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>
                <a:latin typeface="Arial Narrow" panose="020B0606020202030204" pitchFamily="34" charset="0"/>
              </a:rPr>
              <a:t>It can vary under specific stimuli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n-US" sz="2000" b="1">
                <a:latin typeface="Arial Narrow" panose="020B0606020202030204" pitchFamily="34" charset="0"/>
              </a:rPr>
              <a:t>When the neuron is not receiving or sending stimuli (“resting” neuron) </a:t>
            </a:r>
            <a:endParaRPr lang="es-ES" altLang="en-US" sz="20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87F738AE-D8B2-C9C6-7927-217C391F2EB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09600"/>
            <a:ext cx="1143000" cy="457200"/>
            <a:chOff x="1632" y="1488"/>
            <a:chExt cx="720" cy="288"/>
          </a:xfrm>
        </p:grpSpPr>
        <p:sp>
          <p:nvSpPr>
            <p:cNvPr id="23573" name="Text Box 13">
              <a:extLst>
                <a:ext uri="{FF2B5EF4-FFF2-40B4-BE49-F238E27FC236}">
                  <a16:creationId xmlns:a16="http://schemas.microsoft.com/office/drawing/2014/main" id="{CA1D0A1C-1F94-BA47-1D9E-F1C810CDB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48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latin typeface="Times New Roman" panose="02020603050405020304" pitchFamily="18" charset="0"/>
                </a:rPr>
                <a:t>V = 0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4" name="Line 14">
              <a:extLst>
                <a:ext uri="{FF2B5EF4-FFF2-40B4-BE49-F238E27FC236}">
                  <a16:creationId xmlns:a16="http://schemas.microsoft.com/office/drawing/2014/main" id="{40A4C6E3-3530-03AF-E829-AC7BA8103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5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6159" name="Picture 15" descr="neurona esuqema horitzontal">
            <a:extLst>
              <a:ext uri="{FF2B5EF4-FFF2-40B4-BE49-F238E27FC236}">
                <a16:creationId xmlns:a16="http://schemas.microsoft.com/office/drawing/2014/main" id="{DE7A1F3D-DB41-6F3A-F71A-7CAD5F44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3521075"/>
            <a:ext cx="3810001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6">
            <a:extLst>
              <a:ext uri="{FF2B5EF4-FFF2-40B4-BE49-F238E27FC236}">
                <a16:creationId xmlns:a16="http://schemas.microsoft.com/office/drawing/2014/main" id="{DA5563B6-DF56-52C5-7B0F-5B7B6B4234D3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3429000"/>
            <a:ext cx="3016250" cy="1263650"/>
            <a:chOff x="644" y="2160"/>
            <a:chExt cx="1900" cy="796"/>
          </a:xfrm>
        </p:grpSpPr>
        <p:grpSp>
          <p:nvGrpSpPr>
            <p:cNvPr id="23567" name="Group 17">
              <a:extLst>
                <a:ext uri="{FF2B5EF4-FFF2-40B4-BE49-F238E27FC236}">
                  <a16:creationId xmlns:a16="http://schemas.microsoft.com/office/drawing/2014/main" id="{D2D70DD8-DB83-9990-2CE4-E9CAA6133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" y="2160"/>
              <a:ext cx="893" cy="796"/>
              <a:chOff x="644" y="2160"/>
              <a:chExt cx="893" cy="796"/>
            </a:xfrm>
          </p:grpSpPr>
          <p:sp>
            <p:nvSpPr>
              <p:cNvPr id="23569" name="Freeform 18">
                <a:extLst>
                  <a:ext uri="{FF2B5EF4-FFF2-40B4-BE49-F238E27FC236}">
                    <a16:creationId xmlns:a16="http://schemas.microsoft.com/office/drawing/2014/main" id="{ECF9D1E1-8C70-9153-670B-CB07D8390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" y="2444"/>
                <a:ext cx="757" cy="512"/>
              </a:xfrm>
              <a:custGeom>
                <a:avLst/>
                <a:gdLst>
                  <a:gd name="T0" fmla="*/ 0 w 757"/>
                  <a:gd name="T1" fmla="*/ 512 h 512"/>
                  <a:gd name="T2" fmla="*/ 757 w 757"/>
                  <a:gd name="T3" fmla="*/ 244 h 512"/>
                  <a:gd name="T4" fmla="*/ 757 w 757"/>
                  <a:gd name="T5" fmla="*/ 0 h 512"/>
                  <a:gd name="T6" fmla="*/ 0 60000 65536"/>
                  <a:gd name="T7" fmla="*/ 0 60000 65536"/>
                  <a:gd name="T8" fmla="*/ 0 60000 65536"/>
                  <a:gd name="T9" fmla="*/ 0 w 757"/>
                  <a:gd name="T10" fmla="*/ 0 h 512"/>
                  <a:gd name="T11" fmla="*/ 757 w 757"/>
                  <a:gd name="T12" fmla="*/ 512 h 5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7" h="512">
                    <a:moveTo>
                      <a:pt x="0" y="512"/>
                    </a:moveTo>
                    <a:lnTo>
                      <a:pt x="757" y="244"/>
                    </a:lnTo>
                    <a:lnTo>
                      <a:pt x="75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70" name="Freeform 19">
                <a:extLst>
                  <a:ext uri="{FF2B5EF4-FFF2-40B4-BE49-F238E27FC236}">
                    <a16:creationId xmlns:a16="http://schemas.microsoft.com/office/drawing/2014/main" id="{07FD9F96-8374-AAE6-3F1C-A6F4117BA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" y="2452"/>
                <a:ext cx="549" cy="348"/>
              </a:xfrm>
              <a:custGeom>
                <a:avLst/>
                <a:gdLst>
                  <a:gd name="T0" fmla="*/ 0 w 549"/>
                  <a:gd name="T1" fmla="*/ 348 h 348"/>
                  <a:gd name="T2" fmla="*/ 549 w 549"/>
                  <a:gd name="T3" fmla="*/ 132 h 348"/>
                  <a:gd name="T4" fmla="*/ 549 w 549"/>
                  <a:gd name="T5" fmla="*/ 0 h 348"/>
                  <a:gd name="T6" fmla="*/ 0 60000 65536"/>
                  <a:gd name="T7" fmla="*/ 0 60000 65536"/>
                  <a:gd name="T8" fmla="*/ 0 60000 65536"/>
                  <a:gd name="T9" fmla="*/ 0 w 549"/>
                  <a:gd name="T10" fmla="*/ 0 h 348"/>
                  <a:gd name="T11" fmla="*/ 549 w 549"/>
                  <a:gd name="T12" fmla="*/ 348 h 3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9" h="348">
                    <a:moveTo>
                      <a:pt x="0" y="348"/>
                    </a:moveTo>
                    <a:lnTo>
                      <a:pt x="549" y="132"/>
                    </a:lnTo>
                    <a:lnTo>
                      <a:pt x="549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71" name="Line 20">
                <a:extLst>
                  <a:ext uri="{FF2B5EF4-FFF2-40B4-BE49-F238E27FC236}">
                    <a16:creationId xmlns:a16="http://schemas.microsoft.com/office/drawing/2014/main" id="{5E8D0EF5-E13C-1FFE-5AC0-CB996169B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1321" y="2232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572" name="Rectangle 21">
                <a:extLst>
                  <a:ext uri="{FF2B5EF4-FFF2-40B4-BE49-F238E27FC236}">
                    <a16:creationId xmlns:a16="http://schemas.microsoft.com/office/drawing/2014/main" id="{C36E6584-94D6-1F0F-C511-C79AFDD06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201" y="2112"/>
                <a:ext cx="28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3568" name="Text Box 22">
              <a:extLst>
                <a:ext uri="{FF2B5EF4-FFF2-40B4-BE49-F238E27FC236}">
                  <a16:creationId xmlns:a16="http://schemas.microsoft.com/office/drawing/2014/main" id="{63DF81C4-8F80-9C1A-FE1C-FB41172D5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latin typeface="Times New Roman" panose="02020603050405020304" pitchFamily="18" charset="0"/>
                </a:rPr>
                <a:t>V = -70 mV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169" name="Rectangle 25">
            <a:extLst>
              <a:ext uri="{FF2B5EF4-FFF2-40B4-BE49-F238E27FC236}">
                <a16:creationId xmlns:a16="http://schemas.microsoft.com/office/drawing/2014/main" id="{2F296417-1B78-BEB7-DAAE-1BEC947C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300663"/>
            <a:ext cx="2809875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 b="1">
                <a:solidFill>
                  <a:schemeClr val="bg1"/>
                </a:solidFill>
                <a:latin typeface="Arial Narrow" panose="020B0606020202030204" pitchFamily="34" charset="0"/>
              </a:rPr>
              <a:t>RESTING POTENTIAL</a:t>
            </a:r>
            <a:endParaRPr lang="es-ES" altLang="en-US" sz="24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564" name="Text Box 24">
            <a:extLst>
              <a:ext uri="{FF2B5EF4-FFF2-40B4-BE49-F238E27FC236}">
                <a16:creationId xmlns:a16="http://schemas.microsoft.com/office/drawing/2014/main" id="{6285010B-C594-4C31-FC0E-42C763D41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MEMBRANE POTENTIAL  AND RESTING POTENTIAL</a:t>
            </a:r>
            <a:endParaRPr lang="es-ES" altLang="en-US" sz="2000" b="1"/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7B8D9D0C-B4A4-E771-85A6-3B75CC64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02025"/>
            <a:ext cx="1293813" cy="36988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 b="1">
                <a:latin typeface="Arial Narrow" panose="020B0606020202030204" pitchFamily="34" charset="0"/>
              </a:rPr>
              <a:t>In Neurons</a:t>
            </a:r>
            <a:endParaRPr lang="es-ES" altLang="en-US" sz="1800" b="1">
              <a:latin typeface="Arial Narrow" panose="020B0606020202030204" pitchFamily="34" charset="0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718497D6-7346-A6AB-474A-201B31B40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046163"/>
            <a:ext cx="1827213" cy="36988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1800" b="1">
                <a:latin typeface="Arial Narrow" panose="020B0606020202030204" pitchFamily="34" charset="0"/>
              </a:rPr>
              <a:t>In any living cells</a:t>
            </a:r>
            <a:endParaRPr lang="es-ES" altLang="en-US" sz="18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 autoUpdateAnimBg="0"/>
      <p:bldP spid="6153" grpId="0" build="p" autoUpdateAnimBg="0"/>
      <p:bldP spid="6155" grpId="0" build="p" autoUpdateAnimBg="0"/>
      <p:bldP spid="6169" grpId="0" animBg="1"/>
      <p:bldP spid="25" grpId="0" animBg="1" autoUpdateAnimBg="0"/>
      <p:bldP spid="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Resultat d'imatges de cell membrane">
            <a:extLst>
              <a:ext uri="{FF2B5EF4-FFF2-40B4-BE49-F238E27FC236}">
                <a16:creationId xmlns:a16="http://schemas.microsoft.com/office/drawing/2014/main" id="{BC2C98C5-305B-A496-24BF-D320056D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125538"/>
            <a:ext cx="5040313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QuadreDeText 8">
            <a:extLst>
              <a:ext uri="{FF2B5EF4-FFF2-40B4-BE49-F238E27FC236}">
                <a16:creationId xmlns:a16="http://schemas.microsoft.com/office/drawing/2014/main" id="{B3403545-CBB6-6645-BC2D-38E74CF28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868988"/>
            <a:ext cx="2519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600">
                <a:ea typeface="MS PGothic" panose="020B0600070205080204" pitchFamily="34" charset="-128"/>
                <a:cs typeface="Arial" panose="020B0604020202020204" pitchFamily="34" charset="0"/>
              </a:rPr>
              <a:t>Cell membrane (cytoplasmic membrane)</a:t>
            </a:r>
          </a:p>
        </p:txBody>
      </p:sp>
      <p:cxnSp>
        <p:nvCxnSpPr>
          <p:cNvPr id="5" name="Connector de fletxa recta 10">
            <a:extLst>
              <a:ext uri="{FF2B5EF4-FFF2-40B4-BE49-F238E27FC236}">
                <a16:creationId xmlns:a16="http://schemas.microsoft.com/office/drawing/2014/main" id="{69EB9B23-F2B1-5CD9-B7CE-762CEAA057BA}"/>
              </a:ext>
            </a:extLst>
          </p:cNvPr>
          <p:cNvCxnSpPr>
            <a:endCxn id="4099" idx="1"/>
          </p:cNvCxnSpPr>
          <p:nvPr/>
        </p:nvCxnSpPr>
        <p:spPr>
          <a:xfrm>
            <a:off x="3708400" y="5795963"/>
            <a:ext cx="576263" cy="365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CF02849-B6E9-A2B4-4AD0-38AFDE64ED64}"/>
              </a:ext>
            </a:extLst>
          </p:cNvPr>
          <p:cNvSpPr/>
          <p:nvPr/>
        </p:nvSpPr>
        <p:spPr>
          <a:xfrm>
            <a:off x="3708400" y="908050"/>
            <a:ext cx="5184775" cy="415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s-ES" dirty="0">
                <a:latin typeface="Arial"/>
                <a:ea typeface="MS PGothic" charset="0"/>
                <a:cs typeface="Arial"/>
              </a:rPr>
              <a:t>CELL MEMBRANES ARE SEMIPERMEABLE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67E2B-A6D6-631C-378B-AB355EB6CF87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  <p:sp>
        <p:nvSpPr>
          <p:cNvPr id="4103" name="TextBox 10">
            <a:extLst>
              <a:ext uri="{FF2B5EF4-FFF2-40B4-BE49-F238E27FC236}">
                <a16:creationId xmlns:a16="http://schemas.microsoft.com/office/drawing/2014/main" id="{63EF1BC0-1FE0-605E-47C8-5DD70714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3262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MEMBRANE TRANSPORT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0A77F-D5FA-8CDD-6D9F-CC2DB24E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465263"/>
            <a:ext cx="316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altLang="es-ES" sz="2000">
                <a:latin typeface="Arial Narrow" panose="020B0606020202030204" pitchFamily="34" charset="0"/>
                <a:ea typeface="MS PGothic" panose="020B0600070205080204" pitchFamily="34" charset="-128"/>
              </a:rPr>
              <a:t>Gases, lipids, lipid-soluble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735B9A-B082-6A1B-7602-718529C972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1268413"/>
            <a:ext cx="0" cy="2592387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A9DAD-007A-BC18-FA0B-883C4556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978150"/>
            <a:ext cx="331311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s-ES" altLang="es-ES" sz="2000">
                <a:latin typeface="Arial Narrow" panose="020B0606020202030204" pitchFamily="34" charset="0"/>
                <a:ea typeface="MS PGothic" panose="020B0600070205080204" pitchFamily="34" charset="-128"/>
              </a:rPr>
              <a:t>Large uncharged polar, charged atoms (ions)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4D749D-AB5A-2DE9-543F-1EA20B8E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4095" r="19601" b="7446"/>
          <a:stretch>
            <a:fillRect/>
          </a:stretch>
        </p:blipFill>
        <p:spPr bwMode="auto">
          <a:xfrm>
            <a:off x="7885113" y="1412875"/>
            <a:ext cx="6524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C91DCC2-86F3-CFB8-EB1B-4F51CFAF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236788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2000">
                <a:latin typeface="Arial Narrow" panose="020B0606020202030204" pitchFamily="34" charset="0"/>
                <a:ea typeface="MS PGothic" panose="020B0600070205080204" pitchFamily="34" charset="-128"/>
              </a:rPr>
              <a:t>Small uncharged polar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09D81-C298-24E9-D234-BE0CCCEA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4095" r="19601" b="7446"/>
          <a:stretch>
            <a:fillRect/>
          </a:stretch>
        </p:blipFill>
        <p:spPr bwMode="auto">
          <a:xfrm>
            <a:off x="8243888" y="1412875"/>
            <a:ext cx="654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0BEFFF-5133-0732-5C7C-EF43908A5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4095" r="19601" b="7446"/>
          <a:stretch>
            <a:fillRect/>
          </a:stretch>
        </p:blipFill>
        <p:spPr bwMode="auto">
          <a:xfrm>
            <a:off x="7524750" y="2138363"/>
            <a:ext cx="6524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4C39FD-42CF-7D37-F8B8-7E5B68C38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3068638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">
            <a:extLst>
              <a:ext uri="{FF2B5EF4-FFF2-40B4-BE49-F238E27FC236}">
                <a16:creationId xmlns:a16="http://schemas.microsoft.com/office/drawing/2014/main" id="{DE84C730-95EF-2823-A5BF-F35DC710384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831850"/>
            <a:ext cx="7608887" cy="911225"/>
            <a:chOff x="249" y="524"/>
            <a:chExt cx="4793" cy="574"/>
          </a:xfrm>
        </p:grpSpPr>
        <p:sp>
          <p:nvSpPr>
            <p:cNvPr id="25607" name="Text Box 4">
              <a:extLst>
                <a:ext uri="{FF2B5EF4-FFF2-40B4-BE49-F238E27FC236}">
                  <a16:creationId xmlns:a16="http://schemas.microsoft.com/office/drawing/2014/main" id="{DEE44A25-949A-7449-BF6B-CCBFFDABD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807"/>
              <a:ext cx="4774" cy="291"/>
            </a:xfrm>
            <a:prstGeom prst="rect">
              <a:avLst/>
            </a:prstGeom>
            <a:noFill/>
            <a:ln w="762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latin typeface="Arial Narrow" panose="020B0606020202030204" pitchFamily="34" charset="0"/>
                </a:rPr>
                <a:t>Value of the membrane potential at a given time</a:t>
              </a:r>
              <a:endParaRPr lang="es-ES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5608" name="Rectangle 5">
              <a:extLst>
                <a:ext uri="{FF2B5EF4-FFF2-40B4-BE49-F238E27FC236}">
                  <a16:creationId xmlns:a16="http://schemas.microsoft.com/office/drawing/2014/main" id="{2442DDA5-DDE4-55EC-FAA0-C52D1AA6A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524"/>
              <a:ext cx="2000" cy="2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chemeClr val="bg1"/>
                  </a:solidFill>
                  <a:latin typeface="Arial Narrow" panose="020B0606020202030204" pitchFamily="34" charset="0"/>
                </a:rPr>
                <a:t>MEMBRANE POTENTIAL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E349B522-6AF8-68FF-AD96-7B0110A62FB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98713"/>
            <a:ext cx="7397750" cy="1250950"/>
            <a:chOff x="249" y="1658"/>
            <a:chExt cx="4660" cy="788"/>
          </a:xfrm>
        </p:grpSpPr>
        <p:sp>
          <p:nvSpPr>
            <p:cNvPr id="25605" name="Text Box 7">
              <a:extLst>
                <a:ext uri="{FF2B5EF4-FFF2-40B4-BE49-F238E27FC236}">
                  <a16:creationId xmlns:a16="http://schemas.microsoft.com/office/drawing/2014/main" id="{04BD530D-FEDC-E03C-5C3D-27C98FCF6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1923"/>
              <a:ext cx="4642" cy="523"/>
            </a:xfrm>
            <a:prstGeom prst="rect">
              <a:avLst/>
            </a:prstGeom>
            <a:noFill/>
            <a:ln w="762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latin typeface="Arial Narrow" panose="020B0606020202030204" pitchFamily="34" charset="0"/>
                </a:rPr>
                <a:t>Value of the membrane potential when the neuron is in resting state (not sending or receiving stimuli)</a:t>
              </a:r>
              <a:endParaRPr lang="es-ES" alt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25606" name="Rectangle 8">
              <a:extLst>
                <a:ext uri="{FF2B5EF4-FFF2-40B4-BE49-F238E27FC236}">
                  <a16:creationId xmlns:a16="http://schemas.microsoft.com/office/drawing/2014/main" id="{19A07F55-668E-8602-47F3-1C59A123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658"/>
              <a:ext cx="1823" cy="29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chemeClr val="bg1"/>
                  </a:solidFill>
                  <a:latin typeface="Arial Narrow" panose="020B0606020202030204" pitchFamily="34" charset="0"/>
                </a:rPr>
                <a:t>RESTING POTENTIAL:</a:t>
              </a:r>
              <a:endParaRPr lang="es-ES" altLang="en-US" sz="24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25604" name="Text Box 24">
            <a:extLst>
              <a:ext uri="{FF2B5EF4-FFF2-40B4-BE49-F238E27FC236}">
                <a16:creationId xmlns:a16="http://schemas.microsoft.com/office/drawing/2014/main" id="{B3A6868C-8ADB-D2D6-35F1-B1BBDF7B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MEMBRANE POTENTIAL  AND RESTING POTENTIAL</a:t>
            </a:r>
            <a:endParaRPr lang="es-ES" alt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>
            <a:extLst>
              <a:ext uri="{FF2B5EF4-FFF2-40B4-BE49-F238E27FC236}">
                <a16:creationId xmlns:a16="http://schemas.microsoft.com/office/drawing/2014/main" id="{1130B5AF-94E9-A5B1-3A77-BEEDE099A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19225"/>
            <a:ext cx="8686800" cy="12001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ca-ES" altLang="en-US" sz="2400">
                <a:latin typeface="Arial Narrow" panose="020B0606020202030204" pitchFamily="34" charset="0"/>
              </a:rPr>
              <a:t>If the membrane of the neurons were only permeable to a single ion (let’s say to ion X</a:t>
            </a:r>
            <a:r>
              <a:rPr lang="ca-ES" altLang="en-US" sz="2400" baseline="30000">
                <a:latin typeface="Arial Narrow" panose="020B0606020202030204" pitchFamily="34" charset="0"/>
              </a:rPr>
              <a:t>+</a:t>
            </a:r>
            <a:r>
              <a:rPr lang="ca-ES" altLang="en-US" sz="2400">
                <a:latin typeface="Arial Narrow" panose="020B0606020202030204" pitchFamily="34" charset="0"/>
              </a:rPr>
              <a:t>), resting potential (V</a:t>
            </a:r>
            <a:r>
              <a:rPr lang="ca-ES" altLang="en-US" sz="2400" baseline="-25000">
                <a:latin typeface="Arial Narrow" panose="020B0606020202030204" pitchFamily="34" charset="0"/>
              </a:rPr>
              <a:t>m</a:t>
            </a:r>
            <a:r>
              <a:rPr lang="ca-ES" altLang="en-US" sz="2400">
                <a:latin typeface="Arial Narrow" panose="020B0606020202030204" pitchFamily="34" charset="0"/>
              </a:rPr>
              <a:t>) would be equal to E</a:t>
            </a:r>
            <a:r>
              <a:rPr lang="ca-ES" altLang="en-US" sz="2400" baseline="-25000">
                <a:latin typeface="Arial Narrow" panose="020B0606020202030204" pitchFamily="34" charset="0"/>
              </a:rPr>
              <a:t>X+</a:t>
            </a:r>
            <a:r>
              <a:rPr lang="ca-ES" altLang="en-US" sz="2400">
                <a:latin typeface="Arial Narrow" panose="020B0606020202030204" pitchFamily="34" charset="0"/>
              </a:rPr>
              <a:t> (equilibrium potential for ion X) 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084470DC-EF7B-BADA-26CE-37E3F84F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24175"/>
            <a:ext cx="8686800" cy="1200150"/>
          </a:xfrm>
          <a:prstGeom prst="rect">
            <a:avLst/>
          </a:prstGeom>
          <a:solidFill>
            <a:schemeClr val="bg1"/>
          </a:solidFill>
          <a:ln w="762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ca-ES" altLang="en-US" sz="2400">
                <a:latin typeface="Arial Narrow" panose="020B0606020202030204" pitchFamily="34" charset="0"/>
              </a:rPr>
              <a:t>When neuron membrane is permeable to more than one ion (for example, to ions X</a:t>
            </a:r>
            <a:r>
              <a:rPr lang="ca-ES" altLang="en-US" sz="2400" baseline="30000">
                <a:latin typeface="Arial Narrow" panose="020B0606020202030204" pitchFamily="34" charset="0"/>
              </a:rPr>
              <a:t>+ </a:t>
            </a:r>
            <a:r>
              <a:rPr lang="ca-ES" altLang="en-US" sz="2400">
                <a:latin typeface="Arial Narrow" panose="020B0606020202030204" pitchFamily="34" charset="0"/>
              </a:rPr>
              <a:t>and Y</a:t>
            </a:r>
            <a:r>
              <a:rPr lang="ca-ES" altLang="en-US" sz="2400" baseline="30000">
                <a:latin typeface="Arial Narrow" panose="020B0606020202030204" pitchFamily="34" charset="0"/>
              </a:rPr>
              <a:t>-</a:t>
            </a:r>
            <a:r>
              <a:rPr lang="ca-ES" altLang="en-US" sz="2400">
                <a:latin typeface="Arial Narrow" panose="020B0606020202030204" pitchFamily="34" charset="0"/>
              </a:rPr>
              <a:t>), the value of the resting potential (V</a:t>
            </a:r>
            <a:r>
              <a:rPr lang="ca-ES" altLang="en-US" sz="2400" baseline="-25000">
                <a:latin typeface="Arial Narrow" panose="020B0606020202030204" pitchFamily="34" charset="0"/>
              </a:rPr>
              <a:t>m</a:t>
            </a:r>
            <a:r>
              <a:rPr lang="ca-ES" altLang="en-US" sz="2400">
                <a:latin typeface="Arial Narrow" panose="020B0606020202030204" pitchFamily="34" charset="0"/>
              </a:rPr>
              <a:t>) will be intermediate between the equilibrium potentials of the permeable ions (E </a:t>
            </a:r>
            <a:r>
              <a:rPr lang="ca-ES" altLang="en-US" sz="2400" baseline="-25000">
                <a:latin typeface="Arial Narrow" panose="020B0606020202030204" pitchFamily="34" charset="0"/>
              </a:rPr>
              <a:t>X</a:t>
            </a:r>
            <a:r>
              <a:rPr lang="ca-ES" altLang="en-US" sz="2400" baseline="30000">
                <a:latin typeface="Arial Narrow" panose="020B0606020202030204" pitchFamily="34" charset="0"/>
              </a:rPr>
              <a:t>+</a:t>
            </a:r>
            <a:r>
              <a:rPr lang="ca-ES" altLang="en-US" sz="2400">
                <a:latin typeface="Arial Narrow" panose="020B0606020202030204" pitchFamily="34" charset="0"/>
              </a:rPr>
              <a:t>  E </a:t>
            </a:r>
            <a:r>
              <a:rPr lang="ca-ES" altLang="en-US" sz="2400" baseline="-25000">
                <a:latin typeface="Arial Narrow" panose="020B0606020202030204" pitchFamily="34" charset="0"/>
              </a:rPr>
              <a:t>Y</a:t>
            </a:r>
            <a:r>
              <a:rPr lang="ca-ES" altLang="en-US" sz="2400" baseline="30000">
                <a:latin typeface="Arial Narrow" panose="020B0606020202030204" pitchFamily="34" charset="0"/>
              </a:rPr>
              <a:t>-</a:t>
            </a:r>
            <a:r>
              <a:rPr lang="ca-ES" altLang="en-US" sz="240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26628" name="QuadreDeText 4">
            <a:extLst>
              <a:ext uri="{FF2B5EF4-FFF2-40B4-BE49-F238E27FC236}">
                <a16:creationId xmlns:a16="http://schemas.microsoft.com/office/drawing/2014/main" id="{533BC4A1-B521-6559-2317-EBDE3D57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741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What is the value of resting potential?</a:t>
            </a:r>
          </a:p>
        </p:txBody>
      </p:sp>
      <p:sp>
        <p:nvSpPr>
          <p:cNvPr id="26629" name="Text Box 24">
            <a:extLst>
              <a:ext uri="{FF2B5EF4-FFF2-40B4-BE49-F238E27FC236}">
                <a16:creationId xmlns:a16="http://schemas.microsoft.com/office/drawing/2014/main" id="{0963D063-27D6-00F2-7B70-9C04B744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</a:t>
            </a:r>
            <a:endParaRPr lang="es-ES" alt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/>
      <p:bldP spid="798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0F6FCC69-8ED3-8903-0506-DB17C1AE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355138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How was it discovered?</a:t>
            </a:r>
            <a:endParaRPr lang="es-ES" altLang="en-US" sz="2000" b="1"/>
          </a:p>
        </p:txBody>
      </p:sp>
      <p:pic>
        <p:nvPicPr>
          <p:cNvPr id="8195" name="Picture 3" descr="calamar">
            <a:extLst>
              <a:ext uri="{FF2B5EF4-FFF2-40B4-BE49-F238E27FC236}">
                <a16:creationId xmlns:a16="http://schemas.microsoft.com/office/drawing/2014/main" id="{31D633A1-8780-E2D4-3F21-1D701DB26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2539" r="1196" b="1468"/>
          <a:stretch>
            <a:fillRect/>
          </a:stretch>
        </p:blipFill>
        <p:spPr bwMode="auto">
          <a:xfrm>
            <a:off x="4716463" y="981075"/>
            <a:ext cx="3959225" cy="3759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808E91CC-47F7-373C-1A26-79DAB4EA8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22701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400">
                <a:latin typeface="Arial Narrow" panose="020B0606020202030204" pitchFamily="34" charset="0"/>
              </a:rPr>
              <a:t>Squid giant axons </a:t>
            </a:r>
            <a:endParaRPr lang="es-ES" altLang="en-US" sz="2400" i="1">
              <a:latin typeface="Arial Narrow" panose="020B060602020203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7747C46-88B9-AD9E-FB55-7AA6722F88FC}"/>
              </a:ext>
            </a:extLst>
          </p:cNvPr>
          <p:cNvGrpSpPr>
            <a:grpSpLocks/>
          </p:cNvGrpSpPr>
          <p:nvPr/>
        </p:nvGrpSpPr>
        <p:grpSpPr bwMode="auto">
          <a:xfrm>
            <a:off x="0" y="1268413"/>
            <a:ext cx="4032250" cy="647700"/>
            <a:chOff x="204" y="981"/>
            <a:chExt cx="2540" cy="408"/>
          </a:xfrm>
        </p:grpSpPr>
        <p:sp>
          <p:nvSpPr>
            <p:cNvPr id="28687" name="Text Box 6">
              <a:extLst>
                <a:ext uri="{FF2B5EF4-FFF2-40B4-BE49-F238E27FC236}">
                  <a16:creationId xmlns:a16="http://schemas.microsoft.com/office/drawing/2014/main" id="{574B1412-14A2-B8C7-F134-A774A4A69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1036"/>
              <a:ext cx="2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latin typeface="Arial Narrow" panose="020B0606020202030204" pitchFamily="34" charset="0"/>
                </a:rPr>
                <a:t>  Squid giant axons : 1mm</a:t>
              </a:r>
            </a:p>
          </p:txBody>
        </p:sp>
        <p:sp>
          <p:nvSpPr>
            <p:cNvPr id="28688" name="Oval 7">
              <a:extLst>
                <a:ext uri="{FF2B5EF4-FFF2-40B4-BE49-F238E27FC236}">
                  <a16:creationId xmlns:a16="http://schemas.microsoft.com/office/drawing/2014/main" id="{B089C26E-68C7-DB5E-92FF-F7290B10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126"/>
              <a:ext cx="136" cy="1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28689" name="Line 8">
              <a:extLst>
                <a:ext uri="{FF2B5EF4-FFF2-40B4-BE49-F238E27FC236}">
                  <a16:creationId xmlns:a16="http://schemas.microsoft.com/office/drawing/2014/main" id="{BA287449-EDC0-4930-BC03-303EDE8DD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" y="1070"/>
              <a:ext cx="174" cy="2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690" name="Rectangle 9">
              <a:extLst>
                <a:ext uri="{FF2B5EF4-FFF2-40B4-BE49-F238E27FC236}">
                  <a16:creationId xmlns:a16="http://schemas.microsoft.com/office/drawing/2014/main" id="{8814EE96-F181-AEA7-C1BE-983F87FA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981"/>
              <a:ext cx="2540" cy="408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92ED266F-F676-D21A-8C4D-E0DD00CA1EC8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4103688" cy="719138"/>
            <a:chOff x="158" y="1616"/>
            <a:chExt cx="2585" cy="453"/>
          </a:xfrm>
        </p:grpSpPr>
        <p:sp>
          <p:nvSpPr>
            <p:cNvPr id="28683" name="Text Box 11">
              <a:extLst>
                <a:ext uri="{FF2B5EF4-FFF2-40B4-BE49-F238E27FC236}">
                  <a16:creationId xmlns:a16="http://schemas.microsoft.com/office/drawing/2014/main" id="{397C844F-361E-7C3B-DEF6-84ADCAE92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1717"/>
              <a:ext cx="22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>
                  <a:latin typeface="Arial Narrow" panose="020B0606020202030204" pitchFamily="34" charset="0"/>
                </a:rPr>
                <a:t>    vertebrate axons: 1-20 </a:t>
              </a:r>
              <a:r>
                <a:rPr lang="en-US" altLang="en-US" sz="2400" b="1">
                  <a:latin typeface="Arial Narrow" panose="020B0606020202030204" pitchFamily="34" charset="0"/>
                </a:rPr>
                <a:t>µ</a:t>
              </a:r>
              <a:r>
                <a:rPr lang="es-ES" altLang="en-US" sz="2400" b="1">
                  <a:latin typeface="Arial Narrow" panose="020B0606020202030204" pitchFamily="34" charset="0"/>
                </a:rPr>
                <a:t>m</a:t>
              </a:r>
            </a:p>
          </p:txBody>
        </p:sp>
        <p:sp>
          <p:nvSpPr>
            <p:cNvPr id="28684" name="Oval 12">
              <a:extLst>
                <a:ext uri="{FF2B5EF4-FFF2-40B4-BE49-F238E27FC236}">
                  <a16:creationId xmlns:a16="http://schemas.microsoft.com/office/drawing/2014/main" id="{ED99C74C-BD60-4843-A583-81ED20A33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807"/>
              <a:ext cx="136" cy="1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28685" name="Line 13">
              <a:extLst>
                <a:ext uri="{FF2B5EF4-FFF2-40B4-BE49-F238E27FC236}">
                  <a16:creationId xmlns:a16="http://schemas.microsoft.com/office/drawing/2014/main" id="{2110D137-28C5-1907-616F-C19322310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" y="1751"/>
              <a:ext cx="174" cy="2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686" name="Rectangle 14">
              <a:extLst>
                <a:ext uri="{FF2B5EF4-FFF2-40B4-BE49-F238E27FC236}">
                  <a16:creationId xmlns:a16="http://schemas.microsoft.com/office/drawing/2014/main" id="{0E804698-6D1C-28D6-F395-E22D7AD4E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16"/>
              <a:ext cx="2585" cy="453"/>
            </a:xfrm>
            <a:prstGeom prst="rect">
              <a:avLst/>
            </a:prstGeom>
            <a:noFill/>
            <a:ln w="5715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pic>
        <p:nvPicPr>
          <p:cNvPr id="28679" name="Picture 16">
            <a:extLst>
              <a:ext uri="{FF2B5EF4-FFF2-40B4-BE49-F238E27FC236}">
                <a16:creationId xmlns:a16="http://schemas.microsoft.com/office/drawing/2014/main" id="{00D83284-D31E-37C9-F967-8AE8B796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141663"/>
            <a:ext cx="1905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8">
            <a:extLst>
              <a:ext uri="{FF2B5EF4-FFF2-40B4-BE49-F238E27FC236}">
                <a16:creationId xmlns:a16="http://schemas.microsoft.com/office/drawing/2014/main" id="{6FDB3E22-BB17-826C-D095-684A2873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24400"/>
            <a:ext cx="244951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QuadreDeText 17">
            <a:extLst>
              <a:ext uri="{FF2B5EF4-FFF2-40B4-BE49-F238E27FC236}">
                <a16:creationId xmlns:a16="http://schemas.microsoft.com/office/drawing/2014/main" id="{41ECC449-C53F-C5B9-167B-37B366875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013325"/>
            <a:ext cx="590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Young, and several years later (forties and fifties of the 20th century), Hodgkin, Huxley, Katz, and other researchers made crucial contributions to understand the membrane potential</a:t>
            </a:r>
          </a:p>
        </p:txBody>
      </p:sp>
      <p:sp>
        <p:nvSpPr>
          <p:cNvPr id="28682" name="QuadreDeText 17">
            <a:extLst>
              <a:ext uri="{FF2B5EF4-FFF2-40B4-BE49-F238E27FC236}">
                <a16:creationId xmlns:a16="http://schemas.microsoft.com/office/drawing/2014/main" id="{4F5B0EF6-8178-375B-D557-28D00837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6308725"/>
            <a:ext cx="54006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hlinkClick r:id="rId5"/>
              </a:rPr>
              <a:t>https://www.youtube.com/watch?v=CXCGqwdtJ78</a:t>
            </a:r>
            <a:endParaRPr lang="es-ES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membrana 2">
            <a:extLst>
              <a:ext uri="{FF2B5EF4-FFF2-40B4-BE49-F238E27FC236}">
                <a16:creationId xmlns:a16="http://schemas.microsoft.com/office/drawing/2014/main" id="{DA07FCD1-054D-E4CC-6379-BD9108D3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914400"/>
            <a:ext cx="90678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3">
            <a:extLst>
              <a:ext uri="{FF2B5EF4-FFF2-40B4-BE49-F238E27FC236}">
                <a16:creationId xmlns:a16="http://schemas.microsoft.com/office/drawing/2014/main" id="{D180F626-6512-3CD2-C973-7B1EB30D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3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 Narrow" panose="020B0606020202030204" pitchFamily="34" charset="0"/>
              </a:rPr>
              <a:t>Outside</a:t>
            </a:r>
            <a:endParaRPr lang="es-ES" altLang="en-US" sz="2400">
              <a:latin typeface="Arial Narrow" panose="020B0606020202030204" pitchFamily="34" charset="0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A0CE16CC-D974-8F4B-DF60-5D1494334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00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 Narrow" panose="020B0606020202030204" pitchFamily="34" charset="0"/>
              </a:rPr>
              <a:t>Inside</a:t>
            </a:r>
            <a:endParaRPr lang="es-ES" altLang="en-US" sz="2400">
              <a:latin typeface="Arial Narrow" panose="020B0606020202030204" pitchFamily="34" charset="0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E960F35A-0908-BD11-70AC-9FD738934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8975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4000">
                <a:latin typeface="Times New Roman" panose="02020603050405020304" pitchFamily="18" charset="0"/>
              </a:rPr>
              <a:t>A</a:t>
            </a:r>
            <a:r>
              <a:rPr lang="es-ES_tradnl" altLang="en-US" sz="6000" b="1" baseline="30000">
                <a:latin typeface="Times New Roman" panose="02020603050405020304" pitchFamily="18" charset="0"/>
              </a:rPr>
              <a:t>-</a:t>
            </a:r>
            <a:endParaRPr lang="es-ES" altLang="en-US" sz="6000" b="1" baseline="30000"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776583D-7524-E948-0953-CC5EB05A8B18}"/>
              </a:ext>
            </a:extLst>
          </p:cNvPr>
          <p:cNvGrpSpPr>
            <a:grpSpLocks/>
          </p:cNvGrpSpPr>
          <p:nvPr/>
        </p:nvGrpSpPr>
        <p:grpSpPr bwMode="auto">
          <a:xfrm>
            <a:off x="3894138" y="1587500"/>
            <a:ext cx="990600" cy="3719513"/>
            <a:chOff x="2280" y="1000"/>
            <a:chExt cx="624" cy="2343"/>
          </a:xfrm>
        </p:grpSpPr>
        <p:sp>
          <p:nvSpPr>
            <p:cNvPr id="29730" name="Text Box 7">
              <a:extLst>
                <a:ext uri="{FF2B5EF4-FFF2-40B4-BE49-F238E27FC236}">
                  <a16:creationId xmlns:a16="http://schemas.microsoft.com/office/drawing/2014/main" id="{C9F0AA8D-FAA0-8D60-1C06-B24D6899A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00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4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4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Text Box 8">
              <a:extLst>
                <a:ext uri="{FF2B5EF4-FFF2-40B4-BE49-F238E27FC236}">
                  <a16:creationId xmlns:a16="http://schemas.microsoft.com/office/drawing/2014/main" id="{83195B90-B116-18B7-8982-73855932C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767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6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6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1E078B79-74CC-579A-1967-28B49A69C9B5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1390650"/>
            <a:ext cx="1104900" cy="3810000"/>
            <a:chOff x="3432" y="876"/>
            <a:chExt cx="696" cy="2400"/>
          </a:xfrm>
        </p:grpSpPr>
        <p:sp>
          <p:nvSpPr>
            <p:cNvPr id="29728" name="Text Box 10">
              <a:extLst>
                <a:ext uri="{FF2B5EF4-FFF2-40B4-BE49-F238E27FC236}">
                  <a16:creationId xmlns:a16="http://schemas.microsoft.com/office/drawing/2014/main" id="{C4455AAF-CB2C-ED18-B8F9-4BEF99526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876"/>
              <a:ext cx="69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rgbClr val="FF9900"/>
                  </a:solidFill>
                  <a:latin typeface="Times New Roman" panose="02020603050405020304" pitchFamily="18" charset="0"/>
                </a:rPr>
                <a:t>Cl</a:t>
              </a:r>
              <a:r>
                <a:rPr lang="es-ES_tradnl" altLang="en-US" sz="6000" b="1" baseline="30000">
                  <a:solidFill>
                    <a:srgbClr val="FF9900"/>
                  </a:solidFill>
                  <a:latin typeface="Times New Roman" panose="02020603050405020304" pitchFamily="18" charset="0"/>
                </a:rPr>
                <a:t>-</a:t>
              </a:r>
              <a:endParaRPr lang="es-ES" altLang="en-US" sz="6000" b="1" baseline="30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9" name="Text Box 11">
              <a:extLst>
                <a:ext uri="{FF2B5EF4-FFF2-40B4-BE49-F238E27FC236}">
                  <a16:creationId xmlns:a16="http://schemas.microsoft.com/office/drawing/2014/main" id="{C52F0D4B-6A51-014D-9583-40FFA0C1D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834"/>
              <a:ext cx="6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rgbClr val="FF9900"/>
                  </a:solidFill>
                  <a:latin typeface="Times New Roman" panose="02020603050405020304" pitchFamily="18" charset="0"/>
                </a:rPr>
                <a:t>Cl</a:t>
              </a:r>
              <a:r>
                <a:rPr lang="es-ES_tradnl" altLang="en-US" sz="6000" b="1" baseline="30000">
                  <a:solidFill>
                    <a:srgbClr val="FF9900"/>
                  </a:solidFill>
                  <a:latin typeface="Times New Roman" panose="02020603050405020304" pitchFamily="18" charset="0"/>
                </a:rPr>
                <a:t>-</a:t>
              </a:r>
              <a:endParaRPr lang="es-ES" altLang="en-US" sz="6000" b="1" baseline="30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23C6955B-C889-6AFE-3DC7-A707D241F015}"/>
              </a:ext>
            </a:extLst>
          </p:cNvPr>
          <p:cNvGrpSpPr>
            <a:grpSpLocks/>
          </p:cNvGrpSpPr>
          <p:nvPr/>
        </p:nvGrpSpPr>
        <p:grpSpPr bwMode="auto">
          <a:xfrm>
            <a:off x="7704138" y="1390650"/>
            <a:ext cx="1409700" cy="3717925"/>
            <a:chOff x="4680" y="876"/>
            <a:chExt cx="888" cy="2342"/>
          </a:xfrm>
        </p:grpSpPr>
        <p:sp>
          <p:nvSpPr>
            <p:cNvPr id="29726" name="Text Box 13">
              <a:extLst>
                <a:ext uri="{FF2B5EF4-FFF2-40B4-BE49-F238E27FC236}">
                  <a16:creationId xmlns:a16="http://schemas.microsoft.com/office/drawing/2014/main" id="{8A936B73-9AFD-9249-EFA1-3C541A20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876"/>
              <a:ext cx="88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rgbClr val="009900"/>
                  </a:solidFill>
                  <a:latin typeface="Times New Roman" panose="02020603050405020304" pitchFamily="18" charset="0"/>
                </a:rPr>
                <a:t>Na</a:t>
              </a:r>
              <a:r>
                <a:rPr lang="es-ES_tradnl" altLang="en-US" sz="6000" b="1" baseline="30000">
                  <a:solidFill>
                    <a:srgbClr val="009900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6000" b="1" baseline="300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7" name="Text Box 14">
              <a:extLst>
                <a:ext uri="{FF2B5EF4-FFF2-40B4-BE49-F238E27FC236}">
                  <a16:creationId xmlns:a16="http://schemas.microsoft.com/office/drawing/2014/main" id="{6C239592-55B0-3DF5-BA69-537765B82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2891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Na</a:t>
              </a:r>
              <a:r>
                <a:rPr lang="es-ES_tradnl" altLang="en-US" sz="4000" b="1" baseline="30000">
                  <a:solidFill>
                    <a:srgbClr val="009900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4000" b="1" baseline="300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05" name="Group 15">
            <a:extLst>
              <a:ext uri="{FF2B5EF4-FFF2-40B4-BE49-F238E27FC236}">
                <a16:creationId xmlns:a16="http://schemas.microsoft.com/office/drawing/2014/main" id="{023E2CD3-C486-6268-6046-34AB54BEE79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00200"/>
            <a:ext cx="228600" cy="2895600"/>
            <a:chOff x="672" y="1008"/>
            <a:chExt cx="144" cy="1824"/>
          </a:xfrm>
        </p:grpSpPr>
        <p:sp>
          <p:nvSpPr>
            <p:cNvPr id="29722" name="Line 16">
              <a:extLst>
                <a:ext uri="{FF2B5EF4-FFF2-40B4-BE49-F238E27FC236}">
                  <a16:creationId xmlns:a16="http://schemas.microsoft.com/office/drawing/2014/main" id="{CF2E09B7-1F45-683D-5695-DA6D1988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9723" name="Group 17">
              <a:extLst>
                <a:ext uri="{FF2B5EF4-FFF2-40B4-BE49-F238E27FC236}">
                  <a16:creationId xmlns:a16="http://schemas.microsoft.com/office/drawing/2014/main" id="{6F63BE03-75A9-E12C-3334-52BC4F162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008"/>
              <a:ext cx="144" cy="144"/>
              <a:chOff x="840" y="972"/>
              <a:chExt cx="144" cy="144"/>
            </a:xfrm>
          </p:grpSpPr>
          <p:sp>
            <p:nvSpPr>
              <p:cNvPr id="29724" name="Line 18">
                <a:extLst>
                  <a:ext uri="{FF2B5EF4-FFF2-40B4-BE49-F238E27FC236}">
                    <a16:creationId xmlns:a16="http://schemas.microsoft.com/office/drawing/2014/main" id="{7F90521F-7DAA-F8FF-DA25-70AD013A2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5" name="Line 19">
                <a:extLst>
                  <a:ext uri="{FF2B5EF4-FFF2-40B4-BE49-F238E27FC236}">
                    <a16:creationId xmlns:a16="http://schemas.microsoft.com/office/drawing/2014/main" id="{98410DA2-69AC-7049-EAF6-5AEF70D5A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9706" name="Group 20">
            <a:extLst>
              <a:ext uri="{FF2B5EF4-FFF2-40B4-BE49-F238E27FC236}">
                <a16:creationId xmlns:a16="http://schemas.microsoft.com/office/drawing/2014/main" id="{E814D1C9-743B-C6CB-A1E1-246239009739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"/>
            <a:ext cx="2352675" cy="4648200"/>
            <a:chOff x="0" y="288"/>
            <a:chExt cx="1482" cy="2928"/>
          </a:xfrm>
        </p:grpSpPr>
        <p:grpSp>
          <p:nvGrpSpPr>
            <p:cNvPr id="29716" name="Group 21">
              <a:extLst>
                <a:ext uri="{FF2B5EF4-FFF2-40B4-BE49-F238E27FC236}">
                  <a16:creationId xmlns:a16="http://schemas.microsoft.com/office/drawing/2014/main" id="{58DEA157-8BC7-DC6B-E79B-00517652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8"/>
              <a:ext cx="570" cy="2928"/>
              <a:chOff x="912" y="288"/>
              <a:chExt cx="570" cy="2928"/>
            </a:xfrm>
          </p:grpSpPr>
          <p:sp>
            <p:nvSpPr>
              <p:cNvPr id="29718" name="Freeform 22">
                <a:extLst>
                  <a:ext uri="{FF2B5EF4-FFF2-40B4-BE49-F238E27FC236}">
                    <a16:creationId xmlns:a16="http://schemas.microsoft.com/office/drawing/2014/main" id="{524AA828-BD15-CD6B-0A5A-CBDAF380D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588"/>
                <a:ext cx="93" cy="2628"/>
              </a:xfrm>
              <a:custGeom>
                <a:avLst/>
                <a:gdLst>
                  <a:gd name="T0" fmla="*/ 0 w 93"/>
                  <a:gd name="T1" fmla="*/ 2628 h 2628"/>
                  <a:gd name="T2" fmla="*/ 0 w 93"/>
                  <a:gd name="T3" fmla="*/ 0 h 2628"/>
                  <a:gd name="T4" fmla="*/ 93 w 93"/>
                  <a:gd name="T5" fmla="*/ 0 h 2628"/>
                  <a:gd name="T6" fmla="*/ 0 60000 65536"/>
                  <a:gd name="T7" fmla="*/ 0 60000 65536"/>
                  <a:gd name="T8" fmla="*/ 0 60000 65536"/>
                  <a:gd name="T9" fmla="*/ 0 w 93"/>
                  <a:gd name="T10" fmla="*/ 0 h 2628"/>
                  <a:gd name="T11" fmla="*/ 93 w 93"/>
                  <a:gd name="T12" fmla="*/ 2628 h 2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" h="2628">
                    <a:moveTo>
                      <a:pt x="0" y="2628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19" name="Freeform 23">
                <a:extLst>
                  <a:ext uri="{FF2B5EF4-FFF2-40B4-BE49-F238E27FC236}">
                    <a16:creationId xmlns:a16="http://schemas.microsoft.com/office/drawing/2014/main" id="{1B5B0249-DE73-F594-9227-1BD6D532B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73"/>
                <a:ext cx="90" cy="813"/>
              </a:xfrm>
              <a:custGeom>
                <a:avLst/>
                <a:gdLst>
                  <a:gd name="T0" fmla="*/ 90 w 90"/>
                  <a:gd name="T1" fmla="*/ 813 h 813"/>
                  <a:gd name="T2" fmla="*/ 90 w 90"/>
                  <a:gd name="T3" fmla="*/ 0 h 813"/>
                  <a:gd name="T4" fmla="*/ 0 w 90"/>
                  <a:gd name="T5" fmla="*/ 0 h 813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813"/>
                  <a:gd name="T11" fmla="*/ 90 w 90"/>
                  <a:gd name="T12" fmla="*/ 813 h 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813">
                    <a:moveTo>
                      <a:pt x="90" y="813"/>
                    </a:move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0" name="Line 24">
                <a:extLst>
                  <a:ext uri="{FF2B5EF4-FFF2-40B4-BE49-F238E27FC236}">
                    <a16:creationId xmlns:a16="http://schemas.microsoft.com/office/drawing/2014/main" id="{8EAF7480-E8FC-38D3-180D-F8253ADF8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38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721" name="Rectangle 25">
                <a:extLst>
                  <a:ext uri="{FF2B5EF4-FFF2-40B4-BE49-F238E27FC236}">
                    <a16:creationId xmlns:a16="http://schemas.microsoft.com/office/drawing/2014/main" id="{CA7F0BC4-292A-4C95-4A9B-3C4DF317F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3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29717" name="Text Box 26">
              <a:extLst>
                <a:ext uri="{FF2B5EF4-FFF2-40B4-BE49-F238E27FC236}">
                  <a16:creationId xmlns:a16="http://schemas.microsoft.com/office/drawing/2014/main" id="{EF39B516-A844-F659-38C8-CF1FE4FE5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6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solidFill>
                    <a:srgbClr val="FF0000"/>
                  </a:solidFill>
                  <a:latin typeface="Arial Narrow" panose="020B0606020202030204" pitchFamily="34" charset="0"/>
                </a:rPr>
                <a:t>V= -70 mV</a:t>
              </a:r>
              <a:endParaRPr lang="es-ES" altLang="en-US" sz="2400">
                <a:solidFill>
                  <a:srgbClr val="FF0000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9243" name="Oval 27">
            <a:extLst>
              <a:ext uri="{FF2B5EF4-FFF2-40B4-BE49-F238E27FC236}">
                <a16:creationId xmlns:a16="http://schemas.microsoft.com/office/drawing/2014/main" id="{E0CB84C9-6D63-1AEB-BB01-7D9EFFD7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9244" name="Oval 28">
            <a:extLst>
              <a:ext uri="{FF2B5EF4-FFF2-40B4-BE49-F238E27FC236}">
                <a16:creationId xmlns:a16="http://schemas.microsoft.com/office/drawing/2014/main" id="{6542FF88-DF3F-3F41-9A44-7BD99E4BB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3434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9245" name="Oval 29">
            <a:extLst>
              <a:ext uri="{FF2B5EF4-FFF2-40B4-BE49-F238E27FC236}">
                <a16:creationId xmlns:a16="http://schemas.microsoft.com/office/drawing/2014/main" id="{CD7746DB-DFF9-9336-63C7-23B4F15D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13716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9246" name="Oval 30">
            <a:extLst>
              <a:ext uri="{FF2B5EF4-FFF2-40B4-BE49-F238E27FC236}">
                <a16:creationId xmlns:a16="http://schemas.microsoft.com/office/drawing/2014/main" id="{428994F0-631D-780F-33E4-8590E395C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1295400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9247" name="Text Box 31">
            <a:extLst>
              <a:ext uri="{FF2B5EF4-FFF2-40B4-BE49-F238E27FC236}">
                <a16:creationId xmlns:a16="http://schemas.microsoft.com/office/drawing/2014/main" id="{12799B16-9125-9D6C-4685-6C7D361A5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29225"/>
            <a:ext cx="4535488" cy="15700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ca-ES" altLang="en-US" sz="2400" b="1">
                <a:solidFill>
                  <a:schemeClr val="bg1"/>
                </a:solidFill>
                <a:latin typeface="Arial Narrow" panose="020B0606020202030204" pitchFamily="34" charset="0"/>
              </a:rPr>
              <a:t>Membrane potential is a consequence of SEMIPERMEABILITY of cell membrane</a:t>
            </a:r>
          </a:p>
        </p:txBody>
      </p:sp>
      <p:grpSp>
        <p:nvGrpSpPr>
          <p:cNvPr id="9" name="Group 32">
            <a:extLst>
              <a:ext uri="{FF2B5EF4-FFF2-40B4-BE49-F238E27FC236}">
                <a16:creationId xmlns:a16="http://schemas.microsoft.com/office/drawing/2014/main" id="{718007CD-1AF6-3F34-CF13-4809DE5DA6C9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5084763"/>
            <a:ext cx="5116513" cy="1785937"/>
            <a:chOff x="2336" y="3203"/>
            <a:chExt cx="3223" cy="1125"/>
          </a:xfrm>
        </p:grpSpPr>
        <p:sp>
          <p:nvSpPr>
            <p:cNvPr id="29714" name="Text Box 33">
              <a:extLst>
                <a:ext uri="{FF2B5EF4-FFF2-40B4-BE49-F238E27FC236}">
                  <a16:creationId xmlns:a16="http://schemas.microsoft.com/office/drawing/2014/main" id="{FD72EBC3-FA4F-AD53-A0EA-ECECF58AA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3456"/>
              <a:ext cx="2585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ca-ES" altLang="en-US" sz="24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But why is it negative, and why does it have a value around 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ca-ES" altLang="en-US" sz="24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- 60/-70 mV?</a:t>
              </a:r>
            </a:p>
          </p:txBody>
        </p:sp>
        <p:sp>
          <p:nvSpPr>
            <p:cNvPr id="29715" name="AutoShape 34">
              <a:extLst>
                <a:ext uri="{FF2B5EF4-FFF2-40B4-BE49-F238E27FC236}">
                  <a16:creationId xmlns:a16="http://schemas.microsoft.com/office/drawing/2014/main" id="{A11AC6BA-1E52-9A12-81A6-29DC67AA14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96" y="1843"/>
              <a:ext cx="363" cy="3084"/>
            </a:xfrm>
            <a:prstGeom prst="rightBrace">
              <a:avLst>
                <a:gd name="adj1" fmla="val 707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sp>
        <p:nvSpPr>
          <p:cNvPr id="29713" name="Text Box 2">
            <a:extLst>
              <a:ext uri="{FF2B5EF4-FFF2-40B4-BE49-F238E27FC236}">
                <a16:creationId xmlns:a16="http://schemas.microsoft.com/office/drawing/2014/main" id="{E2656264-A036-7BB4-7FC4-3AA13D2BD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355138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</a:t>
            </a:r>
            <a:r>
              <a:rPr lang="es-ES_tradnl" altLang="en-US" sz="1600" b="1"/>
              <a:t>Normal ion concentrations inside and outside neurons</a:t>
            </a:r>
            <a:endParaRPr lang="es-ES" altLang="en-US" sz="1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  <p:bldP spid="9243" grpId="0" animBg="1"/>
      <p:bldP spid="9244" grpId="0" animBg="1"/>
      <p:bldP spid="9245" grpId="0" animBg="1"/>
      <p:bldP spid="9246" grpId="0" animBg="1"/>
      <p:bldP spid="92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2AD23905-3AD9-92E1-91B3-FBF7C21E3DF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284538"/>
            <a:ext cx="7200900" cy="3367087"/>
            <a:chOff x="2355" y="-63"/>
            <a:chExt cx="2131" cy="2121"/>
          </a:xfrm>
        </p:grpSpPr>
        <p:sp>
          <p:nvSpPr>
            <p:cNvPr id="30725" name="Text Box 6">
              <a:extLst>
                <a:ext uri="{FF2B5EF4-FFF2-40B4-BE49-F238E27FC236}">
                  <a16:creationId xmlns:a16="http://schemas.microsoft.com/office/drawing/2014/main" id="{E5F23E3F-64BC-1A6D-BFCE-397568105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-63"/>
              <a:ext cx="2131" cy="291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400" b="1" dirty="0">
                  <a:latin typeface="Arial Narrow" panose="020B0606020202030204" pitchFamily="34" charset="0"/>
                </a:rPr>
                <a:t>REMEMBER: 2 </a:t>
              </a:r>
              <a:r>
                <a:rPr lang="es-ES" altLang="en-US" sz="2400" b="1" dirty="0" err="1">
                  <a:latin typeface="Arial Narrow" panose="020B0606020202030204" pitchFamily="34" charset="0"/>
                </a:rPr>
                <a:t>kinds</a:t>
              </a:r>
              <a:r>
                <a:rPr lang="es-ES" altLang="en-US" sz="2400" b="1" dirty="0">
                  <a:latin typeface="Arial Narrow" panose="020B0606020202030204" pitchFamily="34" charset="0"/>
                </a:rPr>
                <a:t> </a:t>
              </a:r>
              <a:r>
                <a:rPr lang="es-ES" altLang="en-US" sz="2400" b="1" dirty="0" err="1">
                  <a:latin typeface="Arial Narrow" panose="020B0606020202030204" pitchFamily="34" charset="0"/>
                </a:rPr>
                <a:t>of</a:t>
              </a:r>
              <a:r>
                <a:rPr lang="es-ES" altLang="en-US" sz="2400" b="1" dirty="0">
                  <a:latin typeface="Arial Narrow" panose="020B0606020202030204" pitchFamily="34" charset="0"/>
                </a:rPr>
                <a:t> ion </a:t>
              </a:r>
              <a:r>
                <a:rPr lang="es-ES" altLang="en-US" sz="2400" b="1" dirty="0" err="1">
                  <a:latin typeface="Arial Narrow" panose="020B0606020202030204" pitchFamily="34" charset="0"/>
                </a:rPr>
                <a:t>channels</a:t>
              </a:r>
              <a:endParaRPr lang="ca-ES" altLang="en-US" sz="2400" b="1" dirty="0">
                <a:latin typeface="Arial Narrow" panose="020B0606020202030204" pitchFamily="34" charset="0"/>
              </a:endParaRPr>
            </a:p>
          </p:txBody>
        </p:sp>
        <p:sp>
          <p:nvSpPr>
            <p:cNvPr id="30726" name="Text Box 7">
              <a:extLst>
                <a:ext uri="{FF2B5EF4-FFF2-40B4-BE49-F238E27FC236}">
                  <a16:creationId xmlns:a16="http://schemas.microsoft.com/office/drawing/2014/main" id="{093AC6FE-59B8-BFEA-7C69-D81AABD5F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5" y="255"/>
              <a:ext cx="2096" cy="1803"/>
            </a:xfrm>
            <a:prstGeom prst="rect">
              <a:avLst/>
            </a:prstGeom>
            <a:noFill/>
            <a:ln w="57150">
              <a:solidFill>
                <a:srgbClr val="66FF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PASSIVE</a:t>
              </a:r>
              <a:r>
                <a:rPr lang="es-ES" altLang="en-US" sz="1800" b="1">
                  <a:latin typeface="Arial Narrow" panose="020B0606020202030204" pitchFamily="34" charset="0"/>
                </a:rPr>
                <a:t> (or leak channels)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latin typeface="Arial Narrow" panose="020B0606020202030204" pitchFamily="34" charset="0"/>
                </a:rPr>
                <a:t>They are always open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ACTIVE </a:t>
              </a:r>
              <a:r>
                <a:rPr lang="es-ES" altLang="en-US" sz="1800" b="1">
                  <a:latin typeface="Arial Narrow" panose="020B0606020202030204" pitchFamily="34" charset="0"/>
                </a:rPr>
                <a:t>(or gated channels)</a:t>
              </a:r>
              <a:endParaRPr lang="es-ES" altLang="en-US" sz="1800" b="1">
                <a:solidFill>
                  <a:srgbClr val="FF0000"/>
                </a:solidFill>
                <a:latin typeface="Arial Narrow" panose="020B0606020202030204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latin typeface="Arial Narrow" panose="020B0606020202030204" pitchFamily="34" charset="0"/>
                </a:rPr>
                <a:t>They are usually closed, except under certain conditions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800" b="1">
                  <a:latin typeface="Arial Narrow" panose="020B0606020202030204" pitchFamily="34" charset="0"/>
                </a:rPr>
                <a:t>These conditions include: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en-US" sz="1800" b="1">
                  <a:latin typeface="Arial Narrow" panose="020B0606020202030204" pitchFamily="34" charset="0"/>
                </a:rPr>
                <a:t>A specific change in membrane voltage (</a:t>
              </a:r>
              <a:r>
                <a:rPr lang="es-ES" altLang="en-US" sz="18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voltage-gated</a:t>
              </a:r>
              <a:r>
                <a:rPr lang="es-ES" altLang="en-US" sz="1800" b="1">
                  <a:latin typeface="Arial Narrow" panose="020B0606020202030204" pitchFamily="34" charset="0"/>
                </a:rPr>
                <a:t> channels)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s-ES" altLang="en-US" sz="1800" b="1">
                  <a:latin typeface="Arial Narrow" panose="020B0606020202030204" pitchFamily="34" charset="0"/>
                </a:rPr>
                <a:t>Binding of a substance to a specific sity (</a:t>
              </a:r>
              <a:r>
                <a:rPr lang="es-ES" altLang="en-US" sz="18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Ligand-gated</a:t>
              </a:r>
              <a:r>
                <a:rPr lang="es-ES" altLang="en-US" sz="1800" b="1">
                  <a:latin typeface="Arial Narrow" panose="020B0606020202030204" pitchFamily="34" charset="0"/>
                </a:rPr>
                <a:t> channels)</a:t>
              </a:r>
              <a:endParaRPr lang="ca-ES" altLang="en-US" sz="1800" b="1">
                <a:latin typeface="Arial Narrow" panose="020B0606020202030204" pitchFamily="34" charset="0"/>
              </a:endParaRPr>
            </a:p>
          </p:txBody>
        </p:sp>
      </p:grpSp>
      <p:pic>
        <p:nvPicPr>
          <p:cNvPr id="30723" name="Picture 2" descr="Resultat d'imatges de ion channels">
            <a:extLst>
              <a:ext uri="{FF2B5EF4-FFF2-40B4-BE49-F238E27FC236}">
                <a16:creationId xmlns:a16="http://schemas.microsoft.com/office/drawing/2014/main" id="{8493CF3D-A7A5-AFB1-6F4C-AF9C6995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8"/>
          <a:stretch>
            <a:fillRect/>
          </a:stretch>
        </p:blipFill>
        <p:spPr bwMode="auto">
          <a:xfrm>
            <a:off x="323850" y="476250"/>
            <a:ext cx="84216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2">
            <a:extLst>
              <a:ext uri="{FF2B5EF4-FFF2-40B4-BE49-F238E27FC236}">
                <a16:creationId xmlns:a16="http://schemas.microsoft.com/office/drawing/2014/main" id="{D7C45F9A-18A3-39D6-36C5-B6E11BA49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355138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Membrane permeability</a:t>
            </a:r>
            <a:endParaRPr lang="es-ES" altLang="en-US" sz="1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membrana 2">
            <a:extLst>
              <a:ext uri="{FF2B5EF4-FFF2-40B4-BE49-F238E27FC236}">
                <a16:creationId xmlns:a16="http://schemas.microsoft.com/office/drawing/2014/main" id="{B38F9E06-AB36-10B1-0D98-386088D2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/>
          <a:stretch>
            <a:fillRect/>
          </a:stretch>
        </p:blipFill>
        <p:spPr bwMode="auto">
          <a:xfrm>
            <a:off x="1116013" y="404813"/>
            <a:ext cx="57991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Text Box 8">
            <a:extLst>
              <a:ext uri="{FF2B5EF4-FFF2-40B4-BE49-F238E27FC236}">
                <a16:creationId xmlns:a16="http://schemas.microsoft.com/office/drawing/2014/main" id="{66031B3E-9BA3-59B0-FC95-F07EBB0E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860800"/>
            <a:ext cx="67691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 b="1">
                <a:latin typeface="Arial Narrow" panose="020B0606020202030204" pitchFamily="34" charset="0"/>
              </a:rPr>
              <a:t>Resting conditions </a:t>
            </a:r>
            <a:r>
              <a:rPr lang="es-ES_tradnl" altLang="en-US" sz="2400">
                <a:latin typeface="Arial Narrow" panose="020B0606020202030204" pitchFamily="34" charset="0"/>
              </a:rPr>
              <a:t>(no stimuli):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 Narrow" panose="020B0606020202030204" pitchFamily="34" charset="0"/>
              </a:rPr>
              <a:t>Only passive channels are open, while active channels are closed </a:t>
            </a:r>
            <a:endParaRPr lang="es-ES" altLang="en-US" sz="2400">
              <a:latin typeface="Arial Narrow" panose="020B0606020202030204" pitchFamily="34" charset="0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620FA768-BDB5-FB0D-DA1F-1AAEEE638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373688"/>
            <a:ext cx="6553200" cy="10160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 Narrow" panose="020B0606020202030204" pitchFamily="34" charset="0"/>
              </a:rPr>
              <a:t>The neuron has a lot of passive or leak K</a:t>
            </a:r>
            <a:r>
              <a:rPr lang="es-ES_tradnl" altLang="en-US" sz="2400" baseline="30000">
                <a:latin typeface="Arial Narrow" panose="020B0606020202030204" pitchFamily="34" charset="0"/>
              </a:rPr>
              <a:t>+</a:t>
            </a:r>
            <a:r>
              <a:rPr lang="es-ES_tradnl" altLang="en-US" sz="2400">
                <a:latin typeface="Arial Narrow" panose="020B0606020202030204" pitchFamily="34" charset="0"/>
              </a:rPr>
              <a:t>channels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Arial Narrow" panose="020B0606020202030204" pitchFamily="34" charset="0"/>
              </a:rPr>
              <a:t>Very few passive or leak channels for Na</a:t>
            </a:r>
            <a:r>
              <a:rPr lang="es-ES_tradnl" altLang="en-US" sz="2400" baseline="30000">
                <a:latin typeface="Arial Narrow" panose="020B0606020202030204" pitchFamily="34" charset="0"/>
              </a:rPr>
              <a:t>+ </a:t>
            </a:r>
            <a:r>
              <a:rPr lang="es-ES_tradnl" altLang="en-US" sz="2400">
                <a:latin typeface="Arial Narrow" panose="020B0606020202030204" pitchFamily="34" charset="0"/>
              </a:rPr>
              <a:t>and other ions</a:t>
            </a:r>
            <a:endParaRPr lang="es-ES" altLang="en-US" sz="2400" baseline="30000">
              <a:latin typeface="Arial Narrow" panose="020B0606020202030204" pitchFamily="34" charset="0"/>
            </a:endParaRPr>
          </a:p>
        </p:txBody>
      </p:sp>
      <p:sp>
        <p:nvSpPr>
          <p:cNvPr id="31749" name="Text Box 2">
            <a:extLst>
              <a:ext uri="{FF2B5EF4-FFF2-40B4-BE49-F238E27FC236}">
                <a16:creationId xmlns:a16="http://schemas.microsoft.com/office/drawing/2014/main" id="{1616F87E-7CFB-CD5D-6B92-5DA7A0775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355138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Membrane permeability</a:t>
            </a:r>
            <a:endParaRPr lang="es-ES" altLang="en-US" sz="1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5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embrana 2">
            <a:extLst>
              <a:ext uri="{FF2B5EF4-FFF2-40B4-BE49-F238E27FC236}">
                <a16:creationId xmlns:a16="http://schemas.microsoft.com/office/drawing/2014/main" id="{D8DBD3AE-2E44-29BE-091E-75AAABD0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914400"/>
            <a:ext cx="90678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>
            <a:extLst>
              <a:ext uri="{FF2B5EF4-FFF2-40B4-BE49-F238E27FC236}">
                <a16:creationId xmlns:a16="http://schemas.microsoft.com/office/drawing/2014/main" id="{03FC0CC4-827F-2A6C-6C89-8429E48A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3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Times New Roman" panose="02020603050405020304" pitchFamily="18" charset="0"/>
              </a:rPr>
              <a:t>Outside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C4E43B1-EB24-7AB3-BE7B-A633EB7C8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00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400">
                <a:latin typeface="Times New Roman" panose="02020603050405020304" pitchFamily="18" charset="0"/>
              </a:rPr>
              <a:t>Inside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1C286FF-5139-A43B-FBB8-B4EEFE8D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8975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4000">
                <a:latin typeface="Times New Roman" panose="02020603050405020304" pitchFamily="18" charset="0"/>
              </a:rPr>
              <a:t>A</a:t>
            </a:r>
            <a:r>
              <a:rPr lang="es-ES_tradnl" altLang="en-US" sz="6000" b="1" baseline="30000">
                <a:latin typeface="Times New Roman" panose="02020603050405020304" pitchFamily="18" charset="0"/>
              </a:rPr>
              <a:t>-</a:t>
            </a:r>
            <a:endParaRPr lang="es-ES" altLang="en-US" sz="6000" b="1" baseline="30000">
              <a:latin typeface="Times New Roman" panose="02020603050405020304" pitchFamily="18" charset="0"/>
            </a:endParaRPr>
          </a:p>
        </p:txBody>
      </p: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D15D4223-B685-7A67-5BFA-2B6AC7F8EEBA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1587500"/>
            <a:ext cx="990600" cy="3719513"/>
            <a:chOff x="2280" y="1000"/>
            <a:chExt cx="624" cy="2343"/>
          </a:xfrm>
        </p:grpSpPr>
        <p:sp>
          <p:nvSpPr>
            <p:cNvPr id="32805" name="Text Box 7">
              <a:extLst>
                <a:ext uri="{FF2B5EF4-FFF2-40B4-BE49-F238E27FC236}">
                  <a16:creationId xmlns:a16="http://schemas.microsoft.com/office/drawing/2014/main" id="{A6632661-5F4E-5D4C-32D7-CF923599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00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4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4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6" name="Text Box 8">
              <a:extLst>
                <a:ext uri="{FF2B5EF4-FFF2-40B4-BE49-F238E27FC236}">
                  <a16:creationId xmlns:a16="http://schemas.microsoft.com/office/drawing/2014/main" id="{21026AEC-7636-6B0B-318D-3625C38AF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767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6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6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5" name="Group 9">
            <a:extLst>
              <a:ext uri="{FF2B5EF4-FFF2-40B4-BE49-F238E27FC236}">
                <a16:creationId xmlns:a16="http://schemas.microsoft.com/office/drawing/2014/main" id="{5430D7A2-79FF-34E1-1195-2B6246412C7C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1390650"/>
            <a:ext cx="1104900" cy="3810000"/>
            <a:chOff x="3432" y="876"/>
            <a:chExt cx="696" cy="2400"/>
          </a:xfrm>
        </p:grpSpPr>
        <p:sp>
          <p:nvSpPr>
            <p:cNvPr id="32803" name="Text Box 10">
              <a:extLst>
                <a:ext uri="{FF2B5EF4-FFF2-40B4-BE49-F238E27FC236}">
                  <a16:creationId xmlns:a16="http://schemas.microsoft.com/office/drawing/2014/main" id="{3EC1D3A6-B79B-2D52-5826-5B5BB74FB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876"/>
              <a:ext cx="69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rgbClr val="FF9900"/>
                  </a:solidFill>
                  <a:latin typeface="Times New Roman" panose="02020603050405020304" pitchFamily="18" charset="0"/>
                </a:rPr>
                <a:t>Cl</a:t>
              </a:r>
              <a:r>
                <a:rPr lang="es-ES_tradnl" altLang="en-US" sz="6000" b="1" baseline="30000">
                  <a:solidFill>
                    <a:srgbClr val="FF9900"/>
                  </a:solidFill>
                  <a:latin typeface="Times New Roman" panose="02020603050405020304" pitchFamily="18" charset="0"/>
                </a:rPr>
                <a:t>-</a:t>
              </a:r>
              <a:endParaRPr lang="es-ES" altLang="en-US" sz="6000" b="1" baseline="30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4" name="Text Box 11">
              <a:extLst>
                <a:ext uri="{FF2B5EF4-FFF2-40B4-BE49-F238E27FC236}">
                  <a16:creationId xmlns:a16="http://schemas.microsoft.com/office/drawing/2014/main" id="{A568CABC-4E2B-86A4-C21C-363ABFE11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834"/>
              <a:ext cx="6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rgbClr val="FF9900"/>
                  </a:solidFill>
                  <a:latin typeface="Times New Roman" panose="02020603050405020304" pitchFamily="18" charset="0"/>
                </a:rPr>
                <a:t>Cl</a:t>
              </a:r>
              <a:r>
                <a:rPr lang="es-ES_tradnl" altLang="en-US" sz="6000" b="1" baseline="30000">
                  <a:solidFill>
                    <a:srgbClr val="FF9900"/>
                  </a:solidFill>
                  <a:latin typeface="Times New Roman" panose="02020603050405020304" pitchFamily="18" charset="0"/>
                </a:rPr>
                <a:t>-</a:t>
              </a:r>
              <a:endParaRPr lang="es-ES" altLang="en-US" sz="6000" b="1" baseline="30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6" name="Group 12">
            <a:extLst>
              <a:ext uri="{FF2B5EF4-FFF2-40B4-BE49-F238E27FC236}">
                <a16:creationId xmlns:a16="http://schemas.microsoft.com/office/drawing/2014/main" id="{7866D74C-0425-E1EA-9766-C3102A082E87}"/>
              </a:ext>
            </a:extLst>
          </p:cNvPr>
          <p:cNvGrpSpPr>
            <a:grpSpLocks/>
          </p:cNvGrpSpPr>
          <p:nvPr/>
        </p:nvGrpSpPr>
        <p:grpSpPr bwMode="auto">
          <a:xfrm>
            <a:off x="7429500" y="1390650"/>
            <a:ext cx="1409700" cy="3717925"/>
            <a:chOff x="4680" y="876"/>
            <a:chExt cx="888" cy="2342"/>
          </a:xfrm>
        </p:grpSpPr>
        <p:sp>
          <p:nvSpPr>
            <p:cNvPr id="32801" name="Text Box 13">
              <a:extLst>
                <a:ext uri="{FF2B5EF4-FFF2-40B4-BE49-F238E27FC236}">
                  <a16:creationId xmlns:a16="http://schemas.microsoft.com/office/drawing/2014/main" id="{E445D694-9380-9F06-6CA0-A21D77A0A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876"/>
              <a:ext cx="88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rgbClr val="009900"/>
                  </a:solidFill>
                  <a:latin typeface="Times New Roman" panose="02020603050405020304" pitchFamily="18" charset="0"/>
                </a:rPr>
                <a:t>Na</a:t>
              </a:r>
              <a:r>
                <a:rPr lang="es-ES_tradnl" altLang="en-US" sz="6000" b="1" baseline="30000">
                  <a:solidFill>
                    <a:srgbClr val="009900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6000" b="1" baseline="300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2" name="Text Box 14">
              <a:extLst>
                <a:ext uri="{FF2B5EF4-FFF2-40B4-BE49-F238E27FC236}">
                  <a16:creationId xmlns:a16="http://schemas.microsoft.com/office/drawing/2014/main" id="{8C85DDB8-70D2-B49E-4ABF-55CB54EA4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2891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rgbClr val="009900"/>
                  </a:solidFill>
                  <a:latin typeface="Times New Roman" panose="02020603050405020304" pitchFamily="18" charset="0"/>
                </a:rPr>
                <a:t>Na</a:t>
              </a:r>
              <a:r>
                <a:rPr lang="es-ES_tradnl" altLang="en-US" sz="4000" b="1" baseline="30000">
                  <a:solidFill>
                    <a:srgbClr val="009900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4000" b="1" baseline="300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7" name="Group 15">
            <a:extLst>
              <a:ext uri="{FF2B5EF4-FFF2-40B4-BE49-F238E27FC236}">
                <a16:creationId xmlns:a16="http://schemas.microsoft.com/office/drawing/2014/main" id="{B36EFCFC-2F25-49C1-48A9-4709FD3FE1E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00200"/>
            <a:ext cx="228600" cy="2895600"/>
            <a:chOff x="672" y="1008"/>
            <a:chExt cx="144" cy="1824"/>
          </a:xfrm>
        </p:grpSpPr>
        <p:sp>
          <p:nvSpPr>
            <p:cNvPr id="32797" name="Line 16">
              <a:extLst>
                <a:ext uri="{FF2B5EF4-FFF2-40B4-BE49-F238E27FC236}">
                  <a16:creationId xmlns:a16="http://schemas.microsoft.com/office/drawing/2014/main" id="{9E5655A2-4F1D-BF89-2BB1-35FAA51F0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32798" name="Group 17">
              <a:extLst>
                <a:ext uri="{FF2B5EF4-FFF2-40B4-BE49-F238E27FC236}">
                  <a16:creationId xmlns:a16="http://schemas.microsoft.com/office/drawing/2014/main" id="{391B1F73-D721-636A-F72A-6463AA5BB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008"/>
              <a:ext cx="144" cy="144"/>
              <a:chOff x="840" y="972"/>
              <a:chExt cx="144" cy="144"/>
            </a:xfrm>
          </p:grpSpPr>
          <p:sp>
            <p:nvSpPr>
              <p:cNvPr id="32799" name="Line 18">
                <a:extLst>
                  <a:ext uri="{FF2B5EF4-FFF2-40B4-BE49-F238E27FC236}">
                    <a16:creationId xmlns:a16="http://schemas.microsoft.com/office/drawing/2014/main" id="{7B4448E3-44E7-1087-E23C-F08E68580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800" name="Line 19">
                <a:extLst>
                  <a:ext uri="{FF2B5EF4-FFF2-40B4-BE49-F238E27FC236}">
                    <a16:creationId xmlns:a16="http://schemas.microsoft.com/office/drawing/2014/main" id="{B388DCF0-9DC3-FD66-DBA2-2E6997539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2778" name="Group 20">
            <a:extLst>
              <a:ext uri="{FF2B5EF4-FFF2-40B4-BE49-F238E27FC236}">
                <a16:creationId xmlns:a16="http://schemas.microsoft.com/office/drawing/2014/main" id="{97F24AA1-F6F6-7C03-80C6-7A0B9153AB31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"/>
            <a:ext cx="2352675" cy="4648200"/>
            <a:chOff x="0" y="288"/>
            <a:chExt cx="1482" cy="2928"/>
          </a:xfrm>
        </p:grpSpPr>
        <p:grpSp>
          <p:nvGrpSpPr>
            <p:cNvPr id="32791" name="Group 21">
              <a:extLst>
                <a:ext uri="{FF2B5EF4-FFF2-40B4-BE49-F238E27FC236}">
                  <a16:creationId xmlns:a16="http://schemas.microsoft.com/office/drawing/2014/main" id="{6AB15D17-52EA-00DD-A61B-5AF2A28A6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8"/>
              <a:ext cx="570" cy="2928"/>
              <a:chOff x="912" y="288"/>
              <a:chExt cx="570" cy="2928"/>
            </a:xfrm>
          </p:grpSpPr>
          <p:sp>
            <p:nvSpPr>
              <p:cNvPr id="32793" name="Freeform 22">
                <a:extLst>
                  <a:ext uri="{FF2B5EF4-FFF2-40B4-BE49-F238E27FC236}">
                    <a16:creationId xmlns:a16="http://schemas.microsoft.com/office/drawing/2014/main" id="{9106F6E2-1AE4-D3DC-45F9-F96F99627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588"/>
                <a:ext cx="93" cy="2628"/>
              </a:xfrm>
              <a:custGeom>
                <a:avLst/>
                <a:gdLst>
                  <a:gd name="T0" fmla="*/ 0 w 93"/>
                  <a:gd name="T1" fmla="*/ 2628 h 2628"/>
                  <a:gd name="T2" fmla="*/ 0 w 93"/>
                  <a:gd name="T3" fmla="*/ 0 h 2628"/>
                  <a:gd name="T4" fmla="*/ 93 w 93"/>
                  <a:gd name="T5" fmla="*/ 0 h 2628"/>
                  <a:gd name="T6" fmla="*/ 0 60000 65536"/>
                  <a:gd name="T7" fmla="*/ 0 60000 65536"/>
                  <a:gd name="T8" fmla="*/ 0 60000 65536"/>
                  <a:gd name="T9" fmla="*/ 0 w 93"/>
                  <a:gd name="T10" fmla="*/ 0 h 2628"/>
                  <a:gd name="T11" fmla="*/ 93 w 93"/>
                  <a:gd name="T12" fmla="*/ 2628 h 2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" h="2628">
                    <a:moveTo>
                      <a:pt x="0" y="2628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794" name="Freeform 23">
                <a:extLst>
                  <a:ext uri="{FF2B5EF4-FFF2-40B4-BE49-F238E27FC236}">
                    <a16:creationId xmlns:a16="http://schemas.microsoft.com/office/drawing/2014/main" id="{9CBD1E3E-8D8B-CF0C-B79C-FC2CD3D73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73"/>
                <a:ext cx="90" cy="813"/>
              </a:xfrm>
              <a:custGeom>
                <a:avLst/>
                <a:gdLst>
                  <a:gd name="T0" fmla="*/ 90 w 90"/>
                  <a:gd name="T1" fmla="*/ 813 h 813"/>
                  <a:gd name="T2" fmla="*/ 90 w 90"/>
                  <a:gd name="T3" fmla="*/ 0 h 813"/>
                  <a:gd name="T4" fmla="*/ 0 w 90"/>
                  <a:gd name="T5" fmla="*/ 0 h 813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813"/>
                  <a:gd name="T11" fmla="*/ 90 w 90"/>
                  <a:gd name="T12" fmla="*/ 813 h 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813">
                    <a:moveTo>
                      <a:pt x="90" y="813"/>
                    </a:move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795" name="Line 24">
                <a:extLst>
                  <a:ext uri="{FF2B5EF4-FFF2-40B4-BE49-F238E27FC236}">
                    <a16:creationId xmlns:a16="http://schemas.microsoft.com/office/drawing/2014/main" id="{83435B0C-6B25-29B4-C1A4-6A9076BA7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38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796" name="Rectangle 25">
                <a:extLst>
                  <a:ext uri="{FF2B5EF4-FFF2-40B4-BE49-F238E27FC236}">
                    <a16:creationId xmlns:a16="http://schemas.microsoft.com/office/drawing/2014/main" id="{E90C7603-AE52-FC81-3099-278751B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3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2792" name="Text Box 26">
              <a:extLst>
                <a:ext uri="{FF2B5EF4-FFF2-40B4-BE49-F238E27FC236}">
                  <a16:creationId xmlns:a16="http://schemas.microsoft.com/office/drawing/2014/main" id="{292E8AF8-101C-0D0D-5823-62DB86AC4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6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V= -70 mV</a:t>
              </a:r>
              <a:endParaRPr lang="es-E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79" name="Oval 27">
            <a:extLst>
              <a:ext uri="{FF2B5EF4-FFF2-40B4-BE49-F238E27FC236}">
                <a16:creationId xmlns:a16="http://schemas.microsoft.com/office/drawing/2014/main" id="{96B422FC-37A9-4564-F68C-FA690631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2780" name="Oval 28">
            <a:extLst>
              <a:ext uri="{FF2B5EF4-FFF2-40B4-BE49-F238E27FC236}">
                <a16:creationId xmlns:a16="http://schemas.microsoft.com/office/drawing/2014/main" id="{8252E4FD-B357-69D4-E75E-21054C1BD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2781" name="Oval 29">
            <a:extLst>
              <a:ext uri="{FF2B5EF4-FFF2-40B4-BE49-F238E27FC236}">
                <a16:creationId xmlns:a16="http://schemas.microsoft.com/office/drawing/2014/main" id="{A586E28D-342C-0D88-D23E-21BF860A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3716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2782" name="Oval 30">
            <a:extLst>
              <a:ext uri="{FF2B5EF4-FFF2-40B4-BE49-F238E27FC236}">
                <a16:creationId xmlns:a16="http://schemas.microsoft.com/office/drawing/2014/main" id="{A653C21A-328E-27E7-0024-45C7A1EE4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295400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grpSp>
        <p:nvGrpSpPr>
          <p:cNvPr id="10" name="Group 31">
            <a:extLst>
              <a:ext uri="{FF2B5EF4-FFF2-40B4-BE49-F238E27FC236}">
                <a16:creationId xmlns:a16="http://schemas.microsoft.com/office/drawing/2014/main" id="{F16EBC73-4B85-985A-7A83-7BEFB612E5C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352800"/>
            <a:ext cx="3429000" cy="0"/>
            <a:chOff x="3312" y="2112"/>
            <a:chExt cx="2160" cy="0"/>
          </a:xfrm>
        </p:grpSpPr>
        <p:sp>
          <p:nvSpPr>
            <p:cNvPr id="32789" name="Line 32">
              <a:extLst>
                <a:ext uri="{FF2B5EF4-FFF2-40B4-BE49-F238E27FC236}">
                  <a16:creationId xmlns:a16="http://schemas.microsoft.com/office/drawing/2014/main" id="{2F848EE9-89F4-A7D5-DB95-2852B3F06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816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790" name="Line 33">
              <a:extLst>
                <a:ext uri="{FF2B5EF4-FFF2-40B4-BE49-F238E27FC236}">
                  <a16:creationId xmlns:a16="http://schemas.microsoft.com/office/drawing/2014/main" id="{52390CAA-CDBE-9491-66F0-01B8ADEB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816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299" name="Text Box 35">
            <a:extLst>
              <a:ext uri="{FF2B5EF4-FFF2-40B4-BE49-F238E27FC236}">
                <a16:creationId xmlns:a16="http://schemas.microsoft.com/office/drawing/2014/main" id="{F3DD4B54-B0F1-ECA0-6650-F2A0E8841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92788"/>
            <a:ext cx="6096000" cy="4000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000" b="1">
                <a:latin typeface="Arial Narrow" panose="020B0606020202030204" pitchFamily="34" charset="0"/>
              </a:rPr>
              <a:t>The value of resting potential is highly dependent on K</a:t>
            </a:r>
            <a:r>
              <a:rPr lang="ca-ES" altLang="en-US" sz="2400" b="1" baseline="30000">
                <a:latin typeface="Arial Narrow" panose="020B0606020202030204" pitchFamily="34" charset="0"/>
              </a:rPr>
              <a:t>+</a:t>
            </a:r>
          </a:p>
        </p:txBody>
      </p:sp>
      <p:sp>
        <p:nvSpPr>
          <p:cNvPr id="32785" name="Text Box 2">
            <a:extLst>
              <a:ext uri="{FF2B5EF4-FFF2-40B4-BE49-F238E27FC236}">
                <a16:creationId xmlns:a16="http://schemas.microsoft.com/office/drawing/2014/main" id="{FB8A6681-01C4-8F52-DB7A-7E8B3C3C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</a:t>
            </a:r>
            <a:r>
              <a:rPr lang="es-ES_tradnl" altLang="en-US" sz="1800" b="1"/>
              <a:t>What are the factors that determine its specific value?</a:t>
            </a:r>
            <a:endParaRPr lang="es-ES" altLang="en-US" sz="1800" b="1"/>
          </a:p>
        </p:txBody>
      </p:sp>
      <p:sp>
        <p:nvSpPr>
          <p:cNvPr id="32786" name="Line 32">
            <a:extLst>
              <a:ext uri="{FF2B5EF4-FFF2-40B4-BE49-F238E27FC236}">
                <a16:creationId xmlns:a16="http://schemas.microsoft.com/office/drawing/2014/main" id="{00821C23-92BD-2F7B-AB89-ECCF2B172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03600"/>
            <a:ext cx="12954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787" name="CuadroTexto 1">
            <a:extLst>
              <a:ext uri="{FF2B5EF4-FFF2-40B4-BE49-F238E27FC236}">
                <a16:creationId xmlns:a16="http://schemas.microsoft.com/office/drawing/2014/main" id="{298B5A46-7B77-EC67-F409-D11EC2555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5251450"/>
            <a:ext cx="2576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ca-ES" sz="1400" b="1"/>
              <a:t>(Organic or proteic anions)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ca-ES" sz="1800"/>
          </a:p>
        </p:txBody>
      </p:sp>
      <p:sp>
        <p:nvSpPr>
          <p:cNvPr id="32788" name="QuadreDeText 1">
            <a:extLst>
              <a:ext uri="{FF2B5EF4-FFF2-40B4-BE49-F238E27FC236}">
                <a16:creationId xmlns:a16="http://schemas.microsoft.com/office/drawing/2014/main" id="{6969663F-8066-FCA8-E1A1-ED27FC4D9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453188"/>
            <a:ext cx="3816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ca-ES" sz="1200">
                <a:hlinkClick r:id="rId3"/>
              </a:rPr>
              <a:t>1.1 Cellular: Electrochemical Gradients - YouTube</a:t>
            </a:r>
            <a:endParaRPr lang="en-US" altLang="ca-E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94FF504-6657-2D3B-EE9A-5AB58B105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355138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POTENCIAL DE REPÒS</a:t>
            </a:r>
            <a:endParaRPr lang="es-ES" altLang="en-US" sz="2000" b="1"/>
          </a:p>
        </p:txBody>
      </p:sp>
      <p:pic>
        <p:nvPicPr>
          <p:cNvPr id="33795" name="Picture 3" descr="membrana 2">
            <a:extLst>
              <a:ext uri="{FF2B5EF4-FFF2-40B4-BE49-F238E27FC236}">
                <a16:creationId xmlns:a16="http://schemas.microsoft.com/office/drawing/2014/main" id="{999AEAE1-9563-1F5E-88DF-C0EC00D3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914400"/>
            <a:ext cx="90678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4">
            <a:extLst>
              <a:ext uri="{FF2B5EF4-FFF2-40B4-BE49-F238E27FC236}">
                <a16:creationId xmlns:a16="http://schemas.microsoft.com/office/drawing/2014/main" id="{08F28E89-BFC0-412F-94DE-49AA6ACB7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3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Times New Roman" panose="02020603050405020304" pitchFamily="18" charset="0"/>
              </a:rPr>
              <a:t>Outside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BB1DA1CB-E7B5-2BAD-5AE0-DE4D0FA4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00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Times New Roman" panose="02020603050405020304" pitchFamily="18" charset="0"/>
              </a:rPr>
              <a:t>Inside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F9ACDA70-32F5-C173-9F0A-BA7A5D9A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8975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4000">
                <a:latin typeface="Times New Roman" panose="02020603050405020304" pitchFamily="18" charset="0"/>
              </a:rPr>
              <a:t>A</a:t>
            </a:r>
            <a:r>
              <a:rPr lang="es-ES_tradnl" altLang="en-US" sz="6000" b="1" baseline="30000">
                <a:latin typeface="Times New Roman" panose="02020603050405020304" pitchFamily="18" charset="0"/>
              </a:rPr>
              <a:t>-</a:t>
            </a:r>
            <a:endParaRPr lang="es-ES" altLang="en-US" sz="6000" b="1" baseline="30000">
              <a:latin typeface="Times New Roman" panose="02020603050405020304" pitchFamily="18" charset="0"/>
            </a:endParaRPr>
          </a:p>
        </p:txBody>
      </p:sp>
      <p:grpSp>
        <p:nvGrpSpPr>
          <p:cNvPr id="33799" name="Group 7">
            <a:extLst>
              <a:ext uri="{FF2B5EF4-FFF2-40B4-BE49-F238E27FC236}">
                <a16:creationId xmlns:a16="http://schemas.microsoft.com/office/drawing/2014/main" id="{775E5928-01F7-2665-F6D6-7AF819C49E6C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1587500"/>
            <a:ext cx="990600" cy="3719513"/>
            <a:chOff x="2280" y="1000"/>
            <a:chExt cx="624" cy="2343"/>
          </a:xfrm>
        </p:grpSpPr>
        <p:sp>
          <p:nvSpPr>
            <p:cNvPr id="33821" name="Text Box 8">
              <a:extLst>
                <a:ext uri="{FF2B5EF4-FFF2-40B4-BE49-F238E27FC236}">
                  <a16:creationId xmlns:a16="http://schemas.microsoft.com/office/drawing/2014/main" id="{3C519B58-EF94-903B-F8AA-B87525632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00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4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4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2" name="Text Box 9">
              <a:extLst>
                <a:ext uri="{FF2B5EF4-FFF2-40B4-BE49-F238E27FC236}">
                  <a16:creationId xmlns:a16="http://schemas.microsoft.com/office/drawing/2014/main" id="{CC076486-FD26-A672-4CD4-D3D85AA63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767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6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6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800" name="Group 10">
            <a:extLst>
              <a:ext uri="{FF2B5EF4-FFF2-40B4-BE49-F238E27FC236}">
                <a16:creationId xmlns:a16="http://schemas.microsoft.com/office/drawing/2014/main" id="{074F9614-EC31-B43A-D905-301D8E581A7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00200"/>
            <a:ext cx="228600" cy="2895600"/>
            <a:chOff x="672" y="1008"/>
            <a:chExt cx="144" cy="1824"/>
          </a:xfrm>
        </p:grpSpPr>
        <p:sp>
          <p:nvSpPr>
            <p:cNvPr id="33817" name="Line 11">
              <a:extLst>
                <a:ext uri="{FF2B5EF4-FFF2-40B4-BE49-F238E27FC236}">
                  <a16:creationId xmlns:a16="http://schemas.microsoft.com/office/drawing/2014/main" id="{B65B2A36-4561-56D8-6E47-0E0E5B56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33818" name="Group 12">
              <a:extLst>
                <a:ext uri="{FF2B5EF4-FFF2-40B4-BE49-F238E27FC236}">
                  <a16:creationId xmlns:a16="http://schemas.microsoft.com/office/drawing/2014/main" id="{BBB8F356-B6EF-EB17-EF7B-5511F692F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008"/>
              <a:ext cx="144" cy="144"/>
              <a:chOff x="840" y="972"/>
              <a:chExt cx="144" cy="144"/>
            </a:xfrm>
          </p:grpSpPr>
          <p:sp>
            <p:nvSpPr>
              <p:cNvPr id="33819" name="Line 13">
                <a:extLst>
                  <a:ext uri="{FF2B5EF4-FFF2-40B4-BE49-F238E27FC236}">
                    <a16:creationId xmlns:a16="http://schemas.microsoft.com/office/drawing/2014/main" id="{906552E4-BDA1-C0A5-F1EE-92F047B03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20" name="Line 14">
                <a:extLst>
                  <a:ext uri="{FF2B5EF4-FFF2-40B4-BE49-F238E27FC236}">
                    <a16:creationId xmlns:a16="http://schemas.microsoft.com/office/drawing/2014/main" id="{F2532170-80B5-8FBF-00EE-64154993C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3801" name="Group 15">
            <a:extLst>
              <a:ext uri="{FF2B5EF4-FFF2-40B4-BE49-F238E27FC236}">
                <a16:creationId xmlns:a16="http://schemas.microsoft.com/office/drawing/2014/main" id="{85AE7878-6A9E-F487-DA6F-C2980548AAAF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"/>
            <a:ext cx="2352675" cy="4648200"/>
            <a:chOff x="0" y="288"/>
            <a:chExt cx="1482" cy="2928"/>
          </a:xfrm>
        </p:grpSpPr>
        <p:grpSp>
          <p:nvGrpSpPr>
            <p:cNvPr id="33811" name="Group 16">
              <a:extLst>
                <a:ext uri="{FF2B5EF4-FFF2-40B4-BE49-F238E27FC236}">
                  <a16:creationId xmlns:a16="http://schemas.microsoft.com/office/drawing/2014/main" id="{47251FE6-82E3-66A7-8180-60E15523D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8"/>
              <a:ext cx="570" cy="2928"/>
              <a:chOff x="912" y="288"/>
              <a:chExt cx="570" cy="2928"/>
            </a:xfrm>
          </p:grpSpPr>
          <p:sp>
            <p:nvSpPr>
              <p:cNvPr id="33813" name="Freeform 17">
                <a:extLst>
                  <a:ext uri="{FF2B5EF4-FFF2-40B4-BE49-F238E27FC236}">
                    <a16:creationId xmlns:a16="http://schemas.microsoft.com/office/drawing/2014/main" id="{F06C63DF-5A4E-7DCD-FD1A-02B8C3902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588"/>
                <a:ext cx="93" cy="2628"/>
              </a:xfrm>
              <a:custGeom>
                <a:avLst/>
                <a:gdLst>
                  <a:gd name="T0" fmla="*/ 0 w 93"/>
                  <a:gd name="T1" fmla="*/ 2628 h 2628"/>
                  <a:gd name="T2" fmla="*/ 0 w 93"/>
                  <a:gd name="T3" fmla="*/ 0 h 2628"/>
                  <a:gd name="T4" fmla="*/ 93 w 93"/>
                  <a:gd name="T5" fmla="*/ 0 h 2628"/>
                  <a:gd name="T6" fmla="*/ 0 60000 65536"/>
                  <a:gd name="T7" fmla="*/ 0 60000 65536"/>
                  <a:gd name="T8" fmla="*/ 0 60000 65536"/>
                  <a:gd name="T9" fmla="*/ 0 w 93"/>
                  <a:gd name="T10" fmla="*/ 0 h 2628"/>
                  <a:gd name="T11" fmla="*/ 93 w 93"/>
                  <a:gd name="T12" fmla="*/ 2628 h 2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" h="2628">
                    <a:moveTo>
                      <a:pt x="0" y="2628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14" name="Freeform 18">
                <a:extLst>
                  <a:ext uri="{FF2B5EF4-FFF2-40B4-BE49-F238E27FC236}">
                    <a16:creationId xmlns:a16="http://schemas.microsoft.com/office/drawing/2014/main" id="{EB9ACB70-1522-BF1F-BB3F-C5E6F9D47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73"/>
                <a:ext cx="90" cy="813"/>
              </a:xfrm>
              <a:custGeom>
                <a:avLst/>
                <a:gdLst>
                  <a:gd name="T0" fmla="*/ 90 w 90"/>
                  <a:gd name="T1" fmla="*/ 813 h 813"/>
                  <a:gd name="T2" fmla="*/ 90 w 90"/>
                  <a:gd name="T3" fmla="*/ 0 h 813"/>
                  <a:gd name="T4" fmla="*/ 0 w 90"/>
                  <a:gd name="T5" fmla="*/ 0 h 813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813"/>
                  <a:gd name="T11" fmla="*/ 90 w 90"/>
                  <a:gd name="T12" fmla="*/ 813 h 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813">
                    <a:moveTo>
                      <a:pt x="90" y="813"/>
                    </a:move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15" name="Line 19">
                <a:extLst>
                  <a:ext uri="{FF2B5EF4-FFF2-40B4-BE49-F238E27FC236}">
                    <a16:creationId xmlns:a16="http://schemas.microsoft.com/office/drawing/2014/main" id="{B4F27892-E086-DB53-3406-0E75C662D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38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16" name="Rectangle 20">
                <a:extLst>
                  <a:ext uri="{FF2B5EF4-FFF2-40B4-BE49-F238E27FC236}">
                    <a16:creationId xmlns:a16="http://schemas.microsoft.com/office/drawing/2014/main" id="{E0C997F8-3181-0009-BAF1-B86606177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3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3812" name="Text Box 21">
              <a:extLst>
                <a:ext uri="{FF2B5EF4-FFF2-40B4-BE49-F238E27FC236}">
                  <a16:creationId xmlns:a16="http://schemas.microsoft.com/office/drawing/2014/main" id="{AB12A9C0-C846-2FAB-86A6-5E046026B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6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V= -70 mV</a:t>
              </a:r>
              <a:endParaRPr lang="es-E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02" name="Oval 22">
            <a:extLst>
              <a:ext uri="{FF2B5EF4-FFF2-40B4-BE49-F238E27FC236}">
                <a16:creationId xmlns:a16="http://schemas.microsoft.com/office/drawing/2014/main" id="{D118093D-C58C-97A9-6300-3FCA87B1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3803" name="Oval 23">
            <a:extLst>
              <a:ext uri="{FF2B5EF4-FFF2-40B4-BE49-F238E27FC236}">
                <a16:creationId xmlns:a16="http://schemas.microsoft.com/office/drawing/2014/main" id="{E93CED00-619B-B6AD-2EB3-C6C10D66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12312" name="Text Box 24">
            <a:extLst>
              <a:ext uri="{FF2B5EF4-FFF2-40B4-BE49-F238E27FC236}">
                <a16:creationId xmlns:a16="http://schemas.microsoft.com/office/drawing/2014/main" id="{E6D85A83-2AF9-5FE3-3C03-8515DF376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908050"/>
            <a:ext cx="1871662" cy="4619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s-ES_tradnl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= -75 mV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Text Box 25">
            <a:extLst>
              <a:ext uri="{FF2B5EF4-FFF2-40B4-BE49-F238E27FC236}">
                <a16:creationId xmlns:a16="http://schemas.microsoft.com/office/drawing/2014/main" id="{B79BF5CD-C6F0-AAF0-610B-630DCB99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92150"/>
            <a:ext cx="3168650" cy="4619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000" b="1">
                <a:latin typeface="Arial Narrow" panose="020B0606020202030204" pitchFamily="34" charset="0"/>
              </a:rPr>
              <a:t>The critical importance of </a:t>
            </a:r>
            <a:r>
              <a:rPr lang="ca-ES" altLang="en-US" sz="2400" b="1">
                <a:latin typeface="Arial Narrow" panose="020B0606020202030204" pitchFamily="34" charset="0"/>
              </a:rPr>
              <a:t>K</a:t>
            </a:r>
            <a:r>
              <a:rPr lang="ca-ES" altLang="en-US" sz="2400" b="1" baseline="30000">
                <a:latin typeface="Arial Narrow" panose="020B0606020202030204" pitchFamily="34" charset="0"/>
              </a:rPr>
              <a:t>+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6730A8EF-9913-C61D-97BE-FAE7F35D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292600"/>
            <a:ext cx="25923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a-ES" altLang="en-US" sz="2000" b="1">
                <a:latin typeface="Arial Narrow" panose="020B0606020202030204" pitchFamily="34" charset="0"/>
              </a:rPr>
              <a:t>But K+ is not the only factor affecting resting Vm</a:t>
            </a:r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73DD1422-12B1-92F9-42AC-65613BEE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547813" cy="649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3808" name="Line 30">
            <a:extLst>
              <a:ext uri="{FF2B5EF4-FFF2-40B4-BE49-F238E27FC236}">
                <a16:creationId xmlns:a16="http://schemas.microsoft.com/office/drawing/2014/main" id="{01779EDB-75C2-DE68-3ACC-B1E559CEF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0847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3809" name="QuadreDeText 30">
            <a:extLst>
              <a:ext uri="{FF2B5EF4-FFF2-40B4-BE49-F238E27FC236}">
                <a16:creationId xmlns:a16="http://schemas.microsoft.com/office/drawing/2014/main" id="{0AEFF868-E93C-0BD5-3CD2-C266411B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6021388"/>
            <a:ext cx="381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800"/>
              <a:t>The few passive channels for Na+ and Cl- have also an influence</a:t>
            </a:r>
          </a:p>
        </p:txBody>
      </p:sp>
      <p:sp>
        <p:nvSpPr>
          <p:cNvPr id="33810" name="Text Box 2">
            <a:extLst>
              <a:ext uri="{FF2B5EF4-FFF2-40B4-BE49-F238E27FC236}">
                <a16:creationId xmlns:a16="http://schemas.microsoft.com/office/drawing/2014/main" id="{D74A2F93-6AD1-F202-56D3-97A02D457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</a:t>
            </a:r>
            <a:r>
              <a:rPr lang="es-ES_tradnl" altLang="en-US" sz="1800" b="1"/>
              <a:t>What are the factors that determine its specific value?</a:t>
            </a:r>
            <a:endParaRPr lang="es-ES" alt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2" grpId="0" animBg="1"/>
      <p:bldP spid="123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membrana 2">
            <a:extLst>
              <a:ext uri="{FF2B5EF4-FFF2-40B4-BE49-F238E27FC236}">
                <a16:creationId xmlns:a16="http://schemas.microsoft.com/office/drawing/2014/main" id="{00160EEB-19A3-177A-BB3F-631D712B5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914400"/>
            <a:ext cx="90678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4">
            <a:extLst>
              <a:ext uri="{FF2B5EF4-FFF2-40B4-BE49-F238E27FC236}">
                <a16:creationId xmlns:a16="http://schemas.microsoft.com/office/drawing/2014/main" id="{5B7B5C09-F9EC-D29B-7A61-59FC47E7F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35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400">
                <a:latin typeface="Times New Roman" panose="02020603050405020304" pitchFamily="18" charset="0"/>
              </a:rPr>
              <a:t>Outside</a:t>
            </a:r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E38EF039-C60C-714D-C0D2-6F5C9AF45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0055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latin typeface="Times New Roman" panose="02020603050405020304" pitchFamily="18" charset="0"/>
              </a:rPr>
              <a:t>Inside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729CDB30-314A-FD56-2815-DD39321D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98975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4000">
                <a:latin typeface="Times New Roman" panose="02020603050405020304" pitchFamily="18" charset="0"/>
              </a:rPr>
              <a:t>A</a:t>
            </a:r>
            <a:r>
              <a:rPr lang="es-ES_tradnl" altLang="en-US" sz="6000" b="1" baseline="30000">
                <a:latin typeface="Times New Roman" panose="02020603050405020304" pitchFamily="18" charset="0"/>
              </a:rPr>
              <a:t>-</a:t>
            </a:r>
            <a:endParaRPr lang="es-ES" altLang="en-US" sz="6000" b="1" baseline="30000">
              <a:latin typeface="Times New Roman" panose="02020603050405020304" pitchFamily="18" charset="0"/>
            </a:endParaRPr>
          </a:p>
        </p:txBody>
      </p:sp>
      <p:grpSp>
        <p:nvGrpSpPr>
          <p:cNvPr id="34822" name="Group 7">
            <a:extLst>
              <a:ext uri="{FF2B5EF4-FFF2-40B4-BE49-F238E27FC236}">
                <a16:creationId xmlns:a16="http://schemas.microsoft.com/office/drawing/2014/main" id="{7A503F6B-FDC9-5312-3304-4106FA5ABAFF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1587500"/>
            <a:ext cx="990600" cy="3719513"/>
            <a:chOff x="2280" y="1000"/>
            <a:chExt cx="624" cy="2343"/>
          </a:xfrm>
        </p:grpSpPr>
        <p:sp>
          <p:nvSpPr>
            <p:cNvPr id="34857" name="Text Box 8">
              <a:extLst>
                <a:ext uri="{FF2B5EF4-FFF2-40B4-BE49-F238E27FC236}">
                  <a16:creationId xmlns:a16="http://schemas.microsoft.com/office/drawing/2014/main" id="{C414CEE5-191F-E3BF-6C6E-B3F103C9C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00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4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4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8" name="Text Box 9">
              <a:extLst>
                <a:ext uri="{FF2B5EF4-FFF2-40B4-BE49-F238E27FC236}">
                  <a16:creationId xmlns:a16="http://schemas.microsoft.com/office/drawing/2014/main" id="{F7B62D27-55F4-7DDA-8173-B3FC27DE3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767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60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60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23" name="Group 10">
            <a:extLst>
              <a:ext uri="{FF2B5EF4-FFF2-40B4-BE49-F238E27FC236}">
                <a16:creationId xmlns:a16="http://schemas.microsoft.com/office/drawing/2014/main" id="{520A45C2-371B-40F8-DBB7-3369B014E46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00200"/>
            <a:ext cx="228600" cy="2895600"/>
            <a:chOff x="672" y="1008"/>
            <a:chExt cx="144" cy="1824"/>
          </a:xfrm>
        </p:grpSpPr>
        <p:sp>
          <p:nvSpPr>
            <p:cNvPr id="34853" name="Line 11">
              <a:extLst>
                <a:ext uri="{FF2B5EF4-FFF2-40B4-BE49-F238E27FC236}">
                  <a16:creationId xmlns:a16="http://schemas.microsoft.com/office/drawing/2014/main" id="{D3689A0C-395B-E4C0-360F-A9B3F4C74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34854" name="Group 12">
              <a:extLst>
                <a:ext uri="{FF2B5EF4-FFF2-40B4-BE49-F238E27FC236}">
                  <a16:creationId xmlns:a16="http://schemas.microsoft.com/office/drawing/2014/main" id="{D6B320EA-4B48-9F89-D755-3E135FAA8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008"/>
              <a:ext cx="144" cy="144"/>
              <a:chOff x="840" y="972"/>
              <a:chExt cx="144" cy="144"/>
            </a:xfrm>
          </p:grpSpPr>
          <p:sp>
            <p:nvSpPr>
              <p:cNvPr id="34855" name="Line 13">
                <a:extLst>
                  <a:ext uri="{FF2B5EF4-FFF2-40B4-BE49-F238E27FC236}">
                    <a16:creationId xmlns:a16="http://schemas.microsoft.com/office/drawing/2014/main" id="{02FF89FC-9137-B356-91B0-11259BDAC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856" name="Line 14">
                <a:extLst>
                  <a:ext uri="{FF2B5EF4-FFF2-40B4-BE49-F238E27FC236}">
                    <a16:creationId xmlns:a16="http://schemas.microsoft.com/office/drawing/2014/main" id="{FC745BEE-E189-E076-81DD-0D098658C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10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4824" name="Group 15">
            <a:extLst>
              <a:ext uri="{FF2B5EF4-FFF2-40B4-BE49-F238E27FC236}">
                <a16:creationId xmlns:a16="http://schemas.microsoft.com/office/drawing/2014/main" id="{B383E5CA-950A-A443-381B-2B0B91BDAA42}"/>
              </a:ext>
            </a:extLst>
          </p:cNvPr>
          <p:cNvGrpSpPr>
            <a:grpSpLocks/>
          </p:cNvGrpSpPr>
          <p:nvPr/>
        </p:nvGrpSpPr>
        <p:grpSpPr bwMode="auto">
          <a:xfrm>
            <a:off x="0" y="457200"/>
            <a:ext cx="2352675" cy="4648200"/>
            <a:chOff x="0" y="288"/>
            <a:chExt cx="1482" cy="2928"/>
          </a:xfrm>
        </p:grpSpPr>
        <p:grpSp>
          <p:nvGrpSpPr>
            <p:cNvPr id="34847" name="Group 16">
              <a:extLst>
                <a:ext uri="{FF2B5EF4-FFF2-40B4-BE49-F238E27FC236}">
                  <a16:creationId xmlns:a16="http://schemas.microsoft.com/office/drawing/2014/main" id="{D1A3D0E8-37E7-5585-6473-E04A18F4F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8"/>
              <a:ext cx="570" cy="2928"/>
              <a:chOff x="912" y="288"/>
              <a:chExt cx="570" cy="2928"/>
            </a:xfrm>
          </p:grpSpPr>
          <p:sp>
            <p:nvSpPr>
              <p:cNvPr id="34849" name="Freeform 17">
                <a:extLst>
                  <a:ext uri="{FF2B5EF4-FFF2-40B4-BE49-F238E27FC236}">
                    <a16:creationId xmlns:a16="http://schemas.microsoft.com/office/drawing/2014/main" id="{C7AF54A8-0220-C155-4015-F8765E077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588"/>
                <a:ext cx="93" cy="2628"/>
              </a:xfrm>
              <a:custGeom>
                <a:avLst/>
                <a:gdLst>
                  <a:gd name="T0" fmla="*/ 0 w 93"/>
                  <a:gd name="T1" fmla="*/ 2628 h 2628"/>
                  <a:gd name="T2" fmla="*/ 0 w 93"/>
                  <a:gd name="T3" fmla="*/ 0 h 2628"/>
                  <a:gd name="T4" fmla="*/ 93 w 93"/>
                  <a:gd name="T5" fmla="*/ 0 h 2628"/>
                  <a:gd name="T6" fmla="*/ 0 60000 65536"/>
                  <a:gd name="T7" fmla="*/ 0 60000 65536"/>
                  <a:gd name="T8" fmla="*/ 0 60000 65536"/>
                  <a:gd name="T9" fmla="*/ 0 w 93"/>
                  <a:gd name="T10" fmla="*/ 0 h 2628"/>
                  <a:gd name="T11" fmla="*/ 93 w 93"/>
                  <a:gd name="T12" fmla="*/ 2628 h 2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" h="2628">
                    <a:moveTo>
                      <a:pt x="0" y="2628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850" name="Freeform 18">
                <a:extLst>
                  <a:ext uri="{FF2B5EF4-FFF2-40B4-BE49-F238E27FC236}">
                    <a16:creationId xmlns:a16="http://schemas.microsoft.com/office/drawing/2014/main" id="{8932D317-F6B5-880F-1FC2-D5C73676B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73"/>
                <a:ext cx="90" cy="813"/>
              </a:xfrm>
              <a:custGeom>
                <a:avLst/>
                <a:gdLst>
                  <a:gd name="T0" fmla="*/ 90 w 90"/>
                  <a:gd name="T1" fmla="*/ 813 h 813"/>
                  <a:gd name="T2" fmla="*/ 90 w 90"/>
                  <a:gd name="T3" fmla="*/ 0 h 813"/>
                  <a:gd name="T4" fmla="*/ 0 w 90"/>
                  <a:gd name="T5" fmla="*/ 0 h 813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813"/>
                  <a:gd name="T11" fmla="*/ 90 w 90"/>
                  <a:gd name="T12" fmla="*/ 813 h 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813">
                    <a:moveTo>
                      <a:pt x="90" y="813"/>
                    </a:move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851" name="Line 19">
                <a:extLst>
                  <a:ext uri="{FF2B5EF4-FFF2-40B4-BE49-F238E27FC236}">
                    <a16:creationId xmlns:a16="http://schemas.microsoft.com/office/drawing/2014/main" id="{B48A4C9E-DFAC-91E8-1CAF-56E79BF9C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38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852" name="Rectangle 20">
                <a:extLst>
                  <a:ext uri="{FF2B5EF4-FFF2-40B4-BE49-F238E27FC236}">
                    <a16:creationId xmlns:a16="http://schemas.microsoft.com/office/drawing/2014/main" id="{2469CF3C-462E-A7D4-F464-0BB5C2482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3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4848" name="Text Box 21">
              <a:extLst>
                <a:ext uri="{FF2B5EF4-FFF2-40B4-BE49-F238E27FC236}">
                  <a16:creationId xmlns:a16="http://schemas.microsoft.com/office/drawing/2014/main" id="{59B4D878-ACC0-CCD6-910A-D791A512C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6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V= -70 mV</a:t>
              </a:r>
              <a:endParaRPr lang="es-E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825" name="Oval 22">
            <a:extLst>
              <a:ext uri="{FF2B5EF4-FFF2-40B4-BE49-F238E27FC236}">
                <a16:creationId xmlns:a16="http://schemas.microsoft.com/office/drawing/2014/main" id="{AB046AB3-17B4-057E-47F0-F2AC10AD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4826" name="Oval 23">
            <a:extLst>
              <a:ext uri="{FF2B5EF4-FFF2-40B4-BE49-F238E27FC236}">
                <a16:creationId xmlns:a16="http://schemas.microsoft.com/office/drawing/2014/main" id="{6D6790D7-280F-D197-54BC-2414F0A7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4827" name="Text Box 24">
            <a:extLst>
              <a:ext uri="{FF2B5EF4-FFF2-40B4-BE49-F238E27FC236}">
                <a16:creationId xmlns:a16="http://schemas.microsoft.com/office/drawing/2014/main" id="{C934D6FC-7AE8-99E9-025E-BBF0B519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908050"/>
            <a:ext cx="1871662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s-ES_tradnl" altLang="en-US" sz="24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s-ES_tradnl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= -75 mV</a:t>
            </a:r>
            <a:endParaRPr lang="es-ES" altLang="en-US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8" name="Rectangle 26">
            <a:extLst>
              <a:ext uri="{FF2B5EF4-FFF2-40B4-BE49-F238E27FC236}">
                <a16:creationId xmlns:a16="http://schemas.microsoft.com/office/drawing/2014/main" id="{3BBBD93F-DADC-C533-14AD-B910EB54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1547813" cy="649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grpSp>
        <p:nvGrpSpPr>
          <p:cNvPr id="34829" name="Group 27">
            <a:extLst>
              <a:ext uri="{FF2B5EF4-FFF2-40B4-BE49-F238E27FC236}">
                <a16:creationId xmlns:a16="http://schemas.microsoft.com/office/drawing/2014/main" id="{E0B02F26-0269-994F-4730-44C8BE04F48E}"/>
              </a:ext>
            </a:extLst>
          </p:cNvPr>
          <p:cNvGrpSpPr>
            <a:grpSpLocks/>
          </p:cNvGrpSpPr>
          <p:nvPr/>
        </p:nvGrpSpPr>
        <p:grpSpPr bwMode="auto">
          <a:xfrm>
            <a:off x="5664200" y="1606550"/>
            <a:ext cx="1104900" cy="3810000"/>
            <a:chOff x="3432" y="876"/>
            <a:chExt cx="696" cy="2400"/>
          </a:xfrm>
        </p:grpSpPr>
        <p:sp>
          <p:nvSpPr>
            <p:cNvPr id="34845" name="Text Box 28">
              <a:extLst>
                <a:ext uri="{FF2B5EF4-FFF2-40B4-BE49-F238E27FC236}">
                  <a16:creationId xmlns:a16="http://schemas.microsoft.com/office/drawing/2014/main" id="{502A7C75-C086-C1AC-1F84-6508FF45D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876"/>
              <a:ext cx="69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rgbClr val="FF9900"/>
                  </a:solidFill>
                  <a:latin typeface="Times New Roman" panose="02020603050405020304" pitchFamily="18" charset="0"/>
                </a:rPr>
                <a:t>Cl</a:t>
              </a:r>
              <a:r>
                <a:rPr lang="es-ES_tradnl" altLang="en-US" sz="6000" b="1" baseline="30000">
                  <a:solidFill>
                    <a:srgbClr val="FF9900"/>
                  </a:solidFill>
                  <a:latin typeface="Times New Roman" panose="02020603050405020304" pitchFamily="18" charset="0"/>
                </a:rPr>
                <a:t>-</a:t>
              </a:r>
              <a:endParaRPr lang="es-ES" altLang="en-US" sz="6000" b="1" baseline="30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6" name="Text Box 29">
              <a:extLst>
                <a:ext uri="{FF2B5EF4-FFF2-40B4-BE49-F238E27FC236}">
                  <a16:creationId xmlns:a16="http://schemas.microsoft.com/office/drawing/2014/main" id="{52359D0B-8723-755D-5C8F-4DFB5732E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834"/>
              <a:ext cx="6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rgbClr val="FF9900"/>
                  </a:solidFill>
                  <a:latin typeface="Times New Roman" panose="02020603050405020304" pitchFamily="18" charset="0"/>
                </a:rPr>
                <a:t>Cl</a:t>
              </a:r>
              <a:r>
                <a:rPr lang="es-ES_tradnl" altLang="en-US" sz="6000" b="1" baseline="30000">
                  <a:solidFill>
                    <a:srgbClr val="FF9900"/>
                  </a:solidFill>
                  <a:latin typeface="Times New Roman" panose="02020603050405020304" pitchFamily="18" charset="0"/>
                </a:rPr>
                <a:t>-</a:t>
              </a:r>
              <a:endParaRPr lang="es-ES" altLang="en-US" sz="6000" b="1" baseline="300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0">
            <a:extLst>
              <a:ext uri="{FF2B5EF4-FFF2-40B4-BE49-F238E27FC236}">
                <a16:creationId xmlns:a16="http://schemas.microsoft.com/office/drawing/2014/main" id="{824B496C-D84D-C547-D98F-164DF4497DF8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1606550"/>
            <a:ext cx="1409700" cy="3717925"/>
            <a:chOff x="4680" y="876"/>
            <a:chExt cx="888" cy="2342"/>
          </a:xfrm>
        </p:grpSpPr>
        <p:sp>
          <p:nvSpPr>
            <p:cNvPr id="34843" name="Text Box 31">
              <a:extLst>
                <a:ext uri="{FF2B5EF4-FFF2-40B4-BE49-F238E27FC236}">
                  <a16:creationId xmlns:a16="http://schemas.microsoft.com/office/drawing/2014/main" id="{FFFAA488-45C0-F177-7D44-85059DEF0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876"/>
              <a:ext cx="88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5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Na</a:t>
              </a:r>
              <a:r>
                <a:rPr lang="es-ES_tradnl" altLang="en-US" sz="6000" b="1" baseline="30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6000" b="1" baseline="30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4" name="Text Box 32">
              <a:extLst>
                <a:ext uri="{FF2B5EF4-FFF2-40B4-BE49-F238E27FC236}">
                  <a16:creationId xmlns:a16="http://schemas.microsoft.com/office/drawing/2014/main" id="{7C7C0AF0-45EF-FEFC-6AEC-A3E0F45EC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2891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8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Na</a:t>
              </a:r>
              <a:r>
                <a:rPr lang="es-ES_tradnl" altLang="en-US" sz="4000" b="1" baseline="30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4000" b="1" baseline="30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45" name="Oval 33">
            <a:extLst>
              <a:ext uri="{FF2B5EF4-FFF2-40B4-BE49-F238E27FC236}">
                <a16:creationId xmlns:a16="http://schemas.microsoft.com/office/drawing/2014/main" id="{A62F0242-23DA-CD13-983B-A7F784C9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1587500"/>
            <a:ext cx="1066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4832" name="Oval 34">
            <a:extLst>
              <a:ext uri="{FF2B5EF4-FFF2-40B4-BE49-F238E27FC236}">
                <a16:creationId xmlns:a16="http://schemas.microsoft.com/office/drawing/2014/main" id="{C4DBBAC8-D904-BAF6-D6AF-1C891731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300" y="1511300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grpSp>
        <p:nvGrpSpPr>
          <p:cNvPr id="12" name="Group 35">
            <a:extLst>
              <a:ext uri="{FF2B5EF4-FFF2-40B4-BE49-F238E27FC236}">
                <a16:creationId xmlns:a16="http://schemas.microsoft.com/office/drawing/2014/main" id="{9C276E6C-1747-5553-2CF1-4E2CEC6F6EEA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3568700"/>
            <a:ext cx="3429000" cy="0"/>
            <a:chOff x="3312" y="2112"/>
            <a:chExt cx="2160" cy="0"/>
          </a:xfrm>
        </p:grpSpPr>
        <p:sp>
          <p:nvSpPr>
            <p:cNvPr id="34841" name="Line 36">
              <a:extLst>
                <a:ext uri="{FF2B5EF4-FFF2-40B4-BE49-F238E27FC236}">
                  <a16:creationId xmlns:a16="http://schemas.microsoft.com/office/drawing/2014/main" id="{13F8E1A5-0420-1673-9427-6A9AFE17E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816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2" name="Line 37">
              <a:extLst>
                <a:ext uri="{FF2B5EF4-FFF2-40B4-BE49-F238E27FC236}">
                  <a16:creationId xmlns:a16="http://schemas.microsoft.com/office/drawing/2014/main" id="{BA1995FC-E079-03B9-F9D5-88EB152E4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816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834" name="Group 38">
            <a:extLst>
              <a:ext uri="{FF2B5EF4-FFF2-40B4-BE49-F238E27FC236}">
                <a16:creationId xmlns:a16="http://schemas.microsoft.com/office/drawing/2014/main" id="{9B3C1FA1-D4D1-93E9-FBA8-614346299625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573463"/>
            <a:ext cx="3429000" cy="0"/>
            <a:chOff x="3312" y="2112"/>
            <a:chExt cx="2160" cy="0"/>
          </a:xfrm>
        </p:grpSpPr>
        <p:sp>
          <p:nvSpPr>
            <p:cNvPr id="34839" name="Line 39">
              <a:extLst>
                <a:ext uri="{FF2B5EF4-FFF2-40B4-BE49-F238E27FC236}">
                  <a16:creationId xmlns:a16="http://schemas.microsoft.com/office/drawing/2014/main" id="{E5F7934C-033D-5DD9-88CF-7A81A924F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816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40" name="Line 40">
              <a:extLst>
                <a:ext uri="{FF2B5EF4-FFF2-40B4-BE49-F238E27FC236}">
                  <a16:creationId xmlns:a16="http://schemas.microsoft.com/office/drawing/2014/main" id="{45F892A5-5BF4-9F3D-3176-A9809BB1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816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53" name="Text Box 41">
            <a:extLst>
              <a:ext uri="{FF2B5EF4-FFF2-40B4-BE49-F238E27FC236}">
                <a16:creationId xmlns:a16="http://schemas.microsoft.com/office/drawing/2014/main" id="{75D4C5D6-AF5F-3968-C3DA-7FE68EA2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5732463"/>
            <a:ext cx="1871662" cy="4953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E</a:t>
            </a:r>
            <a:r>
              <a:rPr lang="es-ES_tradnl" altLang="en-US" sz="2400" baseline="-25000">
                <a:solidFill>
                  <a:srgbClr val="FF9900"/>
                </a:solidFill>
                <a:latin typeface="Times New Roman" panose="02020603050405020304" pitchFamily="18" charset="0"/>
              </a:rPr>
              <a:t>Cl</a:t>
            </a:r>
            <a:r>
              <a:rPr lang="es-ES_tradnl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= -65 mV</a:t>
            </a:r>
            <a:endParaRPr lang="es-ES" altLang="en-US" sz="240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4" name="Text Box 42">
            <a:extLst>
              <a:ext uri="{FF2B5EF4-FFF2-40B4-BE49-F238E27FC236}">
                <a16:creationId xmlns:a16="http://schemas.microsoft.com/office/drawing/2014/main" id="{AD5DE820-6430-2787-A547-E28FC4471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732463"/>
            <a:ext cx="2016125" cy="495300"/>
          </a:xfrm>
          <a:prstGeom prst="rect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>
                <a:solidFill>
                  <a:srgbClr val="009900"/>
                </a:solidFill>
                <a:latin typeface="Times New Roman" panose="02020603050405020304" pitchFamily="18" charset="0"/>
              </a:rPr>
              <a:t>E</a:t>
            </a:r>
            <a:r>
              <a:rPr lang="es-ES_tradnl" altLang="en-US" sz="2400" baseline="-25000">
                <a:solidFill>
                  <a:srgbClr val="009900"/>
                </a:solidFill>
                <a:latin typeface="Times New Roman" panose="02020603050405020304" pitchFamily="18" charset="0"/>
              </a:rPr>
              <a:t>Na</a:t>
            </a:r>
            <a:r>
              <a:rPr lang="es-ES_tradnl" altLang="en-US" sz="2400">
                <a:solidFill>
                  <a:srgbClr val="009900"/>
                </a:solidFill>
                <a:latin typeface="Times New Roman" panose="02020603050405020304" pitchFamily="18" charset="0"/>
              </a:rPr>
              <a:t>= +55 mV</a:t>
            </a:r>
            <a:endParaRPr lang="es-ES" altLang="en-US" sz="240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55" name="Text Box 43">
            <a:extLst>
              <a:ext uri="{FF2B5EF4-FFF2-40B4-BE49-F238E27FC236}">
                <a16:creationId xmlns:a16="http://schemas.microsoft.com/office/drawing/2014/main" id="{64D25A58-FA6D-37C6-71F6-3C59DD7F2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08725"/>
            <a:ext cx="777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400">
                <a:latin typeface="Times New Roman" panose="02020603050405020304" pitchFamily="18" charset="0"/>
              </a:rPr>
              <a:t>How can we calculate the influence of K+ and other ions? </a:t>
            </a:r>
          </a:p>
        </p:txBody>
      </p:sp>
      <p:sp>
        <p:nvSpPr>
          <p:cNvPr id="34838" name="Text Box 2">
            <a:extLst>
              <a:ext uri="{FF2B5EF4-FFF2-40B4-BE49-F238E27FC236}">
                <a16:creationId xmlns:a16="http://schemas.microsoft.com/office/drawing/2014/main" id="{99EA3791-755B-40F2-6AAC-571181F2D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</a:t>
            </a:r>
            <a:r>
              <a:rPr lang="es-ES_tradnl" altLang="en-US" sz="1800" b="1"/>
              <a:t>What are the factors that determine its specific value?</a:t>
            </a:r>
            <a:endParaRPr lang="es-ES" alt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animBg="1"/>
      <p:bldP spid="13354" grpId="0" animBg="1"/>
      <p:bldP spid="133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BB3E55E5-53E9-B7E6-2B9F-FED8C4A0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>
                <a:solidFill>
                  <a:schemeClr val="accent2"/>
                </a:solidFill>
                <a:latin typeface="Arial Narrow" panose="020B0606020202030204" pitchFamily="34" charset="0"/>
              </a:rPr>
              <a:t>Why resting potential is not exactly equal to EK+?</a:t>
            </a:r>
            <a:endParaRPr lang="es-ES" altLang="en-US" sz="2000" b="1" baseline="3000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F1537249-76ED-4850-427D-FE29F9BC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693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>
                <a:latin typeface="Arial Narrow" panose="020B0606020202030204" pitchFamily="34" charset="0"/>
              </a:rPr>
              <a:t>K</a:t>
            </a:r>
            <a:r>
              <a:rPr lang="es-ES_tradnl" altLang="en-US" sz="2000" b="1" baseline="30000">
                <a:latin typeface="Arial Narrow" panose="020B0606020202030204" pitchFamily="34" charset="0"/>
              </a:rPr>
              <a:t>+</a:t>
            </a:r>
            <a:r>
              <a:rPr lang="es-ES_tradnl" altLang="en-US" sz="2000" b="1">
                <a:latin typeface="Arial Narrow" panose="020B0606020202030204" pitchFamily="34" charset="0"/>
              </a:rPr>
              <a:t> leaks outside of the neuron using leak channels</a:t>
            </a:r>
            <a:endParaRPr lang="es-ES" altLang="en-US" sz="2000" b="1">
              <a:latin typeface="Arial Narrow" panose="020B0606020202030204" pitchFamily="34" charset="0"/>
            </a:endParaRP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79CD4389-C391-457E-BC00-D85AAEF1C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3325"/>
            <a:ext cx="858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>
                <a:latin typeface="Arial Narrow" panose="020B0606020202030204" pitchFamily="34" charset="0"/>
              </a:rPr>
              <a:t>But there are also a few leak channels for Na</a:t>
            </a:r>
            <a:r>
              <a:rPr lang="es-ES_tradnl" altLang="en-US" sz="2000" b="1" baseline="30000">
                <a:latin typeface="Arial Narrow" panose="020B0606020202030204" pitchFamily="34" charset="0"/>
              </a:rPr>
              <a:t>+</a:t>
            </a:r>
            <a:r>
              <a:rPr lang="es-ES_tradnl" altLang="en-US" sz="2000" b="1">
                <a:latin typeface="Arial Narrow" panose="020B0606020202030204" pitchFamily="34" charset="0"/>
              </a:rPr>
              <a:t> . A few Na+ ions go inward. </a:t>
            </a:r>
            <a:endParaRPr lang="es-E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E45A9EAC-4827-4389-FF7B-BC0555A58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82838"/>
            <a:ext cx="2971800" cy="19383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 b="1">
                <a:latin typeface="Arial Narrow" panose="020B0606020202030204" pitchFamily="34" charset="0"/>
              </a:rPr>
              <a:t>In spite of continuous leakage of K+ and Na+, the concentrations of these ions remain relatively constant</a:t>
            </a:r>
            <a:endParaRPr lang="es-ES" altLang="en-US" sz="2400" b="1">
              <a:latin typeface="Arial Narrow" panose="020B0606020202030204" pitchFamily="34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C2BA29AE-F093-5C3F-8895-B7760A76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592638"/>
            <a:ext cx="2590800" cy="5238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n-US" sz="2800" b="1" baseline="30000">
                <a:latin typeface="Arial Narrow" panose="020B0606020202030204" pitchFamily="34" charset="0"/>
              </a:rPr>
              <a:t>Why?</a:t>
            </a:r>
            <a:r>
              <a:rPr lang="es-ES_tradnl" altLang="en-US" sz="2800" b="1">
                <a:latin typeface="Arial Narrow" panose="020B0606020202030204" pitchFamily="34" charset="0"/>
              </a:rPr>
              <a:t> </a:t>
            </a:r>
            <a:endParaRPr lang="es-ES" altLang="en-US" sz="2800" b="1">
              <a:latin typeface="Arial Narrow" panose="020B0606020202030204" pitchFamily="34" charset="0"/>
            </a:endParaRPr>
          </a:p>
        </p:txBody>
      </p: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B0B694B2-C165-AD8C-8F75-7006B82400D3}"/>
              </a:ext>
            </a:extLst>
          </p:cNvPr>
          <p:cNvCxnSpPr>
            <a:cxnSpLocks noChangeShapeType="1"/>
            <a:stCxn id="15365" idx="2"/>
            <a:endCxn id="15366" idx="0"/>
          </p:cNvCxnSpPr>
          <p:nvPr/>
        </p:nvCxnSpPr>
        <p:spPr bwMode="auto">
          <a:xfrm>
            <a:off x="1714500" y="4321175"/>
            <a:ext cx="0" cy="27146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9">
            <a:extLst>
              <a:ext uri="{FF2B5EF4-FFF2-40B4-BE49-F238E27FC236}">
                <a16:creationId xmlns:a16="http://schemas.microsoft.com/office/drawing/2014/main" id="{53811BF1-9893-4135-8E87-C54CD1703A5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44675"/>
            <a:ext cx="5729288" cy="4705350"/>
            <a:chOff x="2064" y="1162"/>
            <a:chExt cx="3609" cy="2964"/>
          </a:xfrm>
        </p:grpSpPr>
        <p:grpSp>
          <p:nvGrpSpPr>
            <p:cNvPr id="35850" name="Group 10">
              <a:extLst>
                <a:ext uri="{FF2B5EF4-FFF2-40B4-BE49-F238E27FC236}">
                  <a16:creationId xmlns:a16="http://schemas.microsoft.com/office/drawing/2014/main" id="{0EE21528-E24C-98B9-90C7-C3C9C1E03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434"/>
              <a:ext cx="3564" cy="1979"/>
              <a:chOff x="1104" y="1152"/>
              <a:chExt cx="3564" cy="1979"/>
            </a:xfrm>
          </p:grpSpPr>
          <p:grpSp>
            <p:nvGrpSpPr>
              <p:cNvPr id="35858" name="Group 11">
                <a:extLst>
                  <a:ext uri="{FF2B5EF4-FFF2-40B4-BE49-F238E27FC236}">
                    <a16:creationId xmlns:a16="http://schemas.microsoft.com/office/drawing/2014/main" id="{72DFA3EF-232A-F254-6B81-824C354FF4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1152"/>
                <a:ext cx="3564" cy="1979"/>
                <a:chOff x="1104" y="1152"/>
                <a:chExt cx="3564" cy="1979"/>
              </a:xfrm>
            </p:grpSpPr>
            <p:pic>
              <p:nvPicPr>
                <p:cNvPr id="35861" name="Picture 12" descr="membrana 2">
                  <a:extLst>
                    <a:ext uri="{FF2B5EF4-FFF2-40B4-BE49-F238E27FC236}">
                      <a16:creationId xmlns:a16="http://schemas.microsoft.com/office/drawing/2014/main" id="{13D2F00C-EED9-B1A1-2682-178162ED2F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200"/>
                  <a:ext cx="3516" cy="19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5862" name="Text Box 13">
                  <a:extLst>
                    <a:ext uri="{FF2B5EF4-FFF2-40B4-BE49-F238E27FC236}">
                      <a16:creationId xmlns:a16="http://schemas.microsoft.com/office/drawing/2014/main" id="{5E5292AE-44F2-76F7-1BE6-2AE8D1B108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4" y="1152"/>
                  <a:ext cx="1326" cy="6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Resting Pot.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2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V= -70 mV</a:t>
                  </a:r>
                  <a:endParaRPr lang="es-E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859" name="Text Box 14">
                <a:extLst>
                  <a:ext uri="{FF2B5EF4-FFF2-40B4-BE49-F238E27FC236}">
                    <a16:creationId xmlns:a16="http://schemas.microsoft.com/office/drawing/2014/main" id="{06EDD8EF-9313-A044-EA32-B2993E02F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344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s-ES_tradnl" altLang="en-US" sz="4000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  <a:endParaRPr lang="es-ES" altLang="en-US" sz="4000" b="1" baseline="30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60" name="Text Box 15">
                <a:extLst>
                  <a:ext uri="{FF2B5EF4-FFF2-40B4-BE49-F238E27FC236}">
                    <a16:creationId xmlns:a16="http://schemas.microsoft.com/office/drawing/2014/main" id="{FC7B0E54-DC39-DF31-1B14-9A8F9A72E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62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54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s-ES_tradnl" altLang="en-US" sz="6000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  <a:endParaRPr lang="es-ES" altLang="en-US" sz="6000" b="1" baseline="30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851" name="Text Box 16">
              <a:extLst>
                <a:ext uri="{FF2B5EF4-FFF2-40B4-BE49-F238E27FC236}">
                  <a16:creationId xmlns:a16="http://schemas.microsoft.com/office/drawing/2014/main" id="{D43A378C-06F5-E2CA-3F8A-54A18C4C6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83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lang="es-ES_tradnl" altLang="en-US" sz="2400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-75 mV</a:t>
              </a:r>
              <a:endParaRPr lang="es-E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2" name="AutoShape 17">
              <a:extLst>
                <a:ext uri="{FF2B5EF4-FFF2-40B4-BE49-F238E27FC236}">
                  <a16:creationId xmlns:a16="http://schemas.microsoft.com/office/drawing/2014/main" id="{4AF60446-D6E2-9058-6A4A-9FD284CE2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051"/>
              <a:ext cx="240" cy="720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5853" name="AutoShape 18">
              <a:extLst>
                <a:ext uri="{FF2B5EF4-FFF2-40B4-BE49-F238E27FC236}">
                  <a16:creationId xmlns:a16="http://schemas.microsoft.com/office/drawing/2014/main" id="{E4B94105-87EA-2082-D2D3-37D67B2D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2160"/>
              <a:ext cx="240" cy="624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s-ES" altLang="en-US" sz="3600">
                <a:solidFill>
                  <a:srgbClr val="FF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5854" name="Text Box 19">
              <a:extLst>
                <a:ext uri="{FF2B5EF4-FFF2-40B4-BE49-F238E27FC236}">
                  <a16:creationId xmlns:a16="http://schemas.microsoft.com/office/drawing/2014/main" id="{25B3863B-900F-F9AD-479B-5AA3AFD9D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385"/>
              <a:ext cx="15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a-ES" altLang="en-US" sz="3600">
                  <a:latin typeface="Arial Narrow" panose="020B0606020202030204" pitchFamily="34" charset="0"/>
                </a:rPr>
                <a:t>Inside</a:t>
              </a:r>
            </a:p>
          </p:txBody>
        </p:sp>
        <p:sp>
          <p:nvSpPr>
            <p:cNvPr id="35855" name="Text Box 20">
              <a:extLst>
                <a:ext uri="{FF2B5EF4-FFF2-40B4-BE49-F238E27FC236}">
                  <a16:creationId xmlns:a16="http://schemas.microsoft.com/office/drawing/2014/main" id="{CE4E724B-A682-77A5-37C1-87E2F5AF5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162"/>
              <a:ext cx="15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3600">
                  <a:latin typeface="Arial Narrow" panose="020B0606020202030204" pitchFamily="34" charset="0"/>
                </a:rPr>
                <a:t>Outside</a:t>
              </a:r>
              <a:endParaRPr lang="ca-ES" altLang="en-US" sz="3600">
                <a:latin typeface="Arial Narrow" panose="020B0606020202030204" pitchFamily="34" charset="0"/>
              </a:endParaRPr>
            </a:p>
          </p:txBody>
        </p:sp>
        <p:sp>
          <p:nvSpPr>
            <p:cNvPr id="35856" name="Text Box 21">
              <a:extLst>
                <a:ext uri="{FF2B5EF4-FFF2-40B4-BE49-F238E27FC236}">
                  <a16:creationId xmlns:a16="http://schemas.microsoft.com/office/drawing/2014/main" id="{DD2A72BE-0A59-E04D-6A23-046207F6D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4"/>
              <a:ext cx="104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6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Na+</a:t>
              </a:r>
              <a:endParaRPr lang="ca-ES" altLang="en-US" sz="60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7" name="Text Box 22">
              <a:extLst>
                <a:ext uri="{FF2B5EF4-FFF2-40B4-BE49-F238E27FC236}">
                  <a16:creationId xmlns:a16="http://schemas.microsoft.com/office/drawing/2014/main" id="{531A7FEF-6EBA-775C-4570-2083DB67B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840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2800">
                  <a:solidFill>
                    <a:srgbClr val="FF3300"/>
                  </a:solidFill>
                  <a:latin typeface="Times New Roman" panose="02020603050405020304" pitchFamily="18" charset="0"/>
                </a:rPr>
                <a:t>Na+</a:t>
              </a:r>
              <a:endParaRPr lang="ca-ES" altLang="en-US" sz="28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849" name="Text Box 2">
            <a:extLst>
              <a:ext uri="{FF2B5EF4-FFF2-40B4-BE49-F238E27FC236}">
                <a16:creationId xmlns:a16="http://schemas.microsoft.com/office/drawing/2014/main" id="{F89DD137-02C6-ED72-6F2A-BDD3D0AD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</a:t>
            </a:r>
            <a:r>
              <a:rPr lang="es-ES_tradnl" altLang="en-US" sz="1800" b="1"/>
              <a:t>What are the factors that determine its specific value?</a:t>
            </a:r>
            <a:endParaRPr lang="es-ES" alt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64" grpId="0" autoUpdateAnimBg="0"/>
      <p:bldP spid="15365" grpId="0" animBg="1" autoUpdateAnimBg="0"/>
      <p:bldP spid="1536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QuadreDeText 3">
            <a:extLst>
              <a:ext uri="{FF2B5EF4-FFF2-40B4-BE49-F238E27FC236}">
                <a16:creationId xmlns:a16="http://schemas.microsoft.com/office/drawing/2014/main" id="{F0025C6A-E5BD-D632-371C-7685EB696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83534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s-ES" sz="1800">
                <a:ea typeface="MS PGothic" panose="020B0600070205080204" pitchFamily="34" charset="-128"/>
                <a:cs typeface="Arial" panose="020B0604020202020204" pitchFamily="34" charset="0"/>
              </a:rPr>
              <a:t>Cell membranes are mainly composed of a phospholipid bilayer.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s-ES" sz="1800">
                <a:ea typeface="MS PGothic" panose="020B0600070205080204" pitchFamily="34" charset="-128"/>
                <a:cs typeface="Arial" panose="020B0604020202020204" pitchFamily="34" charset="0"/>
              </a:rPr>
              <a:t>Other components are embedded in the membrane: proteins, cholesterol etc.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s-ES" sz="1800">
                <a:ea typeface="MS PGothic" panose="020B0600070205080204" pitchFamily="34" charset="-128"/>
                <a:cs typeface="Arial" panose="020B0604020202020204" pitchFamily="34" charset="0"/>
              </a:rPr>
              <a:t>Some membrane proteins function as transporters of different substances (ions, neurotransmitters, glucose, etc.)</a:t>
            </a:r>
          </a:p>
        </p:txBody>
      </p:sp>
      <p:pic>
        <p:nvPicPr>
          <p:cNvPr id="5123" name="Picture 1">
            <a:extLst>
              <a:ext uri="{FF2B5EF4-FFF2-40B4-BE49-F238E27FC236}">
                <a16:creationId xmlns:a16="http://schemas.microsoft.com/office/drawing/2014/main" id="{4F548097-F61C-6658-3182-41EEBB6D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52738"/>
            <a:ext cx="5938838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A4DB17-C9EF-1ECA-5F37-D18F450A37C2}"/>
              </a:ext>
            </a:extLst>
          </p:cNvPr>
          <p:cNvSpPr/>
          <p:nvPr/>
        </p:nvSpPr>
        <p:spPr>
          <a:xfrm>
            <a:off x="3924300" y="6145213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400" dirty="0">
                <a:solidFill>
                  <a:schemeClr val="bg1">
                    <a:lumMod val="65000"/>
                  </a:schemeClr>
                </a:solidFill>
                <a:latin typeface="Arial"/>
                <a:ea typeface="MS PGothic" charset="0"/>
                <a:cs typeface="Arial"/>
              </a:rPr>
              <a:t>Conference </a:t>
            </a:r>
            <a:r>
              <a:rPr lang="pl-PL" sz="1400" dirty="0" err="1">
                <a:solidFill>
                  <a:schemeClr val="bg1">
                    <a:lumMod val="65000"/>
                  </a:schemeClr>
                </a:solidFill>
                <a:latin typeface="Arial"/>
                <a:ea typeface="MS PGothic" charset="0"/>
                <a:cs typeface="Arial"/>
              </a:rPr>
              <a:t>paper</a:t>
            </a:r>
            <a:r>
              <a:rPr lang="pl-PL" sz="1400" dirty="0">
                <a:solidFill>
                  <a:schemeClr val="bg1">
                    <a:lumMod val="65000"/>
                  </a:schemeClr>
                </a:solidFill>
                <a:latin typeface="Arial"/>
                <a:ea typeface="MS PGothic" charset="0"/>
                <a:cs typeface="Arial"/>
              </a:rPr>
              <a:t>: 10.1109/INTERCON.2018.8526460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5125" name="TextBox 7">
            <a:extLst>
              <a:ext uri="{FF2B5EF4-FFF2-40B4-BE49-F238E27FC236}">
                <a16:creationId xmlns:a16="http://schemas.microsoft.com/office/drawing/2014/main" id="{23982922-4429-E52B-8123-9C36978AE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3262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MEMBRANE 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099EB-DE1F-2169-C9E1-1184DACB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797425"/>
            <a:ext cx="1295400" cy="8636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8D9C5-D423-6B6D-0BCE-48C0F60CF5D5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A839F59-94FF-A4AF-87CF-092F34B703A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230688"/>
            <a:ext cx="2651125" cy="2724150"/>
            <a:chOff x="1920" y="2556"/>
            <a:chExt cx="1670" cy="1716"/>
          </a:xfrm>
        </p:grpSpPr>
        <p:grpSp>
          <p:nvGrpSpPr>
            <p:cNvPr id="37027" name="Group 3">
              <a:extLst>
                <a:ext uri="{FF2B5EF4-FFF2-40B4-BE49-F238E27FC236}">
                  <a16:creationId xmlns:a16="http://schemas.microsoft.com/office/drawing/2014/main" id="{3AFB10E1-0F61-AF2A-70EF-039B11881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556"/>
              <a:ext cx="1670" cy="1716"/>
              <a:chOff x="1776" y="2556"/>
              <a:chExt cx="1670" cy="1716"/>
            </a:xfrm>
          </p:grpSpPr>
          <p:pic>
            <p:nvPicPr>
              <p:cNvPr id="37031" name="Picture 4" descr="bomba Na-K-2">
                <a:extLst>
                  <a:ext uri="{FF2B5EF4-FFF2-40B4-BE49-F238E27FC236}">
                    <a16:creationId xmlns:a16="http://schemas.microsoft.com/office/drawing/2014/main" id="{5E35AFC4-3D97-6746-FF7D-C5440C687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" y="3120"/>
                <a:ext cx="1382" cy="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032" name="Group 5">
                <a:extLst>
                  <a:ext uri="{FF2B5EF4-FFF2-40B4-BE49-F238E27FC236}">
                    <a16:creationId xmlns:a16="http://schemas.microsoft.com/office/drawing/2014/main" id="{D0648356-9271-4899-FE9F-7FE9DE346E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556"/>
                <a:ext cx="1224" cy="1716"/>
                <a:chOff x="4344" y="1260"/>
                <a:chExt cx="1224" cy="1716"/>
              </a:xfrm>
            </p:grpSpPr>
            <p:sp>
              <p:nvSpPr>
                <p:cNvPr id="37035" name="Oval 6">
                  <a:extLst>
                    <a:ext uri="{FF2B5EF4-FFF2-40B4-BE49-F238E27FC236}">
                      <a16:creationId xmlns:a16="http://schemas.microsoft.com/office/drawing/2014/main" id="{A7D557C2-B130-E735-B507-AE5CA0423C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4" y="1452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36" name="Oval 7">
                  <a:extLst>
                    <a:ext uri="{FF2B5EF4-FFF2-40B4-BE49-F238E27FC236}">
                      <a16:creationId xmlns:a16="http://schemas.microsoft.com/office/drawing/2014/main" id="{BA41B9E5-DBF4-05F8-8F66-49A40C455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2" y="159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37" name="Oval 8">
                  <a:extLst>
                    <a:ext uri="{FF2B5EF4-FFF2-40B4-BE49-F238E27FC236}">
                      <a16:creationId xmlns:a16="http://schemas.microsoft.com/office/drawing/2014/main" id="{608804D9-3A3F-042B-DC27-5D2A9D021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2" y="1500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38" name="Oval 9">
                  <a:extLst>
                    <a:ext uri="{FF2B5EF4-FFF2-40B4-BE49-F238E27FC236}">
                      <a16:creationId xmlns:a16="http://schemas.microsoft.com/office/drawing/2014/main" id="{4E324C3E-6F7D-B571-3FE4-026A362ED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1260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39" name="Oval 10">
                  <a:extLst>
                    <a:ext uri="{FF2B5EF4-FFF2-40B4-BE49-F238E27FC236}">
                      <a16:creationId xmlns:a16="http://schemas.microsoft.com/office/drawing/2014/main" id="{A986C1BC-5411-E987-8076-55D099451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8" y="135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0" name="Oval 11">
                  <a:extLst>
                    <a:ext uri="{FF2B5EF4-FFF2-40B4-BE49-F238E27FC236}">
                      <a16:creationId xmlns:a16="http://schemas.microsoft.com/office/drawing/2014/main" id="{73110E49-CF74-D949-84BB-1312EAD8C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159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1" name="Oval 12">
                  <a:extLst>
                    <a:ext uri="{FF2B5EF4-FFF2-40B4-BE49-F238E27FC236}">
                      <a16:creationId xmlns:a16="http://schemas.microsoft.com/office/drawing/2014/main" id="{E4164596-59C4-B9FA-C8CF-0464C4308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135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2" name="Oval 13">
                  <a:extLst>
                    <a:ext uri="{FF2B5EF4-FFF2-40B4-BE49-F238E27FC236}">
                      <a16:creationId xmlns:a16="http://schemas.microsoft.com/office/drawing/2014/main" id="{4929F8E6-4BA7-CFFE-7100-C4A8A084C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404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3" name="Oval 14">
                  <a:extLst>
                    <a:ext uri="{FF2B5EF4-FFF2-40B4-BE49-F238E27FC236}">
                      <a16:creationId xmlns:a16="http://schemas.microsoft.com/office/drawing/2014/main" id="{DBC0A928-6946-2BF1-DB32-0C3439B93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6" y="1404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4" name="Oval 15">
                  <a:extLst>
                    <a:ext uri="{FF2B5EF4-FFF2-40B4-BE49-F238E27FC236}">
                      <a16:creationId xmlns:a16="http://schemas.microsoft.com/office/drawing/2014/main" id="{1744EA07-A463-C633-AC0A-5E6412C56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4" y="1740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5" name="Oval 16">
                  <a:extLst>
                    <a:ext uri="{FF2B5EF4-FFF2-40B4-BE49-F238E27FC236}">
                      <a16:creationId xmlns:a16="http://schemas.microsoft.com/office/drawing/2014/main" id="{3771BC52-6C4C-88E2-5916-37F74ACB4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" y="159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6" name="Oval 17">
                  <a:extLst>
                    <a:ext uri="{FF2B5EF4-FFF2-40B4-BE49-F238E27FC236}">
                      <a16:creationId xmlns:a16="http://schemas.microsoft.com/office/drawing/2014/main" id="{16613F21-AAD1-9271-BB4E-FEDB8C0F03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6" y="1692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7" name="Oval 18">
                  <a:extLst>
                    <a:ext uri="{FF2B5EF4-FFF2-40B4-BE49-F238E27FC236}">
                      <a16:creationId xmlns:a16="http://schemas.microsoft.com/office/drawing/2014/main" id="{03627B4A-A03A-A8C7-9BA8-5F4F780AEF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4" y="2508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8" name="Oval 19">
                  <a:extLst>
                    <a:ext uri="{FF2B5EF4-FFF2-40B4-BE49-F238E27FC236}">
                      <a16:creationId xmlns:a16="http://schemas.microsoft.com/office/drawing/2014/main" id="{8DF40227-6FB3-A51D-C15F-FC390E974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4" y="2412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49" name="Oval 20">
                  <a:extLst>
                    <a:ext uri="{FF2B5EF4-FFF2-40B4-BE49-F238E27FC236}">
                      <a16:creationId xmlns:a16="http://schemas.microsoft.com/office/drawing/2014/main" id="{F3F8EFA7-6FA8-6C72-DCCB-C610E0FC0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6" y="255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50" name="Oval 21">
                  <a:extLst>
                    <a:ext uri="{FF2B5EF4-FFF2-40B4-BE49-F238E27FC236}">
                      <a16:creationId xmlns:a16="http://schemas.microsoft.com/office/drawing/2014/main" id="{60A7687D-DF2B-9D78-FE7E-0E4B58D7C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4" y="2748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51" name="Oval 22">
                  <a:extLst>
                    <a:ext uri="{FF2B5EF4-FFF2-40B4-BE49-F238E27FC236}">
                      <a16:creationId xmlns:a16="http://schemas.microsoft.com/office/drawing/2014/main" id="{14BFA5FB-7A77-F89A-268C-E40B8F00E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6" y="2748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52" name="Oval 23">
                  <a:extLst>
                    <a:ext uri="{FF2B5EF4-FFF2-40B4-BE49-F238E27FC236}">
                      <a16:creationId xmlns:a16="http://schemas.microsoft.com/office/drawing/2014/main" id="{6B8441A5-DCFE-9521-D00C-255223D2A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" y="255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53" name="Oval 24">
                  <a:extLst>
                    <a:ext uri="{FF2B5EF4-FFF2-40B4-BE49-F238E27FC236}">
                      <a16:creationId xmlns:a16="http://schemas.microsoft.com/office/drawing/2014/main" id="{459158F3-8F1C-83E3-C684-E91201E96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2892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54" name="Oval 25">
                  <a:extLst>
                    <a:ext uri="{FF2B5EF4-FFF2-40B4-BE49-F238E27FC236}">
                      <a16:creationId xmlns:a16="http://schemas.microsoft.com/office/drawing/2014/main" id="{EEBF004F-2EC0-AE4F-5588-3CF2C5643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2700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7055" name="Oval 26">
                  <a:extLst>
                    <a:ext uri="{FF2B5EF4-FFF2-40B4-BE49-F238E27FC236}">
                      <a16:creationId xmlns:a16="http://schemas.microsoft.com/office/drawing/2014/main" id="{BE82DED3-D0C6-9994-931C-EF4D280C5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4" y="231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</p:grpSp>
          <p:sp>
            <p:nvSpPr>
              <p:cNvPr id="37033" name="Text Box 27">
                <a:extLst>
                  <a:ext uri="{FF2B5EF4-FFF2-40B4-BE49-F238E27FC236}">
                    <a16:creationId xmlns:a16="http://schemas.microsoft.com/office/drawing/2014/main" id="{CC13CE9D-134C-8705-3817-36F9422D1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024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1800">
                    <a:latin typeface="Times New Roman" panose="02020603050405020304" pitchFamily="18" charset="0"/>
                  </a:rPr>
                  <a:t>Out</a:t>
                </a:r>
                <a:endParaRPr lang="es-E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034" name="Text Box 28">
                <a:extLst>
                  <a:ext uri="{FF2B5EF4-FFF2-40B4-BE49-F238E27FC236}">
                    <a16:creationId xmlns:a16="http://schemas.microsoft.com/office/drawing/2014/main" id="{15EA6DA5-FFF7-031A-6AF2-674DDDA72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465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1800">
                    <a:latin typeface="Times New Roman" panose="02020603050405020304" pitchFamily="18" charset="0"/>
                  </a:rPr>
                  <a:t>In</a:t>
                </a:r>
                <a:endParaRPr lang="es-E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028" name="Group 29">
              <a:extLst>
                <a:ext uri="{FF2B5EF4-FFF2-40B4-BE49-F238E27FC236}">
                  <a16:creationId xmlns:a16="http://schemas.microsoft.com/office/drawing/2014/main" id="{77EA9A71-8715-D382-DE41-D621080B3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696"/>
              <a:ext cx="192" cy="288"/>
              <a:chOff x="1632" y="3096"/>
              <a:chExt cx="192" cy="288"/>
            </a:xfrm>
          </p:grpSpPr>
          <p:sp>
            <p:nvSpPr>
              <p:cNvPr id="37029" name="AutoShape 30">
                <a:extLst>
                  <a:ext uri="{FF2B5EF4-FFF2-40B4-BE49-F238E27FC236}">
                    <a16:creationId xmlns:a16="http://schemas.microsoft.com/office/drawing/2014/main" id="{E2B904D3-AE3C-1461-7BF6-9BB7264A4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3120"/>
                <a:ext cx="187" cy="24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7030" name="Text Box 31">
                <a:extLst>
                  <a:ext uri="{FF2B5EF4-FFF2-40B4-BE49-F238E27FC236}">
                    <a16:creationId xmlns:a16="http://schemas.microsoft.com/office/drawing/2014/main" id="{77058C75-1F28-832B-6CF7-2582D08D2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0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>
                    <a:latin typeface="Times New Roman" panose="02020603050405020304" pitchFamily="18" charset="0"/>
                  </a:rPr>
                  <a:t>P</a:t>
                </a: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6867" name="Text Box 32">
            <a:extLst>
              <a:ext uri="{FF2B5EF4-FFF2-40B4-BE49-F238E27FC236}">
                <a16:creationId xmlns:a16="http://schemas.microsoft.com/office/drawing/2014/main" id="{6699FED0-C8B1-4F54-F6D6-83ED061A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04813"/>
            <a:ext cx="4608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Na</a:t>
            </a:r>
            <a:r>
              <a:rPr lang="es-ES_tradnl" altLang="en-US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+</a:t>
            </a:r>
            <a:r>
              <a:rPr lang="es-ES_tradnl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/ K</a:t>
            </a:r>
            <a:r>
              <a:rPr lang="es-ES_tradnl" altLang="en-US" sz="24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+</a:t>
            </a:r>
            <a:r>
              <a:rPr lang="es-ES_tradnl" altLang="en-US" sz="2400">
                <a:latin typeface="Times New Roman" panose="02020603050405020304" pitchFamily="18" charset="0"/>
              </a:rPr>
              <a:t> pump (Na</a:t>
            </a:r>
            <a:r>
              <a:rPr lang="es-ES_tradnl" altLang="en-US" sz="2400" baseline="30000">
                <a:latin typeface="Times New Roman" panose="02020603050405020304" pitchFamily="18" charset="0"/>
              </a:rPr>
              <a:t>+</a:t>
            </a:r>
            <a:r>
              <a:rPr lang="es-ES_tradnl" altLang="en-US" sz="2400">
                <a:latin typeface="Times New Roman" panose="02020603050405020304" pitchFamily="18" charset="0"/>
              </a:rPr>
              <a:t> / K</a:t>
            </a:r>
            <a:r>
              <a:rPr lang="es-ES_tradnl" altLang="en-US" sz="2400" baseline="30000">
                <a:latin typeface="Times New Roman" panose="02020603050405020304" pitchFamily="18" charset="0"/>
              </a:rPr>
              <a:t>+ </a:t>
            </a:r>
            <a:r>
              <a:rPr lang="es-ES_tradnl" altLang="en-US" sz="2400">
                <a:latin typeface="Times New Roman" panose="02020603050405020304" pitchFamily="18" charset="0"/>
              </a:rPr>
              <a:t>ATPase)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DF21319-F706-66B4-3B4B-F7E5B71C71BA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549275"/>
            <a:ext cx="1085850" cy="639763"/>
            <a:chOff x="2412" y="2592"/>
            <a:chExt cx="684" cy="403"/>
          </a:xfrm>
        </p:grpSpPr>
        <p:sp>
          <p:nvSpPr>
            <p:cNvPr id="37025" name="Oval 34">
              <a:extLst>
                <a:ext uri="{FF2B5EF4-FFF2-40B4-BE49-F238E27FC236}">
                  <a16:creationId xmlns:a16="http://schemas.microsoft.com/office/drawing/2014/main" id="{25A9AA17-C7F4-5A5E-6275-A879E519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592"/>
              <a:ext cx="432" cy="40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26" name="Text Box 35">
              <a:extLst>
                <a:ext uri="{FF2B5EF4-FFF2-40B4-BE49-F238E27FC236}">
                  <a16:creationId xmlns:a16="http://schemas.microsoft.com/office/drawing/2014/main" id="{13A8ADFC-5A6A-E019-3736-BA666090D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Na</a:t>
              </a:r>
              <a:r>
                <a:rPr lang="es-ES_tradnl" altLang="en-US" sz="2400" b="1" baseline="30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2400" b="1" baseline="30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D957F3F7-59FF-7C7B-D2FC-989F0C7A0F00}"/>
              </a:ext>
            </a:extLst>
          </p:cNvPr>
          <p:cNvGrpSpPr>
            <a:grpSpLocks/>
          </p:cNvGrpSpPr>
          <p:nvPr/>
        </p:nvGrpSpPr>
        <p:grpSpPr bwMode="auto">
          <a:xfrm>
            <a:off x="3014663" y="1870075"/>
            <a:ext cx="2547937" cy="1122363"/>
            <a:chOff x="1728" y="816"/>
            <a:chExt cx="1605" cy="707"/>
          </a:xfrm>
        </p:grpSpPr>
        <p:pic>
          <p:nvPicPr>
            <p:cNvPr id="37022" name="Picture 37" descr="bomba Na-K-1">
              <a:extLst>
                <a:ext uri="{FF2B5EF4-FFF2-40B4-BE49-F238E27FC236}">
                  <a16:creationId xmlns:a16="http://schemas.microsoft.com/office/drawing/2014/main" id="{5019B132-C322-E13C-6991-4A6D3DF05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912"/>
              <a:ext cx="1317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23" name="Text Box 38">
              <a:extLst>
                <a:ext uri="{FF2B5EF4-FFF2-40B4-BE49-F238E27FC236}">
                  <a16:creationId xmlns:a16="http://schemas.microsoft.com/office/drawing/2014/main" id="{8750785A-BA9D-1298-C4F1-A628EECC9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816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>
                  <a:latin typeface="Times New Roman" panose="02020603050405020304" pitchFamily="18" charset="0"/>
                </a:rPr>
                <a:t>Ext.</a:t>
              </a:r>
              <a:endParaRPr lang="es-E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7024" name="Text Box 39">
              <a:extLst>
                <a:ext uri="{FF2B5EF4-FFF2-40B4-BE49-F238E27FC236}">
                  <a16:creationId xmlns:a16="http://schemas.microsoft.com/office/drawing/2014/main" id="{BF418F88-F667-AC69-1DC9-B89D333E1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57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>
                  <a:latin typeface="Times New Roman" panose="02020603050405020304" pitchFamily="18" charset="0"/>
                </a:rPr>
                <a:t>Int.</a:t>
              </a:r>
              <a:endParaRPr lang="es-ES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E562EB15-4221-8882-2071-943AEA05FD92}"/>
              </a:ext>
            </a:extLst>
          </p:cNvPr>
          <p:cNvGrpSpPr>
            <a:grpSpLocks/>
          </p:cNvGrpSpPr>
          <p:nvPr/>
        </p:nvGrpSpPr>
        <p:grpSpPr bwMode="auto">
          <a:xfrm>
            <a:off x="7227888" y="549275"/>
            <a:ext cx="1085850" cy="639763"/>
            <a:chOff x="4416" y="0"/>
            <a:chExt cx="684" cy="403"/>
          </a:xfrm>
        </p:grpSpPr>
        <p:sp>
          <p:nvSpPr>
            <p:cNvPr id="37020" name="Oval 41">
              <a:extLst>
                <a:ext uri="{FF2B5EF4-FFF2-40B4-BE49-F238E27FC236}">
                  <a16:creationId xmlns:a16="http://schemas.microsoft.com/office/drawing/2014/main" id="{D0CB8862-D3E6-B637-0B0D-6C59A3C9B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0"/>
              <a:ext cx="432" cy="40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21" name="Text Box 42">
              <a:extLst>
                <a:ext uri="{FF2B5EF4-FFF2-40B4-BE49-F238E27FC236}">
                  <a16:creationId xmlns:a16="http://schemas.microsoft.com/office/drawing/2014/main" id="{4EE08615-671E-EB26-6ADB-A6E373B8F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48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K</a:t>
              </a:r>
              <a:r>
                <a:rPr lang="es-ES_tradnl" altLang="en-US" sz="2400" b="1" baseline="30000">
                  <a:solidFill>
                    <a:srgbClr val="FFFF00"/>
                  </a:solidFill>
                  <a:latin typeface="Times New Roman" panose="02020603050405020304" pitchFamily="18" charset="0"/>
                </a:rPr>
                <a:t>+</a:t>
              </a:r>
              <a:endParaRPr lang="es-ES" altLang="en-US" sz="2400" b="1" baseline="300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id="{80CF8C04-BBE2-C909-CBE1-35DD43B4D3D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163638"/>
            <a:ext cx="1943100" cy="2724150"/>
            <a:chOff x="2112" y="624"/>
            <a:chExt cx="1224" cy="1716"/>
          </a:xfrm>
        </p:grpSpPr>
        <p:sp>
          <p:nvSpPr>
            <p:cNvPr id="36996" name="Oval 44">
              <a:extLst>
                <a:ext uri="{FF2B5EF4-FFF2-40B4-BE49-F238E27FC236}">
                  <a16:creationId xmlns:a16="http://schemas.microsoft.com/office/drawing/2014/main" id="{525417B2-293A-E632-4CD9-61D0303C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816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97" name="Oval 45">
              <a:extLst>
                <a:ext uri="{FF2B5EF4-FFF2-40B4-BE49-F238E27FC236}">
                  <a16:creationId xmlns:a16="http://schemas.microsoft.com/office/drawing/2014/main" id="{27231528-B338-F9DE-FB62-FECFB6CF7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60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98" name="Oval 46">
              <a:extLst>
                <a:ext uri="{FF2B5EF4-FFF2-40B4-BE49-F238E27FC236}">
                  <a16:creationId xmlns:a16="http://schemas.microsoft.com/office/drawing/2014/main" id="{357822F8-5213-9309-8584-ACD60403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864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99" name="Oval 47">
              <a:extLst>
                <a:ext uri="{FF2B5EF4-FFF2-40B4-BE49-F238E27FC236}">
                  <a16:creationId xmlns:a16="http://schemas.microsoft.com/office/drawing/2014/main" id="{2E38A7CC-38D2-8574-D70F-92E1B40A0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624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0" name="Oval 48">
              <a:extLst>
                <a:ext uri="{FF2B5EF4-FFF2-40B4-BE49-F238E27FC236}">
                  <a16:creationId xmlns:a16="http://schemas.microsoft.com/office/drawing/2014/main" id="{7FF132BC-1811-94E3-1660-AEC7BCD9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72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1" name="Oval 49">
              <a:extLst>
                <a:ext uri="{FF2B5EF4-FFF2-40B4-BE49-F238E27FC236}">
                  <a16:creationId xmlns:a16="http://schemas.microsoft.com/office/drawing/2014/main" id="{BA4F30F2-98B3-4E1A-D80D-D82CB60C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96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2" name="Oval 50">
              <a:extLst>
                <a:ext uri="{FF2B5EF4-FFF2-40B4-BE49-F238E27FC236}">
                  <a16:creationId xmlns:a16="http://schemas.microsoft.com/office/drawing/2014/main" id="{F4146FBB-DE94-D4F6-D296-D3BDC164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2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3" name="Oval 51">
              <a:extLst>
                <a:ext uri="{FF2B5EF4-FFF2-40B4-BE49-F238E27FC236}">
                  <a16:creationId xmlns:a16="http://schemas.microsoft.com/office/drawing/2014/main" id="{D01E95C1-0BCA-62A0-EC9A-27D2216A7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768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4" name="Oval 52">
              <a:extLst>
                <a:ext uri="{FF2B5EF4-FFF2-40B4-BE49-F238E27FC236}">
                  <a16:creationId xmlns:a16="http://schemas.microsoft.com/office/drawing/2014/main" id="{3930A1C3-11F3-B5DD-E57E-CBC8972ED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68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5" name="Oval 53">
              <a:extLst>
                <a:ext uri="{FF2B5EF4-FFF2-40B4-BE49-F238E27FC236}">
                  <a16:creationId xmlns:a16="http://schemas.microsoft.com/office/drawing/2014/main" id="{542D6CB5-336C-A5AC-D2C7-9FFB99BA7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04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6" name="Oval 54">
              <a:extLst>
                <a:ext uri="{FF2B5EF4-FFF2-40B4-BE49-F238E27FC236}">
                  <a16:creationId xmlns:a16="http://schemas.microsoft.com/office/drawing/2014/main" id="{10AEA4FA-F412-25F3-26D3-1397C83C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6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7" name="Oval 55">
              <a:extLst>
                <a:ext uri="{FF2B5EF4-FFF2-40B4-BE49-F238E27FC236}">
                  <a16:creationId xmlns:a16="http://schemas.microsoft.com/office/drawing/2014/main" id="{26F7C0FC-CB5D-9A20-7098-29E417E44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056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8" name="Oval 56">
              <a:extLst>
                <a:ext uri="{FF2B5EF4-FFF2-40B4-BE49-F238E27FC236}">
                  <a16:creationId xmlns:a16="http://schemas.microsoft.com/office/drawing/2014/main" id="{A139E6D9-2E3D-8005-3F44-FC7CA7810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09" name="Oval 57">
              <a:extLst>
                <a:ext uri="{FF2B5EF4-FFF2-40B4-BE49-F238E27FC236}">
                  <a16:creationId xmlns:a16="http://schemas.microsoft.com/office/drawing/2014/main" id="{9E2164CF-8CA3-C180-B8D1-E068C2C6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64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0" name="Oval 58">
              <a:extLst>
                <a:ext uri="{FF2B5EF4-FFF2-40B4-BE49-F238E27FC236}">
                  <a16:creationId xmlns:a16="http://schemas.microsoft.com/office/drawing/2014/main" id="{0F8BB231-0C3D-AF03-C635-FF792FE8E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1" name="Oval 59">
              <a:extLst>
                <a:ext uri="{FF2B5EF4-FFF2-40B4-BE49-F238E27FC236}">
                  <a16:creationId xmlns:a16="http://schemas.microsoft.com/office/drawing/2014/main" id="{BB596F16-20AB-F63F-4805-040CA68C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68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2" name="Oval 60">
              <a:extLst>
                <a:ext uri="{FF2B5EF4-FFF2-40B4-BE49-F238E27FC236}">
                  <a16:creationId xmlns:a16="http://schemas.microsoft.com/office/drawing/2014/main" id="{B207BDF8-570D-3D19-DF1F-2EAAC0AC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3" name="Oval 61">
              <a:extLst>
                <a:ext uri="{FF2B5EF4-FFF2-40B4-BE49-F238E27FC236}">
                  <a16:creationId xmlns:a16="http://schemas.microsoft.com/office/drawing/2014/main" id="{93D6CA23-FA90-C00E-CEFD-3A7CD552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20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4" name="Oval 62">
              <a:extLst>
                <a:ext uri="{FF2B5EF4-FFF2-40B4-BE49-F238E27FC236}">
                  <a16:creationId xmlns:a16="http://schemas.microsoft.com/office/drawing/2014/main" id="{414EB25E-D328-94E5-AC75-6D4FD4A03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12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5" name="Oval 63">
              <a:extLst>
                <a:ext uri="{FF2B5EF4-FFF2-40B4-BE49-F238E27FC236}">
                  <a16:creationId xmlns:a16="http://schemas.microsoft.com/office/drawing/2014/main" id="{C1ADA177-B718-B4A1-E8E5-97F58A00E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12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6" name="Oval 64">
              <a:extLst>
                <a:ext uri="{FF2B5EF4-FFF2-40B4-BE49-F238E27FC236}">
                  <a16:creationId xmlns:a16="http://schemas.microsoft.com/office/drawing/2014/main" id="{410263F9-397D-9075-C401-54A7A119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7" name="Oval 65">
              <a:extLst>
                <a:ext uri="{FF2B5EF4-FFF2-40B4-BE49-F238E27FC236}">
                  <a16:creationId xmlns:a16="http://schemas.microsoft.com/office/drawing/2014/main" id="{F4117FE5-8775-A7A1-CD08-CABB9796F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56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8" name="Oval 66">
              <a:extLst>
                <a:ext uri="{FF2B5EF4-FFF2-40B4-BE49-F238E27FC236}">
                  <a16:creationId xmlns:a16="http://schemas.microsoft.com/office/drawing/2014/main" id="{0DC26C9E-6358-C4A6-1102-D9AFC3AAA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64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019" name="Oval 67">
              <a:extLst>
                <a:ext uri="{FF2B5EF4-FFF2-40B4-BE49-F238E27FC236}">
                  <a16:creationId xmlns:a16="http://schemas.microsoft.com/office/drawing/2014/main" id="{6A0EF4CD-3693-19FF-F3F5-F0D510BC7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80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grpSp>
        <p:nvGrpSpPr>
          <p:cNvPr id="13" name="Group 68">
            <a:extLst>
              <a:ext uri="{FF2B5EF4-FFF2-40B4-BE49-F238E27FC236}">
                <a16:creationId xmlns:a16="http://schemas.microsoft.com/office/drawing/2014/main" id="{86A1004C-3B5F-81FB-2A8E-A56548CF54E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392238"/>
            <a:ext cx="1752600" cy="1295400"/>
            <a:chOff x="3360" y="768"/>
            <a:chExt cx="1104" cy="816"/>
          </a:xfrm>
        </p:grpSpPr>
        <p:sp>
          <p:nvSpPr>
            <p:cNvPr id="36992" name="Freeform 69">
              <a:extLst>
                <a:ext uri="{FF2B5EF4-FFF2-40B4-BE49-F238E27FC236}">
                  <a16:creationId xmlns:a16="http://schemas.microsoft.com/office/drawing/2014/main" id="{A5A36D84-38A6-F8F0-C061-A35F6359D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248"/>
              <a:ext cx="816" cy="336"/>
            </a:xfrm>
            <a:custGeom>
              <a:avLst/>
              <a:gdLst>
                <a:gd name="T0" fmla="*/ 0 w 816"/>
                <a:gd name="T1" fmla="*/ 48 h 336"/>
                <a:gd name="T2" fmla="*/ 480 w 816"/>
                <a:gd name="T3" fmla="*/ 48 h 336"/>
                <a:gd name="T4" fmla="*/ 816 w 816"/>
                <a:gd name="T5" fmla="*/ 336 h 336"/>
                <a:gd name="T6" fmla="*/ 0 60000 65536"/>
                <a:gd name="T7" fmla="*/ 0 60000 65536"/>
                <a:gd name="T8" fmla="*/ 0 60000 65536"/>
                <a:gd name="T9" fmla="*/ 0 w 816"/>
                <a:gd name="T10" fmla="*/ 0 h 336"/>
                <a:gd name="T11" fmla="*/ 816 w 81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336">
                  <a:moveTo>
                    <a:pt x="0" y="48"/>
                  </a:moveTo>
                  <a:cubicBezTo>
                    <a:pt x="172" y="24"/>
                    <a:pt x="344" y="0"/>
                    <a:pt x="480" y="48"/>
                  </a:cubicBezTo>
                  <a:cubicBezTo>
                    <a:pt x="616" y="96"/>
                    <a:pt x="716" y="216"/>
                    <a:pt x="816" y="33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993" name="Text Box 70">
              <a:extLst>
                <a:ext uri="{FF2B5EF4-FFF2-40B4-BE49-F238E27FC236}">
                  <a16:creationId xmlns:a16="http://schemas.microsoft.com/office/drawing/2014/main" id="{BFCBF1CA-8FD9-5F70-DF3E-A27963D38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ATP</a:t>
              </a:r>
              <a:endParaRPr lang="es-E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6994" name="Text Box 71">
              <a:extLst>
                <a:ext uri="{FF2B5EF4-FFF2-40B4-BE49-F238E27FC236}">
                  <a16:creationId xmlns:a16="http://schemas.microsoft.com/office/drawing/2014/main" id="{8FCA3C50-9C86-1092-8A93-D3E54C0BF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1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ADP</a:t>
              </a:r>
              <a:endParaRPr lang="es-E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6995" name="Freeform 72">
              <a:extLst>
                <a:ext uri="{FF2B5EF4-FFF2-40B4-BE49-F238E27FC236}">
                  <a16:creationId xmlns:a16="http://schemas.microsoft.com/office/drawing/2014/main" id="{52057E33-42E0-861E-2A5D-3D1FF19C0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960"/>
              <a:ext cx="392" cy="296"/>
            </a:xfrm>
            <a:custGeom>
              <a:avLst/>
              <a:gdLst>
                <a:gd name="T0" fmla="*/ 56 w 392"/>
                <a:gd name="T1" fmla="*/ 0 h 296"/>
                <a:gd name="T2" fmla="*/ 8 w 392"/>
                <a:gd name="T3" fmla="*/ 192 h 296"/>
                <a:gd name="T4" fmla="*/ 104 w 392"/>
                <a:gd name="T5" fmla="*/ 288 h 296"/>
                <a:gd name="T6" fmla="*/ 392 w 392"/>
                <a:gd name="T7" fmla="*/ 144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296"/>
                <a:gd name="T14" fmla="*/ 392 w 3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296">
                  <a:moveTo>
                    <a:pt x="56" y="0"/>
                  </a:moveTo>
                  <a:cubicBezTo>
                    <a:pt x="28" y="72"/>
                    <a:pt x="0" y="144"/>
                    <a:pt x="8" y="192"/>
                  </a:cubicBezTo>
                  <a:cubicBezTo>
                    <a:pt x="16" y="240"/>
                    <a:pt x="40" y="296"/>
                    <a:pt x="104" y="288"/>
                  </a:cubicBezTo>
                  <a:cubicBezTo>
                    <a:pt x="168" y="280"/>
                    <a:pt x="280" y="212"/>
                    <a:pt x="392" y="1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73">
            <a:extLst>
              <a:ext uri="{FF2B5EF4-FFF2-40B4-BE49-F238E27FC236}">
                <a16:creationId xmlns:a16="http://schemas.microsoft.com/office/drawing/2014/main" id="{C47310B3-0510-A90D-6100-DD671A1C16D9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2459038"/>
            <a:ext cx="831850" cy="1254125"/>
            <a:chOff x="2436" y="1440"/>
            <a:chExt cx="524" cy="790"/>
          </a:xfrm>
        </p:grpSpPr>
        <p:grpSp>
          <p:nvGrpSpPr>
            <p:cNvPr id="36982" name="Group 74">
              <a:extLst>
                <a:ext uri="{FF2B5EF4-FFF2-40B4-BE49-F238E27FC236}">
                  <a16:creationId xmlns:a16="http://schemas.microsoft.com/office/drawing/2014/main" id="{452C9404-456A-B356-5B73-2BC4C9136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536"/>
              <a:ext cx="288" cy="528"/>
              <a:chOff x="2544" y="1536"/>
              <a:chExt cx="288" cy="528"/>
            </a:xfrm>
          </p:grpSpPr>
          <p:sp>
            <p:nvSpPr>
              <p:cNvPr id="36989" name="Freeform 75">
                <a:extLst>
                  <a:ext uri="{FF2B5EF4-FFF2-40B4-BE49-F238E27FC236}">
                    <a16:creationId xmlns:a16="http://schemas.microsoft.com/office/drawing/2014/main" id="{69FF8523-B58E-5A08-EB9F-8ADD420EB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" y="1536"/>
                <a:ext cx="288" cy="432"/>
              </a:xfrm>
              <a:custGeom>
                <a:avLst/>
                <a:gdLst>
                  <a:gd name="T0" fmla="*/ 0 w 288"/>
                  <a:gd name="T1" fmla="*/ 432 h 432"/>
                  <a:gd name="T2" fmla="*/ 108 w 288"/>
                  <a:gd name="T3" fmla="*/ 204 h 432"/>
                  <a:gd name="T4" fmla="*/ 288 w 288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432"/>
                  <a:gd name="T11" fmla="*/ 288 w 28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432">
                    <a:moveTo>
                      <a:pt x="0" y="432"/>
                    </a:moveTo>
                    <a:cubicBezTo>
                      <a:pt x="18" y="394"/>
                      <a:pt x="60" y="276"/>
                      <a:pt x="108" y="204"/>
                    </a:cubicBezTo>
                    <a:cubicBezTo>
                      <a:pt x="156" y="132"/>
                      <a:pt x="251" y="42"/>
                      <a:pt x="288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990" name="Freeform 76">
                <a:extLst>
                  <a:ext uri="{FF2B5EF4-FFF2-40B4-BE49-F238E27FC236}">
                    <a16:creationId xmlns:a16="http://schemas.microsoft.com/office/drawing/2014/main" id="{7B8A232C-26DB-8EF2-A56F-679D2CF4D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" y="1629"/>
                <a:ext cx="139" cy="339"/>
              </a:xfrm>
              <a:custGeom>
                <a:avLst/>
                <a:gdLst>
                  <a:gd name="T0" fmla="*/ 139 w 139"/>
                  <a:gd name="T1" fmla="*/ 339 h 339"/>
                  <a:gd name="T2" fmla="*/ 16 w 139"/>
                  <a:gd name="T3" fmla="*/ 177 h 339"/>
                  <a:gd name="T4" fmla="*/ 43 w 139"/>
                  <a:gd name="T5" fmla="*/ 0 h 339"/>
                  <a:gd name="T6" fmla="*/ 0 60000 65536"/>
                  <a:gd name="T7" fmla="*/ 0 60000 65536"/>
                  <a:gd name="T8" fmla="*/ 0 60000 65536"/>
                  <a:gd name="T9" fmla="*/ 0 w 139"/>
                  <a:gd name="T10" fmla="*/ 0 h 339"/>
                  <a:gd name="T11" fmla="*/ 139 w 139"/>
                  <a:gd name="T12" fmla="*/ 339 h 3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" h="339">
                    <a:moveTo>
                      <a:pt x="139" y="339"/>
                    </a:moveTo>
                    <a:cubicBezTo>
                      <a:pt x="119" y="312"/>
                      <a:pt x="32" y="233"/>
                      <a:pt x="16" y="177"/>
                    </a:cubicBezTo>
                    <a:cubicBezTo>
                      <a:pt x="0" y="121"/>
                      <a:pt x="37" y="37"/>
                      <a:pt x="43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991" name="Freeform 77">
                <a:extLst>
                  <a:ext uri="{FF2B5EF4-FFF2-40B4-BE49-F238E27FC236}">
                    <a16:creationId xmlns:a16="http://schemas.microsoft.com/office/drawing/2014/main" id="{68387DBE-113B-4444-ED21-EDC8F245F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" y="1665"/>
                <a:ext cx="100" cy="399"/>
              </a:xfrm>
              <a:custGeom>
                <a:avLst/>
                <a:gdLst>
                  <a:gd name="T0" fmla="*/ 100 w 100"/>
                  <a:gd name="T1" fmla="*/ 399 h 399"/>
                  <a:gd name="T2" fmla="*/ 4 w 100"/>
                  <a:gd name="T3" fmla="*/ 255 h 399"/>
                  <a:gd name="T4" fmla="*/ 73 w 100"/>
                  <a:gd name="T5" fmla="*/ 0 h 399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399"/>
                  <a:gd name="T11" fmla="*/ 100 w 100"/>
                  <a:gd name="T12" fmla="*/ 399 h 3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399">
                    <a:moveTo>
                      <a:pt x="100" y="399"/>
                    </a:moveTo>
                    <a:cubicBezTo>
                      <a:pt x="56" y="363"/>
                      <a:pt x="8" y="321"/>
                      <a:pt x="4" y="255"/>
                    </a:cubicBezTo>
                    <a:cubicBezTo>
                      <a:pt x="0" y="189"/>
                      <a:pt x="59" y="53"/>
                      <a:pt x="73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6983" name="Group 78">
              <a:extLst>
                <a:ext uri="{FF2B5EF4-FFF2-40B4-BE49-F238E27FC236}">
                  <a16:creationId xmlns:a16="http://schemas.microsoft.com/office/drawing/2014/main" id="{B35AC537-18CF-83EF-EEDA-1E593DCC3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6" y="1440"/>
              <a:ext cx="524" cy="790"/>
              <a:chOff x="2436" y="1440"/>
              <a:chExt cx="524" cy="790"/>
            </a:xfrm>
          </p:grpSpPr>
          <p:grpSp>
            <p:nvGrpSpPr>
              <p:cNvPr id="36984" name="Group 79">
                <a:extLst>
                  <a:ext uri="{FF2B5EF4-FFF2-40B4-BE49-F238E27FC236}">
                    <a16:creationId xmlns:a16="http://schemas.microsoft.com/office/drawing/2014/main" id="{C6F9B19B-F4E0-04CB-8826-025BF3533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1440"/>
                <a:ext cx="168" cy="180"/>
                <a:chOff x="4896" y="2160"/>
                <a:chExt cx="168" cy="180"/>
              </a:xfrm>
            </p:grpSpPr>
            <p:sp>
              <p:nvSpPr>
                <p:cNvPr id="36986" name="Oval 80">
                  <a:extLst>
                    <a:ext uri="{FF2B5EF4-FFF2-40B4-BE49-F238E27FC236}">
                      <a16:creationId xmlns:a16="http://schemas.microsoft.com/office/drawing/2014/main" id="{6A1AF27D-B170-722A-77AE-87EF287DD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2160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87" name="Oval 81">
                  <a:extLst>
                    <a:ext uri="{FF2B5EF4-FFF2-40B4-BE49-F238E27FC236}">
                      <a16:creationId xmlns:a16="http://schemas.microsoft.com/office/drawing/2014/main" id="{E8968E3F-7A3C-F09D-DE19-407AAD810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25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88" name="Oval 82">
                  <a:extLst>
                    <a:ext uri="{FF2B5EF4-FFF2-40B4-BE49-F238E27FC236}">
                      <a16:creationId xmlns:a16="http://schemas.microsoft.com/office/drawing/2014/main" id="{DE0C0F5A-DF00-DF4E-FEF6-54E39E4ED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160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</p:grpSp>
          <p:sp>
            <p:nvSpPr>
              <p:cNvPr id="36985" name="Freeform 83">
                <a:extLst>
                  <a:ext uri="{FF2B5EF4-FFF2-40B4-BE49-F238E27FC236}">
                    <a16:creationId xmlns:a16="http://schemas.microsoft.com/office/drawing/2014/main" id="{66415B12-739A-2D4F-3970-7AD22B6EB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6" y="1872"/>
                <a:ext cx="524" cy="358"/>
              </a:xfrm>
              <a:custGeom>
                <a:avLst/>
                <a:gdLst>
                  <a:gd name="T0" fmla="*/ 36 w 524"/>
                  <a:gd name="T1" fmla="*/ 24 h 358"/>
                  <a:gd name="T2" fmla="*/ 0 w 524"/>
                  <a:gd name="T3" fmla="*/ 192 h 358"/>
                  <a:gd name="T4" fmla="*/ 108 w 524"/>
                  <a:gd name="T5" fmla="*/ 252 h 358"/>
                  <a:gd name="T6" fmla="*/ 228 w 524"/>
                  <a:gd name="T7" fmla="*/ 252 h 358"/>
                  <a:gd name="T8" fmla="*/ 252 w 524"/>
                  <a:gd name="T9" fmla="*/ 324 h 358"/>
                  <a:gd name="T10" fmla="*/ 324 w 524"/>
                  <a:gd name="T11" fmla="*/ 348 h 358"/>
                  <a:gd name="T12" fmla="*/ 396 w 524"/>
                  <a:gd name="T13" fmla="*/ 300 h 358"/>
                  <a:gd name="T14" fmla="*/ 468 w 524"/>
                  <a:gd name="T15" fmla="*/ 252 h 358"/>
                  <a:gd name="T16" fmla="*/ 504 w 524"/>
                  <a:gd name="T17" fmla="*/ 228 h 358"/>
                  <a:gd name="T18" fmla="*/ 516 w 524"/>
                  <a:gd name="T19" fmla="*/ 120 h 358"/>
                  <a:gd name="T20" fmla="*/ 444 w 524"/>
                  <a:gd name="T21" fmla="*/ 0 h 358"/>
                  <a:gd name="T22" fmla="*/ 348 w 524"/>
                  <a:gd name="T23" fmla="*/ 96 h 358"/>
                  <a:gd name="T24" fmla="*/ 252 w 524"/>
                  <a:gd name="T25" fmla="*/ 144 h 358"/>
                  <a:gd name="T26" fmla="*/ 156 w 524"/>
                  <a:gd name="T27" fmla="*/ 96 h 358"/>
                  <a:gd name="T28" fmla="*/ 36 w 524"/>
                  <a:gd name="T29" fmla="*/ 24 h 35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24"/>
                  <a:gd name="T46" fmla="*/ 0 h 358"/>
                  <a:gd name="T47" fmla="*/ 524 w 524"/>
                  <a:gd name="T48" fmla="*/ 358 h 35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24" h="358">
                    <a:moveTo>
                      <a:pt x="36" y="24"/>
                    </a:moveTo>
                    <a:cubicBezTo>
                      <a:pt x="26" y="81"/>
                      <a:pt x="18" y="137"/>
                      <a:pt x="0" y="192"/>
                    </a:cubicBezTo>
                    <a:cubicBezTo>
                      <a:pt x="36" y="216"/>
                      <a:pt x="72" y="228"/>
                      <a:pt x="108" y="252"/>
                    </a:cubicBezTo>
                    <a:cubicBezTo>
                      <a:pt x="139" y="248"/>
                      <a:pt x="210" y="227"/>
                      <a:pt x="228" y="252"/>
                    </a:cubicBezTo>
                    <a:cubicBezTo>
                      <a:pt x="243" y="273"/>
                      <a:pt x="234" y="306"/>
                      <a:pt x="252" y="324"/>
                    </a:cubicBezTo>
                    <a:cubicBezTo>
                      <a:pt x="270" y="342"/>
                      <a:pt x="324" y="348"/>
                      <a:pt x="324" y="348"/>
                    </a:cubicBezTo>
                    <a:cubicBezTo>
                      <a:pt x="424" y="323"/>
                      <a:pt x="330" y="358"/>
                      <a:pt x="396" y="300"/>
                    </a:cubicBezTo>
                    <a:cubicBezTo>
                      <a:pt x="418" y="281"/>
                      <a:pt x="444" y="268"/>
                      <a:pt x="468" y="252"/>
                    </a:cubicBezTo>
                    <a:cubicBezTo>
                      <a:pt x="480" y="244"/>
                      <a:pt x="504" y="228"/>
                      <a:pt x="504" y="228"/>
                    </a:cubicBezTo>
                    <a:cubicBezTo>
                      <a:pt x="524" y="169"/>
                      <a:pt x="516" y="205"/>
                      <a:pt x="516" y="120"/>
                    </a:cubicBezTo>
                    <a:lnTo>
                      <a:pt x="444" y="0"/>
                    </a:lnTo>
                    <a:lnTo>
                      <a:pt x="348" y="96"/>
                    </a:lnTo>
                    <a:lnTo>
                      <a:pt x="252" y="144"/>
                    </a:lnTo>
                    <a:lnTo>
                      <a:pt x="156" y="96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8" name="Group 84">
            <a:extLst>
              <a:ext uri="{FF2B5EF4-FFF2-40B4-BE49-F238E27FC236}">
                <a16:creationId xmlns:a16="http://schemas.microsoft.com/office/drawing/2014/main" id="{DC92DC9E-BAB9-AF83-DA85-27606FBB8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173288"/>
            <a:ext cx="2590800" cy="2724150"/>
            <a:chOff x="3936" y="1260"/>
            <a:chExt cx="1632" cy="1716"/>
          </a:xfrm>
        </p:grpSpPr>
        <p:grpSp>
          <p:nvGrpSpPr>
            <p:cNvPr id="36951" name="Group 85">
              <a:extLst>
                <a:ext uri="{FF2B5EF4-FFF2-40B4-BE49-F238E27FC236}">
                  <a16:creationId xmlns:a16="http://schemas.microsoft.com/office/drawing/2014/main" id="{C135BC07-0C8B-D637-852D-2B137A810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260"/>
              <a:ext cx="1632" cy="1716"/>
              <a:chOff x="3936" y="1260"/>
              <a:chExt cx="1632" cy="1716"/>
            </a:xfrm>
          </p:grpSpPr>
          <p:grpSp>
            <p:nvGrpSpPr>
              <p:cNvPr id="36956" name="Group 86">
                <a:extLst>
                  <a:ext uri="{FF2B5EF4-FFF2-40B4-BE49-F238E27FC236}">
                    <a16:creationId xmlns:a16="http://schemas.microsoft.com/office/drawing/2014/main" id="{413A18C6-701D-4B54-3663-E6970357AB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728"/>
                <a:ext cx="1605" cy="707"/>
                <a:chOff x="1728" y="816"/>
                <a:chExt cx="1605" cy="707"/>
              </a:xfrm>
            </p:grpSpPr>
            <p:pic>
              <p:nvPicPr>
                <p:cNvPr id="36979" name="Picture 87" descr="bomba Na-K-1">
                  <a:extLst>
                    <a:ext uri="{FF2B5EF4-FFF2-40B4-BE49-F238E27FC236}">
                      <a16:creationId xmlns:a16="http://schemas.microsoft.com/office/drawing/2014/main" id="{202700E8-9454-0453-D09E-0E2B606DBD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16" y="912"/>
                  <a:ext cx="1317" cy="6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6980" name="Text Box 88">
                  <a:extLst>
                    <a:ext uri="{FF2B5EF4-FFF2-40B4-BE49-F238E27FC236}">
                      <a16:creationId xmlns:a16="http://schemas.microsoft.com/office/drawing/2014/main" id="{4F63C837-91D4-26A7-E7FC-056F90CF3D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816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1800">
                      <a:latin typeface="Times New Roman" panose="02020603050405020304" pitchFamily="18" charset="0"/>
                    </a:rPr>
                    <a:t>Out</a:t>
                  </a:r>
                  <a:endParaRPr lang="es-E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981" name="Text Box 89">
                  <a:extLst>
                    <a:ext uri="{FF2B5EF4-FFF2-40B4-BE49-F238E27FC236}">
                      <a16:creationId xmlns:a16="http://schemas.microsoft.com/office/drawing/2014/main" id="{8B837DB8-2CB9-B3F5-D440-DED625C4AA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257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s-ES_tradnl" altLang="en-US" sz="1800">
                      <a:latin typeface="Times New Roman" panose="02020603050405020304" pitchFamily="18" charset="0"/>
                    </a:rPr>
                    <a:t>In</a:t>
                  </a:r>
                  <a:endParaRPr lang="es-ES" alt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6957" name="Group 90">
                <a:extLst>
                  <a:ext uri="{FF2B5EF4-FFF2-40B4-BE49-F238E27FC236}">
                    <a16:creationId xmlns:a16="http://schemas.microsoft.com/office/drawing/2014/main" id="{91CA46C8-A680-E386-6BDD-AC5230AF34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1260"/>
                <a:ext cx="1224" cy="1716"/>
                <a:chOff x="4344" y="1260"/>
                <a:chExt cx="1224" cy="1716"/>
              </a:xfrm>
            </p:grpSpPr>
            <p:sp>
              <p:nvSpPr>
                <p:cNvPr id="36958" name="Oval 91">
                  <a:extLst>
                    <a:ext uri="{FF2B5EF4-FFF2-40B4-BE49-F238E27FC236}">
                      <a16:creationId xmlns:a16="http://schemas.microsoft.com/office/drawing/2014/main" id="{F1B29793-B51E-B05B-52DD-9EC9988C8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4" y="1452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59" name="Oval 92">
                  <a:extLst>
                    <a:ext uri="{FF2B5EF4-FFF2-40B4-BE49-F238E27FC236}">
                      <a16:creationId xmlns:a16="http://schemas.microsoft.com/office/drawing/2014/main" id="{09346788-76AE-3027-F853-3CCDF2D7C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2" y="159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0" name="Oval 93">
                  <a:extLst>
                    <a:ext uri="{FF2B5EF4-FFF2-40B4-BE49-F238E27FC236}">
                      <a16:creationId xmlns:a16="http://schemas.microsoft.com/office/drawing/2014/main" id="{A3B7E29C-E091-1969-2760-53AB95BF2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2" y="1500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1" name="Oval 94">
                  <a:extLst>
                    <a:ext uri="{FF2B5EF4-FFF2-40B4-BE49-F238E27FC236}">
                      <a16:creationId xmlns:a16="http://schemas.microsoft.com/office/drawing/2014/main" id="{26B09E46-341C-0846-CEEF-36A492B740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1260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2" name="Oval 95">
                  <a:extLst>
                    <a:ext uri="{FF2B5EF4-FFF2-40B4-BE49-F238E27FC236}">
                      <a16:creationId xmlns:a16="http://schemas.microsoft.com/office/drawing/2014/main" id="{7C989206-AB06-38F1-805A-A5B4C6482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8" y="135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3" name="Oval 96">
                  <a:extLst>
                    <a:ext uri="{FF2B5EF4-FFF2-40B4-BE49-F238E27FC236}">
                      <a16:creationId xmlns:a16="http://schemas.microsoft.com/office/drawing/2014/main" id="{A65708B7-8527-6E59-2D50-0DD2AA658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159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4" name="Oval 97">
                  <a:extLst>
                    <a:ext uri="{FF2B5EF4-FFF2-40B4-BE49-F238E27FC236}">
                      <a16:creationId xmlns:a16="http://schemas.microsoft.com/office/drawing/2014/main" id="{F44B77BF-1603-C3ED-007B-62E4FA97C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135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5" name="Oval 98">
                  <a:extLst>
                    <a:ext uri="{FF2B5EF4-FFF2-40B4-BE49-F238E27FC236}">
                      <a16:creationId xmlns:a16="http://schemas.microsoft.com/office/drawing/2014/main" id="{0E7E1132-FE54-764B-571D-08CD75165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404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6" name="Oval 99">
                  <a:extLst>
                    <a:ext uri="{FF2B5EF4-FFF2-40B4-BE49-F238E27FC236}">
                      <a16:creationId xmlns:a16="http://schemas.microsoft.com/office/drawing/2014/main" id="{16521E5B-3329-8904-D41E-563F1D0EB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6" y="1404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7" name="Oval 100">
                  <a:extLst>
                    <a:ext uri="{FF2B5EF4-FFF2-40B4-BE49-F238E27FC236}">
                      <a16:creationId xmlns:a16="http://schemas.microsoft.com/office/drawing/2014/main" id="{DE870799-7EA8-96E2-B603-AB4AF031E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4" y="1740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8" name="Oval 101">
                  <a:extLst>
                    <a:ext uri="{FF2B5EF4-FFF2-40B4-BE49-F238E27FC236}">
                      <a16:creationId xmlns:a16="http://schemas.microsoft.com/office/drawing/2014/main" id="{B5E64933-3FE4-86F6-C0F4-5E9291027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6" y="1596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69" name="Oval 102">
                  <a:extLst>
                    <a:ext uri="{FF2B5EF4-FFF2-40B4-BE49-F238E27FC236}">
                      <a16:creationId xmlns:a16="http://schemas.microsoft.com/office/drawing/2014/main" id="{C59FD45F-FF64-8B6E-CACA-0374B0C2C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6" y="1692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0" name="Oval 103">
                  <a:extLst>
                    <a:ext uri="{FF2B5EF4-FFF2-40B4-BE49-F238E27FC236}">
                      <a16:creationId xmlns:a16="http://schemas.microsoft.com/office/drawing/2014/main" id="{96456B56-120D-F77E-43E0-D81D9F8C2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4" y="2508"/>
                  <a:ext cx="72" cy="84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1" name="Oval 104">
                  <a:extLst>
                    <a:ext uri="{FF2B5EF4-FFF2-40B4-BE49-F238E27FC236}">
                      <a16:creationId xmlns:a16="http://schemas.microsoft.com/office/drawing/2014/main" id="{B7D45632-3D47-DAEF-8916-8DF791BB3D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4" y="2412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2" name="Oval 105">
                  <a:extLst>
                    <a:ext uri="{FF2B5EF4-FFF2-40B4-BE49-F238E27FC236}">
                      <a16:creationId xmlns:a16="http://schemas.microsoft.com/office/drawing/2014/main" id="{33F8291F-54D9-FD17-3DB6-243A50D35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6" y="255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3" name="Oval 106">
                  <a:extLst>
                    <a:ext uri="{FF2B5EF4-FFF2-40B4-BE49-F238E27FC236}">
                      <a16:creationId xmlns:a16="http://schemas.microsoft.com/office/drawing/2014/main" id="{A2A855B7-6F4D-28A0-3A4E-F8151501D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4" y="2748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4" name="Oval 107">
                  <a:extLst>
                    <a:ext uri="{FF2B5EF4-FFF2-40B4-BE49-F238E27FC236}">
                      <a16:creationId xmlns:a16="http://schemas.microsoft.com/office/drawing/2014/main" id="{102F9DA7-CA92-0616-BA13-9613F9FC4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6" y="2748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5" name="Oval 108">
                  <a:extLst>
                    <a:ext uri="{FF2B5EF4-FFF2-40B4-BE49-F238E27FC236}">
                      <a16:creationId xmlns:a16="http://schemas.microsoft.com/office/drawing/2014/main" id="{900D527C-13B4-26D6-0F32-0CCB42B30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0" y="255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6" name="Oval 109">
                  <a:extLst>
                    <a:ext uri="{FF2B5EF4-FFF2-40B4-BE49-F238E27FC236}">
                      <a16:creationId xmlns:a16="http://schemas.microsoft.com/office/drawing/2014/main" id="{01F12006-9A95-7A15-1D06-23416F75B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24" y="2892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7" name="Oval 110">
                  <a:extLst>
                    <a:ext uri="{FF2B5EF4-FFF2-40B4-BE49-F238E27FC236}">
                      <a16:creationId xmlns:a16="http://schemas.microsoft.com/office/drawing/2014/main" id="{3044888B-3EC0-1AF4-AE31-49AA52B94B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2700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  <p:sp>
              <p:nvSpPr>
                <p:cNvPr id="36978" name="Oval 111">
                  <a:extLst>
                    <a:ext uri="{FF2B5EF4-FFF2-40B4-BE49-F238E27FC236}">
                      <a16:creationId xmlns:a16="http://schemas.microsoft.com/office/drawing/2014/main" id="{31AE9BB0-47C5-564E-0B47-B2C3311F2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4" y="2316"/>
                  <a:ext cx="72" cy="84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s-ES" altLang="en-US" sz="1800"/>
                </a:p>
              </p:txBody>
            </p:sp>
          </p:grpSp>
        </p:grpSp>
        <p:grpSp>
          <p:nvGrpSpPr>
            <p:cNvPr id="36952" name="Group 112">
              <a:extLst>
                <a:ext uri="{FF2B5EF4-FFF2-40B4-BE49-F238E27FC236}">
                  <a16:creationId xmlns:a16="http://schemas.microsoft.com/office/drawing/2014/main" id="{C5DA74E6-1174-03F7-7666-C345FB8F1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2" y="2112"/>
              <a:ext cx="168" cy="180"/>
              <a:chOff x="4896" y="2160"/>
              <a:chExt cx="168" cy="180"/>
            </a:xfrm>
          </p:grpSpPr>
          <p:sp>
            <p:nvSpPr>
              <p:cNvPr id="36953" name="Oval 113">
                <a:extLst>
                  <a:ext uri="{FF2B5EF4-FFF2-40B4-BE49-F238E27FC236}">
                    <a16:creationId xmlns:a16="http://schemas.microsoft.com/office/drawing/2014/main" id="{3AA80638-1377-491B-DDBF-E7266E1C8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160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54" name="Oval 114">
                <a:extLst>
                  <a:ext uri="{FF2B5EF4-FFF2-40B4-BE49-F238E27FC236}">
                    <a16:creationId xmlns:a16="http://schemas.microsoft.com/office/drawing/2014/main" id="{A7B271A1-3127-5BB6-930C-FB770FD54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55" name="Oval 115">
                <a:extLst>
                  <a:ext uri="{FF2B5EF4-FFF2-40B4-BE49-F238E27FC236}">
                    <a16:creationId xmlns:a16="http://schemas.microsoft.com/office/drawing/2014/main" id="{739240DB-15C6-70C9-40FE-56A655E11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60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</p:grpSp>
      <p:grpSp>
        <p:nvGrpSpPr>
          <p:cNvPr id="23" name="Group 116">
            <a:extLst>
              <a:ext uri="{FF2B5EF4-FFF2-40B4-BE49-F238E27FC236}">
                <a16:creationId xmlns:a16="http://schemas.microsoft.com/office/drawing/2014/main" id="{4B3E0167-6548-F0F1-5B02-22519D6EEF11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3906838"/>
            <a:ext cx="304800" cy="457200"/>
            <a:chOff x="1632" y="3096"/>
            <a:chExt cx="192" cy="288"/>
          </a:xfrm>
        </p:grpSpPr>
        <p:sp>
          <p:nvSpPr>
            <p:cNvPr id="36949" name="AutoShape 117">
              <a:extLst>
                <a:ext uri="{FF2B5EF4-FFF2-40B4-BE49-F238E27FC236}">
                  <a16:creationId xmlns:a16="http://schemas.microsoft.com/office/drawing/2014/main" id="{79DD06C5-E7A7-EA59-C2FC-2D4B1AA9C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3120"/>
              <a:ext cx="187" cy="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50" name="Text Box 118">
              <a:extLst>
                <a:ext uri="{FF2B5EF4-FFF2-40B4-BE49-F238E27FC236}">
                  <a16:creationId xmlns:a16="http://schemas.microsoft.com/office/drawing/2014/main" id="{3F3FF4E2-9245-A6E0-9D53-7970F67B7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96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400">
                  <a:latin typeface="Times New Roman" panose="02020603050405020304" pitchFamily="18" charset="0"/>
                </a:rPr>
                <a:t>P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503" name="Freeform 119">
            <a:extLst>
              <a:ext uri="{FF2B5EF4-FFF2-40B4-BE49-F238E27FC236}">
                <a16:creationId xmlns:a16="http://schemas.microsoft.com/office/drawing/2014/main" id="{EF1BFD12-60DD-8EC9-539E-579FF5C7D986}"/>
              </a:ext>
            </a:extLst>
          </p:cNvPr>
          <p:cNvSpPr>
            <a:spLocks/>
          </p:cNvSpPr>
          <p:nvPr/>
        </p:nvSpPr>
        <p:spPr bwMode="auto">
          <a:xfrm>
            <a:off x="5943600" y="4821238"/>
            <a:ext cx="1752600" cy="615950"/>
          </a:xfrm>
          <a:custGeom>
            <a:avLst/>
            <a:gdLst>
              <a:gd name="T0" fmla="*/ 2147483646 w 1104"/>
              <a:gd name="T1" fmla="*/ 0 h 388"/>
              <a:gd name="T2" fmla="*/ 2147483646 w 1104"/>
              <a:gd name="T3" fmla="*/ 2147483646 h 388"/>
              <a:gd name="T4" fmla="*/ 0 w 1104"/>
              <a:gd name="T5" fmla="*/ 2147483646 h 388"/>
              <a:gd name="T6" fmla="*/ 0 60000 65536"/>
              <a:gd name="T7" fmla="*/ 0 60000 65536"/>
              <a:gd name="T8" fmla="*/ 0 60000 65536"/>
              <a:gd name="T9" fmla="*/ 0 w 1104"/>
              <a:gd name="T10" fmla="*/ 0 h 388"/>
              <a:gd name="T11" fmla="*/ 1104 w 1104"/>
              <a:gd name="T12" fmla="*/ 388 h 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388">
                <a:moveTo>
                  <a:pt x="1104" y="0"/>
                </a:moveTo>
                <a:cubicBezTo>
                  <a:pt x="1050" y="54"/>
                  <a:pt x="964" y="260"/>
                  <a:pt x="780" y="324"/>
                </a:cubicBezTo>
                <a:cubicBezTo>
                  <a:pt x="596" y="388"/>
                  <a:pt x="162" y="372"/>
                  <a:pt x="0" y="38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4" name="Group 120">
            <a:extLst>
              <a:ext uri="{FF2B5EF4-FFF2-40B4-BE49-F238E27FC236}">
                <a16:creationId xmlns:a16="http://schemas.microsoft.com/office/drawing/2014/main" id="{002CF173-74A3-8971-6D2E-6A49DBB91D7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745038"/>
            <a:ext cx="266700" cy="285750"/>
            <a:chOff x="4896" y="2160"/>
            <a:chExt cx="168" cy="180"/>
          </a:xfrm>
        </p:grpSpPr>
        <p:sp>
          <p:nvSpPr>
            <p:cNvPr id="36946" name="Oval 121">
              <a:extLst>
                <a:ext uri="{FF2B5EF4-FFF2-40B4-BE49-F238E27FC236}">
                  <a16:creationId xmlns:a16="http://schemas.microsoft.com/office/drawing/2014/main" id="{A3EB7062-2A72-2DC7-1826-06F65E7F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16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47" name="Oval 122">
              <a:extLst>
                <a:ext uri="{FF2B5EF4-FFF2-40B4-BE49-F238E27FC236}">
                  <a16:creationId xmlns:a16="http://schemas.microsoft.com/office/drawing/2014/main" id="{D87809F1-CF04-555E-DD41-247A49BEA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256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48" name="Oval 123">
              <a:extLst>
                <a:ext uri="{FF2B5EF4-FFF2-40B4-BE49-F238E27FC236}">
                  <a16:creationId xmlns:a16="http://schemas.microsoft.com/office/drawing/2014/main" id="{081338D1-9C1B-BEE1-464D-A65DD1F1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sp>
        <p:nvSpPr>
          <p:cNvPr id="16508" name="Freeform 124">
            <a:extLst>
              <a:ext uri="{FF2B5EF4-FFF2-40B4-BE49-F238E27FC236}">
                <a16:creationId xmlns:a16="http://schemas.microsoft.com/office/drawing/2014/main" id="{709847D9-8092-830B-20CB-4C0910873AD3}"/>
              </a:ext>
            </a:extLst>
          </p:cNvPr>
          <p:cNvSpPr>
            <a:spLocks/>
          </p:cNvSpPr>
          <p:nvPr/>
        </p:nvSpPr>
        <p:spPr bwMode="auto">
          <a:xfrm>
            <a:off x="4495800" y="4973638"/>
            <a:ext cx="228600" cy="762000"/>
          </a:xfrm>
          <a:custGeom>
            <a:avLst/>
            <a:gdLst>
              <a:gd name="T0" fmla="*/ 2147483646 w 144"/>
              <a:gd name="T1" fmla="*/ 2147483646 h 480"/>
              <a:gd name="T2" fmla="*/ 2147483646 w 144"/>
              <a:gd name="T3" fmla="*/ 2147483646 h 480"/>
              <a:gd name="T4" fmla="*/ 0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144" y="480"/>
                </a:moveTo>
                <a:cubicBezTo>
                  <a:pt x="108" y="448"/>
                  <a:pt x="72" y="416"/>
                  <a:pt x="48" y="336"/>
                </a:cubicBezTo>
                <a:cubicBezTo>
                  <a:pt x="24" y="256"/>
                  <a:pt x="12" y="128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5" name="Group 125">
            <a:extLst>
              <a:ext uri="{FF2B5EF4-FFF2-40B4-BE49-F238E27FC236}">
                <a16:creationId xmlns:a16="http://schemas.microsoft.com/office/drawing/2014/main" id="{12E9CB72-6436-C2FF-FB6B-E592216EC63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659438"/>
            <a:ext cx="266700" cy="285750"/>
            <a:chOff x="4896" y="2160"/>
            <a:chExt cx="168" cy="180"/>
          </a:xfrm>
        </p:grpSpPr>
        <p:sp>
          <p:nvSpPr>
            <p:cNvPr id="36943" name="Oval 126">
              <a:extLst>
                <a:ext uri="{FF2B5EF4-FFF2-40B4-BE49-F238E27FC236}">
                  <a16:creationId xmlns:a16="http://schemas.microsoft.com/office/drawing/2014/main" id="{A67B82CA-F908-C597-FF0E-55ABD518D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16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44" name="Oval 127">
              <a:extLst>
                <a:ext uri="{FF2B5EF4-FFF2-40B4-BE49-F238E27FC236}">
                  <a16:creationId xmlns:a16="http://schemas.microsoft.com/office/drawing/2014/main" id="{7DD0974F-87FE-3B31-F963-B9F072CEA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256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45" name="Oval 128">
              <a:extLst>
                <a:ext uri="{FF2B5EF4-FFF2-40B4-BE49-F238E27FC236}">
                  <a16:creationId xmlns:a16="http://schemas.microsoft.com/office/drawing/2014/main" id="{4F56B25F-F192-E582-DA57-143F75A86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72" cy="8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grpSp>
        <p:nvGrpSpPr>
          <p:cNvPr id="26" name="Group 129">
            <a:extLst>
              <a:ext uri="{FF2B5EF4-FFF2-40B4-BE49-F238E27FC236}">
                <a16:creationId xmlns:a16="http://schemas.microsoft.com/office/drawing/2014/main" id="{EADBAE05-2DDF-8D14-942F-CBBB430FBF7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208463"/>
            <a:ext cx="1165225" cy="1660525"/>
            <a:chOff x="2592" y="2542"/>
            <a:chExt cx="734" cy="1046"/>
          </a:xfrm>
        </p:grpSpPr>
        <p:grpSp>
          <p:nvGrpSpPr>
            <p:cNvPr id="36936" name="Group 130">
              <a:extLst>
                <a:ext uri="{FF2B5EF4-FFF2-40B4-BE49-F238E27FC236}">
                  <a16:creationId xmlns:a16="http://schemas.microsoft.com/office/drawing/2014/main" id="{028CCEE0-92D8-9A87-7990-CA2EAEFB9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736"/>
              <a:ext cx="480" cy="768"/>
              <a:chOff x="2688" y="2736"/>
              <a:chExt cx="480" cy="768"/>
            </a:xfrm>
          </p:grpSpPr>
          <p:sp>
            <p:nvSpPr>
              <p:cNvPr id="36941" name="Freeform 131">
                <a:extLst>
                  <a:ext uri="{FF2B5EF4-FFF2-40B4-BE49-F238E27FC236}">
                    <a16:creationId xmlns:a16="http://schemas.microsoft.com/office/drawing/2014/main" id="{DD1D3ED0-BC53-0656-A376-8E0D9C5F8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000"/>
                <a:ext cx="480" cy="504"/>
              </a:xfrm>
              <a:custGeom>
                <a:avLst/>
                <a:gdLst>
                  <a:gd name="T0" fmla="*/ 480 w 480"/>
                  <a:gd name="T1" fmla="*/ 72 h 504"/>
                  <a:gd name="T2" fmla="*/ 144 w 480"/>
                  <a:gd name="T3" fmla="*/ 72 h 504"/>
                  <a:gd name="T4" fmla="*/ 0 w 480"/>
                  <a:gd name="T5" fmla="*/ 504 h 504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504"/>
                  <a:gd name="T11" fmla="*/ 480 w 480"/>
                  <a:gd name="T12" fmla="*/ 504 h 5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504">
                    <a:moveTo>
                      <a:pt x="480" y="72"/>
                    </a:moveTo>
                    <a:cubicBezTo>
                      <a:pt x="352" y="36"/>
                      <a:pt x="224" y="0"/>
                      <a:pt x="144" y="72"/>
                    </a:cubicBezTo>
                    <a:cubicBezTo>
                      <a:pt x="64" y="144"/>
                      <a:pt x="32" y="324"/>
                      <a:pt x="0" y="504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942" name="Freeform 132">
                <a:extLst>
                  <a:ext uri="{FF2B5EF4-FFF2-40B4-BE49-F238E27FC236}">
                    <a16:creationId xmlns:a16="http://schemas.microsoft.com/office/drawing/2014/main" id="{C27126BD-88BE-B709-D948-DEDCA3681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5" y="2736"/>
                <a:ext cx="183" cy="480"/>
              </a:xfrm>
              <a:custGeom>
                <a:avLst/>
                <a:gdLst>
                  <a:gd name="T0" fmla="*/ 183 w 183"/>
                  <a:gd name="T1" fmla="*/ 0 h 480"/>
                  <a:gd name="T2" fmla="*/ 87 w 183"/>
                  <a:gd name="T3" fmla="*/ 144 h 480"/>
                  <a:gd name="T4" fmla="*/ 0 w 183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183"/>
                  <a:gd name="T10" fmla="*/ 0 h 480"/>
                  <a:gd name="T11" fmla="*/ 183 w 183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3" h="480">
                    <a:moveTo>
                      <a:pt x="183" y="0"/>
                    </a:moveTo>
                    <a:cubicBezTo>
                      <a:pt x="151" y="36"/>
                      <a:pt x="117" y="64"/>
                      <a:pt x="87" y="144"/>
                    </a:cubicBezTo>
                    <a:cubicBezTo>
                      <a:pt x="57" y="224"/>
                      <a:pt x="18" y="410"/>
                      <a:pt x="0" y="48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6937" name="Group 133">
              <a:extLst>
                <a:ext uri="{FF2B5EF4-FFF2-40B4-BE49-F238E27FC236}">
                  <a16:creationId xmlns:a16="http://schemas.microsoft.com/office/drawing/2014/main" id="{DC15F33E-68D2-4002-FE99-B13EFA536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408"/>
              <a:ext cx="72" cy="180"/>
              <a:chOff x="336" y="3120"/>
              <a:chExt cx="72" cy="180"/>
            </a:xfrm>
          </p:grpSpPr>
          <p:sp>
            <p:nvSpPr>
              <p:cNvPr id="36939" name="Oval 134">
                <a:extLst>
                  <a:ext uri="{FF2B5EF4-FFF2-40B4-BE49-F238E27FC236}">
                    <a16:creationId xmlns:a16="http://schemas.microsoft.com/office/drawing/2014/main" id="{75DBC5CD-C66E-6A54-4CFA-15A863BBD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216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40" name="Oval 135">
                <a:extLst>
                  <a:ext uri="{FF2B5EF4-FFF2-40B4-BE49-F238E27FC236}">
                    <a16:creationId xmlns:a16="http://schemas.microsoft.com/office/drawing/2014/main" id="{0470CE30-3D67-AD30-04A5-2AFFD4F2C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120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6938" name="Freeform 136">
              <a:extLst>
                <a:ext uri="{FF2B5EF4-FFF2-40B4-BE49-F238E27FC236}">
                  <a16:creationId xmlns:a16="http://schemas.microsoft.com/office/drawing/2014/main" id="{0D39184C-0D48-4DF2-B4BE-0B6D0661A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542"/>
              <a:ext cx="446" cy="626"/>
            </a:xfrm>
            <a:custGeom>
              <a:avLst/>
              <a:gdLst>
                <a:gd name="T0" fmla="*/ 48 w 446"/>
                <a:gd name="T1" fmla="*/ 2 h 626"/>
                <a:gd name="T2" fmla="*/ 0 w 446"/>
                <a:gd name="T3" fmla="*/ 194 h 626"/>
                <a:gd name="T4" fmla="*/ 144 w 446"/>
                <a:gd name="T5" fmla="*/ 290 h 626"/>
                <a:gd name="T6" fmla="*/ 144 w 446"/>
                <a:gd name="T7" fmla="*/ 434 h 626"/>
                <a:gd name="T8" fmla="*/ 192 w 446"/>
                <a:gd name="T9" fmla="*/ 578 h 626"/>
                <a:gd name="T10" fmla="*/ 252 w 446"/>
                <a:gd name="T11" fmla="*/ 590 h 626"/>
                <a:gd name="T12" fmla="*/ 288 w 446"/>
                <a:gd name="T13" fmla="*/ 614 h 626"/>
                <a:gd name="T14" fmla="*/ 324 w 446"/>
                <a:gd name="T15" fmla="*/ 626 h 626"/>
                <a:gd name="T16" fmla="*/ 408 w 446"/>
                <a:gd name="T17" fmla="*/ 614 h 626"/>
                <a:gd name="T18" fmla="*/ 420 w 446"/>
                <a:gd name="T19" fmla="*/ 506 h 626"/>
                <a:gd name="T20" fmla="*/ 312 w 446"/>
                <a:gd name="T21" fmla="*/ 446 h 626"/>
                <a:gd name="T22" fmla="*/ 276 w 446"/>
                <a:gd name="T23" fmla="*/ 458 h 626"/>
                <a:gd name="T24" fmla="*/ 240 w 446"/>
                <a:gd name="T25" fmla="*/ 482 h 626"/>
                <a:gd name="T26" fmla="*/ 204 w 446"/>
                <a:gd name="T27" fmla="*/ 458 h 626"/>
                <a:gd name="T28" fmla="*/ 180 w 446"/>
                <a:gd name="T29" fmla="*/ 386 h 626"/>
                <a:gd name="T30" fmla="*/ 168 w 446"/>
                <a:gd name="T31" fmla="*/ 350 h 626"/>
                <a:gd name="T32" fmla="*/ 168 w 446"/>
                <a:gd name="T33" fmla="*/ 62 h 626"/>
                <a:gd name="T34" fmla="*/ 132 w 446"/>
                <a:gd name="T35" fmla="*/ 50 h 626"/>
                <a:gd name="T36" fmla="*/ 48 w 446"/>
                <a:gd name="T37" fmla="*/ 2 h 6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46"/>
                <a:gd name="T58" fmla="*/ 0 h 626"/>
                <a:gd name="T59" fmla="*/ 446 w 446"/>
                <a:gd name="T60" fmla="*/ 626 h 6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46" h="626">
                  <a:moveTo>
                    <a:pt x="48" y="2"/>
                  </a:moveTo>
                  <a:lnTo>
                    <a:pt x="0" y="194"/>
                  </a:lnTo>
                  <a:lnTo>
                    <a:pt x="144" y="290"/>
                  </a:lnTo>
                  <a:lnTo>
                    <a:pt x="144" y="434"/>
                  </a:lnTo>
                  <a:cubicBezTo>
                    <a:pt x="160" y="482"/>
                    <a:pt x="163" y="536"/>
                    <a:pt x="192" y="578"/>
                  </a:cubicBezTo>
                  <a:cubicBezTo>
                    <a:pt x="204" y="595"/>
                    <a:pt x="233" y="583"/>
                    <a:pt x="252" y="590"/>
                  </a:cubicBezTo>
                  <a:cubicBezTo>
                    <a:pt x="266" y="595"/>
                    <a:pt x="275" y="608"/>
                    <a:pt x="288" y="614"/>
                  </a:cubicBezTo>
                  <a:cubicBezTo>
                    <a:pt x="299" y="620"/>
                    <a:pt x="312" y="622"/>
                    <a:pt x="324" y="626"/>
                  </a:cubicBezTo>
                  <a:cubicBezTo>
                    <a:pt x="352" y="622"/>
                    <a:pt x="382" y="625"/>
                    <a:pt x="408" y="614"/>
                  </a:cubicBezTo>
                  <a:cubicBezTo>
                    <a:pt x="446" y="597"/>
                    <a:pt x="434" y="526"/>
                    <a:pt x="420" y="506"/>
                  </a:cubicBezTo>
                  <a:cubicBezTo>
                    <a:pt x="395" y="470"/>
                    <a:pt x="350" y="459"/>
                    <a:pt x="312" y="446"/>
                  </a:cubicBezTo>
                  <a:cubicBezTo>
                    <a:pt x="300" y="450"/>
                    <a:pt x="287" y="452"/>
                    <a:pt x="276" y="458"/>
                  </a:cubicBezTo>
                  <a:cubicBezTo>
                    <a:pt x="263" y="464"/>
                    <a:pt x="254" y="482"/>
                    <a:pt x="240" y="482"/>
                  </a:cubicBezTo>
                  <a:cubicBezTo>
                    <a:pt x="226" y="482"/>
                    <a:pt x="216" y="466"/>
                    <a:pt x="204" y="458"/>
                  </a:cubicBezTo>
                  <a:cubicBezTo>
                    <a:pt x="196" y="434"/>
                    <a:pt x="188" y="410"/>
                    <a:pt x="180" y="386"/>
                  </a:cubicBezTo>
                  <a:cubicBezTo>
                    <a:pt x="176" y="374"/>
                    <a:pt x="168" y="350"/>
                    <a:pt x="168" y="350"/>
                  </a:cubicBezTo>
                  <a:cubicBezTo>
                    <a:pt x="171" y="306"/>
                    <a:pt x="194" y="126"/>
                    <a:pt x="168" y="62"/>
                  </a:cubicBezTo>
                  <a:cubicBezTo>
                    <a:pt x="163" y="50"/>
                    <a:pt x="143" y="56"/>
                    <a:pt x="132" y="50"/>
                  </a:cubicBezTo>
                  <a:cubicBezTo>
                    <a:pt x="42" y="0"/>
                    <a:pt x="91" y="2"/>
                    <a:pt x="4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" name="Group 137">
            <a:extLst>
              <a:ext uri="{FF2B5EF4-FFF2-40B4-BE49-F238E27FC236}">
                <a16:creationId xmlns:a16="http://schemas.microsoft.com/office/drawing/2014/main" id="{B2A230BE-449E-83F3-72AA-8F6A3DE42F3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630488"/>
            <a:ext cx="2590800" cy="2724150"/>
            <a:chOff x="96" y="1548"/>
            <a:chExt cx="1632" cy="1716"/>
          </a:xfrm>
        </p:grpSpPr>
        <p:grpSp>
          <p:nvGrpSpPr>
            <p:cNvPr id="36908" name="Group 138">
              <a:extLst>
                <a:ext uri="{FF2B5EF4-FFF2-40B4-BE49-F238E27FC236}">
                  <a16:creationId xmlns:a16="http://schemas.microsoft.com/office/drawing/2014/main" id="{50833E97-7538-19D6-66A9-2E37C4D3B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981"/>
              <a:ext cx="1605" cy="707"/>
              <a:chOff x="-48" y="1981"/>
              <a:chExt cx="1605" cy="707"/>
            </a:xfrm>
          </p:grpSpPr>
          <p:pic>
            <p:nvPicPr>
              <p:cNvPr id="36933" name="Picture 139" descr="bomba Na-K-1">
                <a:extLst>
                  <a:ext uri="{FF2B5EF4-FFF2-40B4-BE49-F238E27FC236}">
                    <a16:creationId xmlns:a16="http://schemas.microsoft.com/office/drawing/2014/main" id="{4D8FFC86-E9C1-2DA7-8E5C-7A048C0C2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2077"/>
                <a:ext cx="1317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934" name="Text Box 140">
                <a:extLst>
                  <a:ext uri="{FF2B5EF4-FFF2-40B4-BE49-F238E27FC236}">
                    <a16:creationId xmlns:a16="http://schemas.microsoft.com/office/drawing/2014/main" id="{A48C0D6C-A0FF-E482-A505-41189D526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8" y="1981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1800">
                    <a:latin typeface="Times New Roman" panose="02020603050405020304" pitchFamily="18" charset="0"/>
                  </a:rPr>
                  <a:t>Out.</a:t>
                </a:r>
                <a:endParaRPr lang="es-E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35" name="Text Box 141">
                <a:extLst>
                  <a:ext uri="{FF2B5EF4-FFF2-40B4-BE49-F238E27FC236}">
                    <a16:creationId xmlns:a16="http://schemas.microsoft.com/office/drawing/2014/main" id="{308D03FE-E5AC-098C-3D69-E6023C451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8" y="2422"/>
                <a:ext cx="3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1800">
                    <a:latin typeface="Times New Roman" panose="02020603050405020304" pitchFamily="18" charset="0"/>
                  </a:rPr>
                  <a:t>In</a:t>
                </a:r>
                <a:endParaRPr lang="es-E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909" name="Group 142">
              <a:extLst>
                <a:ext uri="{FF2B5EF4-FFF2-40B4-BE49-F238E27FC236}">
                  <a16:creationId xmlns:a16="http://schemas.microsoft.com/office/drawing/2014/main" id="{0FE0CA20-AE8B-1D00-CA5D-961C0FD14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1548"/>
              <a:ext cx="1224" cy="1716"/>
              <a:chOff x="216" y="1548"/>
              <a:chExt cx="1224" cy="1716"/>
            </a:xfrm>
          </p:grpSpPr>
          <p:sp>
            <p:nvSpPr>
              <p:cNvPr id="36914" name="Oval 143">
                <a:extLst>
                  <a:ext uri="{FF2B5EF4-FFF2-40B4-BE49-F238E27FC236}">
                    <a16:creationId xmlns:a16="http://schemas.microsoft.com/office/drawing/2014/main" id="{FE915CE0-A2A0-BA20-954A-ADACB1E61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1740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15" name="Oval 144">
                <a:extLst>
                  <a:ext uri="{FF2B5EF4-FFF2-40B4-BE49-F238E27FC236}">
                    <a16:creationId xmlns:a16="http://schemas.microsoft.com/office/drawing/2014/main" id="{E14D48DD-6F03-9BFB-E903-E1B1C6F6A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1884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16" name="Oval 145">
                <a:extLst>
                  <a:ext uri="{FF2B5EF4-FFF2-40B4-BE49-F238E27FC236}">
                    <a16:creationId xmlns:a16="http://schemas.microsoft.com/office/drawing/2014/main" id="{7442DDE6-67D0-26C8-CF45-37EDFB2C4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1788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17" name="Oval 146">
                <a:extLst>
                  <a:ext uri="{FF2B5EF4-FFF2-40B4-BE49-F238E27FC236}">
                    <a16:creationId xmlns:a16="http://schemas.microsoft.com/office/drawing/2014/main" id="{DD48BB57-DC48-305F-7C7C-4063093C7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1548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18" name="Oval 147">
                <a:extLst>
                  <a:ext uri="{FF2B5EF4-FFF2-40B4-BE49-F238E27FC236}">
                    <a16:creationId xmlns:a16="http://schemas.microsoft.com/office/drawing/2014/main" id="{BC39CE8A-F6D1-720A-8B92-BE94086A6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" y="1644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19" name="Oval 148">
                <a:extLst>
                  <a:ext uri="{FF2B5EF4-FFF2-40B4-BE49-F238E27FC236}">
                    <a16:creationId xmlns:a16="http://schemas.microsoft.com/office/drawing/2014/main" id="{CBEAC3AE-66BB-B8CF-F4A0-B0132774A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1884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0" name="Oval 149">
                <a:extLst>
                  <a:ext uri="{FF2B5EF4-FFF2-40B4-BE49-F238E27FC236}">
                    <a16:creationId xmlns:a16="http://schemas.microsoft.com/office/drawing/2014/main" id="{AFCCA147-FE3E-B88A-AE06-35288604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1644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1" name="Oval 150">
                <a:extLst>
                  <a:ext uri="{FF2B5EF4-FFF2-40B4-BE49-F238E27FC236}">
                    <a16:creationId xmlns:a16="http://schemas.microsoft.com/office/drawing/2014/main" id="{F1505CBB-7EA3-8198-C5D5-686283BA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692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2" name="Oval 151">
                <a:extLst>
                  <a:ext uri="{FF2B5EF4-FFF2-40B4-BE49-F238E27FC236}">
                    <a16:creationId xmlns:a16="http://schemas.microsoft.com/office/drawing/2014/main" id="{28F14293-FA1F-0ED1-F36D-F5796FFDE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1884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3" name="Oval 152">
                <a:extLst>
                  <a:ext uri="{FF2B5EF4-FFF2-40B4-BE49-F238E27FC236}">
                    <a16:creationId xmlns:a16="http://schemas.microsoft.com/office/drawing/2014/main" id="{154C9FCF-8061-D158-24FF-DC185F2E1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1980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4" name="Oval 153">
                <a:extLst>
                  <a:ext uri="{FF2B5EF4-FFF2-40B4-BE49-F238E27FC236}">
                    <a16:creationId xmlns:a16="http://schemas.microsoft.com/office/drawing/2014/main" id="{4DABCBF2-23C8-7A9D-43EF-F8691D171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796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5" name="Oval 154">
                <a:extLst>
                  <a:ext uri="{FF2B5EF4-FFF2-40B4-BE49-F238E27FC236}">
                    <a16:creationId xmlns:a16="http://schemas.microsoft.com/office/drawing/2014/main" id="{58579711-FADC-74BE-2C8E-BCF49EDD1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700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6" name="Oval 155">
                <a:extLst>
                  <a:ext uri="{FF2B5EF4-FFF2-40B4-BE49-F238E27FC236}">
                    <a16:creationId xmlns:a16="http://schemas.microsoft.com/office/drawing/2014/main" id="{B661CB88-D463-3F8A-B83D-43E23B038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2844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7" name="Oval 156">
                <a:extLst>
                  <a:ext uri="{FF2B5EF4-FFF2-40B4-BE49-F238E27FC236}">
                    <a16:creationId xmlns:a16="http://schemas.microsoft.com/office/drawing/2014/main" id="{CAA1EA79-308D-304E-8D52-34A62D459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" y="3036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8" name="Oval 157">
                <a:extLst>
                  <a:ext uri="{FF2B5EF4-FFF2-40B4-BE49-F238E27FC236}">
                    <a16:creationId xmlns:a16="http://schemas.microsoft.com/office/drawing/2014/main" id="{ACA7952E-5DD7-ABE5-8ABF-B4E7A7959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3036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29" name="Oval 158">
                <a:extLst>
                  <a:ext uri="{FF2B5EF4-FFF2-40B4-BE49-F238E27FC236}">
                    <a16:creationId xmlns:a16="http://schemas.microsoft.com/office/drawing/2014/main" id="{05915315-AFE0-4BB2-C44D-E2A23AB1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" y="2844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30" name="Oval 159">
                <a:extLst>
                  <a:ext uri="{FF2B5EF4-FFF2-40B4-BE49-F238E27FC236}">
                    <a16:creationId xmlns:a16="http://schemas.microsoft.com/office/drawing/2014/main" id="{3C8F6453-6012-96F8-65D4-256CABD54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" y="3180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31" name="Oval 160">
                <a:extLst>
                  <a:ext uri="{FF2B5EF4-FFF2-40B4-BE49-F238E27FC236}">
                    <a16:creationId xmlns:a16="http://schemas.microsoft.com/office/drawing/2014/main" id="{AA2ED661-0A20-040E-DCA9-0180AF221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" y="2988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32" name="Oval 161">
                <a:extLst>
                  <a:ext uri="{FF2B5EF4-FFF2-40B4-BE49-F238E27FC236}">
                    <a16:creationId xmlns:a16="http://schemas.microsoft.com/office/drawing/2014/main" id="{4F9AE002-1CE3-7913-9BE2-A3E15F7D5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604"/>
                <a:ext cx="72" cy="84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grpSp>
          <p:nvGrpSpPr>
            <p:cNvPr id="36910" name="Group 162">
              <a:extLst>
                <a:ext uri="{FF2B5EF4-FFF2-40B4-BE49-F238E27FC236}">
                  <a16:creationId xmlns:a16="http://schemas.microsoft.com/office/drawing/2014/main" id="{797436E3-C737-B195-D41C-C069BE044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1824"/>
              <a:ext cx="168" cy="180"/>
              <a:chOff x="4896" y="2160"/>
              <a:chExt cx="168" cy="180"/>
            </a:xfrm>
          </p:grpSpPr>
          <p:sp>
            <p:nvSpPr>
              <p:cNvPr id="36911" name="Oval 163">
                <a:extLst>
                  <a:ext uri="{FF2B5EF4-FFF2-40B4-BE49-F238E27FC236}">
                    <a16:creationId xmlns:a16="http://schemas.microsoft.com/office/drawing/2014/main" id="{3CD3CE3F-EBB0-C029-5907-6FCA6C7F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160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12" name="Oval 164">
                <a:extLst>
                  <a:ext uri="{FF2B5EF4-FFF2-40B4-BE49-F238E27FC236}">
                    <a16:creationId xmlns:a16="http://schemas.microsoft.com/office/drawing/2014/main" id="{7B024C40-D89A-E929-1308-7D1E6064D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13" name="Oval 165">
                <a:extLst>
                  <a:ext uri="{FF2B5EF4-FFF2-40B4-BE49-F238E27FC236}">
                    <a16:creationId xmlns:a16="http://schemas.microsoft.com/office/drawing/2014/main" id="{E306C1E4-28FB-3217-6C18-3DCD1BE35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60"/>
                <a:ext cx="72" cy="8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</p:grpSp>
      <p:grpSp>
        <p:nvGrpSpPr>
          <p:cNvPr id="16385" name="Group 166">
            <a:extLst>
              <a:ext uri="{FF2B5EF4-FFF2-40B4-BE49-F238E27FC236}">
                <a16:creationId xmlns:a16="http://schemas.microsoft.com/office/drawing/2014/main" id="{E5291F56-6EED-2745-B40E-E94DA7F90E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925888"/>
            <a:ext cx="114300" cy="285750"/>
            <a:chOff x="336" y="3120"/>
            <a:chExt cx="72" cy="180"/>
          </a:xfrm>
        </p:grpSpPr>
        <p:sp>
          <p:nvSpPr>
            <p:cNvPr id="36906" name="Oval 167">
              <a:extLst>
                <a:ext uri="{FF2B5EF4-FFF2-40B4-BE49-F238E27FC236}">
                  <a16:creationId xmlns:a16="http://schemas.microsoft.com/office/drawing/2014/main" id="{6F70BF48-C198-9C64-EAD7-6114C5DD2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07" name="Oval 168">
              <a:extLst>
                <a:ext uri="{FF2B5EF4-FFF2-40B4-BE49-F238E27FC236}">
                  <a16:creationId xmlns:a16="http://schemas.microsoft.com/office/drawing/2014/main" id="{1FC1601F-FD30-A93E-6F98-2EBE46F7F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20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grpSp>
        <p:nvGrpSpPr>
          <p:cNvPr id="16386" name="Group 169">
            <a:extLst>
              <a:ext uri="{FF2B5EF4-FFF2-40B4-BE49-F238E27FC236}">
                <a16:creationId xmlns:a16="http://schemas.microsoft.com/office/drawing/2014/main" id="{4C8D1381-05EF-D762-4230-27322B4C159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26038"/>
            <a:ext cx="1447800" cy="1143000"/>
            <a:chOff x="1104" y="3120"/>
            <a:chExt cx="912" cy="720"/>
          </a:xfrm>
        </p:grpSpPr>
        <p:sp>
          <p:nvSpPr>
            <p:cNvPr id="36901" name="Freeform 170">
              <a:extLst>
                <a:ext uri="{FF2B5EF4-FFF2-40B4-BE49-F238E27FC236}">
                  <a16:creationId xmlns:a16="http://schemas.microsoft.com/office/drawing/2014/main" id="{00C17E83-E703-4174-7922-8DAEC958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120"/>
              <a:ext cx="912" cy="336"/>
            </a:xfrm>
            <a:custGeom>
              <a:avLst/>
              <a:gdLst>
                <a:gd name="T0" fmla="*/ 912 w 912"/>
                <a:gd name="T1" fmla="*/ 288 h 336"/>
                <a:gd name="T2" fmla="*/ 432 w 912"/>
                <a:gd name="T3" fmla="*/ 288 h 336"/>
                <a:gd name="T4" fmla="*/ 0 w 912"/>
                <a:gd name="T5" fmla="*/ 0 h 336"/>
                <a:gd name="T6" fmla="*/ 0 60000 65536"/>
                <a:gd name="T7" fmla="*/ 0 60000 65536"/>
                <a:gd name="T8" fmla="*/ 0 60000 65536"/>
                <a:gd name="T9" fmla="*/ 0 w 912"/>
                <a:gd name="T10" fmla="*/ 0 h 336"/>
                <a:gd name="T11" fmla="*/ 912 w 9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36">
                  <a:moveTo>
                    <a:pt x="912" y="288"/>
                  </a:moveTo>
                  <a:cubicBezTo>
                    <a:pt x="748" y="312"/>
                    <a:pt x="584" y="336"/>
                    <a:pt x="432" y="288"/>
                  </a:cubicBezTo>
                  <a:cubicBezTo>
                    <a:pt x="280" y="240"/>
                    <a:pt x="140" y="12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902" name="Freeform 171">
              <a:extLst>
                <a:ext uri="{FF2B5EF4-FFF2-40B4-BE49-F238E27FC236}">
                  <a16:creationId xmlns:a16="http://schemas.microsoft.com/office/drawing/2014/main" id="{2260C327-0795-233B-DD9D-ECDD0EAB7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" y="3426"/>
              <a:ext cx="384" cy="192"/>
            </a:xfrm>
            <a:custGeom>
              <a:avLst/>
              <a:gdLst>
                <a:gd name="T0" fmla="*/ 384 w 384"/>
                <a:gd name="T1" fmla="*/ 0 h 192"/>
                <a:gd name="T2" fmla="*/ 192 w 384"/>
                <a:gd name="T3" fmla="*/ 48 h 192"/>
                <a:gd name="T4" fmla="*/ 0 w 384"/>
                <a:gd name="T5" fmla="*/ 192 h 192"/>
                <a:gd name="T6" fmla="*/ 0 60000 65536"/>
                <a:gd name="T7" fmla="*/ 0 60000 65536"/>
                <a:gd name="T8" fmla="*/ 0 60000 65536"/>
                <a:gd name="T9" fmla="*/ 0 w 384"/>
                <a:gd name="T10" fmla="*/ 0 h 192"/>
                <a:gd name="T11" fmla="*/ 384 w 38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92">
                  <a:moveTo>
                    <a:pt x="384" y="0"/>
                  </a:moveTo>
                  <a:cubicBezTo>
                    <a:pt x="320" y="8"/>
                    <a:pt x="256" y="16"/>
                    <a:pt x="192" y="48"/>
                  </a:cubicBezTo>
                  <a:cubicBezTo>
                    <a:pt x="128" y="80"/>
                    <a:pt x="64" y="136"/>
                    <a:pt x="0" y="19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36903" name="Group 172">
              <a:extLst>
                <a:ext uri="{FF2B5EF4-FFF2-40B4-BE49-F238E27FC236}">
                  <a16:creationId xmlns:a16="http://schemas.microsoft.com/office/drawing/2014/main" id="{CE71E20F-8407-1829-84CB-3EB2354CA3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552"/>
              <a:ext cx="192" cy="288"/>
              <a:chOff x="1632" y="3096"/>
              <a:chExt cx="192" cy="288"/>
            </a:xfrm>
          </p:grpSpPr>
          <p:sp>
            <p:nvSpPr>
              <p:cNvPr id="36904" name="AutoShape 173">
                <a:extLst>
                  <a:ext uri="{FF2B5EF4-FFF2-40B4-BE49-F238E27FC236}">
                    <a16:creationId xmlns:a16="http://schemas.microsoft.com/office/drawing/2014/main" id="{10A6E0ED-EA5E-AB90-1DD5-07E5100F9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3120"/>
                <a:ext cx="187" cy="24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6905" name="Text Box 174">
                <a:extLst>
                  <a:ext uri="{FF2B5EF4-FFF2-40B4-BE49-F238E27FC236}">
                    <a16:creationId xmlns:a16="http://schemas.microsoft.com/office/drawing/2014/main" id="{B271E797-EC7A-38D4-579B-18B29C5B8A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096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400">
                    <a:latin typeface="Times New Roman" panose="02020603050405020304" pitchFamily="18" charset="0"/>
                  </a:rPr>
                  <a:t>P</a:t>
                </a:r>
                <a:endParaRPr lang="es-E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559" name="Freeform 175">
            <a:extLst>
              <a:ext uri="{FF2B5EF4-FFF2-40B4-BE49-F238E27FC236}">
                <a16:creationId xmlns:a16="http://schemas.microsoft.com/office/drawing/2014/main" id="{117F58FA-4F64-7B4D-D5C2-9CCF249D85E9}"/>
              </a:ext>
            </a:extLst>
          </p:cNvPr>
          <p:cNvSpPr>
            <a:spLocks/>
          </p:cNvSpPr>
          <p:nvPr/>
        </p:nvSpPr>
        <p:spPr bwMode="auto">
          <a:xfrm>
            <a:off x="1600200" y="4135438"/>
            <a:ext cx="76200" cy="609600"/>
          </a:xfrm>
          <a:custGeom>
            <a:avLst/>
            <a:gdLst>
              <a:gd name="T0" fmla="*/ 0 w 56"/>
              <a:gd name="T1" fmla="*/ 0 h 288"/>
              <a:gd name="T2" fmla="*/ 2147483646 w 56"/>
              <a:gd name="T3" fmla="*/ 2147483646 h 288"/>
              <a:gd name="T4" fmla="*/ 2147483646 w 56"/>
              <a:gd name="T5" fmla="*/ 2147483646 h 288"/>
              <a:gd name="T6" fmla="*/ 0 60000 65536"/>
              <a:gd name="T7" fmla="*/ 0 60000 65536"/>
              <a:gd name="T8" fmla="*/ 0 60000 65536"/>
              <a:gd name="T9" fmla="*/ 0 w 56"/>
              <a:gd name="T10" fmla="*/ 0 h 288"/>
              <a:gd name="T11" fmla="*/ 56 w 5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288">
                <a:moveTo>
                  <a:pt x="0" y="0"/>
                </a:moveTo>
                <a:cubicBezTo>
                  <a:pt x="20" y="48"/>
                  <a:pt x="40" y="96"/>
                  <a:pt x="48" y="144"/>
                </a:cubicBezTo>
                <a:cubicBezTo>
                  <a:pt x="56" y="192"/>
                  <a:pt x="52" y="240"/>
                  <a:pt x="48" y="2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389" name="Group 176">
            <a:extLst>
              <a:ext uri="{FF2B5EF4-FFF2-40B4-BE49-F238E27FC236}">
                <a16:creationId xmlns:a16="http://schemas.microsoft.com/office/drawing/2014/main" id="{687D710F-0C00-4E88-FB60-82FD377FA17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668838"/>
            <a:ext cx="114300" cy="285750"/>
            <a:chOff x="336" y="3120"/>
            <a:chExt cx="72" cy="180"/>
          </a:xfrm>
        </p:grpSpPr>
        <p:sp>
          <p:nvSpPr>
            <p:cNvPr id="36899" name="Oval 177">
              <a:extLst>
                <a:ext uri="{FF2B5EF4-FFF2-40B4-BE49-F238E27FC236}">
                  <a16:creationId xmlns:a16="http://schemas.microsoft.com/office/drawing/2014/main" id="{B4ED1E55-D206-DEC6-A1CC-0BDDD1D44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900" name="Oval 178">
              <a:extLst>
                <a:ext uri="{FF2B5EF4-FFF2-40B4-BE49-F238E27FC236}">
                  <a16:creationId xmlns:a16="http://schemas.microsoft.com/office/drawing/2014/main" id="{A4713AA5-E017-A2AF-47BE-E63B3A63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20"/>
              <a:ext cx="72" cy="84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sp>
        <p:nvSpPr>
          <p:cNvPr id="16563" name="Freeform 179">
            <a:extLst>
              <a:ext uri="{FF2B5EF4-FFF2-40B4-BE49-F238E27FC236}">
                <a16:creationId xmlns:a16="http://schemas.microsoft.com/office/drawing/2014/main" id="{C392D1A1-82CF-B53F-912B-87196F8BD2C2}"/>
              </a:ext>
            </a:extLst>
          </p:cNvPr>
          <p:cNvSpPr>
            <a:spLocks/>
          </p:cNvSpPr>
          <p:nvPr/>
        </p:nvSpPr>
        <p:spPr bwMode="auto">
          <a:xfrm>
            <a:off x="1371600" y="2154238"/>
            <a:ext cx="1295400" cy="609600"/>
          </a:xfrm>
          <a:custGeom>
            <a:avLst/>
            <a:gdLst>
              <a:gd name="T0" fmla="*/ 0 w 816"/>
              <a:gd name="T1" fmla="*/ 2147483646 h 384"/>
              <a:gd name="T2" fmla="*/ 2147483646 w 816"/>
              <a:gd name="T3" fmla="*/ 2147483646 h 384"/>
              <a:gd name="T4" fmla="*/ 2147483646 w 816"/>
              <a:gd name="T5" fmla="*/ 0 h 384"/>
              <a:gd name="T6" fmla="*/ 0 60000 65536"/>
              <a:gd name="T7" fmla="*/ 0 60000 65536"/>
              <a:gd name="T8" fmla="*/ 0 60000 65536"/>
              <a:gd name="T9" fmla="*/ 0 w 816"/>
              <a:gd name="T10" fmla="*/ 0 h 384"/>
              <a:gd name="T11" fmla="*/ 816 w 81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384">
                <a:moveTo>
                  <a:pt x="0" y="384"/>
                </a:moveTo>
                <a:cubicBezTo>
                  <a:pt x="24" y="336"/>
                  <a:pt x="8" y="160"/>
                  <a:pt x="144" y="96"/>
                </a:cubicBezTo>
                <a:cubicBezTo>
                  <a:pt x="280" y="32"/>
                  <a:pt x="676" y="20"/>
                  <a:pt x="816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390" name="Group 180">
            <a:extLst>
              <a:ext uri="{FF2B5EF4-FFF2-40B4-BE49-F238E27FC236}">
                <a16:creationId xmlns:a16="http://schemas.microsoft.com/office/drawing/2014/main" id="{17267DBD-9F67-EFAF-FC65-ABBEABD31C01}"/>
              </a:ext>
            </a:extLst>
          </p:cNvPr>
          <p:cNvGrpSpPr>
            <a:grpSpLocks/>
          </p:cNvGrpSpPr>
          <p:nvPr/>
        </p:nvGrpSpPr>
        <p:grpSpPr bwMode="auto">
          <a:xfrm>
            <a:off x="0" y="477838"/>
            <a:ext cx="2800350" cy="1600200"/>
            <a:chOff x="0" y="192"/>
            <a:chExt cx="1764" cy="1008"/>
          </a:xfrm>
        </p:grpSpPr>
        <p:pic>
          <p:nvPicPr>
            <p:cNvPr id="36890" name="Picture 181" descr="membrana">
              <a:extLst>
                <a:ext uri="{FF2B5EF4-FFF2-40B4-BE49-F238E27FC236}">
                  <a16:creationId xmlns:a16="http://schemas.microsoft.com/office/drawing/2014/main" id="{D9661C78-8797-2A3C-5C75-306FD14A1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4"/>
              <a:ext cx="10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1" name="AutoShape 182">
              <a:extLst>
                <a:ext uri="{FF2B5EF4-FFF2-40B4-BE49-F238E27FC236}">
                  <a16:creationId xmlns:a16="http://schemas.microsoft.com/office/drawing/2014/main" id="{2B0767DB-561C-13ED-EEB1-92A90671C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80"/>
              <a:ext cx="144" cy="432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892" name="Text Box 183">
              <a:extLst>
                <a:ext uri="{FF2B5EF4-FFF2-40B4-BE49-F238E27FC236}">
                  <a16:creationId xmlns:a16="http://schemas.microsoft.com/office/drawing/2014/main" id="{19CA7EE5-71BE-FE7E-A380-DAE12D582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2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3 Na</a:t>
              </a:r>
              <a:r>
                <a:rPr lang="es-ES_tradnl" altLang="en-US" sz="2400" baseline="30000">
                  <a:latin typeface="Times New Roman" panose="02020603050405020304" pitchFamily="18" charset="0"/>
                </a:rPr>
                <a:t>+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93" name="AutoShape 184">
              <a:extLst>
                <a:ext uri="{FF2B5EF4-FFF2-40B4-BE49-F238E27FC236}">
                  <a16:creationId xmlns:a16="http://schemas.microsoft.com/office/drawing/2014/main" id="{EBE07BE9-F6B1-F788-4FD5-E9BF7A7DD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528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6894" name="Text Box 185">
              <a:extLst>
                <a:ext uri="{FF2B5EF4-FFF2-40B4-BE49-F238E27FC236}">
                  <a16:creationId xmlns:a16="http://schemas.microsoft.com/office/drawing/2014/main" id="{91453690-3976-CB58-B042-92A22E6E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2 K</a:t>
              </a:r>
              <a:r>
                <a:rPr lang="es-ES_tradnl" altLang="en-US" sz="2400" baseline="30000">
                  <a:latin typeface="Times New Roman" panose="02020603050405020304" pitchFamily="18" charset="0"/>
                </a:rPr>
                <a:t>+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95" name="Freeform 186">
              <a:extLst>
                <a:ext uri="{FF2B5EF4-FFF2-40B4-BE49-F238E27FC236}">
                  <a16:creationId xmlns:a16="http://schemas.microsoft.com/office/drawing/2014/main" id="{B0C6CB8B-CD93-A966-56E0-3FE69EE4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528"/>
              <a:ext cx="388" cy="432"/>
            </a:xfrm>
            <a:custGeom>
              <a:avLst/>
              <a:gdLst>
                <a:gd name="T0" fmla="*/ 46 w 424"/>
                <a:gd name="T1" fmla="*/ 0 h 600"/>
                <a:gd name="T2" fmla="*/ 14 w 424"/>
                <a:gd name="T3" fmla="*/ 1 h 600"/>
                <a:gd name="T4" fmla="*/ 4 w 424"/>
                <a:gd name="T5" fmla="*/ 1 h 600"/>
                <a:gd name="T6" fmla="*/ 12 w 424"/>
                <a:gd name="T7" fmla="*/ 1 h 600"/>
                <a:gd name="T8" fmla="*/ 45 w 424"/>
                <a:gd name="T9" fmla="*/ 1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600"/>
                <a:gd name="T17" fmla="*/ 424 w 424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600">
                  <a:moveTo>
                    <a:pt x="424" y="0"/>
                  </a:moveTo>
                  <a:cubicBezTo>
                    <a:pt x="372" y="14"/>
                    <a:pt x="194" y="38"/>
                    <a:pt x="124" y="84"/>
                  </a:cubicBezTo>
                  <a:cubicBezTo>
                    <a:pt x="54" y="130"/>
                    <a:pt x="8" y="212"/>
                    <a:pt x="4" y="276"/>
                  </a:cubicBezTo>
                  <a:cubicBezTo>
                    <a:pt x="0" y="340"/>
                    <a:pt x="32" y="414"/>
                    <a:pt x="100" y="468"/>
                  </a:cubicBezTo>
                  <a:cubicBezTo>
                    <a:pt x="168" y="522"/>
                    <a:pt x="347" y="573"/>
                    <a:pt x="412" y="60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896" name="Text Box 187">
              <a:extLst>
                <a:ext uri="{FF2B5EF4-FFF2-40B4-BE49-F238E27FC236}">
                  <a16:creationId xmlns:a16="http://schemas.microsoft.com/office/drawing/2014/main" id="{46369330-82D3-6F9D-1FBD-78039907E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3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ATP</a:t>
              </a:r>
              <a:endParaRPr lang="es-E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6897" name="Text Box 188">
              <a:extLst>
                <a:ext uri="{FF2B5EF4-FFF2-40B4-BE49-F238E27FC236}">
                  <a16:creationId xmlns:a16="http://schemas.microsoft.com/office/drawing/2014/main" id="{1D7B3DF3-6F15-8B78-060D-D219C360E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>
                  <a:latin typeface="Times New Roman" panose="02020603050405020304" pitchFamily="18" charset="0"/>
                </a:rPr>
                <a:t>Ext</a:t>
              </a:r>
              <a:endParaRPr lang="es-E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6898" name="Text Box 189">
              <a:extLst>
                <a:ext uri="{FF2B5EF4-FFF2-40B4-BE49-F238E27FC236}">
                  <a16:creationId xmlns:a16="http://schemas.microsoft.com/office/drawing/2014/main" id="{7F546329-85C1-AD76-6402-45C77C9A6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25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>
                  <a:latin typeface="Times New Roman" panose="02020603050405020304" pitchFamily="18" charset="0"/>
                </a:rPr>
                <a:t>Int</a:t>
              </a:r>
              <a:endParaRPr lang="es-E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36888" name="Text Box 2">
            <a:extLst>
              <a:ext uri="{FF2B5EF4-FFF2-40B4-BE49-F238E27FC236}">
                <a16:creationId xmlns:a16="http://schemas.microsoft.com/office/drawing/2014/main" id="{24F7BAE6-276F-7D20-F0C2-D556FB02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The Na</a:t>
            </a:r>
            <a:r>
              <a:rPr lang="es-ES_tradnl" altLang="en-US" sz="2000" b="1" baseline="30000"/>
              <a:t>+</a:t>
            </a:r>
            <a:r>
              <a:rPr lang="es-ES_tradnl" altLang="en-US" sz="2000" b="1"/>
              <a:t>-K</a:t>
            </a:r>
            <a:r>
              <a:rPr lang="es-ES_tradnl" altLang="en-US" sz="2000" b="1" baseline="30000"/>
              <a:t>+</a:t>
            </a:r>
            <a:r>
              <a:rPr lang="es-ES_tradnl" altLang="en-US" sz="2000" b="1"/>
              <a:t> pump</a:t>
            </a:r>
            <a:endParaRPr lang="es-ES" altLang="en-US" sz="1800" b="1"/>
          </a:p>
        </p:txBody>
      </p:sp>
      <p:sp>
        <p:nvSpPr>
          <p:cNvPr id="36889" name="CuadroTexto 2">
            <a:extLst>
              <a:ext uri="{FF2B5EF4-FFF2-40B4-BE49-F238E27FC236}">
                <a16:creationId xmlns:a16="http://schemas.microsoft.com/office/drawing/2014/main" id="{B56EBF29-AF6E-1748-3A4B-05F2CC26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59488"/>
            <a:ext cx="3095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hlinkClick r:id="rId5"/>
              </a:rPr>
              <a:t>https://www.youtube.com/watch?v=AkiaMiGnPuQ</a:t>
            </a:r>
            <a:endParaRPr lang="en-US" altLang="en-US" sz="12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6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6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1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EF1FA686-59E7-698E-3838-65090E530F8C}"/>
              </a:ext>
            </a:extLst>
          </p:cNvPr>
          <p:cNvGrpSpPr>
            <a:grpSpLocks/>
          </p:cNvGrpSpPr>
          <p:nvPr/>
        </p:nvGrpSpPr>
        <p:grpSpPr bwMode="auto">
          <a:xfrm>
            <a:off x="0" y="304800"/>
            <a:ext cx="2800350" cy="1600200"/>
            <a:chOff x="0" y="192"/>
            <a:chExt cx="1764" cy="1008"/>
          </a:xfrm>
        </p:grpSpPr>
        <p:pic>
          <p:nvPicPr>
            <p:cNvPr id="37894" name="Picture 3" descr="membrana">
              <a:extLst>
                <a:ext uri="{FF2B5EF4-FFF2-40B4-BE49-F238E27FC236}">
                  <a16:creationId xmlns:a16="http://schemas.microsoft.com/office/drawing/2014/main" id="{A1A1F9D6-33DA-0F37-2519-DEF6ECF01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4"/>
              <a:ext cx="105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5" name="AutoShape 4">
              <a:extLst>
                <a:ext uri="{FF2B5EF4-FFF2-40B4-BE49-F238E27FC236}">
                  <a16:creationId xmlns:a16="http://schemas.microsoft.com/office/drawing/2014/main" id="{EE4C3CDC-3090-F777-B9F7-DAA7723B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80"/>
              <a:ext cx="144" cy="432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896" name="Text Box 5">
              <a:extLst>
                <a:ext uri="{FF2B5EF4-FFF2-40B4-BE49-F238E27FC236}">
                  <a16:creationId xmlns:a16="http://schemas.microsoft.com/office/drawing/2014/main" id="{17909B7D-8D92-E041-4515-EA38E8958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2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3 Na</a:t>
              </a:r>
              <a:r>
                <a:rPr lang="es-ES_tradnl" altLang="en-US" sz="2400" baseline="30000">
                  <a:latin typeface="Times New Roman" panose="02020603050405020304" pitchFamily="18" charset="0"/>
                </a:rPr>
                <a:t>+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7" name="AutoShape 6">
              <a:extLst>
                <a:ext uri="{FF2B5EF4-FFF2-40B4-BE49-F238E27FC236}">
                  <a16:creationId xmlns:a16="http://schemas.microsoft.com/office/drawing/2014/main" id="{8DE05F15-3503-FC8D-D4CA-8600B851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528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7898" name="Text Box 7">
              <a:extLst>
                <a:ext uri="{FF2B5EF4-FFF2-40B4-BE49-F238E27FC236}">
                  <a16:creationId xmlns:a16="http://schemas.microsoft.com/office/drawing/2014/main" id="{D4488A01-9CE7-C27D-0ECB-1A72BD8B4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2 K</a:t>
              </a:r>
              <a:r>
                <a:rPr lang="es-ES_tradnl" altLang="en-US" sz="2400" baseline="30000">
                  <a:latin typeface="Times New Roman" panose="02020603050405020304" pitchFamily="18" charset="0"/>
                </a:rPr>
                <a:t>+</a:t>
              </a:r>
              <a:endParaRPr lang="es-E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899" name="Freeform 8">
              <a:extLst>
                <a:ext uri="{FF2B5EF4-FFF2-40B4-BE49-F238E27FC236}">
                  <a16:creationId xmlns:a16="http://schemas.microsoft.com/office/drawing/2014/main" id="{704D78DE-C740-32B9-5C93-C8E1C1CD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" y="528"/>
              <a:ext cx="388" cy="432"/>
            </a:xfrm>
            <a:custGeom>
              <a:avLst/>
              <a:gdLst>
                <a:gd name="T0" fmla="*/ 46 w 424"/>
                <a:gd name="T1" fmla="*/ 0 h 600"/>
                <a:gd name="T2" fmla="*/ 14 w 424"/>
                <a:gd name="T3" fmla="*/ 1 h 600"/>
                <a:gd name="T4" fmla="*/ 4 w 424"/>
                <a:gd name="T5" fmla="*/ 1 h 600"/>
                <a:gd name="T6" fmla="*/ 12 w 424"/>
                <a:gd name="T7" fmla="*/ 1 h 600"/>
                <a:gd name="T8" fmla="*/ 45 w 424"/>
                <a:gd name="T9" fmla="*/ 1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600"/>
                <a:gd name="T17" fmla="*/ 424 w 424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600">
                  <a:moveTo>
                    <a:pt x="424" y="0"/>
                  </a:moveTo>
                  <a:cubicBezTo>
                    <a:pt x="372" y="14"/>
                    <a:pt x="194" y="38"/>
                    <a:pt x="124" y="84"/>
                  </a:cubicBezTo>
                  <a:cubicBezTo>
                    <a:pt x="54" y="130"/>
                    <a:pt x="8" y="212"/>
                    <a:pt x="4" y="276"/>
                  </a:cubicBezTo>
                  <a:cubicBezTo>
                    <a:pt x="0" y="340"/>
                    <a:pt x="32" y="414"/>
                    <a:pt x="100" y="468"/>
                  </a:cubicBezTo>
                  <a:cubicBezTo>
                    <a:pt x="168" y="522"/>
                    <a:pt x="347" y="573"/>
                    <a:pt x="412" y="60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900" name="Text Box 9">
              <a:extLst>
                <a:ext uri="{FF2B5EF4-FFF2-40B4-BE49-F238E27FC236}">
                  <a16:creationId xmlns:a16="http://schemas.microsoft.com/office/drawing/2014/main" id="{5621A0E6-4343-3C81-622A-90A18B4F2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38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latin typeface="Times New Roman" panose="02020603050405020304" pitchFamily="18" charset="0"/>
                </a:rPr>
                <a:t>ATP</a:t>
              </a:r>
              <a:endParaRPr lang="es-E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7901" name="Text Box 10">
              <a:extLst>
                <a:ext uri="{FF2B5EF4-FFF2-40B4-BE49-F238E27FC236}">
                  <a16:creationId xmlns:a16="http://schemas.microsoft.com/office/drawing/2014/main" id="{CFF44F24-75AD-330A-6988-3E0B9C674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>
                  <a:latin typeface="Times New Roman" panose="02020603050405020304" pitchFamily="18" charset="0"/>
                </a:rPr>
                <a:t>Ext</a:t>
              </a:r>
              <a:endParaRPr lang="es-E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7902" name="Text Box 11">
              <a:extLst>
                <a:ext uri="{FF2B5EF4-FFF2-40B4-BE49-F238E27FC236}">
                  <a16:creationId xmlns:a16="http://schemas.microsoft.com/office/drawing/2014/main" id="{A4AE355D-7EF5-7AEA-4EF3-CD0B7BE42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25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800">
                  <a:latin typeface="Times New Roman" panose="02020603050405020304" pitchFamily="18" charset="0"/>
                </a:rPr>
                <a:t>Int</a:t>
              </a:r>
              <a:endParaRPr lang="es-E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4" name="Text Box 12">
            <a:extLst>
              <a:ext uri="{FF2B5EF4-FFF2-40B4-BE49-F238E27FC236}">
                <a16:creationId xmlns:a16="http://schemas.microsoft.com/office/drawing/2014/main" id="{2FC1F4DA-F410-090D-4A3F-F4B9C4DD1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133600"/>
            <a:ext cx="7315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Arial Narrow" panose="020B0606020202030204" pitchFamily="34" charset="0"/>
              </a:rPr>
              <a:t> Pumps out 3 Na</a:t>
            </a:r>
            <a:r>
              <a:rPr lang="es-ES_tradnl" altLang="en-US" sz="2400" baseline="30000">
                <a:latin typeface="Arial Narrow" panose="020B0606020202030204" pitchFamily="34" charset="0"/>
              </a:rPr>
              <a:t>+</a:t>
            </a:r>
            <a:r>
              <a:rPr lang="es-ES_tradnl" altLang="en-US" sz="2400">
                <a:latin typeface="Arial Narrow" panose="020B0606020202030204" pitchFamily="34" charset="0"/>
              </a:rPr>
              <a:t> and pumps in 2 K</a:t>
            </a:r>
            <a:r>
              <a:rPr lang="es-ES_tradnl" altLang="en-US" sz="2400" baseline="30000">
                <a:latin typeface="Arial Narrow" panose="020B0606020202030204" pitchFamily="34" charset="0"/>
              </a:rPr>
              <a:t>+</a:t>
            </a:r>
            <a:endParaRPr lang="es-ES_tradnl" altLang="en-US" sz="2400">
              <a:latin typeface="Arial Narrow" panose="020B0606020202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Arial Narrow" panose="020B0606020202030204" pitchFamily="34" charset="0"/>
              </a:rPr>
              <a:t> Againts electrochemical gradient </a:t>
            </a:r>
            <a:r>
              <a:rPr lang="es-ES_tradnl" altLang="en-US" sz="2400">
                <a:latin typeface="Arial Narrow" panose="020B0606020202030204" pitchFamily="34" charset="0"/>
                <a:sym typeface="Wingdings" panose="05000000000000000000" pitchFamily="2" charset="2"/>
              </a:rPr>
              <a:t> Active transport  ATP 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Arial Narrow" panose="020B0606020202030204" pitchFamily="34" charset="0"/>
                <a:sym typeface="Wingdings" panose="05000000000000000000" pitchFamily="2" charset="2"/>
              </a:rPr>
              <a:t> Keeps the concentration gradients of </a:t>
            </a:r>
            <a:r>
              <a:rPr lang="es-ES_tradnl" altLang="en-US" sz="2400">
                <a:latin typeface="Arial Narrow" panose="020B0606020202030204" pitchFamily="34" charset="0"/>
              </a:rPr>
              <a:t>Na</a:t>
            </a:r>
            <a:r>
              <a:rPr lang="es-ES_tradnl" altLang="en-US" sz="2400" baseline="30000">
                <a:latin typeface="Arial Narrow" panose="020B0606020202030204" pitchFamily="34" charset="0"/>
              </a:rPr>
              <a:t>+</a:t>
            </a:r>
            <a:r>
              <a:rPr lang="es-ES_tradnl" altLang="en-US" sz="2400">
                <a:latin typeface="Arial Narrow" panose="020B0606020202030204" pitchFamily="34" charset="0"/>
              </a:rPr>
              <a:t> and K</a:t>
            </a:r>
            <a:r>
              <a:rPr lang="es-ES_tradnl" altLang="en-US" sz="2400" baseline="30000">
                <a:latin typeface="Arial Narrow" panose="020B0606020202030204" pitchFamily="34" charset="0"/>
              </a:rPr>
              <a:t>+</a:t>
            </a:r>
            <a:r>
              <a:rPr lang="es-ES_tradnl" altLang="en-US" sz="2400">
                <a:latin typeface="Arial Narrow" panose="020B0606020202030204" pitchFamily="34" charset="0"/>
              </a:rPr>
              <a:t> rather stable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Arial Narrow" panose="020B0606020202030204" pitchFamily="34" charset="0"/>
              </a:rPr>
              <a:t> Favours inner electrical negativity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Arial Narrow" panose="020B0606020202030204" pitchFamily="34" charset="0"/>
              </a:rPr>
              <a:t> It’s an ELECTROGENIC pump</a:t>
            </a:r>
            <a:endParaRPr lang="es-ES" altLang="en-US" sz="2400">
              <a:latin typeface="Arial Narrow" panose="020B0606020202030204" pitchFamily="34" charset="0"/>
            </a:endParaRPr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75A172C5-5531-A28F-39E0-5F005EA9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16113"/>
            <a:ext cx="8208962" cy="3168650"/>
          </a:xfrm>
          <a:prstGeom prst="rect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800"/>
          </a:p>
        </p:txBody>
      </p:sp>
      <p:sp>
        <p:nvSpPr>
          <p:cNvPr id="37893" name="Text Box 2">
            <a:extLst>
              <a:ext uri="{FF2B5EF4-FFF2-40B4-BE49-F238E27FC236}">
                <a16:creationId xmlns:a16="http://schemas.microsoft.com/office/drawing/2014/main" id="{BF5BBC62-66BB-74A1-0777-4A559E984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-2540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The Na</a:t>
            </a:r>
            <a:r>
              <a:rPr lang="es-ES_tradnl" altLang="en-US" sz="2000" b="1" baseline="30000"/>
              <a:t>+</a:t>
            </a:r>
            <a:r>
              <a:rPr lang="es-ES_tradnl" altLang="en-US" sz="2000" b="1"/>
              <a:t>-K</a:t>
            </a:r>
            <a:r>
              <a:rPr lang="es-ES_tradnl" altLang="en-US" sz="2000" b="1" baseline="30000"/>
              <a:t>+</a:t>
            </a:r>
            <a:r>
              <a:rPr lang="es-ES_tradnl" altLang="en-US" sz="2000" b="1"/>
              <a:t> pump</a:t>
            </a:r>
            <a:endParaRPr lang="es-ES" altLang="en-US"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build="p" autoUpdateAnimBg="0"/>
      <p:bldP spid="184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membrana 2">
            <a:extLst>
              <a:ext uri="{FF2B5EF4-FFF2-40B4-BE49-F238E27FC236}">
                <a16:creationId xmlns:a16="http://schemas.microsoft.com/office/drawing/2014/main" id="{AAAD55CF-CD7E-80E5-1899-13D0A686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57563"/>
            <a:ext cx="7866062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5" name="Group 3">
            <a:extLst>
              <a:ext uri="{FF2B5EF4-FFF2-40B4-BE49-F238E27FC236}">
                <a16:creationId xmlns:a16="http://schemas.microsoft.com/office/drawing/2014/main" id="{4BA23A6A-AE0F-F42D-4BC7-CE75BF61766E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3643313"/>
            <a:ext cx="1979612" cy="2405062"/>
            <a:chOff x="0" y="288"/>
            <a:chExt cx="1482" cy="2928"/>
          </a:xfrm>
        </p:grpSpPr>
        <p:grpSp>
          <p:nvGrpSpPr>
            <p:cNvPr id="38936" name="Group 4">
              <a:extLst>
                <a:ext uri="{FF2B5EF4-FFF2-40B4-BE49-F238E27FC236}">
                  <a16:creationId xmlns:a16="http://schemas.microsoft.com/office/drawing/2014/main" id="{6F979DB6-F560-9D8D-7586-68ADC71BA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88"/>
              <a:ext cx="570" cy="2928"/>
              <a:chOff x="912" y="288"/>
              <a:chExt cx="570" cy="2928"/>
            </a:xfrm>
          </p:grpSpPr>
          <p:sp>
            <p:nvSpPr>
              <p:cNvPr id="38938" name="Freeform 5">
                <a:extLst>
                  <a:ext uri="{FF2B5EF4-FFF2-40B4-BE49-F238E27FC236}">
                    <a16:creationId xmlns:a16="http://schemas.microsoft.com/office/drawing/2014/main" id="{A6B3E7D7-678A-37A7-C12C-6831FF74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588"/>
                <a:ext cx="93" cy="2628"/>
              </a:xfrm>
              <a:custGeom>
                <a:avLst/>
                <a:gdLst>
                  <a:gd name="T0" fmla="*/ 0 w 93"/>
                  <a:gd name="T1" fmla="*/ 2628 h 2628"/>
                  <a:gd name="T2" fmla="*/ 0 w 93"/>
                  <a:gd name="T3" fmla="*/ 0 h 2628"/>
                  <a:gd name="T4" fmla="*/ 93 w 93"/>
                  <a:gd name="T5" fmla="*/ 0 h 2628"/>
                  <a:gd name="T6" fmla="*/ 0 60000 65536"/>
                  <a:gd name="T7" fmla="*/ 0 60000 65536"/>
                  <a:gd name="T8" fmla="*/ 0 60000 65536"/>
                  <a:gd name="T9" fmla="*/ 0 w 93"/>
                  <a:gd name="T10" fmla="*/ 0 h 2628"/>
                  <a:gd name="T11" fmla="*/ 93 w 93"/>
                  <a:gd name="T12" fmla="*/ 2628 h 2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" h="2628">
                    <a:moveTo>
                      <a:pt x="0" y="2628"/>
                    </a:moveTo>
                    <a:lnTo>
                      <a:pt x="0" y="0"/>
                    </a:lnTo>
                    <a:lnTo>
                      <a:pt x="93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939" name="Freeform 6">
                <a:extLst>
                  <a:ext uri="{FF2B5EF4-FFF2-40B4-BE49-F238E27FC236}">
                    <a16:creationId xmlns:a16="http://schemas.microsoft.com/office/drawing/2014/main" id="{5CE9A270-A48E-C747-AA54-53FAD3691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573"/>
                <a:ext cx="90" cy="813"/>
              </a:xfrm>
              <a:custGeom>
                <a:avLst/>
                <a:gdLst>
                  <a:gd name="T0" fmla="*/ 90 w 90"/>
                  <a:gd name="T1" fmla="*/ 813 h 813"/>
                  <a:gd name="T2" fmla="*/ 90 w 90"/>
                  <a:gd name="T3" fmla="*/ 0 h 813"/>
                  <a:gd name="T4" fmla="*/ 0 w 90"/>
                  <a:gd name="T5" fmla="*/ 0 h 813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813"/>
                  <a:gd name="T11" fmla="*/ 90 w 90"/>
                  <a:gd name="T12" fmla="*/ 813 h 8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813">
                    <a:moveTo>
                      <a:pt x="90" y="813"/>
                    </a:move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940" name="Line 7">
                <a:extLst>
                  <a:ext uri="{FF2B5EF4-FFF2-40B4-BE49-F238E27FC236}">
                    <a16:creationId xmlns:a16="http://schemas.microsoft.com/office/drawing/2014/main" id="{FCB63D8F-7C5A-B804-219D-1C3F103A0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56" y="38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941" name="Rectangle 8">
                <a:extLst>
                  <a:ext uri="{FF2B5EF4-FFF2-40B4-BE49-F238E27FC236}">
                    <a16:creationId xmlns:a16="http://schemas.microsoft.com/office/drawing/2014/main" id="{F2CA8C09-8223-860D-9E48-C2EC62A16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384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</p:grpSp>
        <p:sp>
          <p:nvSpPr>
            <p:cNvPr id="38937" name="Text Box 9">
              <a:extLst>
                <a:ext uri="{FF2B5EF4-FFF2-40B4-BE49-F238E27FC236}">
                  <a16:creationId xmlns:a16="http://schemas.microsoft.com/office/drawing/2014/main" id="{8353375D-08ED-22E4-6F29-816C5B389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6"/>
              <a:ext cx="11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V= -70 mV</a:t>
              </a:r>
              <a:endParaRPr lang="es-ES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82A1E2C3-FEE0-30C6-6B5A-9FE81BB83888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620713"/>
            <a:ext cx="8351837" cy="5575300"/>
            <a:chOff x="161" y="391"/>
            <a:chExt cx="5167" cy="3512"/>
          </a:xfrm>
        </p:grpSpPr>
        <p:grpSp>
          <p:nvGrpSpPr>
            <p:cNvPr id="38932" name="Group 11">
              <a:extLst>
                <a:ext uri="{FF2B5EF4-FFF2-40B4-BE49-F238E27FC236}">
                  <a16:creationId xmlns:a16="http://schemas.microsoft.com/office/drawing/2014/main" id="{CDF5386B-F5A7-9534-3B25-E364E6929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" y="391"/>
              <a:ext cx="5167" cy="3430"/>
              <a:chOff x="161" y="391"/>
              <a:chExt cx="5167" cy="3430"/>
            </a:xfrm>
          </p:grpSpPr>
          <p:sp>
            <p:nvSpPr>
              <p:cNvPr id="38934" name="Text Box 12">
                <a:extLst>
                  <a:ext uri="{FF2B5EF4-FFF2-40B4-BE49-F238E27FC236}">
                    <a16:creationId xmlns:a16="http://schemas.microsoft.com/office/drawing/2014/main" id="{2773B4EA-E9C3-1C59-5DF2-29299C78C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" y="391"/>
                <a:ext cx="5167" cy="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ES_tradnl" altLang="en-US" sz="2400">
                    <a:latin typeface="Times New Roman" panose="02020603050405020304" pitchFamily="18" charset="0"/>
                  </a:rPr>
                  <a:t> </a:t>
                </a:r>
                <a:r>
                  <a:rPr lang="es-ES_tradnl" altLang="en-US" sz="2000">
                    <a:latin typeface="Times New Roman" panose="02020603050405020304" pitchFamily="18" charset="0"/>
                  </a:rPr>
                  <a:t>It is generated as a consequence of the lack of permeability of the cell membrane to large organic anions (A-), and to different permeabilities to other ions</a:t>
                </a:r>
              </a:p>
            </p:txBody>
          </p:sp>
          <p:sp>
            <p:nvSpPr>
              <p:cNvPr id="38935" name="Text Box 13">
                <a:extLst>
                  <a:ext uri="{FF2B5EF4-FFF2-40B4-BE49-F238E27FC236}">
                    <a16:creationId xmlns:a16="http://schemas.microsoft.com/office/drawing/2014/main" id="{00C650D6-FFD3-0B1B-617F-32F402ACB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3456"/>
                <a:ext cx="39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>
                    <a:latin typeface="Times New Roman" panose="02020603050405020304" pitchFamily="18" charset="0"/>
                  </a:rPr>
                  <a:t>A</a:t>
                </a:r>
                <a:r>
                  <a:rPr lang="es-ES_tradnl" altLang="en-US" b="1" baseline="30000">
                    <a:latin typeface="Times New Roman" panose="02020603050405020304" pitchFamily="18" charset="0"/>
                  </a:rPr>
                  <a:t>-</a:t>
                </a:r>
                <a:endParaRPr lang="es-ES" altLang="en-US" b="1" baseline="30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33" name="Oval 14">
              <a:extLst>
                <a:ext uri="{FF2B5EF4-FFF2-40B4-BE49-F238E27FC236}">
                  <a16:creationId xmlns:a16="http://schemas.microsoft.com/office/drawing/2014/main" id="{E636DC1B-337B-FAFC-5E0A-AA8F47A7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475"/>
              <a:ext cx="453" cy="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0D098B8B-65E9-4243-9396-E641A55A128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557338"/>
            <a:ext cx="8207375" cy="4575175"/>
            <a:chOff x="158" y="981"/>
            <a:chExt cx="5170" cy="2882"/>
          </a:xfrm>
        </p:grpSpPr>
        <p:grpSp>
          <p:nvGrpSpPr>
            <p:cNvPr id="38927" name="Group 16">
              <a:extLst>
                <a:ext uri="{FF2B5EF4-FFF2-40B4-BE49-F238E27FC236}">
                  <a16:creationId xmlns:a16="http://schemas.microsoft.com/office/drawing/2014/main" id="{AA4E15E8-A03D-06DF-FFEB-BAFDD200D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341"/>
              <a:ext cx="590" cy="1522"/>
              <a:chOff x="2280" y="1000"/>
              <a:chExt cx="624" cy="2406"/>
            </a:xfrm>
          </p:grpSpPr>
          <p:sp>
            <p:nvSpPr>
              <p:cNvPr id="38930" name="Text Box 17">
                <a:extLst>
                  <a:ext uri="{FF2B5EF4-FFF2-40B4-BE49-F238E27FC236}">
                    <a16:creationId xmlns:a16="http://schemas.microsoft.com/office/drawing/2014/main" id="{99B17409-D386-65E2-6303-03E6E0401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000"/>
                <a:ext cx="624" cy="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8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s-ES_tradnl" altLang="en-US" sz="4000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  <a:endParaRPr lang="es-ES" altLang="en-US" sz="4000" b="1" baseline="30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1" name="Text Box 18">
                <a:extLst>
                  <a:ext uri="{FF2B5EF4-FFF2-40B4-BE49-F238E27FC236}">
                    <a16:creationId xmlns:a16="http://schemas.microsoft.com/office/drawing/2014/main" id="{DDBBB533-486C-A955-96A0-DFAE4EC44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2767"/>
                <a:ext cx="624" cy="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36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s-ES_tradnl" altLang="en-US" sz="3600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  <a:endParaRPr lang="es-ES" altLang="en-US" sz="3600" b="1" baseline="30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28" name="Oval 19">
              <a:extLst>
                <a:ext uri="{FF2B5EF4-FFF2-40B4-BE49-F238E27FC236}">
                  <a16:creationId xmlns:a16="http://schemas.microsoft.com/office/drawing/2014/main" id="{8B363CD6-442F-7F05-E39F-A0C2E97C1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430"/>
              <a:ext cx="453" cy="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800"/>
            </a:p>
          </p:txBody>
        </p:sp>
        <p:sp>
          <p:nvSpPr>
            <p:cNvPr id="38929" name="Text Box 20">
              <a:extLst>
                <a:ext uri="{FF2B5EF4-FFF2-40B4-BE49-F238E27FC236}">
                  <a16:creationId xmlns:a16="http://schemas.microsoft.com/office/drawing/2014/main" id="{CD83A4D9-36CA-A1DC-7D5D-EA5655C52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981"/>
              <a:ext cx="517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 </a:t>
              </a:r>
              <a:r>
                <a:rPr lang="es-ES_tradnl" altLang="en-US" sz="2000">
                  <a:latin typeface="Times New Roman" panose="02020603050405020304" pitchFamily="18" charset="0"/>
                </a:rPr>
                <a:t>Potassium has a large influence, because the membrane is higly permeable to this ion (a lot of passive or leak K+ channels)</a:t>
              </a:r>
              <a:endParaRPr lang="es-E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ED84A913-913A-F845-62F2-9C4610E9E19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92375"/>
            <a:ext cx="8145463" cy="3313113"/>
            <a:chOff x="204" y="1570"/>
            <a:chExt cx="5131" cy="2087"/>
          </a:xfrm>
        </p:grpSpPr>
        <p:grpSp>
          <p:nvGrpSpPr>
            <p:cNvPr id="38921" name="Group 22">
              <a:extLst>
                <a:ext uri="{FF2B5EF4-FFF2-40B4-BE49-F238E27FC236}">
                  <a16:creationId xmlns:a16="http://schemas.microsoft.com/office/drawing/2014/main" id="{E02F79C8-5456-7486-093A-171AEFC11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2341"/>
              <a:ext cx="743" cy="1316"/>
              <a:chOff x="3560" y="2341"/>
              <a:chExt cx="743" cy="1316"/>
            </a:xfrm>
          </p:grpSpPr>
          <p:sp>
            <p:nvSpPr>
              <p:cNvPr id="38923" name="Oval 23">
                <a:extLst>
                  <a:ext uri="{FF2B5EF4-FFF2-40B4-BE49-F238E27FC236}">
                    <a16:creationId xmlns:a16="http://schemas.microsoft.com/office/drawing/2014/main" id="{B58756E9-A6F6-D2A4-1D51-8BB26B4E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670"/>
                <a:ext cx="743" cy="71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800"/>
              </a:p>
            </p:txBody>
          </p:sp>
          <p:sp>
            <p:nvSpPr>
              <p:cNvPr id="38924" name="Text Box 24">
                <a:extLst>
                  <a:ext uri="{FF2B5EF4-FFF2-40B4-BE49-F238E27FC236}">
                    <a16:creationId xmlns:a16="http://schemas.microsoft.com/office/drawing/2014/main" id="{6E5A472C-6D2E-0108-D0DB-2FEA92F9C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" y="2876"/>
                <a:ext cx="594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s-ES_tradnl" altLang="en-US" sz="2000">
                    <a:latin typeface="Times New Roman" panose="02020603050405020304" pitchFamily="18" charset="0"/>
                  </a:rPr>
                  <a:t>Na</a:t>
                </a:r>
                <a:r>
                  <a:rPr lang="es-ES_tradnl" altLang="en-US" sz="2000" baseline="30000">
                    <a:latin typeface="Times New Roman" panose="02020603050405020304" pitchFamily="18" charset="0"/>
                  </a:rPr>
                  <a:t>+</a:t>
                </a:r>
                <a:r>
                  <a:rPr lang="es-ES_tradnl" altLang="en-US" sz="2000">
                    <a:latin typeface="Times New Roman" panose="02020603050405020304" pitchFamily="18" charset="0"/>
                  </a:rPr>
                  <a:t>/K</a:t>
                </a:r>
                <a:r>
                  <a:rPr lang="es-ES_tradnl" altLang="en-US" sz="2000" baseline="30000">
                    <a:latin typeface="Times New Roman" panose="02020603050405020304" pitchFamily="18" charset="0"/>
                  </a:rPr>
                  <a:t>+</a:t>
                </a:r>
                <a:endParaRPr lang="es-ES" altLang="en-US" sz="2000" baseline="3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5" name="Line 25">
                <a:extLst>
                  <a:ext uri="{FF2B5EF4-FFF2-40B4-BE49-F238E27FC236}">
                    <a16:creationId xmlns:a16="http://schemas.microsoft.com/office/drawing/2014/main" id="{9B9F0672-8C62-6DCC-29F3-28666A7D2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3" y="2341"/>
                <a:ext cx="0" cy="6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926" name="Line 26">
                <a:extLst>
                  <a:ext uri="{FF2B5EF4-FFF2-40B4-BE49-F238E27FC236}">
                    <a16:creationId xmlns:a16="http://schemas.microsoft.com/office/drawing/2014/main" id="{F68B69A8-DD83-2C90-F6A0-2E5784622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3054"/>
                <a:ext cx="0" cy="6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8922" name="Text Box 27">
              <a:extLst>
                <a:ext uri="{FF2B5EF4-FFF2-40B4-BE49-F238E27FC236}">
                  <a16:creationId xmlns:a16="http://schemas.microsoft.com/office/drawing/2014/main" id="{107FC4EF-16CF-43A2-D971-DB26E37B2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70"/>
              <a:ext cx="513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ES_tradnl" altLang="en-US" sz="2400">
                  <a:latin typeface="Times New Roman" panose="02020603050405020304" pitchFamily="18" charset="0"/>
                </a:rPr>
                <a:t> </a:t>
              </a:r>
              <a:r>
                <a:rPr lang="es-ES_tradnl" altLang="en-US" sz="2000">
                  <a:latin typeface="Times New Roman" panose="02020603050405020304" pitchFamily="18" charset="0"/>
                </a:rPr>
                <a:t>Na</a:t>
              </a:r>
              <a:r>
                <a:rPr lang="es-ES_tradnl" altLang="en-US" sz="2000" baseline="30000">
                  <a:latin typeface="Times New Roman" panose="02020603050405020304" pitchFamily="18" charset="0"/>
                </a:rPr>
                <a:t>+</a:t>
              </a:r>
              <a:r>
                <a:rPr lang="es-ES_tradnl" altLang="en-US" sz="2000">
                  <a:latin typeface="Times New Roman" panose="02020603050405020304" pitchFamily="18" charset="0"/>
                </a:rPr>
                <a:t>/K</a:t>
              </a:r>
              <a:r>
                <a:rPr lang="es-ES_tradnl" altLang="en-US" sz="2000" baseline="30000">
                  <a:latin typeface="Times New Roman" panose="02020603050405020304" pitchFamily="18" charset="0"/>
                </a:rPr>
                <a:t>+</a:t>
              </a:r>
              <a:r>
                <a:rPr lang="es-ES_tradnl" altLang="en-US" sz="2000">
                  <a:latin typeface="Times New Roman" panose="02020603050405020304" pitchFamily="18" charset="0"/>
                </a:rPr>
                <a:t> pump is very important, because it keeps relatively constant the inner and outer ion concentrations (and, therefore, also keeps constant resting potential values)</a:t>
              </a:r>
              <a:endParaRPr lang="es-E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8919" name="Text Box 2">
            <a:extLst>
              <a:ext uri="{FF2B5EF4-FFF2-40B4-BE49-F238E27FC236}">
                <a16:creationId xmlns:a16="http://schemas.microsoft.com/office/drawing/2014/main" id="{C5724A23-BF46-58E0-C1D9-5D6F3FD4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163" y="0"/>
            <a:ext cx="9174163" cy="4000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n-US" sz="2000" b="1"/>
              <a:t>RESTING POTENTIAL: In summary</a:t>
            </a:r>
            <a:endParaRPr lang="es-ES" altLang="en-US" sz="1800" b="1"/>
          </a:p>
        </p:txBody>
      </p:sp>
      <p:sp>
        <p:nvSpPr>
          <p:cNvPr id="38920" name="QuadreDeText 1">
            <a:extLst>
              <a:ext uri="{FF2B5EF4-FFF2-40B4-BE49-F238E27FC236}">
                <a16:creationId xmlns:a16="http://schemas.microsoft.com/office/drawing/2014/main" id="{18EB4789-24C7-756C-503E-C88B6947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453188"/>
            <a:ext cx="38163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ca-ES" sz="1200">
                <a:hlinkClick r:id="rId3"/>
              </a:rPr>
              <a:t>1.1 Cellular: Electrochemical Gradients - YouTube</a:t>
            </a:r>
            <a:endParaRPr lang="en-US" altLang="ca-E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QuadreDeText 1">
            <a:extLst>
              <a:ext uri="{FF2B5EF4-FFF2-40B4-BE49-F238E27FC236}">
                <a16:creationId xmlns:a16="http://schemas.microsoft.com/office/drawing/2014/main" id="{EF9CA64C-3002-79DC-5105-6C9F4EBA6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77041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ca-ES" sz="1800"/>
              <a:t>Now imagine that the membrane of neurons has a high amount of leak channels for Na+ and a low number of leak channels for K+. In this cell the equilibrium potential for Na+(ENa+) is +50mV.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ca-ES" sz="18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ca-ES" sz="1800"/>
              <a:t>What will be, approximately, the value of the resting potential in these conditions? Why?</a:t>
            </a:r>
          </a:p>
        </p:txBody>
      </p:sp>
      <p:pic>
        <p:nvPicPr>
          <p:cNvPr id="39939" name="Picture 2" descr="Food For Thought - Home | Facebook">
            <a:extLst>
              <a:ext uri="{FF2B5EF4-FFF2-40B4-BE49-F238E27FC236}">
                <a16:creationId xmlns:a16="http://schemas.microsoft.com/office/drawing/2014/main" id="{DD532181-D511-7D60-41C7-F1564C07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-100013"/>
            <a:ext cx="2390775" cy="191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QuadreDeText 3">
            <a:extLst>
              <a:ext uri="{FF2B5EF4-FFF2-40B4-BE49-F238E27FC236}">
                <a16:creationId xmlns:a16="http://schemas.microsoft.com/office/drawing/2014/main" id="{6B6307FA-658B-4A54-A23A-2EC021C66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77041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ca-ES" sz="1800"/>
              <a:t>Now we go back to the normal situation (more leak channels for K+ than for any other ions). The resting potential is around -70mV.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ca-ES" sz="1800"/>
              <a:t>What will happen with the membrane potential if + ions are going into the cell?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ca-ES" sz="1800"/>
              <a:t>And if it is – ions that go in?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>
            <a:extLst>
              <a:ext uri="{FF2B5EF4-FFF2-40B4-BE49-F238E27FC236}">
                <a16:creationId xmlns:a16="http://schemas.microsoft.com/office/drawing/2014/main" id="{742F08D5-37C7-FE62-BDEB-2E8DCA8C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1196975"/>
            <a:ext cx="5476875" cy="862013"/>
          </a:xfrm>
          <a:prstGeom prst="rect">
            <a:avLst/>
          </a:prstGeom>
          <a:noFill/>
          <a:ln w="5715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</a:rPr>
              <a:t>Molecules are constantly moving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</a:rPr>
              <a:t>Net movement follows the LAW OF DIFUSION</a:t>
            </a:r>
          </a:p>
        </p:txBody>
      </p:sp>
      <p:sp>
        <p:nvSpPr>
          <p:cNvPr id="6147" name="QuadreDeText 3">
            <a:extLst>
              <a:ext uri="{FF2B5EF4-FFF2-40B4-BE49-F238E27FC236}">
                <a16:creationId xmlns:a16="http://schemas.microsoft.com/office/drawing/2014/main" id="{650A1EB4-A5CB-97C8-2A80-C32FE765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9500"/>
            <a:ext cx="864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s-ES" sz="2000">
                <a:ea typeface="MS PGothic" panose="020B0600070205080204" pitchFamily="34" charset="-128"/>
                <a:cs typeface="Arial" panose="020B0604020202020204" pitchFamily="34" charset="0"/>
              </a:rPr>
              <a:t>All molecules tend to distribute evenly in the available space and the net movement depends on the chemical gradient of a substance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F5C2B2FF-8BD5-BEBC-7053-0BBC3287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7563"/>
            <a:ext cx="8569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s-ES" sz="2200">
                <a:solidFill>
                  <a:srgbClr val="FF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CHEMICAL GRADIENT: Difference in </a:t>
            </a:r>
            <a:r>
              <a:rPr lang="en-GB" altLang="es-ES" sz="2200" u="sng">
                <a:solidFill>
                  <a:srgbClr val="FF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concentration</a:t>
            </a:r>
            <a:r>
              <a:rPr lang="en-GB" altLang="es-ES" sz="2200">
                <a:solidFill>
                  <a:srgbClr val="FF0000"/>
                </a:solidFill>
                <a:latin typeface="Arial Narrow" panose="020B0606020202030204" pitchFamily="34" charset="0"/>
                <a:ea typeface="MS PGothic" panose="020B0600070205080204" pitchFamily="34" charset="-128"/>
              </a:rPr>
              <a:t> between place A and place B.</a:t>
            </a:r>
            <a:endParaRPr lang="en-GB" altLang="es-ES" sz="2200">
              <a:latin typeface="Arial Narrow" panose="020B0606020202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9" name="QuadreDeText 10">
            <a:extLst>
              <a:ext uri="{FF2B5EF4-FFF2-40B4-BE49-F238E27FC236}">
                <a16:creationId xmlns:a16="http://schemas.microsoft.com/office/drawing/2014/main" id="{49E69D30-3B29-DFCA-ADBF-66FE843F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3" y="537368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s-ES" sz="2200"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GB" altLang="es-ES" sz="2200" b="1">
                <a:ea typeface="MS PGothic" panose="020B0600070205080204" pitchFamily="34" charset="-128"/>
                <a:cs typeface="Arial" panose="020B0604020202020204" pitchFamily="34" charset="0"/>
              </a:rPr>
              <a:t>CHEMICAL GRADIENT = CHEMICAL DRIVING FORCE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s-ES" sz="2200">
                <a:ea typeface="MS PGothic" panose="020B0600070205080204" pitchFamily="34" charset="-128"/>
                <a:cs typeface="Arial" panose="020B0604020202020204" pitchFamily="34" charset="0"/>
              </a:rPr>
              <a:t>The higher the concentration gradient the higher the magnitude of chemical driving force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276BE6-F5E3-3536-3806-96A94D14B351}"/>
              </a:ext>
            </a:extLst>
          </p:cNvPr>
          <p:cNvSpPr/>
          <p:nvPr/>
        </p:nvSpPr>
        <p:spPr>
          <a:xfrm>
            <a:off x="2700338" y="4149725"/>
            <a:ext cx="142875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678A45-00FD-F39C-6B7F-80BEA7507E20}"/>
              </a:ext>
            </a:extLst>
          </p:cNvPr>
          <p:cNvSpPr/>
          <p:nvPr/>
        </p:nvSpPr>
        <p:spPr>
          <a:xfrm>
            <a:off x="2700338" y="4508500"/>
            <a:ext cx="142875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D371F1-230E-08A9-8E9B-94ED416EB1F7}"/>
              </a:ext>
            </a:extLst>
          </p:cNvPr>
          <p:cNvSpPr/>
          <p:nvPr/>
        </p:nvSpPr>
        <p:spPr>
          <a:xfrm>
            <a:off x="3005138" y="4454525"/>
            <a:ext cx="142875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06FDA3-4E51-5DE6-46FA-9D91788C2C5A}"/>
              </a:ext>
            </a:extLst>
          </p:cNvPr>
          <p:cNvSpPr/>
          <p:nvPr/>
        </p:nvSpPr>
        <p:spPr>
          <a:xfrm>
            <a:off x="3348038" y="4365625"/>
            <a:ext cx="144462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9D0C14-1B5E-3FD6-5281-447CE76FAC5E}"/>
              </a:ext>
            </a:extLst>
          </p:cNvPr>
          <p:cNvSpPr/>
          <p:nvPr/>
        </p:nvSpPr>
        <p:spPr>
          <a:xfrm>
            <a:off x="3059113" y="4868863"/>
            <a:ext cx="144462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0895A4-704E-04FE-FA6B-C0645ABF379C}"/>
              </a:ext>
            </a:extLst>
          </p:cNvPr>
          <p:cNvSpPr/>
          <p:nvPr/>
        </p:nvSpPr>
        <p:spPr>
          <a:xfrm>
            <a:off x="3203575" y="4221163"/>
            <a:ext cx="144463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B133FB-917C-773A-A346-FDEB844AE5B5}"/>
              </a:ext>
            </a:extLst>
          </p:cNvPr>
          <p:cNvSpPr/>
          <p:nvPr/>
        </p:nvSpPr>
        <p:spPr>
          <a:xfrm>
            <a:off x="3348038" y="4724400"/>
            <a:ext cx="144462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C7C556-DD6C-5C33-A547-11F874E6955D}"/>
              </a:ext>
            </a:extLst>
          </p:cNvPr>
          <p:cNvSpPr/>
          <p:nvPr/>
        </p:nvSpPr>
        <p:spPr>
          <a:xfrm>
            <a:off x="2852738" y="4302125"/>
            <a:ext cx="142875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24846E-9A8A-05CB-F92D-303EEE12ED28}"/>
              </a:ext>
            </a:extLst>
          </p:cNvPr>
          <p:cNvSpPr/>
          <p:nvPr/>
        </p:nvSpPr>
        <p:spPr>
          <a:xfrm>
            <a:off x="3005138" y="4454525"/>
            <a:ext cx="142875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66FC3-D2F4-3A24-94AB-5794C23714A7}"/>
              </a:ext>
            </a:extLst>
          </p:cNvPr>
          <p:cNvSpPr/>
          <p:nvPr/>
        </p:nvSpPr>
        <p:spPr>
          <a:xfrm>
            <a:off x="6300788" y="4221163"/>
            <a:ext cx="142875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74F919-6057-1E3F-EA3C-D9C1F08151D3}"/>
              </a:ext>
            </a:extLst>
          </p:cNvPr>
          <p:cNvSpPr/>
          <p:nvPr/>
        </p:nvSpPr>
        <p:spPr>
          <a:xfrm>
            <a:off x="6011863" y="4437063"/>
            <a:ext cx="144462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FC28EF-538B-55EE-EAC0-590D7B987B35}"/>
              </a:ext>
            </a:extLst>
          </p:cNvPr>
          <p:cNvSpPr/>
          <p:nvPr/>
        </p:nvSpPr>
        <p:spPr>
          <a:xfrm>
            <a:off x="5651500" y="4292600"/>
            <a:ext cx="144463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FBD7B2-D2F2-49A2-F39E-61B30C8618D0}"/>
              </a:ext>
            </a:extLst>
          </p:cNvPr>
          <p:cNvSpPr/>
          <p:nvPr/>
        </p:nvSpPr>
        <p:spPr>
          <a:xfrm>
            <a:off x="3563938" y="4652963"/>
            <a:ext cx="144462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5" name="Fletxa dreta 24">
            <a:extLst>
              <a:ext uri="{FF2B5EF4-FFF2-40B4-BE49-F238E27FC236}">
                <a16:creationId xmlns:a16="http://schemas.microsoft.com/office/drawing/2014/main" id="{DA56DAEB-157E-098E-0C56-E8D83DBDB5C3}"/>
              </a:ext>
            </a:extLst>
          </p:cNvPr>
          <p:cNvSpPr/>
          <p:nvPr/>
        </p:nvSpPr>
        <p:spPr>
          <a:xfrm>
            <a:off x="4284663" y="4365625"/>
            <a:ext cx="863600" cy="35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164" name="TextBox 1">
            <a:extLst>
              <a:ext uri="{FF2B5EF4-FFF2-40B4-BE49-F238E27FC236}">
                <a16:creationId xmlns:a16="http://schemas.microsoft.com/office/drawing/2014/main" id="{D7298DAE-E29F-AD81-F04C-71C4C988E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3133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FORMS OF TRANSPORT</a:t>
            </a:r>
          </a:p>
        </p:txBody>
      </p:sp>
      <p:sp>
        <p:nvSpPr>
          <p:cNvPr id="6165" name="TextBox 2">
            <a:extLst>
              <a:ext uri="{FF2B5EF4-FFF2-40B4-BE49-F238E27FC236}">
                <a16:creationId xmlns:a16="http://schemas.microsoft.com/office/drawing/2014/main" id="{D98C18BA-8062-21D5-85F1-BA8D29DB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292600"/>
            <a:ext cx="50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Times New Roman" panose="02020603050405020304" pitchFamily="18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6166" name="TextBox 28">
            <a:extLst>
              <a:ext uri="{FF2B5EF4-FFF2-40B4-BE49-F238E27FC236}">
                <a16:creationId xmlns:a16="http://schemas.microsoft.com/office/drawing/2014/main" id="{1E37640E-FDE2-CCB7-DD1C-5E56469C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292600"/>
            <a:ext cx="503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Times New Roman" panose="02020603050405020304" pitchFamily="18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539D4-5F33-A170-5D87-CBF8C90499E1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8">
            <a:extLst>
              <a:ext uri="{FF2B5EF4-FFF2-40B4-BE49-F238E27FC236}">
                <a16:creationId xmlns:a16="http://schemas.microsoft.com/office/drawing/2014/main" id="{454137A9-FE10-3CDC-9390-3D15278A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700213"/>
            <a:ext cx="2951163" cy="40005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GB" altLang="es-ES" sz="2000" b="1">
                <a:solidFill>
                  <a:schemeClr val="bg1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Chemical driving force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B683C97E-51AC-E731-1907-5E405FBB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4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755FD153-139E-F9F9-E2D3-DCF523F5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14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19DE7383-57E2-9E88-544D-5DD58EA8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76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CBABE743-0EF1-8162-D001-723D4DE6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14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FDB74F9-D53B-076B-CCCC-FE6D2C80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0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561C56F9-F1EC-16C1-C36F-2A6759C5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5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F875D56A-BB48-F04A-26DA-6CDA65B5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7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356D307E-992C-9E3E-728D-7BF8DD3394C8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2387600"/>
            <a:ext cx="2373313" cy="2274888"/>
            <a:chOff x="524" y="960"/>
            <a:chExt cx="1495" cy="1433"/>
          </a:xfrm>
        </p:grpSpPr>
        <p:sp>
          <p:nvSpPr>
            <p:cNvPr id="7213" name="Freeform 14">
              <a:extLst>
                <a:ext uri="{FF2B5EF4-FFF2-40B4-BE49-F238E27FC236}">
                  <a16:creationId xmlns:a16="http://schemas.microsoft.com/office/drawing/2014/main" id="{B81D6C28-297A-472D-7225-5C9FF93CC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960"/>
              <a:ext cx="1495" cy="1433"/>
            </a:xfrm>
            <a:custGeom>
              <a:avLst/>
              <a:gdLst>
                <a:gd name="T0" fmla="*/ 0 w 1495"/>
                <a:gd name="T1" fmla="*/ 24 h 1433"/>
                <a:gd name="T2" fmla="*/ 4 w 1495"/>
                <a:gd name="T3" fmla="*/ 1433 h 1433"/>
                <a:gd name="T4" fmla="*/ 1492 w 1495"/>
                <a:gd name="T5" fmla="*/ 1433 h 1433"/>
                <a:gd name="T6" fmla="*/ 1495 w 1495"/>
                <a:gd name="T7" fmla="*/ 0 h 1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5"/>
                <a:gd name="T13" fmla="*/ 0 h 1433"/>
                <a:gd name="T14" fmla="*/ 1495 w 1495"/>
                <a:gd name="T15" fmla="*/ 1433 h 1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5" h="1433">
                  <a:moveTo>
                    <a:pt x="0" y="24"/>
                  </a:moveTo>
                  <a:lnTo>
                    <a:pt x="4" y="1433"/>
                  </a:lnTo>
                  <a:lnTo>
                    <a:pt x="1492" y="1433"/>
                  </a:lnTo>
                  <a:lnTo>
                    <a:pt x="149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14" name="Freeform 16">
              <a:extLst>
                <a:ext uri="{FF2B5EF4-FFF2-40B4-BE49-F238E27FC236}">
                  <a16:creationId xmlns:a16="http://schemas.microsoft.com/office/drawing/2014/main" id="{E4C56CC4-7600-7DEC-919D-8B352DB4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097"/>
              <a:ext cx="1488" cy="56"/>
            </a:xfrm>
            <a:custGeom>
              <a:avLst/>
              <a:gdLst>
                <a:gd name="T0" fmla="*/ 0 w 1488"/>
                <a:gd name="T1" fmla="*/ 48 h 56"/>
                <a:gd name="T2" fmla="*/ 96 w 1488"/>
                <a:gd name="T3" fmla="*/ 48 h 56"/>
                <a:gd name="T4" fmla="*/ 240 w 1488"/>
                <a:gd name="T5" fmla="*/ 0 h 56"/>
                <a:gd name="T6" fmla="*/ 336 w 1488"/>
                <a:gd name="T7" fmla="*/ 48 h 56"/>
                <a:gd name="T8" fmla="*/ 576 w 1488"/>
                <a:gd name="T9" fmla="*/ 0 h 56"/>
                <a:gd name="T10" fmla="*/ 720 w 1488"/>
                <a:gd name="T11" fmla="*/ 48 h 56"/>
                <a:gd name="T12" fmla="*/ 912 w 1488"/>
                <a:gd name="T13" fmla="*/ 0 h 56"/>
                <a:gd name="T14" fmla="*/ 1056 w 1488"/>
                <a:gd name="T15" fmla="*/ 48 h 56"/>
                <a:gd name="T16" fmla="*/ 1296 w 1488"/>
                <a:gd name="T17" fmla="*/ 0 h 56"/>
                <a:gd name="T18" fmla="*/ 1488 w 1488"/>
                <a:gd name="T19" fmla="*/ 4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8"/>
                <a:gd name="T31" fmla="*/ 0 h 56"/>
                <a:gd name="T32" fmla="*/ 1488 w 1488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8" h="56">
                  <a:moveTo>
                    <a:pt x="0" y="48"/>
                  </a:moveTo>
                  <a:cubicBezTo>
                    <a:pt x="28" y="52"/>
                    <a:pt x="56" y="56"/>
                    <a:pt x="96" y="48"/>
                  </a:cubicBezTo>
                  <a:cubicBezTo>
                    <a:pt x="136" y="40"/>
                    <a:pt x="200" y="0"/>
                    <a:pt x="240" y="0"/>
                  </a:cubicBezTo>
                  <a:cubicBezTo>
                    <a:pt x="280" y="0"/>
                    <a:pt x="280" y="48"/>
                    <a:pt x="336" y="48"/>
                  </a:cubicBezTo>
                  <a:cubicBezTo>
                    <a:pt x="392" y="48"/>
                    <a:pt x="512" y="0"/>
                    <a:pt x="576" y="0"/>
                  </a:cubicBezTo>
                  <a:cubicBezTo>
                    <a:pt x="640" y="0"/>
                    <a:pt x="664" y="48"/>
                    <a:pt x="720" y="48"/>
                  </a:cubicBezTo>
                  <a:cubicBezTo>
                    <a:pt x="776" y="48"/>
                    <a:pt x="856" y="0"/>
                    <a:pt x="912" y="0"/>
                  </a:cubicBezTo>
                  <a:cubicBezTo>
                    <a:pt x="968" y="0"/>
                    <a:pt x="992" y="48"/>
                    <a:pt x="1056" y="48"/>
                  </a:cubicBezTo>
                  <a:cubicBezTo>
                    <a:pt x="1120" y="48"/>
                    <a:pt x="1224" y="0"/>
                    <a:pt x="1296" y="0"/>
                  </a:cubicBezTo>
                  <a:cubicBezTo>
                    <a:pt x="1368" y="0"/>
                    <a:pt x="1428" y="24"/>
                    <a:pt x="148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Oval 19">
            <a:extLst>
              <a:ext uri="{FF2B5EF4-FFF2-40B4-BE49-F238E27FC236}">
                <a16:creationId xmlns:a16="http://schemas.microsoft.com/office/drawing/2014/main" id="{7C8B4A48-3D28-FDE3-02CE-9DFB37F71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7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4CF32E60-B625-4BF1-A609-76432D094CE4}"/>
              </a:ext>
            </a:extLst>
          </p:cNvPr>
          <p:cNvSpPr>
            <a:spLocks/>
          </p:cNvSpPr>
          <p:nvPr/>
        </p:nvSpPr>
        <p:spPr bwMode="auto">
          <a:xfrm>
            <a:off x="1295400" y="1778000"/>
            <a:ext cx="685800" cy="609600"/>
          </a:xfrm>
          <a:custGeom>
            <a:avLst/>
            <a:gdLst>
              <a:gd name="T0" fmla="*/ 0 w 432"/>
              <a:gd name="T1" fmla="*/ 0 h 384"/>
              <a:gd name="T2" fmla="*/ 2147483646 w 432"/>
              <a:gd name="T3" fmla="*/ 2147483646 h 384"/>
              <a:gd name="T4" fmla="*/ 2147483646 w 432"/>
              <a:gd name="T5" fmla="*/ 2147483646 h 384"/>
              <a:gd name="T6" fmla="*/ 0 60000 65536"/>
              <a:gd name="T7" fmla="*/ 0 60000 65536"/>
              <a:gd name="T8" fmla="*/ 0 60000 65536"/>
              <a:gd name="T9" fmla="*/ 0 w 432"/>
              <a:gd name="T10" fmla="*/ 0 h 384"/>
              <a:gd name="T11" fmla="*/ 432 w 43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84">
                <a:moveTo>
                  <a:pt x="0" y="0"/>
                </a:moveTo>
                <a:cubicBezTo>
                  <a:pt x="132" y="16"/>
                  <a:pt x="264" y="32"/>
                  <a:pt x="336" y="96"/>
                </a:cubicBezTo>
                <a:cubicBezTo>
                  <a:pt x="408" y="160"/>
                  <a:pt x="420" y="272"/>
                  <a:pt x="432" y="38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" name="Group 50">
            <a:extLst>
              <a:ext uri="{FF2B5EF4-FFF2-40B4-BE49-F238E27FC236}">
                <a16:creationId xmlns:a16="http://schemas.microsoft.com/office/drawing/2014/main" id="{0D0AA14D-ED90-4545-6E6E-5090DDFA9A0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921000"/>
            <a:ext cx="1676400" cy="1295400"/>
            <a:chOff x="720" y="1296"/>
            <a:chExt cx="1056" cy="816"/>
          </a:xfrm>
        </p:grpSpPr>
        <p:sp>
          <p:nvSpPr>
            <p:cNvPr id="7208" name="Line 21">
              <a:extLst>
                <a:ext uri="{FF2B5EF4-FFF2-40B4-BE49-F238E27FC236}">
                  <a16:creationId xmlns:a16="http://schemas.microsoft.com/office/drawing/2014/main" id="{79E71440-7653-54D7-DB78-5C6BC4D0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09" name="Line 22">
              <a:extLst>
                <a:ext uri="{FF2B5EF4-FFF2-40B4-BE49-F238E27FC236}">
                  <a16:creationId xmlns:a16="http://schemas.microsoft.com/office/drawing/2014/main" id="{76883F0C-0F7A-1F11-3F70-9279B55A5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72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10" name="Line 23">
              <a:extLst>
                <a:ext uri="{FF2B5EF4-FFF2-40B4-BE49-F238E27FC236}">
                  <a16:creationId xmlns:a16="http://schemas.microsoft.com/office/drawing/2014/main" id="{7E03A53B-87FA-599D-F4E5-804117D96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6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11" name="Line 24">
              <a:extLst>
                <a:ext uri="{FF2B5EF4-FFF2-40B4-BE49-F238E27FC236}">
                  <a16:creationId xmlns:a16="http://schemas.microsoft.com/office/drawing/2014/main" id="{D8AA64A6-3EE4-E823-FA72-1A5F2F4F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296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12" name="Line 25">
              <a:extLst>
                <a:ext uri="{FF2B5EF4-FFF2-40B4-BE49-F238E27FC236}">
                  <a16:creationId xmlns:a16="http://schemas.microsoft.com/office/drawing/2014/main" id="{E45D5D41-D2AB-CC79-79BC-2618E75E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" name="Oval 26">
            <a:extLst>
              <a:ext uri="{FF2B5EF4-FFF2-40B4-BE49-F238E27FC236}">
                <a16:creationId xmlns:a16="http://schemas.microsoft.com/office/drawing/2014/main" id="{B902040C-1D99-A0CF-2C19-3DFD99AB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9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AB7E1112-6E22-57C6-496D-AD9E2E57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2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pSp>
        <p:nvGrpSpPr>
          <p:cNvPr id="24" name="Group 49">
            <a:extLst>
              <a:ext uri="{FF2B5EF4-FFF2-40B4-BE49-F238E27FC236}">
                <a16:creationId xmlns:a16="http://schemas.microsoft.com/office/drawing/2014/main" id="{FAC134EF-D9DA-E234-E1F1-C6FDD1650823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122863"/>
            <a:ext cx="3124200" cy="609600"/>
            <a:chOff x="336" y="2832"/>
            <a:chExt cx="1968" cy="384"/>
          </a:xfrm>
        </p:grpSpPr>
        <p:sp>
          <p:nvSpPr>
            <p:cNvPr id="7204" name="AutoShape 41">
              <a:extLst>
                <a:ext uri="{FF2B5EF4-FFF2-40B4-BE49-F238E27FC236}">
                  <a16:creationId xmlns:a16="http://schemas.microsoft.com/office/drawing/2014/main" id="{B937BE27-520C-6378-8ABB-633C2FC1B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336" cy="33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05" name="AutoShape 42">
              <a:extLst>
                <a:ext uri="{FF2B5EF4-FFF2-40B4-BE49-F238E27FC236}">
                  <a16:creationId xmlns:a16="http://schemas.microsoft.com/office/drawing/2014/main" id="{28725488-3590-E472-FA43-4958ED6C6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80"/>
              <a:ext cx="288" cy="33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06" name="AutoShape 43">
              <a:extLst>
                <a:ext uri="{FF2B5EF4-FFF2-40B4-BE49-F238E27FC236}">
                  <a16:creationId xmlns:a16="http://schemas.microsoft.com/office/drawing/2014/main" id="{873C22DC-69D1-077B-1AC4-05208F8B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32"/>
              <a:ext cx="240" cy="384"/>
            </a:xfrm>
            <a:prstGeom prst="upArrow">
              <a:avLst>
                <a:gd name="adj1" fmla="val 50000"/>
                <a:gd name="adj2" fmla="val 4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07" name="AutoShape 45">
              <a:extLst>
                <a:ext uri="{FF2B5EF4-FFF2-40B4-BE49-F238E27FC236}">
                  <a16:creationId xmlns:a16="http://schemas.microsoft.com/office/drawing/2014/main" id="{0EA18FD1-C947-8249-C003-43825AF417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32" y="2832"/>
              <a:ext cx="240" cy="384"/>
            </a:xfrm>
            <a:prstGeom prst="upArrow">
              <a:avLst>
                <a:gd name="adj1" fmla="val 50000"/>
                <a:gd name="adj2" fmla="val 4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30" name="Group 70">
            <a:extLst>
              <a:ext uri="{FF2B5EF4-FFF2-40B4-BE49-F238E27FC236}">
                <a16:creationId xmlns:a16="http://schemas.microsoft.com/office/drawing/2014/main" id="{37496846-2AA3-5C85-365A-68BA8AE19B0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530600"/>
            <a:ext cx="2587625" cy="1914525"/>
            <a:chOff x="2112" y="1680"/>
            <a:chExt cx="1630" cy="1206"/>
          </a:xfrm>
        </p:grpSpPr>
        <p:grpSp>
          <p:nvGrpSpPr>
            <p:cNvPr id="7200" name="Group 51">
              <a:extLst>
                <a:ext uri="{FF2B5EF4-FFF2-40B4-BE49-F238E27FC236}">
                  <a16:creationId xmlns:a16="http://schemas.microsoft.com/office/drawing/2014/main" id="{236D25DC-BB65-3D4B-A44F-84245D7CB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160"/>
              <a:ext cx="1392" cy="726"/>
              <a:chOff x="2290" y="2160"/>
              <a:chExt cx="1392" cy="726"/>
            </a:xfrm>
          </p:grpSpPr>
          <p:sp>
            <p:nvSpPr>
              <p:cNvPr id="7202" name="Line 46">
                <a:extLst>
                  <a:ext uri="{FF2B5EF4-FFF2-40B4-BE49-F238E27FC236}">
                    <a16:creationId xmlns:a16="http://schemas.microsoft.com/office/drawing/2014/main" id="{DDEE9A36-1073-EE51-CC57-1B59E4CB5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886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03" name="Text Box 48">
                <a:extLst>
                  <a:ext uri="{FF2B5EF4-FFF2-40B4-BE49-F238E27FC236}">
                    <a16:creationId xmlns:a16="http://schemas.microsoft.com/office/drawing/2014/main" id="{5C3E5337-A90D-E6EC-63EB-1A2EDACA2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160"/>
                <a:ext cx="13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s-ES" sz="2000">
                    <a:ea typeface="MS PGothic" panose="020B0600070205080204" pitchFamily="34" charset="-128"/>
                    <a:cs typeface="Arial" panose="020B0604020202020204" pitchFamily="34" charset="0"/>
                  </a:rPr>
                  <a:t>Net movement </a:t>
                </a:r>
                <a:endParaRPr lang="en-GB" altLang="es-ES" sz="2800" b="1"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01" name="AutoShape 31">
              <a:extLst>
                <a:ext uri="{FF2B5EF4-FFF2-40B4-BE49-F238E27FC236}">
                  <a16:creationId xmlns:a16="http://schemas.microsoft.com/office/drawing/2014/main" id="{53ED33E0-9B61-5E58-19A4-23DB19EE8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80"/>
              <a:ext cx="1630" cy="208"/>
            </a:xfrm>
            <a:prstGeom prst="rightArrow">
              <a:avLst>
                <a:gd name="adj1" fmla="val 50000"/>
                <a:gd name="adj2" fmla="val 12999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s-ES" sz="2400"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34">
            <a:extLst>
              <a:ext uri="{FF2B5EF4-FFF2-40B4-BE49-F238E27FC236}">
                <a16:creationId xmlns:a16="http://schemas.microsoft.com/office/drawing/2014/main" id="{7691F2D9-1DFF-DC46-F1E0-221FA43CA889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2387600"/>
            <a:ext cx="2373312" cy="2274888"/>
            <a:chOff x="524" y="960"/>
            <a:chExt cx="1495" cy="1433"/>
          </a:xfrm>
        </p:grpSpPr>
        <p:sp>
          <p:nvSpPr>
            <p:cNvPr id="7198" name="Freeform 35">
              <a:extLst>
                <a:ext uri="{FF2B5EF4-FFF2-40B4-BE49-F238E27FC236}">
                  <a16:creationId xmlns:a16="http://schemas.microsoft.com/office/drawing/2014/main" id="{9ACA308A-33B8-7950-5EB0-D5CAFDBE0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960"/>
              <a:ext cx="1495" cy="1433"/>
            </a:xfrm>
            <a:custGeom>
              <a:avLst/>
              <a:gdLst>
                <a:gd name="T0" fmla="*/ 0 w 1495"/>
                <a:gd name="T1" fmla="*/ 24 h 1433"/>
                <a:gd name="T2" fmla="*/ 4 w 1495"/>
                <a:gd name="T3" fmla="*/ 1433 h 1433"/>
                <a:gd name="T4" fmla="*/ 1492 w 1495"/>
                <a:gd name="T5" fmla="*/ 1433 h 1433"/>
                <a:gd name="T6" fmla="*/ 1495 w 1495"/>
                <a:gd name="T7" fmla="*/ 0 h 14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5"/>
                <a:gd name="T13" fmla="*/ 0 h 1433"/>
                <a:gd name="T14" fmla="*/ 1495 w 1495"/>
                <a:gd name="T15" fmla="*/ 1433 h 14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5" h="1433">
                  <a:moveTo>
                    <a:pt x="0" y="24"/>
                  </a:moveTo>
                  <a:lnTo>
                    <a:pt x="4" y="1433"/>
                  </a:lnTo>
                  <a:lnTo>
                    <a:pt x="1492" y="1433"/>
                  </a:lnTo>
                  <a:lnTo>
                    <a:pt x="149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99" name="Freeform 36">
              <a:extLst>
                <a:ext uri="{FF2B5EF4-FFF2-40B4-BE49-F238E27FC236}">
                  <a16:creationId xmlns:a16="http://schemas.microsoft.com/office/drawing/2014/main" id="{8B52A76B-A078-6628-981E-A3C9799F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097"/>
              <a:ext cx="1488" cy="56"/>
            </a:xfrm>
            <a:custGeom>
              <a:avLst/>
              <a:gdLst>
                <a:gd name="T0" fmla="*/ 0 w 1488"/>
                <a:gd name="T1" fmla="*/ 48 h 56"/>
                <a:gd name="T2" fmla="*/ 96 w 1488"/>
                <a:gd name="T3" fmla="*/ 48 h 56"/>
                <a:gd name="T4" fmla="*/ 240 w 1488"/>
                <a:gd name="T5" fmla="*/ 0 h 56"/>
                <a:gd name="T6" fmla="*/ 336 w 1488"/>
                <a:gd name="T7" fmla="*/ 48 h 56"/>
                <a:gd name="T8" fmla="*/ 576 w 1488"/>
                <a:gd name="T9" fmla="*/ 0 h 56"/>
                <a:gd name="T10" fmla="*/ 720 w 1488"/>
                <a:gd name="T11" fmla="*/ 48 h 56"/>
                <a:gd name="T12" fmla="*/ 912 w 1488"/>
                <a:gd name="T13" fmla="*/ 0 h 56"/>
                <a:gd name="T14" fmla="*/ 1056 w 1488"/>
                <a:gd name="T15" fmla="*/ 48 h 56"/>
                <a:gd name="T16" fmla="*/ 1296 w 1488"/>
                <a:gd name="T17" fmla="*/ 0 h 56"/>
                <a:gd name="T18" fmla="*/ 1488 w 1488"/>
                <a:gd name="T19" fmla="*/ 4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8"/>
                <a:gd name="T31" fmla="*/ 0 h 56"/>
                <a:gd name="T32" fmla="*/ 1488 w 1488"/>
                <a:gd name="T33" fmla="*/ 56 h 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8" h="56">
                  <a:moveTo>
                    <a:pt x="0" y="48"/>
                  </a:moveTo>
                  <a:cubicBezTo>
                    <a:pt x="28" y="52"/>
                    <a:pt x="56" y="56"/>
                    <a:pt x="96" y="48"/>
                  </a:cubicBezTo>
                  <a:cubicBezTo>
                    <a:pt x="136" y="40"/>
                    <a:pt x="200" y="0"/>
                    <a:pt x="240" y="0"/>
                  </a:cubicBezTo>
                  <a:cubicBezTo>
                    <a:pt x="280" y="0"/>
                    <a:pt x="280" y="48"/>
                    <a:pt x="336" y="48"/>
                  </a:cubicBezTo>
                  <a:cubicBezTo>
                    <a:pt x="392" y="48"/>
                    <a:pt x="512" y="0"/>
                    <a:pt x="576" y="0"/>
                  </a:cubicBezTo>
                  <a:cubicBezTo>
                    <a:pt x="640" y="0"/>
                    <a:pt x="664" y="48"/>
                    <a:pt x="720" y="48"/>
                  </a:cubicBezTo>
                  <a:cubicBezTo>
                    <a:pt x="776" y="48"/>
                    <a:pt x="856" y="0"/>
                    <a:pt x="912" y="0"/>
                  </a:cubicBezTo>
                  <a:cubicBezTo>
                    <a:pt x="968" y="0"/>
                    <a:pt x="992" y="48"/>
                    <a:pt x="1056" y="48"/>
                  </a:cubicBezTo>
                  <a:cubicBezTo>
                    <a:pt x="1120" y="48"/>
                    <a:pt x="1224" y="0"/>
                    <a:pt x="1296" y="0"/>
                  </a:cubicBezTo>
                  <a:cubicBezTo>
                    <a:pt x="1368" y="0"/>
                    <a:pt x="1428" y="24"/>
                    <a:pt x="1488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Oval 39">
            <a:extLst>
              <a:ext uri="{FF2B5EF4-FFF2-40B4-BE49-F238E27FC236}">
                <a16:creationId xmlns:a16="http://schemas.microsoft.com/office/drawing/2014/main" id="{4911410E-E330-996C-E699-BEFCC23E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8" y="28527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1" name="Oval 40">
            <a:extLst>
              <a:ext uri="{FF2B5EF4-FFF2-40B4-BE49-F238E27FC236}">
                <a16:creationId xmlns:a16="http://schemas.microsoft.com/office/drawing/2014/main" id="{0DD8453A-0879-B57C-4E03-7432A87C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8" y="31575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2" name="Oval 41">
            <a:extLst>
              <a:ext uri="{FF2B5EF4-FFF2-40B4-BE49-F238E27FC236}">
                <a16:creationId xmlns:a16="http://schemas.microsoft.com/office/drawing/2014/main" id="{910E4EA9-7C04-BA46-5B5F-E97F32B0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27765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3" name="Oval 42">
            <a:extLst>
              <a:ext uri="{FF2B5EF4-FFF2-40B4-BE49-F238E27FC236}">
                <a16:creationId xmlns:a16="http://schemas.microsoft.com/office/drawing/2014/main" id="{57ADD111-3B42-B433-8973-CC69DDB4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31575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4" name="Oval 43">
            <a:extLst>
              <a:ext uri="{FF2B5EF4-FFF2-40B4-BE49-F238E27FC236}">
                <a16:creationId xmlns:a16="http://schemas.microsoft.com/office/drawing/2014/main" id="{7B2B24E6-6C2F-6A0E-C4DE-9A9EB272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6147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" name="Oval 44">
            <a:extLst>
              <a:ext uri="{FF2B5EF4-FFF2-40B4-BE49-F238E27FC236}">
                <a16:creationId xmlns:a16="http://schemas.microsoft.com/office/drawing/2014/main" id="{F90EAEDC-5CE7-3348-5C48-51BDCACD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623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6" name="Oval 45">
            <a:extLst>
              <a:ext uri="{FF2B5EF4-FFF2-40B4-BE49-F238E27FC236}">
                <a16:creationId xmlns:a16="http://schemas.microsoft.com/office/drawing/2014/main" id="{E851A05A-B77D-D652-777F-048A5200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33861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7" name="Oval 46">
            <a:extLst>
              <a:ext uri="{FF2B5EF4-FFF2-40B4-BE49-F238E27FC236}">
                <a16:creationId xmlns:a16="http://schemas.microsoft.com/office/drawing/2014/main" id="{5C72FA02-0596-BB2C-69E9-8E0238D7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7003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8" name="Oval 47">
            <a:extLst>
              <a:ext uri="{FF2B5EF4-FFF2-40B4-BE49-F238E27FC236}">
                <a16:creationId xmlns:a16="http://schemas.microsoft.com/office/drawing/2014/main" id="{60B0EC4C-E918-FA2A-181F-FF055515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8" y="292893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ca-ES" altLang="es-E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96" name="TextBox 58">
            <a:extLst>
              <a:ext uri="{FF2B5EF4-FFF2-40B4-BE49-F238E27FC236}">
                <a16:creationId xmlns:a16="http://schemas.microsoft.com/office/drawing/2014/main" id="{17263E51-914A-55B6-E70B-561600A14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3133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FORMS OF TRANSPORT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5BE8-20D2-2A3B-D8C5-EDBBCE2CD7EE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5.78035E-7 L 0.07865 0.09434 " pathEditMode="relative" ptsTypes="AA"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49133E-6 L 0.02378 0.09456 " pathEditMode="relative" ptsTypes="AA">
                                      <p:cBhvr>
                                        <p:cTn id="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0867E-6 L -0.03143 0.10474 " pathEditMode="relative" ptsTypes="AA">
                                      <p:cBhvr>
                                        <p:cTn id="9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0.06285 0.06297 " pathEditMode="relative" ptsTypes="AA">
                                      <p:cBhvr>
                                        <p:cTn id="10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00782 0.09445 " pathEditMode="relative" ptsTypes="AA">
                                      <p:cBhvr>
                                        <p:cTn id="10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04723 0.03148 " pathEditMode="relative" ptsTypes="AA">
                                      <p:cBhvr>
                                        <p:cTn id="1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7778E-6 3.7037E-6 L 0.07865 0.01041 " pathEditMode="relative" ptsTypes="AA">
                                      <p:cBhvr>
                                        <p:cTn id="10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-0.07934 0.00995 " pathEditMode="relative" ptsTypes="AA">
                                      <p:cBhvr>
                                        <p:cTn id="10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-0.00798 0.02106 " pathEditMode="relative" ptsTypes="AA">
                                      <p:cBhvr>
                                        <p:cTn id="11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22" grpId="0" animBg="1"/>
      <p:bldP spid="23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t d'imatges de active membrane transport">
            <a:extLst>
              <a:ext uri="{FF2B5EF4-FFF2-40B4-BE49-F238E27FC236}">
                <a16:creationId xmlns:a16="http://schemas.microsoft.com/office/drawing/2014/main" id="{77A5862D-0F62-5431-B060-757C603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16113"/>
            <a:ext cx="5832475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4">
            <a:extLst>
              <a:ext uri="{FF2B5EF4-FFF2-40B4-BE49-F238E27FC236}">
                <a16:creationId xmlns:a16="http://schemas.microsoft.com/office/drawing/2014/main" id="{68AC772F-B353-51FC-8D72-F469E513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65213"/>
            <a:ext cx="755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But what happens when there is a barrier that does not allow the free movement of substances between point A and point B?</a:t>
            </a:r>
          </a:p>
        </p:txBody>
      </p:sp>
      <p:sp>
        <p:nvSpPr>
          <p:cNvPr id="8196" name="TextBox 5">
            <a:extLst>
              <a:ext uri="{FF2B5EF4-FFF2-40B4-BE49-F238E27FC236}">
                <a16:creationId xmlns:a16="http://schemas.microsoft.com/office/drawing/2014/main" id="{E00166CB-CCE1-BB8A-F372-B8B98E3E7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466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FORMS OF MEMBRANE TRANSPORT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D84E8-DEEC-5801-C0E6-F89A2739064C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t d'imatges de active membrane transport">
            <a:extLst>
              <a:ext uri="{FF2B5EF4-FFF2-40B4-BE49-F238E27FC236}">
                <a16:creationId xmlns:a16="http://schemas.microsoft.com/office/drawing/2014/main" id="{D1479777-8351-831E-DEB0-A0B288E9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5"/>
          <a:stretch>
            <a:fillRect/>
          </a:stretch>
        </p:blipFill>
        <p:spPr bwMode="auto">
          <a:xfrm>
            <a:off x="323850" y="1916113"/>
            <a:ext cx="3559175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4">
            <a:extLst>
              <a:ext uri="{FF2B5EF4-FFF2-40B4-BE49-F238E27FC236}">
                <a16:creationId xmlns:a16="http://schemas.microsoft.com/office/drawing/2014/main" id="{741E6661-D04C-93AF-9AAB-E89F50651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65213"/>
            <a:ext cx="755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But what happens when there is a barrier that does not allow the free movement of substances between point A and point B?</a:t>
            </a:r>
          </a:p>
        </p:txBody>
      </p:sp>
      <p:sp>
        <p:nvSpPr>
          <p:cNvPr id="9220" name="TextBox 1">
            <a:extLst>
              <a:ext uri="{FF2B5EF4-FFF2-40B4-BE49-F238E27FC236}">
                <a16:creationId xmlns:a16="http://schemas.microsoft.com/office/drawing/2014/main" id="{6270D780-58B9-3624-5AF8-ED5171A9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981200"/>
            <a:ext cx="4608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ES" sz="20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PASSIVE TRANSPORT</a:t>
            </a:r>
            <a:endParaRPr lang="en-US" altLang="es-ES" sz="2000"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The movement occurs in the direction of the concentration gradient   </a:t>
            </a:r>
          </a:p>
        </p:txBody>
      </p:sp>
      <p:grpSp>
        <p:nvGrpSpPr>
          <p:cNvPr id="9221" name="Group 49">
            <a:extLst>
              <a:ext uri="{FF2B5EF4-FFF2-40B4-BE49-F238E27FC236}">
                <a16:creationId xmlns:a16="http://schemas.microsoft.com/office/drawing/2014/main" id="{905622B9-0C84-9B58-E3DF-F02716E2925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141663"/>
            <a:ext cx="3124200" cy="609600"/>
            <a:chOff x="336" y="2832"/>
            <a:chExt cx="1968" cy="384"/>
          </a:xfrm>
        </p:grpSpPr>
        <p:sp>
          <p:nvSpPr>
            <p:cNvPr id="9228" name="AutoShape 41">
              <a:extLst>
                <a:ext uri="{FF2B5EF4-FFF2-40B4-BE49-F238E27FC236}">
                  <a16:creationId xmlns:a16="http://schemas.microsoft.com/office/drawing/2014/main" id="{FDFBC9CC-088E-91F1-4C33-7F76908C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336" cy="33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9229" name="AutoShape 42">
              <a:extLst>
                <a:ext uri="{FF2B5EF4-FFF2-40B4-BE49-F238E27FC236}">
                  <a16:creationId xmlns:a16="http://schemas.microsoft.com/office/drawing/2014/main" id="{E8F46BED-9FFB-97CA-97DE-E17E8EDD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880"/>
              <a:ext cx="288" cy="33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9230" name="AutoShape 43">
              <a:extLst>
                <a:ext uri="{FF2B5EF4-FFF2-40B4-BE49-F238E27FC236}">
                  <a16:creationId xmlns:a16="http://schemas.microsoft.com/office/drawing/2014/main" id="{F2D6EC2A-38CA-3A9E-EDBA-1F1C938BD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32"/>
              <a:ext cx="240" cy="384"/>
            </a:xfrm>
            <a:prstGeom prst="upArrow">
              <a:avLst>
                <a:gd name="adj1" fmla="val 50000"/>
                <a:gd name="adj2" fmla="val 4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9231" name="AutoShape 45">
              <a:extLst>
                <a:ext uri="{FF2B5EF4-FFF2-40B4-BE49-F238E27FC236}">
                  <a16:creationId xmlns:a16="http://schemas.microsoft.com/office/drawing/2014/main" id="{CE4FAAFE-D500-C0F7-0647-43466CC35E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32" y="2832"/>
              <a:ext cx="240" cy="384"/>
            </a:xfrm>
            <a:prstGeom prst="upArrow">
              <a:avLst>
                <a:gd name="adj1" fmla="val 50000"/>
                <a:gd name="adj2" fmla="val 4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ca-ES" altLang="es-ES" sz="2400"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9222" name="Line 46">
            <a:extLst>
              <a:ext uri="{FF2B5EF4-FFF2-40B4-BE49-F238E27FC236}">
                <a16:creationId xmlns:a16="http://schemas.microsoft.com/office/drawing/2014/main" id="{9F13B8F3-FC72-D5D3-B0AE-E588F5229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4290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6A60-883B-F412-2F7D-3BA5832A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005263"/>
            <a:ext cx="4824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 b="1">
                <a:ea typeface="MS PGothic" panose="020B0600070205080204" pitchFamily="34" charset="-128"/>
                <a:cs typeface="Arial" panose="020B0604020202020204" pitchFamily="34" charset="0"/>
              </a:rPr>
              <a:t>Simple diffusion </a:t>
            </a: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no need for carrier proteins and/or channel proteins</a:t>
            </a:r>
            <a:endParaRPr lang="en-US" altLang="es-ES" sz="200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1A36B-B2EF-7949-AB9D-3717FDE7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941888"/>
            <a:ext cx="489743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 b="1">
                <a:ea typeface="MS PGothic" panose="020B0600070205080204" pitchFamily="34" charset="-128"/>
                <a:cs typeface="Arial" panose="020B0604020202020204" pitchFamily="34" charset="0"/>
              </a:rPr>
              <a:t>Facilitated diffusion</a:t>
            </a: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channel proteins and/or carrier proteins are required</a:t>
            </a:r>
            <a:endParaRPr lang="en-US" altLang="es-ES" sz="2000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225" name="TextBox 13">
            <a:extLst>
              <a:ext uri="{FF2B5EF4-FFF2-40B4-BE49-F238E27FC236}">
                <a16:creationId xmlns:a16="http://schemas.microsoft.com/office/drawing/2014/main" id="{25DA2E6C-40FF-5A33-E4FB-0DE102649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876925"/>
            <a:ext cx="3559175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 b="1">
                <a:latin typeface="Arial Narrow" panose="020B0606020202030204" pitchFamily="34" charset="0"/>
                <a:ea typeface="MS PGothic" panose="020B0600070205080204" pitchFamily="34" charset="-128"/>
              </a:rPr>
              <a:t>NO ENERGY EXPENDITURE</a:t>
            </a:r>
          </a:p>
        </p:txBody>
      </p:sp>
      <p:sp>
        <p:nvSpPr>
          <p:cNvPr id="9226" name="TextBox 14">
            <a:extLst>
              <a:ext uri="{FF2B5EF4-FFF2-40B4-BE49-F238E27FC236}">
                <a16:creationId xmlns:a16="http://schemas.microsoft.com/office/drawing/2014/main" id="{DDDE6DE0-C8D3-6DB3-069E-69E59D61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466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FORMS OF MEMBRANE TRANSPORT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1C112-68AA-EBE5-8862-79D0484F12FA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t d'imatges de active membrane transport">
            <a:extLst>
              <a:ext uri="{FF2B5EF4-FFF2-40B4-BE49-F238E27FC236}">
                <a16:creationId xmlns:a16="http://schemas.microsoft.com/office/drawing/2014/main" id="{E88C80B3-A0C8-89B2-4AFF-0B93D92F8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7"/>
          <a:stretch>
            <a:fillRect/>
          </a:stretch>
        </p:blipFill>
        <p:spPr bwMode="auto">
          <a:xfrm>
            <a:off x="557213" y="1916113"/>
            <a:ext cx="2143125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3">
            <a:extLst>
              <a:ext uri="{FF2B5EF4-FFF2-40B4-BE49-F238E27FC236}">
                <a16:creationId xmlns:a16="http://schemas.microsoft.com/office/drawing/2014/main" id="{D85B7701-AD8E-13C3-0CEF-27B9D7BC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52513"/>
            <a:ext cx="755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But what happens when there is a barrier that does not allow the free movement of substances between point A and point B?</a:t>
            </a:r>
          </a:p>
        </p:txBody>
      </p:sp>
      <p:grpSp>
        <p:nvGrpSpPr>
          <p:cNvPr id="10244" name="Group 11">
            <a:extLst>
              <a:ext uri="{FF2B5EF4-FFF2-40B4-BE49-F238E27FC236}">
                <a16:creationId xmlns:a16="http://schemas.microsoft.com/office/drawing/2014/main" id="{14C4E314-892D-6352-E59E-7C423D630BE7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429000"/>
            <a:ext cx="3124200" cy="609600"/>
            <a:chOff x="3968080" y="4293096"/>
            <a:chExt cx="3124200" cy="609600"/>
          </a:xfrm>
        </p:grpSpPr>
        <p:grpSp>
          <p:nvGrpSpPr>
            <p:cNvPr id="10250" name="Group 49">
              <a:extLst>
                <a:ext uri="{FF2B5EF4-FFF2-40B4-BE49-F238E27FC236}">
                  <a16:creationId xmlns:a16="http://schemas.microsoft.com/office/drawing/2014/main" id="{DDE17367-B9DC-6A77-827D-00978EF58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080" y="4293096"/>
              <a:ext cx="3124200" cy="609600"/>
              <a:chOff x="336" y="2832"/>
              <a:chExt cx="1968" cy="384"/>
            </a:xfrm>
          </p:grpSpPr>
          <p:sp>
            <p:nvSpPr>
              <p:cNvPr id="10252" name="AutoShape 41">
                <a:extLst>
                  <a:ext uri="{FF2B5EF4-FFF2-40B4-BE49-F238E27FC236}">
                    <a16:creationId xmlns:a16="http://schemas.microsoft.com/office/drawing/2014/main" id="{50FC0B27-3376-882C-3774-52527E77A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253" name="AutoShape 42">
                <a:extLst>
                  <a:ext uri="{FF2B5EF4-FFF2-40B4-BE49-F238E27FC236}">
                    <a16:creationId xmlns:a16="http://schemas.microsoft.com/office/drawing/2014/main" id="{1A206FBC-F639-9548-7B8F-CFB70B8B9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880"/>
                <a:ext cx="288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254" name="AutoShape 43">
                <a:extLst>
                  <a:ext uri="{FF2B5EF4-FFF2-40B4-BE49-F238E27FC236}">
                    <a16:creationId xmlns:a16="http://schemas.microsoft.com/office/drawing/2014/main" id="{E8F22081-CF4C-C657-411D-35AD38DAC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832"/>
                <a:ext cx="240" cy="384"/>
              </a:xfrm>
              <a:prstGeom prst="upArrow">
                <a:avLst>
                  <a:gd name="adj1" fmla="val 50000"/>
                  <a:gd name="adj2" fmla="val 4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255" name="AutoShape 45">
                <a:extLst>
                  <a:ext uri="{FF2B5EF4-FFF2-40B4-BE49-F238E27FC236}">
                    <a16:creationId xmlns:a16="http://schemas.microsoft.com/office/drawing/2014/main" id="{F0A43511-CECC-4F82-3E94-05892E95E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32" y="2832"/>
                <a:ext cx="240" cy="384"/>
              </a:xfrm>
              <a:prstGeom prst="upArrow">
                <a:avLst>
                  <a:gd name="adj1" fmla="val 50000"/>
                  <a:gd name="adj2" fmla="val 4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0251" name="Line 46">
              <a:extLst>
                <a:ext uri="{FF2B5EF4-FFF2-40B4-BE49-F238E27FC236}">
                  <a16:creationId xmlns:a16="http://schemas.microsoft.com/office/drawing/2014/main" id="{E68BAFA3-8313-69EC-FAC8-CE8F2D72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0072" y="4581128"/>
              <a:ext cx="5760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245" name="TextBox 12">
            <a:extLst>
              <a:ext uri="{FF2B5EF4-FFF2-40B4-BE49-F238E27FC236}">
                <a16:creationId xmlns:a16="http://schemas.microsoft.com/office/drawing/2014/main" id="{AD926F81-5998-0D1A-3D0B-DC6DC7E17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125663"/>
            <a:ext cx="4679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ES" sz="20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ACTIVE TRANSPORT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The movement occurs AGAINST the direction of the concentration gradient   </a:t>
            </a:r>
          </a:p>
        </p:txBody>
      </p:sp>
      <p:sp>
        <p:nvSpPr>
          <p:cNvPr id="10246" name="TextBox 13">
            <a:extLst>
              <a:ext uri="{FF2B5EF4-FFF2-40B4-BE49-F238E27FC236}">
                <a16:creationId xmlns:a16="http://schemas.microsoft.com/office/drawing/2014/main" id="{111E4801-7F11-AE4B-7F8F-00DA8286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437063"/>
            <a:ext cx="5905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It requires a special kind of carrier protein called </a:t>
            </a:r>
            <a:r>
              <a:rPr lang="en-US" altLang="en-US" sz="2000"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pump</a:t>
            </a:r>
            <a:r>
              <a:rPr lang="en-US" altLang="en-US" sz="2000"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It can facilitate crossing of any type of substance (lipophilic, hydrophilic, ions, etc.)</a:t>
            </a:r>
          </a:p>
        </p:txBody>
      </p:sp>
      <p:sp>
        <p:nvSpPr>
          <p:cNvPr id="10247" name="TextBox 14">
            <a:extLst>
              <a:ext uri="{FF2B5EF4-FFF2-40B4-BE49-F238E27FC236}">
                <a16:creationId xmlns:a16="http://schemas.microsoft.com/office/drawing/2014/main" id="{68F19862-B3B7-CF30-503E-6A6F22311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949950"/>
            <a:ext cx="6253162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 b="1">
                <a:latin typeface="Arial Narrow" panose="020B0606020202030204" pitchFamily="34" charset="0"/>
                <a:ea typeface="MS PGothic" panose="020B0600070205080204" pitchFamily="34" charset="-128"/>
              </a:rPr>
              <a:t>IT REQUIRES ENERGY EXPENDITURE IN THE FORM OF </a:t>
            </a:r>
            <a:r>
              <a:rPr lang="en-US" altLang="es-ES" sz="2000" b="1" u="sng">
                <a:latin typeface="Arial Narrow" panose="020B0606020202030204" pitchFamily="34" charset="0"/>
                <a:ea typeface="MS PGothic" panose="020B0600070205080204" pitchFamily="34" charset="-128"/>
              </a:rPr>
              <a:t>ATP</a:t>
            </a:r>
          </a:p>
        </p:txBody>
      </p:sp>
      <p:sp>
        <p:nvSpPr>
          <p:cNvPr id="10248" name="TextBox 15">
            <a:extLst>
              <a:ext uri="{FF2B5EF4-FFF2-40B4-BE49-F238E27FC236}">
                <a16:creationId xmlns:a16="http://schemas.microsoft.com/office/drawing/2014/main" id="{47716B50-E02A-45A3-9991-18407989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466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FORMS OF MEMBRANE TRANSPORT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0CCA3-34D7-B980-AFB1-6373703604C5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at d'imatges de active membrane transport">
            <a:extLst>
              <a:ext uri="{FF2B5EF4-FFF2-40B4-BE49-F238E27FC236}">
                <a16:creationId xmlns:a16="http://schemas.microsoft.com/office/drawing/2014/main" id="{DBEBD2C7-026B-8973-C69C-77E8E613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7"/>
          <a:stretch>
            <a:fillRect/>
          </a:stretch>
        </p:blipFill>
        <p:spPr bwMode="auto">
          <a:xfrm>
            <a:off x="557213" y="1916113"/>
            <a:ext cx="2143125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3">
            <a:extLst>
              <a:ext uri="{FF2B5EF4-FFF2-40B4-BE49-F238E27FC236}">
                <a16:creationId xmlns:a16="http://schemas.microsoft.com/office/drawing/2014/main" id="{CEA619AA-1770-E12B-D2A9-4FBD24AAA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52513"/>
            <a:ext cx="755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But what happens when there is a barrier that does not allow the free movement of substances between point A and point B?</a:t>
            </a:r>
          </a:p>
        </p:txBody>
      </p:sp>
      <p:grpSp>
        <p:nvGrpSpPr>
          <p:cNvPr id="11268" name="Group 11">
            <a:extLst>
              <a:ext uri="{FF2B5EF4-FFF2-40B4-BE49-F238E27FC236}">
                <a16:creationId xmlns:a16="http://schemas.microsoft.com/office/drawing/2014/main" id="{12F26E51-5AF7-B0E3-FD07-A32949E540E4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3429000"/>
            <a:ext cx="3124200" cy="609600"/>
            <a:chOff x="3968080" y="4293096"/>
            <a:chExt cx="3124200" cy="609600"/>
          </a:xfrm>
        </p:grpSpPr>
        <p:grpSp>
          <p:nvGrpSpPr>
            <p:cNvPr id="11274" name="Group 49">
              <a:extLst>
                <a:ext uri="{FF2B5EF4-FFF2-40B4-BE49-F238E27FC236}">
                  <a16:creationId xmlns:a16="http://schemas.microsoft.com/office/drawing/2014/main" id="{13FCC9E4-05E6-57DB-ED2F-0FF00109F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080" y="4293096"/>
              <a:ext cx="3124200" cy="609600"/>
              <a:chOff x="336" y="2832"/>
              <a:chExt cx="1968" cy="384"/>
            </a:xfrm>
          </p:grpSpPr>
          <p:sp>
            <p:nvSpPr>
              <p:cNvPr id="11276" name="AutoShape 41">
                <a:extLst>
                  <a:ext uri="{FF2B5EF4-FFF2-40B4-BE49-F238E27FC236}">
                    <a16:creationId xmlns:a16="http://schemas.microsoft.com/office/drawing/2014/main" id="{063D9227-0F26-6763-1708-56BF475A2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277" name="AutoShape 42">
                <a:extLst>
                  <a:ext uri="{FF2B5EF4-FFF2-40B4-BE49-F238E27FC236}">
                    <a16:creationId xmlns:a16="http://schemas.microsoft.com/office/drawing/2014/main" id="{B33BE287-86D5-DCB2-08B2-4AEEBB21A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880"/>
                <a:ext cx="288" cy="336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278" name="AutoShape 43">
                <a:extLst>
                  <a:ext uri="{FF2B5EF4-FFF2-40B4-BE49-F238E27FC236}">
                    <a16:creationId xmlns:a16="http://schemas.microsoft.com/office/drawing/2014/main" id="{3E9E750C-8311-14B6-D353-0AF7BFCA6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832"/>
                <a:ext cx="240" cy="384"/>
              </a:xfrm>
              <a:prstGeom prst="upArrow">
                <a:avLst>
                  <a:gd name="adj1" fmla="val 50000"/>
                  <a:gd name="adj2" fmla="val 4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1279" name="AutoShape 45">
                <a:extLst>
                  <a:ext uri="{FF2B5EF4-FFF2-40B4-BE49-F238E27FC236}">
                    <a16:creationId xmlns:a16="http://schemas.microsoft.com/office/drawing/2014/main" id="{26E2525E-9FB8-2072-0FE9-AC3FF8DC4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32" y="2832"/>
                <a:ext cx="240" cy="384"/>
              </a:xfrm>
              <a:prstGeom prst="upArrow">
                <a:avLst>
                  <a:gd name="adj1" fmla="val 50000"/>
                  <a:gd name="adj2" fmla="val 40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ca-ES" altLang="es-ES" sz="2400"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1275" name="Line 46">
              <a:extLst>
                <a:ext uri="{FF2B5EF4-FFF2-40B4-BE49-F238E27FC236}">
                  <a16:creationId xmlns:a16="http://schemas.microsoft.com/office/drawing/2014/main" id="{F8B3AA15-1281-11BE-24CB-8B91C558F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0072" y="4581128"/>
              <a:ext cx="5760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269" name="TextBox 12">
            <a:extLst>
              <a:ext uri="{FF2B5EF4-FFF2-40B4-BE49-F238E27FC236}">
                <a16:creationId xmlns:a16="http://schemas.microsoft.com/office/drawing/2014/main" id="{17242B9A-B6F1-AF2E-0227-B892678C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125663"/>
            <a:ext cx="4679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s-ES" sz="2000">
                <a:solidFill>
                  <a:srgbClr val="FF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ACTIVE TRANSPORT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The movement occurs AGAINST the direction of the concentration gradient   </a:t>
            </a:r>
          </a:p>
        </p:txBody>
      </p:sp>
      <p:sp>
        <p:nvSpPr>
          <p:cNvPr id="11270" name="TextBox 13">
            <a:extLst>
              <a:ext uri="{FF2B5EF4-FFF2-40B4-BE49-F238E27FC236}">
                <a16:creationId xmlns:a16="http://schemas.microsoft.com/office/drawing/2014/main" id="{CBB18E90-5C9E-DC6B-FF49-B71E29A7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437063"/>
            <a:ext cx="5905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It requires a special kind of carrier protein called </a:t>
            </a:r>
            <a:r>
              <a:rPr lang="en-US" altLang="en-US" sz="2000"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pump</a:t>
            </a:r>
            <a:r>
              <a:rPr lang="en-US" altLang="en-US" sz="2000"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s-ES" sz="2000">
                <a:ea typeface="MS PGothic" panose="020B0600070205080204" pitchFamily="34" charset="-128"/>
                <a:cs typeface="Arial" panose="020B0604020202020204" pitchFamily="34" charset="0"/>
              </a:rPr>
              <a:t>It can facilitate crossing of any type of substance (lipophilic, hydrophilic, ions, etc.)</a:t>
            </a:r>
          </a:p>
        </p:txBody>
      </p:sp>
      <p:sp>
        <p:nvSpPr>
          <p:cNvPr id="11271" name="TextBox 14">
            <a:extLst>
              <a:ext uri="{FF2B5EF4-FFF2-40B4-BE49-F238E27FC236}">
                <a16:creationId xmlns:a16="http://schemas.microsoft.com/office/drawing/2014/main" id="{32B9DCB1-DCC2-98DA-7B0C-797FDF669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949950"/>
            <a:ext cx="6253162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000" b="1">
                <a:latin typeface="Arial Narrow" panose="020B0606020202030204" pitchFamily="34" charset="0"/>
                <a:ea typeface="MS PGothic" panose="020B0600070205080204" pitchFamily="34" charset="-128"/>
              </a:rPr>
              <a:t>IT REQUIRES ENERGY EXPENDITURE IN THE FORM OF </a:t>
            </a:r>
            <a:r>
              <a:rPr lang="en-US" altLang="es-ES" sz="2000" b="1" u="sng">
                <a:latin typeface="Arial Narrow" panose="020B0606020202030204" pitchFamily="34" charset="0"/>
                <a:ea typeface="MS PGothic" panose="020B0600070205080204" pitchFamily="34" charset="-128"/>
              </a:rPr>
              <a:t>ATP</a:t>
            </a:r>
          </a:p>
        </p:txBody>
      </p:sp>
      <p:sp>
        <p:nvSpPr>
          <p:cNvPr id="11272" name="TextBox 15">
            <a:extLst>
              <a:ext uri="{FF2B5EF4-FFF2-40B4-BE49-F238E27FC236}">
                <a16:creationId xmlns:a16="http://schemas.microsoft.com/office/drawing/2014/main" id="{D7694C92-FC15-D463-E62F-D8B88A7C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49275"/>
            <a:ext cx="466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2400">
                <a:latin typeface="Arial Narrow" panose="020B0606020202030204" pitchFamily="34" charset="0"/>
                <a:ea typeface="MS PGothic" panose="020B0600070205080204" pitchFamily="34" charset="-128"/>
              </a:rPr>
              <a:t>FORMS OF MEMBRANE TRANSPORT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38E1D-27B0-C29C-61AA-3DD105ACD38B}"/>
              </a:ext>
            </a:extLst>
          </p:cNvPr>
          <p:cNvSpPr txBox="1"/>
          <p:nvPr/>
        </p:nvSpPr>
        <p:spPr>
          <a:xfrm>
            <a:off x="0" y="0"/>
            <a:ext cx="9144000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MS PGothic" charset="0"/>
                <a:cs typeface="Arial"/>
              </a:rPr>
              <a:t>2.2.1. Membrane transport</a:t>
            </a:r>
            <a:endParaRPr lang="ca-ES" dirty="0">
              <a:latin typeface="Arial" charset="0"/>
              <a:ea typeface="MS PGothic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isseny per defecte">
  <a:themeElements>
    <a:clrScheme name="Disseny per defec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seny per defec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seny per defec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eny per defec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eny per defec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l'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4b1f576-0e37-414c-8663-072b012ab1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06031533C477A4F9DCA3C35FB3E15F3" ma:contentTypeVersion="18" ma:contentTypeDescription="Crear nuevo documento." ma:contentTypeScope="" ma:versionID="24b24c70f5ddd4573eb92b090cdedf4f">
  <xsd:schema xmlns:xsd="http://www.w3.org/2001/XMLSchema" xmlns:xs="http://www.w3.org/2001/XMLSchema" xmlns:p="http://schemas.microsoft.com/office/2006/metadata/properties" xmlns:ns3="4075ef1f-17e7-4387-a962-a190a443aa8b" xmlns:ns4="44b1f576-0e37-414c-8663-072b012ab108" targetNamespace="http://schemas.microsoft.com/office/2006/metadata/properties" ma:root="true" ma:fieldsID="a87d35c432a63d0acc93221b8d06d604" ns3:_="" ns4:_="">
    <xsd:import namespace="4075ef1f-17e7-4387-a962-a190a443aa8b"/>
    <xsd:import namespace="44b1f576-0e37-414c-8663-072b012ab1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5ef1f-17e7-4387-a962-a190a443aa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1f576-0e37-414c-8663-072b012ab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36A783-0C2E-478F-B79E-4ED8D1816B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4b1f576-0e37-414c-8663-072b012ab108"/>
    <ds:schemaRef ds:uri="4075ef1f-17e7-4387-a962-a190a443aa8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8FBFE3-D164-4958-B40D-75C466288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E1EAC0-D6A0-4278-9696-DC1D08206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5ef1f-17e7-4387-a962-a190a443aa8b"/>
    <ds:schemaRef ds:uri="44b1f576-0e37-414c-8663-072b012ab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2270</Words>
  <Application>Microsoft Office PowerPoint</Application>
  <PresentationFormat>On-screen Show (4:3)</PresentationFormat>
  <Paragraphs>332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MS PGothic</vt:lpstr>
      <vt:lpstr>Arial</vt:lpstr>
      <vt:lpstr>Arial Narrow</vt:lpstr>
      <vt:lpstr>ArialUnicodeMS</vt:lpstr>
      <vt:lpstr>Times New Roman</vt:lpstr>
      <vt:lpstr>Wingdings</vt:lpstr>
      <vt:lpstr>Disseny per defecte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Renovi 2007</dc:creator>
  <cp:lastModifiedBy>Margalida Coll Andreu</cp:lastModifiedBy>
  <cp:revision>73</cp:revision>
  <dcterms:created xsi:type="dcterms:W3CDTF">2011-10-03T14:20:43Z</dcterms:created>
  <dcterms:modified xsi:type="dcterms:W3CDTF">2024-09-16T09:35:59Z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0x010100F06031533C477A4F9DCA3C35FB3E15F3</vt:lpwstr>
  </property>
</Properties>
</file>