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08" r:id="rId3"/>
    <p:sldId id="258" r:id="rId4"/>
    <p:sldId id="260" r:id="rId5"/>
    <p:sldId id="261" r:id="rId6"/>
    <p:sldId id="339" r:id="rId7"/>
    <p:sldId id="264" r:id="rId8"/>
    <p:sldId id="305" r:id="rId9"/>
    <p:sldId id="306" r:id="rId10"/>
    <p:sldId id="302" r:id="rId11"/>
    <p:sldId id="303" r:id="rId12"/>
    <p:sldId id="304" r:id="rId13"/>
    <p:sldId id="266" r:id="rId14"/>
    <p:sldId id="300" r:id="rId15"/>
    <p:sldId id="307" r:id="rId16"/>
    <p:sldId id="279" r:id="rId17"/>
    <p:sldId id="280" r:id="rId18"/>
    <p:sldId id="281" r:id="rId19"/>
    <p:sldId id="282" r:id="rId20"/>
    <p:sldId id="284" r:id="rId21"/>
    <p:sldId id="311" r:id="rId22"/>
    <p:sldId id="276" r:id="rId23"/>
    <p:sldId id="338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270" r:id="rId39"/>
    <p:sldId id="271" r:id="rId40"/>
    <p:sldId id="272" r:id="rId41"/>
    <p:sldId id="329" r:id="rId42"/>
    <p:sldId id="274" r:id="rId43"/>
    <p:sldId id="275" r:id="rId44"/>
    <p:sldId id="330" r:id="rId45"/>
    <p:sldId id="331" r:id="rId46"/>
    <p:sldId id="278" r:id="rId47"/>
    <p:sldId id="332" r:id="rId48"/>
    <p:sldId id="333" r:id="rId49"/>
    <p:sldId id="337" r:id="rId5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F6B60-2FC7-4DC4-946B-94BFE76543AA}" v="10" dt="2024-09-27T06:09:19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161C-D915-4EED-9189-D61ACC6114F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39BD-2361-4BFA-98F3-0188A052E5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05765-A58D-458D-B933-4BE01374000B}" type="slidenum">
              <a:rPr lang="ca-ES"/>
              <a:pPr/>
              <a:t>1</a:t>
            </a:fld>
            <a:endParaRPr lang="ca-E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12EE9-DB4D-4670-A956-7A15F76B016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568AE-D809-4137-AA2C-952B98C8AE9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99926-C5BC-4C0A-A4C1-831B2C2104E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ED861-BF28-4A2E-9E66-344D55B04C1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320FC-7F4B-4237-B056-3E525BBABC7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93DC8-89C4-4589-BC5F-6B1881E4387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A7B76-9F0F-4CFD-A437-A97A3E00749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0279A-DEFC-49DD-8350-F648E644FB2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2D66C-2B38-4CB5-B0EF-DC07234E068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7ADBF-AE35-4E8A-8BB3-276520DB034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22C9A-B0D3-45CD-8566-A5AAE22D08E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9CD72F-7E51-42E9-8ACA-ED9278C36212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ove.com/es/science-education/12182/excitatory-and-inhibitory-effects-of-neurotransmitters?list=ZZKjFF1X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-XwPjN3ZtI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ve.com/es/science-education/10997/the-synapse?list=ZZKjFF1X" TargetMode="External"/><Relationship Id="rId2" Type="http://schemas.openxmlformats.org/officeDocument/2006/relationships/hyperlink" Target="https://www.khanacademy.org/science/biology/human-biology/neuron-nervous-system/a/the-synaps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d0IQ-Nx8dM" TargetMode="External"/><Relationship Id="rId2" Type="http://schemas.openxmlformats.org/officeDocument/2006/relationships/hyperlink" Target="https://www.youtube.com/watch?v=wNrszKEPUQc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cratic.org/questions/why-is-inactivation-of-neurotransmitters-importan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9QfkTjIWHU" TargetMode="External"/><Relationship Id="rId2" Type="http://schemas.openxmlformats.org/officeDocument/2006/relationships/hyperlink" Target="https://www.youtube.com/watch?v=bQIU2KDtHTI&amp;t=1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m8kthApqQys&amp;t=7s" TargetMode="External"/><Relationship Id="rId5" Type="http://schemas.openxmlformats.org/officeDocument/2006/relationships/hyperlink" Target="https://www.youtube.com/watch?v=Wa8_nLwQIpg" TargetMode="External"/><Relationship Id="rId4" Type="http://schemas.openxmlformats.org/officeDocument/2006/relationships/hyperlink" Target="https://www.youtube.com/watch?v=6WFhhL-enlQ&amp;t=1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ca-ensenanzamedia-biologia.blogspot.com.es/2008/09/tipos-de-sinapsis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0A25175-7AD4-A31D-7A2C-D876DF60A5F7}"/>
              </a:ext>
            </a:extLst>
          </p:cNvPr>
          <p:cNvSpPr txBox="1"/>
          <p:nvPr/>
        </p:nvSpPr>
        <p:spPr>
          <a:xfrm>
            <a:off x="827584" y="764704"/>
            <a:ext cx="7848872" cy="37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>
                <a:latin typeface="ArialUnicodeMS"/>
              </a:rPr>
              <a:t>Unit 2. Structure and function of the nervous system: Molecular, </a:t>
            </a:r>
            <a:r>
              <a:rPr lang="en-US" sz="1800" b="1" i="0" u="none" strike="noStrike" baseline="0" dirty="0" err="1">
                <a:latin typeface="ArialUnicodeMS"/>
              </a:rPr>
              <a:t>cellullar</a:t>
            </a:r>
            <a:r>
              <a:rPr lang="en-US" sz="1800" b="1" i="0" u="none" strike="noStrike" baseline="0" dirty="0">
                <a:latin typeface="ArialUnicodeMS"/>
              </a:rPr>
              <a:t>, synaptic, and circuit levels.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ArialUnicodeMS"/>
              </a:rPr>
              <a:t>2.1. The cells of the nervous system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ArialUnicodeMS"/>
              </a:rPr>
              <a:t>2.2. Resting and action potential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FF3300"/>
                </a:solidFill>
                <a:latin typeface="ArialUnicodeMS"/>
              </a:rPr>
              <a:t>2.3. Synaptic transmission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FF3300"/>
                </a:solidFill>
                <a:latin typeface="ArialUnicodeMS"/>
              </a:rPr>
              <a:t>What is a synapse?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FF3300"/>
                </a:solidFill>
                <a:latin typeface="ArialUnicodeMS"/>
              </a:rPr>
              <a:t>Types of synapses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FF3300"/>
                </a:solidFill>
                <a:latin typeface="ArialUnicodeMS"/>
              </a:rPr>
              <a:t>Transmission of information in chemical synapses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ArialUnicodeMS"/>
              </a:rPr>
              <a:t>2.4. Synaptic plasticity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rgbClr val="FF0000"/>
                </a:solidFill>
              </a:rPr>
              <a:t>Kinds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of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synapses</a:t>
            </a:r>
            <a:r>
              <a:rPr lang="es-ES_tradnl" dirty="0">
                <a:solidFill>
                  <a:srgbClr val="FF0000"/>
                </a:solidFill>
              </a:rPr>
              <a:t>: </a:t>
            </a:r>
            <a:r>
              <a:rPr lang="es-ES_tradnl" dirty="0" err="1"/>
              <a:t>according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contact</a:t>
            </a:r>
            <a:r>
              <a:rPr lang="es-ES_tradnl" dirty="0"/>
              <a:t> </a:t>
            </a:r>
            <a:r>
              <a:rPr lang="es-ES_tradnl" dirty="0" err="1"/>
              <a:t>site</a:t>
            </a:r>
            <a:endParaRPr lang="es-ES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chemeClr val="accent2"/>
                </a:solidFill>
              </a:rPr>
              <a:t>Axosomatic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 err="1">
                <a:solidFill>
                  <a:schemeClr val="accent2"/>
                </a:solidFill>
              </a:rPr>
              <a:t>synapse</a:t>
            </a: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13316" name="Picture 4" descr="neurona esuqema horitzont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38400"/>
            <a:ext cx="3810000" cy="2401888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rot="3331729">
            <a:off x="3482182" y="3299618"/>
            <a:ext cx="5334000" cy="1782763"/>
            <a:chOff x="2208" y="1152"/>
            <a:chExt cx="3360" cy="1123"/>
          </a:xfrm>
        </p:grpSpPr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323" y="1311"/>
              <a:ext cx="1157" cy="823"/>
            </a:xfrm>
            <a:custGeom>
              <a:avLst/>
              <a:gdLst/>
              <a:ahLst/>
              <a:cxnLst>
                <a:cxn ang="0">
                  <a:pos x="17" y="826"/>
                </a:cxn>
                <a:cxn ang="0">
                  <a:pos x="337" y="783"/>
                </a:cxn>
                <a:cxn ang="0">
                  <a:pos x="444" y="751"/>
                </a:cxn>
                <a:cxn ang="0">
                  <a:pos x="476" y="740"/>
                </a:cxn>
                <a:cxn ang="0">
                  <a:pos x="508" y="730"/>
                </a:cxn>
                <a:cxn ang="0">
                  <a:pos x="604" y="623"/>
                </a:cxn>
                <a:cxn ang="0">
                  <a:pos x="647" y="559"/>
                </a:cxn>
                <a:cxn ang="0">
                  <a:pos x="689" y="463"/>
                </a:cxn>
                <a:cxn ang="0">
                  <a:pos x="732" y="271"/>
                </a:cxn>
                <a:cxn ang="0">
                  <a:pos x="743" y="15"/>
                </a:cxn>
                <a:cxn ang="0">
                  <a:pos x="753" y="58"/>
                </a:cxn>
                <a:cxn ang="0">
                  <a:pos x="775" y="122"/>
                </a:cxn>
                <a:cxn ang="0">
                  <a:pos x="839" y="239"/>
                </a:cxn>
                <a:cxn ang="0">
                  <a:pos x="849" y="271"/>
                </a:cxn>
                <a:cxn ang="0">
                  <a:pos x="892" y="314"/>
                </a:cxn>
                <a:cxn ang="0">
                  <a:pos x="935" y="367"/>
                </a:cxn>
                <a:cxn ang="0">
                  <a:pos x="977" y="431"/>
                </a:cxn>
                <a:cxn ang="0">
                  <a:pos x="1148" y="570"/>
                </a:cxn>
                <a:cxn ang="0">
                  <a:pos x="1617" y="687"/>
                </a:cxn>
                <a:cxn ang="0">
                  <a:pos x="1521" y="783"/>
                </a:cxn>
                <a:cxn ang="0">
                  <a:pos x="1468" y="858"/>
                </a:cxn>
                <a:cxn ang="0">
                  <a:pos x="1425" y="922"/>
                </a:cxn>
                <a:cxn ang="0">
                  <a:pos x="1415" y="954"/>
                </a:cxn>
                <a:cxn ang="0">
                  <a:pos x="1393" y="975"/>
                </a:cxn>
                <a:cxn ang="0">
                  <a:pos x="1372" y="1039"/>
                </a:cxn>
                <a:cxn ang="0">
                  <a:pos x="1351" y="1071"/>
                </a:cxn>
                <a:cxn ang="0">
                  <a:pos x="1415" y="1498"/>
                </a:cxn>
                <a:cxn ang="0">
                  <a:pos x="1276" y="1476"/>
                </a:cxn>
                <a:cxn ang="0">
                  <a:pos x="1041" y="1423"/>
                </a:cxn>
                <a:cxn ang="0">
                  <a:pos x="881" y="1434"/>
                </a:cxn>
                <a:cxn ang="0">
                  <a:pos x="796" y="1476"/>
                </a:cxn>
                <a:cxn ang="0">
                  <a:pos x="775" y="1498"/>
                </a:cxn>
                <a:cxn ang="0">
                  <a:pos x="711" y="1519"/>
                </a:cxn>
                <a:cxn ang="0">
                  <a:pos x="647" y="1626"/>
                </a:cxn>
                <a:cxn ang="0">
                  <a:pos x="636" y="1658"/>
                </a:cxn>
                <a:cxn ang="0">
                  <a:pos x="625" y="1690"/>
                </a:cxn>
                <a:cxn ang="0">
                  <a:pos x="604" y="1370"/>
                </a:cxn>
                <a:cxn ang="0">
                  <a:pos x="444" y="1178"/>
                </a:cxn>
                <a:cxn ang="0">
                  <a:pos x="316" y="1146"/>
                </a:cxn>
                <a:cxn ang="0">
                  <a:pos x="145" y="1178"/>
                </a:cxn>
                <a:cxn ang="0">
                  <a:pos x="124" y="1156"/>
                </a:cxn>
                <a:cxn ang="0">
                  <a:pos x="135" y="1124"/>
                </a:cxn>
                <a:cxn ang="0">
                  <a:pos x="145" y="1060"/>
                </a:cxn>
                <a:cxn ang="0">
                  <a:pos x="103" y="868"/>
                </a:cxn>
                <a:cxn ang="0">
                  <a:pos x="17" y="826"/>
                </a:cxn>
              </a:cxnLst>
              <a:rect l="0" t="0" r="r" b="b"/>
              <a:pathLst>
                <a:path w="1617" h="1740">
                  <a:moveTo>
                    <a:pt x="17" y="826"/>
                  </a:moveTo>
                  <a:cubicBezTo>
                    <a:pt x="126" y="817"/>
                    <a:pt x="229" y="795"/>
                    <a:pt x="337" y="783"/>
                  </a:cubicBezTo>
                  <a:cubicBezTo>
                    <a:pt x="398" y="767"/>
                    <a:pt x="371" y="775"/>
                    <a:pt x="444" y="751"/>
                  </a:cubicBezTo>
                  <a:cubicBezTo>
                    <a:pt x="455" y="747"/>
                    <a:pt x="465" y="744"/>
                    <a:pt x="476" y="740"/>
                  </a:cubicBezTo>
                  <a:cubicBezTo>
                    <a:pt x="487" y="737"/>
                    <a:pt x="508" y="730"/>
                    <a:pt x="508" y="730"/>
                  </a:cubicBezTo>
                  <a:cubicBezTo>
                    <a:pt x="542" y="696"/>
                    <a:pt x="575" y="661"/>
                    <a:pt x="604" y="623"/>
                  </a:cubicBezTo>
                  <a:cubicBezTo>
                    <a:pt x="620" y="603"/>
                    <a:pt x="647" y="559"/>
                    <a:pt x="647" y="559"/>
                  </a:cubicBezTo>
                  <a:cubicBezTo>
                    <a:pt x="699" y="402"/>
                    <a:pt x="641" y="560"/>
                    <a:pt x="689" y="463"/>
                  </a:cubicBezTo>
                  <a:cubicBezTo>
                    <a:pt x="718" y="406"/>
                    <a:pt x="723" y="333"/>
                    <a:pt x="732" y="271"/>
                  </a:cubicBezTo>
                  <a:cubicBezTo>
                    <a:pt x="736" y="186"/>
                    <a:pt x="735" y="100"/>
                    <a:pt x="743" y="15"/>
                  </a:cubicBezTo>
                  <a:cubicBezTo>
                    <a:pt x="744" y="0"/>
                    <a:pt x="749" y="44"/>
                    <a:pt x="753" y="58"/>
                  </a:cubicBezTo>
                  <a:cubicBezTo>
                    <a:pt x="759" y="80"/>
                    <a:pt x="768" y="101"/>
                    <a:pt x="775" y="122"/>
                  </a:cubicBezTo>
                  <a:cubicBezTo>
                    <a:pt x="791" y="171"/>
                    <a:pt x="800" y="202"/>
                    <a:pt x="839" y="239"/>
                  </a:cubicBezTo>
                  <a:cubicBezTo>
                    <a:pt x="842" y="250"/>
                    <a:pt x="843" y="262"/>
                    <a:pt x="849" y="271"/>
                  </a:cubicBezTo>
                  <a:cubicBezTo>
                    <a:pt x="861" y="288"/>
                    <a:pt x="892" y="314"/>
                    <a:pt x="892" y="314"/>
                  </a:cubicBezTo>
                  <a:cubicBezTo>
                    <a:pt x="917" y="388"/>
                    <a:pt x="882" y="306"/>
                    <a:pt x="935" y="367"/>
                  </a:cubicBezTo>
                  <a:cubicBezTo>
                    <a:pt x="952" y="386"/>
                    <a:pt x="959" y="413"/>
                    <a:pt x="977" y="431"/>
                  </a:cubicBezTo>
                  <a:cubicBezTo>
                    <a:pt x="1026" y="480"/>
                    <a:pt x="1082" y="547"/>
                    <a:pt x="1148" y="570"/>
                  </a:cubicBezTo>
                  <a:cubicBezTo>
                    <a:pt x="1302" y="684"/>
                    <a:pt x="1426" y="678"/>
                    <a:pt x="1617" y="687"/>
                  </a:cubicBezTo>
                  <a:cubicBezTo>
                    <a:pt x="1575" y="714"/>
                    <a:pt x="1556" y="749"/>
                    <a:pt x="1521" y="783"/>
                  </a:cubicBezTo>
                  <a:cubicBezTo>
                    <a:pt x="1497" y="860"/>
                    <a:pt x="1533" y="761"/>
                    <a:pt x="1468" y="858"/>
                  </a:cubicBezTo>
                  <a:cubicBezTo>
                    <a:pt x="1454" y="879"/>
                    <a:pt x="1425" y="922"/>
                    <a:pt x="1425" y="922"/>
                  </a:cubicBezTo>
                  <a:cubicBezTo>
                    <a:pt x="1422" y="933"/>
                    <a:pt x="1421" y="944"/>
                    <a:pt x="1415" y="954"/>
                  </a:cubicBezTo>
                  <a:cubicBezTo>
                    <a:pt x="1410" y="963"/>
                    <a:pt x="1398" y="966"/>
                    <a:pt x="1393" y="975"/>
                  </a:cubicBezTo>
                  <a:cubicBezTo>
                    <a:pt x="1383" y="995"/>
                    <a:pt x="1384" y="1020"/>
                    <a:pt x="1372" y="1039"/>
                  </a:cubicBezTo>
                  <a:cubicBezTo>
                    <a:pt x="1365" y="1050"/>
                    <a:pt x="1358" y="1060"/>
                    <a:pt x="1351" y="1071"/>
                  </a:cubicBezTo>
                  <a:cubicBezTo>
                    <a:pt x="1354" y="1156"/>
                    <a:pt x="1318" y="1401"/>
                    <a:pt x="1415" y="1498"/>
                  </a:cubicBezTo>
                  <a:cubicBezTo>
                    <a:pt x="1363" y="1514"/>
                    <a:pt x="1328" y="1493"/>
                    <a:pt x="1276" y="1476"/>
                  </a:cubicBezTo>
                  <a:cubicBezTo>
                    <a:pt x="1198" y="1450"/>
                    <a:pt x="1123" y="1433"/>
                    <a:pt x="1041" y="1423"/>
                  </a:cubicBezTo>
                  <a:cubicBezTo>
                    <a:pt x="988" y="1427"/>
                    <a:pt x="934" y="1428"/>
                    <a:pt x="881" y="1434"/>
                  </a:cubicBezTo>
                  <a:cubicBezTo>
                    <a:pt x="845" y="1438"/>
                    <a:pt x="830" y="1465"/>
                    <a:pt x="796" y="1476"/>
                  </a:cubicBezTo>
                  <a:cubicBezTo>
                    <a:pt x="789" y="1483"/>
                    <a:pt x="784" y="1493"/>
                    <a:pt x="775" y="1498"/>
                  </a:cubicBezTo>
                  <a:cubicBezTo>
                    <a:pt x="755" y="1508"/>
                    <a:pt x="711" y="1519"/>
                    <a:pt x="711" y="1519"/>
                  </a:cubicBezTo>
                  <a:cubicBezTo>
                    <a:pt x="652" y="1578"/>
                    <a:pt x="675" y="1542"/>
                    <a:pt x="647" y="1626"/>
                  </a:cubicBezTo>
                  <a:cubicBezTo>
                    <a:pt x="643" y="1637"/>
                    <a:pt x="640" y="1647"/>
                    <a:pt x="636" y="1658"/>
                  </a:cubicBezTo>
                  <a:cubicBezTo>
                    <a:pt x="632" y="1669"/>
                    <a:pt x="625" y="1690"/>
                    <a:pt x="625" y="1690"/>
                  </a:cubicBezTo>
                  <a:cubicBezTo>
                    <a:pt x="584" y="1558"/>
                    <a:pt x="638" y="1740"/>
                    <a:pt x="604" y="1370"/>
                  </a:cubicBezTo>
                  <a:cubicBezTo>
                    <a:pt x="597" y="1297"/>
                    <a:pt x="504" y="1208"/>
                    <a:pt x="444" y="1178"/>
                  </a:cubicBezTo>
                  <a:cubicBezTo>
                    <a:pt x="406" y="1159"/>
                    <a:pt x="357" y="1154"/>
                    <a:pt x="316" y="1146"/>
                  </a:cubicBezTo>
                  <a:cubicBezTo>
                    <a:pt x="247" y="1153"/>
                    <a:pt x="208" y="1162"/>
                    <a:pt x="145" y="1178"/>
                  </a:cubicBezTo>
                  <a:cubicBezTo>
                    <a:pt x="138" y="1171"/>
                    <a:pt x="126" y="1166"/>
                    <a:pt x="124" y="1156"/>
                  </a:cubicBezTo>
                  <a:cubicBezTo>
                    <a:pt x="122" y="1145"/>
                    <a:pt x="133" y="1135"/>
                    <a:pt x="135" y="1124"/>
                  </a:cubicBezTo>
                  <a:cubicBezTo>
                    <a:pt x="140" y="1103"/>
                    <a:pt x="142" y="1081"/>
                    <a:pt x="145" y="1060"/>
                  </a:cubicBezTo>
                  <a:cubicBezTo>
                    <a:pt x="144" y="1045"/>
                    <a:pt x="156" y="895"/>
                    <a:pt x="103" y="868"/>
                  </a:cubicBezTo>
                  <a:cubicBezTo>
                    <a:pt x="0" y="816"/>
                    <a:pt x="68" y="875"/>
                    <a:pt x="17" y="82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8" y="1432"/>
              <a:ext cx="2100" cy="202"/>
            </a:xfrm>
            <a:custGeom>
              <a:avLst/>
              <a:gdLst/>
              <a:ahLst/>
              <a:cxnLst>
                <a:cxn ang="0">
                  <a:pos x="0" y="427"/>
                </a:cxn>
                <a:cxn ang="0">
                  <a:pos x="117" y="416"/>
                </a:cxn>
                <a:cxn ang="0">
                  <a:pos x="352" y="352"/>
                </a:cxn>
                <a:cxn ang="0">
                  <a:pos x="800" y="341"/>
                </a:cxn>
                <a:cxn ang="0">
                  <a:pos x="1355" y="363"/>
                </a:cxn>
                <a:cxn ang="0">
                  <a:pos x="2048" y="320"/>
                </a:cxn>
                <a:cxn ang="0">
                  <a:pos x="2219" y="267"/>
                </a:cxn>
                <a:cxn ang="0">
                  <a:pos x="2731" y="181"/>
                </a:cxn>
                <a:cxn ang="0">
                  <a:pos x="2848" y="32"/>
                </a:cxn>
                <a:cxn ang="0">
                  <a:pos x="2880" y="0"/>
                </a:cxn>
                <a:cxn ang="0">
                  <a:pos x="2859" y="32"/>
                </a:cxn>
                <a:cxn ang="0">
                  <a:pos x="2795" y="107"/>
                </a:cxn>
                <a:cxn ang="0">
                  <a:pos x="2805" y="149"/>
                </a:cxn>
                <a:cxn ang="0">
                  <a:pos x="2891" y="203"/>
                </a:cxn>
                <a:cxn ang="0">
                  <a:pos x="2933" y="288"/>
                </a:cxn>
              </a:cxnLst>
              <a:rect l="0" t="0" r="r" b="b"/>
              <a:pathLst>
                <a:path w="2933" h="427">
                  <a:moveTo>
                    <a:pt x="0" y="427"/>
                  </a:moveTo>
                  <a:cubicBezTo>
                    <a:pt x="39" y="423"/>
                    <a:pt x="78" y="423"/>
                    <a:pt x="117" y="416"/>
                  </a:cubicBezTo>
                  <a:cubicBezTo>
                    <a:pt x="197" y="402"/>
                    <a:pt x="268" y="356"/>
                    <a:pt x="352" y="352"/>
                  </a:cubicBezTo>
                  <a:cubicBezTo>
                    <a:pt x="501" y="345"/>
                    <a:pt x="651" y="345"/>
                    <a:pt x="800" y="341"/>
                  </a:cubicBezTo>
                  <a:cubicBezTo>
                    <a:pt x="988" y="325"/>
                    <a:pt x="1169" y="342"/>
                    <a:pt x="1355" y="363"/>
                  </a:cubicBezTo>
                  <a:cubicBezTo>
                    <a:pt x="1589" y="356"/>
                    <a:pt x="1816" y="347"/>
                    <a:pt x="2048" y="320"/>
                  </a:cubicBezTo>
                  <a:cubicBezTo>
                    <a:pt x="2104" y="306"/>
                    <a:pt x="2162" y="274"/>
                    <a:pt x="2219" y="267"/>
                  </a:cubicBezTo>
                  <a:cubicBezTo>
                    <a:pt x="2393" y="247"/>
                    <a:pt x="2564" y="238"/>
                    <a:pt x="2731" y="181"/>
                  </a:cubicBezTo>
                  <a:cubicBezTo>
                    <a:pt x="2767" y="127"/>
                    <a:pt x="2807" y="81"/>
                    <a:pt x="2848" y="32"/>
                  </a:cubicBezTo>
                  <a:cubicBezTo>
                    <a:pt x="2858" y="20"/>
                    <a:pt x="2865" y="0"/>
                    <a:pt x="2880" y="0"/>
                  </a:cubicBezTo>
                  <a:cubicBezTo>
                    <a:pt x="2893" y="0"/>
                    <a:pt x="2867" y="22"/>
                    <a:pt x="2859" y="32"/>
                  </a:cubicBezTo>
                  <a:cubicBezTo>
                    <a:pt x="2782" y="123"/>
                    <a:pt x="2843" y="34"/>
                    <a:pt x="2795" y="107"/>
                  </a:cubicBezTo>
                  <a:cubicBezTo>
                    <a:pt x="2798" y="121"/>
                    <a:pt x="2797" y="137"/>
                    <a:pt x="2805" y="149"/>
                  </a:cubicBezTo>
                  <a:cubicBezTo>
                    <a:pt x="2820" y="172"/>
                    <a:pt x="2867" y="195"/>
                    <a:pt x="2891" y="203"/>
                  </a:cubicBezTo>
                  <a:cubicBezTo>
                    <a:pt x="2915" y="276"/>
                    <a:pt x="2896" y="251"/>
                    <a:pt x="2933" y="288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571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2907" y="1720"/>
              <a:ext cx="137" cy="91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2231" y="1503"/>
              <a:ext cx="137" cy="197"/>
            </a:xfrm>
            <a:custGeom>
              <a:avLst/>
              <a:gdLst/>
              <a:ahLst/>
              <a:cxnLst>
                <a:cxn ang="0">
                  <a:pos x="192" y="416"/>
                </a:cxn>
                <a:cxn ang="0">
                  <a:pos x="107" y="299"/>
                </a:cxn>
                <a:cxn ang="0">
                  <a:pos x="43" y="43"/>
                </a:cxn>
                <a:cxn ang="0">
                  <a:pos x="0" y="0"/>
                </a:cxn>
              </a:cxnLst>
              <a:rect l="0" t="0" r="r" b="b"/>
              <a:pathLst>
                <a:path w="192" h="416">
                  <a:moveTo>
                    <a:pt x="192" y="416"/>
                  </a:moveTo>
                  <a:cubicBezTo>
                    <a:pt x="111" y="363"/>
                    <a:pt x="128" y="387"/>
                    <a:pt x="107" y="299"/>
                  </a:cubicBezTo>
                  <a:cubicBezTo>
                    <a:pt x="103" y="237"/>
                    <a:pt x="132" y="74"/>
                    <a:pt x="43" y="43"/>
                  </a:cubicBezTo>
                  <a:cubicBezTo>
                    <a:pt x="29" y="29"/>
                    <a:pt x="0" y="0"/>
                    <a:pt x="0" y="0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2308" y="1447"/>
              <a:ext cx="77" cy="131"/>
            </a:xfrm>
            <a:custGeom>
              <a:avLst/>
              <a:gdLst/>
              <a:ahLst/>
              <a:cxnLst>
                <a:cxn ang="0">
                  <a:pos x="0" y="277"/>
                </a:cxn>
                <a:cxn ang="0">
                  <a:pos x="85" y="0"/>
                </a:cxn>
              </a:cxnLst>
              <a:rect l="0" t="0" r="r" b="b"/>
              <a:pathLst>
                <a:path w="108" h="277">
                  <a:moveTo>
                    <a:pt x="0" y="277"/>
                  </a:moveTo>
                  <a:cubicBezTo>
                    <a:pt x="108" y="243"/>
                    <a:pt x="85" y="83"/>
                    <a:pt x="85" y="0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838" y="1152"/>
              <a:ext cx="117" cy="157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85" y="224"/>
                </a:cxn>
                <a:cxn ang="0">
                  <a:pos x="138" y="32"/>
                </a:cxn>
                <a:cxn ang="0">
                  <a:pos x="160" y="0"/>
                </a:cxn>
              </a:cxnLst>
              <a:rect l="0" t="0" r="r" b="b"/>
              <a:pathLst>
                <a:path w="163" h="331">
                  <a:moveTo>
                    <a:pt x="0" y="331"/>
                  </a:moveTo>
                  <a:cubicBezTo>
                    <a:pt x="51" y="313"/>
                    <a:pt x="69" y="272"/>
                    <a:pt x="85" y="224"/>
                  </a:cubicBezTo>
                  <a:cubicBezTo>
                    <a:pt x="90" y="152"/>
                    <a:pt x="63" y="58"/>
                    <a:pt x="138" y="32"/>
                  </a:cubicBezTo>
                  <a:cubicBezTo>
                    <a:pt x="163" y="8"/>
                    <a:pt x="160" y="21"/>
                    <a:pt x="160" y="0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auto">
            <a:xfrm>
              <a:off x="2735" y="1220"/>
              <a:ext cx="115" cy="101"/>
            </a:xfrm>
            <a:custGeom>
              <a:avLst/>
              <a:gdLst/>
              <a:ahLst/>
              <a:cxnLst>
                <a:cxn ang="0">
                  <a:pos x="160" y="213"/>
                </a:cxn>
                <a:cxn ang="0">
                  <a:pos x="107" y="106"/>
                </a:cxn>
                <a:cxn ang="0">
                  <a:pos x="0" y="0"/>
                </a:cxn>
              </a:cxnLst>
              <a:rect l="0" t="0" r="r" b="b"/>
              <a:pathLst>
                <a:path w="160" h="213">
                  <a:moveTo>
                    <a:pt x="160" y="213"/>
                  </a:moveTo>
                  <a:cubicBezTo>
                    <a:pt x="148" y="162"/>
                    <a:pt x="144" y="143"/>
                    <a:pt x="107" y="106"/>
                  </a:cubicBezTo>
                  <a:cubicBezTo>
                    <a:pt x="86" y="43"/>
                    <a:pt x="79" y="0"/>
                    <a:pt x="0" y="0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2208" y="1846"/>
              <a:ext cx="221" cy="71"/>
            </a:xfrm>
            <a:custGeom>
              <a:avLst/>
              <a:gdLst/>
              <a:ahLst/>
              <a:cxnLst>
                <a:cxn ang="0">
                  <a:pos x="309" y="0"/>
                </a:cxn>
                <a:cxn ang="0">
                  <a:pos x="171" y="53"/>
                </a:cxn>
                <a:cxn ang="0">
                  <a:pos x="85" y="106"/>
                </a:cxn>
                <a:cxn ang="0">
                  <a:pos x="64" y="128"/>
                </a:cxn>
                <a:cxn ang="0">
                  <a:pos x="0" y="149"/>
                </a:cxn>
              </a:cxnLst>
              <a:rect l="0" t="0" r="r" b="b"/>
              <a:pathLst>
                <a:path w="309" h="149">
                  <a:moveTo>
                    <a:pt x="309" y="0"/>
                  </a:moveTo>
                  <a:cubicBezTo>
                    <a:pt x="224" y="56"/>
                    <a:pt x="270" y="38"/>
                    <a:pt x="171" y="53"/>
                  </a:cubicBezTo>
                  <a:cubicBezTo>
                    <a:pt x="138" y="64"/>
                    <a:pt x="112" y="84"/>
                    <a:pt x="85" y="106"/>
                  </a:cubicBezTo>
                  <a:cubicBezTo>
                    <a:pt x="77" y="112"/>
                    <a:pt x="73" y="123"/>
                    <a:pt x="64" y="128"/>
                  </a:cubicBezTo>
                  <a:cubicBezTo>
                    <a:pt x="44" y="138"/>
                    <a:pt x="0" y="149"/>
                    <a:pt x="0" y="149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2285" y="1886"/>
              <a:ext cx="15" cy="76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160"/>
                </a:cxn>
              </a:cxnLst>
              <a:rect l="0" t="0" r="r" b="b"/>
              <a:pathLst>
                <a:path w="21" h="160">
                  <a:moveTo>
                    <a:pt x="21" y="0"/>
                  </a:moveTo>
                  <a:cubicBezTo>
                    <a:pt x="14" y="55"/>
                    <a:pt x="0" y="106"/>
                    <a:pt x="0" y="160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2727" y="2119"/>
              <a:ext cx="39" cy="156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3" y="245"/>
                </a:cxn>
                <a:cxn ang="0">
                  <a:pos x="0" y="330"/>
                </a:cxn>
              </a:cxnLst>
              <a:rect l="0" t="0" r="r" b="b"/>
              <a:pathLst>
                <a:path w="54" h="330">
                  <a:moveTo>
                    <a:pt x="54" y="0"/>
                  </a:moveTo>
                  <a:cubicBezTo>
                    <a:pt x="50" y="82"/>
                    <a:pt x="52" y="164"/>
                    <a:pt x="43" y="245"/>
                  </a:cubicBezTo>
                  <a:cubicBezTo>
                    <a:pt x="38" y="291"/>
                    <a:pt x="0" y="270"/>
                    <a:pt x="0" y="330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2766" y="2169"/>
              <a:ext cx="106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9" y="86"/>
                </a:cxn>
              </a:cxnLst>
              <a:rect l="0" t="0" r="r" b="b"/>
              <a:pathLst>
                <a:path w="149" h="86">
                  <a:moveTo>
                    <a:pt x="0" y="0"/>
                  </a:moveTo>
                  <a:cubicBezTo>
                    <a:pt x="48" y="49"/>
                    <a:pt x="75" y="86"/>
                    <a:pt x="149" y="86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3323" y="2028"/>
              <a:ext cx="56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138"/>
                </a:cxn>
              </a:cxnLst>
              <a:rect l="0" t="0" r="r" b="b"/>
              <a:pathLst>
                <a:path w="78" h="138">
                  <a:moveTo>
                    <a:pt x="0" y="0"/>
                  </a:moveTo>
                  <a:cubicBezTo>
                    <a:pt x="78" y="24"/>
                    <a:pt x="21" y="76"/>
                    <a:pt x="54" y="138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3330" name="Freeform 18"/>
            <p:cNvSpPr>
              <a:spLocks/>
            </p:cNvSpPr>
            <p:nvPr/>
          </p:nvSpPr>
          <p:spPr bwMode="auto">
            <a:xfrm>
              <a:off x="3323" y="2028"/>
              <a:ext cx="122" cy="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71" y="0"/>
                </a:cxn>
              </a:cxnLst>
              <a:rect l="0" t="0" r="r" b="b"/>
              <a:pathLst>
                <a:path w="171" h="53">
                  <a:moveTo>
                    <a:pt x="0" y="21"/>
                  </a:moveTo>
                  <a:cubicBezTo>
                    <a:pt x="64" y="42"/>
                    <a:pt x="118" y="53"/>
                    <a:pt x="171" y="0"/>
                  </a:cubicBezTo>
                </a:path>
              </a:pathLst>
            </a:cu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tint val="55294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953000" y="3276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9BC58C60-C02E-41DB-9C32-9EEDA3448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1600200"/>
            <a:ext cx="5105400" cy="4191000"/>
            <a:chOff x="864" y="1488"/>
            <a:chExt cx="3216" cy="26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64" y="1488"/>
              <a:ext cx="3216" cy="2640"/>
              <a:chOff x="672" y="2112"/>
              <a:chExt cx="3216" cy="2640"/>
            </a:xfrm>
          </p:grpSpPr>
          <p:pic>
            <p:nvPicPr>
              <p:cNvPr id="14341" name="Picture 5" descr="neurona esuqema horitzonta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2" y="2160"/>
                <a:ext cx="2400" cy="1513"/>
              </a:xfrm>
              <a:prstGeom prst="rect">
                <a:avLst/>
              </a:prstGeom>
              <a:noFill/>
            </p:spPr>
          </p:pic>
          <p:pic>
            <p:nvPicPr>
              <p:cNvPr id="14342" name="Picture 6" descr="neurona esuqem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2112"/>
                <a:ext cx="1008" cy="2640"/>
              </a:xfrm>
              <a:prstGeom prst="rect">
                <a:avLst/>
              </a:prstGeom>
              <a:noFill/>
            </p:spPr>
          </p:pic>
        </p:grp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3024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" name="Text Box 2">
            <a:extLst>
              <a:ext uri="{FF2B5EF4-FFF2-40B4-BE49-F238E27FC236}">
                <a16:creationId xmlns:a16="http://schemas.microsoft.com/office/drawing/2014/main" id="{CE5AF6FD-1A4E-4A61-8220-304A60D46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rgbClr val="FF0000"/>
                </a:solidFill>
              </a:rPr>
              <a:t>Kinds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of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synapses</a:t>
            </a:r>
            <a:r>
              <a:rPr lang="es-ES_tradnl" dirty="0">
                <a:solidFill>
                  <a:srgbClr val="FF0000"/>
                </a:solidFill>
              </a:rPr>
              <a:t>: </a:t>
            </a:r>
            <a:r>
              <a:rPr lang="es-ES_tradnl" dirty="0" err="1"/>
              <a:t>according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contact</a:t>
            </a:r>
            <a:r>
              <a:rPr lang="es-ES_tradnl" dirty="0"/>
              <a:t> </a:t>
            </a:r>
            <a:r>
              <a:rPr lang="es-ES_tradnl" dirty="0" err="1"/>
              <a:t>site</a:t>
            </a:r>
            <a:endParaRPr lang="es-ES" dirty="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2E02B62B-90EB-40B7-BBC8-5AB04B83C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192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chemeClr val="accent2"/>
                </a:solidFill>
              </a:rPr>
              <a:t>Axodendritic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 err="1">
                <a:solidFill>
                  <a:schemeClr val="accent2"/>
                </a:solidFill>
              </a:rPr>
              <a:t>synapse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B10EA3C-BB00-439E-AF79-FB1536BB9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neurona esuqema horitzont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0976" y="3956720"/>
            <a:ext cx="3810000" cy="2401888"/>
          </a:xfrm>
          <a:prstGeom prst="rect">
            <a:avLst/>
          </a:prstGeom>
          <a:noFill/>
        </p:spPr>
      </p:pic>
      <p:pic>
        <p:nvPicPr>
          <p:cNvPr id="15364" name="Picture 4" descr="neurona esuqem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908720"/>
            <a:ext cx="1600200" cy="4191000"/>
          </a:xfrm>
          <a:prstGeom prst="rect">
            <a:avLst/>
          </a:prstGeom>
          <a:noFill/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105400" y="4572000"/>
            <a:ext cx="38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8073D32-0435-4B91-A2A2-897BC79B9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rgbClr val="FF0000"/>
                </a:solidFill>
              </a:rPr>
              <a:t>Kinds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of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synapses</a:t>
            </a:r>
            <a:r>
              <a:rPr lang="es-ES_tradnl" dirty="0">
                <a:solidFill>
                  <a:srgbClr val="FF0000"/>
                </a:solidFill>
              </a:rPr>
              <a:t>: </a:t>
            </a:r>
            <a:r>
              <a:rPr lang="es-ES_tradnl" dirty="0" err="1"/>
              <a:t>according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contact</a:t>
            </a:r>
            <a:r>
              <a:rPr lang="es-ES_tradnl" dirty="0"/>
              <a:t> </a:t>
            </a:r>
            <a:r>
              <a:rPr lang="es-ES_tradnl" dirty="0" err="1"/>
              <a:t>site</a:t>
            </a:r>
            <a:endParaRPr lang="es-E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15F7010D-495F-48EF-9569-584A7868B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chemeClr val="accent2"/>
                </a:solidFill>
              </a:rPr>
              <a:t>Axoaxonic</a:t>
            </a:r>
            <a:r>
              <a:rPr lang="es-ES_tradnl" dirty="0">
                <a:solidFill>
                  <a:schemeClr val="accent2"/>
                </a:solidFill>
              </a:rPr>
              <a:t> </a:t>
            </a:r>
            <a:r>
              <a:rPr lang="es-ES_tradnl" dirty="0" err="1">
                <a:solidFill>
                  <a:schemeClr val="accent2"/>
                </a:solidFill>
              </a:rPr>
              <a:t>synapse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EEE4166-C326-4FB3-9520-5114CC821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Kinds</a:t>
            </a:r>
            <a:r>
              <a:rPr lang="es-ES_tradn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_tradn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synapses</a:t>
            </a:r>
            <a:r>
              <a:rPr lang="es-ES_tradn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According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to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postsynaptic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effects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95536" y="1628800"/>
            <a:ext cx="403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pitchFamily="34" charset="0"/>
                <a:cs typeface="Arial" pitchFamily="34" charset="0"/>
              </a:rPr>
              <a:t>Excitatory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latin typeface="Arial" pitchFamily="34" charset="0"/>
                <a:cs typeface="Arial" pitchFamily="34" charset="0"/>
              </a:rPr>
              <a:t>synapses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postsynaptic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response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consists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 a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depolarization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427984" y="1628800"/>
            <a:ext cx="388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Inhibitory</a:t>
            </a:r>
            <a:r>
              <a:rPr lang="es-ES_tradnl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synapses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_tradn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postsynaptic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response </a:t>
            </a:r>
            <a:r>
              <a:rPr lang="es-ES_tradn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consists</a:t>
            </a:r>
            <a:r>
              <a:rPr lang="es-ES_tradnl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 a </a:t>
            </a:r>
            <a:r>
              <a:rPr lang="es-ES_tradnl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hyperpolarization</a:t>
            </a:r>
            <a:endParaRPr lang="es-E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1403648" y="3140968"/>
            <a:ext cx="1595438" cy="925512"/>
          </a:xfrm>
          <a:custGeom>
            <a:avLst/>
            <a:gdLst/>
            <a:ahLst/>
            <a:cxnLst>
              <a:cxn ang="0">
                <a:pos x="0" y="531"/>
              </a:cxn>
              <a:cxn ang="0">
                <a:pos x="271" y="451"/>
              </a:cxn>
              <a:cxn ang="0">
                <a:pos x="339" y="237"/>
              </a:cxn>
              <a:cxn ang="0">
                <a:pos x="373" y="90"/>
              </a:cxn>
              <a:cxn ang="0">
                <a:pos x="440" y="22"/>
              </a:cxn>
              <a:cxn ang="0">
                <a:pos x="508" y="0"/>
              </a:cxn>
              <a:cxn ang="0">
                <a:pos x="689" y="45"/>
              </a:cxn>
              <a:cxn ang="0">
                <a:pos x="745" y="203"/>
              </a:cxn>
              <a:cxn ang="0">
                <a:pos x="824" y="440"/>
              </a:cxn>
              <a:cxn ang="0">
                <a:pos x="870" y="553"/>
              </a:cxn>
              <a:cxn ang="0">
                <a:pos x="1005" y="576"/>
              </a:cxn>
            </a:cxnLst>
            <a:rect l="0" t="0" r="r" b="b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5364088" y="3140968"/>
            <a:ext cx="1828800" cy="8588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91" y="158"/>
              </a:cxn>
              <a:cxn ang="0">
                <a:pos x="260" y="180"/>
              </a:cxn>
              <a:cxn ang="0">
                <a:pos x="283" y="248"/>
              </a:cxn>
              <a:cxn ang="0">
                <a:pos x="395" y="462"/>
              </a:cxn>
              <a:cxn ang="0">
                <a:pos x="486" y="530"/>
              </a:cxn>
              <a:cxn ang="0">
                <a:pos x="610" y="440"/>
              </a:cxn>
              <a:cxn ang="0">
                <a:pos x="599" y="304"/>
              </a:cxn>
              <a:cxn ang="0">
                <a:pos x="1152" y="180"/>
              </a:cxn>
            </a:cxnLst>
            <a:rect l="0" t="0" r="r" b="b"/>
            <a:pathLst>
              <a:path w="1152" h="541">
                <a:moveTo>
                  <a:pt x="0" y="180"/>
                </a:moveTo>
                <a:cubicBezTo>
                  <a:pt x="30" y="173"/>
                  <a:pt x="60" y="158"/>
                  <a:pt x="91" y="158"/>
                </a:cubicBezTo>
                <a:cubicBezTo>
                  <a:pt x="148" y="158"/>
                  <a:pt x="209" y="156"/>
                  <a:pt x="260" y="180"/>
                </a:cubicBezTo>
                <a:cubicBezTo>
                  <a:pt x="282" y="190"/>
                  <a:pt x="275" y="225"/>
                  <a:pt x="283" y="248"/>
                </a:cubicBezTo>
                <a:cubicBezTo>
                  <a:pt x="308" y="323"/>
                  <a:pt x="326" y="416"/>
                  <a:pt x="395" y="462"/>
                </a:cubicBezTo>
                <a:cubicBezTo>
                  <a:pt x="422" y="501"/>
                  <a:pt x="441" y="515"/>
                  <a:pt x="486" y="530"/>
                </a:cubicBezTo>
                <a:cubicBezTo>
                  <a:pt x="613" y="516"/>
                  <a:pt x="585" y="541"/>
                  <a:pt x="610" y="440"/>
                </a:cubicBezTo>
                <a:cubicBezTo>
                  <a:pt x="606" y="395"/>
                  <a:pt x="599" y="349"/>
                  <a:pt x="599" y="304"/>
                </a:cubicBezTo>
                <a:cubicBezTo>
                  <a:pt x="599" y="0"/>
                  <a:pt x="686" y="180"/>
                  <a:pt x="1152" y="18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" name="QuadreDeText 9"/>
          <p:cNvSpPr txBox="1"/>
          <p:nvPr/>
        </p:nvSpPr>
        <p:spPr>
          <a:xfrm>
            <a:off x="539552" y="4581128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Arial" pitchFamily="34" charset="0"/>
                <a:cs typeface="Arial" pitchFamily="34" charset="0"/>
              </a:rPr>
              <a:t>They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facilitate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action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potential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generation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in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postsynaptic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neuron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QuadreDeText 10"/>
          <p:cNvSpPr txBox="1"/>
          <p:nvPr/>
        </p:nvSpPr>
        <p:spPr>
          <a:xfrm>
            <a:off x="4499992" y="4581128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Arial" pitchFamily="34" charset="0"/>
                <a:cs typeface="Arial" pitchFamily="34" charset="0"/>
              </a:rPr>
              <a:t>They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make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it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more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difficult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postsynaptic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neuron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fire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892E4BF8-AF56-4EFA-A3D8-04BF226A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utoUpdateAnimBg="0"/>
      <p:bldP spid="12295" grpId="0" animBg="1"/>
      <p:bldP spid="12296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11 sinapsis axodendrítica 4 horizontal Bear p97 copi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2"/>
            <a:ext cx="6400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T11 sinapsis axosomática  2 copia copi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86256"/>
            <a:ext cx="62484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72198" y="2428868"/>
            <a:ext cx="2964298" cy="8002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sz="2800" dirty="0" err="1">
                <a:solidFill>
                  <a:srgbClr val="FF0000"/>
                </a:solidFill>
                <a:latin typeface="Arial Narrow" pitchFamily="34" charset="0"/>
              </a:rPr>
              <a:t>Excitatory</a:t>
            </a:r>
            <a:r>
              <a:rPr lang="es-ES_tradnl" sz="28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s-ES_tradnl" sz="2800" dirty="0" err="1">
                <a:solidFill>
                  <a:srgbClr val="FF0000"/>
                </a:solidFill>
                <a:latin typeface="Arial Narrow" pitchFamily="34" charset="0"/>
              </a:rPr>
              <a:t>synapses</a:t>
            </a:r>
            <a:endParaRPr lang="es-ES_tradnl" sz="2800" dirty="0">
              <a:solidFill>
                <a:srgbClr val="FF0000"/>
              </a:solidFill>
              <a:latin typeface="Arial Narrow" pitchFamily="34" charset="0"/>
            </a:endParaRPr>
          </a:p>
          <a:p>
            <a:r>
              <a:rPr lang="es-ES_tradnl" sz="1800" dirty="0" err="1">
                <a:latin typeface="Arial Narrow" pitchFamily="34" charset="0"/>
              </a:rPr>
              <a:t>They</a:t>
            </a:r>
            <a:r>
              <a:rPr lang="es-ES_tradnl" sz="1800" dirty="0">
                <a:latin typeface="Arial Narrow" pitchFamily="34" charset="0"/>
              </a:rPr>
              <a:t> are </a:t>
            </a:r>
            <a:r>
              <a:rPr lang="es-ES_tradnl" sz="1800" dirty="0" err="1">
                <a:latin typeface="Arial Narrow" pitchFamily="34" charset="0"/>
              </a:rPr>
              <a:t>usually</a:t>
            </a:r>
            <a:r>
              <a:rPr lang="es-ES_tradnl" sz="1800" dirty="0">
                <a:latin typeface="Arial Narrow" pitchFamily="34" charset="0"/>
              </a:rPr>
              <a:t> </a:t>
            </a:r>
            <a:r>
              <a:rPr lang="es-ES_tradnl" sz="1800" dirty="0" err="1">
                <a:latin typeface="Arial Narrow" pitchFamily="34" charset="0"/>
              </a:rPr>
              <a:t>axodendritic</a:t>
            </a:r>
            <a:endParaRPr lang="es-ES" sz="1800" dirty="0">
              <a:latin typeface="Arial Narrow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86116" y="2428868"/>
            <a:ext cx="3048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ca-E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215074" y="4643446"/>
            <a:ext cx="2704587" cy="800219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 dirty="0" err="1">
                <a:solidFill>
                  <a:srgbClr val="9933FF"/>
                </a:solidFill>
                <a:latin typeface="Arial Narrow" pitchFamily="34" charset="0"/>
              </a:rPr>
              <a:t>Inhibitory</a:t>
            </a:r>
            <a:r>
              <a:rPr lang="es-ES_tradnl" sz="2800" dirty="0">
                <a:solidFill>
                  <a:srgbClr val="9933FF"/>
                </a:solidFill>
                <a:latin typeface="Arial Narrow" pitchFamily="34" charset="0"/>
              </a:rPr>
              <a:t> </a:t>
            </a:r>
            <a:r>
              <a:rPr lang="es-ES_tradnl" sz="2800" dirty="0" err="1">
                <a:solidFill>
                  <a:srgbClr val="9933FF"/>
                </a:solidFill>
                <a:latin typeface="Arial Narrow" pitchFamily="34" charset="0"/>
              </a:rPr>
              <a:t>synapses</a:t>
            </a:r>
            <a:endParaRPr lang="es-ES_tradnl" sz="2800" dirty="0">
              <a:solidFill>
                <a:srgbClr val="9933FF"/>
              </a:solidFill>
              <a:latin typeface="Arial Narrow" pitchFamily="34" charset="0"/>
            </a:endParaRPr>
          </a:p>
          <a:p>
            <a:r>
              <a:rPr lang="es-ES_tradnl" sz="1800" dirty="0" err="1">
                <a:latin typeface="Arial Narrow" pitchFamily="34" charset="0"/>
              </a:rPr>
              <a:t>They</a:t>
            </a:r>
            <a:r>
              <a:rPr lang="es-ES_tradnl" sz="1800" dirty="0">
                <a:latin typeface="Arial Narrow" pitchFamily="34" charset="0"/>
              </a:rPr>
              <a:t> are </a:t>
            </a:r>
            <a:r>
              <a:rPr lang="es-ES_tradnl" sz="1800" dirty="0" err="1">
                <a:latin typeface="Arial Narrow" pitchFamily="34" charset="0"/>
              </a:rPr>
              <a:t>usually</a:t>
            </a:r>
            <a:r>
              <a:rPr lang="es-ES_tradnl" sz="1800" dirty="0">
                <a:latin typeface="Arial Narrow" pitchFamily="34" charset="0"/>
              </a:rPr>
              <a:t> </a:t>
            </a:r>
            <a:r>
              <a:rPr lang="es-ES_tradnl" sz="1800" dirty="0" err="1">
                <a:latin typeface="Arial Narrow" pitchFamily="34" charset="0"/>
              </a:rPr>
              <a:t>axosomatic</a:t>
            </a:r>
            <a:endParaRPr lang="es-ES" sz="1800" dirty="0">
              <a:latin typeface="Arial Narrow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357554" y="5072074"/>
            <a:ext cx="228600" cy="228600"/>
          </a:xfrm>
          <a:prstGeom prst="rect">
            <a:avLst/>
          </a:prstGeom>
          <a:noFill/>
          <a:ln w="28575">
            <a:solidFill>
              <a:srgbClr val="99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a-ES"/>
          </a:p>
        </p:txBody>
      </p:sp>
      <p:pic>
        <p:nvPicPr>
          <p:cNvPr id="7176" name="Picture 8" descr="P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5357826"/>
            <a:ext cx="8350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 descr="T11 PEP copia Bear trozo p1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44" y="2143116"/>
            <a:ext cx="1219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5984" y="2000240"/>
            <a:ext cx="528638" cy="536575"/>
            <a:chOff x="1203" y="1150"/>
            <a:chExt cx="707" cy="701"/>
          </a:xfrm>
        </p:grpSpPr>
        <p:sp>
          <p:nvSpPr>
            <p:cNvPr id="8209" name="Freeform 11"/>
            <p:cNvSpPr>
              <a:spLocks/>
            </p:cNvSpPr>
            <p:nvPr/>
          </p:nvSpPr>
          <p:spPr bwMode="auto">
            <a:xfrm>
              <a:off x="1203" y="1150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10" name="Freeform 12"/>
            <p:cNvSpPr>
              <a:spLocks/>
            </p:cNvSpPr>
            <p:nvPr/>
          </p:nvSpPr>
          <p:spPr bwMode="auto">
            <a:xfrm>
              <a:off x="1392" y="1152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2 h 1360"/>
                <a:gd name="T6" fmla="*/ 1 w 420"/>
                <a:gd name="T7" fmla="*/ 5 h 1360"/>
                <a:gd name="T8" fmla="*/ 2 w 420"/>
                <a:gd name="T9" fmla="*/ 24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11" name="Freeform 13"/>
            <p:cNvSpPr>
              <a:spLocks/>
            </p:cNvSpPr>
            <p:nvPr/>
          </p:nvSpPr>
          <p:spPr bwMode="auto">
            <a:xfrm>
              <a:off x="1529" y="1752"/>
              <a:ext cx="381" cy="99"/>
            </a:xfrm>
            <a:custGeom>
              <a:avLst/>
              <a:gdLst>
                <a:gd name="T0" fmla="*/ 0 w 1161"/>
                <a:gd name="T1" fmla="*/ 0 h 223"/>
                <a:gd name="T2" fmla="*/ 0 w 1161"/>
                <a:gd name="T3" fmla="*/ 3 h 223"/>
                <a:gd name="T4" fmla="*/ 0 w 1161"/>
                <a:gd name="T5" fmla="*/ 4 h 223"/>
                <a:gd name="T6" fmla="*/ 1 w 1161"/>
                <a:gd name="T7" fmla="*/ 4 h 223"/>
                <a:gd name="T8" fmla="*/ 1 w 1161"/>
                <a:gd name="T9" fmla="*/ 3 h 223"/>
                <a:gd name="T10" fmla="*/ 2 w 1161"/>
                <a:gd name="T11" fmla="*/ 2 h 223"/>
                <a:gd name="T12" fmla="*/ 2 w 1161"/>
                <a:gd name="T13" fmla="*/ 1 h 223"/>
                <a:gd name="T14" fmla="*/ 3 w 1161"/>
                <a:gd name="T15" fmla="*/ 1 h 223"/>
                <a:gd name="T16" fmla="*/ 4 w 1161"/>
                <a:gd name="T17" fmla="*/ 0 h 223"/>
                <a:gd name="T18" fmla="*/ 4 w 1161"/>
                <a:gd name="T19" fmla="*/ 0 h 223"/>
                <a:gd name="T20" fmla="*/ 4 w 1161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1"/>
                <a:gd name="T34" fmla="*/ 0 h 223"/>
                <a:gd name="T35" fmla="*/ 1161 w 1161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1" h="223">
                  <a:moveTo>
                    <a:pt x="0" y="11"/>
                  </a:moveTo>
                  <a:cubicBezTo>
                    <a:pt x="7" y="35"/>
                    <a:pt x="23" y="124"/>
                    <a:pt x="39" y="157"/>
                  </a:cubicBezTo>
                  <a:cubicBezTo>
                    <a:pt x="55" y="191"/>
                    <a:pt x="71" y="206"/>
                    <a:pt x="96" y="215"/>
                  </a:cubicBezTo>
                  <a:cubicBezTo>
                    <a:pt x="121" y="223"/>
                    <a:pt x="150" y="215"/>
                    <a:pt x="186" y="205"/>
                  </a:cubicBezTo>
                  <a:cubicBezTo>
                    <a:pt x="222" y="196"/>
                    <a:pt x="271" y="170"/>
                    <a:pt x="312" y="157"/>
                  </a:cubicBezTo>
                  <a:cubicBezTo>
                    <a:pt x="353" y="144"/>
                    <a:pt x="382" y="140"/>
                    <a:pt x="435" y="128"/>
                  </a:cubicBezTo>
                  <a:cubicBezTo>
                    <a:pt x="488" y="115"/>
                    <a:pt x="566" y="95"/>
                    <a:pt x="633" y="82"/>
                  </a:cubicBezTo>
                  <a:cubicBezTo>
                    <a:pt x="700" y="69"/>
                    <a:pt x="787" y="58"/>
                    <a:pt x="840" y="50"/>
                  </a:cubicBezTo>
                  <a:cubicBezTo>
                    <a:pt x="893" y="42"/>
                    <a:pt x="918" y="39"/>
                    <a:pt x="951" y="32"/>
                  </a:cubicBezTo>
                  <a:cubicBezTo>
                    <a:pt x="984" y="25"/>
                    <a:pt x="1006" y="10"/>
                    <a:pt x="1041" y="5"/>
                  </a:cubicBezTo>
                  <a:cubicBezTo>
                    <a:pt x="1076" y="0"/>
                    <a:pt x="1136" y="3"/>
                    <a:pt x="1161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143108" y="4286256"/>
            <a:ext cx="528638" cy="536575"/>
            <a:chOff x="1203" y="1150"/>
            <a:chExt cx="707" cy="701"/>
          </a:xfrm>
        </p:grpSpPr>
        <p:sp>
          <p:nvSpPr>
            <p:cNvPr id="8206" name="Freeform 15"/>
            <p:cNvSpPr>
              <a:spLocks/>
            </p:cNvSpPr>
            <p:nvPr/>
          </p:nvSpPr>
          <p:spPr bwMode="auto">
            <a:xfrm>
              <a:off x="1203" y="1150"/>
              <a:ext cx="197" cy="624"/>
            </a:xfrm>
            <a:custGeom>
              <a:avLst/>
              <a:gdLst>
                <a:gd name="T0" fmla="*/ 47 w 197"/>
                <a:gd name="T1" fmla="*/ 621 h 624"/>
                <a:gd name="T2" fmla="*/ 11 w 197"/>
                <a:gd name="T3" fmla="*/ 621 h 624"/>
                <a:gd name="T4" fmla="*/ 111 w 197"/>
                <a:gd name="T5" fmla="*/ 613 h 624"/>
                <a:gd name="T6" fmla="*/ 128 w 197"/>
                <a:gd name="T7" fmla="*/ 557 h 624"/>
                <a:gd name="T8" fmla="*/ 144 w 197"/>
                <a:gd name="T9" fmla="*/ 411 h 624"/>
                <a:gd name="T10" fmla="*/ 160 w 197"/>
                <a:gd name="T11" fmla="*/ 150 h 624"/>
                <a:gd name="T12" fmla="*/ 165 w 197"/>
                <a:gd name="T13" fmla="*/ 76 h 624"/>
                <a:gd name="T14" fmla="*/ 172 w 197"/>
                <a:gd name="T15" fmla="*/ 32 h 624"/>
                <a:gd name="T16" fmla="*/ 185 w 197"/>
                <a:gd name="T17" fmla="*/ 5 h 624"/>
                <a:gd name="T18" fmla="*/ 197 w 197"/>
                <a:gd name="T19" fmla="*/ 4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7"/>
                <a:gd name="T31" fmla="*/ 0 h 624"/>
                <a:gd name="T32" fmla="*/ 197 w 197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7" h="624">
                  <a:moveTo>
                    <a:pt x="47" y="621"/>
                  </a:moveTo>
                  <a:cubicBezTo>
                    <a:pt x="41" y="621"/>
                    <a:pt x="0" y="622"/>
                    <a:pt x="11" y="621"/>
                  </a:cubicBezTo>
                  <a:cubicBezTo>
                    <a:pt x="22" y="620"/>
                    <a:pt x="92" y="624"/>
                    <a:pt x="111" y="613"/>
                  </a:cubicBezTo>
                  <a:cubicBezTo>
                    <a:pt x="130" y="602"/>
                    <a:pt x="123" y="591"/>
                    <a:pt x="128" y="557"/>
                  </a:cubicBezTo>
                  <a:cubicBezTo>
                    <a:pt x="133" y="523"/>
                    <a:pt x="139" y="478"/>
                    <a:pt x="144" y="411"/>
                  </a:cubicBezTo>
                  <a:cubicBezTo>
                    <a:pt x="149" y="343"/>
                    <a:pt x="156" y="206"/>
                    <a:pt x="160" y="150"/>
                  </a:cubicBezTo>
                  <a:cubicBezTo>
                    <a:pt x="163" y="94"/>
                    <a:pt x="163" y="95"/>
                    <a:pt x="165" y="76"/>
                  </a:cubicBezTo>
                  <a:cubicBezTo>
                    <a:pt x="167" y="56"/>
                    <a:pt x="168" y="44"/>
                    <a:pt x="172" y="32"/>
                  </a:cubicBezTo>
                  <a:cubicBezTo>
                    <a:pt x="175" y="20"/>
                    <a:pt x="181" y="10"/>
                    <a:pt x="185" y="5"/>
                  </a:cubicBezTo>
                  <a:cubicBezTo>
                    <a:pt x="189" y="0"/>
                    <a:pt x="195" y="4"/>
                    <a:pt x="197" y="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07" name="Freeform 16"/>
            <p:cNvSpPr>
              <a:spLocks/>
            </p:cNvSpPr>
            <p:nvPr/>
          </p:nvSpPr>
          <p:spPr bwMode="auto">
            <a:xfrm>
              <a:off x="1392" y="1152"/>
              <a:ext cx="138" cy="606"/>
            </a:xfrm>
            <a:custGeom>
              <a:avLst/>
              <a:gdLst>
                <a:gd name="T0" fmla="*/ 0 w 420"/>
                <a:gd name="T1" fmla="*/ 0 h 1360"/>
                <a:gd name="T2" fmla="*/ 0 w 420"/>
                <a:gd name="T3" fmla="*/ 0 h 1360"/>
                <a:gd name="T4" fmla="*/ 0 w 420"/>
                <a:gd name="T5" fmla="*/ 2 h 1360"/>
                <a:gd name="T6" fmla="*/ 1 w 420"/>
                <a:gd name="T7" fmla="*/ 5 h 1360"/>
                <a:gd name="T8" fmla="*/ 2 w 420"/>
                <a:gd name="T9" fmla="*/ 24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0"/>
                <a:gd name="T16" fmla="*/ 0 h 1360"/>
                <a:gd name="T17" fmla="*/ 420 w 420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0" h="1360">
                  <a:moveTo>
                    <a:pt x="0" y="0"/>
                  </a:moveTo>
                  <a:cubicBezTo>
                    <a:pt x="12" y="4"/>
                    <a:pt x="53" y="7"/>
                    <a:pt x="74" y="24"/>
                  </a:cubicBezTo>
                  <a:cubicBezTo>
                    <a:pt x="95" y="41"/>
                    <a:pt x="108" y="54"/>
                    <a:pt x="126" y="101"/>
                  </a:cubicBezTo>
                  <a:cubicBezTo>
                    <a:pt x="144" y="147"/>
                    <a:pt x="133" y="92"/>
                    <a:pt x="182" y="302"/>
                  </a:cubicBezTo>
                  <a:cubicBezTo>
                    <a:pt x="231" y="511"/>
                    <a:pt x="371" y="1140"/>
                    <a:pt x="420" y="136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08" name="Freeform 17"/>
            <p:cNvSpPr>
              <a:spLocks/>
            </p:cNvSpPr>
            <p:nvPr/>
          </p:nvSpPr>
          <p:spPr bwMode="auto">
            <a:xfrm>
              <a:off x="1529" y="1752"/>
              <a:ext cx="381" cy="99"/>
            </a:xfrm>
            <a:custGeom>
              <a:avLst/>
              <a:gdLst>
                <a:gd name="T0" fmla="*/ 0 w 1161"/>
                <a:gd name="T1" fmla="*/ 0 h 223"/>
                <a:gd name="T2" fmla="*/ 0 w 1161"/>
                <a:gd name="T3" fmla="*/ 3 h 223"/>
                <a:gd name="T4" fmla="*/ 0 w 1161"/>
                <a:gd name="T5" fmla="*/ 4 h 223"/>
                <a:gd name="T6" fmla="*/ 1 w 1161"/>
                <a:gd name="T7" fmla="*/ 4 h 223"/>
                <a:gd name="T8" fmla="*/ 1 w 1161"/>
                <a:gd name="T9" fmla="*/ 3 h 223"/>
                <a:gd name="T10" fmla="*/ 2 w 1161"/>
                <a:gd name="T11" fmla="*/ 2 h 223"/>
                <a:gd name="T12" fmla="*/ 2 w 1161"/>
                <a:gd name="T13" fmla="*/ 1 h 223"/>
                <a:gd name="T14" fmla="*/ 3 w 1161"/>
                <a:gd name="T15" fmla="*/ 1 h 223"/>
                <a:gd name="T16" fmla="*/ 4 w 1161"/>
                <a:gd name="T17" fmla="*/ 0 h 223"/>
                <a:gd name="T18" fmla="*/ 4 w 1161"/>
                <a:gd name="T19" fmla="*/ 0 h 223"/>
                <a:gd name="T20" fmla="*/ 4 w 1161"/>
                <a:gd name="T21" fmla="*/ 0 h 2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1"/>
                <a:gd name="T34" fmla="*/ 0 h 223"/>
                <a:gd name="T35" fmla="*/ 1161 w 1161"/>
                <a:gd name="T36" fmla="*/ 223 h 2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1" h="223">
                  <a:moveTo>
                    <a:pt x="0" y="11"/>
                  </a:moveTo>
                  <a:cubicBezTo>
                    <a:pt x="7" y="35"/>
                    <a:pt x="23" y="124"/>
                    <a:pt x="39" y="157"/>
                  </a:cubicBezTo>
                  <a:cubicBezTo>
                    <a:pt x="55" y="191"/>
                    <a:pt x="71" y="206"/>
                    <a:pt x="96" y="215"/>
                  </a:cubicBezTo>
                  <a:cubicBezTo>
                    <a:pt x="121" y="223"/>
                    <a:pt x="150" y="215"/>
                    <a:pt x="186" y="205"/>
                  </a:cubicBezTo>
                  <a:cubicBezTo>
                    <a:pt x="222" y="196"/>
                    <a:pt x="271" y="170"/>
                    <a:pt x="312" y="157"/>
                  </a:cubicBezTo>
                  <a:cubicBezTo>
                    <a:pt x="353" y="144"/>
                    <a:pt x="382" y="140"/>
                    <a:pt x="435" y="128"/>
                  </a:cubicBezTo>
                  <a:cubicBezTo>
                    <a:pt x="488" y="115"/>
                    <a:pt x="566" y="95"/>
                    <a:pt x="633" y="82"/>
                  </a:cubicBezTo>
                  <a:cubicBezTo>
                    <a:pt x="700" y="69"/>
                    <a:pt x="787" y="58"/>
                    <a:pt x="840" y="50"/>
                  </a:cubicBezTo>
                  <a:cubicBezTo>
                    <a:pt x="893" y="42"/>
                    <a:pt x="918" y="39"/>
                    <a:pt x="951" y="32"/>
                  </a:cubicBezTo>
                  <a:cubicBezTo>
                    <a:pt x="984" y="25"/>
                    <a:pt x="1006" y="10"/>
                    <a:pt x="1041" y="5"/>
                  </a:cubicBezTo>
                  <a:cubicBezTo>
                    <a:pt x="1076" y="0"/>
                    <a:pt x="1136" y="3"/>
                    <a:pt x="1161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" name="Text Box 2">
            <a:extLst>
              <a:ext uri="{FF2B5EF4-FFF2-40B4-BE49-F238E27FC236}">
                <a16:creationId xmlns:a16="http://schemas.microsoft.com/office/drawing/2014/main" id="{2ADFBBA5-A85C-4CF5-B596-0616AF1C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Kinds</a:t>
            </a:r>
            <a:r>
              <a:rPr lang="es-ES_tradn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_tradn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synapses</a:t>
            </a:r>
            <a:r>
              <a:rPr lang="es-ES_tradnl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According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to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postsynaptic</a:t>
            </a:r>
            <a:r>
              <a:rPr lang="es-ES_tradnl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 err="1">
                <a:latin typeface="Arial" pitchFamily="34" charset="0"/>
                <a:cs typeface="Arial" pitchFamily="34" charset="0"/>
              </a:rPr>
              <a:t>effects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E0CFB1E-ED5C-41E3-B765-8BBFC1EA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84145BA0-DD24-0F47-4674-626EDF7DA1E0}"/>
              </a:ext>
            </a:extLst>
          </p:cNvPr>
          <p:cNvSpPr txBox="1"/>
          <p:nvPr/>
        </p:nvSpPr>
        <p:spPr>
          <a:xfrm>
            <a:off x="2143108" y="6237312"/>
            <a:ext cx="444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6"/>
              </a:rPr>
              <a:t>https://www.jove.com/es/science-education/12182/excitatory-and-inhibitory-effects-of-neurotransmitters?list=ZZKjFF1X</a:t>
            </a:r>
            <a:endParaRPr lang="es-ES" sz="1200" dirty="0"/>
          </a:p>
          <a:p>
            <a:endParaRPr lang="es-E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  <p:bldP spid="7173" grpId="0" animBg="1" autoUpdateAnimBg="0"/>
      <p:bldP spid="7174" grpId="0" animBg="1" autoUpdateAnimBg="0"/>
      <p:bldP spid="71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transmisión: </a:t>
            </a:r>
            <a:r>
              <a:rPr lang="es-ES_tradnl" sz="2000" b="1" dirty="0" err="1">
                <a:latin typeface="Arial" charset="0"/>
              </a:rPr>
              <a:t>An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overview</a:t>
            </a:r>
            <a:endParaRPr lang="es-ES" sz="2000" b="1" dirty="0">
              <a:latin typeface="Arial" charset="0"/>
            </a:endParaRPr>
          </a:p>
        </p:txBody>
      </p:sp>
      <p:pic>
        <p:nvPicPr>
          <p:cNvPr id="50180" name="Picture 4" descr="https://www.physio-pedia.com/images/9/96/Chemical_synap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416824" cy="6205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685800" y="3352800"/>
            <a:ext cx="2566988" cy="2762250"/>
          </a:xfrm>
          <a:custGeom>
            <a:avLst/>
            <a:gdLst/>
            <a:ahLst/>
            <a:cxnLst>
              <a:cxn ang="0">
                <a:pos x="17" y="826"/>
              </a:cxn>
              <a:cxn ang="0">
                <a:pos x="337" y="783"/>
              </a:cxn>
              <a:cxn ang="0">
                <a:pos x="444" y="751"/>
              </a:cxn>
              <a:cxn ang="0">
                <a:pos x="476" y="740"/>
              </a:cxn>
              <a:cxn ang="0">
                <a:pos x="508" y="730"/>
              </a:cxn>
              <a:cxn ang="0">
                <a:pos x="604" y="623"/>
              </a:cxn>
              <a:cxn ang="0">
                <a:pos x="647" y="559"/>
              </a:cxn>
              <a:cxn ang="0">
                <a:pos x="689" y="463"/>
              </a:cxn>
              <a:cxn ang="0">
                <a:pos x="732" y="271"/>
              </a:cxn>
              <a:cxn ang="0">
                <a:pos x="743" y="15"/>
              </a:cxn>
              <a:cxn ang="0">
                <a:pos x="753" y="58"/>
              </a:cxn>
              <a:cxn ang="0">
                <a:pos x="775" y="122"/>
              </a:cxn>
              <a:cxn ang="0">
                <a:pos x="839" y="239"/>
              </a:cxn>
              <a:cxn ang="0">
                <a:pos x="849" y="271"/>
              </a:cxn>
              <a:cxn ang="0">
                <a:pos x="892" y="314"/>
              </a:cxn>
              <a:cxn ang="0">
                <a:pos x="935" y="367"/>
              </a:cxn>
              <a:cxn ang="0">
                <a:pos x="977" y="431"/>
              </a:cxn>
              <a:cxn ang="0">
                <a:pos x="1148" y="570"/>
              </a:cxn>
              <a:cxn ang="0">
                <a:pos x="1617" y="687"/>
              </a:cxn>
              <a:cxn ang="0">
                <a:pos x="1521" y="783"/>
              </a:cxn>
              <a:cxn ang="0">
                <a:pos x="1468" y="858"/>
              </a:cxn>
              <a:cxn ang="0">
                <a:pos x="1425" y="922"/>
              </a:cxn>
              <a:cxn ang="0">
                <a:pos x="1415" y="954"/>
              </a:cxn>
              <a:cxn ang="0">
                <a:pos x="1393" y="975"/>
              </a:cxn>
              <a:cxn ang="0">
                <a:pos x="1372" y="1039"/>
              </a:cxn>
              <a:cxn ang="0">
                <a:pos x="1351" y="1071"/>
              </a:cxn>
              <a:cxn ang="0">
                <a:pos x="1415" y="1498"/>
              </a:cxn>
              <a:cxn ang="0">
                <a:pos x="1276" y="1476"/>
              </a:cxn>
              <a:cxn ang="0">
                <a:pos x="1041" y="1423"/>
              </a:cxn>
              <a:cxn ang="0">
                <a:pos x="881" y="1434"/>
              </a:cxn>
              <a:cxn ang="0">
                <a:pos x="796" y="1476"/>
              </a:cxn>
              <a:cxn ang="0">
                <a:pos x="775" y="1498"/>
              </a:cxn>
              <a:cxn ang="0">
                <a:pos x="711" y="1519"/>
              </a:cxn>
              <a:cxn ang="0">
                <a:pos x="647" y="1626"/>
              </a:cxn>
              <a:cxn ang="0">
                <a:pos x="636" y="1658"/>
              </a:cxn>
              <a:cxn ang="0">
                <a:pos x="625" y="1690"/>
              </a:cxn>
              <a:cxn ang="0">
                <a:pos x="604" y="1370"/>
              </a:cxn>
              <a:cxn ang="0">
                <a:pos x="444" y="1178"/>
              </a:cxn>
              <a:cxn ang="0">
                <a:pos x="316" y="1146"/>
              </a:cxn>
              <a:cxn ang="0">
                <a:pos x="145" y="1178"/>
              </a:cxn>
              <a:cxn ang="0">
                <a:pos x="124" y="1156"/>
              </a:cxn>
              <a:cxn ang="0">
                <a:pos x="135" y="1124"/>
              </a:cxn>
              <a:cxn ang="0">
                <a:pos x="145" y="1060"/>
              </a:cxn>
              <a:cxn ang="0">
                <a:pos x="103" y="868"/>
              </a:cxn>
              <a:cxn ang="0">
                <a:pos x="17" y="826"/>
              </a:cxn>
            </a:cxnLst>
            <a:rect l="0" t="0" r="r" b="b"/>
            <a:pathLst>
              <a:path w="1617" h="1740">
                <a:moveTo>
                  <a:pt x="17" y="826"/>
                </a:moveTo>
                <a:cubicBezTo>
                  <a:pt x="126" y="817"/>
                  <a:pt x="229" y="795"/>
                  <a:pt x="337" y="783"/>
                </a:cubicBezTo>
                <a:cubicBezTo>
                  <a:pt x="398" y="767"/>
                  <a:pt x="371" y="775"/>
                  <a:pt x="444" y="751"/>
                </a:cubicBezTo>
                <a:cubicBezTo>
                  <a:pt x="455" y="747"/>
                  <a:pt x="465" y="744"/>
                  <a:pt x="476" y="740"/>
                </a:cubicBezTo>
                <a:cubicBezTo>
                  <a:pt x="487" y="737"/>
                  <a:pt x="508" y="730"/>
                  <a:pt x="508" y="730"/>
                </a:cubicBezTo>
                <a:cubicBezTo>
                  <a:pt x="542" y="696"/>
                  <a:pt x="575" y="661"/>
                  <a:pt x="604" y="623"/>
                </a:cubicBezTo>
                <a:cubicBezTo>
                  <a:pt x="620" y="603"/>
                  <a:pt x="647" y="559"/>
                  <a:pt x="647" y="559"/>
                </a:cubicBezTo>
                <a:cubicBezTo>
                  <a:pt x="699" y="402"/>
                  <a:pt x="641" y="560"/>
                  <a:pt x="689" y="463"/>
                </a:cubicBezTo>
                <a:cubicBezTo>
                  <a:pt x="718" y="406"/>
                  <a:pt x="723" y="333"/>
                  <a:pt x="732" y="271"/>
                </a:cubicBezTo>
                <a:cubicBezTo>
                  <a:pt x="736" y="186"/>
                  <a:pt x="735" y="100"/>
                  <a:pt x="743" y="15"/>
                </a:cubicBezTo>
                <a:cubicBezTo>
                  <a:pt x="744" y="0"/>
                  <a:pt x="749" y="44"/>
                  <a:pt x="753" y="58"/>
                </a:cubicBezTo>
                <a:cubicBezTo>
                  <a:pt x="759" y="80"/>
                  <a:pt x="768" y="101"/>
                  <a:pt x="775" y="122"/>
                </a:cubicBezTo>
                <a:cubicBezTo>
                  <a:pt x="791" y="171"/>
                  <a:pt x="800" y="202"/>
                  <a:pt x="839" y="239"/>
                </a:cubicBezTo>
                <a:cubicBezTo>
                  <a:pt x="842" y="250"/>
                  <a:pt x="843" y="262"/>
                  <a:pt x="849" y="271"/>
                </a:cubicBezTo>
                <a:cubicBezTo>
                  <a:pt x="861" y="288"/>
                  <a:pt x="892" y="314"/>
                  <a:pt x="892" y="314"/>
                </a:cubicBezTo>
                <a:cubicBezTo>
                  <a:pt x="917" y="388"/>
                  <a:pt x="882" y="306"/>
                  <a:pt x="935" y="367"/>
                </a:cubicBezTo>
                <a:cubicBezTo>
                  <a:pt x="952" y="386"/>
                  <a:pt x="959" y="413"/>
                  <a:pt x="977" y="431"/>
                </a:cubicBezTo>
                <a:cubicBezTo>
                  <a:pt x="1026" y="480"/>
                  <a:pt x="1082" y="547"/>
                  <a:pt x="1148" y="570"/>
                </a:cubicBezTo>
                <a:cubicBezTo>
                  <a:pt x="1302" y="684"/>
                  <a:pt x="1426" y="678"/>
                  <a:pt x="1617" y="687"/>
                </a:cubicBezTo>
                <a:cubicBezTo>
                  <a:pt x="1575" y="714"/>
                  <a:pt x="1556" y="749"/>
                  <a:pt x="1521" y="783"/>
                </a:cubicBezTo>
                <a:cubicBezTo>
                  <a:pt x="1497" y="860"/>
                  <a:pt x="1533" y="761"/>
                  <a:pt x="1468" y="858"/>
                </a:cubicBezTo>
                <a:cubicBezTo>
                  <a:pt x="1454" y="879"/>
                  <a:pt x="1425" y="922"/>
                  <a:pt x="1425" y="922"/>
                </a:cubicBezTo>
                <a:cubicBezTo>
                  <a:pt x="1422" y="933"/>
                  <a:pt x="1421" y="944"/>
                  <a:pt x="1415" y="954"/>
                </a:cubicBezTo>
                <a:cubicBezTo>
                  <a:pt x="1410" y="963"/>
                  <a:pt x="1398" y="966"/>
                  <a:pt x="1393" y="975"/>
                </a:cubicBezTo>
                <a:cubicBezTo>
                  <a:pt x="1383" y="995"/>
                  <a:pt x="1384" y="1020"/>
                  <a:pt x="1372" y="1039"/>
                </a:cubicBezTo>
                <a:cubicBezTo>
                  <a:pt x="1365" y="1050"/>
                  <a:pt x="1358" y="1060"/>
                  <a:pt x="1351" y="1071"/>
                </a:cubicBezTo>
                <a:cubicBezTo>
                  <a:pt x="1354" y="1156"/>
                  <a:pt x="1318" y="1401"/>
                  <a:pt x="1415" y="1498"/>
                </a:cubicBezTo>
                <a:cubicBezTo>
                  <a:pt x="1363" y="1514"/>
                  <a:pt x="1328" y="1493"/>
                  <a:pt x="1276" y="1476"/>
                </a:cubicBezTo>
                <a:cubicBezTo>
                  <a:pt x="1198" y="1450"/>
                  <a:pt x="1123" y="1433"/>
                  <a:pt x="1041" y="1423"/>
                </a:cubicBezTo>
                <a:cubicBezTo>
                  <a:pt x="988" y="1427"/>
                  <a:pt x="934" y="1428"/>
                  <a:pt x="881" y="1434"/>
                </a:cubicBezTo>
                <a:cubicBezTo>
                  <a:pt x="845" y="1438"/>
                  <a:pt x="830" y="1465"/>
                  <a:pt x="796" y="1476"/>
                </a:cubicBezTo>
                <a:cubicBezTo>
                  <a:pt x="789" y="1483"/>
                  <a:pt x="784" y="1493"/>
                  <a:pt x="775" y="1498"/>
                </a:cubicBezTo>
                <a:cubicBezTo>
                  <a:pt x="755" y="1508"/>
                  <a:pt x="711" y="1519"/>
                  <a:pt x="711" y="1519"/>
                </a:cubicBezTo>
                <a:cubicBezTo>
                  <a:pt x="652" y="1578"/>
                  <a:pt x="675" y="1542"/>
                  <a:pt x="647" y="1626"/>
                </a:cubicBezTo>
                <a:cubicBezTo>
                  <a:pt x="643" y="1637"/>
                  <a:pt x="640" y="1647"/>
                  <a:pt x="636" y="1658"/>
                </a:cubicBezTo>
                <a:cubicBezTo>
                  <a:pt x="632" y="1669"/>
                  <a:pt x="625" y="1690"/>
                  <a:pt x="625" y="1690"/>
                </a:cubicBezTo>
                <a:cubicBezTo>
                  <a:pt x="584" y="1558"/>
                  <a:pt x="638" y="1740"/>
                  <a:pt x="604" y="1370"/>
                </a:cubicBezTo>
                <a:cubicBezTo>
                  <a:pt x="597" y="1297"/>
                  <a:pt x="504" y="1208"/>
                  <a:pt x="444" y="1178"/>
                </a:cubicBezTo>
                <a:cubicBezTo>
                  <a:pt x="406" y="1159"/>
                  <a:pt x="357" y="1154"/>
                  <a:pt x="316" y="1146"/>
                </a:cubicBezTo>
                <a:cubicBezTo>
                  <a:pt x="247" y="1153"/>
                  <a:pt x="208" y="1162"/>
                  <a:pt x="145" y="1178"/>
                </a:cubicBezTo>
                <a:cubicBezTo>
                  <a:pt x="138" y="1171"/>
                  <a:pt x="126" y="1166"/>
                  <a:pt x="124" y="1156"/>
                </a:cubicBezTo>
                <a:cubicBezTo>
                  <a:pt x="122" y="1145"/>
                  <a:pt x="133" y="1135"/>
                  <a:pt x="135" y="1124"/>
                </a:cubicBezTo>
                <a:cubicBezTo>
                  <a:pt x="140" y="1103"/>
                  <a:pt x="142" y="1081"/>
                  <a:pt x="145" y="1060"/>
                </a:cubicBezTo>
                <a:cubicBezTo>
                  <a:pt x="144" y="1045"/>
                  <a:pt x="156" y="895"/>
                  <a:pt x="103" y="868"/>
                </a:cubicBezTo>
                <a:cubicBezTo>
                  <a:pt x="0" y="816"/>
                  <a:pt x="68" y="875"/>
                  <a:pt x="17" y="826"/>
                </a:cubicBezTo>
                <a:close/>
              </a:path>
            </a:pathLst>
          </a:custGeom>
          <a:solidFill>
            <a:srgbClr val="FFFF00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87" name="Freeform 3"/>
          <p:cNvSpPr>
            <a:spLocks/>
          </p:cNvSpPr>
          <p:nvPr/>
        </p:nvSpPr>
        <p:spPr bwMode="auto">
          <a:xfrm>
            <a:off x="3225800" y="3759200"/>
            <a:ext cx="4656138" cy="677863"/>
          </a:xfrm>
          <a:custGeom>
            <a:avLst/>
            <a:gdLst/>
            <a:ahLst/>
            <a:cxnLst>
              <a:cxn ang="0">
                <a:pos x="0" y="427"/>
              </a:cxn>
              <a:cxn ang="0">
                <a:pos x="117" y="416"/>
              </a:cxn>
              <a:cxn ang="0">
                <a:pos x="352" y="352"/>
              </a:cxn>
              <a:cxn ang="0">
                <a:pos x="800" y="341"/>
              </a:cxn>
              <a:cxn ang="0">
                <a:pos x="1355" y="363"/>
              </a:cxn>
              <a:cxn ang="0">
                <a:pos x="2048" y="320"/>
              </a:cxn>
              <a:cxn ang="0">
                <a:pos x="2219" y="267"/>
              </a:cxn>
              <a:cxn ang="0">
                <a:pos x="2731" y="181"/>
              </a:cxn>
              <a:cxn ang="0">
                <a:pos x="2848" y="32"/>
              </a:cxn>
              <a:cxn ang="0">
                <a:pos x="2880" y="0"/>
              </a:cxn>
              <a:cxn ang="0">
                <a:pos x="2859" y="32"/>
              </a:cxn>
              <a:cxn ang="0">
                <a:pos x="2795" y="107"/>
              </a:cxn>
              <a:cxn ang="0">
                <a:pos x="2805" y="149"/>
              </a:cxn>
              <a:cxn ang="0">
                <a:pos x="2891" y="203"/>
              </a:cxn>
              <a:cxn ang="0">
                <a:pos x="2933" y="288"/>
              </a:cxn>
            </a:cxnLst>
            <a:rect l="0" t="0" r="r" b="b"/>
            <a:pathLst>
              <a:path w="2933" h="427">
                <a:moveTo>
                  <a:pt x="0" y="427"/>
                </a:moveTo>
                <a:cubicBezTo>
                  <a:pt x="39" y="423"/>
                  <a:pt x="78" y="423"/>
                  <a:pt x="117" y="416"/>
                </a:cubicBezTo>
                <a:cubicBezTo>
                  <a:pt x="197" y="402"/>
                  <a:pt x="268" y="356"/>
                  <a:pt x="352" y="352"/>
                </a:cubicBezTo>
                <a:cubicBezTo>
                  <a:pt x="501" y="345"/>
                  <a:pt x="651" y="345"/>
                  <a:pt x="800" y="341"/>
                </a:cubicBezTo>
                <a:cubicBezTo>
                  <a:pt x="988" y="325"/>
                  <a:pt x="1169" y="342"/>
                  <a:pt x="1355" y="363"/>
                </a:cubicBezTo>
                <a:cubicBezTo>
                  <a:pt x="1589" y="356"/>
                  <a:pt x="1816" y="347"/>
                  <a:pt x="2048" y="320"/>
                </a:cubicBezTo>
                <a:cubicBezTo>
                  <a:pt x="2104" y="306"/>
                  <a:pt x="2162" y="274"/>
                  <a:pt x="2219" y="267"/>
                </a:cubicBezTo>
                <a:cubicBezTo>
                  <a:pt x="2393" y="247"/>
                  <a:pt x="2564" y="238"/>
                  <a:pt x="2731" y="181"/>
                </a:cubicBezTo>
                <a:cubicBezTo>
                  <a:pt x="2767" y="127"/>
                  <a:pt x="2807" y="81"/>
                  <a:pt x="2848" y="32"/>
                </a:cubicBezTo>
                <a:cubicBezTo>
                  <a:pt x="2858" y="20"/>
                  <a:pt x="2865" y="0"/>
                  <a:pt x="2880" y="0"/>
                </a:cubicBezTo>
                <a:cubicBezTo>
                  <a:pt x="2893" y="0"/>
                  <a:pt x="2867" y="22"/>
                  <a:pt x="2859" y="32"/>
                </a:cubicBezTo>
                <a:cubicBezTo>
                  <a:pt x="2782" y="123"/>
                  <a:pt x="2843" y="34"/>
                  <a:pt x="2795" y="107"/>
                </a:cubicBezTo>
                <a:cubicBezTo>
                  <a:pt x="2798" y="121"/>
                  <a:pt x="2797" y="137"/>
                  <a:pt x="2805" y="149"/>
                </a:cubicBezTo>
                <a:cubicBezTo>
                  <a:pt x="2820" y="172"/>
                  <a:pt x="2867" y="195"/>
                  <a:pt x="2891" y="203"/>
                </a:cubicBezTo>
                <a:cubicBezTo>
                  <a:pt x="2915" y="276"/>
                  <a:pt x="2896" y="251"/>
                  <a:pt x="2933" y="28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981200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482600" y="3995738"/>
            <a:ext cx="304800" cy="660400"/>
          </a:xfrm>
          <a:custGeom>
            <a:avLst/>
            <a:gdLst/>
            <a:ahLst/>
            <a:cxnLst>
              <a:cxn ang="0">
                <a:pos x="192" y="416"/>
              </a:cxn>
              <a:cxn ang="0">
                <a:pos x="107" y="299"/>
              </a:cxn>
              <a:cxn ang="0">
                <a:pos x="43" y="43"/>
              </a:cxn>
              <a:cxn ang="0">
                <a:pos x="0" y="0"/>
              </a:cxn>
            </a:cxnLst>
            <a:rect l="0" t="0" r="r" b="b"/>
            <a:pathLst>
              <a:path w="192" h="416">
                <a:moveTo>
                  <a:pt x="192" y="416"/>
                </a:moveTo>
                <a:cubicBezTo>
                  <a:pt x="111" y="363"/>
                  <a:pt x="128" y="387"/>
                  <a:pt x="107" y="299"/>
                </a:cubicBezTo>
                <a:cubicBezTo>
                  <a:pt x="103" y="237"/>
                  <a:pt x="132" y="74"/>
                  <a:pt x="43" y="43"/>
                </a:cubicBezTo>
                <a:cubicBezTo>
                  <a:pt x="29" y="29"/>
                  <a:pt x="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652463" y="3810000"/>
            <a:ext cx="171450" cy="439738"/>
          </a:xfrm>
          <a:custGeom>
            <a:avLst/>
            <a:gdLst/>
            <a:ahLst/>
            <a:cxnLst>
              <a:cxn ang="0">
                <a:pos x="0" y="277"/>
              </a:cxn>
              <a:cxn ang="0">
                <a:pos x="85" y="0"/>
              </a:cxn>
            </a:cxnLst>
            <a:rect l="0" t="0" r="r" b="b"/>
            <a:pathLst>
              <a:path w="108" h="277">
                <a:moveTo>
                  <a:pt x="0" y="277"/>
                </a:moveTo>
                <a:cubicBezTo>
                  <a:pt x="108" y="243"/>
                  <a:pt x="85" y="83"/>
                  <a:pt x="8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1828800" y="2819400"/>
            <a:ext cx="258763" cy="525463"/>
          </a:xfrm>
          <a:custGeom>
            <a:avLst/>
            <a:gdLst/>
            <a:ahLst/>
            <a:cxnLst>
              <a:cxn ang="0">
                <a:pos x="0" y="331"/>
              </a:cxn>
              <a:cxn ang="0">
                <a:pos x="85" y="224"/>
              </a:cxn>
              <a:cxn ang="0">
                <a:pos x="138" y="32"/>
              </a:cxn>
              <a:cxn ang="0">
                <a:pos x="160" y="0"/>
              </a:cxn>
            </a:cxnLst>
            <a:rect l="0" t="0" r="r" b="b"/>
            <a:pathLst>
              <a:path w="163" h="331">
                <a:moveTo>
                  <a:pt x="0" y="331"/>
                </a:moveTo>
                <a:cubicBezTo>
                  <a:pt x="51" y="313"/>
                  <a:pt x="69" y="272"/>
                  <a:pt x="85" y="224"/>
                </a:cubicBezTo>
                <a:cubicBezTo>
                  <a:pt x="90" y="152"/>
                  <a:pt x="63" y="58"/>
                  <a:pt x="138" y="32"/>
                </a:cubicBezTo>
                <a:cubicBezTo>
                  <a:pt x="163" y="8"/>
                  <a:pt x="160" y="21"/>
                  <a:pt x="1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1600200" y="3048000"/>
            <a:ext cx="254000" cy="338138"/>
          </a:xfrm>
          <a:custGeom>
            <a:avLst/>
            <a:gdLst/>
            <a:ahLst/>
            <a:cxnLst>
              <a:cxn ang="0">
                <a:pos x="160" y="213"/>
              </a:cxn>
              <a:cxn ang="0">
                <a:pos x="107" y="106"/>
              </a:cxn>
              <a:cxn ang="0">
                <a:pos x="0" y="0"/>
              </a:cxn>
            </a:cxnLst>
            <a:rect l="0" t="0" r="r" b="b"/>
            <a:pathLst>
              <a:path w="160" h="213">
                <a:moveTo>
                  <a:pt x="160" y="213"/>
                </a:moveTo>
                <a:cubicBezTo>
                  <a:pt x="148" y="162"/>
                  <a:pt x="144" y="143"/>
                  <a:pt x="107" y="106"/>
                </a:cubicBezTo>
                <a:cubicBezTo>
                  <a:pt x="86" y="43"/>
                  <a:pt x="79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431800" y="5148263"/>
            <a:ext cx="490538" cy="236537"/>
          </a:xfrm>
          <a:custGeom>
            <a:avLst/>
            <a:gdLst/>
            <a:ahLst/>
            <a:cxnLst>
              <a:cxn ang="0">
                <a:pos x="309" y="0"/>
              </a:cxn>
              <a:cxn ang="0">
                <a:pos x="171" y="53"/>
              </a:cxn>
              <a:cxn ang="0">
                <a:pos x="85" y="106"/>
              </a:cxn>
              <a:cxn ang="0">
                <a:pos x="64" y="128"/>
              </a:cxn>
              <a:cxn ang="0">
                <a:pos x="0" y="149"/>
              </a:cxn>
            </a:cxnLst>
            <a:rect l="0" t="0" r="r" b="b"/>
            <a:pathLst>
              <a:path w="309" h="149">
                <a:moveTo>
                  <a:pt x="309" y="0"/>
                </a:moveTo>
                <a:cubicBezTo>
                  <a:pt x="224" y="56"/>
                  <a:pt x="270" y="38"/>
                  <a:pt x="171" y="53"/>
                </a:cubicBezTo>
                <a:cubicBezTo>
                  <a:pt x="138" y="64"/>
                  <a:pt x="112" y="84"/>
                  <a:pt x="85" y="106"/>
                </a:cubicBezTo>
                <a:cubicBezTo>
                  <a:pt x="77" y="112"/>
                  <a:pt x="73" y="123"/>
                  <a:pt x="64" y="128"/>
                </a:cubicBezTo>
                <a:cubicBezTo>
                  <a:pt x="44" y="138"/>
                  <a:pt x="0" y="149"/>
                  <a:pt x="0" y="14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4" name="Freeform 10"/>
          <p:cNvSpPr>
            <a:spLocks/>
          </p:cNvSpPr>
          <p:nvPr/>
        </p:nvSpPr>
        <p:spPr bwMode="auto">
          <a:xfrm>
            <a:off x="601663" y="5283200"/>
            <a:ext cx="33337" cy="254000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0" y="160"/>
              </a:cxn>
            </a:cxnLst>
            <a:rect l="0" t="0" r="r" b="b"/>
            <a:pathLst>
              <a:path w="21" h="160">
                <a:moveTo>
                  <a:pt x="21" y="0"/>
                </a:moveTo>
                <a:cubicBezTo>
                  <a:pt x="14" y="55"/>
                  <a:pt x="0" y="106"/>
                  <a:pt x="0" y="1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1582738" y="6062663"/>
            <a:ext cx="85725" cy="52387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43" y="245"/>
              </a:cxn>
              <a:cxn ang="0">
                <a:pos x="0" y="330"/>
              </a:cxn>
            </a:cxnLst>
            <a:rect l="0" t="0" r="r" b="b"/>
            <a:pathLst>
              <a:path w="54" h="330">
                <a:moveTo>
                  <a:pt x="54" y="0"/>
                </a:moveTo>
                <a:cubicBezTo>
                  <a:pt x="50" y="82"/>
                  <a:pt x="52" y="164"/>
                  <a:pt x="43" y="245"/>
                </a:cubicBezTo>
                <a:cubicBezTo>
                  <a:pt x="38" y="291"/>
                  <a:pt x="0" y="270"/>
                  <a:pt x="0" y="3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1668463" y="6230938"/>
            <a:ext cx="236537" cy="136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9" y="86"/>
              </a:cxn>
            </a:cxnLst>
            <a:rect l="0" t="0" r="r" b="b"/>
            <a:pathLst>
              <a:path w="149" h="86">
                <a:moveTo>
                  <a:pt x="0" y="0"/>
                </a:moveTo>
                <a:cubicBezTo>
                  <a:pt x="48" y="49"/>
                  <a:pt x="75" y="86"/>
                  <a:pt x="149" y="8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903538" y="5757863"/>
            <a:ext cx="123825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138"/>
              </a:cxn>
            </a:cxnLst>
            <a:rect l="0" t="0" r="r" b="b"/>
            <a:pathLst>
              <a:path w="78" h="138">
                <a:moveTo>
                  <a:pt x="0" y="0"/>
                </a:moveTo>
                <a:cubicBezTo>
                  <a:pt x="78" y="24"/>
                  <a:pt x="21" y="76"/>
                  <a:pt x="54" y="1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8" name="Freeform 14"/>
          <p:cNvSpPr>
            <a:spLocks/>
          </p:cNvSpPr>
          <p:nvPr/>
        </p:nvSpPr>
        <p:spPr bwMode="auto">
          <a:xfrm>
            <a:off x="2903538" y="5757863"/>
            <a:ext cx="271462" cy="84137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71" y="0"/>
              </a:cxn>
            </a:cxnLst>
            <a:rect l="0" t="0" r="r" b="b"/>
            <a:pathLst>
              <a:path w="171" h="53">
                <a:moveTo>
                  <a:pt x="0" y="21"/>
                </a:moveTo>
                <a:cubicBezTo>
                  <a:pt x="64" y="42"/>
                  <a:pt x="118" y="53"/>
                  <a:pt x="17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399" name="Freeform 15"/>
          <p:cNvSpPr>
            <a:spLocks/>
          </p:cNvSpPr>
          <p:nvPr/>
        </p:nvSpPr>
        <p:spPr bwMode="auto">
          <a:xfrm>
            <a:off x="3124200" y="32004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400" name="Freeform 16"/>
          <p:cNvSpPr>
            <a:spLocks/>
          </p:cNvSpPr>
          <p:nvPr/>
        </p:nvSpPr>
        <p:spPr bwMode="auto">
          <a:xfrm>
            <a:off x="3733800" y="30480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4419600" y="30480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402" name="Freeform 18"/>
          <p:cNvSpPr>
            <a:spLocks/>
          </p:cNvSpPr>
          <p:nvPr/>
        </p:nvSpPr>
        <p:spPr bwMode="auto">
          <a:xfrm>
            <a:off x="5105400" y="29718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403" name="Freeform 19"/>
          <p:cNvSpPr>
            <a:spLocks/>
          </p:cNvSpPr>
          <p:nvPr/>
        </p:nvSpPr>
        <p:spPr bwMode="auto">
          <a:xfrm>
            <a:off x="5867400" y="29718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6858000" y="28956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79512" y="1124744"/>
            <a:ext cx="84249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Under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physiologic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conditions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,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neurotransmitter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release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requires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that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presynaptic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neuron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be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firing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, and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action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potentials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be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conducted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along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axon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towards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chemeClr val="accent2"/>
                </a:solidFill>
                <a:latin typeface="Arial Narrow" pitchFamily="34" charset="0"/>
              </a:rPr>
              <a:t>axon</a:t>
            </a:r>
            <a:r>
              <a:rPr lang="es-ES_tradnl" sz="2000" dirty="0">
                <a:solidFill>
                  <a:schemeClr val="accent2"/>
                </a:solidFill>
                <a:latin typeface="Arial Narrow" pitchFamily="34" charset="0"/>
              </a:rPr>
              <a:t> terminal</a:t>
            </a:r>
            <a:endParaRPr lang="es-ES" sz="2000" dirty="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0" y="692150"/>
            <a:ext cx="6911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200" dirty="0" err="1">
                <a:latin typeface="Arial Narrow" pitchFamily="34" charset="0"/>
              </a:rPr>
              <a:t>Neurotransmitter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release</a:t>
            </a:r>
            <a:endParaRPr lang="ca-ES" sz="2200" dirty="0">
              <a:latin typeface="Arial Narrow" pitchFamily="34" charset="0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77AB2876-0A0A-474D-B6BE-14B332AC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</a:t>
            </a:r>
            <a:endParaRPr lang="es-ES" sz="2000" b="1" dirty="0">
              <a:latin typeface="Arial" charset="0"/>
            </a:endParaRPr>
          </a:p>
        </p:txBody>
      </p:sp>
      <p:sp>
        <p:nvSpPr>
          <p:cNvPr id="25" name="QuadreDeText 24"/>
          <p:cNvSpPr txBox="1"/>
          <p:nvPr/>
        </p:nvSpPr>
        <p:spPr>
          <a:xfrm>
            <a:off x="3563888" y="6021288"/>
            <a:ext cx="558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https://www.youtube.com/watch?v=i-XwPjN3ZtI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16400" grpId="0" animBg="1"/>
      <p:bldP spid="16401" grpId="0" animBg="1"/>
      <p:bldP spid="16402" grpId="0" animBg="1"/>
      <p:bldP spid="16403" grpId="0" animBg="1"/>
      <p:bldP spid="164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reeform 2"/>
          <p:cNvSpPr>
            <a:spLocks/>
          </p:cNvSpPr>
          <p:nvPr/>
        </p:nvSpPr>
        <p:spPr bwMode="auto">
          <a:xfrm>
            <a:off x="1905000" y="1295400"/>
            <a:ext cx="2514600" cy="2244725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158" y="921"/>
              </a:cxn>
              <a:cxn ang="0">
                <a:pos x="361" y="921"/>
              </a:cxn>
              <a:cxn ang="0">
                <a:pos x="412" y="863"/>
              </a:cxn>
              <a:cxn ang="0">
                <a:pos x="615" y="456"/>
              </a:cxn>
              <a:cxn ang="0">
                <a:pos x="767" y="48"/>
              </a:cxn>
              <a:cxn ang="0">
                <a:pos x="1122" y="165"/>
              </a:cxn>
              <a:cxn ang="0">
                <a:pos x="1427" y="863"/>
              </a:cxn>
              <a:cxn ang="0">
                <a:pos x="1528" y="1561"/>
              </a:cxn>
            </a:cxnLst>
            <a:rect l="0" t="0" r="r" b="b"/>
            <a:pathLst>
              <a:path w="1528" h="1561">
                <a:moveTo>
                  <a:pt x="0" y="920"/>
                </a:moveTo>
                <a:cubicBezTo>
                  <a:pt x="26" y="919"/>
                  <a:pt x="98" y="921"/>
                  <a:pt x="158" y="921"/>
                </a:cubicBezTo>
                <a:cubicBezTo>
                  <a:pt x="218" y="921"/>
                  <a:pt x="319" y="931"/>
                  <a:pt x="361" y="921"/>
                </a:cubicBezTo>
                <a:cubicBezTo>
                  <a:pt x="403" y="911"/>
                  <a:pt x="369" y="940"/>
                  <a:pt x="412" y="863"/>
                </a:cubicBezTo>
                <a:cubicBezTo>
                  <a:pt x="454" y="785"/>
                  <a:pt x="555" y="591"/>
                  <a:pt x="615" y="456"/>
                </a:cubicBezTo>
                <a:cubicBezTo>
                  <a:pt x="674" y="320"/>
                  <a:pt x="682" y="97"/>
                  <a:pt x="767" y="48"/>
                </a:cubicBezTo>
                <a:cubicBezTo>
                  <a:pt x="851" y="0"/>
                  <a:pt x="1012" y="29"/>
                  <a:pt x="1122" y="165"/>
                </a:cubicBezTo>
                <a:cubicBezTo>
                  <a:pt x="1232" y="301"/>
                  <a:pt x="1359" y="630"/>
                  <a:pt x="1427" y="863"/>
                </a:cubicBezTo>
                <a:cubicBezTo>
                  <a:pt x="1494" y="1096"/>
                  <a:pt x="1511" y="1328"/>
                  <a:pt x="1528" y="1561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59" name="Freeform 3"/>
          <p:cNvSpPr>
            <a:spLocks/>
          </p:cNvSpPr>
          <p:nvPr/>
        </p:nvSpPr>
        <p:spPr bwMode="auto">
          <a:xfrm>
            <a:off x="1905000" y="3429000"/>
            <a:ext cx="2487613" cy="2244725"/>
          </a:xfrm>
          <a:custGeom>
            <a:avLst/>
            <a:gdLst/>
            <a:ahLst/>
            <a:cxnLst>
              <a:cxn ang="0">
                <a:pos x="0" y="640"/>
              </a:cxn>
              <a:cxn ang="0">
                <a:pos x="152" y="640"/>
              </a:cxn>
              <a:cxn ang="0">
                <a:pos x="376" y="648"/>
              </a:cxn>
              <a:cxn ang="0">
                <a:pos x="420" y="704"/>
              </a:cxn>
              <a:cxn ang="0">
                <a:pos x="599" y="1105"/>
              </a:cxn>
              <a:cxn ang="0">
                <a:pos x="751" y="1513"/>
              </a:cxn>
              <a:cxn ang="0">
                <a:pos x="1106" y="1396"/>
              </a:cxn>
              <a:cxn ang="0">
                <a:pos x="1411" y="698"/>
              </a:cxn>
              <a:cxn ang="0">
                <a:pos x="1512" y="0"/>
              </a:cxn>
            </a:cxnLst>
            <a:rect l="0" t="0" r="r" b="b"/>
            <a:pathLst>
              <a:path w="1512" h="1561">
                <a:moveTo>
                  <a:pt x="0" y="640"/>
                </a:moveTo>
                <a:cubicBezTo>
                  <a:pt x="25" y="640"/>
                  <a:pt x="89" y="639"/>
                  <a:pt x="152" y="640"/>
                </a:cubicBezTo>
                <a:cubicBezTo>
                  <a:pt x="215" y="641"/>
                  <a:pt x="331" y="637"/>
                  <a:pt x="376" y="648"/>
                </a:cubicBezTo>
                <a:cubicBezTo>
                  <a:pt x="421" y="659"/>
                  <a:pt x="383" y="628"/>
                  <a:pt x="420" y="704"/>
                </a:cubicBezTo>
                <a:cubicBezTo>
                  <a:pt x="457" y="780"/>
                  <a:pt x="544" y="970"/>
                  <a:pt x="599" y="1105"/>
                </a:cubicBezTo>
                <a:cubicBezTo>
                  <a:pt x="654" y="1240"/>
                  <a:pt x="666" y="1464"/>
                  <a:pt x="751" y="1513"/>
                </a:cubicBezTo>
                <a:cubicBezTo>
                  <a:pt x="835" y="1561"/>
                  <a:pt x="996" y="1532"/>
                  <a:pt x="1106" y="1396"/>
                </a:cubicBezTo>
                <a:cubicBezTo>
                  <a:pt x="1216" y="1260"/>
                  <a:pt x="1343" y="931"/>
                  <a:pt x="1411" y="698"/>
                </a:cubicBezTo>
                <a:cubicBezTo>
                  <a:pt x="1478" y="465"/>
                  <a:pt x="1495" y="233"/>
                  <a:pt x="1512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0" name="Freeform 4"/>
          <p:cNvSpPr>
            <a:spLocks/>
          </p:cNvSpPr>
          <p:nvPr/>
        </p:nvSpPr>
        <p:spPr bwMode="auto">
          <a:xfrm>
            <a:off x="4791075" y="1600200"/>
            <a:ext cx="3743325" cy="996950"/>
          </a:xfrm>
          <a:custGeom>
            <a:avLst/>
            <a:gdLst/>
            <a:ahLst/>
            <a:cxnLst>
              <a:cxn ang="0">
                <a:pos x="2901" y="690"/>
              </a:cxn>
              <a:cxn ang="0">
                <a:pos x="2537" y="748"/>
              </a:cxn>
              <a:cxn ang="0">
                <a:pos x="2305" y="727"/>
              </a:cxn>
              <a:cxn ang="0">
                <a:pos x="2028" y="559"/>
              </a:cxn>
              <a:cxn ang="0">
                <a:pos x="1804" y="285"/>
              </a:cxn>
              <a:cxn ang="0">
                <a:pos x="1412" y="29"/>
              </a:cxn>
              <a:cxn ang="0">
                <a:pos x="396" y="109"/>
              </a:cxn>
              <a:cxn ang="0">
                <a:pos x="65" y="356"/>
              </a:cxn>
              <a:cxn ang="0">
                <a:pos x="7" y="690"/>
              </a:cxn>
            </a:cxnLst>
            <a:rect l="0" t="0" r="r" b="b"/>
            <a:pathLst>
              <a:path w="2901" h="758">
                <a:moveTo>
                  <a:pt x="2901" y="690"/>
                </a:moveTo>
                <a:cubicBezTo>
                  <a:pt x="2840" y="700"/>
                  <a:pt x="2636" y="742"/>
                  <a:pt x="2537" y="748"/>
                </a:cubicBezTo>
                <a:cubicBezTo>
                  <a:pt x="2438" y="754"/>
                  <a:pt x="2390" y="758"/>
                  <a:pt x="2305" y="727"/>
                </a:cubicBezTo>
                <a:cubicBezTo>
                  <a:pt x="2220" y="696"/>
                  <a:pt x="2111" y="633"/>
                  <a:pt x="2028" y="559"/>
                </a:cubicBezTo>
                <a:cubicBezTo>
                  <a:pt x="1945" y="485"/>
                  <a:pt x="1907" y="373"/>
                  <a:pt x="1804" y="285"/>
                </a:cubicBezTo>
                <a:cubicBezTo>
                  <a:pt x="1701" y="197"/>
                  <a:pt x="1647" y="58"/>
                  <a:pt x="1412" y="29"/>
                </a:cubicBezTo>
                <a:cubicBezTo>
                  <a:pt x="1177" y="0"/>
                  <a:pt x="620" y="55"/>
                  <a:pt x="396" y="109"/>
                </a:cubicBezTo>
                <a:cubicBezTo>
                  <a:pt x="172" y="163"/>
                  <a:pt x="130" y="259"/>
                  <a:pt x="65" y="356"/>
                </a:cubicBezTo>
                <a:cubicBezTo>
                  <a:pt x="0" y="453"/>
                  <a:pt x="19" y="621"/>
                  <a:pt x="7" y="69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1" name="Freeform 5"/>
          <p:cNvSpPr>
            <a:spLocks/>
          </p:cNvSpPr>
          <p:nvPr/>
        </p:nvSpPr>
        <p:spPr bwMode="auto">
          <a:xfrm>
            <a:off x="5343525" y="4465638"/>
            <a:ext cx="3190875" cy="1033462"/>
          </a:xfrm>
          <a:custGeom>
            <a:avLst/>
            <a:gdLst/>
            <a:ahLst/>
            <a:cxnLst>
              <a:cxn ang="0">
                <a:pos x="2473" y="106"/>
              </a:cxn>
              <a:cxn ang="0">
                <a:pos x="2087" y="11"/>
              </a:cxn>
              <a:cxn ang="0">
                <a:pos x="1848" y="41"/>
              </a:cxn>
              <a:cxn ang="0">
                <a:pos x="1651" y="186"/>
              </a:cxn>
              <a:cxn ang="0">
                <a:pos x="1375" y="477"/>
              </a:cxn>
              <a:cxn ang="0">
                <a:pos x="983" y="733"/>
              </a:cxn>
              <a:cxn ang="0">
                <a:pos x="862" y="778"/>
              </a:cxn>
              <a:cxn ang="0">
                <a:pos x="732" y="775"/>
              </a:cxn>
              <a:cxn ang="0">
                <a:pos x="581" y="756"/>
              </a:cxn>
              <a:cxn ang="0">
                <a:pos x="379" y="710"/>
              </a:cxn>
              <a:cxn ang="0">
                <a:pos x="175" y="660"/>
              </a:cxn>
              <a:cxn ang="0">
                <a:pos x="0" y="607"/>
              </a:cxn>
            </a:cxnLst>
            <a:rect l="0" t="0" r="r" b="b"/>
            <a:pathLst>
              <a:path w="2473" h="785">
                <a:moveTo>
                  <a:pt x="2473" y="106"/>
                </a:moveTo>
                <a:cubicBezTo>
                  <a:pt x="2409" y="91"/>
                  <a:pt x="2191" y="22"/>
                  <a:pt x="2087" y="11"/>
                </a:cubicBezTo>
                <a:cubicBezTo>
                  <a:pt x="1983" y="0"/>
                  <a:pt x="1921" y="12"/>
                  <a:pt x="1848" y="41"/>
                </a:cubicBezTo>
                <a:cubicBezTo>
                  <a:pt x="1775" y="70"/>
                  <a:pt x="1730" y="113"/>
                  <a:pt x="1651" y="186"/>
                </a:cubicBezTo>
                <a:cubicBezTo>
                  <a:pt x="1572" y="259"/>
                  <a:pt x="1486" y="386"/>
                  <a:pt x="1375" y="477"/>
                </a:cubicBezTo>
                <a:cubicBezTo>
                  <a:pt x="1264" y="568"/>
                  <a:pt x="1068" y="683"/>
                  <a:pt x="983" y="733"/>
                </a:cubicBezTo>
                <a:cubicBezTo>
                  <a:pt x="898" y="783"/>
                  <a:pt x="904" y="771"/>
                  <a:pt x="862" y="778"/>
                </a:cubicBezTo>
                <a:cubicBezTo>
                  <a:pt x="820" y="785"/>
                  <a:pt x="779" y="779"/>
                  <a:pt x="732" y="775"/>
                </a:cubicBezTo>
                <a:cubicBezTo>
                  <a:pt x="685" y="771"/>
                  <a:pt x="640" y="767"/>
                  <a:pt x="581" y="756"/>
                </a:cubicBezTo>
                <a:cubicBezTo>
                  <a:pt x="522" y="745"/>
                  <a:pt x="447" y="726"/>
                  <a:pt x="379" y="710"/>
                </a:cubicBezTo>
                <a:cubicBezTo>
                  <a:pt x="311" y="694"/>
                  <a:pt x="238" y="677"/>
                  <a:pt x="175" y="660"/>
                </a:cubicBezTo>
                <a:cubicBezTo>
                  <a:pt x="112" y="643"/>
                  <a:pt x="36" y="618"/>
                  <a:pt x="0" y="607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4803775" y="4354513"/>
            <a:ext cx="53975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292"/>
              </a:cxn>
              <a:cxn ang="0">
                <a:pos x="55" y="445"/>
              </a:cxn>
              <a:cxn ang="0">
                <a:pos x="178" y="576"/>
              </a:cxn>
              <a:cxn ang="0">
                <a:pos x="418" y="694"/>
              </a:cxn>
            </a:cxnLst>
            <a:rect l="0" t="0" r="r" b="b"/>
            <a:pathLst>
              <a:path w="418" h="694">
                <a:moveTo>
                  <a:pt x="0" y="0"/>
                </a:moveTo>
                <a:cubicBezTo>
                  <a:pt x="2" y="49"/>
                  <a:pt x="2" y="218"/>
                  <a:pt x="11" y="292"/>
                </a:cubicBezTo>
                <a:cubicBezTo>
                  <a:pt x="20" y="366"/>
                  <a:pt x="27" y="398"/>
                  <a:pt x="55" y="445"/>
                </a:cubicBezTo>
                <a:cubicBezTo>
                  <a:pt x="83" y="492"/>
                  <a:pt x="118" y="535"/>
                  <a:pt x="178" y="576"/>
                </a:cubicBezTo>
                <a:cubicBezTo>
                  <a:pt x="238" y="617"/>
                  <a:pt x="368" y="670"/>
                  <a:pt x="418" y="69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4794250" y="3186113"/>
            <a:ext cx="1588" cy="504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</a:cxnLst>
            <a:rect l="0" t="0" r="r" b="b"/>
            <a:pathLst>
              <a:path w="1" h="384">
                <a:moveTo>
                  <a:pt x="0" y="0"/>
                </a:moveTo>
                <a:cubicBezTo>
                  <a:pt x="0" y="0"/>
                  <a:pt x="0" y="192"/>
                  <a:pt x="0" y="38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4" name="Freeform 8"/>
          <p:cNvSpPr>
            <a:spLocks/>
          </p:cNvSpPr>
          <p:nvPr/>
        </p:nvSpPr>
        <p:spPr bwMode="auto">
          <a:xfrm>
            <a:off x="4752975" y="3660775"/>
            <a:ext cx="52388" cy="750888"/>
          </a:xfrm>
          <a:custGeom>
            <a:avLst/>
            <a:gdLst/>
            <a:ahLst/>
            <a:cxnLst>
              <a:cxn ang="0">
                <a:pos x="28" y="5"/>
              </a:cxn>
              <a:cxn ang="0">
                <a:pos x="39" y="434"/>
              </a:cxn>
              <a:cxn ang="0">
                <a:pos x="28" y="539"/>
              </a:cxn>
              <a:cxn ang="0">
                <a:pos x="18" y="486"/>
              </a:cxn>
              <a:cxn ang="0">
                <a:pos x="28" y="518"/>
              </a:cxn>
              <a:cxn ang="0">
                <a:pos x="39" y="225"/>
              </a:cxn>
              <a:cxn ang="0">
                <a:pos x="39" y="570"/>
              </a:cxn>
            </a:cxnLst>
            <a:rect l="0" t="0" r="r" b="b"/>
            <a:pathLst>
              <a:path w="41" h="570">
                <a:moveTo>
                  <a:pt x="28" y="5"/>
                </a:moveTo>
                <a:cubicBezTo>
                  <a:pt x="32" y="148"/>
                  <a:pt x="39" y="291"/>
                  <a:pt x="39" y="434"/>
                </a:cubicBezTo>
                <a:cubicBezTo>
                  <a:pt x="39" y="469"/>
                  <a:pt x="41" y="506"/>
                  <a:pt x="28" y="539"/>
                </a:cubicBezTo>
                <a:cubicBezTo>
                  <a:pt x="21" y="556"/>
                  <a:pt x="18" y="504"/>
                  <a:pt x="18" y="486"/>
                </a:cubicBezTo>
                <a:cubicBezTo>
                  <a:pt x="18" y="475"/>
                  <a:pt x="25" y="507"/>
                  <a:pt x="28" y="518"/>
                </a:cubicBezTo>
                <a:cubicBezTo>
                  <a:pt x="38" y="432"/>
                  <a:pt x="0" y="0"/>
                  <a:pt x="39" y="225"/>
                </a:cubicBezTo>
                <a:cubicBezTo>
                  <a:pt x="22" y="340"/>
                  <a:pt x="39" y="454"/>
                  <a:pt x="39" y="570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5065" name="Freeform 9"/>
          <p:cNvSpPr>
            <a:spLocks/>
          </p:cNvSpPr>
          <p:nvPr/>
        </p:nvSpPr>
        <p:spPr bwMode="auto">
          <a:xfrm>
            <a:off x="3581400" y="35814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6" name="Freeform 10"/>
          <p:cNvSpPr>
            <a:spLocks/>
          </p:cNvSpPr>
          <p:nvPr/>
        </p:nvSpPr>
        <p:spPr bwMode="auto">
          <a:xfrm>
            <a:off x="3962400" y="35814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7" name="Freeform 11"/>
          <p:cNvSpPr>
            <a:spLocks/>
          </p:cNvSpPr>
          <p:nvPr/>
        </p:nvSpPr>
        <p:spPr bwMode="auto">
          <a:xfrm>
            <a:off x="2709863" y="3754438"/>
            <a:ext cx="185737" cy="190500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2957513" y="3627438"/>
            <a:ext cx="185737" cy="190500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2524125" y="3375025"/>
            <a:ext cx="6191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4692650" y="2994025"/>
            <a:ext cx="247650" cy="192088"/>
          </a:xfrm>
          <a:custGeom>
            <a:avLst/>
            <a:gdLst/>
            <a:ahLst/>
            <a:cxnLst>
              <a:cxn ang="0">
                <a:pos x="93" y="0"/>
              </a:cxn>
              <a:cxn ang="0">
                <a:pos x="192" y="2"/>
              </a:cxn>
              <a:cxn ang="0">
                <a:pos x="192" y="146"/>
              </a:cxn>
              <a:cxn ang="0">
                <a:pos x="0" y="146"/>
              </a:cxn>
              <a:cxn ang="0">
                <a:pos x="0" y="98"/>
              </a:cxn>
              <a:cxn ang="0">
                <a:pos x="48" y="98"/>
              </a:cxn>
              <a:cxn ang="0">
                <a:pos x="48" y="50"/>
              </a:cxn>
              <a:cxn ang="0">
                <a:pos x="0" y="50"/>
              </a:cxn>
              <a:cxn ang="0">
                <a:pos x="0" y="2"/>
              </a:cxn>
              <a:cxn ang="0">
                <a:pos x="93" y="0"/>
              </a:cxn>
            </a:cxnLst>
            <a:rect l="0" t="0" r="r" b="b"/>
            <a:pathLst>
              <a:path w="192" h="146">
                <a:moveTo>
                  <a:pt x="93" y="0"/>
                </a:moveTo>
                <a:lnTo>
                  <a:pt x="192" y="2"/>
                </a:lnTo>
                <a:lnTo>
                  <a:pt x="192" y="146"/>
                </a:lnTo>
                <a:lnTo>
                  <a:pt x="0" y="146"/>
                </a:lnTo>
                <a:lnTo>
                  <a:pt x="0" y="98"/>
                </a:lnTo>
                <a:lnTo>
                  <a:pt x="48" y="98"/>
                </a:lnTo>
                <a:lnTo>
                  <a:pt x="48" y="50"/>
                </a:lnTo>
                <a:lnTo>
                  <a:pt x="0" y="50"/>
                </a:lnTo>
                <a:lnTo>
                  <a:pt x="0" y="2"/>
                </a:lnTo>
                <a:lnTo>
                  <a:pt x="93" y="0"/>
                </a:lnTo>
                <a:close/>
              </a:path>
            </a:pathLst>
          </a:custGeom>
          <a:solidFill>
            <a:srgbClr val="FF0066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4546600" y="29972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692650" y="2681288"/>
            <a:ext cx="247650" cy="252412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3810000" y="38862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>
            <a:off x="3886200" y="33528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68825" y="3754438"/>
            <a:ext cx="393700" cy="663575"/>
            <a:chOff x="2095" y="1560"/>
            <a:chExt cx="305" cy="504"/>
          </a:xfrm>
        </p:grpSpPr>
        <p:sp>
          <p:nvSpPr>
            <p:cNvPr id="45076" name="Freeform 20"/>
            <p:cNvSpPr>
              <a:spLocks/>
            </p:cNvSpPr>
            <p:nvPr/>
          </p:nvSpPr>
          <p:spPr bwMode="auto">
            <a:xfrm>
              <a:off x="2208" y="1918"/>
              <a:ext cx="192" cy="146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92" y="2"/>
                </a:cxn>
                <a:cxn ang="0">
                  <a:pos x="192" y="146"/>
                </a:cxn>
                <a:cxn ang="0">
                  <a:pos x="0" y="146"/>
                </a:cxn>
                <a:cxn ang="0">
                  <a:pos x="0" y="98"/>
                </a:cxn>
                <a:cxn ang="0">
                  <a:pos x="48" y="98"/>
                </a:cxn>
                <a:cxn ang="0">
                  <a:pos x="48" y="50"/>
                </a:cxn>
                <a:cxn ang="0">
                  <a:pos x="0" y="50"/>
                </a:cxn>
                <a:cxn ang="0">
                  <a:pos x="0" y="2"/>
                </a:cxn>
                <a:cxn ang="0">
                  <a:pos x="93" y="0"/>
                </a:cxn>
              </a:cxnLst>
              <a:rect l="0" t="0" r="r" b="b"/>
              <a:pathLst>
                <a:path w="192" h="146">
                  <a:moveTo>
                    <a:pt x="93" y="0"/>
                  </a:moveTo>
                  <a:lnTo>
                    <a:pt x="192" y="2"/>
                  </a:lnTo>
                  <a:lnTo>
                    <a:pt x="192" y="146"/>
                  </a:lnTo>
                  <a:lnTo>
                    <a:pt x="0" y="146"/>
                  </a:lnTo>
                  <a:lnTo>
                    <a:pt x="0" y="98"/>
                  </a:lnTo>
                  <a:lnTo>
                    <a:pt x="48" y="98"/>
                  </a:lnTo>
                  <a:lnTo>
                    <a:pt x="48" y="50"/>
                  </a:lnTo>
                  <a:lnTo>
                    <a:pt x="0" y="50"/>
                  </a:lnTo>
                  <a:lnTo>
                    <a:pt x="0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0066"/>
            </a:solidFill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7" name="Freeform 21"/>
            <p:cNvSpPr>
              <a:spLocks/>
            </p:cNvSpPr>
            <p:nvPr/>
          </p:nvSpPr>
          <p:spPr bwMode="auto">
            <a:xfrm>
              <a:off x="2095" y="1920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78" name="Freeform 22"/>
            <p:cNvSpPr>
              <a:spLocks/>
            </p:cNvSpPr>
            <p:nvPr/>
          </p:nvSpPr>
          <p:spPr bwMode="auto">
            <a:xfrm>
              <a:off x="2283" y="1560"/>
              <a:ext cx="1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</a:cxnLst>
              <a:rect l="0" t="0" r="r" b="b"/>
              <a:pathLst>
                <a:path w="1" h="126">
                  <a:moveTo>
                    <a:pt x="0" y="0"/>
                  </a:moveTo>
                  <a:cubicBezTo>
                    <a:pt x="0" y="42"/>
                    <a:pt x="0" y="84"/>
                    <a:pt x="0" y="12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2208" y="1680"/>
              <a:ext cx="192" cy="192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19425" y="2617788"/>
            <a:ext cx="620713" cy="757237"/>
            <a:chOff x="864" y="1824"/>
            <a:chExt cx="480" cy="576"/>
          </a:xfrm>
        </p:grpSpPr>
        <p:sp>
          <p:nvSpPr>
            <p:cNvPr id="45081" name="Freeform 25"/>
            <p:cNvSpPr>
              <a:spLocks/>
            </p:cNvSpPr>
            <p:nvPr/>
          </p:nvSpPr>
          <p:spPr bwMode="auto">
            <a:xfrm>
              <a:off x="1008" y="2112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2" name="Freeform 26"/>
            <p:cNvSpPr>
              <a:spLocks/>
            </p:cNvSpPr>
            <p:nvPr/>
          </p:nvSpPr>
          <p:spPr bwMode="auto">
            <a:xfrm>
              <a:off x="1200" y="2016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3" name="Oval 27"/>
            <p:cNvSpPr>
              <a:spLocks noChangeArrowheads="1"/>
            </p:cNvSpPr>
            <p:nvPr/>
          </p:nvSpPr>
          <p:spPr bwMode="auto">
            <a:xfrm>
              <a:off x="864" y="1824"/>
              <a:ext cx="480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833688" y="4197350"/>
            <a:ext cx="620712" cy="757238"/>
            <a:chOff x="864" y="1824"/>
            <a:chExt cx="480" cy="576"/>
          </a:xfrm>
        </p:grpSpPr>
        <p:sp>
          <p:nvSpPr>
            <p:cNvPr id="45085" name="Freeform 29"/>
            <p:cNvSpPr>
              <a:spLocks/>
            </p:cNvSpPr>
            <p:nvPr/>
          </p:nvSpPr>
          <p:spPr bwMode="auto">
            <a:xfrm>
              <a:off x="1008" y="2112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6" name="Freeform 30"/>
            <p:cNvSpPr>
              <a:spLocks/>
            </p:cNvSpPr>
            <p:nvPr/>
          </p:nvSpPr>
          <p:spPr bwMode="auto">
            <a:xfrm>
              <a:off x="1200" y="2016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864" y="1824"/>
              <a:ext cx="480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5088" name="Freeform 32"/>
          <p:cNvSpPr>
            <a:spLocks/>
          </p:cNvSpPr>
          <p:nvPr/>
        </p:nvSpPr>
        <p:spPr bwMode="auto">
          <a:xfrm>
            <a:off x="609600" y="15240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2555875" y="1989138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90" name="Rectangle 34" descr="Vertical estrecha"/>
          <p:cNvSpPr>
            <a:spLocks noChangeArrowheads="1"/>
          </p:cNvSpPr>
          <p:nvPr/>
        </p:nvSpPr>
        <p:spPr bwMode="auto">
          <a:xfrm>
            <a:off x="2555875" y="2060575"/>
            <a:ext cx="457200" cy="76200"/>
          </a:xfrm>
          <a:prstGeom prst="rect">
            <a:avLst/>
          </a:prstGeom>
          <a:pattFill prst="narVert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2743200" y="1676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250825" y="594995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When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action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potential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reaches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axon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terminal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voltage-gated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Ca++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channels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are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opened</a:t>
            </a:r>
            <a:endParaRPr lang="es-ES" sz="2000" dirty="0">
              <a:solidFill>
                <a:srgbClr val="FF3399"/>
              </a:solidFill>
              <a:latin typeface="Arial Narrow" pitchFamily="34" charset="0"/>
            </a:endParaRPr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1752600" y="914400"/>
            <a:ext cx="426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 err="1"/>
              <a:t>Voltage-gated</a:t>
            </a:r>
            <a:r>
              <a:rPr lang="es-ES_tradnl" sz="2000" dirty="0"/>
              <a:t> Ca++ </a:t>
            </a:r>
            <a:r>
              <a:rPr lang="es-ES_tradnl" sz="2000" dirty="0" err="1"/>
              <a:t>channels</a:t>
            </a:r>
            <a:endParaRPr lang="es-ES" sz="2000" dirty="0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3124200" y="1295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5096" name="AutoShape 40"/>
          <p:cNvSpPr>
            <a:spLocks noChangeArrowheads="1"/>
          </p:cNvSpPr>
          <p:nvPr/>
        </p:nvSpPr>
        <p:spPr bwMode="auto">
          <a:xfrm>
            <a:off x="2438400" y="16764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97" name="AutoShape 41"/>
          <p:cNvSpPr>
            <a:spLocks noChangeArrowheads="1"/>
          </p:cNvSpPr>
          <p:nvPr/>
        </p:nvSpPr>
        <p:spPr bwMode="auto">
          <a:xfrm>
            <a:off x="2590800" y="15240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98" name="AutoShape 42"/>
          <p:cNvSpPr>
            <a:spLocks noChangeArrowheads="1"/>
          </p:cNvSpPr>
          <p:nvPr/>
        </p:nvSpPr>
        <p:spPr bwMode="auto">
          <a:xfrm>
            <a:off x="2590800" y="18288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099" name="AutoShape 43"/>
          <p:cNvSpPr>
            <a:spLocks noChangeArrowheads="1"/>
          </p:cNvSpPr>
          <p:nvPr/>
        </p:nvSpPr>
        <p:spPr bwMode="auto">
          <a:xfrm>
            <a:off x="2286000" y="14478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100" name="AutoShape 44"/>
          <p:cNvSpPr>
            <a:spLocks noChangeArrowheads="1"/>
          </p:cNvSpPr>
          <p:nvPr/>
        </p:nvSpPr>
        <p:spPr bwMode="auto">
          <a:xfrm>
            <a:off x="2362200" y="19050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101" name="AutoShape 45"/>
          <p:cNvSpPr>
            <a:spLocks noChangeArrowheads="1"/>
          </p:cNvSpPr>
          <p:nvPr/>
        </p:nvSpPr>
        <p:spPr bwMode="auto">
          <a:xfrm>
            <a:off x="2209800" y="22098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102" name="AutoShape 46"/>
          <p:cNvSpPr>
            <a:spLocks noChangeArrowheads="1"/>
          </p:cNvSpPr>
          <p:nvPr/>
        </p:nvSpPr>
        <p:spPr bwMode="auto">
          <a:xfrm>
            <a:off x="2438400" y="16002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103" name="AutoShape 47"/>
          <p:cNvSpPr>
            <a:spLocks noChangeArrowheads="1"/>
          </p:cNvSpPr>
          <p:nvPr/>
        </p:nvSpPr>
        <p:spPr bwMode="auto">
          <a:xfrm>
            <a:off x="2590800" y="17526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104" name="AutoShape 48"/>
          <p:cNvSpPr>
            <a:spLocks noChangeArrowheads="1"/>
          </p:cNvSpPr>
          <p:nvPr/>
        </p:nvSpPr>
        <p:spPr bwMode="auto">
          <a:xfrm>
            <a:off x="2133600" y="18288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5105" name="Freeform 49"/>
          <p:cNvSpPr>
            <a:spLocks/>
          </p:cNvSpPr>
          <p:nvPr/>
        </p:nvSpPr>
        <p:spPr bwMode="auto">
          <a:xfrm>
            <a:off x="1600200" y="16002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 flipV="1">
            <a:off x="4800600" y="24384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5107" name="Oval 51"/>
          <p:cNvSpPr>
            <a:spLocks noChangeArrowheads="1"/>
          </p:cNvSpPr>
          <p:nvPr/>
        </p:nvSpPr>
        <p:spPr bwMode="auto">
          <a:xfrm>
            <a:off x="3429000" y="3276600"/>
            <a:ext cx="8382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438400" y="2060575"/>
            <a:ext cx="574675" cy="454025"/>
            <a:chOff x="1536" y="1298"/>
            <a:chExt cx="362" cy="286"/>
          </a:xfrm>
        </p:grpSpPr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536" y="1440"/>
              <a:ext cx="288" cy="144"/>
              <a:chOff x="1728" y="1440"/>
              <a:chExt cx="288" cy="144"/>
            </a:xfrm>
          </p:grpSpPr>
          <p:sp>
            <p:nvSpPr>
              <p:cNvPr id="45114" name="Rectangle 58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5115" name="Rectangle 59" descr="Vertical estreta"/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288" cy="48"/>
              </a:xfrm>
              <a:prstGeom prst="rect">
                <a:avLst/>
              </a:prstGeom>
              <a:pattFill prst="narVert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45116" name="Rectangle 60" descr="Vertical estrecha"/>
            <p:cNvSpPr>
              <a:spLocks noChangeArrowheads="1"/>
            </p:cNvSpPr>
            <p:nvPr/>
          </p:nvSpPr>
          <p:spPr bwMode="auto">
            <a:xfrm>
              <a:off x="1610" y="1298"/>
              <a:ext cx="288" cy="48"/>
            </a:xfrm>
            <a:prstGeom prst="rect">
              <a:avLst/>
            </a:prstGeom>
            <a:pattFill prst="narVert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5117" name="Rectangle 61" descr="Vertical estreta"/>
          <p:cNvSpPr>
            <a:spLocks noChangeArrowheads="1"/>
          </p:cNvSpPr>
          <p:nvPr/>
        </p:nvSpPr>
        <p:spPr bwMode="auto">
          <a:xfrm>
            <a:off x="2749550" y="1762125"/>
            <a:ext cx="457200" cy="76200"/>
          </a:xfrm>
          <a:prstGeom prst="rect">
            <a:avLst/>
          </a:prstGeom>
          <a:pattFill prst="narVert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0" name="Text Box 2">
            <a:extLst>
              <a:ext uri="{FF2B5EF4-FFF2-40B4-BE49-F238E27FC236}">
                <a16:creationId xmlns:a16="http://schemas.microsoft.com/office/drawing/2014/main" id="{F1791F2A-674D-43C2-8A32-546183AA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3569"/>
            <a:ext cx="6911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200" dirty="0" err="1">
                <a:latin typeface="Arial Narrow" pitchFamily="34" charset="0"/>
              </a:rPr>
              <a:t>Neurotransmitter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release</a:t>
            </a:r>
            <a:endParaRPr lang="ca-ES" sz="2200" dirty="0">
              <a:latin typeface="Arial Narrow" pitchFamily="34" charset="0"/>
            </a:endParaRP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B3DE8305-A13B-48FD-AB2B-E86582B42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8" grpId="0" animBg="1"/>
      <p:bldP spid="45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reeform 2"/>
          <p:cNvSpPr>
            <a:spLocks/>
          </p:cNvSpPr>
          <p:nvPr/>
        </p:nvSpPr>
        <p:spPr bwMode="auto">
          <a:xfrm>
            <a:off x="1905000" y="1295400"/>
            <a:ext cx="2514600" cy="2244725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158" y="921"/>
              </a:cxn>
              <a:cxn ang="0">
                <a:pos x="361" y="921"/>
              </a:cxn>
              <a:cxn ang="0">
                <a:pos x="412" y="863"/>
              </a:cxn>
              <a:cxn ang="0">
                <a:pos x="615" y="456"/>
              </a:cxn>
              <a:cxn ang="0">
                <a:pos x="767" y="48"/>
              </a:cxn>
              <a:cxn ang="0">
                <a:pos x="1122" y="165"/>
              </a:cxn>
              <a:cxn ang="0">
                <a:pos x="1427" y="863"/>
              </a:cxn>
              <a:cxn ang="0">
                <a:pos x="1528" y="1561"/>
              </a:cxn>
            </a:cxnLst>
            <a:rect l="0" t="0" r="r" b="b"/>
            <a:pathLst>
              <a:path w="1528" h="1561">
                <a:moveTo>
                  <a:pt x="0" y="920"/>
                </a:moveTo>
                <a:cubicBezTo>
                  <a:pt x="26" y="919"/>
                  <a:pt x="98" y="921"/>
                  <a:pt x="158" y="921"/>
                </a:cubicBezTo>
                <a:cubicBezTo>
                  <a:pt x="218" y="921"/>
                  <a:pt x="319" y="931"/>
                  <a:pt x="361" y="921"/>
                </a:cubicBezTo>
                <a:cubicBezTo>
                  <a:pt x="403" y="911"/>
                  <a:pt x="369" y="940"/>
                  <a:pt x="412" y="863"/>
                </a:cubicBezTo>
                <a:cubicBezTo>
                  <a:pt x="454" y="785"/>
                  <a:pt x="555" y="591"/>
                  <a:pt x="615" y="456"/>
                </a:cubicBezTo>
                <a:cubicBezTo>
                  <a:pt x="674" y="320"/>
                  <a:pt x="682" y="97"/>
                  <a:pt x="767" y="48"/>
                </a:cubicBezTo>
                <a:cubicBezTo>
                  <a:pt x="851" y="0"/>
                  <a:pt x="1012" y="29"/>
                  <a:pt x="1122" y="165"/>
                </a:cubicBezTo>
                <a:cubicBezTo>
                  <a:pt x="1232" y="301"/>
                  <a:pt x="1359" y="630"/>
                  <a:pt x="1427" y="863"/>
                </a:cubicBezTo>
                <a:cubicBezTo>
                  <a:pt x="1494" y="1096"/>
                  <a:pt x="1511" y="1328"/>
                  <a:pt x="1528" y="1561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83" name="Freeform 3"/>
          <p:cNvSpPr>
            <a:spLocks/>
          </p:cNvSpPr>
          <p:nvPr/>
        </p:nvSpPr>
        <p:spPr bwMode="auto">
          <a:xfrm>
            <a:off x="1905000" y="3429000"/>
            <a:ext cx="2487613" cy="2244725"/>
          </a:xfrm>
          <a:custGeom>
            <a:avLst/>
            <a:gdLst/>
            <a:ahLst/>
            <a:cxnLst>
              <a:cxn ang="0">
                <a:pos x="0" y="640"/>
              </a:cxn>
              <a:cxn ang="0">
                <a:pos x="152" y="640"/>
              </a:cxn>
              <a:cxn ang="0">
                <a:pos x="376" y="648"/>
              </a:cxn>
              <a:cxn ang="0">
                <a:pos x="420" y="704"/>
              </a:cxn>
              <a:cxn ang="0">
                <a:pos x="599" y="1105"/>
              </a:cxn>
              <a:cxn ang="0">
                <a:pos x="751" y="1513"/>
              </a:cxn>
              <a:cxn ang="0">
                <a:pos x="1106" y="1396"/>
              </a:cxn>
              <a:cxn ang="0">
                <a:pos x="1411" y="698"/>
              </a:cxn>
              <a:cxn ang="0">
                <a:pos x="1512" y="0"/>
              </a:cxn>
            </a:cxnLst>
            <a:rect l="0" t="0" r="r" b="b"/>
            <a:pathLst>
              <a:path w="1512" h="1561">
                <a:moveTo>
                  <a:pt x="0" y="640"/>
                </a:moveTo>
                <a:cubicBezTo>
                  <a:pt x="25" y="640"/>
                  <a:pt x="89" y="639"/>
                  <a:pt x="152" y="640"/>
                </a:cubicBezTo>
                <a:cubicBezTo>
                  <a:pt x="215" y="641"/>
                  <a:pt x="331" y="637"/>
                  <a:pt x="376" y="648"/>
                </a:cubicBezTo>
                <a:cubicBezTo>
                  <a:pt x="421" y="659"/>
                  <a:pt x="383" y="628"/>
                  <a:pt x="420" y="704"/>
                </a:cubicBezTo>
                <a:cubicBezTo>
                  <a:pt x="457" y="780"/>
                  <a:pt x="544" y="970"/>
                  <a:pt x="599" y="1105"/>
                </a:cubicBezTo>
                <a:cubicBezTo>
                  <a:pt x="654" y="1240"/>
                  <a:pt x="666" y="1464"/>
                  <a:pt x="751" y="1513"/>
                </a:cubicBezTo>
                <a:cubicBezTo>
                  <a:pt x="835" y="1561"/>
                  <a:pt x="996" y="1532"/>
                  <a:pt x="1106" y="1396"/>
                </a:cubicBezTo>
                <a:cubicBezTo>
                  <a:pt x="1216" y="1260"/>
                  <a:pt x="1343" y="931"/>
                  <a:pt x="1411" y="698"/>
                </a:cubicBezTo>
                <a:cubicBezTo>
                  <a:pt x="1478" y="465"/>
                  <a:pt x="1495" y="233"/>
                  <a:pt x="1512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4791075" y="1600200"/>
            <a:ext cx="3743325" cy="996950"/>
          </a:xfrm>
          <a:custGeom>
            <a:avLst/>
            <a:gdLst/>
            <a:ahLst/>
            <a:cxnLst>
              <a:cxn ang="0">
                <a:pos x="2901" y="690"/>
              </a:cxn>
              <a:cxn ang="0">
                <a:pos x="2537" y="748"/>
              </a:cxn>
              <a:cxn ang="0">
                <a:pos x="2305" y="727"/>
              </a:cxn>
              <a:cxn ang="0">
                <a:pos x="2028" y="559"/>
              </a:cxn>
              <a:cxn ang="0">
                <a:pos x="1804" y="285"/>
              </a:cxn>
              <a:cxn ang="0">
                <a:pos x="1412" y="29"/>
              </a:cxn>
              <a:cxn ang="0">
                <a:pos x="396" y="109"/>
              </a:cxn>
              <a:cxn ang="0">
                <a:pos x="65" y="356"/>
              </a:cxn>
              <a:cxn ang="0">
                <a:pos x="7" y="690"/>
              </a:cxn>
            </a:cxnLst>
            <a:rect l="0" t="0" r="r" b="b"/>
            <a:pathLst>
              <a:path w="2901" h="758">
                <a:moveTo>
                  <a:pt x="2901" y="690"/>
                </a:moveTo>
                <a:cubicBezTo>
                  <a:pt x="2840" y="700"/>
                  <a:pt x="2636" y="742"/>
                  <a:pt x="2537" y="748"/>
                </a:cubicBezTo>
                <a:cubicBezTo>
                  <a:pt x="2438" y="754"/>
                  <a:pt x="2390" y="758"/>
                  <a:pt x="2305" y="727"/>
                </a:cubicBezTo>
                <a:cubicBezTo>
                  <a:pt x="2220" y="696"/>
                  <a:pt x="2111" y="633"/>
                  <a:pt x="2028" y="559"/>
                </a:cubicBezTo>
                <a:cubicBezTo>
                  <a:pt x="1945" y="485"/>
                  <a:pt x="1907" y="373"/>
                  <a:pt x="1804" y="285"/>
                </a:cubicBezTo>
                <a:cubicBezTo>
                  <a:pt x="1701" y="197"/>
                  <a:pt x="1647" y="58"/>
                  <a:pt x="1412" y="29"/>
                </a:cubicBezTo>
                <a:cubicBezTo>
                  <a:pt x="1177" y="0"/>
                  <a:pt x="620" y="55"/>
                  <a:pt x="396" y="109"/>
                </a:cubicBezTo>
                <a:cubicBezTo>
                  <a:pt x="172" y="163"/>
                  <a:pt x="130" y="259"/>
                  <a:pt x="65" y="356"/>
                </a:cubicBezTo>
                <a:cubicBezTo>
                  <a:pt x="0" y="453"/>
                  <a:pt x="19" y="621"/>
                  <a:pt x="7" y="69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85" name="Freeform 5"/>
          <p:cNvSpPr>
            <a:spLocks/>
          </p:cNvSpPr>
          <p:nvPr/>
        </p:nvSpPr>
        <p:spPr bwMode="auto">
          <a:xfrm>
            <a:off x="5343525" y="4465638"/>
            <a:ext cx="3190875" cy="1033462"/>
          </a:xfrm>
          <a:custGeom>
            <a:avLst/>
            <a:gdLst/>
            <a:ahLst/>
            <a:cxnLst>
              <a:cxn ang="0">
                <a:pos x="2473" y="106"/>
              </a:cxn>
              <a:cxn ang="0">
                <a:pos x="2087" y="11"/>
              </a:cxn>
              <a:cxn ang="0">
                <a:pos x="1848" y="41"/>
              </a:cxn>
              <a:cxn ang="0">
                <a:pos x="1651" y="186"/>
              </a:cxn>
              <a:cxn ang="0">
                <a:pos x="1375" y="477"/>
              </a:cxn>
              <a:cxn ang="0">
                <a:pos x="983" y="733"/>
              </a:cxn>
              <a:cxn ang="0">
                <a:pos x="862" y="778"/>
              </a:cxn>
              <a:cxn ang="0">
                <a:pos x="732" y="775"/>
              </a:cxn>
              <a:cxn ang="0">
                <a:pos x="581" y="756"/>
              </a:cxn>
              <a:cxn ang="0">
                <a:pos x="379" y="710"/>
              </a:cxn>
              <a:cxn ang="0">
                <a:pos x="175" y="660"/>
              </a:cxn>
              <a:cxn ang="0">
                <a:pos x="0" y="607"/>
              </a:cxn>
            </a:cxnLst>
            <a:rect l="0" t="0" r="r" b="b"/>
            <a:pathLst>
              <a:path w="2473" h="785">
                <a:moveTo>
                  <a:pt x="2473" y="106"/>
                </a:moveTo>
                <a:cubicBezTo>
                  <a:pt x="2409" y="91"/>
                  <a:pt x="2191" y="22"/>
                  <a:pt x="2087" y="11"/>
                </a:cubicBezTo>
                <a:cubicBezTo>
                  <a:pt x="1983" y="0"/>
                  <a:pt x="1921" y="12"/>
                  <a:pt x="1848" y="41"/>
                </a:cubicBezTo>
                <a:cubicBezTo>
                  <a:pt x="1775" y="70"/>
                  <a:pt x="1730" y="113"/>
                  <a:pt x="1651" y="186"/>
                </a:cubicBezTo>
                <a:cubicBezTo>
                  <a:pt x="1572" y="259"/>
                  <a:pt x="1486" y="386"/>
                  <a:pt x="1375" y="477"/>
                </a:cubicBezTo>
                <a:cubicBezTo>
                  <a:pt x="1264" y="568"/>
                  <a:pt x="1068" y="683"/>
                  <a:pt x="983" y="733"/>
                </a:cubicBezTo>
                <a:cubicBezTo>
                  <a:pt x="898" y="783"/>
                  <a:pt x="904" y="771"/>
                  <a:pt x="862" y="778"/>
                </a:cubicBezTo>
                <a:cubicBezTo>
                  <a:pt x="820" y="785"/>
                  <a:pt x="779" y="779"/>
                  <a:pt x="732" y="775"/>
                </a:cubicBezTo>
                <a:cubicBezTo>
                  <a:pt x="685" y="771"/>
                  <a:pt x="640" y="767"/>
                  <a:pt x="581" y="756"/>
                </a:cubicBezTo>
                <a:cubicBezTo>
                  <a:pt x="522" y="745"/>
                  <a:pt x="447" y="726"/>
                  <a:pt x="379" y="710"/>
                </a:cubicBezTo>
                <a:cubicBezTo>
                  <a:pt x="311" y="694"/>
                  <a:pt x="238" y="677"/>
                  <a:pt x="175" y="660"/>
                </a:cubicBezTo>
                <a:cubicBezTo>
                  <a:pt x="112" y="643"/>
                  <a:pt x="36" y="618"/>
                  <a:pt x="0" y="607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4803775" y="4354513"/>
            <a:ext cx="53975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292"/>
              </a:cxn>
              <a:cxn ang="0">
                <a:pos x="55" y="445"/>
              </a:cxn>
              <a:cxn ang="0">
                <a:pos x="178" y="576"/>
              </a:cxn>
              <a:cxn ang="0">
                <a:pos x="418" y="694"/>
              </a:cxn>
            </a:cxnLst>
            <a:rect l="0" t="0" r="r" b="b"/>
            <a:pathLst>
              <a:path w="418" h="694">
                <a:moveTo>
                  <a:pt x="0" y="0"/>
                </a:moveTo>
                <a:cubicBezTo>
                  <a:pt x="2" y="49"/>
                  <a:pt x="2" y="218"/>
                  <a:pt x="11" y="292"/>
                </a:cubicBezTo>
                <a:cubicBezTo>
                  <a:pt x="20" y="366"/>
                  <a:pt x="27" y="398"/>
                  <a:pt x="55" y="445"/>
                </a:cubicBezTo>
                <a:cubicBezTo>
                  <a:pt x="83" y="492"/>
                  <a:pt x="118" y="535"/>
                  <a:pt x="178" y="576"/>
                </a:cubicBezTo>
                <a:cubicBezTo>
                  <a:pt x="238" y="617"/>
                  <a:pt x="368" y="670"/>
                  <a:pt x="418" y="69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4794250" y="3186113"/>
            <a:ext cx="1588" cy="504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</a:cxnLst>
            <a:rect l="0" t="0" r="r" b="b"/>
            <a:pathLst>
              <a:path w="1" h="384">
                <a:moveTo>
                  <a:pt x="0" y="0"/>
                </a:moveTo>
                <a:cubicBezTo>
                  <a:pt x="0" y="0"/>
                  <a:pt x="0" y="192"/>
                  <a:pt x="0" y="38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88" name="Freeform 8"/>
          <p:cNvSpPr>
            <a:spLocks/>
          </p:cNvSpPr>
          <p:nvPr/>
        </p:nvSpPr>
        <p:spPr bwMode="auto">
          <a:xfrm>
            <a:off x="4752975" y="3660775"/>
            <a:ext cx="52388" cy="750888"/>
          </a:xfrm>
          <a:custGeom>
            <a:avLst/>
            <a:gdLst/>
            <a:ahLst/>
            <a:cxnLst>
              <a:cxn ang="0">
                <a:pos x="28" y="5"/>
              </a:cxn>
              <a:cxn ang="0">
                <a:pos x="39" y="434"/>
              </a:cxn>
              <a:cxn ang="0">
                <a:pos x="28" y="539"/>
              </a:cxn>
              <a:cxn ang="0">
                <a:pos x="18" y="486"/>
              </a:cxn>
              <a:cxn ang="0">
                <a:pos x="28" y="518"/>
              </a:cxn>
              <a:cxn ang="0">
                <a:pos x="39" y="225"/>
              </a:cxn>
              <a:cxn ang="0">
                <a:pos x="39" y="570"/>
              </a:cxn>
            </a:cxnLst>
            <a:rect l="0" t="0" r="r" b="b"/>
            <a:pathLst>
              <a:path w="41" h="570">
                <a:moveTo>
                  <a:pt x="28" y="5"/>
                </a:moveTo>
                <a:cubicBezTo>
                  <a:pt x="32" y="148"/>
                  <a:pt x="39" y="291"/>
                  <a:pt x="39" y="434"/>
                </a:cubicBezTo>
                <a:cubicBezTo>
                  <a:pt x="39" y="469"/>
                  <a:pt x="41" y="506"/>
                  <a:pt x="28" y="539"/>
                </a:cubicBezTo>
                <a:cubicBezTo>
                  <a:pt x="21" y="556"/>
                  <a:pt x="18" y="504"/>
                  <a:pt x="18" y="486"/>
                </a:cubicBezTo>
                <a:cubicBezTo>
                  <a:pt x="18" y="475"/>
                  <a:pt x="25" y="507"/>
                  <a:pt x="28" y="518"/>
                </a:cubicBezTo>
                <a:cubicBezTo>
                  <a:pt x="38" y="432"/>
                  <a:pt x="0" y="0"/>
                  <a:pt x="39" y="225"/>
                </a:cubicBezTo>
                <a:cubicBezTo>
                  <a:pt x="22" y="340"/>
                  <a:pt x="39" y="454"/>
                  <a:pt x="39" y="570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3581400" y="35814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0" name="Freeform 10"/>
          <p:cNvSpPr>
            <a:spLocks/>
          </p:cNvSpPr>
          <p:nvPr/>
        </p:nvSpPr>
        <p:spPr bwMode="auto">
          <a:xfrm>
            <a:off x="3962400" y="35814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1" name="Freeform 11"/>
          <p:cNvSpPr>
            <a:spLocks/>
          </p:cNvSpPr>
          <p:nvPr/>
        </p:nvSpPr>
        <p:spPr bwMode="auto">
          <a:xfrm>
            <a:off x="2709863" y="3754438"/>
            <a:ext cx="185737" cy="190500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2" name="Freeform 12"/>
          <p:cNvSpPr>
            <a:spLocks/>
          </p:cNvSpPr>
          <p:nvPr/>
        </p:nvSpPr>
        <p:spPr bwMode="auto">
          <a:xfrm>
            <a:off x="2957513" y="3627438"/>
            <a:ext cx="185737" cy="190500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2524125" y="3375025"/>
            <a:ext cx="6191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4" name="Freeform 14"/>
          <p:cNvSpPr>
            <a:spLocks/>
          </p:cNvSpPr>
          <p:nvPr/>
        </p:nvSpPr>
        <p:spPr bwMode="auto">
          <a:xfrm>
            <a:off x="4692650" y="2994025"/>
            <a:ext cx="247650" cy="192088"/>
          </a:xfrm>
          <a:custGeom>
            <a:avLst/>
            <a:gdLst/>
            <a:ahLst/>
            <a:cxnLst>
              <a:cxn ang="0">
                <a:pos x="93" y="0"/>
              </a:cxn>
              <a:cxn ang="0">
                <a:pos x="192" y="2"/>
              </a:cxn>
              <a:cxn ang="0">
                <a:pos x="192" y="146"/>
              </a:cxn>
              <a:cxn ang="0">
                <a:pos x="0" y="146"/>
              </a:cxn>
              <a:cxn ang="0">
                <a:pos x="0" y="98"/>
              </a:cxn>
              <a:cxn ang="0">
                <a:pos x="48" y="98"/>
              </a:cxn>
              <a:cxn ang="0">
                <a:pos x="48" y="50"/>
              </a:cxn>
              <a:cxn ang="0">
                <a:pos x="0" y="50"/>
              </a:cxn>
              <a:cxn ang="0">
                <a:pos x="0" y="2"/>
              </a:cxn>
              <a:cxn ang="0">
                <a:pos x="93" y="0"/>
              </a:cxn>
            </a:cxnLst>
            <a:rect l="0" t="0" r="r" b="b"/>
            <a:pathLst>
              <a:path w="192" h="146">
                <a:moveTo>
                  <a:pt x="93" y="0"/>
                </a:moveTo>
                <a:lnTo>
                  <a:pt x="192" y="2"/>
                </a:lnTo>
                <a:lnTo>
                  <a:pt x="192" y="146"/>
                </a:lnTo>
                <a:lnTo>
                  <a:pt x="0" y="146"/>
                </a:lnTo>
                <a:lnTo>
                  <a:pt x="0" y="98"/>
                </a:lnTo>
                <a:lnTo>
                  <a:pt x="48" y="98"/>
                </a:lnTo>
                <a:lnTo>
                  <a:pt x="48" y="50"/>
                </a:lnTo>
                <a:lnTo>
                  <a:pt x="0" y="50"/>
                </a:lnTo>
                <a:lnTo>
                  <a:pt x="0" y="2"/>
                </a:lnTo>
                <a:lnTo>
                  <a:pt x="93" y="0"/>
                </a:lnTo>
                <a:close/>
              </a:path>
            </a:pathLst>
          </a:custGeom>
          <a:solidFill>
            <a:srgbClr val="FF0066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5" name="Freeform 15"/>
          <p:cNvSpPr>
            <a:spLocks/>
          </p:cNvSpPr>
          <p:nvPr/>
        </p:nvSpPr>
        <p:spPr bwMode="auto">
          <a:xfrm>
            <a:off x="4546600" y="29972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692650" y="2681288"/>
            <a:ext cx="247650" cy="252412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7" name="Freeform 17"/>
          <p:cNvSpPr>
            <a:spLocks/>
          </p:cNvSpPr>
          <p:nvPr/>
        </p:nvSpPr>
        <p:spPr bwMode="auto">
          <a:xfrm>
            <a:off x="3810000" y="38862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098" name="Freeform 18"/>
          <p:cNvSpPr>
            <a:spLocks/>
          </p:cNvSpPr>
          <p:nvPr/>
        </p:nvSpPr>
        <p:spPr bwMode="auto">
          <a:xfrm>
            <a:off x="3886200" y="3352800"/>
            <a:ext cx="185738" cy="188913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68825" y="3754438"/>
            <a:ext cx="393700" cy="663575"/>
            <a:chOff x="2095" y="1560"/>
            <a:chExt cx="305" cy="504"/>
          </a:xfrm>
        </p:grpSpPr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2208" y="1918"/>
              <a:ext cx="192" cy="146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92" y="2"/>
                </a:cxn>
                <a:cxn ang="0">
                  <a:pos x="192" y="146"/>
                </a:cxn>
                <a:cxn ang="0">
                  <a:pos x="0" y="146"/>
                </a:cxn>
                <a:cxn ang="0">
                  <a:pos x="0" y="98"/>
                </a:cxn>
                <a:cxn ang="0">
                  <a:pos x="48" y="98"/>
                </a:cxn>
                <a:cxn ang="0">
                  <a:pos x="48" y="50"/>
                </a:cxn>
                <a:cxn ang="0">
                  <a:pos x="0" y="50"/>
                </a:cxn>
                <a:cxn ang="0">
                  <a:pos x="0" y="2"/>
                </a:cxn>
                <a:cxn ang="0">
                  <a:pos x="93" y="0"/>
                </a:cxn>
              </a:cxnLst>
              <a:rect l="0" t="0" r="r" b="b"/>
              <a:pathLst>
                <a:path w="192" h="146">
                  <a:moveTo>
                    <a:pt x="93" y="0"/>
                  </a:moveTo>
                  <a:lnTo>
                    <a:pt x="192" y="2"/>
                  </a:lnTo>
                  <a:lnTo>
                    <a:pt x="192" y="146"/>
                  </a:lnTo>
                  <a:lnTo>
                    <a:pt x="0" y="146"/>
                  </a:lnTo>
                  <a:lnTo>
                    <a:pt x="0" y="98"/>
                  </a:lnTo>
                  <a:lnTo>
                    <a:pt x="48" y="98"/>
                  </a:lnTo>
                  <a:lnTo>
                    <a:pt x="48" y="50"/>
                  </a:lnTo>
                  <a:lnTo>
                    <a:pt x="0" y="50"/>
                  </a:lnTo>
                  <a:lnTo>
                    <a:pt x="0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0066"/>
            </a:solidFill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1" name="Freeform 21"/>
            <p:cNvSpPr>
              <a:spLocks/>
            </p:cNvSpPr>
            <p:nvPr/>
          </p:nvSpPr>
          <p:spPr bwMode="auto">
            <a:xfrm>
              <a:off x="2095" y="1920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2" name="Freeform 22"/>
            <p:cNvSpPr>
              <a:spLocks/>
            </p:cNvSpPr>
            <p:nvPr/>
          </p:nvSpPr>
          <p:spPr bwMode="auto">
            <a:xfrm>
              <a:off x="2283" y="1560"/>
              <a:ext cx="1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</a:cxnLst>
              <a:rect l="0" t="0" r="r" b="b"/>
              <a:pathLst>
                <a:path w="1" h="126">
                  <a:moveTo>
                    <a:pt x="0" y="0"/>
                  </a:moveTo>
                  <a:cubicBezTo>
                    <a:pt x="0" y="42"/>
                    <a:pt x="0" y="84"/>
                    <a:pt x="0" y="12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2208" y="1680"/>
              <a:ext cx="192" cy="192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19425" y="2617788"/>
            <a:ext cx="620713" cy="757237"/>
            <a:chOff x="864" y="1824"/>
            <a:chExt cx="480" cy="576"/>
          </a:xfrm>
        </p:grpSpPr>
        <p:sp>
          <p:nvSpPr>
            <p:cNvPr id="46105" name="Freeform 25"/>
            <p:cNvSpPr>
              <a:spLocks/>
            </p:cNvSpPr>
            <p:nvPr/>
          </p:nvSpPr>
          <p:spPr bwMode="auto">
            <a:xfrm>
              <a:off x="1008" y="2112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6" name="Freeform 26"/>
            <p:cNvSpPr>
              <a:spLocks/>
            </p:cNvSpPr>
            <p:nvPr/>
          </p:nvSpPr>
          <p:spPr bwMode="auto">
            <a:xfrm>
              <a:off x="1200" y="2016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864" y="1824"/>
              <a:ext cx="480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833688" y="4197350"/>
            <a:ext cx="620712" cy="757238"/>
            <a:chOff x="864" y="1824"/>
            <a:chExt cx="480" cy="576"/>
          </a:xfrm>
        </p:grpSpPr>
        <p:sp>
          <p:nvSpPr>
            <p:cNvPr id="46109" name="Freeform 29"/>
            <p:cNvSpPr>
              <a:spLocks/>
            </p:cNvSpPr>
            <p:nvPr/>
          </p:nvSpPr>
          <p:spPr bwMode="auto">
            <a:xfrm>
              <a:off x="1008" y="2112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10" name="Freeform 30"/>
            <p:cNvSpPr>
              <a:spLocks/>
            </p:cNvSpPr>
            <p:nvPr/>
          </p:nvSpPr>
          <p:spPr bwMode="auto">
            <a:xfrm>
              <a:off x="1200" y="2016"/>
              <a:ext cx="144" cy="144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864" y="1824"/>
              <a:ext cx="480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6112" name="Freeform 32"/>
          <p:cNvSpPr>
            <a:spLocks/>
          </p:cNvSpPr>
          <p:nvPr/>
        </p:nvSpPr>
        <p:spPr bwMode="auto">
          <a:xfrm>
            <a:off x="609600" y="15240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2555875" y="1989138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2555875" y="2060575"/>
            <a:ext cx="4572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2743200" y="1676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>
            <a:off x="3124200" y="1295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6120" name="AutoShape 40"/>
          <p:cNvSpPr>
            <a:spLocks noChangeArrowheads="1"/>
          </p:cNvSpPr>
          <p:nvPr/>
        </p:nvSpPr>
        <p:spPr bwMode="auto">
          <a:xfrm>
            <a:off x="2438400" y="16764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2" name="AutoShape 42"/>
          <p:cNvSpPr>
            <a:spLocks noChangeArrowheads="1"/>
          </p:cNvSpPr>
          <p:nvPr/>
        </p:nvSpPr>
        <p:spPr bwMode="auto">
          <a:xfrm>
            <a:off x="2590800" y="18288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3" name="AutoShape 43"/>
          <p:cNvSpPr>
            <a:spLocks noChangeArrowheads="1"/>
          </p:cNvSpPr>
          <p:nvPr/>
        </p:nvSpPr>
        <p:spPr bwMode="auto">
          <a:xfrm>
            <a:off x="2286000" y="14478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4" name="AutoShape 44"/>
          <p:cNvSpPr>
            <a:spLocks noChangeArrowheads="1"/>
          </p:cNvSpPr>
          <p:nvPr/>
        </p:nvSpPr>
        <p:spPr bwMode="auto">
          <a:xfrm>
            <a:off x="2362200" y="19050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6" name="AutoShape 46"/>
          <p:cNvSpPr>
            <a:spLocks noChangeArrowheads="1"/>
          </p:cNvSpPr>
          <p:nvPr/>
        </p:nvSpPr>
        <p:spPr bwMode="auto">
          <a:xfrm>
            <a:off x="2438400" y="16002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9" name="Freeform 49"/>
          <p:cNvSpPr>
            <a:spLocks/>
          </p:cNvSpPr>
          <p:nvPr/>
        </p:nvSpPr>
        <p:spPr bwMode="auto">
          <a:xfrm>
            <a:off x="1600200" y="1600200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 flipV="1">
            <a:off x="4800600" y="24384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6131" name="Oval 51"/>
          <p:cNvSpPr>
            <a:spLocks noChangeArrowheads="1"/>
          </p:cNvSpPr>
          <p:nvPr/>
        </p:nvSpPr>
        <p:spPr bwMode="auto">
          <a:xfrm>
            <a:off x="3429000" y="3276600"/>
            <a:ext cx="8382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2484438" y="22733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2484438" y="2349500"/>
            <a:ext cx="4572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2749550" y="1762125"/>
            <a:ext cx="4572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5" name="AutoShape 45"/>
          <p:cNvSpPr>
            <a:spLocks noChangeArrowheads="1"/>
          </p:cNvSpPr>
          <p:nvPr/>
        </p:nvSpPr>
        <p:spPr bwMode="auto">
          <a:xfrm>
            <a:off x="2209800" y="22098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7" name="AutoShape 47"/>
          <p:cNvSpPr>
            <a:spLocks noChangeArrowheads="1"/>
          </p:cNvSpPr>
          <p:nvPr/>
        </p:nvSpPr>
        <p:spPr bwMode="auto">
          <a:xfrm>
            <a:off x="2590800" y="17526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8" name="AutoShape 48"/>
          <p:cNvSpPr>
            <a:spLocks noChangeArrowheads="1"/>
          </p:cNvSpPr>
          <p:nvPr/>
        </p:nvSpPr>
        <p:spPr bwMode="auto">
          <a:xfrm>
            <a:off x="2133600" y="18288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21" name="AutoShape 41"/>
          <p:cNvSpPr>
            <a:spLocks noChangeArrowheads="1"/>
          </p:cNvSpPr>
          <p:nvPr/>
        </p:nvSpPr>
        <p:spPr bwMode="auto">
          <a:xfrm>
            <a:off x="2590800" y="1524000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6143" name="Text Box 63"/>
          <p:cNvSpPr txBox="1">
            <a:spLocks noChangeArrowheads="1"/>
          </p:cNvSpPr>
          <p:nvPr/>
        </p:nvSpPr>
        <p:spPr bwMode="auto">
          <a:xfrm>
            <a:off x="179389" y="5805488"/>
            <a:ext cx="4176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Ca++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ions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go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into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2000" dirty="0" err="1">
                <a:solidFill>
                  <a:srgbClr val="FF3399"/>
                </a:solidFill>
                <a:latin typeface="Arial Narrow" pitchFamily="34" charset="0"/>
              </a:rPr>
              <a:t>axon</a:t>
            </a:r>
            <a:r>
              <a:rPr lang="es-ES_tradnl" sz="2000" dirty="0">
                <a:solidFill>
                  <a:srgbClr val="FF3399"/>
                </a:solidFill>
                <a:latin typeface="Arial Narrow" pitchFamily="34" charset="0"/>
              </a:rPr>
              <a:t> terminal</a:t>
            </a:r>
            <a:endParaRPr lang="es-ES" sz="2000" dirty="0">
              <a:solidFill>
                <a:srgbClr val="FF3399"/>
              </a:solidFill>
              <a:latin typeface="Arial Narrow" pitchFamily="34" charset="0"/>
            </a:endParaRP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516EE4BD-4FEF-426C-B402-DB9B6BA87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88" y="526491"/>
            <a:ext cx="6911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200" dirty="0" err="1">
                <a:latin typeface="Arial Narrow" pitchFamily="34" charset="0"/>
              </a:rPr>
              <a:t>Neurotransmitter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release</a:t>
            </a:r>
            <a:endParaRPr lang="ca-ES" sz="2200" dirty="0">
              <a:latin typeface="Arial Narrow" pitchFamily="34" charset="0"/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E7C0B69E-7081-4CF6-8247-B3C81234A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</a:t>
            </a:r>
            <a:endParaRPr lang="es-ES" sz="2000" b="1" dirty="0">
              <a:latin typeface="Arial" charset="0"/>
            </a:endParaRPr>
          </a:p>
        </p:txBody>
      </p:sp>
      <p:sp>
        <p:nvSpPr>
          <p:cNvPr id="58" name="Text Box 38">
            <a:extLst>
              <a:ext uri="{FF2B5EF4-FFF2-40B4-BE49-F238E27FC236}">
                <a16:creationId xmlns:a16="http://schemas.microsoft.com/office/drawing/2014/main" id="{878B4FD7-4B77-4657-AE09-3BE7D1D14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14400"/>
            <a:ext cx="426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 err="1"/>
              <a:t>Voltage-gated</a:t>
            </a:r>
            <a:r>
              <a:rPr lang="es-ES_tradnl" sz="2000" dirty="0"/>
              <a:t> Ca++ </a:t>
            </a:r>
            <a:r>
              <a:rPr lang="es-ES_tradnl" sz="2000" dirty="0" err="1"/>
              <a:t>channels</a:t>
            </a:r>
            <a:endParaRPr lang="es-E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3.12283E-7 C 0.01181 0.00324 0.01216 0.00231 0.01302 0.00787 C 0.02049 0.05575 -0.00989 0.01897 0.09775 0.01897 " pathEditMode="relative" ptsTypes="ffA">
                                      <p:cBhvr>
                                        <p:cTn id="6" dur="20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20842E-6 C 0.00903 0.00416 0.00521 0.00393 0.01528 0.00162 C 0.01928 0.00069 0.02709 -0.00162 0.02709 -0.00162 C 0.0415 -0.00116 0.06251 0.00162 0.07882 0.00162 " pathEditMode="relative" ptsTypes="fffA">
                                      <p:cBhvr>
                                        <p:cTn id="8" dur="2000" fill="hold"/>
                                        <p:tgtEl>
                                          <p:spTgt spid="46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9366E-7 C 0.00417 0.00556 0.00625 0.00717 0.01181 0.00949 C 0.01424 0.01041 0.01892 0.01273 0.01892 0.01273 C 0.03108 0.03678 0.0441 0.02869 0.06719 0.02984 C 0.13733 0.02822 0.11181 0.02822 0.14358 0.02822 " pathEditMode="relative" ptsTypes="ffffA">
                                      <p:cBhvr>
                                        <p:cTn id="12" dur="20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1499E-6 C 0.00035 0.00208 0.00105 0.00416 0.00122 0.00624 C 0.00382 0.03354 0.00122 0.02498 0.02709 0.0266 C 0.03768 0.03146 0.02292 0.02521 0.04931 0.02984 C 0.0599 0.03169 0.0691 0.03909 0.08004 0.04071 C 0.08976 0.04533 0.0823 0.04233 0.10348 0.04233 " pathEditMode="relative" ptsTypes="fffffA">
                                      <p:cBhvr>
                                        <p:cTn id="14" dur="2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7" grpId="0" animBg="1"/>
      <p:bldP spid="46128" grpId="0" animBg="1"/>
      <p:bldP spid="461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35696" y="2132856"/>
            <a:ext cx="2514600" cy="4408488"/>
            <a:chOff x="48" y="912"/>
            <a:chExt cx="1528" cy="3065"/>
          </a:xfrm>
        </p:grpSpPr>
        <p:sp>
          <p:nvSpPr>
            <p:cNvPr id="37891" name="Freeform 3"/>
            <p:cNvSpPr>
              <a:spLocks/>
            </p:cNvSpPr>
            <p:nvPr/>
          </p:nvSpPr>
          <p:spPr bwMode="auto">
            <a:xfrm>
              <a:off x="48" y="912"/>
              <a:ext cx="1528" cy="1561"/>
            </a:xfrm>
            <a:custGeom>
              <a:avLst/>
              <a:gdLst/>
              <a:ahLst/>
              <a:cxnLst>
                <a:cxn ang="0">
                  <a:pos x="0" y="920"/>
                </a:cxn>
                <a:cxn ang="0">
                  <a:pos x="158" y="921"/>
                </a:cxn>
                <a:cxn ang="0">
                  <a:pos x="361" y="921"/>
                </a:cxn>
                <a:cxn ang="0">
                  <a:pos x="412" y="863"/>
                </a:cxn>
                <a:cxn ang="0">
                  <a:pos x="615" y="456"/>
                </a:cxn>
                <a:cxn ang="0">
                  <a:pos x="767" y="48"/>
                </a:cxn>
                <a:cxn ang="0">
                  <a:pos x="1122" y="165"/>
                </a:cxn>
                <a:cxn ang="0">
                  <a:pos x="1427" y="863"/>
                </a:cxn>
                <a:cxn ang="0">
                  <a:pos x="1528" y="1561"/>
                </a:cxn>
              </a:cxnLst>
              <a:rect l="0" t="0" r="r" b="b"/>
              <a:pathLst>
                <a:path w="1528" h="1561">
                  <a:moveTo>
                    <a:pt x="0" y="920"/>
                  </a:moveTo>
                  <a:cubicBezTo>
                    <a:pt x="26" y="919"/>
                    <a:pt x="98" y="921"/>
                    <a:pt x="158" y="921"/>
                  </a:cubicBezTo>
                  <a:cubicBezTo>
                    <a:pt x="218" y="921"/>
                    <a:pt x="319" y="931"/>
                    <a:pt x="361" y="921"/>
                  </a:cubicBezTo>
                  <a:cubicBezTo>
                    <a:pt x="403" y="911"/>
                    <a:pt x="369" y="940"/>
                    <a:pt x="412" y="863"/>
                  </a:cubicBezTo>
                  <a:cubicBezTo>
                    <a:pt x="454" y="785"/>
                    <a:pt x="555" y="591"/>
                    <a:pt x="615" y="456"/>
                  </a:cubicBezTo>
                  <a:cubicBezTo>
                    <a:pt x="674" y="320"/>
                    <a:pt x="682" y="97"/>
                    <a:pt x="767" y="48"/>
                  </a:cubicBezTo>
                  <a:cubicBezTo>
                    <a:pt x="851" y="0"/>
                    <a:pt x="1012" y="29"/>
                    <a:pt x="1122" y="165"/>
                  </a:cubicBezTo>
                  <a:cubicBezTo>
                    <a:pt x="1232" y="301"/>
                    <a:pt x="1359" y="630"/>
                    <a:pt x="1427" y="863"/>
                  </a:cubicBezTo>
                  <a:cubicBezTo>
                    <a:pt x="1494" y="1096"/>
                    <a:pt x="1511" y="1328"/>
                    <a:pt x="1528" y="156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auto">
            <a:xfrm>
              <a:off x="64" y="2416"/>
              <a:ext cx="1512" cy="1561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152" y="640"/>
                </a:cxn>
                <a:cxn ang="0">
                  <a:pos x="376" y="648"/>
                </a:cxn>
                <a:cxn ang="0">
                  <a:pos x="420" y="704"/>
                </a:cxn>
                <a:cxn ang="0">
                  <a:pos x="599" y="1105"/>
                </a:cxn>
                <a:cxn ang="0">
                  <a:pos x="751" y="1513"/>
                </a:cxn>
                <a:cxn ang="0">
                  <a:pos x="1106" y="1396"/>
                </a:cxn>
                <a:cxn ang="0">
                  <a:pos x="1411" y="698"/>
                </a:cxn>
                <a:cxn ang="0">
                  <a:pos x="1512" y="0"/>
                </a:cxn>
              </a:cxnLst>
              <a:rect l="0" t="0" r="r" b="b"/>
              <a:pathLst>
                <a:path w="1512" h="1561">
                  <a:moveTo>
                    <a:pt x="0" y="640"/>
                  </a:moveTo>
                  <a:cubicBezTo>
                    <a:pt x="25" y="640"/>
                    <a:pt x="89" y="639"/>
                    <a:pt x="152" y="640"/>
                  </a:cubicBezTo>
                  <a:cubicBezTo>
                    <a:pt x="215" y="641"/>
                    <a:pt x="331" y="637"/>
                    <a:pt x="376" y="648"/>
                  </a:cubicBezTo>
                  <a:cubicBezTo>
                    <a:pt x="421" y="659"/>
                    <a:pt x="383" y="628"/>
                    <a:pt x="420" y="704"/>
                  </a:cubicBezTo>
                  <a:cubicBezTo>
                    <a:pt x="457" y="780"/>
                    <a:pt x="544" y="970"/>
                    <a:pt x="599" y="1105"/>
                  </a:cubicBezTo>
                  <a:cubicBezTo>
                    <a:pt x="654" y="1240"/>
                    <a:pt x="666" y="1464"/>
                    <a:pt x="751" y="1513"/>
                  </a:cubicBezTo>
                  <a:cubicBezTo>
                    <a:pt x="835" y="1561"/>
                    <a:pt x="996" y="1532"/>
                    <a:pt x="1106" y="1396"/>
                  </a:cubicBezTo>
                  <a:cubicBezTo>
                    <a:pt x="1216" y="1260"/>
                    <a:pt x="1343" y="931"/>
                    <a:pt x="1411" y="698"/>
                  </a:cubicBezTo>
                  <a:cubicBezTo>
                    <a:pt x="1478" y="465"/>
                    <a:pt x="1495" y="233"/>
                    <a:pt x="1512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7893" name="Freeform 5"/>
          <p:cNvSpPr>
            <a:spLocks/>
          </p:cNvSpPr>
          <p:nvPr/>
        </p:nvSpPr>
        <p:spPr bwMode="auto">
          <a:xfrm>
            <a:off x="4721771" y="2437656"/>
            <a:ext cx="3743325" cy="996950"/>
          </a:xfrm>
          <a:custGeom>
            <a:avLst/>
            <a:gdLst/>
            <a:ahLst/>
            <a:cxnLst>
              <a:cxn ang="0">
                <a:pos x="2901" y="690"/>
              </a:cxn>
              <a:cxn ang="0">
                <a:pos x="2537" y="748"/>
              </a:cxn>
              <a:cxn ang="0">
                <a:pos x="2305" y="727"/>
              </a:cxn>
              <a:cxn ang="0">
                <a:pos x="2028" y="559"/>
              </a:cxn>
              <a:cxn ang="0">
                <a:pos x="1804" y="285"/>
              </a:cxn>
              <a:cxn ang="0">
                <a:pos x="1412" y="29"/>
              </a:cxn>
              <a:cxn ang="0">
                <a:pos x="396" y="109"/>
              </a:cxn>
              <a:cxn ang="0">
                <a:pos x="65" y="356"/>
              </a:cxn>
              <a:cxn ang="0">
                <a:pos x="7" y="690"/>
              </a:cxn>
            </a:cxnLst>
            <a:rect l="0" t="0" r="r" b="b"/>
            <a:pathLst>
              <a:path w="2901" h="758">
                <a:moveTo>
                  <a:pt x="2901" y="690"/>
                </a:moveTo>
                <a:cubicBezTo>
                  <a:pt x="2840" y="700"/>
                  <a:pt x="2636" y="742"/>
                  <a:pt x="2537" y="748"/>
                </a:cubicBezTo>
                <a:cubicBezTo>
                  <a:pt x="2438" y="754"/>
                  <a:pt x="2390" y="758"/>
                  <a:pt x="2305" y="727"/>
                </a:cubicBezTo>
                <a:cubicBezTo>
                  <a:pt x="2220" y="696"/>
                  <a:pt x="2111" y="633"/>
                  <a:pt x="2028" y="559"/>
                </a:cubicBezTo>
                <a:cubicBezTo>
                  <a:pt x="1945" y="485"/>
                  <a:pt x="1907" y="373"/>
                  <a:pt x="1804" y="285"/>
                </a:cubicBezTo>
                <a:cubicBezTo>
                  <a:pt x="1701" y="197"/>
                  <a:pt x="1647" y="58"/>
                  <a:pt x="1412" y="29"/>
                </a:cubicBezTo>
                <a:cubicBezTo>
                  <a:pt x="1177" y="0"/>
                  <a:pt x="620" y="55"/>
                  <a:pt x="396" y="109"/>
                </a:cubicBezTo>
                <a:cubicBezTo>
                  <a:pt x="172" y="163"/>
                  <a:pt x="130" y="259"/>
                  <a:pt x="65" y="356"/>
                </a:cubicBezTo>
                <a:cubicBezTo>
                  <a:pt x="0" y="453"/>
                  <a:pt x="19" y="621"/>
                  <a:pt x="7" y="69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5274221" y="5303094"/>
            <a:ext cx="3190875" cy="1033462"/>
          </a:xfrm>
          <a:custGeom>
            <a:avLst/>
            <a:gdLst/>
            <a:ahLst/>
            <a:cxnLst>
              <a:cxn ang="0">
                <a:pos x="2473" y="106"/>
              </a:cxn>
              <a:cxn ang="0">
                <a:pos x="2087" y="11"/>
              </a:cxn>
              <a:cxn ang="0">
                <a:pos x="1848" y="41"/>
              </a:cxn>
              <a:cxn ang="0">
                <a:pos x="1651" y="186"/>
              </a:cxn>
              <a:cxn ang="0">
                <a:pos x="1375" y="477"/>
              </a:cxn>
              <a:cxn ang="0">
                <a:pos x="983" y="733"/>
              </a:cxn>
              <a:cxn ang="0">
                <a:pos x="862" y="778"/>
              </a:cxn>
              <a:cxn ang="0">
                <a:pos x="732" y="775"/>
              </a:cxn>
              <a:cxn ang="0">
                <a:pos x="581" y="756"/>
              </a:cxn>
              <a:cxn ang="0">
                <a:pos x="379" y="710"/>
              </a:cxn>
              <a:cxn ang="0">
                <a:pos x="175" y="660"/>
              </a:cxn>
              <a:cxn ang="0">
                <a:pos x="0" y="607"/>
              </a:cxn>
            </a:cxnLst>
            <a:rect l="0" t="0" r="r" b="b"/>
            <a:pathLst>
              <a:path w="2473" h="785">
                <a:moveTo>
                  <a:pt x="2473" y="106"/>
                </a:moveTo>
                <a:cubicBezTo>
                  <a:pt x="2409" y="91"/>
                  <a:pt x="2191" y="22"/>
                  <a:pt x="2087" y="11"/>
                </a:cubicBezTo>
                <a:cubicBezTo>
                  <a:pt x="1983" y="0"/>
                  <a:pt x="1921" y="12"/>
                  <a:pt x="1848" y="41"/>
                </a:cubicBezTo>
                <a:cubicBezTo>
                  <a:pt x="1775" y="70"/>
                  <a:pt x="1730" y="113"/>
                  <a:pt x="1651" y="186"/>
                </a:cubicBezTo>
                <a:cubicBezTo>
                  <a:pt x="1572" y="259"/>
                  <a:pt x="1486" y="386"/>
                  <a:pt x="1375" y="477"/>
                </a:cubicBezTo>
                <a:cubicBezTo>
                  <a:pt x="1264" y="568"/>
                  <a:pt x="1068" y="683"/>
                  <a:pt x="983" y="733"/>
                </a:cubicBezTo>
                <a:cubicBezTo>
                  <a:pt x="898" y="783"/>
                  <a:pt x="904" y="771"/>
                  <a:pt x="862" y="778"/>
                </a:cubicBezTo>
                <a:cubicBezTo>
                  <a:pt x="820" y="785"/>
                  <a:pt x="779" y="779"/>
                  <a:pt x="732" y="775"/>
                </a:cubicBezTo>
                <a:cubicBezTo>
                  <a:pt x="685" y="771"/>
                  <a:pt x="640" y="767"/>
                  <a:pt x="581" y="756"/>
                </a:cubicBezTo>
                <a:cubicBezTo>
                  <a:pt x="522" y="745"/>
                  <a:pt x="447" y="726"/>
                  <a:pt x="379" y="710"/>
                </a:cubicBezTo>
                <a:cubicBezTo>
                  <a:pt x="311" y="694"/>
                  <a:pt x="238" y="677"/>
                  <a:pt x="175" y="660"/>
                </a:cubicBezTo>
                <a:cubicBezTo>
                  <a:pt x="112" y="643"/>
                  <a:pt x="36" y="618"/>
                  <a:pt x="0" y="607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895" name="Freeform 7"/>
          <p:cNvSpPr>
            <a:spLocks/>
          </p:cNvSpPr>
          <p:nvPr/>
        </p:nvSpPr>
        <p:spPr bwMode="auto">
          <a:xfrm>
            <a:off x="4734471" y="5191969"/>
            <a:ext cx="53975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292"/>
              </a:cxn>
              <a:cxn ang="0">
                <a:pos x="55" y="445"/>
              </a:cxn>
              <a:cxn ang="0">
                <a:pos x="178" y="576"/>
              </a:cxn>
              <a:cxn ang="0">
                <a:pos x="418" y="694"/>
              </a:cxn>
            </a:cxnLst>
            <a:rect l="0" t="0" r="r" b="b"/>
            <a:pathLst>
              <a:path w="418" h="694">
                <a:moveTo>
                  <a:pt x="0" y="0"/>
                </a:moveTo>
                <a:cubicBezTo>
                  <a:pt x="2" y="49"/>
                  <a:pt x="2" y="218"/>
                  <a:pt x="11" y="292"/>
                </a:cubicBezTo>
                <a:cubicBezTo>
                  <a:pt x="20" y="366"/>
                  <a:pt x="27" y="398"/>
                  <a:pt x="55" y="445"/>
                </a:cubicBezTo>
                <a:cubicBezTo>
                  <a:pt x="83" y="492"/>
                  <a:pt x="118" y="535"/>
                  <a:pt x="178" y="576"/>
                </a:cubicBezTo>
                <a:cubicBezTo>
                  <a:pt x="238" y="617"/>
                  <a:pt x="368" y="670"/>
                  <a:pt x="418" y="69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4724946" y="4023569"/>
            <a:ext cx="1588" cy="504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</a:cxnLst>
            <a:rect l="0" t="0" r="r" b="b"/>
            <a:pathLst>
              <a:path w="1" h="384">
                <a:moveTo>
                  <a:pt x="0" y="0"/>
                </a:moveTo>
                <a:cubicBezTo>
                  <a:pt x="0" y="0"/>
                  <a:pt x="0" y="192"/>
                  <a:pt x="0" y="38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897" name="Freeform 9"/>
          <p:cNvSpPr>
            <a:spLocks/>
          </p:cNvSpPr>
          <p:nvPr/>
        </p:nvSpPr>
        <p:spPr bwMode="auto">
          <a:xfrm>
            <a:off x="4683671" y="4498231"/>
            <a:ext cx="52388" cy="750888"/>
          </a:xfrm>
          <a:custGeom>
            <a:avLst/>
            <a:gdLst/>
            <a:ahLst/>
            <a:cxnLst>
              <a:cxn ang="0">
                <a:pos x="28" y="5"/>
              </a:cxn>
              <a:cxn ang="0">
                <a:pos x="39" y="434"/>
              </a:cxn>
              <a:cxn ang="0">
                <a:pos x="28" y="539"/>
              </a:cxn>
              <a:cxn ang="0">
                <a:pos x="18" y="486"/>
              </a:cxn>
              <a:cxn ang="0">
                <a:pos x="28" y="518"/>
              </a:cxn>
              <a:cxn ang="0">
                <a:pos x="39" y="225"/>
              </a:cxn>
              <a:cxn ang="0">
                <a:pos x="39" y="570"/>
              </a:cxn>
            </a:cxnLst>
            <a:rect l="0" t="0" r="r" b="b"/>
            <a:pathLst>
              <a:path w="41" h="570">
                <a:moveTo>
                  <a:pt x="28" y="5"/>
                </a:moveTo>
                <a:cubicBezTo>
                  <a:pt x="32" y="148"/>
                  <a:pt x="39" y="291"/>
                  <a:pt x="39" y="434"/>
                </a:cubicBezTo>
                <a:cubicBezTo>
                  <a:pt x="39" y="469"/>
                  <a:pt x="41" y="506"/>
                  <a:pt x="28" y="539"/>
                </a:cubicBezTo>
                <a:cubicBezTo>
                  <a:pt x="21" y="556"/>
                  <a:pt x="18" y="504"/>
                  <a:pt x="18" y="486"/>
                </a:cubicBezTo>
                <a:cubicBezTo>
                  <a:pt x="18" y="475"/>
                  <a:pt x="25" y="507"/>
                  <a:pt x="28" y="518"/>
                </a:cubicBezTo>
                <a:cubicBezTo>
                  <a:pt x="38" y="432"/>
                  <a:pt x="0" y="0"/>
                  <a:pt x="39" y="225"/>
                </a:cubicBezTo>
                <a:cubicBezTo>
                  <a:pt x="22" y="340"/>
                  <a:pt x="39" y="454"/>
                  <a:pt x="39" y="570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92896" y="4114056"/>
            <a:ext cx="619125" cy="758825"/>
            <a:chOff x="1590" y="2462"/>
            <a:chExt cx="390" cy="478"/>
          </a:xfrm>
        </p:grpSpPr>
        <p:sp>
          <p:nvSpPr>
            <p:cNvPr id="37899" name="Freeform 11"/>
            <p:cNvSpPr>
              <a:spLocks/>
            </p:cNvSpPr>
            <p:nvPr/>
          </p:nvSpPr>
          <p:spPr bwMode="auto">
            <a:xfrm>
              <a:off x="1707" y="2701"/>
              <a:ext cx="117" cy="120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0" name="Freeform 12"/>
            <p:cNvSpPr>
              <a:spLocks/>
            </p:cNvSpPr>
            <p:nvPr/>
          </p:nvSpPr>
          <p:spPr bwMode="auto">
            <a:xfrm>
              <a:off x="1863" y="2621"/>
              <a:ext cx="117" cy="120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1590" y="2462"/>
              <a:ext cx="390" cy="4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7902" name="Freeform 14"/>
          <p:cNvSpPr>
            <a:spLocks/>
          </p:cNvSpPr>
          <p:nvPr/>
        </p:nvSpPr>
        <p:spPr bwMode="auto">
          <a:xfrm>
            <a:off x="4623346" y="3831481"/>
            <a:ext cx="247650" cy="192088"/>
          </a:xfrm>
          <a:custGeom>
            <a:avLst/>
            <a:gdLst/>
            <a:ahLst/>
            <a:cxnLst>
              <a:cxn ang="0">
                <a:pos x="93" y="0"/>
              </a:cxn>
              <a:cxn ang="0">
                <a:pos x="192" y="2"/>
              </a:cxn>
              <a:cxn ang="0">
                <a:pos x="192" y="146"/>
              </a:cxn>
              <a:cxn ang="0">
                <a:pos x="0" y="146"/>
              </a:cxn>
              <a:cxn ang="0">
                <a:pos x="0" y="98"/>
              </a:cxn>
              <a:cxn ang="0">
                <a:pos x="48" y="98"/>
              </a:cxn>
              <a:cxn ang="0">
                <a:pos x="48" y="50"/>
              </a:cxn>
              <a:cxn ang="0">
                <a:pos x="0" y="50"/>
              </a:cxn>
              <a:cxn ang="0">
                <a:pos x="0" y="2"/>
              </a:cxn>
              <a:cxn ang="0">
                <a:pos x="93" y="0"/>
              </a:cxn>
            </a:cxnLst>
            <a:rect l="0" t="0" r="r" b="b"/>
            <a:pathLst>
              <a:path w="192" h="146">
                <a:moveTo>
                  <a:pt x="93" y="0"/>
                </a:moveTo>
                <a:lnTo>
                  <a:pt x="192" y="2"/>
                </a:lnTo>
                <a:lnTo>
                  <a:pt x="192" y="146"/>
                </a:lnTo>
                <a:lnTo>
                  <a:pt x="0" y="146"/>
                </a:lnTo>
                <a:lnTo>
                  <a:pt x="0" y="98"/>
                </a:lnTo>
                <a:lnTo>
                  <a:pt x="48" y="98"/>
                </a:lnTo>
                <a:lnTo>
                  <a:pt x="48" y="50"/>
                </a:lnTo>
                <a:lnTo>
                  <a:pt x="0" y="50"/>
                </a:lnTo>
                <a:lnTo>
                  <a:pt x="0" y="2"/>
                </a:lnTo>
                <a:lnTo>
                  <a:pt x="93" y="0"/>
                </a:lnTo>
                <a:close/>
              </a:path>
            </a:pathLst>
          </a:custGeom>
          <a:solidFill>
            <a:srgbClr val="FF0066"/>
          </a:solidFill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03" name="Freeform 15"/>
          <p:cNvSpPr>
            <a:spLocks/>
          </p:cNvSpPr>
          <p:nvPr/>
        </p:nvSpPr>
        <p:spPr bwMode="auto">
          <a:xfrm>
            <a:off x="4720184" y="3359994"/>
            <a:ext cx="1587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6"/>
              </a:cxn>
            </a:cxnLst>
            <a:rect l="0" t="0" r="r" b="b"/>
            <a:pathLst>
              <a:path w="1" h="126">
                <a:moveTo>
                  <a:pt x="0" y="0"/>
                </a:moveTo>
                <a:cubicBezTo>
                  <a:pt x="0" y="42"/>
                  <a:pt x="0" y="84"/>
                  <a:pt x="0" y="126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623346" y="3518744"/>
            <a:ext cx="247650" cy="252412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05" name="Freeform 17"/>
          <p:cNvSpPr>
            <a:spLocks/>
          </p:cNvSpPr>
          <p:nvPr/>
        </p:nvSpPr>
        <p:spPr bwMode="auto">
          <a:xfrm>
            <a:off x="4645571" y="5063381"/>
            <a:ext cx="247650" cy="192088"/>
          </a:xfrm>
          <a:custGeom>
            <a:avLst/>
            <a:gdLst/>
            <a:ahLst/>
            <a:cxnLst>
              <a:cxn ang="0">
                <a:pos x="93" y="0"/>
              </a:cxn>
              <a:cxn ang="0">
                <a:pos x="192" y="2"/>
              </a:cxn>
              <a:cxn ang="0">
                <a:pos x="192" y="146"/>
              </a:cxn>
              <a:cxn ang="0">
                <a:pos x="0" y="146"/>
              </a:cxn>
              <a:cxn ang="0">
                <a:pos x="0" y="98"/>
              </a:cxn>
              <a:cxn ang="0">
                <a:pos x="48" y="98"/>
              </a:cxn>
              <a:cxn ang="0">
                <a:pos x="48" y="50"/>
              </a:cxn>
              <a:cxn ang="0">
                <a:pos x="0" y="50"/>
              </a:cxn>
              <a:cxn ang="0">
                <a:pos x="0" y="2"/>
              </a:cxn>
              <a:cxn ang="0">
                <a:pos x="93" y="0"/>
              </a:cxn>
            </a:cxnLst>
            <a:rect l="0" t="0" r="r" b="b"/>
            <a:pathLst>
              <a:path w="192" h="146">
                <a:moveTo>
                  <a:pt x="93" y="0"/>
                </a:moveTo>
                <a:lnTo>
                  <a:pt x="192" y="2"/>
                </a:lnTo>
                <a:lnTo>
                  <a:pt x="192" y="146"/>
                </a:lnTo>
                <a:lnTo>
                  <a:pt x="0" y="146"/>
                </a:lnTo>
                <a:lnTo>
                  <a:pt x="0" y="98"/>
                </a:lnTo>
                <a:lnTo>
                  <a:pt x="48" y="98"/>
                </a:lnTo>
                <a:lnTo>
                  <a:pt x="48" y="50"/>
                </a:lnTo>
                <a:lnTo>
                  <a:pt x="0" y="50"/>
                </a:lnTo>
                <a:lnTo>
                  <a:pt x="0" y="2"/>
                </a:lnTo>
                <a:lnTo>
                  <a:pt x="93" y="0"/>
                </a:lnTo>
                <a:close/>
              </a:path>
            </a:pathLst>
          </a:custGeom>
          <a:solidFill>
            <a:srgbClr val="FF0066"/>
          </a:solidFill>
          <a:ln w="2857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06" name="Freeform 18"/>
          <p:cNvSpPr>
            <a:spLocks/>
          </p:cNvSpPr>
          <p:nvPr/>
        </p:nvSpPr>
        <p:spPr bwMode="auto">
          <a:xfrm>
            <a:off x="4742409" y="4591894"/>
            <a:ext cx="1587" cy="166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6"/>
              </a:cxn>
            </a:cxnLst>
            <a:rect l="0" t="0" r="r" b="b"/>
            <a:pathLst>
              <a:path w="1" h="126">
                <a:moveTo>
                  <a:pt x="0" y="0"/>
                </a:moveTo>
                <a:cubicBezTo>
                  <a:pt x="0" y="42"/>
                  <a:pt x="0" y="84"/>
                  <a:pt x="0" y="126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645571" y="4750644"/>
            <a:ext cx="247650" cy="252412"/>
          </a:xfrm>
          <a:prstGeom prst="rect">
            <a:avLst/>
          </a:prstGeom>
          <a:solidFill>
            <a:srgbClr val="FF0066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597696" y="3428256"/>
            <a:ext cx="620713" cy="757238"/>
            <a:chOff x="1902" y="1985"/>
            <a:chExt cx="391" cy="477"/>
          </a:xfrm>
        </p:grpSpPr>
        <p:sp>
          <p:nvSpPr>
            <p:cNvPr id="37909" name="Freeform 21"/>
            <p:cNvSpPr>
              <a:spLocks/>
            </p:cNvSpPr>
            <p:nvPr/>
          </p:nvSpPr>
          <p:spPr bwMode="auto">
            <a:xfrm>
              <a:off x="2019" y="2224"/>
              <a:ext cx="118" cy="119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0" name="Freeform 22"/>
            <p:cNvSpPr>
              <a:spLocks/>
            </p:cNvSpPr>
            <p:nvPr/>
          </p:nvSpPr>
          <p:spPr bwMode="auto">
            <a:xfrm>
              <a:off x="2176" y="2144"/>
              <a:ext cx="117" cy="119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1" name="Oval 23"/>
            <p:cNvSpPr>
              <a:spLocks noChangeArrowheads="1"/>
            </p:cNvSpPr>
            <p:nvPr/>
          </p:nvSpPr>
          <p:spPr bwMode="auto">
            <a:xfrm>
              <a:off x="1902" y="1985"/>
              <a:ext cx="391" cy="4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7912" name="Freeform 24"/>
          <p:cNvSpPr>
            <a:spLocks/>
          </p:cNvSpPr>
          <p:nvPr/>
        </p:nvSpPr>
        <p:spPr bwMode="auto">
          <a:xfrm>
            <a:off x="2950121" y="5414219"/>
            <a:ext cx="187325" cy="188912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13" name="Freeform 25"/>
          <p:cNvSpPr>
            <a:spLocks/>
          </p:cNvSpPr>
          <p:nvPr/>
        </p:nvSpPr>
        <p:spPr bwMode="auto">
          <a:xfrm>
            <a:off x="3199359" y="5287219"/>
            <a:ext cx="185737" cy="188912"/>
          </a:xfrm>
          <a:custGeom>
            <a:avLst/>
            <a:gdLst/>
            <a:ahLst/>
            <a:cxnLst>
              <a:cxn ang="0">
                <a:pos x="96" y="144"/>
              </a:cxn>
              <a:cxn ang="0">
                <a:pos x="0" y="144"/>
              </a:cxn>
              <a:cxn ang="0">
                <a:pos x="0" y="0"/>
              </a:cxn>
              <a:cxn ang="0">
                <a:pos x="96" y="0"/>
              </a:cxn>
              <a:cxn ang="0">
                <a:pos x="96" y="67"/>
              </a:cxn>
              <a:cxn ang="0">
                <a:pos x="144" y="67"/>
              </a:cxn>
              <a:cxn ang="0">
                <a:pos x="144" y="74"/>
              </a:cxn>
              <a:cxn ang="0">
                <a:pos x="96" y="74"/>
              </a:cxn>
              <a:cxn ang="0">
                <a:pos x="96" y="144"/>
              </a:cxn>
            </a:cxnLst>
            <a:rect l="0" t="0" r="r" b="b"/>
            <a:pathLst>
              <a:path w="144" h="144">
                <a:moveTo>
                  <a:pt x="96" y="144"/>
                </a:moveTo>
                <a:lnTo>
                  <a:pt x="0" y="144"/>
                </a:lnTo>
                <a:lnTo>
                  <a:pt x="0" y="0"/>
                </a:lnTo>
                <a:lnTo>
                  <a:pt x="96" y="0"/>
                </a:lnTo>
                <a:lnTo>
                  <a:pt x="96" y="67"/>
                </a:lnTo>
                <a:lnTo>
                  <a:pt x="144" y="67"/>
                </a:lnTo>
                <a:lnTo>
                  <a:pt x="144" y="74"/>
                </a:lnTo>
                <a:lnTo>
                  <a:pt x="96" y="74"/>
                </a:lnTo>
                <a:lnTo>
                  <a:pt x="96" y="144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2764384" y="5034806"/>
            <a:ext cx="620712" cy="757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15" name="Freeform 27"/>
          <p:cNvSpPr>
            <a:spLocks/>
          </p:cNvSpPr>
          <p:nvPr/>
        </p:nvSpPr>
        <p:spPr bwMode="auto">
          <a:xfrm>
            <a:off x="1378496" y="2285256"/>
            <a:ext cx="838200" cy="1219200"/>
          </a:xfrm>
          <a:custGeom>
            <a:avLst/>
            <a:gdLst/>
            <a:ahLst/>
            <a:cxnLst>
              <a:cxn ang="0">
                <a:pos x="0" y="1198"/>
              </a:cxn>
              <a:cxn ang="0">
                <a:pos x="237" y="1186"/>
              </a:cxn>
              <a:cxn ang="0">
                <a:pos x="384" y="1051"/>
              </a:cxn>
              <a:cxn ang="0">
                <a:pos x="429" y="960"/>
              </a:cxn>
              <a:cxn ang="0">
                <a:pos x="497" y="610"/>
              </a:cxn>
              <a:cxn ang="0">
                <a:pos x="542" y="238"/>
              </a:cxn>
              <a:cxn ang="0">
                <a:pos x="587" y="57"/>
              </a:cxn>
              <a:cxn ang="0">
                <a:pos x="621" y="23"/>
              </a:cxn>
              <a:cxn ang="0">
                <a:pos x="689" y="0"/>
              </a:cxn>
              <a:cxn ang="0">
                <a:pos x="813" y="34"/>
              </a:cxn>
              <a:cxn ang="0">
                <a:pos x="892" y="238"/>
              </a:cxn>
              <a:cxn ang="0">
                <a:pos x="937" y="610"/>
              </a:cxn>
              <a:cxn ang="0">
                <a:pos x="994" y="859"/>
              </a:cxn>
              <a:cxn ang="0">
                <a:pos x="1050" y="1028"/>
              </a:cxn>
              <a:cxn ang="0">
                <a:pos x="1096" y="1265"/>
              </a:cxn>
              <a:cxn ang="0">
                <a:pos x="1299" y="1548"/>
              </a:cxn>
              <a:cxn ang="0">
                <a:pos x="1401" y="1401"/>
              </a:cxn>
              <a:cxn ang="0">
                <a:pos x="1412" y="1356"/>
              </a:cxn>
              <a:cxn ang="0">
                <a:pos x="1536" y="1333"/>
              </a:cxn>
              <a:cxn ang="0">
                <a:pos x="1864" y="1322"/>
              </a:cxn>
            </a:cxnLst>
            <a:rect l="0" t="0" r="r" b="b"/>
            <a:pathLst>
              <a:path w="1864" h="1548">
                <a:moveTo>
                  <a:pt x="0" y="1198"/>
                </a:moveTo>
                <a:cubicBezTo>
                  <a:pt x="79" y="1194"/>
                  <a:pt x="160" y="1205"/>
                  <a:pt x="237" y="1186"/>
                </a:cubicBezTo>
                <a:cubicBezTo>
                  <a:pt x="255" y="1182"/>
                  <a:pt x="370" y="1065"/>
                  <a:pt x="384" y="1051"/>
                </a:cubicBezTo>
                <a:cubicBezTo>
                  <a:pt x="399" y="1021"/>
                  <a:pt x="418" y="992"/>
                  <a:pt x="429" y="960"/>
                </a:cubicBezTo>
                <a:cubicBezTo>
                  <a:pt x="469" y="849"/>
                  <a:pt x="461" y="722"/>
                  <a:pt x="497" y="610"/>
                </a:cubicBezTo>
                <a:cubicBezTo>
                  <a:pt x="505" y="493"/>
                  <a:pt x="504" y="351"/>
                  <a:pt x="542" y="238"/>
                </a:cubicBezTo>
                <a:cubicBezTo>
                  <a:pt x="549" y="175"/>
                  <a:pt x="549" y="111"/>
                  <a:pt x="587" y="57"/>
                </a:cubicBezTo>
                <a:cubicBezTo>
                  <a:pt x="596" y="44"/>
                  <a:pt x="607" y="31"/>
                  <a:pt x="621" y="23"/>
                </a:cubicBezTo>
                <a:cubicBezTo>
                  <a:pt x="642" y="11"/>
                  <a:pt x="689" y="0"/>
                  <a:pt x="689" y="0"/>
                </a:cubicBezTo>
                <a:cubicBezTo>
                  <a:pt x="731" y="11"/>
                  <a:pt x="779" y="7"/>
                  <a:pt x="813" y="34"/>
                </a:cubicBezTo>
                <a:cubicBezTo>
                  <a:pt x="864" y="74"/>
                  <a:pt x="878" y="178"/>
                  <a:pt x="892" y="238"/>
                </a:cubicBezTo>
                <a:cubicBezTo>
                  <a:pt x="901" y="368"/>
                  <a:pt x="917" y="484"/>
                  <a:pt x="937" y="610"/>
                </a:cubicBezTo>
                <a:cubicBezTo>
                  <a:pt x="950" y="694"/>
                  <a:pt x="955" y="782"/>
                  <a:pt x="994" y="859"/>
                </a:cubicBezTo>
                <a:cubicBezTo>
                  <a:pt x="1008" y="917"/>
                  <a:pt x="1032" y="971"/>
                  <a:pt x="1050" y="1028"/>
                </a:cubicBezTo>
                <a:cubicBezTo>
                  <a:pt x="1062" y="1108"/>
                  <a:pt x="1085" y="1185"/>
                  <a:pt x="1096" y="1265"/>
                </a:cubicBezTo>
                <a:cubicBezTo>
                  <a:pt x="1115" y="1399"/>
                  <a:pt x="1171" y="1496"/>
                  <a:pt x="1299" y="1548"/>
                </a:cubicBezTo>
                <a:cubicBezTo>
                  <a:pt x="1369" y="1523"/>
                  <a:pt x="1384" y="1470"/>
                  <a:pt x="1401" y="1401"/>
                </a:cubicBezTo>
                <a:cubicBezTo>
                  <a:pt x="1405" y="1386"/>
                  <a:pt x="1402" y="1368"/>
                  <a:pt x="1412" y="1356"/>
                </a:cubicBezTo>
                <a:cubicBezTo>
                  <a:pt x="1424" y="1341"/>
                  <a:pt x="1534" y="1333"/>
                  <a:pt x="1536" y="1333"/>
                </a:cubicBezTo>
                <a:cubicBezTo>
                  <a:pt x="1742" y="1322"/>
                  <a:pt x="1751" y="1322"/>
                  <a:pt x="1864" y="1322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521496" y="2818656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521496" y="2818656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2369096" y="3123456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2369096" y="3123456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2673896" y="2513856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2673896" y="2513856"/>
            <a:ext cx="457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3054896" y="213285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512096" y="3352056"/>
            <a:ext cx="620713" cy="757238"/>
            <a:chOff x="2304" y="2208"/>
            <a:chExt cx="391" cy="477"/>
          </a:xfrm>
        </p:grpSpPr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52" y="2304"/>
              <a:ext cx="261" cy="263"/>
              <a:chOff x="2352" y="2304"/>
              <a:chExt cx="261" cy="263"/>
            </a:xfrm>
          </p:grpSpPr>
          <p:sp>
            <p:nvSpPr>
              <p:cNvPr id="37926" name="Freeform 38"/>
              <p:cNvSpPr>
                <a:spLocks/>
              </p:cNvSpPr>
              <p:nvPr/>
            </p:nvSpPr>
            <p:spPr bwMode="auto">
              <a:xfrm>
                <a:off x="2352" y="2400"/>
                <a:ext cx="117" cy="119"/>
              </a:xfrm>
              <a:custGeom>
                <a:avLst/>
                <a:gdLst/>
                <a:ahLst/>
                <a:cxnLst>
                  <a:cxn ang="0">
                    <a:pos x="96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96" y="0"/>
                  </a:cxn>
                  <a:cxn ang="0">
                    <a:pos x="96" y="67"/>
                  </a:cxn>
                  <a:cxn ang="0">
                    <a:pos x="144" y="67"/>
                  </a:cxn>
                  <a:cxn ang="0">
                    <a:pos x="144" y="74"/>
                  </a:cxn>
                  <a:cxn ang="0">
                    <a:pos x="96" y="74"/>
                  </a:cxn>
                  <a:cxn ang="0">
                    <a:pos x="96" y="144"/>
                  </a:cxn>
                </a:cxnLst>
                <a:rect l="0" t="0" r="r" b="b"/>
                <a:pathLst>
                  <a:path w="144" h="144">
                    <a:moveTo>
                      <a:pt x="96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67"/>
                    </a:lnTo>
                    <a:lnTo>
                      <a:pt x="144" y="67"/>
                    </a:lnTo>
                    <a:lnTo>
                      <a:pt x="144" y="74"/>
                    </a:lnTo>
                    <a:lnTo>
                      <a:pt x="96" y="74"/>
                    </a:lnTo>
                    <a:lnTo>
                      <a:pt x="96" y="144"/>
                    </a:lnTo>
                    <a:close/>
                  </a:path>
                </a:pathLst>
              </a:custGeom>
              <a:solidFill>
                <a:srgbClr val="FFFF00"/>
              </a:solidFill>
              <a:ln w="38100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7927" name="Freeform 39"/>
              <p:cNvSpPr>
                <a:spLocks/>
              </p:cNvSpPr>
              <p:nvPr/>
            </p:nvSpPr>
            <p:spPr bwMode="auto">
              <a:xfrm>
                <a:off x="2496" y="2448"/>
                <a:ext cx="117" cy="119"/>
              </a:xfrm>
              <a:custGeom>
                <a:avLst/>
                <a:gdLst/>
                <a:ahLst/>
                <a:cxnLst>
                  <a:cxn ang="0">
                    <a:pos x="96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96" y="0"/>
                  </a:cxn>
                  <a:cxn ang="0">
                    <a:pos x="96" y="67"/>
                  </a:cxn>
                  <a:cxn ang="0">
                    <a:pos x="144" y="67"/>
                  </a:cxn>
                  <a:cxn ang="0">
                    <a:pos x="144" y="74"/>
                  </a:cxn>
                  <a:cxn ang="0">
                    <a:pos x="96" y="74"/>
                  </a:cxn>
                  <a:cxn ang="0">
                    <a:pos x="96" y="144"/>
                  </a:cxn>
                </a:cxnLst>
                <a:rect l="0" t="0" r="r" b="b"/>
                <a:pathLst>
                  <a:path w="144" h="144">
                    <a:moveTo>
                      <a:pt x="96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67"/>
                    </a:lnTo>
                    <a:lnTo>
                      <a:pt x="144" y="67"/>
                    </a:lnTo>
                    <a:lnTo>
                      <a:pt x="144" y="74"/>
                    </a:lnTo>
                    <a:lnTo>
                      <a:pt x="96" y="74"/>
                    </a:lnTo>
                    <a:lnTo>
                      <a:pt x="96" y="144"/>
                    </a:lnTo>
                    <a:close/>
                  </a:path>
                </a:pathLst>
              </a:custGeom>
              <a:solidFill>
                <a:srgbClr val="FFFF00"/>
              </a:solidFill>
              <a:ln w="38100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7928" name="Freeform 40"/>
              <p:cNvSpPr>
                <a:spLocks/>
              </p:cNvSpPr>
              <p:nvPr/>
            </p:nvSpPr>
            <p:spPr bwMode="auto">
              <a:xfrm>
                <a:off x="2496" y="2304"/>
                <a:ext cx="117" cy="119"/>
              </a:xfrm>
              <a:custGeom>
                <a:avLst/>
                <a:gdLst/>
                <a:ahLst/>
                <a:cxnLst>
                  <a:cxn ang="0">
                    <a:pos x="96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96" y="0"/>
                  </a:cxn>
                  <a:cxn ang="0">
                    <a:pos x="96" y="67"/>
                  </a:cxn>
                  <a:cxn ang="0">
                    <a:pos x="144" y="67"/>
                  </a:cxn>
                  <a:cxn ang="0">
                    <a:pos x="144" y="74"/>
                  </a:cxn>
                  <a:cxn ang="0">
                    <a:pos x="96" y="74"/>
                  </a:cxn>
                  <a:cxn ang="0">
                    <a:pos x="96" y="144"/>
                  </a:cxn>
                </a:cxnLst>
                <a:rect l="0" t="0" r="r" b="b"/>
                <a:pathLst>
                  <a:path w="144" h="144">
                    <a:moveTo>
                      <a:pt x="96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67"/>
                    </a:lnTo>
                    <a:lnTo>
                      <a:pt x="144" y="67"/>
                    </a:lnTo>
                    <a:lnTo>
                      <a:pt x="144" y="74"/>
                    </a:lnTo>
                    <a:lnTo>
                      <a:pt x="96" y="74"/>
                    </a:lnTo>
                    <a:lnTo>
                      <a:pt x="96" y="144"/>
                    </a:lnTo>
                    <a:close/>
                  </a:path>
                </a:pathLst>
              </a:custGeom>
              <a:solidFill>
                <a:srgbClr val="FFFF00"/>
              </a:solidFill>
              <a:ln w="38100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7929" name="Oval 41"/>
            <p:cNvSpPr>
              <a:spLocks noChangeArrowheads="1"/>
            </p:cNvSpPr>
            <p:nvPr/>
          </p:nvSpPr>
          <p:spPr bwMode="auto">
            <a:xfrm>
              <a:off x="2304" y="2208"/>
              <a:ext cx="391" cy="4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3283496" y="4190256"/>
            <a:ext cx="620713" cy="757238"/>
            <a:chOff x="2160" y="2640"/>
            <a:chExt cx="391" cy="477"/>
          </a:xfrm>
        </p:grpSpPr>
        <p:sp>
          <p:nvSpPr>
            <p:cNvPr id="37931" name="Freeform 43"/>
            <p:cNvSpPr>
              <a:spLocks/>
            </p:cNvSpPr>
            <p:nvPr/>
          </p:nvSpPr>
          <p:spPr bwMode="auto">
            <a:xfrm>
              <a:off x="2400" y="2784"/>
              <a:ext cx="117" cy="119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2" name="Freeform 44"/>
            <p:cNvSpPr>
              <a:spLocks/>
            </p:cNvSpPr>
            <p:nvPr/>
          </p:nvSpPr>
          <p:spPr bwMode="auto">
            <a:xfrm>
              <a:off x="2352" y="2976"/>
              <a:ext cx="117" cy="119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3" name="Freeform 45"/>
            <p:cNvSpPr>
              <a:spLocks/>
            </p:cNvSpPr>
            <p:nvPr/>
          </p:nvSpPr>
          <p:spPr bwMode="auto">
            <a:xfrm>
              <a:off x="2208" y="2784"/>
              <a:ext cx="117" cy="119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96" y="0"/>
                </a:cxn>
                <a:cxn ang="0">
                  <a:pos x="96" y="67"/>
                </a:cxn>
                <a:cxn ang="0">
                  <a:pos x="144" y="67"/>
                </a:cxn>
                <a:cxn ang="0">
                  <a:pos x="144" y="74"/>
                </a:cxn>
                <a:cxn ang="0">
                  <a:pos x="96" y="74"/>
                </a:cxn>
                <a:cxn ang="0">
                  <a:pos x="96" y="144"/>
                </a:cxn>
              </a:cxnLst>
              <a:rect l="0" t="0" r="r" b="b"/>
              <a:pathLst>
                <a:path w="144" h="144">
                  <a:moveTo>
                    <a:pt x="96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67"/>
                  </a:lnTo>
                  <a:lnTo>
                    <a:pt x="144" y="67"/>
                  </a:lnTo>
                  <a:lnTo>
                    <a:pt x="144" y="74"/>
                  </a:lnTo>
                  <a:lnTo>
                    <a:pt x="96" y="74"/>
                  </a:lnTo>
                  <a:lnTo>
                    <a:pt x="96" y="144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34" name="Oval 46"/>
            <p:cNvSpPr>
              <a:spLocks noChangeArrowheads="1"/>
            </p:cNvSpPr>
            <p:nvPr/>
          </p:nvSpPr>
          <p:spPr bwMode="auto">
            <a:xfrm>
              <a:off x="2160" y="2640"/>
              <a:ext cx="391" cy="4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7935" name="AutoShape 47"/>
          <p:cNvSpPr>
            <a:spLocks noChangeArrowheads="1"/>
          </p:cNvSpPr>
          <p:nvPr/>
        </p:nvSpPr>
        <p:spPr bwMode="auto">
          <a:xfrm>
            <a:off x="3283496" y="25138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36" name="AutoShape 48"/>
          <p:cNvSpPr>
            <a:spLocks noChangeArrowheads="1"/>
          </p:cNvSpPr>
          <p:nvPr/>
        </p:nvSpPr>
        <p:spPr bwMode="auto">
          <a:xfrm>
            <a:off x="3512096" y="25900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37" name="AutoShape 49"/>
          <p:cNvSpPr>
            <a:spLocks noChangeArrowheads="1"/>
          </p:cNvSpPr>
          <p:nvPr/>
        </p:nvSpPr>
        <p:spPr bwMode="auto">
          <a:xfrm>
            <a:off x="3054896" y="29710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38" name="AutoShape 50"/>
          <p:cNvSpPr>
            <a:spLocks noChangeArrowheads="1"/>
          </p:cNvSpPr>
          <p:nvPr/>
        </p:nvSpPr>
        <p:spPr bwMode="auto">
          <a:xfrm>
            <a:off x="3207296" y="28948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39" name="AutoShape 51"/>
          <p:cNvSpPr>
            <a:spLocks noChangeArrowheads="1"/>
          </p:cNvSpPr>
          <p:nvPr/>
        </p:nvSpPr>
        <p:spPr bwMode="auto">
          <a:xfrm>
            <a:off x="3131096" y="25900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0" name="AutoShape 52"/>
          <p:cNvSpPr>
            <a:spLocks noChangeArrowheads="1"/>
          </p:cNvSpPr>
          <p:nvPr/>
        </p:nvSpPr>
        <p:spPr bwMode="auto">
          <a:xfrm>
            <a:off x="3207296" y="31996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1" name="AutoShape 53"/>
          <p:cNvSpPr>
            <a:spLocks noChangeArrowheads="1"/>
          </p:cNvSpPr>
          <p:nvPr/>
        </p:nvSpPr>
        <p:spPr bwMode="auto">
          <a:xfrm>
            <a:off x="3054896" y="31996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2" name="AutoShape 54"/>
          <p:cNvSpPr>
            <a:spLocks noChangeArrowheads="1"/>
          </p:cNvSpPr>
          <p:nvPr/>
        </p:nvSpPr>
        <p:spPr bwMode="auto">
          <a:xfrm>
            <a:off x="2902496" y="32758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3" name="AutoShape 55"/>
          <p:cNvSpPr>
            <a:spLocks noChangeArrowheads="1"/>
          </p:cNvSpPr>
          <p:nvPr/>
        </p:nvSpPr>
        <p:spPr bwMode="auto">
          <a:xfrm>
            <a:off x="2369096" y="25138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4" name="AutoShape 56"/>
          <p:cNvSpPr>
            <a:spLocks noChangeArrowheads="1"/>
          </p:cNvSpPr>
          <p:nvPr/>
        </p:nvSpPr>
        <p:spPr bwMode="auto">
          <a:xfrm>
            <a:off x="2140496" y="29710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5" name="AutoShape 57"/>
          <p:cNvSpPr>
            <a:spLocks noChangeArrowheads="1"/>
          </p:cNvSpPr>
          <p:nvPr/>
        </p:nvSpPr>
        <p:spPr bwMode="auto">
          <a:xfrm>
            <a:off x="2140496" y="31234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6" name="AutoShape 58"/>
          <p:cNvSpPr>
            <a:spLocks noChangeArrowheads="1"/>
          </p:cNvSpPr>
          <p:nvPr/>
        </p:nvSpPr>
        <p:spPr bwMode="auto">
          <a:xfrm>
            <a:off x="2369096" y="28186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7" name="AutoShape 59"/>
          <p:cNvSpPr>
            <a:spLocks noChangeArrowheads="1"/>
          </p:cNvSpPr>
          <p:nvPr/>
        </p:nvSpPr>
        <p:spPr bwMode="auto">
          <a:xfrm>
            <a:off x="2597696" y="23614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8" name="AutoShape 60"/>
          <p:cNvSpPr>
            <a:spLocks noChangeArrowheads="1"/>
          </p:cNvSpPr>
          <p:nvPr/>
        </p:nvSpPr>
        <p:spPr bwMode="auto">
          <a:xfrm>
            <a:off x="2140496" y="26662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49" name="AutoShape 61"/>
          <p:cNvSpPr>
            <a:spLocks noChangeArrowheads="1"/>
          </p:cNvSpPr>
          <p:nvPr/>
        </p:nvSpPr>
        <p:spPr bwMode="auto">
          <a:xfrm>
            <a:off x="2064296" y="28186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50" name="AutoShape 62"/>
          <p:cNvSpPr>
            <a:spLocks noChangeArrowheads="1"/>
          </p:cNvSpPr>
          <p:nvPr/>
        </p:nvSpPr>
        <p:spPr bwMode="auto">
          <a:xfrm>
            <a:off x="2369096" y="27424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51" name="AutoShape 63"/>
          <p:cNvSpPr>
            <a:spLocks noChangeArrowheads="1"/>
          </p:cNvSpPr>
          <p:nvPr/>
        </p:nvSpPr>
        <p:spPr bwMode="auto">
          <a:xfrm>
            <a:off x="2597696" y="25900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52" name="AutoShape 64"/>
          <p:cNvSpPr>
            <a:spLocks noChangeArrowheads="1"/>
          </p:cNvSpPr>
          <p:nvPr/>
        </p:nvSpPr>
        <p:spPr bwMode="auto">
          <a:xfrm>
            <a:off x="2216696" y="24376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53" name="AutoShape 65"/>
          <p:cNvSpPr>
            <a:spLocks noChangeArrowheads="1"/>
          </p:cNvSpPr>
          <p:nvPr/>
        </p:nvSpPr>
        <p:spPr bwMode="auto">
          <a:xfrm>
            <a:off x="2445296" y="23614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54" name="AutoShape 66"/>
          <p:cNvSpPr>
            <a:spLocks noChangeArrowheads="1"/>
          </p:cNvSpPr>
          <p:nvPr/>
        </p:nvSpPr>
        <p:spPr bwMode="auto">
          <a:xfrm>
            <a:off x="2369096" y="2513856"/>
            <a:ext cx="76200" cy="7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55" name="Freeform 67"/>
          <p:cNvSpPr>
            <a:spLocks/>
          </p:cNvSpPr>
          <p:nvPr/>
        </p:nvSpPr>
        <p:spPr bwMode="auto">
          <a:xfrm>
            <a:off x="2292896" y="2285256"/>
            <a:ext cx="419100" cy="415925"/>
          </a:xfrm>
          <a:custGeom>
            <a:avLst/>
            <a:gdLst/>
            <a:ahLst/>
            <a:cxnLst>
              <a:cxn ang="0">
                <a:pos x="232" y="0"/>
              </a:cxn>
              <a:cxn ang="0">
                <a:pos x="96" y="32"/>
              </a:cxn>
              <a:cxn ang="0">
                <a:pos x="2" y="126"/>
              </a:cxn>
              <a:cxn ang="0">
                <a:pos x="44" y="220"/>
              </a:cxn>
              <a:cxn ang="0">
                <a:pos x="107" y="262"/>
              </a:cxn>
              <a:cxn ang="0">
                <a:pos x="138" y="252"/>
              </a:cxn>
              <a:cxn ang="0">
                <a:pos x="201" y="189"/>
              </a:cxn>
              <a:cxn ang="0">
                <a:pos x="264" y="94"/>
              </a:cxn>
              <a:cxn ang="0">
                <a:pos x="232" y="0"/>
              </a:cxn>
            </a:cxnLst>
            <a:rect l="0" t="0" r="r" b="b"/>
            <a:pathLst>
              <a:path w="264" h="262">
                <a:moveTo>
                  <a:pt x="232" y="0"/>
                </a:moveTo>
                <a:cubicBezTo>
                  <a:pt x="146" y="29"/>
                  <a:pt x="192" y="18"/>
                  <a:pt x="96" y="32"/>
                </a:cubicBezTo>
                <a:cubicBezTo>
                  <a:pt x="27" y="54"/>
                  <a:pt x="38" y="71"/>
                  <a:pt x="2" y="126"/>
                </a:cubicBezTo>
                <a:cubicBezTo>
                  <a:pt x="12" y="186"/>
                  <a:pt x="0" y="186"/>
                  <a:pt x="44" y="220"/>
                </a:cubicBezTo>
                <a:cubicBezTo>
                  <a:pt x="64" y="235"/>
                  <a:pt x="107" y="262"/>
                  <a:pt x="107" y="262"/>
                </a:cubicBezTo>
                <a:cubicBezTo>
                  <a:pt x="117" y="259"/>
                  <a:pt x="129" y="259"/>
                  <a:pt x="138" y="252"/>
                </a:cubicBezTo>
                <a:cubicBezTo>
                  <a:pt x="161" y="234"/>
                  <a:pt x="201" y="189"/>
                  <a:pt x="201" y="189"/>
                </a:cubicBezTo>
                <a:cubicBezTo>
                  <a:pt x="215" y="150"/>
                  <a:pt x="241" y="129"/>
                  <a:pt x="264" y="94"/>
                </a:cubicBezTo>
                <a:cubicBezTo>
                  <a:pt x="257" y="63"/>
                  <a:pt x="256" y="24"/>
                  <a:pt x="23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7956" name="Oval 68"/>
          <p:cNvSpPr>
            <a:spLocks noChangeArrowheads="1"/>
          </p:cNvSpPr>
          <p:nvPr/>
        </p:nvSpPr>
        <p:spPr bwMode="auto">
          <a:xfrm>
            <a:off x="2292896" y="2666256"/>
            <a:ext cx="228600" cy="3048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2064296" y="2894856"/>
            <a:ext cx="228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0" y="692696"/>
            <a:ext cx="89644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inward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Ca++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current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triggers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a set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of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reactions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that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impulse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neurotransmitter-containing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vesicles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towards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active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zone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.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vesicle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membranes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fuse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with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presynaptic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membrane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and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neurotransmitter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molecules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are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released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to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the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synaptic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cleft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.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This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process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is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called</a:t>
            </a:r>
            <a:r>
              <a:rPr lang="es-ES_tradnl" sz="1600" dirty="0">
                <a:solidFill>
                  <a:srgbClr val="FF3399"/>
                </a:solidFill>
                <a:latin typeface="Arial Narrow" pitchFamily="34" charset="0"/>
              </a:rPr>
              <a:t> </a:t>
            </a:r>
            <a:r>
              <a:rPr lang="es-ES_tradnl" sz="1600" dirty="0" err="1">
                <a:solidFill>
                  <a:srgbClr val="FF3399"/>
                </a:solidFill>
                <a:latin typeface="Arial Narrow" pitchFamily="34" charset="0"/>
              </a:rPr>
              <a:t>exocytosis</a:t>
            </a:r>
            <a:endParaRPr lang="es-ES" sz="1600" dirty="0">
              <a:solidFill>
                <a:srgbClr val="FF3399"/>
              </a:solidFill>
              <a:latin typeface="Arial Narrow" pitchFamily="34" charset="0"/>
            </a:endParaRPr>
          </a:p>
        </p:txBody>
      </p:sp>
      <p:sp>
        <p:nvSpPr>
          <p:cNvPr id="73" name="Text Box 38">
            <a:extLst>
              <a:ext uri="{FF2B5EF4-FFF2-40B4-BE49-F238E27FC236}">
                <a16:creationId xmlns:a16="http://schemas.microsoft.com/office/drawing/2014/main" id="{0701ED72-1605-4F6E-936F-8CD1CDE54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48" y="1731189"/>
            <a:ext cx="426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 err="1"/>
              <a:t>Voltage-gated</a:t>
            </a:r>
            <a:r>
              <a:rPr lang="es-ES_tradnl" sz="2000" dirty="0"/>
              <a:t> Ca++ </a:t>
            </a:r>
            <a:r>
              <a:rPr lang="es-ES_tradnl" sz="2000" dirty="0" err="1"/>
              <a:t>channels</a:t>
            </a:r>
            <a:endParaRPr lang="es-ES" sz="2000" dirty="0"/>
          </a:p>
        </p:txBody>
      </p:sp>
      <p:sp>
        <p:nvSpPr>
          <p:cNvPr id="74" name="Text Box 23">
            <a:extLst>
              <a:ext uri="{FF2B5EF4-FFF2-40B4-BE49-F238E27FC236}">
                <a16:creationId xmlns:a16="http://schemas.microsoft.com/office/drawing/2014/main" id="{40CEC62B-B42F-47E4-9DB0-46A4F16C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</a:t>
            </a:r>
            <a:endParaRPr lang="es-ES" sz="2000" b="1" dirty="0">
              <a:latin typeface="Arial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A9E9EE9A-6394-4001-83FE-BF463157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892" y="398522"/>
            <a:ext cx="6911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200" dirty="0" err="1">
                <a:latin typeface="Arial Narrow" pitchFamily="34" charset="0"/>
              </a:rPr>
              <a:t>Neurotransmitter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release</a:t>
            </a:r>
            <a:endParaRPr lang="ca-ES" sz="2200" dirty="0">
              <a:latin typeface="Arial Narrow" pitchFamily="34" charset="0"/>
            </a:endParaRPr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DA58A9C-1916-4218-B8F6-45A3FEE97E79}"/>
              </a:ext>
            </a:extLst>
          </p:cNvPr>
          <p:cNvSpPr txBox="1"/>
          <p:nvPr/>
        </p:nvSpPr>
        <p:spPr>
          <a:xfrm>
            <a:off x="755576" y="90872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Recommended</a:t>
            </a:r>
            <a:r>
              <a:rPr lang="ca-ES" dirty="0"/>
              <a:t> </a:t>
            </a:r>
            <a:r>
              <a:rPr lang="ca-ES" dirty="0" err="1"/>
              <a:t>readings</a:t>
            </a:r>
            <a:r>
              <a:rPr lang="ca-ES" dirty="0"/>
              <a:t>:</a:t>
            </a:r>
          </a:p>
          <a:p>
            <a:endParaRPr lang="ca-ES" dirty="0"/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https://www.khanacademy.org/science/biology/human-biology/neuron-nervous-system/a/the-synapse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A3F2A36A-E4DD-CAC9-3868-B28704C95F85}"/>
              </a:ext>
            </a:extLst>
          </p:cNvPr>
          <p:cNvSpPr txBox="1"/>
          <p:nvPr/>
        </p:nvSpPr>
        <p:spPr>
          <a:xfrm>
            <a:off x="751722" y="249289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3"/>
              </a:rPr>
              <a:t>https://www.jove.com/es/science-education/10997/the-synapse?list=ZZKjFF1X</a:t>
            </a:r>
            <a:endParaRPr lang="es-ES" sz="1200" dirty="0"/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36904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69215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200" dirty="0" err="1">
                <a:latin typeface="Arial Narrow" pitchFamily="34" charset="0"/>
              </a:rPr>
              <a:t>Neurotransmitter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molecules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bind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onto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postsynaptic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receptors</a:t>
            </a:r>
            <a:endParaRPr lang="ca-ES" sz="2200" dirty="0">
              <a:latin typeface="Arial Narrow" pitchFamily="34" charset="0"/>
            </a:endParaRPr>
          </a:p>
        </p:txBody>
      </p:sp>
      <p:sp>
        <p:nvSpPr>
          <p:cNvPr id="5" name="QuadreDeText 4"/>
          <p:cNvSpPr txBox="1"/>
          <p:nvPr/>
        </p:nvSpPr>
        <p:spPr>
          <a:xfrm>
            <a:off x="3635896" y="1340768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neurotransmitter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molecules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onto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postsynaptic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receptors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kinds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ligand-gated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opened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opened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postsynaptic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excitatory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depolarization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inhibitory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hyperpolarization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779912" y="4365104"/>
            <a:ext cx="1595438" cy="925512"/>
          </a:xfrm>
          <a:custGeom>
            <a:avLst/>
            <a:gdLst/>
            <a:ahLst/>
            <a:cxnLst>
              <a:cxn ang="0">
                <a:pos x="0" y="531"/>
              </a:cxn>
              <a:cxn ang="0">
                <a:pos x="271" y="451"/>
              </a:cxn>
              <a:cxn ang="0">
                <a:pos x="339" y="237"/>
              </a:cxn>
              <a:cxn ang="0">
                <a:pos x="373" y="90"/>
              </a:cxn>
              <a:cxn ang="0">
                <a:pos x="440" y="22"/>
              </a:cxn>
              <a:cxn ang="0">
                <a:pos x="508" y="0"/>
              </a:cxn>
              <a:cxn ang="0">
                <a:pos x="689" y="45"/>
              </a:cxn>
              <a:cxn ang="0">
                <a:pos x="745" y="203"/>
              </a:cxn>
              <a:cxn ang="0">
                <a:pos x="824" y="440"/>
              </a:cxn>
              <a:cxn ang="0">
                <a:pos x="870" y="553"/>
              </a:cxn>
              <a:cxn ang="0">
                <a:pos x="1005" y="576"/>
              </a:cxn>
            </a:cxnLst>
            <a:rect l="0" t="0" r="r" b="b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5868144" y="4293096"/>
            <a:ext cx="1828800" cy="8588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91" y="158"/>
              </a:cxn>
              <a:cxn ang="0">
                <a:pos x="260" y="180"/>
              </a:cxn>
              <a:cxn ang="0">
                <a:pos x="283" y="248"/>
              </a:cxn>
              <a:cxn ang="0">
                <a:pos x="395" y="462"/>
              </a:cxn>
              <a:cxn ang="0">
                <a:pos x="486" y="530"/>
              </a:cxn>
              <a:cxn ang="0">
                <a:pos x="610" y="440"/>
              </a:cxn>
              <a:cxn ang="0">
                <a:pos x="599" y="304"/>
              </a:cxn>
              <a:cxn ang="0">
                <a:pos x="1152" y="180"/>
              </a:cxn>
            </a:cxnLst>
            <a:rect l="0" t="0" r="r" b="b"/>
            <a:pathLst>
              <a:path w="1152" h="541">
                <a:moveTo>
                  <a:pt x="0" y="180"/>
                </a:moveTo>
                <a:cubicBezTo>
                  <a:pt x="30" y="173"/>
                  <a:pt x="60" y="158"/>
                  <a:pt x="91" y="158"/>
                </a:cubicBezTo>
                <a:cubicBezTo>
                  <a:pt x="148" y="158"/>
                  <a:pt x="209" y="156"/>
                  <a:pt x="260" y="180"/>
                </a:cubicBezTo>
                <a:cubicBezTo>
                  <a:pt x="282" y="190"/>
                  <a:pt x="275" y="225"/>
                  <a:pt x="283" y="248"/>
                </a:cubicBezTo>
                <a:cubicBezTo>
                  <a:pt x="308" y="323"/>
                  <a:pt x="326" y="416"/>
                  <a:pt x="395" y="462"/>
                </a:cubicBezTo>
                <a:cubicBezTo>
                  <a:pt x="422" y="501"/>
                  <a:pt x="441" y="515"/>
                  <a:pt x="486" y="530"/>
                </a:cubicBezTo>
                <a:cubicBezTo>
                  <a:pt x="613" y="516"/>
                  <a:pt x="585" y="541"/>
                  <a:pt x="610" y="440"/>
                </a:cubicBezTo>
                <a:cubicBezTo>
                  <a:pt x="606" y="395"/>
                  <a:pt x="599" y="349"/>
                  <a:pt x="599" y="304"/>
                </a:cubicBezTo>
                <a:cubicBezTo>
                  <a:pt x="599" y="0"/>
                  <a:pt x="686" y="180"/>
                  <a:pt x="1152" y="18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" name="QuadreDeText 7"/>
          <p:cNvSpPr txBox="1"/>
          <p:nvPr/>
        </p:nvSpPr>
        <p:spPr>
          <a:xfrm>
            <a:off x="3563888" y="530120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Excitatory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postsynaptic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(EPSP)</a:t>
            </a:r>
          </a:p>
        </p:txBody>
      </p:sp>
      <p:sp>
        <p:nvSpPr>
          <p:cNvPr id="9" name="QuadreDeText 8"/>
          <p:cNvSpPr txBox="1"/>
          <p:nvPr/>
        </p:nvSpPr>
        <p:spPr>
          <a:xfrm>
            <a:off x="6156176" y="537321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Inhibitory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postsynaptic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(IPSP)</a:t>
            </a: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ADD90C80-BD20-42B1-9FAD-D582728DA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</a:t>
            </a:r>
            <a:endParaRPr lang="es-ES" sz="2000" b="1" dirty="0">
              <a:latin typeface="Arial" charset="0"/>
            </a:endParaRPr>
          </a:p>
        </p:txBody>
      </p:sp>
      <p:pic>
        <p:nvPicPr>
          <p:cNvPr id="11" name="Picture 2" descr="http://www.genomasur.com/BCH/BCH_libro/imagenescap_9/sinapsis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3312368" cy="36271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1052736"/>
            <a:ext cx="6911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sz="2200">
              <a:latin typeface="Arial Narrow" pitchFamily="34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95536" y="1124744"/>
            <a:ext cx="8227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 dirty="0" err="1">
                <a:latin typeface="Arial Narrow" pitchFamily="34" charset="0"/>
              </a:rPr>
              <a:t>Kinds</a:t>
            </a:r>
            <a:r>
              <a:rPr lang="es-ES" sz="2000" dirty="0">
                <a:latin typeface="Arial Narrow" pitchFamily="34" charset="0"/>
              </a:rPr>
              <a:t> </a:t>
            </a:r>
            <a:r>
              <a:rPr lang="es-ES" sz="2000" dirty="0" err="1">
                <a:latin typeface="Arial Narrow" pitchFamily="34" charset="0"/>
              </a:rPr>
              <a:t>of</a:t>
            </a:r>
            <a:r>
              <a:rPr lang="es-ES" sz="2000" dirty="0">
                <a:latin typeface="Arial Narrow" pitchFamily="34" charset="0"/>
              </a:rPr>
              <a:t> </a:t>
            </a:r>
            <a:r>
              <a:rPr lang="es-ES" sz="2000" dirty="0" err="1">
                <a:latin typeface="Arial Narrow" pitchFamily="34" charset="0"/>
              </a:rPr>
              <a:t>postsynaptic</a:t>
            </a:r>
            <a:r>
              <a:rPr lang="es-ES" sz="2000" dirty="0">
                <a:latin typeface="Arial Narrow" pitchFamily="34" charset="0"/>
              </a:rPr>
              <a:t> </a:t>
            </a:r>
            <a:r>
              <a:rPr lang="es-ES" sz="2000" dirty="0" err="1">
                <a:latin typeface="Arial Narrow" pitchFamily="34" charset="0"/>
              </a:rPr>
              <a:t>receptors</a:t>
            </a:r>
            <a:r>
              <a:rPr lang="es-ES" sz="2000" dirty="0">
                <a:latin typeface="Arial Narrow" pitchFamily="34" charset="0"/>
              </a:rPr>
              <a:t> (</a:t>
            </a:r>
            <a:r>
              <a:rPr lang="es-ES" sz="2000" dirty="0" err="1">
                <a:latin typeface="Arial Narrow" pitchFamily="34" charset="0"/>
              </a:rPr>
              <a:t>according</a:t>
            </a:r>
            <a:r>
              <a:rPr lang="es-ES" sz="2000" dirty="0">
                <a:latin typeface="Arial Narrow" pitchFamily="34" charset="0"/>
              </a:rPr>
              <a:t> </a:t>
            </a:r>
            <a:r>
              <a:rPr lang="es-ES" sz="2000" dirty="0" err="1">
                <a:latin typeface="Arial Narrow" pitchFamily="34" charset="0"/>
              </a:rPr>
              <a:t>to</a:t>
            </a:r>
            <a:r>
              <a:rPr lang="es-ES" sz="2000" dirty="0">
                <a:latin typeface="Arial Narrow" pitchFamily="34" charset="0"/>
              </a:rPr>
              <a:t> </a:t>
            </a:r>
            <a:r>
              <a:rPr lang="es-ES" sz="2000" dirty="0" err="1">
                <a:latin typeface="Arial Narrow" pitchFamily="34" charset="0"/>
              </a:rPr>
              <a:t>the</a:t>
            </a:r>
            <a:r>
              <a:rPr lang="es-ES" sz="2000" dirty="0">
                <a:latin typeface="Arial Narrow" pitchFamily="34" charset="0"/>
              </a:rPr>
              <a:t> </a:t>
            </a:r>
            <a:r>
              <a:rPr lang="es-ES" sz="2000" dirty="0" err="1">
                <a:latin typeface="Arial Narrow" pitchFamily="34" charset="0"/>
              </a:rPr>
              <a:t>mechanism</a:t>
            </a:r>
            <a:r>
              <a:rPr lang="es-ES" sz="2000" dirty="0">
                <a:latin typeface="Arial Narrow" pitchFamily="34" charset="0"/>
              </a:rPr>
              <a:t> </a:t>
            </a:r>
            <a:r>
              <a:rPr lang="es-ES" sz="2000" dirty="0" err="1">
                <a:latin typeface="Arial Narrow" pitchFamily="34" charset="0"/>
              </a:rPr>
              <a:t>of</a:t>
            </a:r>
            <a:r>
              <a:rPr lang="es-ES" sz="2000" dirty="0">
                <a:latin typeface="Arial Narrow" pitchFamily="34" charset="0"/>
              </a:rPr>
              <a:t> </a:t>
            </a:r>
            <a:r>
              <a:rPr lang="es-ES" sz="2000" dirty="0" err="1">
                <a:latin typeface="Arial Narrow" pitchFamily="34" charset="0"/>
              </a:rPr>
              <a:t>action</a:t>
            </a:r>
            <a:r>
              <a:rPr lang="es-ES" sz="2000" dirty="0">
                <a:latin typeface="Arial Narrow" pitchFamily="34" charset="0"/>
              </a:rPr>
              <a:t>)</a:t>
            </a:r>
            <a:endParaRPr lang="ca-ES" sz="2000" dirty="0">
              <a:latin typeface="Arial Narrow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54D11AE-099F-47CF-A2DE-17FB67D6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6911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200" dirty="0" err="1">
                <a:latin typeface="Arial Narrow" pitchFamily="34" charset="0"/>
              </a:rPr>
              <a:t>Neurotransmitter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molecules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bind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onto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postsynaptic</a:t>
            </a:r>
            <a:r>
              <a:rPr lang="es-ES" sz="2200" dirty="0">
                <a:latin typeface="Arial Narrow" pitchFamily="34" charset="0"/>
              </a:rPr>
              <a:t> </a:t>
            </a:r>
            <a:r>
              <a:rPr lang="es-ES" sz="2200" dirty="0" err="1">
                <a:latin typeface="Arial Narrow" pitchFamily="34" charset="0"/>
              </a:rPr>
              <a:t>receptors</a:t>
            </a:r>
            <a:endParaRPr lang="ca-ES" sz="2200" dirty="0">
              <a:latin typeface="Arial Narrow" pitchFamily="34" charset="0"/>
            </a:endParaRP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4ABD6C93-1FA8-4575-ABFC-BE48443C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</a:t>
            </a:r>
            <a:endParaRPr lang="es-ES" sz="2000" b="1" dirty="0">
              <a:latin typeface="Arial" charset="0"/>
            </a:endParaRPr>
          </a:p>
        </p:txBody>
      </p:sp>
      <p:pic>
        <p:nvPicPr>
          <p:cNvPr id="14338" name="Picture 2" descr="Resultat d'imatges de ionotropic and metabotropic recepto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27429"/>
            <a:ext cx="6840760" cy="5130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/>
          <p:cNvSpPr txBox="1"/>
          <p:nvPr/>
        </p:nvSpPr>
        <p:spPr>
          <a:xfrm>
            <a:off x="539552" y="184482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Neurotransmissor</a:t>
            </a:r>
            <a:endParaRPr lang="es-ES" sz="1600" dirty="0"/>
          </a:p>
        </p:txBody>
      </p:sp>
      <p:sp>
        <p:nvSpPr>
          <p:cNvPr id="6" name="QuadreDeText 5"/>
          <p:cNvSpPr txBox="1"/>
          <p:nvPr/>
        </p:nvSpPr>
        <p:spPr>
          <a:xfrm>
            <a:off x="611560" y="227687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Ions</a:t>
            </a:r>
            <a:endParaRPr lang="es-ES" sz="1600" dirty="0"/>
          </a:p>
        </p:txBody>
      </p:sp>
      <p:sp>
        <p:nvSpPr>
          <p:cNvPr id="7" name="Pentàgon regular 6"/>
          <p:cNvSpPr/>
          <p:nvPr/>
        </p:nvSpPr>
        <p:spPr>
          <a:xfrm>
            <a:off x="179512" y="1916832"/>
            <a:ext cx="360040" cy="216024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323528" y="2348880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Agrupa 11"/>
          <p:cNvGrpSpPr/>
          <p:nvPr/>
        </p:nvGrpSpPr>
        <p:grpSpPr>
          <a:xfrm>
            <a:off x="179512" y="2681476"/>
            <a:ext cx="3456384" cy="2062103"/>
            <a:chOff x="107504" y="2492896"/>
            <a:chExt cx="3456384" cy="2062103"/>
          </a:xfrm>
        </p:grpSpPr>
        <p:sp>
          <p:nvSpPr>
            <p:cNvPr id="9" name="QuadreDeText 8"/>
            <p:cNvSpPr txBox="1"/>
            <p:nvPr/>
          </p:nvSpPr>
          <p:spPr>
            <a:xfrm>
              <a:off x="107504" y="2492896"/>
              <a:ext cx="187220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err="1"/>
                <a:t>The</a:t>
              </a:r>
              <a:r>
                <a:rPr lang="es-ES" sz="1600" dirty="0"/>
                <a:t> </a:t>
              </a:r>
              <a:r>
                <a:rPr lang="es-ES" sz="1600" dirty="0" err="1"/>
                <a:t>channels</a:t>
              </a:r>
              <a:r>
                <a:rPr lang="es-ES" sz="1600" dirty="0"/>
                <a:t> </a:t>
              </a:r>
              <a:r>
                <a:rPr lang="es-ES" sz="1600" dirty="0" err="1"/>
                <a:t>attached</a:t>
              </a:r>
              <a:r>
                <a:rPr lang="es-ES" sz="1600" dirty="0"/>
                <a:t> </a:t>
              </a:r>
              <a:r>
                <a:rPr lang="es-ES" sz="1600" dirty="0" err="1"/>
                <a:t>to</a:t>
              </a:r>
              <a:r>
                <a:rPr lang="es-ES" sz="1600" dirty="0"/>
                <a:t> </a:t>
              </a:r>
              <a:r>
                <a:rPr lang="es-ES" sz="1600" dirty="0" err="1"/>
                <a:t>ionotropic</a:t>
              </a:r>
              <a:r>
                <a:rPr lang="es-ES" sz="1600" dirty="0"/>
                <a:t> </a:t>
              </a:r>
              <a:r>
                <a:rPr lang="es-ES" sz="1600" dirty="0" err="1"/>
                <a:t>receptors</a:t>
              </a:r>
              <a:r>
                <a:rPr lang="es-ES" sz="1600" dirty="0"/>
                <a:t> </a:t>
              </a:r>
              <a:r>
                <a:rPr lang="es-ES" sz="1600" dirty="0" err="1"/>
                <a:t>only</a:t>
              </a:r>
              <a:r>
                <a:rPr lang="es-ES" sz="1600" dirty="0"/>
                <a:t> open </a:t>
              </a:r>
              <a:r>
                <a:rPr lang="es-ES" sz="1600" dirty="0" err="1"/>
                <a:t>when</a:t>
              </a:r>
              <a:r>
                <a:rPr lang="es-ES" sz="1600" dirty="0"/>
                <a:t> </a:t>
              </a:r>
              <a:r>
                <a:rPr lang="es-ES" sz="1600" dirty="0" err="1"/>
                <a:t>the</a:t>
              </a:r>
              <a:r>
                <a:rPr lang="es-ES" sz="1600" dirty="0"/>
                <a:t> </a:t>
              </a:r>
              <a:r>
                <a:rPr lang="es-ES" sz="1600" dirty="0" err="1"/>
                <a:t>neurotransmitter</a:t>
              </a:r>
              <a:r>
                <a:rPr lang="es-ES" sz="1600" dirty="0"/>
                <a:t> </a:t>
              </a:r>
              <a:r>
                <a:rPr lang="es-ES" sz="1600" dirty="0" err="1"/>
                <a:t>bind</a:t>
              </a:r>
              <a:r>
                <a:rPr lang="es-ES" sz="1600" dirty="0"/>
                <a:t> </a:t>
              </a:r>
              <a:r>
                <a:rPr lang="es-ES" sz="1600" dirty="0" err="1"/>
                <a:t>to</a:t>
              </a:r>
              <a:r>
                <a:rPr lang="es-ES" sz="1600" dirty="0"/>
                <a:t> </a:t>
              </a:r>
              <a:r>
                <a:rPr lang="es-ES" sz="1600" dirty="0" err="1"/>
                <a:t>the</a:t>
              </a:r>
              <a:r>
                <a:rPr lang="es-ES" sz="1600" dirty="0"/>
                <a:t> receptor </a:t>
              </a:r>
              <a:r>
                <a:rPr lang="es-ES" sz="1600" dirty="0" err="1"/>
                <a:t>site</a:t>
              </a:r>
              <a:r>
                <a:rPr lang="es-ES" sz="1600" dirty="0"/>
                <a:t> (</a:t>
              </a:r>
              <a:r>
                <a:rPr lang="es-ES" sz="1600" dirty="0" err="1"/>
                <a:t>they</a:t>
              </a:r>
              <a:r>
                <a:rPr lang="es-ES" sz="1600" dirty="0"/>
                <a:t> are </a:t>
              </a:r>
              <a:r>
                <a:rPr lang="es-ES" sz="1600" dirty="0" err="1"/>
                <a:t>ligand-gated</a:t>
              </a:r>
              <a:r>
                <a:rPr lang="es-ES" sz="1600" dirty="0"/>
                <a:t> </a:t>
              </a:r>
              <a:r>
                <a:rPr lang="es-ES" sz="1600" dirty="0" err="1"/>
                <a:t>channels</a:t>
              </a:r>
              <a:r>
                <a:rPr lang="es-ES" sz="1600" dirty="0"/>
                <a:t>) </a:t>
              </a:r>
            </a:p>
          </p:txBody>
        </p:sp>
        <p:cxnSp>
          <p:nvCxnSpPr>
            <p:cNvPr id="11" name="Connector de fletxa recta 10"/>
            <p:cNvCxnSpPr/>
            <p:nvPr/>
          </p:nvCxnSpPr>
          <p:spPr>
            <a:xfrm flipH="1">
              <a:off x="1763688" y="3645024"/>
              <a:ext cx="1800200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0" y="404813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solidFill>
                  <a:srgbClr val="FF3300"/>
                </a:solidFill>
                <a:latin typeface="Arial Narrow" pitchFamily="34" charset="0"/>
              </a:rPr>
              <a:t>IONOTROPIC RECEPTORS:</a:t>
            </a:r>
            <a:r>
              <a:rPr lang="es-ES_tradnl" sz="2000" dirty="0">
                <a:solidFill>
                  <a:srgbClr val="FF3300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receptor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protein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has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an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ion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channel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attached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to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it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.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Binding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of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neurtroansmitter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onto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binding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site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makes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channel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to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open and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trigger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either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an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EPSP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or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an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IPSP (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depending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on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ions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that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cross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the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membrane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through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that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sz="2000" b="1" dirty="0" err="1">
                <a:solidFill>
                  <a:schemeClr val="accent2"/>
                </a:solidFill>
                <a:latin typeface="Arial Narrow" pitchFamily="34" charset="0"/>
              </a:rPr>
              <a:t>channel</a:t>
            </a:r>
            <a:r>
              <a:rPr lang="es-ES_tradnl" sz="2000" b="1" dirty="0">
                <a:solidFill>
                  <a:schemeClr val="accent2"/>
                </a:solidFill>
                <a:latin typeface="Arial Narrow" pitchFamily="34" charset="0"/>
              </a:rPr>
              <a:t>)</a:t>
            </a:r>
            <a:endParaRPr lang="es-ES" sz="2000" b="1" dirty="0">
              <a:solidFill>
                <a:schemeClr val="accent2"/>
              </a:solidFill>
              <a:latin typeface="Arial Narrow" pitchFamily="34" charset="0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C6A745B3-0844-4D07-99FB-B0FE5747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</a:t>
            </a:r>
            <a:endParaRPr lang="es-ES" sz="2000" b="1" dirty="0">
              <a:latin typeface="Arial" charset="0"/>
            </a:endParaRPr>
          </a:p>
        </p:txBody>
      </p:sp>
      <p:pic>
        <p:nvPicPr>
          <p:cNvPr id="14" name="Picture 2" descr="https://upload.wikimedia.org/wikipedia/commons/thumb/e/e7/1226_Receptor_Types.jpg/512px-1226_Receptor_Types.jpg"/>
          <p:cNvPicPr>
            <a:picLocks noChangeAspect="1" noChangeArrowheads="1"/>
          </p:cNvPicPr>
          <p:nvPr/>
        </p:nvPicPr>
        <p:blipFill>
          <a:blip r:embed="rId2" cstate="print"/>
          <a:srcRect b="55530"/>
          <a:stretch>
            <a:fillRect/>
          </a:stretch>
        </p:blipFill>
        <p:spPr bwMode="auto">
          <a:xfrm>
            <a:off x="2987824" y="1619385"/>
            <a:ext cx="6624736" cy="3619229"/>
          </a:xfrm>
          <a:prstGeom prst="rect">
            <a:avLst/>
          </a:prstGeom>
          <a:noFill/>
        </p:spPr>
      </p:pic>
      <p:sp>
        <p:nvSpPr>
          <p:cNvPr id="2" name="Text Box 19">
            <a:extLst>
              <a:ext uri="{FF2B5EF4-FFF2-40B4-BE49-F238E27FC236}">
                <a16:creationId xmlns:a16="http://schemas.microsoft.com/office/drawing/2014/main" id="{3C29D6BD-0AEF-93D6-B1FB-940EB0A72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61248"/>
            <a:ext cx="965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dirty="0">
                <a:solidFill>
                  <a:srgbClr val="FF3300"/>
                </a:solidFill>
                <a:latin typeface="Times New Roman" pitchFamily="18" charset="0"/>
              </a:rPr>
              <a:t>EPSP</a:t>
            </a:r>
            <a:endParaRPr lang="es-ES" sz="24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" name="Freeform 20">
            <a:extLst>
              <a:ext uri="{FF2B5EF4-FFF2-40B4-BE49-F238E27FC236}">
                <a16:creationId xmlns:a16="http://schemas.microsoft.com/office/drawing/2014/main" id="{A5FCEAF8-700F-AF5A-58B9-8603B374EAA0}"/>
              </a:ext>
            </a:extLst>
          </p:cNvPr>
          <p:cNvSpPr>
            <a:spLocks/>
          </p:cNvSpPr>
          <p:nvPr/>
        </p:nvSpPr>
        <p:spPr bwMode="auto">
          <a:xfrm>
            <a:off x="3810000" y="5661248"/>
            <a:ext cx="715963" cy="633413"/>
          </a:xfrm>
          <a:custGeom>
            <a:avLst/>
            <a:gdLst>
              <a:gd name="T0" fmla="*/ 0 w 451"/>
              <a:gd name="T1" fmla="*/ 234 h 264"/>
              <a:gd name="T2" fmla="*/ 63 w 451"/>
              <a:gd name="T3" fmla="*/ 224 h 264"/>
              <a:gd name="T4" fmla="*/ 84 w 451"/>
              <a:gd name="T5" fmla="*/ 161 h 264"/>
              <a:gd name="T6" fmla="*/ 157 w 451"/>
              <a:gd name="T7" fmla="*/ 46 h 264"/>
              <a:gd name="T8" fmla="*/ 252 w 451"/>
              <a:gd name="T9" fmla="*/ 14 h 264"/>
              <a:gd name="T10" fmla="*/ 262 w 451"/>
              <a:gd name="T11" fmla="*/ 88 h 264"/>
              <a:gd name="T12" fmla="*/ 336 w 451"/>
              <a:gd name="T13" fmla="*/ 245 h 264"/>
              <a:gd name="T14" fmla="*/ 451 w 451"/>
              <a:gd name="T15" fmla="*/ 255 h 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51"/>
              <a:gd name="T25" fmla="*/ 0 h 264"/>
              <a:gd name="T26" fmla="*/ 451 w 451"/>
              <a:gd name="T27" fmla="*/ 264 h 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1" h="264">
                <a:moveTo>
                  <a:pt x="0" y="234"/>
                </a:moveTo>
                <a:cubicBezTo>
                  <a:pt x="21" y="231"/>
                  <a:pt x="47" y="238"/>
                  <a:pt x="63" y="224"/>
                </a:cubicBezTo>
                <a:cubicBezTo>
                  <a:pt x="80" y="209"/>
                  <a:pt x="77" y="182"/>
                  <a:pt x="84" y="161"/>
                </a:cubicBezTo>
                <a:cubicBezTo>
                  <a:pt x="102" y="108"/>
                  <a:pt x="108" y="79"/>
                  <a:pt x="157" y="46"/>
                </a:cubicBezTo>
                <a:cubicBezTo>
                  <a:pt x="187" y="0"/>
                  <a:pt x="199" y="1"/>
                  <a:pt x="252" y="14"/>
                </a:cubicBezTo>
                <a:cubicBezTo>
                  <a:pt x="255" y="39"/>
                  <a:pt x="256" y="64"/>
                  <a:pt x="262" y="88"/>
                </a:cubicBezTo>
                <a:cubicBezTo>
                  <a:pt x="268" y="112"/>
                  <a:pt x="303" y="234"/>
                  <a:pt x="336" y="245"/>
                </a:cubicBezTo>
                <a:cubicBezTo>
                  <a:pt x="394" y="264"/>
                  <a:pt x="356" y="255"/>
                  <a:pt x="451" y="255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37CB265C-305D-7883-0973-15E0DF45F4C7}"/>
              </a:ext>
            </a:extLst>
          </p:cNvPr>
          <p:cNvSpPr>
            <a:spLocks/>
          </p:cNvSpPr>
          <p:nvPr/>
        </p:nvSpPr>
        <p:spPr bwMode="auto">
          <a:xfrm>
            <a:off x="6552108" y="5533504"/>
            <a:ext cx="1376363" cy="609600"/>
          </a:xfrm>
          <a:custGeom>
            <a:avLst/>
            <a:gdLst>
              <a:gd name="T0" fmla="*/ 0 w 1152"/>
              <a:gd name="T1" fmla="*/ 180 h 541"/>
              <a:gd name="T2" fmla="*/ 91 w 1152"/>
              <a:gd name="T3" fmla="*/ 158 h 541"/>
              <a:gd name="T4" fmla="*/ 260 w 1152"/>
              <a:gd name="T5" fmla="*/ 180 h 541"/>
              <a:gd name="T6" fmla="*/ 283 w 1152"/>
              <a:gd name="T7" fmla="*/ 248 h 541"/>
              <a:gd name="T8" fmla="*/ 395 w 1152"/>
              <a:gd name="T9" fmla="*/ 462 h 541"/>
              <a:gd name="T10" fmla="*/ 486 w 1152"/>
              <a:gd name="T11" fmla="*/ 530 h 541"/>
              <a:gd name="T12" fmla="*/ 610 w 1152"/>
              <a:gd name="T13" fmla="*/ 440 h 541"/>
              <a:gd name="T14" fmla="*/ 599 w 1152"/>
              <a:gd name="T15" fmla="*/ 304 h 541"/>
              <a:gd name="T16" fmla="*/ 1152 w 1152"/>
              <a:gd name="T17" fmla="*/ 180 h 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52"/>
              <a:gd name="T28" fmla="*/ 0 h 541"/>
              <a:gd name="T29" fmla="*/ 1152 w 1152"/>
              <a:gd name="T30" fmla="*/ 541 h 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52" h="541">
                <a:moveTo>
                  <a:pt x="0" y="180"/>
                </a:moveTo>
                <a:cubicBezTo>
                  <a:pt x="30" y="173"/>
                  <a:pt x="60" y="158"/>
                  <a:pt x="91" y="158"/>
                </a:cubicBezTo>
                <a:cubicBezTo>
                  <a:pt x="148" y="158"/>
                  <a:pt x="209" y="156"/>
                  <a:pt x="260" y="180"/>
                </a:cubicBezTo>
                <a:cubicBezTo>
                  <a:pt x="282" y="190"/>
                  <a:pt x="275" y="225"/>
                  <a:pt x="283" y="248"/>
                </a:cubicBezTo>
                <a:cubicBezTo>
                  <a:pt x="308" y="323"/>
                  <a:pt x="326" y="416"/>
                  <a:pt x="395" y="462"/>
                </a:cubicBezTo>
                <a:cubicBezTo>
                  <a:pt x="422" y="501"/>
                  <a:pt x="441" y="515"/>
                  <a:pt x="486" y="530"/>
                </a:cubicBezTo>
                <a:cubicBezTo>
                  <a:pt x="613" y="516"/>
                  <a:pt x="585" y="541"/>
                  <a:pt x="610" y="440"/>
                </a:cubicBezTo>
                <a:cubicBezTo>
                  <a:pt x="606" y="395"/>
                  <a:pt x="599" y="349"/>
                  <a:pt x="599" y="304"/>
                </a:cubicBezTo>
                <a:cubicBezTo>
                  <a:pt x="599" y="0"/>
                  <a:pt x="686" y="180"/>
                  <a:pt x="1152" y="180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1044D703-DBE0-6126-8DB4-711FBD90F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5681439"/>
            <a:ext cx="104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dirty="0">
                <a:solidFill>
                  <a:srgbClr val="FF3300"/>
                </a:solidFill>
                <a:latin typeface="Times New Roman" pitchFamily="18" charset="0"/>
              </a:rPr>
              <a:t>IPSP</a:t>
            </a:r>
            <a:endParaRPr lang="es-ES" sz="24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3BA03D-D783-4B71-DDFF-0B97AE49E555}"/>
              </a:ext>
            </a:extLst>
          </p:cNvPr>
          <p:cNvSpPr txBox="1"/>
          <p:nvPr/>
        </p:nvSpPr>
        <p:spPr>
          <a:xfrm>
            <a:off x="244364" y="5728303"/>
            <a:ext cx="3754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Depending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channel</a:t>
            </a:r>
            <a:r>
              <a:rPr lang="es-ES" dirty="0"/>
              <a:t>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membarana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68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 descr="canal tanc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001838"/>
            <a:ext cx="2138363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Freeform 3"/>
          <p:cNvSpPr>
            <a:spLocks/>
          </p:cNvSpPr>
          <p:nvPr/>
        </p:nvSpPr>
        <p:spPr bwMode="auto">
          <a:xfrm>
            <a:off x="457200" y="2895600"/>
            <a:ext cx="1143000" cy="2097088"/>
          </a:xfrm>
          <a:custGeom>
            <a:avLst/>
            <a:gdLst/>
            <a:ahLst/>
            <a:cxnLst>
              <a:cxn ang="0">
                <a:pos x="0" y="73"/>
              </a:cxn>
              <a:cxn ang="0">
                <a:pos x="0" y="1657"/>
              </a:cxn>
              <a:cxn ang="0">
                <a:pos x="384" y="1945"/>
              </a:cxn>
              <a:cxn ang="0">
                <a:pos x="816" y="1705"/>
              </a:cxn>
              <a:cxn ang="0">
                <a:pos x="816" y="73"/>
              </a:cxn>
              <a:cxn ang="0">
                <a:pos x="796" y="41"/>
              </a:cxn>
              <a:cxn ang="0">
                <a:pos x="748" y="5"/>
              </a:cxn>
              <a:cxn ang="0">
                <a:pos x="624" y="73"/>
              </a:cxn>
              <a:cxn ang="0">
                <a:pos x="624" y="409"/>
              </a:cxn>
              <a:cxn ang="0">
                <a:pos x="204" y="409"/>
              </a:cxn>
              <a:cxn ang="0">
                <a:pos x="204" y="73"/>
              </a:cxn>
              <a:cxn ang="0">
                <a:pos x="128" y="13"/>
              </a:cxn>
              <a:cxn ang="0">
                <a:pos x="52" y="25"/>
              </a:cxn>
              <a:cxn ang="0">
                <a:pos x="0" y="73"/>
              </a:cxn>
            </a:cxnLst>
            <a:rect l="0" t="0" r="r" b="b"/>
            <a:pathLst>
              <a:path w="816" h="1945">
                <a:moveTo>
                  <a:pt x="0" y="73"/>
                </a:moveTo>
                <a:lnTo>
                  <a:pt x="0" y="1657"/>
                </a:lnTo>
                <a:lnTo>
                  <a:pt x="384" y="1945"/>
                </a:lnTo>
                <a:lnTo>
                  <a:pt x="816" y="1705"/>
                </a:lnTo>
                <a:lnTo>
                  <a:pt x="816" y="73"/>
                </a:lnTo>
                <a:lnTo>
                  <a:pt x="796" y="41"/>
                </a:lnTo>
                <a:cubicBezTo>
                  <a:pt x="785" y="30"/>
                  <a:pt x="777" y="0"/>
                  <a:pt x="748" y="5"/>
                </a:cubicBezTo>
                <a:cubicBezTo>
                  <a:pt x="719" y="10"/>
                  <a:pt x="645" y="6"/>
                  <a:pt x="624" y="73"/>
                </a:cubicBezTo>
                <a:cubicBezTo>
                  <a:pt x="603" y="140"/>
                  <a:pt x="694" y="353"/>
                  <a:pt x="624" y="409"/>
                </a:cubicBezTo>
                <a:cubicBezTo>
                  <a:pt x="554" y="465"/>
                  <a:pt x="274" y="465"/>
                  <a:pt x="204" y="409"/>
                </a:cubicBezTo>
                <a:cubicBezTo>
                  <a:pt x="134" y="353"/>
                  <a:pt x="217" y="139"/>
                  <a:pt x="204" y="73"/>
                </a:cubicBezTo>
                <a:cubicBezTo>
                  <a:pt x="191" y="7"/>
                  <a:pt x="153" y="21"/>
                  <a:pt x="128" y="13"/>
                </a:cubicBezTo>
                <a:cubicBezTo>
                  <a:pt x="103" y="5"/>
                  <a:pt x="73" y="15"/>
                  <a:pt x="52" y="25"/>
                </a:cubicBezTo>
                <a:cubicBezTo>
                  <a:pt x="31" y="35"/>
                  <a:pt x="11" y="63"/>
                  <a:pt x="0" y="73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5029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>
                <a:latin typeface="Times New Roman" pitchFamily="18" charset="0"/>
              </a:rPr>
              <a:t>Receptor</a:t>
            </a:r>
            <a:endParaRPr lang="es-ES" sz="2400" b="1">
              <a:latin typeface="Times New Roman" pitchFamily="18" charset="0"/>
            </a:endParaRPr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1776413" y="4270375"/>
            <a:ext cx="661987" cy="984250"/>
          </a:xfrm>
          <a:custGeom>
            <a:avLst/>
            <a:gdLst>
              <a:gd name="T0" fmla="*/ 6 w 690"/>
              <a:gd name="T1" fmla="*/ 501 h 912"/>
              <a:gd name="T2" fmla="*/ 114 w 690"/>
              <a:gd name="T3" fmla="*/ 72 h 912"/>
              <a:gd name="T4" fmla="*/ 690 w 690"/>
              <a:gd name="T5" fmla="*/ 72 h 912"/>
              <a:gd name="T6" fmla="*/ 690 w 690"/>
              <a:gd name="T7" fmla="*/ 504 h 912"/>
              <a:gd name="T8" fmla="*/ 384 w 690"/>
              <a:gd name="T9" fmla="*/ 642 h 912"/>
              <a:gd name="T10" fmla="*/ 114 w 690"/>
              <a:gd name="T11" fmla="*/ 888 h 912"/>
              <a:gd name="T12" fmla="*/ 6 w 690"/>
              <a:gd name="T13" fmla="*/ 501 h 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0"/>
              <a:gd name="T22" fmla="*/ 0 h 912"/>
              <a:gd name="T23" fmla="*/ 690 w 690"/>
              <a:gd name="T24" fmla="*/ 912 h 9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0" h="912">
                <a:moveTo>
                  <a:pt x="6" y="501"/>
                </a:moveTo>
                <a:cubicBezTo>
                  <a:pt x="6" y="365"/>
                  <a:pt x="0" y="144"/>
                  <a:pt x="114" y="72"/>
                </a:cubicBezTo>
                <a:cubicBezTo>
                  <a:pt x="228" y="0"/>
                  <a:pt x="594" y="0"/>
                  <a:pt x="690" y="72"/>
                </a:cubicBezTo>
                <a:lnTo>
                  <a:pt x="690" y="504"/>
                </a:lnTo>
                <a:cubicBezTo>
                  <a:pt x="639" y="599"/>
                  <a:pt x="480" y="578"/>
                  <a:pt x="384" y="642"/>
                </a:cubicBezTo>
                <a:cubicBezTo>
                  <a:pt x="288" y="706"/>
                  <a:pt x="177" y="912"/>
                  <a:pt x="114" y="888"/>
                </a:cubicBezTo>
                <a:cubicBezTo>
                  <a:pt x="51" y="864"/>
                  <a:pt x="6" y="637"/>
                  <a:pt x="6" y="501"/>
                </a:cubicBezTo>
                <a:close/>
              </a:path>
            </a:pathLst>
          </a:cu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 flipH="1">
            <a:off x="2438400" y="4267200"/>
            <a:ext cx="661988" cy="984250"/>
          </a:xfrm>
          <a:custGeom>
            <a:avLst/>
            <a:gdLst>
              <a:gd name="T0" fmla="*/ 6 w 690"/>
              <a:gd name="T1" fmla="*/ 501 h 912"/>
              <a:gd name="T2" fmla="*/ 114 w 690"/>
              <a:gd name="T3" fmla="*/ 72 h 912"/>
              <a:gd name="T4" fmla="*/ 690 w 690"/>
              <a:gd name="T5" fmla="*/ 72 h 912"/>
              <a:gd name="T6" fmla="*/ 690 w 690"/>
              <a:gd name="T7" fmla="*/ 504 h 912"/>
              <a:gd name="T8" fmla="*/ 384 w 690"/>
              <a:gd name="T9" fmla="*/ 642 h 912"/>
              <a:gd name="T10" fmla="*/ 114 w 690"/>
              <a:gd name="T11" fmla="*/ 888 h 912"/>
              <a:gd name="T12" fmla="*/ 6 w 690"/>
              <a:gd name="T13" fmla="*/ 501 h 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0"/>
              <a:gd name="T22" fmla="*/ 0 h 912"/>
              <a:gd name="T23" fmla="*/ 690 w 690"/>
              <a:gd name="T24" fmla="*/ 912 h 9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0" h="912">
                <a:moveTo>
                  <a:pt x="6" y="501"/>
                </a:moveTo>
                <a:cubicBezTo>
                  <a:pt x="6" y="365"/>
                  <a:pt x="0" y="144"/>
                  <a:pt x="114" y="72"/>
                </a:cubicBezTo>
                <a:cubicBezTo>
                  <a:pt x="228" y="0"/>
                  <a:pt x="594" y="0"/>
                  <a:pt x="690" y="72"/>
                </a:cubicBezTo>
                <a:lnTo>
                  <a:pt x="690" y="504"/>
                </a:lnTo>
                <a:cubicBezTo>
                  <a:pt x="639" y="599"/>
                  <a:pt x="480" y="578"/>
                  <a:pt x="384" y="642"/>
                </a:cubicBezTo>
                <a:cubicBezTo>
                  <a:pt x="288" y="706"/>
                  <a:pt x="177" y="912"/>
                  <a:pt x="114" y="888"/>
                </a:cubicBezTo>
                <a:cubicBezTo>
                  <a:pt x="51" y="864"/>
                  <a:pt x="6" y="637"/>
                  <a:pt x="6" y="501"/>
                </a:cubicBezTo>
                <a:close/>
              </a:path>
            </a:pathLst>
          </a:cu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3581400" y="2971800"/>
            <a:ext cx="1447800" cy="1447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3124200" y="4038600"/>
            <a:ext cx="1073150" cy="484188"/>
          </a:xfrm>
          <a:custGeom>
            <a:avLst/>
            <a:gdLst>
              <a:gd name="T0" fmla="*/ 136 w 1119"/>
              <a:gd name="T1" fmla="*/ 402 h 449"/>
              <a:gd name="T2" fmla="*/ 277 w 1119"/>
              <a:gd name="T3" fmla="*/ 129 h 449"/>
              <a:gd name="T4" fmla="*/ 514 w 1119"/>
              <a:gd name="T5" fmla="*/ 42 h 449"/>
              <a:gd name="T6" fmla="*/ 568 w 1119"/>
              <a:gd name="T7" fmla="*/ 0 h 449"/>
              <a:gd name="T8" fmla="*/ 625 w 1119"/>
              <a:gd name="T9" fmla="*/ 45 h 449"/>
              <a:gd name="T10" fmla="*/ 853 w 1119"/>
              <a:gd name="T11" fmla="*/ 120 h 449"/>
              <a:gd name="T12" fmla="*/ 1000 w 1119"/>
              <a:gd name="T13" fmla="*/ 402 h 449"/>
              <a:gd name="T14" fmla="*/ 136 w 1119"/>
              <a:gd name="T15" fmla="*/ 402 h 4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19"/>
              <a:gd name="T25" fmla="*/ 0 h 449"/>
              <a:gd name="T26" fmla="*/ 1119 w 1119"/>
              <a:gd name="T27" fmla="*/ 449 h 44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19" h="449">
                <a:moveTo>
                  <a:pt x="136" y="402"/>
                </a:moveTo>
                <a:cubicBezTo>
                  <a:pt x="0" y="356"/>
                  <a:pt x="214" y="189"/>
                  <a:pt x="277" y="129"/>
                </a:cubicBezTo>
                <a:cubicBezTo>
                  <a:pt x="340" y="69"/>
                  <a:pt x="465" y="63"/>
                  <a:pt x="514" y="42"/>
                </a:cubicBezTo>
                <a:lnTo>
                  <a:pt x="568" y="0"/>
                </a:lnTo>
                <a:lnTo>
                  <a:pt x="625" y="45"/>
                </a:lnTo>
                <a:cubicBezTo>
                  <a:pt x="672" y="65"/>
                  <a:pt x="791" y="61"/>
                  <a:pt x="853" y="120"/>
                </a:cubicBezTo>
                <a:cubicBezTo>
                  <a:pt x="915" y="179"/>
                  <a:pt x="1119" y="355"/>
                  <a:pt x="1000" y="402"/>
                </a:cubicBezTo>
                <a:cubicBezTo>
                  <a:pt x="881" y="449"/>
                  <a:pt x="316" y="402"/>
                  <a:pt x="136" y="402"/>
                </a:cubicBezTo>
                <a:close/>
              </a:path>
            </a:pathLst>
          </a:custGeom>
          <a:gradFill rotWithShape="0">
            <a:gsLst>
              <a:gs pos="0">
                <a:srgbClr val="00FFFF"/>
              </a:gs>
              <a:gs pos="100000">
                <a:srgbClr val="00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3048000" y="4648200"/>
            <a:ext cx="533400" cy="711200"/>
          </a:xfrm>
          <a:custGeom>
            <a:avLst/>
            <a:gdLst>
              <a:gd name="T0" fmla="*/ 0 w 336"/>
              <a:gd name="T1" fmla="*/ 336 h 448"/>
              <a:gd name="T2" fmla="*/ 96 w 336"/>
              <a:gd name="T3" fmla="*/ 384 h 448"/>
              <a:gd name="T4" fmla="*/ 240 w 336"/>
              <a:gd name="T5" fmla="*/ 384 h 448"/>
              <a:gd name="T6" fmla="*/ 336 w 336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448"/>
              <a:gd name="T14" fmla="*/ 336 w 336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448">
                <a:moveTo>
                  <a:pt x="0" y="336"/>
                </a:moveTo>
                <a:cubicBezTo>
                  <a:pt x="28" y="356"/>
                  <a:pt x="56" y="376"/>
                  <a:pt x="96" y="384"/>
                </a:cubicBezTo>
                <a:cubicBezTo>
                  <a:pt x="136" y="392"/>
                  <a:pt x="200" y="448"/>
                  <a:pt x="240" y="384"/>
                </a:cubicBezTo>
                <a:cubicBezTo>
                  <a:pt x="280" y="320"/>
                  <a:pt x="308" y="160"/>
                  <a:pt x="336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4349" name="Freeform 13"/>
          <p:cNvSpPr>
            <a:spLocks/>
          </p:cNvSpPr>
          <p:nvPr/>
        </p:nvSpPr>
        <p:spPr bwMode="auto">
          <a:xfrm>
            <a:off x="4191000" y="4292600"/>
            <a:ext cx="762000" cy="508000"/>
          </a:xfrm>
          <a:custGeom>
            <a:avLst/>
            <a:gdLst>
              <a:gd name="T0" fmla="*/ 0 w 480"/>
              <a:gd name="T1" fmla="*/ 320 h 320"/>
              <a:gd name="T2" fmla="*/ 96 w 480"/>
              <a:gd name="T3" fmla="*/ 80 h 320"/>
              <a:gd name="T4" fmla="*/ 336 w 480"/>
              <a:gd name="T5" fmla="*/ 32 h 320"/>
              <a:gd name="T6" fmla="*/ 480 w 480"/>
              <a:gd name="T7" fmla="*/ 272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20"/>
              <a:gd name="T14" fmla="*/ 480 w 480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20">
                <a:moveTo>
                  <a:pt x="0" y="320"/>
                </a:moveTo>
                <a:cubicBezTo>
                  <a:pt x="20" y="224"/>
                  <a:pt x="40" y="128"/>
                  <a:pt x="96" y="80"/>
                </a:cubicBezTo>
                <a:cubicBezTo>
                  <a:pt x="152" y="32"/>
                  <a:pt x="272" y="0"/>
                  <a:pt x="336" y="32"/>
                </a:cubicBezTo>
                <a:cubicBezTo>
                  <a:pt x="400" y="64"/>
                  <a:pt x="440" y="168"/>
                  <a:pt x="480" y="272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038600" y="5410200"/>
            <a:ext cx="1981200" cy="830997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 dirty="0">
                <a:latin typeface="Times New Roman" pitchFamily="18" charset="0"/>
              </a:rPr>
              <a:t>2nd </a:t>
            </a:r>
            <a:r>
              <a:rPr lang="es-ES_tradnl" sz="2400" b="1" dirty="0" err="1">
                <a:latin typeface="Times New Roman" pitchFamily="18" charset="0"/>
              </a:rPr>
              <a:t>messenger</a:t>
            </a:r>
            <a:endParaRPr lang="es-ES" sz="2400" b="1" dirty="0">
              <a:latin typeface="Times New Roman" pitchFamily="18" charset="0"/>
            </a:endParaRP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4724400" y="4724400"/>
            <a:ext cx="457200" cy="3810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BC71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auto">
          <a:xfrm>
            <a:off x="5791200" y="4343400"/>
            <a:ext cx="990600" cy="1066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33"/>
              </a:gs>
              <a:gs pos="100000">
                <a:srgbClr val="7E9D1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791200" y="4419600"/>
            <a:ext cx="121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Times New Roman" pitchFamily="18" charset="0"/>
              </a:rPr>
              <a:t>Protein</a:t>
            </a:r>
            <a:r>
              <a:rPr lang="es-ES_tradnl" sz="2000" b="1" dirty="0">
                <a:latin typeface="Times New Roman" pitchFamily="18" charset="0"/>
              </a:rPr>
              <a:t> </a:t>
            </a:r>
            <a:r>
              <a:rPr lang="es-ES_tradnl" sz="2000" b="1" dirty="0" err="1">
                <a:latin typeface="Times New Roman" pitchFamily="18" charset="0"/>
              </a:rPr>
              <a:t>kinase</a:t>
            </a:r>
            <a:endParaRPr lang="es-ES" sz="2000" b="1" dirty="0">
              <a:latin typeface="Times New Roman" pitchFamily="18" charset="0"/>
            </a:endParaRPr>
          </a:p>
        </p:txBody>
      </p:sp>
      <p:sp>
        <p:nvSpPr>
          <p:cNvPr id="14355" name="Freeform 19"/>
          <p:cNvSpPr>
            <a:spLocks/>
          </p:cNvSpPr>
          <p:nvPr/>
        </p:nvSpPr>
        <p:spPr bwMode="auto">
          <a:xfrm>
            <a:off x="5181600" y="5029200"/>
            <a:ext cx="609600" cy="88900"/>
          </a:xfrm>
          <a:custGeom>
            <a:avLst/>
            <a:gdLst>
              <a:gd name="T0" fmla="*/ 0 w 384"/>
              <a:gd name="T1" fmla="*/ 0 h 56"/>
              <a:gd name="T2" fmla="*/ 144 w 384"/>
              <a:gd name="T3" fmla="*/ 48 h 56"/>
              <a:gd name="T4" fmla="*/ 384 w 384"/>
              <a:gd name="T5" fmla="*/ 48 h 56"/>
              <a:gd name="T6" fmla="*/ 0 60000 65536"/>
              <a:gd name="T7" fmla="*/ 0 60000 65536"/>
              <a:gd name="T8" fmla="*/ 0 60000 65536"/>
              <a:gd name="T9" fmla="*/ 0 w 384"/>
              <a:gd name="T10" fmla="*/ 0 h 56"/>
              <a:gd name="T11" fmla="*/ 384 w 384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6">
                <a:moveTo>
                  <a:pt x="0" y="0"/>
                </a:moveTo>
                <a:cubicBezTo>
                  <a:pt x="40" y="20"/>
                  <a:pt x="80" y="40"/>
                  <a:pt x="144" y="48"/>
                </a:cubicBezTo>
                <a:cubicBezTo>
                  <a:pt x="208" y="56"/>
                  <a:pt x="296" y="52"/>
                  <a:pt x="384" y="4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943600" y="5867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>
                <a:latin typeface="Times New Roman" pitchFamily="18" charset="0"/>
              </a:rPr>
              <a:t>ATP</a:t>
            </a:r>
            <a:endParaRPr lang="es-ES" sz="2400" b="1">
              <a:latin typeface="Times New Roman" pitchFamily="18" charset="0"/>
            </a:endParaRP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781800" y="5257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>
                <a:latin typeface="Times New Roman" pitchFamily="18" charset="0"/>
              </a:rPr>
              <a:t>ADP</a:t>
            </a:r>
            <a:endParaRPr lang="es-ES" sz="2400" b="1">
              <a:latin typeface="Times New Roman" pitchFamily="18" charset="0"/>
            </a:endParaRPr>
          </a:p>
        </p:txBody>
      </p:sp>
      <p:sp>
        <p:nvSpPr>
          <p:cNvPr id="14358" name="Freeform 22"/>
          <p:cNvSpPr>
            <a:spLocks/>
          </p:cNvSpPr>
          <p:nvPr/>
        </p:nvSpPr>
        <p:spPr bwMode="auto">
          <a:xfrm>
            <a:off x="6400800" y="5486400"/>
            <a:ext cx="457200" cy="381000"/>
          </a:xfrm>
          <a:custGeom>
            <a:avLst/>
            <a:gdLst>
              <a:gd name="T0" fmla="*/ 40 w 280"/>
              <a:gd name="T1" fmla="*/ 336 h 336"/>
              <a:gd name="T2" fmla="*/ 40 w 280"/>
              <a:gd name="T3" fmla="*/ 48 h 336"/>
              <a:gd name="T4" fmla="*/ 280 w 280"/>
              <a:gd name="T5" fmla="*/ 48 h 336"/>
              <a:gd name="T6" fmla="*/ 0 60000 65536"/>
              <a:gd name="T7" fmla="*/ 0 60000 65536"/>
              <a:gd name="T8" fmla="*/ 0 60000 65536"/>
              <a:gd name="T9" fmla="*/ 0 w 280"/>
              <a:gd name="T10" fmla="*/ 0 h 336"/>
              <a:gd name="T11" fmla="*/ 280 w 28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336">
                <a:moveTo>
                  <a:pt x="40" y="336"/>
                </a:moveTo>
                <a:cubicBezTo>
                  <a:pt x="20" y="216"/>
                  <a:pt x="0" y="96"/>
                  <a:pt x="40" y="48"/>
                </a:cubicBezTo>
                <a:cubicBezTo>
                  <a:pt x="80" y="0"/>
                  <a:pt x="180" y="24"/>
                  <a:pt x="280" y="4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8534400" y="4648200"/>
            <a:ext cx="457200" cy="457200"/>
            <a:chOff x="5136" y="3360"/>
            <a:chExt cx="288" cy="288"/>
          </a:xfrm>
        </p:grpSpPr>
        <p:sp>
          <p:nvSpPr>
            <p:cNvPr id="14366" name="AutoShape 25"/>
            <p:cNvSpPr>
              <a:spLocks noChangeArrowheads="1"/>
            </p:cNvSpPr>
            <p:nvPr/>
          </p:nvSpPr>
          <p:spPr bwMode="auto">
            <a:xfrm>
              <a:off x="5136" y="3360"/>
              <a:ext cx="288" cy="28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67" name="Text Box 26"/>
            <p:cNvSpPr txBox="1">
              <a:spLocks noChangeArrowheads="1"/>
            </p:cNvSpPr>
            <p:nvPr/>
          </p:nvSpPr>
          <p:spPr bwMode="auto">
            <a:xfrm>
              <a:off x="5184" y="336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latin typeface="Times New Roman" pitchFamily="18" charset="0"/>
                </a:rPr>
                <a:t>P</a:t>
              </a:r>
              <a:endParaRPr lang="es-ES" sz="2400" b="1">
                <a:latin typeface="Times New Roman" pitchFamily="18" charset="0"/>
              </a:endParaRPr>
            </a:p>
          </p:txBody>
        </p:sp>
      </p:grpSp>
      <p:sp>
        <p:nvSpPr>
          <p:cNvPr id="14361" name="AutoShape 27"/>
          <p:cNvSpPr>
            <a:spLocks noChangeArrowheads="1"/>
          </p:cNvSpPr>
          <p:nvPr/>
        </p:nvSpPr>
        <p:spPr bwMode="auto">
          <a:xfrm>
            <a:off x="7772400" y="2133600"/>
            <a:ext cx="381000" cy="3124200"/>
          </a:xfrm>
          <a:prstGeom prst="upDownArrow">
            <a:avLst>
              <a:gd name="adj1" fmla="val 50000"/>
              <a:gd name="adj2" fmla="val 164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62" name="Oval 28"/>
          <p:cNvSpPr>
            <a:spLocks noChangeArrowheads="1"/>
          </p:cNvSpPr>
          <p:nvPr/>
        </p:nvSpPr>
        <p:spPr bwMode="auto">
          <a:xfrm>
            <a:off x="685800" y="2057400"/>
            <a:ext cx="685800" cy="609600"/>
          </a:xfrm>
          <a:prstGeom prst="ellipse">
            <a:avLst/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C6423692-C9A4-49EF-81AE-9EB6C45D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 dirty="0" err="1">
                <a:latin typeface="Times New Roman" pitchFamily="18" charset="0"/>
              </a:rPr>
              <a:t>Neurotransmitter</a:t>
            </a:r>
            <a:endParaRPr lang="es-ES" sz="2400" b="1" dirty="0">
              <a:latin typeface="Times New Roman" pitchFamily="18" charset="0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AA4CBD65-BD82-4475-A5FE-9ADB70E9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3340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 dirty="0">
                <a:latin typeface="Times New Roman" pitchFamily="18" charset="0"/>
              </a:rPr>
              <a:t>G </a:t>
            </a:r>
            <a:r>
              <a:rPr lang="es-ES_tradnl" sz="2400" b="1" dirty="0" err="1">
                <a:latin typeface="Times New Roman" pitchFamily="18" charset="0"/>
              </a:rPr>
              <a:t>protein</a:t>
            </a:r>
            <a:endParaRPr lang="es-ES" sz="2400" b="1" dirty="0">
              <a:latin typeface="Times New Roman" pitchFamily="18" charset="0"/>
            </a:endParaRP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4E12B2AF-1C6E-4E1D-AA9D-2C1A134E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5240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 dirty="0">
                <a:latin typeface="Times New Roman" pitchFamily="18" charset="0"/>
              </a:rPr>
              <a:t>Ion </a:t>
            </a:r>
            <a:r>
              <a:rPr lang="es-ES_tradnl" sz="2400" b="1" dirty="0" err="1">
                <a:latin typeface="Times New Roman" pitchFamily="18" charset="0"/>
              </a:rPr>
              <a:t>channel</a:t>
            </a:r>
            <a:endParaRPr lang="es-ES" sz="2400" b="1" dirty="0">
              <a:latin typeface="Times New Roman" pitchFamily="18" charset="0"/>
            </a:endParaRP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E7915C27-0649-4106-8AD9-B6C1EEA0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 dirty="0" err="1">
                <a:latin typeface="Times New Roman" pitchFamily="18" charset="0"/>
              </a:rPr>
              <a:t>Enzyme</a:t>
            </a:r>
            <a:endParaRPr lang="es-ES" sz="2400" b="1" dirty="0">
              <a:latin typeface="Times New Roman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1A90225-929C-473D-B0B2-E27BFB773152}"/>
              </a:ext>
            </a:extLst>
          </p:cNvPr>
          <p:cNvSpPr txBox="1"/>
          <p:nvPr/>
        </p:nvSpPr>
        <p:spPr>
          <a:xfrm>
            <a:off x="228600" y="83671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>
                <a:solidFill>
                  <a:srgbClr val="FF0000"/>
                </a:solidFill>
              </a:rPr>
              <a:t>Metabotropic</a:t>
            </a:r>
            <a:r>
              <a:rPr lang="ca-ES" dirty="0">
                <a:solidFill>
                  <a:srgbClr val="FF0000"/>
                </a:solidFill>
              </a:rPr>
              <a:t> receptors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1EEDBA2E-70CD-4807-89DA-0F26CE70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>
                <a:latin typeface="Arial" charset="0"/>
              </a:rPr>
              <a:t>Basic </a:t>
            </a:r>
            <a:r>
              <a:rPr lang="es-ES_tradnl" sz="2000" b="1" dirty="0" err="1">
                <a:latin typeface="Arial" charset="0"/>
              </a:rPr>
              <a:t>mechanisms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of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chemical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synaptic</a:t>
            </a:r>
            <a:r>
              <a:rPr lang="es-ES_tradnl" sz="2000" b="1" dirty="0">
                <a:latin typeface="Arial" charset="0"/>
              </a:rPr>
              <a:t> transmisión</a:t>
            </a:r>
            <a:endParaRPr lang="es-ES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12510"/>
      </p:ext>
    </p:extLst>
  </p:cSld>
  <p:clrMapOvr>
    <a:masterClrMapping/>
  </p:clrMapOvr>
  <p:transition spd="med"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notropic VS Metabotropic Receptors infographic">
            <a:extLst>
              <a:ext uri="{FF2B5EF4-FFF2-40B4-BE49-F238E27FC236}">
                <a16:creationId xmlns:a16="http://schemas.microsoft.com/office/drawing/2014/main" id="{DA46B0B2-A23F-42AC-BAEB-AE5F93B9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39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6536562-1C9B-4044-B4FE-D217E54FE60C}"/>
              </a:ext>
            </a:extLst>
          </p:cNvPr>
          <p:cNvSpPr txBox="1"/>
          <p:nvPr/>
        </p:nvSpPr>
        <p:spPr>
          <a:xfrm>
            <a:off x="5580112" y="476672"/>
            <a:ext cx="3456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ionotropic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receptors is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endParaRPr lang="ca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metabotropic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receptors is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long-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lasting</a:t>
            </a:r>
            <a:endParaRPr lang="ca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Metabotropic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receptors can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neurons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besides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usual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causing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postsynaptic</a:t>
            </a:r>
            <a:r>
              <a:rPr lang="ca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69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446C00CA-0505-5BB7-9B37-E0C1351F398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43000"/>
            <a:ext cx="8686800" cy="5235575"/>
            <a:chOff x="768" y="1832"/>
            <a:chExt cx="3600" cy="2186"/>
          </a:xfrm>
        </p:grpSpPr>
        <p:grpSp>
          <p:nvGrpSpPr>
            <p:cNvPr id="3115" name="Group 3">
              <a:extLst>
                <a:ext uri="{FF2B5EF4-FFF2-40B4-BE49-F238E27FC236}">
                  <a16:creationId xmlns:a16="http://schemas.microsoft.com/office/drawing/2014/main" id="{AB731A3C-F36B-84D7-E278-38EE6E29E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72"/>
              <a:ext cx="1485" cy="2112"/>
              <a:chOff x="768" y="1872"/>
              <a:chExt cx="1485" cy="2112"/>
            </a:xfrm>
          </p:grpSpPr>
          <p:sp>
            <p:nvSpPr>
              <p:cNvPr id="3119" name="Freeform 4">
                <a:extLst>
                  <a:ext uri="{FF2B5EF4-FFF2-40B4-BE49-F238E27FC236}">
                    <a16:creationId xmlns:a16="http://schemas.microsoft.com/office/drawing/2014/main" id="{010E349F-09BE-55FA-C3B4-CD6B4E0BA4A0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968" y="2699"/>
                <a:ext cx="1085" cy="1485"/>
              </a:xfrm>
              <a:custGeom>
                <a:avLst/>
                <a:gdLst>
                  <a:gd name="T0" fmla="*/ 11051 w 760"/>
                  <a:gd name="T1" fmla="*/ 0 h 1090"/>
                  <a:gd name="T2" fmla="*/ 9858 w 760"/>
                  <a:gd name="T3" fmla="*/ 6208 h 1090"/>
                  <a:gd name="T4" fmla="*/ 4241 w 760"/>
                  <a:gd name="T5" fmla="*/ 8734 h 1090"/>
                  <a:gd name="T6" fmla="*/ 690 w 760"/>
                  <a:gd name="T7" fmla="*/ 14157 h 1090"/>
                  <a:gd name="T8" fmla="*/ 8363 w 760"/>
                  <a:gd name="T9" fmla="*/ 17075 h 1090"/>
                  <a:gd name="T10" fmla="*/ 18718 w 760"/>
                  <a:gd name="T11" fmla="*/ 17456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0"/>
                  <a:gd name="T19" fmla="*/ 0 h 1090"/>
                  <a:gd name="T20" fmla="*/ 760 w 760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0" h="1090">
                    <a:moveTo>
                      <a:pt x="448" y="0"/>
                    </a:moveTo>
                    <a:cubicBezTo>
                      <a:pt x="440" y="64"/>
                      <a:pt x="446" y="294"/>
                      <a:pt x="400" y="384"/>
                    </a:cubicBezTo>
                    <a:cubicBezTo>
                      <a:pt x="354" y="474"/>
                      <a:pt x="234" y="458"/>
                      <a:pt x="172" y="540"/>
                    </a:cubicBezTo>
                    <a:cubicBezTo>
                      <a:pt x="110" y="622"/>
                      <a:pt x="0" y="790"/>
                      <a:pt x="28" y="876"/>
                    </a:cubicBezTo>
                    <a:cubicBezTo>
                      <a:pt x="56" y="962"/>
                      <a:pt x="218" y="1022"/>
                      <a:pt x="340" y="1056"/>
                    </a:cubicBezTo>
                    <a:cubicBezTo>
                      <a:pt x="462" y="1090"/>
                      <a:pt x="690" y="1076"/>
                      <a:pt x="760" y="1080"/>
                    </a:cubicBezTo>
                  </a:path>
                </a:pathLst>
              </a:custGeom>
              <a:noFill/>
              <a:ln w="571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" name="Freeform 5">
                <a:extLst>
                  <a:ext uri="{FF2B5EF4-FFF2-40B4-BE49-F238E27FC236}">
                    <a16:creationId xmlns:a16="http://schemas.microsoft.com/office/drawing/2014/main" id="{D96DF8E2-204B-A917-671E-E4475D60CB6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968" y="1672"/>
                <a:ext cx="1085" cy="1485"/>
              </a:xfrm>
              <a:custGeom>
                <a:avLst/>
                <a:gdLst>
                  <a:gd name="T0" fmla="*/ 11051 w 760"/>
                  <a:gd name="T1" fmla="*/ 0 h 1090"/>
                  <a:gd name="T2" fmla="*/ 9858 w 760"/>
                  <a:gd name="T3" fmla="*/ 6208 h 1090"/>
                  <a:gd name="T4" fmla="*/ 4241 w 760"/>
                  <a:gd name="T5" fmla="*/ 8734 h 1090"/>
                  <a:gd name="T6" fmla="*/ 690 w 760"/>
                  <a:gd name="T7" fmla="*/ 14157 h 1090"/>
                  <a:gd name="T8" fmla="*/ 8363 w 760"/>
                  <a:gd name="T9" fmla="*/ 17075 h 1090"/>
                  <a:gd name="T10" fmla="*/ 18718 w 760"/>
                  <a:gd name="T11" fmla="*/ 17456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0"/>
                  <a:gd name="T19" fmla="*/ 0 h 1090"/>
                  <a:gd name="T20" fmla="*/ 760 w 760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0" h="1090">
                    <a:moveTo>
                      <a:pt x="448" y="0"/>
                    </a:moveTo>
                    <a:cubicBezTo>
                      <a:pt x="440" y="64"/>
                      <a:pt x="446" y="294"/>
                      <a:pt x="400" y="384"/>
                    </a:cubicBezTo>
                    <a:cubicBezTo>
                      <a:pt x="354" y="474"/>
                      <a:pt x="234" y="458"/>
                      <a:pt x="172" y="540"/>
                    </a:cubicBezTo>
                    <a:cubicBezTo>
                      <a:pt x="110" y="622"/>
                      <a:pt x="0" y="790"/>
                      <a:pt x="28" y="876"/>
                    </a:cubicBezTo>
                    <a:cubicBezTo>
                      <a:pt x="56" y="962"/>
                      <a:pt x="218" y="1022"/>
                      <a:pt x="340" y="1056"/>
                    </a:cubicBezTo>
                    <a:cubicBezTo>
                      <a:pt x="462" y="1090"/>
                      <a:pt x="690" y="1076"/>
                      <a:pt x="760" y="1080"/>
                    </a:cubicBezTo>
                  </a:path>
                </a:pathLst>
              </a:custGeom>
              <a:noFill/>
              <a:ln w="571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6" name="Group 6">
              <a:extLst>
                <a:ext uri="{FF2B5EF4-FFF2-40B4-BE49-F238E27FC236}">
                  <a16:creationId xmlns:a16="http://schemas.microsoft.com/office/drawing/2014/main" id="{B320F1FE-0375-08B0-5D8B-34CEA103A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3" y="1832"/>
              <a:ext cx="1485" cy="2186"/>
              <a:chOff x="2883" y="1832"/>
              <a:chExt cx="1485" cy="2186"/>
            </a:xfrm>
          </p:grpSpPr>
          <p:sp>
            <p:nvSpPr>
              <p:cNvPr id="3117" name="Freeform 7">
                <a:extLst>
                  <a:ext uri="{FF2B5EF4-FFF2-40B4-BE49-F238E27FC236}">
                    <a16:creationId xmlns:a16="http://schemas.microsoft.com/office/drawing/2014/main" id="{FB344996-DF6A-930B-6615-666CA7F1E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2899"/>
                <a:ext cx="1485" cy="1119"/>
              </a:xfrm>
              <a:custGeom>
                <a:avLst/>
                <a:gdLst>
                  <a:gd name="T0" fmla="*/ 1485 w 1485"/>
                  <a:gd name="T1" fmla="*/ 445 h 1119"/>
                  <a:gd name="T2" fmla="*/ 1155 w 1485"/>
                  <a:gd name="T3" fmla="*/ 941 h 1119"/>
                  <a:gd name="T4" fmla="*/ 789 w 1485"/>
                  <a:gd name="T5" fmla="*/ 1043 h 1119"/>
                  <a:gd name="T6" fmla="*/ 292 w 1485"/>
                  <a:gd name="T7" fmla="*/ 1045 h 1119"/>
                  <a:gd name="T8" fmla="*/ 46 w 1485"/>
                  <a:gd name="T9" fmla="*/ 600 h 1119"/>
                  <a:gd name="T10" fmla="*/ 14 w 1485"/>
                  <a:gd name="T11" fmla="*/ 0 h 1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5"/>
                  <a:gd name="T19" fmla="*/ 0 h 1119"/>
                  <a:gd name="T20" fmla="*/ 1485 w 1485"/>
                  <a:gd name="T21" fmla="*/ 1119 h 1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5" h="1119">
                    <a:moveTo>
                      <a:pt x="1485" y="445"/>
                    </a:moveTo>
                    <a:cubicBezTo>
                      <a:pt x="1430" y="528"/>
                      <a:pt x="1271" y="841"/>
                      <a:pt x="1155" y="941"/>
                    </a:cubicBezTo>
                    <a:cubicBezTo>
                      <a:pt x="1039" y="1041"/>
                      <a:pt x="933" y="1026"/>
                      <a:pt x="789" y="1043"/>
                    </a:cubicBezTo>
                    <a:cubicBezTo>
                      <a:pt x="645" y="1060"/>
                      <a:pt x="416" y="1119"/>
                      <a:pt x="292" y="1045"/>
                    </a:cubicBezTo>
                    <a:cubicBezTo>
                      <a:pt x="168" y="971"/>
                      <a:pt x="93" y="774"/>
                      <a:pt x="46" y="600"/>
                    </a:cubicBezTo>
                    <a:cubicBezTo>
                      <a:pt x="0" y="425"/>
                      <a:pt x="19" y="100"/>
                      <a:pt x="14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" name="Freeform 8">
                <a:extLst>
                  <a:ext uri="{FF2B5EF4-FFF2-40B4-BE49-F238E27FC236}">
                    <a16:creationId xmlns:a16="http://schemas.microsoft.com/office/drawing/2014/main" id="{0A07C0F8-7554-5A24-DB7B-8F588FF5E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832"/>
                <a:ext cx="1485" cy="1125"/>
              </a:xfrm>
              <a:custGeom>
                <a:avLst/>
                <a:gdLst>
                  <a:gd name="T0" fmla="*/ 1485 w 1485"/>
                  <a:gd name="T1" fmla="*/ 680 h 1125"/>
                  <a:gd name="T2" fmla="*/ 1185 w 1485"/>
                  <a:gd name="T3" fmla="*/ 250 h 1125"/>
                  <a:gd name="T4" fmla="*/ 801 w 1485"/>
                  <a:gd name="T5" fmla="*/ 46 h 1125"/>
                  <a:gd name="T6" fmla="*/ 292 w 1485"/>
                  <a:gd name="T7" fmla="*/ 80 h 1125"/>
                  <a:gd name="T8" fmla="*/ 46 w 1485"/>
                  <a:gd name="T9" fmla="*/ 525 h 1125"/>
                  <a:gd name="T10" fmla="*/ 14 w 1485"/>
                  <a:gd name="T11" fmla="*/ 1125 h 1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5"/>
                  <a:gd name="T19" fmla="*/ 0 h 1125"/>
                  <a:gd name="T20" fmla="*/ 1485 w 1485"/>
                  <a:gd name="T21" fmla="*/ 1125 h 1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5" h="1125">
                    <a:moveTo>
                      <a:pt x="1485" y="680"/>
                    </a:moveTo>
                    <a:cubicBezTo>
                      <a:pt x="1435" y="608"/>
                      <a:pt x="1299" y="356"/>
                      <a:pt x="1185" y="250"/>
                    </a:cubicBezTo>
                    <a:cubicBezTo>
                      <a:pt x="1071" y="144"/>
                      <a:pt x="950" y="74"/>
                      <a:pt x="801" y="46"/>
                    </a:cubicBezTo>
                    <a:cubicBezTo>
                      <a:pt x="652" y="18"/>
                      <a:pt x="418" y="0"/>
                      <a:pt x="292" y="80"/>
                    </a:cubicBezTo>
                    <a:cubicBezTo>
                      <a:pt x="166" y="160"/>
                      <a:pt x="93" y="351"/>
                      <a:pt x="46" y="525"/>
                    </a:cubicBezTo>
                    <a:cubicBezTo>
                      <a:pt x="0" y="700"/>
                      <a:pt x="19" y="1025"/>
                      <a:pt x="14" y="1125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75" name="Group 10">
            <a:extLst>
              <a:ext uri="{FF2B5EF4-FFF2-40B4-BE49-F238E27FC236}">
                <a16:creationId xmlns:a16="http://schemas.microsoft.com/office/drawing/2014/main" id="{C9A7AC6E-62B4-01FE-F4BE-B6D4670BDDC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"/>
            <a:ext cx="1295400" cy="1447800"/>
            <a:chOff x="1920" y="336"/>
            <a:chExt cx="816" cy="912"/>
          </a:xfrm>
        </p:grpSpPr>
        <p:grpSp>
          <p:nvGrpSpPr>
            <p:cNvPr id="3110" name="Group 11">
              <a:extLst>
                <a:ext uri="{FF2B5EF4-FFF2-40B4-BE49-F238E27FC236}">
                  <a16:creationId xmlns:a16="http://schemas.microsoft.com/office/drawing/2014/main" id="{B6FD2753-2257-D400-DCE4-3B359AE1313F}"/>
                </a:ext>
              </a:extLst>
            </p:cNvPr>
            <p:cNvGrpSpPr>
              <a:grpSpLocks/>
            </p:cNvGrpSpPr>
            <p:nvPr/>
          </p:nvGrpSpPr>
          <p:grpSpPr bwMode="auto">
            <a:xfrm rot="2572567">
              <a:off x="1920" y="720"/>
              <a:ext cx="192" cy="528"/>
              <a:chOff x="1248" y="1664"/>
              <a:chExt cx="288" cy="798"/>
            </a:xfrm>
          </p:grpSpPr>
          <p:sp>
            <p:nvSpPr>
              <p:cNvPr id="3112" name="Freeform 12">
                <a:extLst>
                  <a:ext uri="{FF2B5EF4-FFF2-40B4-BE49-F238E27FC236}">
                    <a16:creationId xmlns:a16="http://schemas.microsoft.com/office/drawing/2014/main" id="{0D3015C2-6AC2-B4A3-3FD7-83859A7F4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1664"/>
                <a:ext cx="288" cy="798"/>
              </a:xfrm>
              <a:custGeom>
                <a:avLst/>
                <a:gdLst>
                  <a:gd name="T0" fmla="*/ 0 w 288"/>
                  <a:gd name="T1" fmla="*/ 100 h 798"/>
                  <a:gd name="T2" fmla="*/ 288 w 288"/>
                  <a:gd name="T3" fmla="*/ 100 h 798"/>
                  <a:gd name="T4" fmla="*/ 288 w 288"/>
                  <a:gd name="T5" fmla="*/ 700 h 798"/>
                  <a:gd name="T6" fmla="*/ 0 w 288"/>
                  <a:gd name="T7" fmla="*/ 688 h 798"/>
                  <a:gd name="T8" fmla="*/ 0 w 288"/>
                  <a:gd name="T9" fmla="*/ 100 h 7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98"/>
                  <a:gd name="T17" fmla="*/ 288 w 288"/>
                  <a:gd name="T18" fmla="*/ 798 h 7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98">
                    <a:moveTo>
                      <a:pt x="0" y="100"/>
                    </a:moveTo>
                    <a:cubicBezTo>
                      <a:pt x="48" y="2"/>
                      <a:pt x="240" y="0"/>
                      <a:pt x="288" y="100"/>
                    </a:cubicBezTo>
                    <a:lnTo>
                      <a:pt x="288" y="700"/>
                    </a:lnTo>
                    <a:cubicBezTo>
                      <a:pt x="240" y="798"/>
                      <a:pt x="48" y="788"/>
                      <a:pt x="0" y="688"/>
                    </a:cubicBezTo>
                    <a:lnTo>
                      <a:pt x="0" y="100"/>
                    </a:ln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Freeform 13">
                <a:extLst>
                  <a:ext uri="{FF2B5EF4-FFF2-40B4-BE49-F238E27FC236}">
                    <a16:creationId xmlns:a16="http://schemas.microsoft.com/office/drawing/2014/main" id="{E9E7767F-19E4-8F3A-112F-152A9547F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1776"/>
                <a:ext cx="288" cy="48"/>
              </a:xfrm>
              <a:custGeom>
                <a:avLst/>
                <a:gdLst>
                  <a:gd name="T0" fmla="*/ 0 w 288"/>
                  <a:gd name="T1" fmla="*/ 0 h 48"/>
                  <a:gd name="T2" fmla="*/ 144 w 288"/>
                  <a:gd name="T3" fmla="*/ 48 h 48"/>
                  <a:gd name="T4" fmla="*/ 288 w 288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"/>
                  <a:gd name="T11" fmla="*/ 288 w 28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">
                    <a:moveTo>
                      <a:pt x="0" y="0"/>
                    </a:moveTo>
                    <a:cubicBezTo>
                      <a:pt x="48" y="24"/>
                      <a:pt x="96" y="48"/>
                      <a:pt x="144" y="48"/>
                    </a:cubicBezTo>
                    <a:cubicBezTo>
                      <a:pt x="192" y="48"/>
                      <a:pt x="240" y="24"/>
                      <a:pt x="288" y="0"/>
                    </a:cubicBezTo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14">
                <a:extLst>
                  <a:ext uri="{FF2B5EF4-FFF2-40B4-BE49-F238E27FC236}">
                    <a16:creationId xmlns:a16="http://schemas.microsoft.com/office/drawing/2014/main" id="{54F01876-DD02-E771-7211-D38832A45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304"/>
                <a:ext cx="288" cy="48"/>
              </a:xfrm>
              <a:custGeom>
                <a:avLst/>
                <a:gdLst>
                  <a:gd name="T0" fmla="*/ 0 w 288"/>
                  <a:gd name="T1" fmla="*/ 48 h 48"/>
                  <a:gd name="T2" fmla="*/ 144 w 288"/>
                  <a:gd name="T3" fmla="*/ 0 h 48"/>
                  <a:gd name="T4" fmla="*/ 288 w 288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"/>
                  <a:gd name="T11" fmla="*/ 288 w 28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">
                    <a:moveTo>
                      <a:pt x="0" y="48"/>
                    </a:moveTo>
                    <a:cubicBezTo>
                      <a:pt x="48" y="24"/>
                      <a:pt x="96" y="0"/>
                      <a:pt x="144" y="0"/>
                    </a:cubicBezTo>
                    <a:cubicBezTo>
                      <a:pt x="192" y="0"/>
                      <a:pt x="240" y="24"/>
                      <a:pt x="288" y="48"/>
                    </a:cubicBezTo>
                  </a:path>
                </a:pathLst>
              </a:custGeom>
              <a:solidFill>
                <a:schemeClr val="bg1"/>
              </a:solidFill>
              <a:ln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1" name="Text Box 15">
              <a:extLst>
                <a:ext uri="{FF2B5EF4-FFF2-40B4-BE49-F238E27FC236}">
                  <a16:creationId xmlns:a16="http://schemas.microsoft.com/office/drawing/2014/main" id="{71584E9E-115A-A1DE-E63E-49DCD450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Ca</a:t>
              </a:r>
              <a:r>
                <a:rPr lang="es-ES_tradnl" altLang="en-US" sz="2400" b="1" baseline="30000">
                  <a:latin typeface="Times New Roman" panose="02020603050405020304" pitchFamily="18" charset="0"/>
                </a:rPr>
                <a:t>2+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076" name="Freeform 16">
            <a:extLst>
              <a:ext uri="{FF2B5EF4-FFF2-40B4-BE49-F238E27FC236}">
                <a16:creationId xmlns:a16="http://schemas.microsoft.com/office/drawing/2014/main" id="{7E931135-6CDB-F23D-3FFF-352628142DED}"/>
              </a:ext>
            </a:extLst>
          </p:cNvPr>
          <p:cNvSpPr>
            <a:spLocks/>
          </p:cNvSpPr>
          <p:nvPr/>
        </p:nvSpPr>
        <p:spPr bwMode="auto">
          <a:xfrm rot="-5400000">
            <a:off x="4762500" y="3848100"/>
            <a:ext cx="685800" cy="457200"/>
          </a:xfrm>
          <a:custGeom>
            <a:avLst/>
            <a:gdLst>
              <a:gd name="T0" fmla="*/ 0 w 432"/>
              <a:gd name="T1" fmla="*/ 2147483647 h 288"/>
              <a:gd name="T2" fmla="*/ 0 w 432"/>
              <a:gd name="T3" fmla="*/ 0 h 288"/>
              <a:gd name="T4" fmla="*/ 2147483647 w 432"/>
              <a:gd name="T5" fmla="*/ 0 h 288"/>
              <a:gd name="T6" fmla="*/ 2147483647 w 432"/>
              <a:gd name="T7" fmla="*/ 2147483647 h 288"/>
              <a:gd name="T8" fmla="*/ 2147483647 w 432"/>
              <a:gd name="T9" fmla="*/ 2147483647 h 288"/>
              <a:gd name="T10" fmla="*/ 2147483647 w 432"/>
              <a:gd name="T11" fmla="*/ 0 h 288"/>
              <a:gd name="T12" fmla="*/ 2147483647 w 432"/>
              <a:gd name="T13" fmla="*/ 0 h 288"/>
              <a:gd name="T14" fmla="*/ 2147483647 w 432"/>
              <a:gd name="T15" fmla="*/ 2147483647 h 288"/>
              <a:gd name="T16" fmla="*/ 0 w 432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288"/>
              <a:gd name="T29" fmla="*/ 432 w 432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288">
                <a:moveTo>
                  <a:pt x="0" y="288"/>
                </a:moveTo>
                <a:lnTo>
                  <a:pt x="0" y="0"/>
                </a:lnTo>
                <a:lnTo>
                  <a:pt x="144" y="0"/>
                </a:lnTo>
                <a:lnTo>
                  <a:pt x="144" y="96"/>
                </a:lnTo>
                <a:lnTo>
                  <a:pt x="288" y="96"/>
                </a:lnTo>
                <a:lnTo>
                  <a:pt x="288" y="0"/>
                </a:lnTo>
                <a:lnTo>
                  <a:pt x="432" y="0"/>
                </a:lnTo>
                <a:lnTo>
                  <a:pt x="432" y="288"/>
                </a:lnTo>
                <a:lnTo>
                  <a:pt x="0" y="288"/>
                </a:lnTo>
              </a:path>
            </a:pathLst>
          </a:custGeom>
          <a:solidFill>
            <a:srgbClr val="00FFFF"/>
          </a:solidFill>
          <a:ln w="28575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77" name="Group 17">
            <a:extLst>
              <a:ext uri="{FF2B5EF4-FFF2-40B4-BE49-F238E27FC236}">
                <a16:creationId xmlns:a16="http://schemas.microsoft.com/office/drawing/2014/main" id="{7A4B0E54-9AF7-8D00-52BD-5DF8E4987273}"/>
              </a:ext>
            </a:extLst>
          </p:cNvPr>
          <p:cNvGrpSpPr>
            <a:grpSpLocks/>
          </p:cNvGrpSpPr>
          <p:nvPr/>
        </p:nvGrpSpPr>
        <p:grpSpPr bwMode="auto">
          <a:xfrm rot="-5363725">
            <a:off x="5067300" y="2705100"/>
            <a:ext cx="304800" cy="838200"/>
            <a:chOff x="1248" y="1664"/>
            <a:chExt cx="288" cy="798"/>
          </a:xfrm>
        </p:grpSpPr>
        <p:sp>
          <p:nvSpPr>
            <p:cNvPr id="3107" name="Freeform 18">
              <a:extLst>
                <a:ext uri="{FF2B5EF4-FFF2-40B4-BE49-F238E27FC236}">
                  <a16:creationId xmlns:a16="http://schemas.microsoft.com/office/drawing/2014/main" id="{E40BF55A-07F6-40B1-ABE2-C9F85E5D9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664"/>
              <a:ext cx="288" cy="798"/>
            </a:xfrm>
            <a:custGeom>
              <a:avLst/>
              <a:gdLst>
                <a:gd name="T0" fmla="*/ 0 w 288"/>
                <a:gd name="T1" fmla="*/ 100 h 798"/>
                <a:gd name="T2" fmla="*/ 288 w 288"/>
                <a:gd name="T3" fmla="*/ 100 h 798"/>
                <a:gd name="T4" fmla="*/ 288 w 288"/>
                <a:gd name="T5" fmla="*/ 700 h 798"/>
                <a:gd name="T6" fmla="*/ 0 w 288"/>
                <a:gd name="T7" fmla="*/ 688 h 798"/>
                <a:gd name="T8" fmla="*/ 0 w 288"/>
                <a:gd name="T9" fmla="*/ 100 h 7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98"/>
                <a:gd name="T17" fmla="*/ 288 w 288"/>
                <a:gd name="T18" fmla="*/ 798 h 7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98">
                  <a:moveTo>
                    <a:pt x="0" y="100"/>
                  </a:moveTo>
                  <a:cubicBezTo>
                    <a:pt x="48" y="2"/>
                    <a:pt x="240" y="0"/>
                    <a:pt x="288" y="100"/>
                  </a:cubicBezTo>
                  <a:lnTo>
                    <a:pt x="288" y="700"/>
                  </a:lnTo>
                  <a:cubicBezTo>
                    <a:pt x="240" y="798"/>
                    <a:pt x="48" y="788"/>
                    <a:pt x="0" y="688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19">
              <a:extLst>
                <a:ext uri="{FF2B5EF4-FFF2-40B4-BE49-F238E27FC236}">
                  <a16:creationId xmlns:a16="http://schemas.microsoft.com/office/drawing/2014/main" id="{AAAB60C1-9EF7-8A83-905B-B49986E7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288" cy="48"/>
            </a:xfrm>
            <a:custGeom>
              <a:avLst/>
              <a:gdLst>
                <a:gd name="T0" fmla="*/ 0 w 288"/>
                <a:gd name="T1" fmla="*/ 0 h 48"/>
                <a:gd name="T2" fmla="*/ 144 w 288"/>
                <a:gd name="T3" fmla="*/ 48 h 48"/>
                <a:gd name="T4" fmla="*/ 288 w 288"/>
                <a:gd name="T5" fmla="*/ 0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cubicBezTo>
                    <a:pt x="48" y="24"/>
                    <a:pt x="96" y="48"/>
                    <a:pt x="144" y="48"/>
                  </a:cubicBezTo>
                  <a:cubicBezTo>
                    <a:pt x="192" y="48"/>
                    <a:pt x="240" y="24"/>
                    <a:pt x="288" y="0"/>
                  </a:cubicBezTo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20">
              <a:extLst>
                <a:ext uri="{FF2B5EF4-FFF2-40B4-BE49-F238E27FC236}">
                  <a16:creationId xmlns:a16="http://schemas.microsoft.com/office/drawing/2014/main" id="{CAEFE4AE-F361-53A1-AABC-A964707BE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304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solidFill>
              <a:schemeClr val="bg1"/>
            </a:solidFill>
            <a:ln w="38100" cap="rnd" cmpd="sng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8" name="Line 21">
            <a:extLst>
              <a:ext uri="{FF2B5EF4-FFF2-40B4-BE49-F238E27FC236}">
                <a16:creationId xmlns:a16="http://schemas.microsoft.com/office/drawing/2014/main" id="{2DB82A79-E599-FF4F-3D74-4156FB768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447800"/>
            <a:ext cx="228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22">
            <a:extLst>
              <a:ext uri="{FF2B5EF4-FFF2-40B4-BE49-F238E27FC236}">
                <a16:creationId xmlns:a16="http://schemas.microsoft.com/office/drawing/2014/main" id="{6F5000EB-8C08-B353-C307-0361E6CDD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Freeform 23">
            <a:extLst>
              <a:ext uri="{FF2B5EF4-FFF2-40B4-BE49-F238E27FC236}">
                <a16:creationId xmlns:a16="http://schemas.microsoft.com/office/drawing/2014/main" id="{E38085A9-912A-D50D-CD94-24E0093E5193}"/>
              </a:ext>
            </a:extLst>
          </p:cNvPr>
          <p:cNvSpPr>
            <a:spLocks/>
          </p:cNvSpPr>
          <p:nvPr/>
        </p:nvSpPr>
        <p:spPr bwMode="auto">
          <a:xfrm>
            <a:off x="5334000" y="3333750"/>
            <a:ext cx="438150" cy="746125"/>
          </a:xfrm>
          <a:custGeom>
            <a:avLst/>
            <a:gdLst>
              <a:gd name="T0" fmla="*/ 0 w 276"/>
              <a:gd name="T1" fmla="*/ 2147483647 h 470"/>
              <a:gd name="T2" fmla="*/ 2147483647 w 276"/>
              <a:gd name="T3" fmla="*/ 2147483647 h 470"/>
              <a:gd name="T4" fmla="*/ 2147483647 w 276"/>
              <a:gd name="T5" fmla="*/ 0 h 470"/>
              <a:gd name="T6" fmla="*/ 0 60000 65536"/>
              <a:gd name="T7" fmla="*/ 0 60000 65536"/>
              <a:gd name="T8" fmla="*/ 0 60000 65536"/>
              <a:gd name="T9" fmla="*/ 0 w 276"/>
              <a:gd name="T10" fmla="*/ 0 h 470"/>
              <a:gd name="T11" fmla="*/ 276 w 276"/>
              <a:gd name="T12" fmla="*/ 470 h 4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470">
                <a:moveTo>
                  <a:pt x="0" y="444"/>
                </a:moveTo>
                <a:cubicBezTo>
                  <a:pt x="114" y="457"/>
                  <a:pt x="228" y="470"/>
                  <a:pt x="252" y="396"/>
                </a:cubicBezTo>
                <a:cubicBezTo>
                  <a:pt x="276" y="322"/>
                  <a:pt x="210" y="161"/>
                  <a:pt x="14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24">
            <a:extLst>
              <a:ext uri="{FF2B5EF4-FFF2-40B4-BE49-F238E27FC236}">
                <a16:creationId xmlns:a16="http://schemas.microsoft.com/office/drawing/2014/main" id="{0F7CA029-3065-90F1-B448-DE6B81D2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990850"/>
            <a:ext cx="117475" cy="263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3082" name="Freeform 25">
            <a:extLst>
              <a:ext uri="{FF2B5EF4-FFF2-40B4-BE49-F238E27FC236}">
                <a16:creationId xmlns:a16="http://schemas.microsoft.com/office/drawing/2014/main" id="{774C33A2-72DC-62D3-77C4-00A1920BB514}"/>
              </a:ext>
            </a:extLst>
          </p:cNvPr>
          <p:cNvSpPr>
            <a:spLocks/>
          </p:cNvSpPr>
          <p:nvPr/>
        </p:nvSpPr>
        <p:spPr bwMode="auto">
          <a:xfrm>
            <a:off x="4419600" y="2971800"/>
            <a:ext cx="1524000" cy="152400"/>
          </a:xfrm>
          <a:custGeom>
            <a:avLst/>
            <a:gdLst>
              <a:gd name="T0" fmla="*/ 0 w 960"/>
              <a:gd name="T1" fmla="*/ 0 h 96"/>
              <a:gd name="T2" fmla="*/ 2147483647 w 960"/>
              <a:gd name="T3" fmla="*/ 2147483647 h 96"/>
              <a:gd name="T4" fmla="*/ 2147483647 w 960"/>
              <a:gd name="T5" fmla="*/ 0 h 96"/>
              <a:gd name="T6" fmla="*/ 0 60000 65536"/>
              <a:gd name="T7" fmla="*/ 0 60000 65536"/>
              <a:gd name="T8" fmla="*/ 0 60000 65536"/>
              <a:gd name="T9" fmla="*/ 0 w 960"/>
              <a:gd name="T10" fmla="*/ 0 h 96"/>
              <a:gd name="T11" fmla="*/ 960 w 96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6">
                <a:moveTo>
                  <a:pt x="0" y="0"/>
                </a:moveTo>
                <a:cubicBezTo>
                  <a:pt x="160" y="48"/>
                  <a:pt x="320" y="96"/>
                  <a:pt x="480" y="96"/>
                </a:cubicBezTo>
                <a:cubicBezTo>
                  <a:pt x="640" y="96"/>
                  <a:pt x="800" y="48"/>
                  <a:pt x="960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Rectangle 26">
            <a:extLst>
              <a:ext uri="{FF2B5EF4-FFF2-40B4-BE49-F238E27FC236}">
                <a16:creationId xmlns:a16="http://schemas.microsoft.com/office/drawing/2014/main" id="{D537F495-6DFA-0FF2-ABCE-D71C17DB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3084" name="Line 27">
            <a:extLst>
              <a:ext uri="{FF2B5EF4-FFF2-40B4-BE49-F238E27FC236}">
                <a16:creationId xmlns:a16="http://schemas.microsoft.com/office/drawing/2014/main" id="{7F4C8ADC-9351-9D55-5540-9F325330E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Freeform 28">
            <a:extLst>
              <a:ext uri="{FF2B5EF4-FFF2-40B4-BE49-F238E27FC236}">
                <a16:creationId xmlns:a16="http://schemas.microsoft.com/office/drawing/2014/main" id="{4428B045-9613-40C4-7BB0-51061A63FC98}"/>
              </a:ext>
            </a:extLst>
          </p:cNvPr>
          <p:cNvSpPr>
            <a:spLocks/>
          </p:cNvSpPr>
          <p:nvPr/>
        </p:nvSpPr>
        <p:spPr bwMode="auto">
          <a:xfrm flipV="1">
            <a:off x="7620000" y="2819400"/>
            <a:ext cx="838200" cy="381000"/>
          </a:xfrm>
          <a:custGeom>
            <a:avLst/>
            <a:gdLst>
              <a:gd name="T0" fmla="*/ 0 w 528"/>
              <a:gd name="T1" fmla="*/ 2147483647 h 256"/>
              <a:gd name="T2" fmla="*/ 2147483647 w 528"/>
              <a:gd name="T3" fmla="*/ 2147483647 h 256"/>
              <a:gd name="T4" fmla="*/ 2147483647 w 528"/>
              <a:gd name="T5" fmla="*/ 2147483647 h 256"/>
              <a:gd name="T6" fmla="*/ 2147483647 w 528"/>
              <a:gd name="T7" fmla="*/ 2147483647 h 256"/>
              <a:gd name="T8" fmla="*/ 2147483647 w 528"/>
              <a:gd name="T9" fmla="*/ 2147483647 h 256"/>
              <a:gd name="T10" fmla="*/ 2147483647 w 528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256"/>
              <a:gd name="T20" fmla="*/ 528 w 528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256">
                <a:moveTo>
                  <a:pt x="0" y="224"/>
                </a:moveTo>
                <a:cubicBezTo>
                  <a:pt x="32" y="240"/>
                  <a:pt x="64" y="256"/>
                  <a:pt x="96" y="224"/>
                </a:cubicBezTo>
                <a:cubicBezTo>
                  <a:pt x="128" y="192"/>
                  <a:pt x="152" y="64"/>
                  <a:pt x="192" y="32"/>
                </a:cubicBezTo>
                <a:cubicBezTo>
                  <a:pt x="232" y="0"/>
                  <a:pt x="296" y="0"/>
                  <a:pt x="336" y="32"/>
                </a:cubicBezTo>
                <a:cubicBezTo>
                  <a:pt x="376" y="64"/>
                  <a:pt x="400" y="192"/>
                  <a:pt x="432" y="224"/>
                </a:cubicBezTo>
                <a:cubicBezTo>
                  <a:pt x="464" y="256"/>
                  <a:pt x="496" y="240"/>
                  <a:pt x="528" y="224"/>
                </a:cubicBezTo>
              </a:path>
            </a:pathLst>
          </a:custGeom>
          <a:noFill/>
          <a:ln w="5715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Freeform 29">
            <a:extLst>
              <a:ext uri="{FF2B5EF4-FFF2-40B4-BE49-F238E27FC236}">
                <a16:creationId xmlns:a16="http://schemas.microsoft.com/office/drawing/2014/main" id="{A0B6D229-A87E-511A-8146-FC3FDC9EF860}"/>
              </a:ext>
            </a:extLst>
          </p:cNvPr>
          <p:cNvSpPr>
            <a:spLocks/>
          </p:cNvSpPr>
          <p:nvPr/>
        </p:nvSpPr>
        <p:spPr bwMode="auto">
          <a:xfrm>
            <a:off x="6248400" y="2438400"/>
            <a:ext cx="838200" cy="381000"/>
          </a:xfrm>
          <a:custGeom>
            <a:avLst/>
            <a:gdLst>
              <a:gd name="T0" fmla="*/ 0 w 528"/>
              <a:gd name="T1" fmla="*/ 2147483647 h 256"/>
              <a:gd name="T2" fmla="*/ 2147483647 w 528"/>
              <a:gd name="T3" fmla="*/ 2147483647 h 256"/>
              <a:gd name="T4" fmla="*/ 2147483647 w 528"/>
              <a:gd name="T5" fmla="*/ 2147483647 h 256"/>
              <a:gd name="T6" fmla="*/ 2147483647 w 528"/>
              <a:gd name="T7" fmla="*/ 2147483647 h 256"/>
              <a:gd name="T8" fmla="*/ 2147483647 w 528"/>
              <a:gd name="T9" fmla="*/ 2147483647 h 256"/>
              <a:gd name="T10" fmla="*/ 2147483647 w 528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256"/>
              <a:gd name="T20" fmla="*/ 528 w 528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256">
                <a:moveTo>
                  <a:pt x="0" y="224"/>
                </a:moveTo>
                <a:cubicBezTo>
                  <a:pt x="32" y="240"/>
                  <a:pt x="64" y="256"/>
                  <a:pt x="96" y="224"/>
                </a:cubicBezTo>
                <a:cubicBezTo>
                  <a:pt x="128" y="192"/>
                  <a:pt x="152" y="64"/>
                  <a:pt x="192" y="32"/>
                </a:cubicBezTo>
                <a:cubicBezTo>
                  <a:pt x="232" y="0"/>
                  <a:pt x="296" y="0"/>
                  <a:pt x="336" y="32"/>
                </a:cubicBezTo>
                <a:cubicBezTo>
                  <a:pt x="376" y="64"/>
                  <a:pt x="400" y="192"/>
                  <a:pt x="432" y="224"/>
                </a:cubicBezTo>
                <a:cubicBezTo>
                  <a:pt x="464" y="256"/>
                  <a:pt x="496" y="240"/>
                  <a:pt x="528" y="224"/>
                </a:cubicBezTo>
              </a:path>
            </a:pathLst>
          </a:custGeom>
          <a:noFill/>
          <a:ln w="57150" cmpd="sng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Text Box 30">
            <a:extLst>
              <a:ext uri="{FF2B5EF4-FFF2-40B4-BE49-F238E27FC236}">
                <a16:creationId xmlns:a16="http://schemas.microsoft.com/office/drawing/2014/main" id="{D8A56E80-9A33-4040-82F6-73B6C8C5C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812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EPSP</a:t>
            </a:r>
            <a:endParaRPr lang="ca-E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88" name="Text Box 31">
            <a:extLst>
              <a:ext uri="{FF2B5EF4-FFF2-40B4-BE49-F238E27FC236}">
                <a16:creationId xmlns:a16="http://schemas.microsoft.com/office/drawing/2014/main" id="{455C6679-93F1-956E-3725-32175731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00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IPSP</a:t>
            </a:r>
            <a:endParaRPr lang="ca-E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89" name="Line 32">
            <a:extLst>
              <a:ext uri="{FF2B5EF4-FFF2-40B4-BE49-F238E27FC236}">
                <a16:creationId xmlns:a16="http://schemas.microsoft.com/office/drawing/2014/main" id="{5BD01AB2-4262-D163-92AA-E93D73D1A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ED7407EF-F2DE-A08F-4BF6-D6638419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"/>
            <a:ext cx="41148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9" name="Group 34">
            <a:extLst>
              <a:ext uri="{FF2B5EF4-FFF2-40B4-BE49-F238E27FC236}">
                <a16:creationId xmlns:a16="http://schemas.microsoft.com/office/drawing/2014/main" id="{7F3F7461-13C2-8034-686C-5215B30D21A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96888"/>
            <a:ext cx="7326313" cy="2128837"/>
            <a:chOff x="-41" y="-765"/>
            <a:chExt cx="4615" cy="1341"/>
          </a:xfrm>
        </p:grpSpPr>
        <p:sp>
          <p:nvSpPr>
            <p:cNvPr id="2" name="Text Box 35">
              <a:extLst>
                <a:ext uri="{FF2B5EF4-FFF2-40B4-BE49-F238E27FC236}">
                  <a16:creationId xmlns:a16="http://schemas.microsoft.com/office/drawing/2014/main" id="{4E2A2D07-295C-81A5-22F7-49155F5DF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1" y="-765"/>
              <a:ext cx="46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ca-ES" altLang="en-US" sz="2400" b="1">
                  <a:latin typeface="Times New Roman" panose="02020603050405020304" pitchFamily="18" charset="0"/>
                </a:rPr>
                <a:t>It depends on the type of channel that gets opened</a:t>
              </a:r>
            </a:p>
          </p:txBody>
        </p:sp>
        <p:sp>
          <p:nvSpPr>
            <p:cNvPr id="3106" name="Line 36">
              <a:extLst>
                <a:ext uri="{FF2B5EF4-FFF2-40B4-BE49-F238E27FC236}">
                  <a16:creationId xmlns:a16="http://schemas.microsoft.com/office/drawing/2014/main" id="{96C4B19A-2386-B2A3-0003-2C931840A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" y="576"/>
              <a:ext cx="1248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38">
            <a:extLst>
              <a:ext uri="{FF2B5EF4-FFF2-40B4-BE49-F238E27FC236}">
                <a16:creationId xmlns:a16="http://schemas.microsoft.com/office/drawing/2014/main" id="{2F15440E-8720-7DB8-68CE-95E908CD57FA}"/>
              </a:ext>
            </a:extLst>
          </p:cNvPr>
          <p:cNvGrpSpPr>
            <a:grpSpLocks/>
          </p:cNvGrpSpPr>
          <p:nvPr/>
        </p:nvGrpSpPr>
        <p:grpSpPr bwMode="auto">
          <a:xfrm>
            <a:off x="0" y="990600"/>
            <a:ext cx="7239000" cy="2057400"/>
            <a:chOff x="0" y="624"/>
            <a:chExt cx="4560" cy="1296"/>
          </a:xfrm>
        </p:grpSpPr>
        <p:sp>
          <p:nvSpPr>
            <p:cNvPr id="3103" name="Rectangle 39">
              <a:extLst>
                <a:ext uri="{FF2B5EF4-FFF2-40B4-BE49-F238E27FC236}">
                  <a16:creationId xmlns:a16="http://schemas.microsoft.com/office/drawing/2014/main" id="{BBDF57C7-9A25-5423-3202-4F0F7F9E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48"/>
              <a:ext cx="672" cy="6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n-US"/>
            </a:p>
          </p:txBody>
        </p:sp>
        <p:sp>
          <p:nvSpPr>
            <p:cNvPr id="3104" name="Text Box 40">
              <a:extLst>
                <a:ext uri="{FF2B5EF4-FFF2-40B4-BE49-F238E27FC236}">
                  <a16:creationId xmlns:a16="http://schemas.microsoft.com/office/drawing/2014/main" id="{2B18AEA9-45B5-A599-B800-A274A9DDD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24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EPSP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41">
            <a:extLst>
              <a:ext uri="{FF2B5EF4-FFF2-40B4-BE49-F238E27FC236}">
                <a16:creationId xmlns:a16="http://schemas.microsoft.com/office/drawing/2014/main" id="{726917C3-4B0C-96A3-8A76-AAC0F03B4FD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62100"/>
            <a:ext cx="4338638" cy="5086350"/>
            <a:chOff x="144" y="984"/>
            <a:chExt cx="2733" cy="3204"/>
          </a:xfrm>
        </p:grpSpPr>
        <p:sp>
          <p:nvSpPr>
            <p:cNvPr id="3096" name="Line 42">
              <a:extLst>
                <a:ext uri="{FF2B5EF4-FFF2-40B4-BE49-F238E27FC236}">
                  <a16:creationId xmlns:a16="http://schemas.microsoft.com/office/drawing/2014/main" id="{E5B4E2D0-AC2B-3D0C-95DF-502D6CF84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43">
              <a:extLst>
                <a:ext uri="{FF2B5EF4-FFF2-40B4-BE49-F238E27FC236}">
                  <a16:creationId xmlns:a16="http://schemas.microsoft.com/office/drawing/2014/main" id="{67CAE8C8-FC97-83BE-55D7-E38C1F8D5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Text Box 44">
              <a:extLst>
                <a:ext uri="{FF2B5EF4-FFF2-40B4-BE49-F238E27FC236}">
                  <a16:creationId xmlns:a16="http://schemas.microsoft.com/office/drawing/2014/main" id="{9D2E9A56-6226-BADD-504F-105CECCBB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99" name="Line 45">
              <a:extLst>
                <a:ext uri="{FF2B5EF4-FFF2-40B4-BE49-F238E27FC236}">
                  <a16:creationId xmlns:a16="http://schemas.microsoft.com/office/drawing/2014/main" id="{1015D239-258A-0979-6B30-5D5EB122D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Text Box 46">
              <a:extLst>
                <a:ext uri="{FF2B5EF4-FFF2-40B4-BE49-F238E27FC236}">
                  <a16:creationId xmlns:a16="http://schemas.microsoft.com/office/drawing/2014/main" id="{C5D69D16-94D2-D8B6-8FC3-A337BE999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01" name="Text Box 47">
              <a:extLst>
                <a:ext uri="{FF2B5EF4-FFF2-40B4-BE49-F238E27FC236}">
                  <a16:creationId xmlns:a16="http://schemas.microsoft.com/office/drawing/2014/main" id="{0692A005-280B-C368-4ACA-7DA23F3FE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RP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02" name="Line 48">
              <a:extLst>
                <a:ext uri="{FF2B5EF4-FFF2-40B4-BE49-F238E27FC236}">
                  <a16:creationId xmlns:a16="http://schemas.microsoft.com/office/drawing/2014/main" id="{E4770130-379D-CF10-2930-43B52E97E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22" name="Text Box 50">
            <a:extLst>
              <a:ext uri="{FF2B5EF4-FFF2-40B4-BE49-F238E27FC236}">
                <a16:creationId xmlns:a16="http://schemas.microsoft.com/office/drawing/2014/main" id="{310D6B03-E122-2A40-383D-B7F0284B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--» ligand-gated </a:t>
            </a:r>
            <a:r>
              <a:rPr lang="es-ES_tradnl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Na</a:t>
            </a:r>
            <a:r>
              <a:rPr lang="es-ES_tradnl" altLang="en-US" sz="2400" b="1" baseline="30000">
                <a:solidFill>
                  <a:srgbClr val="009900"/>
                </a:solidFill>
                <a:latin typeface="Times New Roman" panose="02020603050405020304" pitchFamily="18" charset="0"/>
              </a:rPr>
              <a:t>+-</a:t>
            </a:r>
            <a:r>
              <a:rPr lang="es-ES_tradnl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s-ES_tradnl" altLang="en-US" sz="2400" b="1" baseline="30000">
                <a:solidFill>
                  <a:srgbClr val="FF9900"/>
                </a:solidFill>
                <a:latin typeface="Times New Roman" panose="02020603050405020304" pitchFamily="18" charset="0"/>
              </a:rPr>
              <a:t>+ </a:t>
            </a:r>
            <a:r>
              <a:rPr lang="es-ES_tradnl" altLang="en-US" sz="2400" b="1">
                <a:latin typeface="Times New Roman" panose="02020603050405020304" pitchFamily="18" charset="0"/>
              </a:rPr>
              <a:t>channels</a:t>
            </a:r>
            <a:endParaRPr lang="ca-E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095" name="Text Box 51">
            <a:extLst>
              <a:ext uri="{FF2B5EF4-FFF2-40B4-BE49-F238E27FC236}">
                <a16:creationId xmlns:a16="http://schemas.microsoft.com/office/drawing/2014/main" id="{33C02CD0-7CD5-F431-7FC4-BA08E8C68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response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5" grpId="0" animBg="1"/>
      <p:bldP spid="312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2BC21A3D-6EE2-1664-3B4E-33CF495CADCF}"/>
              </a:ext>
            </a:extLst>
          </p:cNvPr>
          <p:cNvGrpSpPr>
            <a:grpSpLocks/>
          </p:cNvGrpSpPr>
          <p:nvPr/>
        </p:nvGrpSpPr>
        <p:grpSpPr bwMode="auto">
          <a:xfrm>
            <a:off x="5180013" y="1143000"/>
            <a:ext cx="3582987" cy="5235575"/>
            <a:chOff x="2883" y="1832"/>
            <a:chExt cx="1485" cy="2186"/>
          </a:xfrm>
        </p:grpSpPr>
        <p:sp>
          <p:nvSpPr>
            <p:cNvPr id="4135" name="Freeform 3">
              <a:extLst>
                <a:ext uri="{FF2B5EF4-FFF2-40B4-BE49-F238E27FC236}">
                  <a16:creationId xmlns:a16="http://schemas.microsoft.com/office/drawing/2014/main" id="{D9E4F618-C542-3C13-25BB-5E8D8FCAA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2899"/>
              <a:ext cx="1485" cy="1119"/>
            </a:xfrm>
            <a:custGeom>
              <a:avLst/>
              <a:gdLst>
                <a:gd name="T0" fmla="*/ 1485 w 1485"/>
                <a:gd name="T1" fmla="*/ 445 h 1119"/>
                <a:gd name="T2" fmla="*/ 1155 w 1485"/>
                <a:gd name="T3" fmla="*/ 941 h 1119"/>
                <a:gd name="T4" fmla="*/ 789 w 1485"/>
                <a:gd name="T5" fmla="*/ 1043 h 1119"/>
                <a:gd name="T6" fmla="*/ 292 w 1485"/>
                <a:gd name="T7" fmla="*/ 1045 h 1119"/>
                <a:gd name="T8" fmla="*/ 46 w 1485"/>
                <a:gd name="T9" fmla="*/ 600 h 1119"/>
                <a:gd name="T10" fmla="*/ 14 w 1485"/>
                <a:gd name="T11" fmla="*/ 0 h 1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5"/>
                <a:gd name="T19" fmla="*/ 0 h 1119"/>
                <a:gd name="T20" fmla="*/ 1485 w 1485"/>
                <a:gd name="T21" fmla="*/ 1119 h 1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5" h="1119">
                  <a:moveTo>
                    <a:pt x="1485" y="445"/>
                  </a:moveTo>
                  <a:cubicBezTo>
                    <a:pt x="1430" y="528"/>
                    <a:pt x="1271" y="841"/>
                    <a:pt x="1155" y="941"/>
                  </a:cubicBezTo>
                  <a:cubicBezTo>
                    <a:pt x="1039" y="1041"/>
                    <a:pt x="933" y="1026"/>
                    <a:pt x="789" y="1043"/>
                  </a:cubicBezTo>
                  <a:cubicBezTo>
                    <a:pt x="645" y="1060"/>
                    <a:pt x="416" y="1119"/>
                    <a:pt x="292" y="1045"/>
                  </a:cubicBezTo>
                  <a:cubicBezTo>
                    <a:pt x="168" y="971"/>
                    <a:pt x="93" y="774"/>
                    <a:pt x="46" y="600"/>
                  </a:cubicBezTo>
                  <a:cubicBezTo>
                    <a:pt x="0" y="425"/>
                    <a:pt x="19" y="100"/>
                    <a:pt x="14" y="0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">
              <a:extLst>
                <a:ext uri="{FF2B5EF4-FFF2-40B4-BE49-F238E27FC236}">
                  <a16:creationId xmlns:a16="http://schemas.microsoft.com/office/drawing/2014/main" id="{C904C852-69B2-9DFE-457A-423E5FEE0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1832"/>
              <a:ext cx="1485" cy="1125"/>
            </a:xfrm>
            <a:custGeom>
              <a:avLst/>
              <a:gdLst>
                <a:gd name="T0" fmla="*/ 1485 w 1485"/>
                <a:gd name="T1" fmla="*/ 680 h 1125"/>
                <a:gd name="T2" fmla="*/ 1185 w 1485"/>
                <a:gd name="T3" fmla="*/ 250 h 1125"/>
                <a:gd name="T4" fmla="*/ 801 w 1485"/>
                <a:gd name="T5" fmla="*/ 46 h 1125"/>
                <a:gd name="T6" fmla="*/ 292 w 1485"/>
                <a:gd name="T7" fmla="*/ 80 h 1125"/>
                <a:gd name="T8" fmla="*/ 46 w 1485"/>
                <a:gd name="T9" fmla="*/ 525 h 1125"/>
                <a:gd name="T10" fmla="*/ 14 w 1485"/>
                <a:gd name="T11" fmla="*/ 1125 h 1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5"/>
                <a:gd name="T19" fmla="*/ 0 h 1125"/>
                <a:gd name="T20" fmla="*/ 1485 w 1485"/>
                <a:gd name="T21" fmla="*/ 1125 h 1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5" h="1125">
                  <a:moveTo>
                    <a:pt x="1485" y="680"/>
                  </a:moveTo>
                  <a:cubicBezTo>
                    <a:pt x="1435" y="608"/>
                    <a:pt x="1299" y="356"/>
                    <a:pt x="1185" y="250"/>
                  </a:cubicBezTo>
                  <a:cubicBezTo>
                    <a:pt x="1071" y="144"/>
                    <a:pt x="950" y="74"/>
                    <a:pt x="801" y="46"/>
                  </a:cubicBezTo>
                  <a:cubicBezTo>
                    <a:pt x="652" y="18"/>
                    <a:pt x="418" y="0"/>
                    <a:pt x="292" y="80"/>
                  </a:cubicBezTo>
                  <a:cubicBezTo>
                    <a:pt x="166" y="160"/>
                    <a:pt x="93" y="351"/>
                    <a:pt x="46" y="525"/>
                  </a:cubicBezTo>
                  <a:cubicBezTo>
                    <a:pt x="0" y="700"/>
                    <a:pt x="19" y="1025"/>
                    <a:pt x="14" y="1125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>
            <a:extLst>
              <a:ext uri="{FF2B5EF4-FFF2-40B4-BE49-F238E27FC236}">
                <a16:creationId xmlns:a16="http://schemas.microsoft.com/office/drawing/2014/main" id="{01F7A5F4-2FD3-9C21-3248-7817C20D03B5}"/>
              </a:ext>
            </a:extLst>
          </p:cNvPr>
          <p:cNvSpPr>
            <a:spLocks/>
          </p:cNvSpPr>
          <p:nvPr/>
        </p:nvSpPr>
        <p:spPr bwMode="auto">
          <a:xfrm rot="-5400000">
            <a:off x="4762500" y="3848100"/>
            <a:ext cx="685800" cy="457200"/>
          </a:xfrm>
          <a:custGeom>
            <a:avLst/>
            <a:gdLst>
              <a:gd name="T0" fmla="*/ 0 w 432"/>
              <a:gd name="T1" fmla="*/ 2147483647 h 288"/>
              <a:gd name="T2" fmla="*/ 0 w 432"/>
              <a:gd name="T3" fmla="*/ 0 h 288"/>
              <a:gd name="T4" fmla="*/ 2147483647 w 432"/>
              <a:gd name="T5" fmla="*/ 0 h 288"/>
              <a:gd name="T6" fmla="*/ 2147483647 w 432"/>
              <a:gd name="T7" fmla="*/ 2147483647 h 288"/>
              <a:gd name="T8" fmla="*/ 2147483647 w 432"/>
              <a:gd name="T9" fmla="*/ 2147483647 h 288"/>
              <a:gd name="T10" fmla="*/ 2147483647 w 432"/>
              <a:gd name="T11" fmla="*/ 0 h 288"/>
              <a:gd name="T12" fmla="*/ 2147483647 w 432"/>
              <a:gd name="T13" fmla="*/ 0 h 288"/>
              <a:gd name="T14" fmla="*/ 2147483647 w 432"/>
              <a:gd name="T15" fmla="*/ 2147483647 h 288"/>
              <a:gd name="T16" fmla="*/ 0 w 432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288"/>
              <a:gd name="T29" fmla="*/ 432 w 432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288">
                <a:moveTo>
                  <a:pt x="0" y="288"/>
                </a:moveTo>
                <a:lnTo>
                  <a:pt x="0" y="0"/>
                </a:lnTo>
                <a:lnTo>
                  <a:pt x="144" y="0"/>
                </a:lnTo>
                <a:lnTo>
                  <a:pt x="144" y="96"/>
                </a:lnTo>
                <a:lnTo>
                  <a:pt x="288" y="96"/>
                </a:lnTo>
                <a:lnTo>
                  <a:pt x="288" y="0"/>
                </a:lnTo>
                <a:lnTo>
                  <a:pt x="432" y="0"/>
                </a:lnTo>
                <a:lnTo>
                  <a:pt x="432" y="288"/>
                </a:lnTo>
                <a:lnTo>
                  <a:pt x="0" y="288"/>
                </a:lnTo>
              </a:path>
            </a:pathLst>
          </a:custGeom>
          <a:solidFill>
            <a:srgbClr val="00FFFF"/>
          </a:solidFill>
          <a:ln w="28575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00" name="Group 7">
            <a:extLst>
              <a:ext uri="{FF2B5EF4-FFF2-40B4-BE49-F238E27FC236}">
                <a16:creationId xmlns:a16="http://schemas.microsoft.com/office/drawing/2014/main" id="{EA7100F8-B077-FD33-E357-A714A8D66BD5}"/>
              </a:ext>
            </a:extLst>
          </p:cNvPr>
          <p:cNvGrpSpPr>
            <a:grpSpLocks/>
          </p:cNvGrpSpPr>
          <p:nvPr/>
        </p:nvGrpSpPr>
        <p:grpSpPr bwMode="auto">
          <a:xfrm rot="-5363725">
            <a:off x="5067300" y="2705100"/>
            <a:ext cx="304800" cy="838200"/>
            <a:chOff x="1248" y="1664"/>
            <a:chExt cx="288" cy="798"/>
          </a:xfrm>
        </p:grpSpPr>
        <p:sp>
          <p:nvSpPr>
            <p:cNvPr id="4132" name="Freeform 8">
              <a:extLst>
                <a:ext uri="{FF2B5EF4-FFF2-40B4-BE49-F238E27FC236}">
                  <a16:creationId xmlns:a16="http://schemas.microsoft.com/office/drawing/2014/main" id="{C3F4A6A6-C73E-EA6F-DEB4-AC3F78BE8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664"/>
              <a:ext cx="288" cy="798"/>
            </a:xfrm>
            <a:custGeom>
              <a:avLst/>
              <a:gdLst>
                <a:gd name="T0" fmla="*/ 0 w 288"/>
                <a:gd name="T1" fmla="*/ 100 h 798"/>
                <a:gd name="T2" fmla="*/ 288 w 288"/>
                <a:gd name="T3" fmla="*/ 100 h 798"/>
                <a:gd name="T4" fmla="*/ 288 w 288"/>
                <a:gd name="T5" fmla="*/ 700 h 798"/>
                <a:gd name="T6" fmla="*/ 0 w 288"/>
                <a:gd name="T7" fmla="*/ 688 h 798"/>
                <a:gd name="T8" fmla="*/ 0 w 288"/>
                <a:gd name="T9" fmla="*/ 100 h 7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98"/>
                <a:gd name="T17" fmla="*/ 288 w 288"/>
                <a:gd name="T18" fmla="*/ 798 h 7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98">
                  <a:moveTo>
                    <a:pt x="0" y="100"/>
                  </a:moveTo>
                  <a:cubicBezTo>
                    <a:pt x="48" y="2"/>
                    <a:pt x="240" y="0"/>
                    <a:pt x="288" y="100"/>
                  </a:cubicBezTo>
                  <a:lnTo>
                    <a:pt x="288" y="700"/>
                  </a:lnTo>
                  <a:cubicBezTo>
                    <a:pt x="240" y="798"/>
                    <a:pt x="48" y="788"/>
                    <a:pt x="0" y="688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9">
              <a:extLst>
                <a:ext uri="{FF2B5EF4-FFF2-40B4-BE49-F238E27FC236}">
                  <a16:creationId xmlns:a16="http://schemas.microsoft.com/office/drawing/2014/main" id="{4ACB3228-0AAD-04FE-6F1E-87FC959D8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288" cy="48"/>
            </a:xfrm>
            <a:custGeom>
              <a:avLst/>
              <a:gdLst>
                <a:gd name="T0" fmla="*/ 0 w 288"/>
                <a:gd name="T1" fmla="*/ 0 h 48"/>
                <a:gd name="T2" fmla="*/ 144 w 288"/>
                <a:gd name="T3" fmla="*/ 48 h 48"/>
                <a:gd name="T4" fmla="*/ 288 w 288"/>
                <a:gd name="T5" fmla="*/ 0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cubicBezTo>
                    <a:pt x="48" y="24"/>
                    <a:pt x="96" y="48"/>
                    <a:pt x="144" y="48"/>
                  </a:cubicBezTo>
                  <a:cubicBezTo>
                    <a:pt x="192" y="48"/>
                    <a:pt x="240" y="24"/>
                    <a:pt x="288" y="0"/>
                  </a:cubicBezTo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10">
              <a:extLst>
                <a:ext uri="{FF2B5EF4-FFF2-40B4-BE49-F238E27FC236}">
                  <a16:creationId xmlns:a16="http://schemas.microsoft.com/office/drawing/2014/main" id="{D0BAB6C2-2A86-1B20-1ACC-DA6CCA680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304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solidFill>
              <a:schemeClr val="bg1"/>
            </a:solidFill>
            <a:ln w="38100" cap="rnd" cmpd="sng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" name="Line 11">
            <a:extLst>
              <a:ext uri="{FF2B5EF4-FFF2-40B4-BE49-F238E27FC236}">
                <a16:creationId xmlns:a16="http://schemas.microsoft.com/office/drawing/2014/main" id="{4FF1994F-10F2-4C2A-3A95-95C0A95BE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Freeform 12">
            <a:extLst>
              <a:ext uri="{FF2B5EF4-FFF2-40B4-BE49-F238E27FC236}">
                <a16:creationId xmlns:a16="http://schemas.microsoft.com/office/drawing/2014/main" id="{5912A810-C044-C386-3953-444E6979EC0E}"/>
              </a:ext>
            </a:extLst>
          </p:cNvPr>
          <p:cNvSpPr>
            <a:spLocks/>
          </p:cNvSpPr>
          <p:nvPr/>
        </p:nvSpPr>
        <p:spPr bwMode="auto">
          <a:xfrm>
            <a:off x="5334000" y="3333750"/>
            <a:ext cx="438150" cy="746125"/>
          </a:xfrm>
          <a:custGeom>
            <a:avLst/>
            <a:gdLst>
              <a:gd name="T0" fmla="*/ 0 w 276"/>
              <a:gd name="T1" fmla="*/ 2147483647 h 470"/>
              <a:gd name="T2" fmla="*/ 2147483647 w 276"/>
              <a:gd name="T3" fmla="*/ 2147483647 h 470"/>
              <a:gd name="T4" fmla="*/ 2147483647 w 276"/>
              <a:gd name="T5" fmla="*/ 0 h 470"/>
              <a:gd name="T6" fmla="*/ 0 60000 65536"/>
              <a:gd name="T7" fmla="*/ 0 60000 65536"/>
              <a:gd name="T8" fmla="*/ 0 60000 65536"/>
              <a:gd name="T9" fmla="*/ 0 w 276"/>
              <a:gd name="T10" fmla="*/ 0 h 470"/>
              <a:gd name="T11" fmla="*/ 276 w 276"/>
              <a:gd name="T12" fmla="*/ 470 h 4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470">
                <a:moveTo>
                  <a:pt x="0" y="444"/>
                </a:moveTo>
                <a:cubicBezTo>
                  <a:pt x="114" y="457"/>
                  <a:pt x="228" y="470"/>
                  <a:pt x="252" y="396"/>
                </a:cubicBezTo>
                <a:cubicBezTo>
                  <a:pt x="276" y="322"/>
                  <a:pt x="210" y="161"/>
                  <a:pt x="14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Rectangle 13">
            <a:extLst>
              <a:ext uri="{FF2B5EF4-FFF2-40B4-BE49-F238E27FC236}">
                <a16:creationId xmlns:a16="http://schemas.microsoft.com/office/drawing/2014/main" id="{0146F497-DA5A-C1A6-3BE8-C77F2FC05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990850"/>
            <a:ext cx="117475" cy="263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4104" name="Freeform 14">
            <a:extLst>
              <a:ext uri="{FF2B5EF4-FFF2-40B4-BE49-F238E27FC236}">
                <a16:creationId xmlns:a16="http://schemas.microsoft.com/office/drawing/2014/main" id="{D90332E0-5B96-4224-6A40-D72FBB5624C7}"/>
              </a:ext>
            </a:extLst>
          </p:cNvPr>
          <p:cNvSpPr>
            <a:spLocks/>
          </p:cNvSpPr>
          <p:nvPr/>
        </p:nvSpPr>
        <p:spPr bwMode="auto">
          <a:xfrm>
            <a:off x="4267200" y="2895600"/>
            <a:ext cx="1524000" cy="152400"/>
          </a:xfrm>
          <a:custGeom>
            <a:avLst/>
            <a:gdLst>
              <a:gd name="T0" fmla="*/ 0 w 960"/>
              <a:gd name="T1" fmla="*/ 0 h 96"/>
              <a:gd name="T2" fmla="*/ 2147483647 w 960"/>
              <a:gd name="T3" fmla="*/ 2147483647 h 96"/>
              <a:gd name="T4" fmla="*/ 2147483647 w 960"/>
              <a:gd name="T5" fmla="*/ 0 h 96"/>
              <a:gd name="T6" fmla="*/ 0 60000 65536"/>
              <a:gd name="T7" fmla="*/ 0 60000 65536"/>
              <a:gd name="T8" fmla="*/ 0 60000 65536"/>
              <a:gd name="T9" fmla="*/ 0 w 960"/>
              <a:gd name="T10" fmla="*/ 0 h 96"/>
              <a:gd name="T11" fmla="*/ 960 w 96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6">
                <a:moveTo>
                  <a:pt x="0" y="0"/>
                </a:moveTo>
                <a:cubicBezTo>
                  <a:pt x="160" y="48"/>
                  <a:pt x="320" y="96"/>
                  <a:pt x="480" y="96"/>
                </a:cubicBezTo>
                <a:cubicBezTo>
                  <a:pt x="640" y="96"/>
                  <a:pt x="800" y="48"/>
                  <a:pt x="960" y="0"/>
                </a:cubicBezTo>
              </a:path>
            </a:pathLst>
          </a:custGeom>
          <a:noFill/>
          <a:ln w="57150" cmpd="sng">
            <a:solidFill>
              <a:srgbClr val="FF99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Rectangle 15">
            <a:extLst>
              <a:ext uri="{FF2B5EF4-FFF2-40B4-BE49-F238E27FC236}">
                <a16:creationId xmlns:a16="http://schemas.microsoft.com/office/drawing/2014/main" id="{6F76244E-26A0-5944-865C-442D1ED2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4106" name="Group 16">
            <a:extLst>
              <a:ext uri="{FF2B5EF4-FFF2-40B4-BE49-F238E27FC236}">
                <a16:creationId xmlns:a16="http://schemas.microsoft.com/office/drawing/2014/main" id="{2171E8B5-4740-D44D-4A4A-82D41AAFF05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981200"/>
            <a:ext cx="2514600" cy="1681163"/>
            <a:chOff x="3888" y="1248"/>
            <a:chExt cx="1584" cy="1059"/>
          </a:xfrm>
        </p:grpSpPr>
        <p:sp>
          <p:nvSpPr>
            <p:cNvPr id="4126" name="Line 17">
              <a:extLst>
                <a:ext uri="{FF2B5EF4-FFF2-40B4-BE49-F238E27FC236}">
                  <a16:creationId xmlns:a16="http://schemas.microsoft.com/office/drawing/2014/main" id="{115A8E05-0215-274A-38E8-6DA884E9D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18">
              <a:extLst>
                <a:ext uri="{FF2B5EF4-FFF2-40B4-BE49-F238E27FC236}">
                  <a16:creationId xmlns:a16="http://schemas.microsoft.com/office/drawing/2014/main" id="{F3CAD76D-65F7-FB5F-9B0B-0165E9294EE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00" y="177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19">
              <a:extLst>
                <a:ext uri="{FF2B5EF4-FFF2-40B4-BE49-F238E27FC236}">
                  <a16:creationId xmlns:a16="http://schemas.microsoft.com/office/drawing/2014/main" id="{238C39C5-D14E-DCBA-6B27-55F1C0D2D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53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Text Box 20">
              <a:extLst>
                <a:ext uri="{FF2B5EF4-FFF2-40B4-BE49-F238E27FC236}">
                  <a16:creationId xmlns:a16="http://schemas.microsoft.com/office/drawing/2014/main" id="{EED2DC87-F128-5B95-CDE0-A9AFE4AB0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EPSP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30" name="Text Box 21">
              <a:extLst>
                <a:ext uri="{FF2B5EF4-FFF2-40B4-BE49-F238E27FC236}">
                  <a16:creationId xmlns:a16="http://schemas.microsoft.com/office/drawing/2014/main" id="{395A8FCD-693C-7917-D458-DEFEC1DFC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16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IPSP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31" name="Line 22">
              <a:extLst>
                <a:ext uri="{FF2B5EF4-FFF2-40B4-BE49-F238E27FC236}">
                  <a16:creationId xmlns:a16="http://schemas.microsoft.com/office/drawing/2014/main" id="{9C1B1B65-F4B2-9F9C-4027-A4E328EB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Rectangle 27">
            <a:extLst>
              <a:ext uri="{FF2B5EF4-FFF2-40B4-BE49-F238E27FC236}">
                <a16:creationId xmlns:a16="http://schemas.microsoft.com/office/drawing/2014/main" id="{34E7909E-7785-52EE-3CE9-282D6911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1066800" cy="1066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4108" name="Line 29">
            <a:extLst>
              <a:ext uri="{FF2B5EF4-FFF2-40B4-BE49-F238E27FC236}">
                <a16:creationId xmlns:a16="http://schemas.microsoft.com/office/drawing/2014/main" id="{6E90EF77-7E38-4D16-2F86-64895D532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538" y="3289300"/>
            <a:ext cx="331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30">
            <a:extLst>
              <a:ext uri="{FF2B5EF4-FFF2-40B4-BE49-F238E27FC236}">
                <a16:creationId xmlns:a16="http://schemas.microsoft.com/office/drawing/2014/main" id="{FF8E9D9D-FD7B-C088-3328-9FC474AEE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538" y="1562100"/>
            <a:ext cx="0" cy="508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Text Box 31">
            <a:extLst>
              <a:ext uri="{FF2B5EF4-FFF2-40B4-BE49-F238E27FC236}">
                <a16:creationId xmlns:a16="http://schemas.microsoft.com/office/drawing/2014/main" id="{E213C59C-6D3F-1D87-BAEC-1662ACF20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16475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-70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4111" name="Line 32">
            <a:extLst>
              <a:ext uri="{FF2B5EF4-FFF2-40B4-BE49-F238E27FC236}">
                <a16:creationId xmlns:a16="http://schemas.microsoft.com/office/drawing/2014/main" id="{2D9F11BD-16B2-A63E-3037-EC3119C80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538" y="5027613"/>
            <a:ext cx="723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Text Box 33">
            <a:extLst>
              <a:ext uri="{FF2B5EF4-FFF2-40B4-BE49-F238E27FC236}">
                <a16:creationId xmlns:a16="http://schemas.microsoft.com/office/drawing/2014/main" id="{1898DE08-85A2-D87C-C053-D70B229B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30480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0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4113" name="Text Box 34">
            <a:extLst>
              <a:ext uri="{FF2B5EF4-FFF2-40B4-BE49-F238E27FC236}">
                <a16:creationId xmlns:a16="http://schemas.microsoft.com/office/drawing/2014/main" id="{56908A07-3581-19C4-BDA2-530F0BBB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530725"/>
            <a:ext cx="80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RP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4114" name="Line 35">
            <a:extLst>
              <a:ext uri="{FF2B5EF4-FFF2-40B4-BE49-F238E27FC236}">
                <a16:creationId xmlns:a16="http://schemas.microsoft.com/office/drawing/2014/main" id="{08DAD4C5-2CD9-8714-163B-6C7F2E9AD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5027613"/>
            <a:ext cx="3052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Freeform 38">
            <a:extLst>
              <a:ext uri="{FF2B5EF4-FFF2-40B4-BE49-F238E27FC236}">
                <a16:creationId xmlns:a16="http://schemas.microsoft.com/office/drawing/2014/main" id="{7B60A457-B842-6777-9F5B-2656572EF26F}"/>
              </a:ext>
            </a:extLst>
          </p:cNvPr>
          <p:cNvSpPr>
            <a:spLocks/>
          </p:cNvSpPr>
          <p:nvPr/>
        </p:nvSpPr>
        <p:spPr bwMode="auto">
          <a:xfrm flipV="1">
            <a:off x="4572000" y="3124200"/>
            <a:ext cx="1524000" cy="152400"/>
          </a:xfrm>
          <a:custGeom>
            <a:avLst/>
            <a:gdLst>
              <a:gd name="T0" fmla="*/ 0 w 960"/>
              <a:gd name="T1" fmla="*/ 0 h 96"/>
              <a:gd name="T2" fmla="*/ 2147483647 w 960"/>
              <a:gd name="T3" fmla="*/ 2147483647 h 96"/>
              <a:gd name="T4" fmla="*/ 2147483647 w 960"/>
              <a:gd name="T5" fmla="*/ 0 h 96"/>
              <a:gd name="T6" fmla="*/ 0 60000 65536"/>
              <a:gd name="T7" fmla="*/ 0 60000 65536"/>
              <a:gd name="T8" fmla="*/ 0 60000 65536"/>
              <a:gd name="T9" fmla="*/ 0 w 960"/>
              <a:gd name="T10" fmla="*/ 0 h 96"/>
              <a:gd name="T11" fmla="*/ 960 w 96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6">
                <a:moveTo>
                  <a:pt x="0" y="0"/>
                </a:moveTo>
                <a:cubicBezTo>
                  <a:pt x="160" y="48"/>
                  <a:pt x="320" y="96"/>
                  <a:pt x="480" y="96"/>
                </a:cubicBezTo>
                <a:cubicBezTo>
                  <a:pt x="640" y="96"/>
                  <a:pt x="800" y="48"/>
                  <a:pt x="960" y="0"/>
                </a:cubicBezTo>
              </a:path>
            </a:pathLst>
          </a:custGeom>
          <a:noFill/>
          <a:ln w="57150" cmpd="sng">
            <a:solidFill>
              <a:srgbClr val="0099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39">
            <a:extLst>
              <a:ext uri="{FF2B5EF4-FFF2-40B4-BE49-F238E27FC236}">
                <a16:creationId xmlns:a16="http://schemas.microsoft.com/office/drawing/2014/main" id="{1FB66A62-1974-85ED-B8B9-676832AA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43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s-ES_tradnl" altLang="en-US" sz="2400" b="1" baseline="30000">
                <a:solidFill>
                  <a:srgbClr val="FF9900"/>
                </a:solidFill>
                <a:latin typeface="Times New Roman" panose="02020603050405020304" pitchFamily="18" charset="0"/>
              </a:rPr>
              <a:t>+</a:t>
            </a:r>
            <a:endParaRPr lang="ca-ES" altLang="en-US" sz="2400" b="1" baseline="3000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7" name="Text Box 40">
            <a:extLst>
              <a:ext uri="{FF2B5EF4-FFF2-40B4-BE49-F238E27FC236}">
                <a16:creationId xmlns:a16="http://schemas.microsoft.com/office/drawing/2014/main" id="{F41B6D36-D5B6-27CB-D660-2181F30C3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276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Na</a:t>
            </a:r>
            <a:r>
              <a:rPr lang="es-ES_tradnl" altLang="en-US" sz="2400" b="1" baseline="30000">
                <a:solidFill>
                  <a:srgbClr val="009900"/>
                </a:solidFill>
                <a:latin typeface="Times New Roman" panose="02020603050405020304" pitchFamily="18" charset="0"/>
              </a:rPr>
              <a:t>+</a:t>
            </a:r>
            <a:endParaRPr lang="ca-ES" altLang="en-US" sz="2400" b="1" baseline="3000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31563324-14FE-C263-EE35-9BB5202BCA2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47800"/>
            <a:ext cx="4343400" cy="4192588"/>
            <a:chOff x="144" y="912"/>
            <a:chExt cx="2736" cy="2641"/>
          </a:xfrm>
        </p:grpSpPr>
        <p:sp>
          <p:nvSpPr>
            <p:cNvPr id="4122" name="Text Box 42">
              <a:extLst>
                <a:ext uri="{FF2B5EF4-FFF2-40B4-BE49-F238E27FC236}">
                  <a16:creationId xmlns:a16="http://schemas.microsoft.com/office/drawing/2014/main" id="{903721A3-02FC-5D24-8822-D297F2E8C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12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+55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23" name="Text Box 43">
              <a:extLst>
                <a:ext uri="{FF2B5EF4-FFF2-40B4-BE49-F238E27FC236}">
                  <a16:creationId xmlns:a16="http://schemas.microsoft.com/office/drawing/2014/main" id="{73FAF209-0E29-599F-832F-30A29B30B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265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-80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24" name="Line 44">
              <a:extLst>
                <a:ext uri="{FF2B5EF4-FFF2-40B4-BE49-F238E27FC236}">
                  <a16:creationId xmlns:a16="http://schemas.microsoft.com/office/drawing/2014/main" id="{76F3B850-3F08-4E31-A380-5E5FE4AE6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456"/>
              <a:ext cx="2304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45">
              <a:extLst>
                <a:ext uri="{FF2B5EF4-FFF2-40B4-BE49-F238E27FC236}">
                  <a16:creationId xmlns:a16="http://schemas.microsoft.com/office/drawing/2014/main" id="{C1F89E81-7DBC-2494-67F5-397D9B6EA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104"/>
              <a:ext cx="2304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42" name="Freeform 46">
            <a:extLst>
              <a:ext uri="{FF2B5EF4-FFF2-40B4-BE49-F238E27FC236}">
                <a16:creationId xmlns:a16="http://schemas.microsoft.com/office/drawing/2014/main" id="{CE9E27E3-9A28-D5CF-D38C-8F3600DC3EFA}"/>
              </a:ext>
            </a:extLst>
          </p:cNvPr>
          <p:cNvSpPr>
            <a:spLocks/>
          </p:cNvSpPr>
          <p:nvPr/>
        </p:nvSpPr>
        <p:spPr bwMode="auto">
          <a:xfrm>
            <a:off x="1600200" y="3886200"/>
            <a:ext cx="2266950" cy="1219200"/>
          </a:xfrm>
          <a:custGeom>
            <a:avLst/>
            <a:gdLst>
              <a:gd name="T0" fmla="*/ 0 w 1428"/>
              <a:gd name="T1" fmla="*/ 2147483647 h 720"/>
              <a:gd name="T2" fmla="*/ 2147483647 w 1428"/>
              <a:gd name="T3" fmla="*/ 2147483647 h 720"/>
              <a:gd name="T4" fmla="*/ 2147483647 w 1428"/>
              <a:gd name="T5" fmla="*/ 2147483647 h 720"/>
              <a:gd name="T6" fmla="*/ 2147483647 w 1428"/>
              <a:gd name="T7" fmla="*/ 2147483647 h 720"/>
              <a:gd name="T8" fmla="*/ 2147483647 w 1428"/>
              <a:gd name="T9" fmla="*/ 2147483647 h 720"/>
              <a:gd name="T10" fmla="*/ 2147483647 w 1428"/>
              <a:gd name="T11" fmla="*/ 2147483647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28"/>
              <a:gd name="T19" fmla="*/ 0 h 720"/>
              <a:gd name="T20" fmla="*/ 1428 w 1428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28" h="720">
                <a:moveTo>
                  <a:pt x="0" y="672"/>
                </a:moveTo>
                <a:cubicBezTo>
                  <a:pt x="44" y="658"/>
                  <a:pt x="179" y="685"/>
                  <a:pt x="264" y="588"/>
                </a:cubicBezTo>
                <a:cubicBezTo>
                  <a:pt x="349" y="491"/>
                  <a:pt x="405" y="173"/>
                  <a:pt x="512" y="90"/>
                </a:cubicBezTo>
                <a:cubicBezTo>
                  <a:pt x="619" y="7"/>
                  <a:pt x="795" y="0"/>
                  <a:pt x="904" y="90"/>
                </a:cubicBezTo>
                <a:cubicBezTo>
                  <a:pt x="1013" y="180"/>
                  <a:pt x="1079" y="540"/>
                  <a:pt x="1166" y="630"/>
                </a:cubicBezTo>
                <a:cubicBezTo>
                  <a:pt x="1253" y="720"/>
                  <a:pt x="1341" y="675"/>
                  <a:pt x="1428" y="630"/>
                </a:cubicBezTo>
              </a:path>
            </a:pathLst>
          </a:custGeom>
          <a:noFill/>
          <a:ln w="57150" cmpd="sng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Text Box 48">
            <a:extLst>
              <a:ext uri="{FF2B5EF4-FFF2-40B4-BE49-F238E27FC236}">
                <a16:creationId xmlns:a16="http://schemas.microsoft.com/office/drawing/2014/main" id="{C606A0E8-3B03-CB42-6F74-453E91D4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41525"/>
            <a:ext cx="7239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+40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4121" name="Text Box 51">
            <a:extLst>
              <a:ext uri="{FF2B5EF4-FFF2-40B4-BE49-F238E27FC236}">
                <a16:creationId xmlns:a16="http://schemas.microsoft.com/office/drawing/2014/main" id="{8D337ACE-3FE7-E4F9-1BB1-238141FD1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response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06AE577D-9177-4DFA-5B51-9FA7A3198C1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43000"/>
            <a:ext cx="8686800" cy="5235575"/>
            <a:chOff x="768" y="1832"/>
            <a:chExt cx="3600" cy="2186"/>
          </a:xfrm>
        </p:grpSpPr>
        <p:grpSp>
          <p:nvGrpSpPr>
            <p:cNvPr id="5162" name="Group 3">
              <a:extLst>
                <a:ext uri="{FF2B5EF4-FFF2-40B4-BE49-F238E27FC236}">
                  <a16:creationId xmlns:a16="http://schemas.microsoft.com/office/drawing/2014/main" id="{67894838-028F-6383-ACFD-5E1F1E451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72"/>
              <a:ext cx="1485" cy="2112"/>
              <a:chOff x="768" y="1872"/>
              <a:chExt cx="1485" cy="2112"/>
            </a:xfrm>
          </p:grpSpPr>
          <p:sp>
            <p:nvSpPr>
              <p:cNvPr id="5166" name="Freeform 4">
                <a:extLst>
                  <a:ext uri="{FF2B5EF4-FFF2-40B4-BE49-F238E27FC236}">
                    <a16:creationId xmlns:a16="http://schemas.microsoft.com/office/drawing/2014/main" id="{135D3D78-3DD3-9361-0B86-DC64963C58B2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968" y="2699"/>
                <a:ext cx="1085" cy="1485"/>
              </a:xfrm>
              <a:custGeom>
                <a:avLst/>
                <a:gdLst>
                  <a:gd name="T0" fmla="*/ 11051 w 760"/>
                  <a:gd name="T1" fmla="*/ 0 h 1090"/>
                  <a:gd name="T2" fmla="*/ 9858 w 760"/>
                  <a:gd name="T3" fmla="*/ 6208 h 1090"/>
                  <a:gd name="T4" fmla="*/ 4241 w 760"/>
                  <a:gd name="T5" fmla="*/ 8734 h 1090"/>
                  <a:gd name="T6" fmla="*/ 690 w 760"/>
                  <a:gd name="T7" fmla="*/ 14157 h 1090"/>
                  <a:gd name="T8" fmla="*/ 8363 w 760"/>
                  <a:gd name="T9" fmla="*/ 17075 h 1090"/>
                  <a:gd name="T10" fmla="*/ 18718 w 760"/>
                  <a:gd name="T11" fmla="*/ 17456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0"/>
                  <a:gd name="T19" fmla="*/ 0 h 1090"/>
                  <a:gd name="T20" fmla="*/ 760 w 760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0" h="1090">
                    <a:moveTo>
                      <a:pt x="448" y="0"/>
                    </a:moveTo>
                    <a:cubicBezTo>
                      <a:pt x="440" y="64"/>
                      <a:pt x="446" y="294"/>
                      <a:pt x="400" y="384"/>
                    </a:cubicBezTo>
                    <a:cubicBezTo>
                      <a:pt x="354" y="474"/>
                      <a:pt x="234" y="458"/>
                      <a:pt x="172" y="540"/>
                    </a:cubicBezTo>
                    <a:cubicBezTo>
                      <a:pt x="110" y="622"/>
                      <a:pt x="0" y="790"/>
                      <a:pt x="28" y="876"/>
                    </a:cubicBezTo>
                    <a:cubicBezTo>
                      <a:pt x="56" y="962"/>
                      <a:pt x="218" y="1022"/>
                      <a:pt x="340" y="1056"/>
                    </a:cubicBezTo>
                    <a:cubicBezTo>
                      <a:pt x="462" y="1090"/>
                      <a:pt x="690" y="1076"/>
                      <a:pt x="760" y="1080"/>
                    </a:cubicBezTo>
                  </a:path>
                </a:pathLst>
              </a:custGeom>
              <a:noFill/>
              <a:ln w="571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7" name="Freeform 5">
                <a:extLst>
                  <a:ext uri="{FF2B5EF4-FFF2-40B4-BE49-F238E27FC236}">
                    <a16:creationId xmlns:a16="http://schemas.microsoft.com/office/drawing/2014/main" id="{AD6387D0-095D-E5AF-9CAC-5A563AC909F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968" y="1672"/>
                <a:ext cx="1085" cy="1485"/>
              </a:xfrm>
              <a:custGeom>
                <a:avLst/>
                <a:gdLst>
                  <a:gd name="T0" fmla="*/ 11051 w 760"/>
                  <a:gd name="T1" fmla="*/ 0 h 1090"/>
                  <a:gd name="T2" fmla="*/ 9858 w 760"/>
                  <a:gd name="T3" fmla="*/ 6208 h 1090"/>
                  <a:gd name="T4" fmla="*/ 4241 w 760"/>
                  <a:gd name="T5" fmla="*/ 8734 h 1090"/>
                  <a:gd name="T6" fmla="*/ 690 w 760"/>
                  <a:gd name="T7" fmla="*/ 14157 h 1090"/>
                  <a:gd name="T8" fmla="*/ 8363 w 760"/>
                  <a:gd name="T9" fmla="*/ 17075 h 1090"/>
                  <a:gd name="T10" fmla="*/ 18718 w 760"/>
                  <a:gd name="T11" fmla="*/ 17456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0"/>
                  <a:gd name="T19" fmla="*/ 0 h 1090"/>
                  <a:gd name="T20" fmla="*/ 760 w 760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0" h="1090">
                    <a:moveTo>
                      <a:pt x="448" y="0"/>
                    </a:moveTo>
                    <a:cubicBezTo>
                      <a:pt x="440" y="64"/>
                      <a:pt x="446" y="294"/>
                      <a:pt x="400" y="384"/>
                    </a:cubicBezTo>
                    <a:cubicBezTo>
                      <a:pt x="354" y="474"/>
                      <a:pt x="234" y="458"/>
                      <a:pt x="172" y="540"/>
                    </a:cubicBezTo>
                    <a:cubicBezTo>
                      <a:pt x="110" y="622"/>
                      <a:pt x="0" y="790"/>
                      <a:pt x="28" y="876"/>
                    </a:cubicBezTo>
                    <a:cubicBezTo>
                      <a:pt x="56" y="962"/>
                      <a:pt x="218" y="1022"/>
                      <a:pt x="340" y="1056"/>
                    </a:cubicBezTo>
                    <a:cubicBezTo>
                      <a:pt x="462" y="1090"/>
                      <a:pt x="690" y="1076"/>
                      <a:pt x="760" y="1080"/>
                    </a:cubicBezTo>
                  </a:path>
                </a:pathLst>
              </a:custGeom>
              <a:noFill/>
              <a:ln w="571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63" name="Group 6">
              <a:extLst>
                <a:ext uri="{FF2B5EF4-FFF2-40B4-BE49-F238E27FC236}">
                  <a16:creationId xmlns:a16="http://schemas.microsoft.com/office/drawing/2014/main" id="{BAC4BFD7-64FD-3AFC-B0DF-BFC19997E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3" y="1832"/>
              <a:ext cx="1485" cy="2186"/>
              <a:chOff x="2883" y="1832"/>
              <a:chExt cx="1485" cy="2186"/>
            </a:xfrm>
          </p:grpSpPr>
          <p:sp>
            <p:nvSpPr>
              <p:cNvPr id="5164" name="Freeform 7">
                <a:extLst>
                  <a:ext uri="{FF2B5EF4-FFF2-40B4-BE49-F238E27FC236}">
                    <a16:creationId xmlns:a16="http://schemas.microsoft.com/office/drawing/2014/main" id="{9242A8AE-F169-9E5F-F94C-A9F20983B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2899"/>
                <a:ext cx="1485" cy="1119"/>
              </a:xfrm>
              <a:custGeom>
                <a:avLst/>
                <a:gdLst>
                  <a:gd name="T0" fmla="*/ 1485 w 1485"/>
                  <a:gd name="T1" fmla="*/ 445 h 1119"/>
                  <a:gd name="T2" fmla="*/ 1155 w 1485"/>
                  <a:gd name="T3" fmla="*/ 941 h 1119"/>
                  <a:gd name="T4" fmla="*/ 789 w 1485"/>
                  <a:gd name="T5" fmla="*/ 1043 h 1119"/>
                  <a:gd name="T6" fmla="*/ 292 w 1485"/>
                  <a:gd name="T7" fmla="*/ 1045 h 1119"/>
                  <a:gd name="T8" fmla="*/ 46 w 1485"/>
                  <a:gd name="T9" fmla="*/ 600 h 1119"/>
                  <a:gd name="T10" fmla="*/ 14 w 1485"/>
                  <a:gd name="T11" fmla="*/ 0 h 1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5"/>
                  <a:gd name="T19" fmla="*/ 0 h 1119"/>
                  <a:gd name="T20" fmla="*/ 1485 w 1485"/>
                  <a:gd name="T21" fmla="*/ 1119 h 1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5" h="1119">
                    <a:moveTo>
                      <a:pt x="1485" y="445"/>
                    </a:moveTo>
                    <a:cubicBezTo>
                      <a:pt x="1430" y="528"/>
                      <a:pt x="1271" y="841"/>
                      <a:pt x="1155" y="941"/>
                    </a:cubicBezTo>
                    <a:cubicBezTo>
                      <a:pt x="1039" y="1041"/>
                      <a:pt x="933" y="1026"/>
                      <a:pt x="789" y="1043"/>
                    </a:cubicBezTo>
                    <a:cubicBezTo>
                      <a:pt x="645" y="1060"/>
                      <a:pt x="416" y="1119"/>
                      <a:pt x="292" y="1045"/>
                    </a:cubicBezTo>
                    <a:cubicBezTo>
                      <a:pt x="168" y="971"/>
                      <a:pt x="93" y="774"/>
                      <a:pt x="46" y="600"/>
                    </a:cubicBezTo>
                    <a:cubicBezTo>
                      <a:pt x="0" y="425"/>
                      <a:pt x="19" y="100"/>
                      <a:pt x="14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Freeform 8">
                <a:extLst>
                  <a:ext uri="{FF2B5EF4-FFF2-40B4-BE49-F238E27FC236}">
                    <a16:creationId xmlns:a16="http://schemas.microsoft.com/office/drawing/2014/main" id="{80A00F6A-1384-CC41-92E5-44B0B9C87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832"/>
                <a:ext cx="1485" cy="1125"/>
              </a:xfrm>
              <a:custGeom>
                <a:avLst/>
                <a:gdLst>
                  <a:gd name="T0" fmla="*/ 1485 w 1485"/>
                  <a:gd name="T1" fmla="*/ 680 h 1125"/>
                  <a:gd name="T2" fmla="*/ 1185 w 1485"/>
                  <a:gd name="T3" fmla="*/ 250 h 1125"/>
                  <a:gd name="T4" fmla="*/ 801 w 1485"/>
                  <a:gd name="T5" fmla="*/ 46 h 1125"/>
                  <a:gd name="T6" fmla="*/ 292 w 1485"/>
                  <a:gd name="T7" fmla="*/ 80 h 1125"/>
                  <a:gd name="T8" fmla="*/ 46 w 1485"/>
                  <a:gd name="T9" fmla="*/ 525 h 1125"/>
                  <a:gd name="T10" fmla="*/ 14 w 1485"/>
                  <a:gd name="T11" fmla="*/ 1125 h 1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5"/>
                  <a:gd name="T19" fmla="*/ 0 h 1125"/>
                  <a:gd name="T20" fmla="*/ 1485 w 1485"/>
                  <a:gd name="T21" fmla="*/ 1125 h 1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5" h="1125">
                    <a:moveTo>
                      <a:pt x="1485" y="680"/>
                    </a:moveTo>
                    <a:cubicBezTo>
                      <a:pt x="1435" y="608"/>
                      <a:pt x="1299" y="356"/>
                      <a:pt x="1185" y="250"/>
                    </a:cubicBezTo>
                    <a:cubicBezTo>
                      <a:pt x="1071" y="144"/>
                      <a:pt x="950" y="74"/>
                      <a:pt x="801" y="46"/>
                    </a:cubicBezTo>
                    <a:cubicBezTo>
                      <a:pt x="652" y="18"/>
                      <a:pt x="418" y="0"/>
                      <a:pt x="292" y="80"/>
                    </a:cubicBezTo>
                    <a:cubicBezTo>
                      <a:pt x="166" y="160"/>
                      <a:pt x="93" y="351"/>
                      <a:pt x="46" y="525"/>
                    </a:cubicBezTo>
                    <a:cubicBezTo>
                      <a:pt x="0" y="700"/>
                      <a:pt x="19" y="1025"/>
                      <a:pt x="14" y="1125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10">
            <a:extLst>
              <a:ext uri="{FF2B5EF4-FFF2-40B4-BE49-F238E27FC236}">
                <a16:creationId xmlns:a16="http://schemas.microsoft.com/office/drawing/2014/main" id="{010B7C65-18F5-423B-4B89-CF6B438BCA6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"/>
            <a:ext cx="1295400" cy="1447800"/>
            <a:chOff x="1920" y="336"/>
            <a:chExt cx="816" cy="912"/>
          </a:xfrm>
        </p:grpSpPr>
        <p:grpSp>
          <p:nvGrpSpPr>
            <p:cNvPr id="5157" name="Group 11">
              <a:extLst>
                <a:ext uri="{FF2B5EF4-FFF2-40B4-BE49-F238E27FC236}">
                  <a16:creationId xmlns:a16="http://schemas.microsoft.com/office/drawing/2014/main" id="{B17CDE7E-9196-3A3F-0180-578CE8B57E4F}"/>
                </a:ext>
              </a:extLst>
            </p:cNvPr>
            <p:cNvGrpSpPr>
              <a:grpSpLocks/>
            </p:cNvGrpSpPr>
            <p:nvPr/>
          </p:nvGrpSpPr>
          <p:grpSpPr bwMode="auto">
            <a:xfrm rot="2572567">
              <a:off x="1920" y="720"/>
              <a:ext cx="192" cy="528"/>
              <a:chOff x="1248" y="1664"/>
              <a:chExt cx="288" cy="798"/>
            </a:xfrm>
          </p:grpSpPr>
          <p:sp>
            <p:nvSpPr>
              <p:cNvPr id="5159" name="Freeform 12">
                <a:extLst>
                  <a:ext uri="{FF2B5EF4-FFF2-40B4-BE49-F238E27FC236}">
                    <a16:creationId xmlns:a16="http://schemas.microsoft.com/office/drawing/2014/main" id="{D5C9561B-7BC0-5E93-3880-249AA2F4B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1664"/>
                <a:ext cx="288" cy="798"/>
              </a:xfrm>
              <a:custGeom>
                <a:avLst/>
                <a:gdLst>
                  <a:gd name="T0" fmla="*/ 0 w 288"/>
                  <a:gd name="T1" fmla="*/ 100 h 798"/>
                  <a:gd name="T2" fmla="*/ 288 w 288"/>
                  <a:gd name="T3" fmla="*/ 100 h 798"/>
                  <a:gd name="T4" fmla="*/ 288 w 288"/>
                  <a:gd name="T5" fmla="*/ 700 h 798"/>
                  <a:gd name="T6" fmla="*/ 0 w 288"/>
                  <a:gd name="T7" fmla="*/ 688 h 798"/>
                  <a:gd name="T8" fmla="*/ 0 w 288"/>
                  <a:gd name="T9" fmla="*/ 100 h 7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98"/>
                  <a:gd name="T17" fmla="*/ 288 w 288"/>
                  <a:gd name="T18" fmla="*/ 798 h 7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98">
                    <a:moveTo>
                      <a:pt x="0" y="100"/>
                    </a:moveTo>
                    <a:cubicBezTo>
                      <a:pt x="48" y="2"/>
                      <a:pt x="240" y="0"/>
                      <a:pt x="288" y="100"/>
                    </a:cubicBezTo>
                    <a:lnTo>
                      <a:pt x="288" y="700"/>
                    </a:lnTo>
                    <a:cubicBezTo>
                      <a:pt x="240" y="798"/>
                      <a:pt x="48" y="788"/>
                      <a:pt x="0" y="688"/>
                    </a:cubicBezTo>
                    <a:lnTo>
                      <a:pt x="0" y="100"/>
                    </a:ln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Freeform 13">
                <a:extLst>
                  <a:ext uri="{FF2B5EF4-FFF2-40B4-BE49-F238E27FC236}">
                    <a16:creationId xmlns:a16="http://schemas.microsoft.com/office/drawing/2014/main" id="{450AFA7D-217F-2597-F433-BD6BD0BFA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1776"/>
                <a:ext cx="288" cy="48"/>
              </a:xfrm>
              <a:custGeom>
                <a:avLst/>
                <a:gdLst>
                  <a:gd name="T0" fmla="*/ 0 w 288"/>
                  <a:gd name="T1" fmla="*/ 0 h 48"/>
                  <a:gd name="T2" fmla="*/ 144 w 288"/>
                  <a:gd name="T3" fmla="*/ 48 h 48"/>
                  <a:gd name="T4" fmla="*/ 288 w 288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"/>
                  <a:gd name="T11" fmla="*/ 288 w 28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">
                    <a:moveTo>
                      <a:pt x="0" y="0"/>
                    </a:moveTo>
                    <a:cubicBezTo>
                      <a:pt x="48" y="24"/>
                      <a:pt x="96" y="48"/>
                      <a:pt x="144" y="48"/>
                    </a:cubicBezTo>
                    <a:cubicBezTo>
                      <a:pt x="192" y="48"/>
                      <a:pt x="240" y="24"/>
                      <a:pt x="288" y="0"/>
                    </a:cubicBezTo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14">
                <a:extLst>
                  <a:ext uri="{FF2B5EF4-FFF2-40B4-BE49-F238E27FC236}">
                    <a16:creationId xmlns:a16="http://schemas.microsoft.com/office/drawing/2014/main" id="{E1471830-7C91-049C-D874-FEAD7B644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304"/>
                <a:ext cx="288" cy="48"/>
              </a:xfrm>
              <a:custGeom>
                <a:avLst/>
                <a:gdLst>
                  <a:gd name="T0" fmla="*/ 0 w 288"/>
                  <a:gd name="T1" fmla="*/ 48 h 48"/>
                  <a:gd name="T2" fmla="*/ 144 w 288"/>
                  <a:gd name="T3" fmla="*/ 0 h 48"/>
                  <a:gd name="T4" fmla="*/ 288 w 288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"/>
                  <a:gd name="T11" fmla="*/ 288 w 28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">
                    <a:moveTo>
                      <a:pt x="0" y="48"/>
                    </a:moveTo>
                    <a:cubicBezTo>
                      <a:pt x="48" y="24"/>
                      <a:pt x="96" y="0"/>
                      <a:pt x="144" y="0"/>
                    </a:cubicBezTo>
                    <a:cubicBezTo>
                      <a:pt x="192" y="0"/>
                      <a:pt x="240" y="24"/>
                      <a:pt x="288" y="48"/>
                    </a:cubicBezTo>
                  </a:path>
                </a:pathLst>
              </a:custGeom>
              <a:solidFill>
                <a:schemeClr val="bg1"/>
              </a:solidFill>
              <a:ln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8" name="Text Box 15">
              <a:extLst>
                <a:ext uri="{FF2B5EF4-FFF2-40B4-BE49-F238E27FC236}">
                  <a16:creationId xmlns:a16="http://schemas.microsoft.com/office/drawing/2014/main" id="{FCB68E3F-9A2E-17C0-48CF-17DD60E7A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Ca</a:t>
              </a:r>
              <a:r>
                <a:rPr lang="es-ES_tradnl" altLang="en-US" sz="2400" b="1" baseline="30000">
                  <a:latin typeface="Times New Roman" panose="02020603050405020304" pitchFamily="18" charset="0"/>
                </a:rPr>
                <a:t>2+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24" name="Freeform 16">
            <a:extLst>
              <a:ext uri="{FF2B5EF4-FFF2-40B4-BE49-F238E27FC236}">
                <a16:creationId xmlns:a16="http://schemas.microsoft.com/office/drawing/2014/main" id="{DF34C661-047F-0321-B894-8298C34C3EC6}"/>
              </a:ext>
            </a:extLst>
          </p:cNvPr>
          <p:cNvSpPr>
            <a:spLocks/>
          </p:cNvSpPr>
          <p:nvPr/>
        </p:nvSpPr>
        <p:spPr bwMode="auto">
          <a:xfrm rot="-5400000">
            <a:off x="4762500" y="3848100"/>
            <a:ext cx="685800" cy="457200"/>
          </a:xfrm>
          <a:custGeom>
            <a:avLst/>
            <a:gdLst>
              <a:gd name="T0" fmla="*/ 0 w 432"/>
              <a:gd name="T1" fmla="*/ 2147483647 h 288"/>
              <a:gd name="T2" fmla="*/ 0 w 432"/>
              <a:gd name="T3" fmla="*/ 0 h 288"/>
              <a:gd name="T4" fmla="*/ 2147483647 w 432"/>
              <a:gd name="T5" fmla="*/ 0 h 288"/>
              <a:gd name="T6" fmla="*/ 2147483647 w 432"/>
              <a:gd name="T7" fmla="*/ 2147483647 h 288"/>
              <a:gd name="T8" fmla="*/ 2147483647 w 432"/>
              <a:gd name="T9" fmla="*/ 2147483647 h 288"/>
              <a:gd name="T10" fmla="*/ 2147483647 w 432"/>
              <a:gd name="T11" fmla="*/ 0 h 288"/>
              <a:gd name="T12" fmla="*/ 2147483647 w 432"/>
              <a:gd name="T13" fmla="*/ 0 h 288"/>
              <a:gd name="T14" fmla="*/ 2147483647 w 432"/>
              <a:gd name="T15" fmla="*/ 2147483647 h 288"/>
              <a:gd name="T16" fmla="*/ 0 w 432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288"/>
              <a:gd name="T29" fmla="*/ 432 w 432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288">
                <a:moveTo>
                  <a:pt x="0" y="288"/>
                </a:moveTo>
                <a:lnTo>
                  <a:pt x="0" y="0"/>
                </a:lnTo>
                <a:lnTo>
                  <a:pt x="144" y="0"/>
                </a:lnTo>
                <a:lnTo>
                  <a:pt x="144" y="96"/>
                </a:lnTo>
                <a:lnTo>
                  <a:pt x="288" y="96"/>
                </a:lnTo>
                <a:lnTo>
                  <a:pt x="288" y="0"/>
                </a:lnTo>
                <a:lnTo>
                  <a:pt x="432" y="0"/>
                </a:lnTo>
                <a:lnTo>
                  <a:pt x="432" y="288"/>
                </a:lnTo>
                <a:lnTo>
                  <a:pt x="0" y="288"/>
                </a:lnTo>
              </a:path>
            </a:pathLst>
          </a:custGeom>
          <a:solidFill>
            <a:srgbClr val="00FFFF"/>
          </a:solidFill>
          <a:ln w="28575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5" name="Group 17">
            <a:extLst>
              <a:ext uri="{FF2B5EF4-FFF2-40B4-BE49-F238E27FC236}">
                <a16:creationId xmlns:a16="http://schemas.microsoft.com/office/drawing/2014/main" id="{35A726FD-1DFC-2203-EEC1-92A9D81DC118}"/>
              </a:ext>
            </a:extLst>
          </p:cNvPr>
          <p:cNvGrpSpPr>
            <a:grpSpLocks/>
          </p:cNvGrpSpPr>
          <p:nvPr/>
        </p:nvGrpSpPr>
        <p:grpSpPr bwMode="auto">
          <a:xfrm rot="-5363725">
            <a:off x="5067300" y="2705100"/>
            <a:ext cx="304800" cy="838200"/>
            <a:chOff x="1248" y="1664"/>
            <a:chExt cx="288" cy="798"/>
          </a:xfrm>
        </p:grpSpPr>
        <p:sp>
          <p:nvSpPr>
            <p:cNvPr id="5154" name="Freeform 18">
              <a:extLst>
                <a:ext uri="{FF2B5EF4-FFF2-40B4-BE49-F238E27FC236}">
                  <a16:creationId xmlns:a16="http://schemas.microsoft.com/office/drawing/2014/main" id="{5F2825FC-E3C9-C95F-F02C-87D0A7470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664"/>
              <a:ext cx="288" cy="798"/>
            </a:xfrm>
            <a:custGeom>
              <a:avLst/>
              <a:gdLst>
                <a:gd name="T0" fmla="*/ 0 w 288"/>
                <a:gd name="T1" fmla="*/ 100 h 798"/>
                <a:gd name="T2" fmla="*/ 288 w 288"/>
                <a:gd name="T3" fmla="*/ 100 h 798"/>
                <a:gd name="T4" fmla="*/ 288 w 288"/>
                <a:gd name="T5" fmla="*/ 700 h 798"/>
                <a:gd name="T6" fmla="*/ 0 w 288"/>
                <a:gd name="T7" fmla="*/ 688 h 798"/>
                <a:gd name="T8" fmla="*/ 0 w 288"/>
                <a:gd name="T9" fmla="*/ 100 h 7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98"/>
                <a:gd name="T17" fmla="*/ 288 w 288"/>
                <a:gd name="T18" fmla="*/ 798 h 7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98">
                  <a:moveTo>
                    <a:pt x="0" y="100"/>
                  </a:moveTo>
                  <a:cubicBezTo>
                    <a:pt x="48" y="2"/>
                    <a:pt x="240" y="0"/>
                    <a:pt x="288" y="100"/>
                  </a:cubicBezTo>
                  <a:lnTo>
                    <a:pt x="288" y="700"/>
                  </a:lnTo>
                  <a:cubicBezTo>
                    <a:pt x="240" y="798"/>
                    <a:pt x="48" y="788"/>
                    <a:pt x="0" y="688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19">
              <a:extLst>
                <a:ext uri="{FF2B5EF4-FFF2-40B4-BE49-F238E27FC236}">
                  <a16:creationId xmlns:a16="http://schemas.microsoft.com/office/drawing/2014/main" id="{7E3374CF-098D-BCBD-B4E7-87C24C23A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288" cy="48"/>
            </a:xfrm>
            <a:custGeom>
              <a:avLst/>
              <a:gdLst>
                <a:gd name="T0" fmla="*/ 0 w 288"/>
                <a:gd name="T1" fmla="*/ 0 h 48"/>
                <a:gd name="T2" fmla="*/ 144 w 288"/>
                <a:gd name="T3" fmla="*/ 48 h 48"/>
                <a:gd name="T4" fmla="*/ 288 w 288"/>
                <a:gd name="T5" fmla="*/ 0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cubicBezTo>
                    <a:pt x="48" y="24"/>
                    <a:pt x="96" y="48"/>
                    <a:pt x="144" y="48"/>
                  </a:cubicBezTo>
                  <a:cubicBezTo>
                    <a:pt x="192" y="48"/>
                    <a:pt x="240" y="24"/>
                    <a:pt x="288" y="0"/>
                  </a:cubicBezTo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20">
              <a:extLst>
                <a:ext uri="{FF2B5EF4-FFF2-40B4-BE49-F238E27FC236}">
                  <a16:creationId xmlns:a16="http://schemas.microsoft.com/office/drawing/2014/main" id="{3A85CB39-6562-EBBA-DCD8-429C8700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304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solidFill>
              <a:schemeClr val="bg1"/>
            </a:solidFill>
            <a:ln w="38100" cap="rnd" cmpd="sng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Line 21">
            <a:extLst>
              <a:ext uri="{FF2B5EF4-FFF2-40B4-BE49-F238E27FC236}">
                <a16:creationId xmlns:a16="http://schemas.microsoft.com/office/drawing/2014/main" id="{8C087A90-9C01-65F7-358D-404C32337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447800"/>
            <a:ext cx="228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22">
            <a:extLst>
              <a:ext uri="{FF2B5EF4-FFF2-40B4-BE49-F238E27FC236}">
                <a16:creationId xmlns:a16="http://schemas.microsoft.com/office/drawing/2014/main" id="{17649543-994A-0887-225D-339D0B53D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Freeform 23">
            <a:extLst>
              <a:ext uri="{FF2B5EF4-FFF2-40B4-BE49-F238E27FC236}">
                <a16:creationId xmlns:a16="http://schemas.microsoft.com/office/drawing/2014/main" id="{201C3E2C-DF57-C9EC-BE0C-01D118EB927B}"/>
              </a:ext>
            </a:extLst>
          </p:cNvPr>
          <p:cNvSpPr>
            <a:spLocks/>
          </p:cNvSpPr>
          <p:nvPr/>
        </p:nvSpPr>
        <p:spPr bwMode="auto">
          <a:xfrm>
            <a:off x="5334000" y="3333750"/>
            <a:ext cx="438150" cy="746125"/>
          </a:xfrm>
          <a:custGeom>
            <a:avLst/>
            <a:gdLst>
              <a:gd name="T0" fmla="*/ 0 w 276"/>
              <a:gd name="T1" fmla="*/ 2147483647 h 470"/>
              <a:gd name="T2" fmla="*/ 2147483647 w 276"/>
              <a:gd name="T3" fmla="*/ 2147483647 h 470"/>
              <a:gd name="T4" fmla="*/ 2147483647 w 276"/>
              <a:gd name="T5" fmla="*/ 0 h 470"/>
              <a:gd name="T6" fmla="*/ 0 60000 65536"/>
              <a:gd name="T7" fmla="*/ 0 60000 65536"/>
              <a:gd name="T8" fmla="*/ 0 60000 65536"/>
              <a:gd name="T9" fmla="*/ 0 w 276"/>
              <a:gd name="T10" fmla="*/ 0 h 470"/>
              <a:gd name="T11" fmla="*/ 276 w 276"/>
              <a:gd name="T12" fmla="*/ 470 h 4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470">
                <a:moveTo>
                  <a:pt x="0" y="444"/>
                </a:moveTo>
                <a:cubicBezTo>
                  <a:pt x="114" y="457"/>
                  <a:pt x="228" y="470"/>
                  <a:pt x="252" y="396"/>
                </a:cubicBezTo>
                <a:cubicBezTo>
                  <a:pt x="276" y="322"/>
                  <a:pt x="210" y="161"/>
                  <a:pt x="14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24">
            <a:extLst>
              <a:ext uri="{FF2B5EF4-FFF2-40B4-BE49-F238E27FC236}">
                <a16:creationId xmlns:a16="http://schemas.microsoft.com/office/drawing/2014/main" id="{C1926577-FA76-0784-6E65-7579E01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990850"/>
            <a:ext cx="117475" cy="263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5130" name="Freeform 25">
            <a:extLst>
              <a:ext uri="{FF2B5EF4-FFF2-40B4-BE49-F238E27FC236}">
                <a16:creationId xmlns:a16="http://schemas.microsoft.com/office/drawing/2014/main" id="{0049A60A-5A86-5479-87FB-CCA0A4793A4D}"/>
              </a:ext>
            </a:extLst>
          </p:cNvPr>
          <p:cNvSpPr>
            <a:spLocks/>
          </p:cNvSpPr>
          <p:nvPr/>
        </p:nvSpPr>
        <p:spPr bwMode="auto">
          <a:xfrm>
            <a:off x="4419600" y="2971800"/>
            <a:ext cx="1524000" cy="152400"/>
          </a:xfrm>
          <a:custGeom>
            <a:avLst/>
            <a:gdLst>
              <a:gd name="T0" fmla="*/ 0 w 960"/>
              <a:gd name="T1" fmla="*/ 0 h 96"/>
              <a:gd name="T2" fmla="*/ 2147483647 w 960"/>
              <a:gd name="T3" fmla="*/ 2147483647 h 96"/>
              <a:gd name="T4" fmla="*/ 2147483647 w 960"/>
              <a:gd name="T5" fmla="*/ 0 h 96"/>
              <a:gd name="T6" fmla="*/ 0 60000 65536"/>
              <a:gd name="T7" fmla="*/ 0 60000 65536"/>
              <a:gd name="T8" fmla="*/ 0 60000 65536"/>
              <a:gd name="T9" fmla="*/ 0 w 960"/>
              <a:gd name="T10" fmla="*/ 0 h 96"/>
              <a:gd name="T11" fmla="*/ 960 w 96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6">
                <a:moveTo>
                  <a:pt x="0" y="0"/>
                </a:moveTo>
                <a:cubicBezTo>
                  <a:pt x="160" y="48"/>
                  <a:pt x="320" y="96"/>
                  <a:pt x="480" y="96"/>
                </a:cubicBezTo>
                <a:cubicBezTo>
                  <a:pt x="640" y="96"/>
                  <a:pt x="800" y="48"/>
                  <a:pt x="960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26">
            <a:extLst>
              <a:ext uri="{FF2B5EF4-FFF2-40B4-BE49-F238E27FC236}">
                <a16:creationId xmlns:a16="http://schemas.microsoft.com/office/drawing/2014/main" id="{C830EE53-A41C-745B-F899-217407375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5132" name="Group 27">
            <a:extLst>
              <a:ext uri="{FF2B5EF4-FFF2-40B4-BE49-F238E27FC236}">
                <a16:creationId xmlns:a16="http://schemas.microsoft.com/office/drawing/2014/main" id="{5E44D7A8-A922-FB2F-49F7-05BE151E7EF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981200"/>
            <a:ext cx="2514600" cy="1676400"/>
            <a:chOff x="3888" y="1248"/>
            <a:chExt cx="1584" cy="1056"/>
          </a:xfrm>
        </p:grpSpPr>
        <p:sp>
          <p:nvSpPr>
            <p:cNvPr id="5148" name="Line 28">
              <a:extLst>
                <a:ext uri="{FF2B5EF4-FFF2-40B4-BE49-F238E27FC236}">
                  <a16:creationId xmlns:a16="http://schemas.microsoft.com/office/drawing/2014/main" id="{B345794B-E3E2-33A9-202D-D09C17A1A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9">
              <a:extLst>
                <a:ext uri="{FF2B5EF4-FFF2-40B4-BE49-F238E27FC236}">
                  <a16:creationId xmlns:a16="http://schemas.microsoft.com/office/drawing/2014/main" id="{52D4C5FA-19C4-9785-FC7E-3A8CE6F2B6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00" y="177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0">
              <a:extLst>
                <a:ext uri="{FF2B5EF4-FFF2-40B4-BE49-F238E27FC236}">
                  <a16:creationId xmlns:a16="http://schemas.microsoft.com/office/drawing/2014/main" id="{C05EBDC5-3892-2332-D191-8D5FEF6D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53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Text Box 31">
              <a:extLst>
                <a:ext uri="{FF2B5EF4-FFF2-40B4-BE49-F238E27FC236}">
                  <a16:creationId xmlns:a16="http://schemas.microsoft.com/office/drawing/2014/main" id="{40CD79D4-DB81-CAD5-6FCD-B1F805C54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EPSP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152" name="Text Box 32">
              <a:extLst>
                <a:ext uri="{FF2B5EF4-FFF2-40B4-BE49-F238E27FC236}">
                  <a16:creationId xmlns:a16="http://schemas.microsoft.com/office/drawing/2014/main" id="{D1E90C63-2446-CB00-D888-B688B56C1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1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IPSP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153" name="Line 33">
              <a:extLst>
                <a:ext uri="{FF2B5EF4-FFF2-40B4-BE49-F238E27FC236}">
                  <a16:creationId xmlns:a16="http://schemas.microsoft.com/office/drawing/2014/main" id="{A50167F8-59F8-3BF6-4C40-4B2296562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" name="Rectangle 34">
            <a:extLst>
              <a:ext uri="{FF2B5EF4-FFF2-40B4-BE49-F238E27FC236}">
                <a16:creationId xmlns:a16="http://schemas.microsoft.com/office/drawing/2014/main" id="{B3E34350-716C-F3C2-38F5-B173DA8E9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"/>
            <a:ext cx="41148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9" name="Group 39">
            <a:extLst>
              <a:ext uri="{FF2B5EF4-FFF2-40B4-BE49-F238E27FC236}">
                <a16:creationId xmlns:a16="http://schemas.microsoft.com/office/drawing/2014/main" id="{78673EA9-BD1D-E4AA-B7D3-4BAE30EFBB47}"/>
              </a:ext>
            </a:extLst>
          </p:cNvPr>
          <p:cNvGrpSpPr>
            <a:grpSpLocks/>
          </p:cNvGrpSpPr>
          <p:nvPr/>
        </p:nvGrpSpPr>
        <p:grpSpPr bwMode="auto">
          <a:xfrm>
            <a:off x="0" y="1246188"/>
            <a:ext cx="8610600" cy="2487612"/>
            <a:chOff x="0" y="785"/>
            <a:chExt cx="5424" cy="1567"/>
          </a:xfrm>
        </p:grpSpPr>
        <p:sp>
          <p:nvSpPr>
            <p:cNvPr id="5146" name="Rectangle 40">
              <a:extLst>
                <a:ext uri="{FF2B5EF4-FFF2-40B4-BE49-F238E27FC236}">
                  <a16:creationId xmlns:a16="http://schemas.microsoft.com/office/drawing/2014/main" id="{99DE7BE5-50F4-F263-FFC7-D68533AF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680"/>
              <a:ext cx="672" cy="6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n-US"/>
            </a:p>
          </p:txBody>
        </p:sp>
        <p:sp>
          <p:nvSpPr>
            <p:cNvPr id="5147" name="Text Box 41">
              <a:extLst>
                <a:ext uri="{FF2B5EF4-FFF2-40B4-BE49-F238E27FC236}">
                  <a16:creationId xmlns:a16="http://schemas.microsoft.com/office/drawing/2014/main" id="{5C03E573-1378-7627-B36A-08677E053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85"/>
              <a:ext cx="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IPSP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2">
            <a:extLst>
              <a:ext uri="{FF2B5EF4-FFF2-40B4-BE49-F238E27FC236}">
                <a16:creationId xmlns:a16="http://schemas.microsoft.com/office/drawing/2014/main" id="{DB9012C2-24BD-6B72-171F-6241DE44C32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62100"/>
            <a:ext cx="4338638" cy="5086350"/>
            <a:chOff x="144" y="984"/>
            <a:chExt cx="2733" cy="3204"/>
          </a:xfrm>
        </p:grpSpPr>
        <p:sp>
          <p:nvSpPr>
            <p:cNvPr id="5139" name="Line 43">
              <a:extLst>
                <a:ext uri="{FF2B5EF4-FFF2-40B4-BE49-F238E27FC236}">
                  <a16:creationId xmlns:a16="http://schemas.microsoft.com/office/drawing/2014/main" id="{789170E2-719F-5475-F253-953B360A8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44">
              <a:extLst>
                <a:ext uri="{FF2B5EF4-FFF2-40B4-BE49-F238E27FC236}">
                  <a16:creationId xmlns:a16="http://schemas.microsoft.com/office/drawing/2014/main" id="{10BBE26B-29AE-A02A-892C-9D1B0F8FC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Text Box 45">
              <a:extLst>
                <a:ext uri="{FF2B5EF4-FFF2-40B4-BE49-F238E27FC236}">
                  <a16:creationId xmlns:a16="http://schemas.microsoft.com/office/drawing/2014/main" id="{B70C871C-C386-7702-7755-6ED587F6E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42" name="Line 46">
              <a:extLst>
                <a:ext uri="{FF2B5EF4-FFF2-40B4-BE49-F238E27FC236}">
                  <a16:creationId xmlns:a16="http://schemas.microsoft.com/office/drawing/2014/main" id="{AB392E40-DC53-BD2E-85CE-200B12662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Text Box 47">
              <a:extLst>
                <a:ext uri="{FF2B5EF4-FFF2-40B4-BE49-F238E27FC236}">
                  <a16:creationId xmlns:a16="http://schemas.microsoft.com/office/drawing/2014/main" id="{237ACF8C-68F1-52AB-887A-6761ECC5A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44" name="Text Box 48">
              <a:extLst>
                <a:ext uri="{FF2B5EF4-FFF2-40B4-BE49-F238E27FC236}">
                  <a16:creationId xmlns:a16="http://schemas.microsoft.com/office/drawing/2014/main" id="{9F15AEE0-5138-3047-3C5E-7FB13508E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RP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45" name="Line 49">
              <a:extLst>
                <a:ext uri="{FF2B5EF4-FFF2-40B4-BE49-F238E27FC236}">
                  <a16:creationId xmlns:a16="http://schemas.microsoft.com/office/drawing/2014/main" id="{532FFA49-ACF2-7B33-7020-05040C5BD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70" name="AutoShape 50">
            <a:extLst>
              <a:ext uri="{FF2B5EF4-FFF2-40B4-BE49-F238E27FC236}">
                <a16:creationId xmlns:a16="http://schemas.microsoft.com/office/drawing/2014/main" id="{7B5389AA-4185-244A-652C-088FCCD51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06663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5171" name="Text Box 51">
            <a:extLst>
              <a:ext uri="{FF2B5EF4-FFF2-40B4-BE49-F238E27FC236}">
                <a16:creationId xmlns:a16="http://schemas.microsoft.com/office/drawing/2014/main" id="{151B25E8-37BB-5038-4CBA-B7EFC37E0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49339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--»ligand-gated </a:t>
            </a:r>
            <a:r>
              <a:rPr lang="es-ES_tradnl" altLang="en-US" sz="2400" b="1">
                <a:solidFill>
                  <a:srgbClr val="D60093"/>
                </a:solidFill>
                <a:latin typeface="Times New Roman" panose="02020603050405020304" pitchFamily="18" charset="0"/>
              </a:rPr>
              <a:t>Cl</a:t>
            </a:r>
            <a:r>
              <a:rPr lang="es-ES_tradnl" altLang="en-US" sz="4800" b="1" baseline="30000">
                <a:solidFill>
                  <a:srgbClr val="D60093"/>
                </a:solidFill>
                <a:latin typeface="Times New Roman" panose="02020603050405020304" pitchFamily="18" charset="0"/>
              </a:rPr>
              <a:t>-</a:t>
            </a:r>
            <a:r>
              <a:rPr lang="es-ES_tradnl" altLang="en-US" sz="2400" b="1">
                <a:latin typeface="Times New Roman" panose="02020603050405020304" pitchFamily="18" charset="0"/>
              </a:rPr>
              <a:t> channels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--» ligand-gated </a:t>
            </a:r>
            <a:r>
              <a:rPr lang="es-ES_tradnl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s-ES_tradnl" altLang="en-US" sz="2400" b="1" baseline="30000">
                <a:solidFill>
                  <a:srgbClr val="FF9900"/>
                </a:solidFill>
                <a:latin typeface="Times New Roman" panose="02020603050405020304" pitchFamily="18" charset="0"/>
              </a:rPr>
              <a:t>+</a:t>
            </a:r>
            <a:r>
              <a:rPr lang="es-ES_tradnl" altLang="en-US" sz="2400" b="1">
                <a:latin typeface="Times New Roman" panose="02020603050405020304" pitchFamily="18" charset="0"/>
              </a:rPr>
              <a:t> channels</a:t>
            </a:r>
            <a:endParaRPr lang="ca-ES" altLang="en-US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5138" name="Text Box 51">
            <a:extLst>
              <a:ext uri="{FF2B5EF4-FFF2-40B4-BE49-F238E27FC236}">
                <a16:creationId xmlns:a16="http://schemas.microsoft.com/office/drawing/2014/main" id="{5F86FECC-660F-D967-5E83-A8B928908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response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0" grpId="0" animBg="1"/>
      <p:bldP spid="517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55537762-BA51-EF4C-2797-2D0B69D8426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43000"/>
            <a:ext cx="8686800" cy="5235575"/>
            <a:chOff x="768" y="1832"/>
            <a:chExt cx="3600" cy="2186"/>
          </a:xfrm>
        </p:grpSpPr>
        <p:grpSp>
          <p:nvGrpSpPr>
            <p:cNvPr id="6183" name="Group 3">
              <a:extLst>
                <a:ext uri="{FF2B5EF4-FFF2-40B4-BE49-F238E27FC236}">
                  <a16:creationId xmlns:a16="http://schemas.microsoft.com/office/drawing/2014/main" id="{3C2C73F9-A17E-B356-E025-9248FC4A0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72"/>
              <a:ext cx="1485" cy="2112"/>
              <a:chOff x="768" y="1872"/>
              <a:chExt cx="1485" cy="2112"/>
            </a:xfrm>
          </p:grpSpPr>
          <p:sp>
            <p:nvSpPr>
              <p:cNvPr id="6187" name="Freeform 4">
                <a:extLst>
                  <a:ext uri="{FF2B5EF4-FFF2-40B4-BE49-F238E27FC236}">
                    <a16:creationId xmlns:a16="http://schemas.microsoft.com/office/drawing/2014/main" id="{AE25FE13-12B5-039C-1C5C-D99BE2CCB8AF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968" y="2699"/>
                <a:ext cx="1085" cy="1485"/>
              </a:xfrm>
              <a:custGeom>
                <a:avLst/>
                <a:gdLst>
                  <a:gd name="T0" fmla="*/ 11051 w 760"/>
                  <a:gd name="T1" fmla="*/ 0 h 1090"/>
                  <a:gd name="T2" fmla="*/ 9858 w 760"/>
                  <a:gd name="T3" fmla="*/ 6208 h 1090"/>
                  <a:gd name="T4" fmla="*/ 4241 w 760"/>
                  <a:gd name="T5" fmla="*/ 8734 h 1090"/>
                  <a:gd name="T6" fmla="*/ 690 w 760"/>
                  <a:gd name="T7" fmla="*/ 14157 h 1090"/>
                  <a:gd name="T8" fmla="*/ 8363 w 760"/>
                  <a:gd name="T9" fmla="*/ 17075 h 1090"/>
                  <a:gd name="T10" fmla="*/ 18718 w 760"/>
                  <a:gd name="T11" fmla="*/ 17456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0"/>
                  <a:gd name="T19" fmla="*/ 0 h 1090"/>
                  <a:gd name="T20" fmla="*/ 760 w 760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0" h="1090">
                    <a:moveTo>
                      <a:pt x="448" y="0"/>
                    </a:moveTo>
                    <a:cubicBezTo>
                      <a:pt x="440" y="64"/>
                      <a:pt x="446" y="294"/>
                      <a:pt x="400" y="384"/>
                    </a:cubicBezTo>
                    <a:cubicBezTo>
                      <a:pt x="354" y="474"/>
                      <a:pt x="234" y="458"/>
                      <a:pt x="172" y="540"/>
                    </a:cubicBezTo>
                    <a:cubicBezTo>
                      <a:pt x="110" y="622"/>
                      <a:pt x="0" y="790"/>
                      <a:pt x="28" y="876"/>
                    </a:cubicBezTo>
                    <a:cubicBezTo>
                      <a:pt x="56" y="962"/>
                      <a:pt x="218" y="1022"/>
                      <a:pt x="340" y="1056"/>
                    </a:cubicBezTo>
                    <a:cubicBezTo>
                      <a:pt x="462" y="1090"/>
                      <a:pt x="690" y="1076"/>
                      <a:pt x="760" y="1080"/>
                    </a:cubicBezTo>
                  </a:path>
                </a:pathLst>
              </a:custGeom>
              <a:noFill/>
              <a:ln w="571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Freeform 5">
                <a:extLst>
                  <a:ext uri="{FF2B5EF4-FFF2-40B4-BE49-F238E27FC236}">
                    <a16:creationId xmlns:a16="http://schemas.microsoft.com/office/drawing/2014/main" id="{46EB8E0B-F590-1F24-753F-40BA713440C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968" y="1672"/>
                <a:ext cx="1085" cy="1485"/>
              </a:xfrm>
              <a:custGeom>
                <a:avLst/>
                <a:gdLst>
                  <a:gd name="T0" fmla="*/ 11051 w 760"/>
                  <a:gd name="T1" fmla="*/ 0 h 1090"/>
                  <a:gd name="T2" fmla="*/ 9858 w 760"/>
                  <a:gd name="T3" fmla="*/ 6208 h 1090"/>
                  <a:gd name="T4" fmla="*/ 4241 w 760"/>
                  <a:gd name="T5" fmla="*/ 8734 h 1090"/>
                  <a:gd name="T6" fmla="*/ 690 w 760"/>
                  <a:gd name="T7" fmla="*/ 14157 h 1090"/>
                  <a:gd name="T8" fmla="*/ 8363 w 760"/>
                  <a:gd name="T9" fmla="*/ 17075 h 1090"/>
                  <a:gd name="T10" fmla="*/ 18718 w 760"/>
                  <a:gd name="T11" fmla="*/ 17456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0"/>
                  <a:gd name="T19" fmla="*/ 0 h 1090"/>
                  <a:gd name="T20" fmla="*/ 760 w 760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0" h="1090">
                    <a:moveTo>
                      <a:pt x="448" y="0"/>
                    </a:moveTo>
                    <a:cubicBezTo>
                      <a:pt x="440" y="64"/>
                      <a:pt x="446" y="294"/>
                      <a:pt x="400" y="384"/>
                    </a:cubicBezTo>
                    <a:cubicBezTo>
                      <a:pt x="354" y="474"/>
                      <a:pt x="234" y="458"/>
                      <a:pt x="172" y="540"/>
                    </a:cubicBezTo>
                    <a:cubicBezTo>
                      <a:pt x="110" y="622"/>
                      <a:pt x="0" y="790"/>
                      <a:pt x="28" y="876"/>
                    </a:cubicBezTo>
                    <a:cubicBezTo>
                      <a:pt x="56" y="962"/>
                      <a:pt x="218" y="1022"/>
                      <a:pt x="340" y="1056"/>
                    </a:cubicBezTo>
                    <a:cubicBezTo>
                      <a:pt x="462" y="1090"/>
                      <a:pt x="690" y="1076"/>
                      <a:pt x="760" y="1080"/>
                    </a:cubicBezTo>
                  </a:path>
                </a:pathLst>
              </a:custGeom>
              <a:noFill/>
              <a:ln w="571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84" name="Group 6">
              <a:extLst>
                <a:ext uri="{FF2B5EF4-FFF2-40B4-BE49-F238E27FC236}">
                  <a16:creationId xmlns:a16="http://schemas.microsoft.com/office/drawing/2014/main" id="{DAF6C89B-4845-3325-20D1-665A54A9A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3" y="1832"/>
              <a:ext cx="1485" cy="2186"/>
              <a:chOff x="2883" y="1832"/>
              <a:chExt cx="1485" cy="2186"/>
            </a:xfrm>
          </p:grpSpPr>
          <p:sp>
            <p:nvSpPr>
              <p:cNvPr id="6185" name="Freeform 7">
                <a:extLst>
                  <a:ext uri="{FF2B5EF4-FFF2-40B4-BE49-F238E27FC236}">
                    <a16:creationId xmlns:a16="http://schemas.microsoft.com/office/drawing/2014/main" id="{62277370-8C1B-BFE6-7CE9-A6CA4C9CD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2899"/>
                <a:ext cx="1485" cy="1119"/>
              </a:xfrm>
              <a:custGeom>
                <a:avLst/>
                <a:gdLst>
                  <a:gd name="T0" fmla="*/ 1485 w 1485"/>
                  <a:gd name="T1" fmla="*/ 445 h 1119"/>
                  <a:gd name="T2" fmla="*/ 1155 w 1485"/>
                  <a:gd name="T3" fmla="*/ 941 h 1119"/>
                  <a:gd name="T4" fmla="*/ 789 w 1485"/>
                  <a:gd name="T5" fmla="*/ 1043 h 1119"/>
                  <a:gd name="T6" fmla="*/ 292 w 1485"/>
                  <a:gd name="T7" fmla="*/ 1045 h 1119"/>
                  <a:gd name="T8" fmla="*/ 46 w 1485"/>
                  <a:gd name="T9" fmla="*/ 600 h 1119"/>
                  <a:gd name="T10" fmla="*/ 14 w 1485"/>
                  <a:gd name="T11" fmla="*/ 0 h 1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5"/>
                  <a:gd name="T19" fmla="*/ 0 h 1119"/>
                  <a:gd name="T20" fmla="*/ 1485 w 1485"/>
                  <a:gd name="T21" fmla="*/ 1119 h 1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5" h="1119">
                    <a:moveTo>
                      <a:pt x="1485" y="445"/>
                    </a:moveTo>
                    <a:cubicBezTo>
                      <a:pt x="1430" y="528"/>
                      <a:pt x="1271" y="841"/>
                      <a:pt x="1155" y="941"/>
                    </a:cubicBezTo>
                    <a:cubicBezTo>
                      <a:pt x="1039" y="1041"/>
                      <a:pt x="933" y="1026"/>
                      <a:pt x="789" y="1043"/>
                    </a:cubicBezTo>
                    <a:cubicBezTo>
                      <a:pt x="645" y="1060"/>
                      <a:pt x="416" y="1119"/>
                      <a:pt x="292" y="1045"/>
                    </a:cubicBezTo>
                    <a:cubicBezTo>
                      <a:pt x="168" y="971"/>
                      <a:pt x="93" y="774"/>
                      <a:pt x="46" y="600"/>
                    </a:cubicBezTo>
                    <a:cubicBezTo>
                      <a:pt x="0" y="425"/>
                      <a:pt x="19" y="100"/>
                      <a:pt x="14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Freeform 8">
                <a:extLst>
                  <a:ext uri="{FF2B5EF4-FFF2-40B4-BE49-F238E27FC236}">
                    <a16:creationId xmlns:a16="http://schemas.microsoft.com/office/drawing/2014/main" id="{35B0AD7C-B738-D609-C024-47A65EDF5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832"/>
                <a:ext cx="1485" cy="1125"/>
              </a:xfrm>
              <a:custGeom>
                <a:avLst/>
                <a:gdLst>
                  <a:gd name="T0" fmla="*/ 1485 w 1485"/>
                  <a:gd name="T1" fmla="*/ 680 h 1125"/>
                  <a:gd name="T2" fmla="*/ 1185 w 1485"/>
                  <a:gd name="T3" fmla="*/ 250 h 1125"/>
                  <a:gd name="T4" fmla="*/ 801 w 1485"/>
                  <a:gd name="T5" fmla="*/ 46 h 1125"/>
                  <a:gd name="T6" fmla="*/ 292 w 1485"/>
                  <a:gd name="T7" fmla="*/ 80 h 1125"/>
                  <a:gd name="T8" fmla="*/ 46 w 1485"/>
                  <a:gd name="T9" fmla="*/ 525 h 1125"/>
                  <a:gd name="T10" fmla="*/ 14 w 1485"/>
                  <a:gd name="T11" fmla="*/ 1125 h 1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5"/>
                  <a:gd name="T19" fmla="*/ 0 h 1125"/>
                  <a:gd name="T20" fmla="*/ 1485 w 1485"/>
                  <a:gd name="T21" fmla="*/ 1125 h 1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5" h="1125">
                    <a:moveTo>
                      <a:pt x="1485" y="680"/>
                    </a:moveTo>
                    <a:cubicBezTo>
                      <a:pt x="1435" y="608"/>
                      <a:pt x="1299" y="356"/>
                      <a:pt x="1185" y="250"/>
                    </a:cubicBezTo>
                    <a:cubicBezTo>
                      <a:pt x="1071" y="144"/>
                      <a:pt x="950" y="74"/>
                      <a:pt x="801" y="46"/>
                    </a:cubicBezTo>
                    <a:cubicBezTo>
                      <a:pt x="652" y="18"/>
                      <a:pt x="418" y="0"/>
                      <a:pt x="292" y="80"/>
                    </a:cubicBezTo>
                    <a:cubicBezTo>
                      <a:pt x="166" y="160"/>
                      <a:pt x="93" y="351"/>
                      <a:pt x="46" y="525"/>
                    </a:cubicBezTo>
                    <a:cubicBezTo>
                      <a:pt x="0" y="700"/>
                      <a:pt x="19" y="1025"/>
                      <a:pt x="14" y="1125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47" name="Freeform 16">
            <a:extLst>
              <a:ext uri="{FF2B5EF4-FFF2-40B4-BE49-F238E27FC236}">
                <a16:creationId xmlns:a16="http://schemas.microsoft.com/office/drawing/2014/main" id="{0B97AD4A-95B8-236A-E3FA-A490C7896920}"/>
              </a:ext>
            </a:extLst>
          </p:cNvPr>
          <p:cNvSpPr>
            <a:spLocks/>
          </p:cNvSpPr>
          <p:nvPr/>
        </p:nvSpPr>
        <p:spPr bwMode="auto">
          <a:xfrm rot="-5400000">
            <a:off x="4762500" y="3848100"/>
            <a:ext cx="685800" cy="457200"/>
          </a:xfrm>
          <a:custGeom>
            <a:avLst/>
            <a:gdLst>
              <a:gd name="T0" fmla="*/ 0 w 432"/>
              <a:gd name="T1" fmla="*/ 2147483647 h 288"/>
              <a:gd name="T2" fmla="*/ 0 w 432"/>
              <a:gd name="T3" fmla="*/ 0 h 288"/>
              <a:gd name="T4" fmla="*/ 2147483647 w 432"/>
              <a:gd name="T5" fmla="*/ 0 h 288"/>
              <a:gd name="T6" fmla="*/ 2147483647 w 432"/>
              <a:gd name="T7" fmla="*/ 2147483647 h 288"/>
              <a:gd name="T8" fmla="*/ 2147483647 w 432"/>
              <a:gd name="T9" fmla="*/ 2147483647 h 288"/>
              <a:gd name="T10" fmla="*/ 2147483647 w 432"/>
              <a:gd name="T11" fmla="*/ 0 h 288"/>
              <a:gd name="T12" fmla="*/ 2147483647 w 432"/>
              <a:gd name="T13" fmla="*/ 0 h 288"/>
              <a:gd name="T14" fmla="*/ 2147483647 w 432"/>
              <a:gd name="T15" fmla="*/ 2147483647 h 288"/>
              <a:gd name="T16" fmla="*/ 0 w 432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288"/>
              <a:gd name="T29" fmla="*/ 432 w 432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288">
                <a:moveTo>
                  <a:pt x="0" y="288"/>
                </a:moveTo>
                <a:lnTo>
                  <a:pt x="0" y="0"/>
                </a:lnTo>
                <a:lnTo>
                  <a:pt x="144" y="0"/>
                </a:lnTo>
                <a:lnTo>
                  <a:pt x="144" y="96"/>
                </a:lnTo>
                <a:lnTo>
                  <a:pt x="288" y="96"/>
                </a:lnTo>
                <a:lnTo>
                  <a:pt x="288" y="0"/>
                </a:lnTo>
                <a:lnTo>
                  <a:pt x="432" y="0"/>
                </a:lnTo>
                <a:lnTo>
                  <a:pt x="432" y="288"/>
                </a:lnTo>
                <a:lnTo>
                  <a:pt x="0" y="288"/>
                </a:lnTo>
              </a:path>
            </a:pathLst>
          </a:custGeom>
          <a:solidFill>
            <a:srgbClr val="00FFFF"/>
          </a:solidFill>
          <a:ln w="28575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48" name="Group 17">
            <a:extLst>
              <a:ext uri="{FF2B5EF4-FFF2-40B4-BE49-F238E27FC236}">
                <a16:creationId xmlns:a16="http://schemas.microsoft.com/office/drawing/2014/main" id="{A85583A0-7C7C-D53E-EDC8-A81430658257}"/>
              </a:ext>
            </a:extLst>
          </p:cNvPr>
          <p:cNvGrpSpPr>
            <a:grpSpLocks/>
          </p:cNvGrpSpPr>
          <p:nvPr/>
        </p:nvGrpSpPr>
        <p:grpSpPr bwMode="auto">
          <a:xfrm rot="-5363725">
            <a:off x="5067300" y="2705100"/>
            <a:ext cx="304800" cy="838200"/>
            <a:chOff x="1248" y="1664"/>
            <a:chExt cx="288" cy="798"/>
          </a:xfrm>
        </p:grpSpPr>
        <p:sp>
          <p:nvSpPr>
            <p:cNvPr id="6180" name="Freeform 18">
              <a:extLst>
                <a:ext uri="{FF2B5EF4-FFF2-40B4-BE49-F238E27FC236}">
                  <a16:creationId xmlns:a16="http://schemas.microsoft.com/office/drawing/2014/main" id="{381D8D32-192B-E968-7DD8-F0C897DB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664"/>
              <a:ext cx="288" cy="798"/>
            </a:xfrm>
            <a:custGeom>
              <a:avLst/>
              <a:gdLst>
                <a:gd name="T0" fmla="*/ 0 w 288"/>
                <a:gd name="T1" fmla="*/ 100 h 798"/>
                <a:gd name="T2" fmla="*/ 288 w 288"/>
                <a:gd name="T3" fmla="*/ 100 h 798"/>
                <a:gd name="T4" fmla="*/ 288 w 288"/>
                <a:gd name="T5" fmla="*/ 700 h 798"/>
                <a:gd name="T6" fmla="*/ 0 w 288"/>
                <a:gd name="T7" fmla="*/ 688 h 798"/>
                <a:gd name="T8" fmla="*/ 0 w 288"/>
                <a:gd name="T9" fmla="*/ 100 h 7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98"/>
                <a:gd name="T17" fmla="*/ 288 w 288"/>
                <a:gd name="T18" fmla="*/ 798 h 7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98">
                  <a:moveTo>
                    <a:pt x="0" y="100"/>
                  </a:moveTo>
                  <a:cubicBezTo>
                    <a:pt x="48" y="2"/>
                    <a:pt x="240" y="0"/>
                    <a:pt x="288" y="100"/>
                  </a:cubicBezTo>
                  <a:lnTo>
                    <a:pt x="288" y="700"/>
                  </a:lnTo>
                  <a:cubicBezTo>
                    <a:pt x="240" y="798"/>
                    <a:pt x="48" y="788"/>
                    <a:pt x="0" y="688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19">
              <a:extLst>
                <a:ext uri="{FF2B5EF4-FFF2-40B4-BE49-F238E27FC236}">
                  <a16:creationId xmlns:a16="http://schemas.microsoft.com/office/drawing/2014/main" id="{492BC336-CC58-1561-8BD3-04AE911FB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288" cy="48"/>
            </a:xfrm>
            <a:custGeom>
              <a:avLst/>
              <a:gdLst>
                <a:gd name="T0" fmla="*/ 0 w 288"/>
                <a:gd name="T1" fmla="*/ 0 h 48"/>
                <a:gd name="T2" fmla="*/ 144 w 288"/>
                <a:gd name="T3" fmla="*/ 48 h 48"/>
                <a:gd name="T4" fmla="*/ 288 w 288"/>
                <a:gd name="T5" fmla="*/ 0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cubicBezTo>
                    <a:pt x="48" y="24"/>
                    <a:pt x="96" y="48"/>
                    <a:pt x="144" y="48"/>
                  </a:cubicBezTo>
                  <a:cubicBezTo>
                    <a:pt x="192" y="48"/>
                    <a:pt x="240" y="24"/>
                    <a:pt x="288" y="0"/>
                  </a:cubicBezTo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20">
              <a:extLst>
                <a:ext uri="{FF2B5EF4-FFF2-40B4-BE49-F238E27FC236}">
                  <a16:creationId xmlns:a16="http://schemas.microsoft.com/office/drawing/2014/main" id="{635E2C67-B2EB-53D1-F356-4B0A44D3E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304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solidFill>
              <a:schemeClr val="bg1"/>
            </a:solidFill>
            <a:ln w="38100" cap="rnd" cmpd="sng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9" name="Line 22">
            <a:extLst>
              <a:ext uri="{FF2B5EF4-FFF2-40B4-BE49-F238E27FC236}">
                <a16:creationId xmlns:a16="http://schemas.microsoft.com/office/drawing/2014/main" id="{376D199B-08B4-970E-C5C8-E4E24621C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23">
            <a:extLst>
              <a:ext uri="{FF2B5EF4-FFF2-40B4-BE49-F238E27FC236}">
                <a16:creationId xmlns:a16="http://schemas.microsoft.com/office/drawing/2014/main" id="{E9A13345-07DC-559B-2283-E1A51ADC46F8}"/>
              </a:ext>
            </a:extLst>
          </p:cNvPr>
          <p:cNvSpPr>
            <a:spLocks/>
          </p:cNvSpPr>
          <p:nvPr/>
        </p:nvSpPr>
        <p:spPr bwMode="auto">
          <a:xfrm>
            <a:off x="5334000" y="3333750"/>
            <a:ext cx="438150" cy="746125"/>
          </a:xfrm>
          <a:custGeom>
            <a:avLst/>
            <a:gdLst>
              <a:gd name="T0" fmla="*/ 0 w 276"/>
              <a:gd name="T1" fmla="*/ 2147483647 h 470"/>
              <a:gd name="T2" fmla="*/ 2147483647 w 276"/>
              <a:gd name="T3" fmla="*/ 2147483647 h 470"/>
              <a:gd name="T4" fmla="*/ 2147483647 w 276"/>
              <a:gd name="T5" fmla="*/ 0 h 470"/>
              <a:gd name="T6" fmla="*/ 0 60000 65536"/>
              <a:gd name="T7" fmla="*/ 0 60000 65536"/>
              <a:gd name="T8" fmla="*/ 0 60000 65536"/>
              <a:gd name="T9" fmla="*/ 0 w 276"/>
              <a:gd name="T10" fmla="*/ 0 h 470"/>
              <a:gd name="T11" fmla="*/ 276 w 276"/>
              <a:gd name="T12" fmla="*/ 470 h 4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470">
                <a:moveTo>
                  <a:pt x="0" y="444"/>
                </a:moveTo>
                <a:cubicBezTo>
                  <a:pt x="114" y="457"/>
                  <a:pt x="228" y="470"/>
                  <a:pt x="252" y="396"/>
                </a:cubicBezTo>
                <a:cubicBezTo>
                  <a:pt x="276" y="322"/>
                  <a:pt x="210" y="161"/>
                  <a:pt x="14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Rectangle 24">
            <a:extLst>
              <a:ext uri="{FF2B5EF4-FFF2-40B4-BE49-F238E27FC236}">
                <a16:creationId xmlns:a16="http://schemas.microsoft.com/office/drawing/2014/main" id="{B090DA34-A9F6-12B3-F6E1-451F29D1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990850"/>
            <a:ext cx="117475" cy="263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6152" name="Rectangle 25">
            <a:extLst>
              <a:ext uri="{FF2B5EF4-FFF2-40B4-BE49-F238E27FC236}">
                <a16:creationId xmlns:a16="http://schemas.microsoft.com/office/drawing/2014/main" id="{494EFB5D-9474-584E-A319-D6AFC499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6153" name="Group 26">
            <a:extLst>
              <a:ext uri="{FF2B5EF4-FFF2-40B4-BE49-F238E27FC236}">
                <a16:creationId xmlns:a16="http://schemas.microsoft.com/office/drawing/2014/main" id="{2F5750C9-A317-D419-5E27-3D4502BF6A3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981200"/>
            <a:ext cx="2514600" cy="1676400"/>
            <a:chOff x="3888" y="1248"/>
            <a:chExt cx="1584" cy="1056"/>
          </a:xfrm>
        </p:grpSpPr>
        <p:sp>
          <p:nvSpPr>
            <p:cNvPr id="6174" name="Line 27">
              <a:extLst>
                <a:ext uri="{FF2B5EF4-FFF2-40B4-BE49-F238E27FC236}">
                  <a16:creationId xmlns:a16="http://schemas.microsoft.com/office/drawing/2014/main" id="{2A46F0AC-3C84-28A8-32B2-4AD192992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28">
              <a:extLst>
                <a:ext uri="{FF2B5EF4-FFF2-40B4-BE49-F238E27FC236}">
                  <a16:creationId xmlns:a16="http://schemas.microsoft.com/office/drawing/2014/main" id="{8C56BF59-481D-8E83-EB20-1854BE13AC6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00" y="177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29">
              <a:extLst>
                <a:ext uri="{FF2B5EF4-FFF2-40B4-BE49-F238E27FC236}">
                  <a16:creationId xmlns:a16="http://schemas.microsoft.com/office/drawing/2014/main" id="{F8311118-4494-EB8B-5BA8-D0946DB5F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53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Text Box 30">
              <a:extLst>
                <a:ext uri="{FF2B5EF4-FFF2-40B4-BE49-F238E27FC236}">
                  <a16:creationId xmlns:a16="http://schemas.microsoft.com/office/drawing/2014/main" id="{585AD90D-1DB5-0E65-0684-0C664DDBC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EPSP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8" name="Text Box 31">
              <a:extLst>
                <a:ext uri="{FF2B5EF4-FFF2-40B4-BE49-F238E27FC236}">
                  <a16:creationId xmlns:a16="http://schemas.microsoft.com/office/drawing/2014/main" id="{6D130659-8DDE-62D2-0AD5-9908E425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1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IPSP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9" name="Line 32">
              <a:extLst>
                <a:ext uri="{FF2B5EF4-FFF2-40B4-BE49-F238E27FC236}">
                  <a16:creationId xmlns:a16="http://schemas.microsoft.com/office/drawing/2014/main" id="{F940F802-7DD2-44FF-E01D-A9BCD63F1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4" name="Rectangle 33">
            <a:extLst>
              <a:ext uri="{FF2B5EF4-FFF2-40B4-BE49-F238E27FC236}">
                <a16:creationId xmlns:a16="http://schemas.microsoft.com/office/drawing/2014/main" id="{0F300624-41FE-C972-591C-FFDD6B74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"/>
            <a:ext cx="41148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6155" name="Rectangle 39">
            <a:extLst>
              <a:ext uri="{FF2B5EF4-FFF2-40B4-BE49-F238E27FC236}">
                <a16:creationId xmlns:a16="http://schemas.microsoft.com/office/drawing/2014/main" id="{3357223B-AD52-2843-4E1E-0704373F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1066800" cy="1066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6156" name="Group 41">
            <a:extLst>
              <a:ext uri="{FF2B5EF4-FFF2-40B4-BE49-F238E27FC236}">
                <a16:creationId xmlns:a16="http://schemas.microsoft.com/office/drawing/2014/main" id="{A725A100-0B2D-67DC-4DAA-37E3E8B15F5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62100"/>
            <a:ext cx="4338638" cy="5086350"/>
            <a:chOff x="144" y="984"/>
            <a:chExt cx="2733" cy="3204"/>
          </a:xfrm>
        </p:grpSpPr>
        <p:sp>
          <p:nvSpPr>
            <p:cNvPr id="6167" name="Line 42">
              <a:extLst>
                <a:ext uri="{FF2B5EF4-FFF2-40B4-BE49-F238E27FC236}">
                  <a16:creationId xmlns:a16="http://schemas.microsoft.com/office/drawing/2014/main" id="{D946FE15-EC45-10CB-E0BB-2F8401272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>
              <a:extLst>
                <a:ext uri="{FF2B5EF4-FFF2-40B4-BE49-F238E27FC236}">
                  <a16:creationId xmlns:a16="http://schemas.microsoft.com/office/drawing/2014/main" id="{6124D12D-4FA2-734A-97D9-008AEC3DD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Text Box 44">
              <a:extLst>
                <a:ext uri="{FF2B5EF4-FFF2-40B4-BE49-F238E27FC236}">
                  <a16:creationId xmlns:a16="http://schemas.microsoft.com/office/drawing/2014/main" id="{B82CA484-8DA7-8DF3-0C03-A35A2DF8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70" name="Line 45">
              <a:extLst>
                <a:ext uri="{FF2B5EF4-FFF2-40B4-BE49-F238E27FC236}">
                  <a16:creationId xmlns:a16="http://schemas.microsoft.com/office/drawing/2014/main" id="{2F63CA0C-8243-0133-B6D6-29310BFBA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Text Box 46">
              <a:extLst>
                <a:ext uri="{FF2B5EF4-FFF2-40B4-BE49-F238E27FC236}">
                  <a16:creationId xmlns:a16="http://schemas.microsoft.com/office/drawing/2014/main" id="{C59B6A24-A8BC-A824-80E4-00C279E11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72" name="Text Box 47">
              <a:extLst>
                <a:ext uri="{FF2B5EF4-FFF2-40B4-BE49-F238E27FC236}">
                  <a16:creationId xmlns:a16="http://schemas.microsoft.com/office/drawing/2014/main" id="{332AFAC4-C755-2D81-29F2-27979E816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RP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73" name="Line 48">
              <a:extLst>
                <a:ext uri="{FF2B5EF4-FFF2-40B4-BE49-F238E27FC236}">
                  <a16:creationId xmlns:a16="http://schemas.microsoft.com/office/drawing/2014/main" id="{09EAD60D-8EB0-E8AA-8556-38F735295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7" name="AutoShape 49">
            <a:extLst>
              <a:ext uri="{FF2B5EF4-FFF2-40B4-BE49-F238E27FC236}">
                <a16:creationId xmlns:a16="http://schemas.microsoft.com/office/drawing/2014/main" id="{4975508B-E760-8BAB-DF9C-4223B7C9A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06663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8" name="Group 51">
            <a:extLst>
              <a:ext uri="{FF2B5EF4-FFF2-40B4-BE49-F238E27FC236}">
                <a16:creationId xmlns:a16="http://schemas.microsoft.com/office/drawing/2014/main" id="{A9EB331D-2284-40C4-7F24-D72B31692E1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410200"/>
            <a:ext cx="4343400" cy="457200"/>
            <a:chOff x="144" y="3408"/>
            <a:chExt cx="2736" cy="288"/>
          </a:xfrm>
        </p:grpSpPr>
        <p:sp>
          <p:nvSpPr>
            <p:cNvPr id="6165" name="Text Box 52">
              <a:extLst>
                <a:ext uri="{FF2B5EF4-FFF2-40B4-BE49-F238E27FC236}">
                  <a16:creationId xmlns:a16="http://schemas.microsoft.com/office/drawing/2014/main" id="{41423131-B1B5-266D-610F-1E92594C3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408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-80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66" name="Line 53">
              <a:extLst>
                <a:ext uri="{FF2B5EF4-FFF2-40B4-BE49-F238E27FC236}">
                  <a16:creationId xmlns:a16="http://schemas.microsoft.com/office/drawing/2014/main" id="{ACED6C7A-C52B-05CF-64B3-269F35145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599"/>
              <a:ext cx="2304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4">
            <a:extLst>
              <a:ext uri="{FF2B5EF4-FFF2-40B4-BE49-F238E27FC236}">
                <a16:creationId xmlns:a16="http://schemas.microsoft.com/office/drawing/2014/main" id="{8E035FEE-46D6-48CC-00F7-FC7DBB09E29E}"/>
              </a:ext>
            </a:extLst>
          </p:cNvPr>
          <p:cNvSpPr>
            <a:spLocks/>
          </p:cNvSpPr>
          <p:nvPr/>
        </p:nvSpPr>
        <p:spPr bwMode="auto">
          <a:xfrm>
            <a:off x="4343400" y="2971800"/>
            <a:ext cx="1524000" cy="152400"/>
          </a:xfrm>
          <a:custGeom>
            <a:avLst/>
            <a:gdLst>
              <a:gd name="T0" fmla="*/ 0 w 960"/>
              <a:gd name="T1" fmla="*/ 0 h 96"/>
              <a:gd name="T2" fmla="*/ 2147483647 w 960"/>
              <a:gd name="T3" fmla="*/ 2147483647 h 96"/>
              <a:gd name="T4" fmla="*/ 2147483647 w 960"/>
              <a:gd name="T5" fmla="*/ 0 h 96"/>
              <a:gd name="T6" fmla="*/ 0 60000 65536"/>
              <a:gd name="T7" fmla="*/ 0 60000 65536"/>
              <a:gd name="T8" fmla="*/ 0 60000 65536"/>
              <a:gd name="T9" fmla="*/ 0 w 960"/>
              <a:gd name="T10" fmla="*/ 0 h 96"/>
              <a:gd name="T11" fmla="*/ 960 w 96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6">
                <a:moveTo>
                  <a:pt x="0" y="0"/>
                </a:moveTo>
                <a:cubicBezTo>
                  <a:pt x="160" y="48"/>
                  <a:pt x="320" y="96"/>
                  <a:pt x="480" y="96"/>
                </a:cubicBezTo>
                <a:cubicBezTo>
                  <a:pt x="640" y="96"/>
                  <a:pt x="800" y="48"/>
                  <a:pt x="960" y="0"/>
                </a:cubicBezTo>
              </a:path>
            </a:pathLst>
          </a:custGeom>
          <a:noFill/>
          <a:ln w="57150" cmpd="sng">
            <a:solidFill>
              <a:srgbClr val="FF99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 Box 55">
            <a:extLst>
              <a:ext uri="{FF2B5EF4-FFF2-40B4-BE49-F238E27FC236}">
                <a16:creationId xmlns:a16="http://schemas.microsoft.com/office/drawing/2014/main" id="{F1AEB1A0-0482-872B-742E-A823EB9DF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1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s-ES_tradnl" altLang="en-US" sz="2400" b="1" baseline="30000">
                <a:solidFill>
                  <a:srgbClr val="FF9900"/>
                </a:solidFill>
                <a:latin typeface="Times New Roman" panose="02020603050405020304" pitchFamily="18" charset="0"/>
              </a:rPr>
              <a:t>+</a:t>
            </a:r>
            <a:endParaRPr lang="ca-ES" altLang="en-US" sz="2400" b="1" baseline="3000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00" name="Freeform 56">
            <a:extLst>
              <a:ext uri="{FF2B5EF4-FFF2-40B4-BE49-F238E27FC236}">
                <a16:creationId xmlns:a16="http://schemas.microsoft.com/office/drawing/2014/main" id="{E23590AC-D535-5FCB-4969-0E0A228D579C}"/>
              </a:ext>
            </a:extLst>
          </p:cNvPr>
          <p:cNvSpPr>
            <a:spLocks/>
          </p:cNvSpPr>
          <p:nvPr/>
        </p:nvSpPr>
        <p:spPr bwMode="auto">
          <a:xfrm>
            <a:off x="1600200" y="5014913"/>
            <a:ext cx="1676400" cy="700087"/>
          </a:xfrm>
          <a:custGeom>
            <a:avLst/>
            <a:gdLst>
              <a:gd name="T0" fmla="*/ 0 w 1056"/>
              <a:gd name="T1" fmla="*/ 2147483647 h 441"/>
              <a:gd name="T2" fmla="*/ 2147483647 w 1056"/>
              <a:gd name="T3" fmla="*/ 2147483647 h 441"/>
              <a:gd name="T4" fmla="*/ 2147483647 w 1056"/>
              <a:gd name="T5" fmla="*/ 2147483647 h 441"/>
              <a:gd name="T6" fmla="*/ 2147483647 w 1056"/>
              <a:gd name="T7" fmla="*/ 2147483647 h 441"/>
              <a:gd name="T8" fmla="*/ 2147483647 w 1056"/>
              <a:gd name="T9" fmla="*/ 2147483647 h 441"/>
              <a:gd name="T10" fmla="*/ 2147483647 w 1056"/>
              <a:gd name="T11" fmla="*/ 2147483647 h 4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6"/>
              <a:gd name="T19" fmla="*/ 0 h 441"/>
              <a:gd name="T20" fmla="*/ 1056 w 1056"/>
              <a:gd name="T21" fmla="*/ 441 h 4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6" h="441">
                <a:moveTo>
                  <a:pt x="0" y="9"/>
                </a:moveTo>
                <a:cubicBezTo>
                  <a:pt x="36" y="18"/>
                  <a:pt x="162" y="0"/>
                  <a:pt x="231" y="63"/>
                </a:cubicBezTo>
                <a:cubicBezTo>
                  <a:pt x="300" y="126"/>
                  <a:pt x="338" y="333"/>
                  <a:pt x="415" y="387"/>
                </a:cubicBezTo>
                <a:cubicBezTo>
                  <a:pt x="491" y="441"/>
                  <a:pt x="613" y="441"/>
                  <a:pt x="689" y="387"/>
                </a:cubicBezTo>
                <a:cubicBezTo>
                  <a:pt x="766" y="333"/>
                  <a:pt x="812" y="117"/>
                  <a:pt x="873" y="63"/>
                </a:cubicBezTo>
                <a:cubicBezTo>
                  <a:pt x="934" y="9"/>
                  <a:pt x="995" y="36"/>
                  <a:pt x="1056" y="63"/>
                </a:cubicBezTo>
              </a:path>
            </a:pathLst>
          </a:custGeom>
          <a:noFill/>
          <a:ln w="57150" cmpd="sng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51">
            <a:extLst>
              <a:ext uri="{FF2B5EF4-FFF2-40B4-BE49-F238E27FC236}">
                <a16:creationId xmlns:a16="http://schemas.microsoft.com/office/drawing/2014/main" id="{3CBF436C-43B0-7769-43FF-5102EB996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41375"/>
            <a:ext cx="49339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--»ligand-gated </a:t>
            </a:r>
            <a:r>
              <a:rPr lang="es-ES_tradnl" altLang="en-US" sz="2400" b="1">
                <a:solidFill>
                  <a:srgbClr val="D60093"/>
                </a:solidFill>
                <a:latin typeface="Times New Roman" panose="02020603050405020304" pitchFamily="18" charset="0"/>
              </a:rPr>
              <a:t>Cl</a:t>
            </a:r>
            <a:r>
              <a:rPr lang="es-ES_tradnl" altLang="en-US" sz="4800" b="1" baseline="30000">
                <a:solidFill>
                  <a:srgbClr val="D60093"/>
                </a:solidFill>
                <a:latin typeface="Times New Roman" panose="02020603050405020304" pitchFamily="18" charset="0"/>
              </a:rPr>
              <a:t>-</a:t>
            </a:r>
            <a:r>
              <a:rPr lang="es-ES_tradnl" altLang="en-US" sz="2400" b="1">
                <a:latin typeface="Times New Roman" panose="02020603050405020304" pitchFamily="18" charset="0"/>
              </a:rPr>
              <a:t> channels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--» ligand-gated </a:t>
            </a:r>
            <a:r>
              <a:rPr lang="es-ES_tradnl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s-ES_tradnl" altLang="en-US" sz="2400" b="1" baseline="30000">
                <a:solidFill>
                  <a:srgbClr val="FF9900"/>
                </a:solidFill>
                <a:latin typeface="Times New Roman" panose="02020603050405020304" pitchFamily="18" charset="0"/>
              </a:rPr>
              <a:t>+</a:t>
            </a:r>
            <a:r>
              <a:rPr lang="es-ES_tradnl" altLang="en-US" sz="2400" b="1">
                <a:latin typeface="Times New Roman" panose="02020603050405020304" pitchFamily="18" charset="0"/>
              </a:rPr>
              <a:t> channels</a:t>
            </a:r>
            <a:endParaRPr lang="ca-ES" altLang="en-US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6163" name="CuadroTexto 2">
            <a:extLst>
              <a:ext uri="{FF2B5EF4-FFF2-40B4-BE49-F238E27FC236}">
                <a16:creationId xmlns:a16="http://schemas.microsoft.com/office/drawing/2014/main" id="{5E0A658A-65B1-C412-8CC3-DAEF190A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38250"/>
            <a:ext cx="96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IPSP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4" name="Text Box 51">
            <a:extLst>
              <a:ext uri="{FF2B5EF4-FFF2-40B4-BE49-F238E27FC236}">
                <a16:creationId xmlns:a16="http://schemas.microsoft.com/office/drawing/2014/main" id="{794944E8-CBDA-AF2F-1D37-56ABC2B73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response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>
            <a:extLst>
              <a:ext uri="{FF2B5EF4-FFF2-40B4-BE49-F238E27FC236}">
                <a16:creationId xmlns:a16="http://schemas.microsoft.com/office/drawing/2014/main" id="{800E86BB-191F-9C17-3ACB-3156557EA19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143000"/>
            <a:ext cx="8686800" cy="5235575"/>
            <a:chOff x="768" y="1832"/>
            <a:chExt cx="3600" cy="2186"/>
          </a:xfrm>
        </p:grpSpPr>
        <p:grpSp>
          <p:nvGrpSpPr>
            <p:cNvPr id="7214" name="Group 3">
              <a:extLst>
                <a:ext uri="{FF2B5EF4-FFF2-40B4-BE49-F238E27FC236}">
                  <a16:creationId xmlns:a16="http://schemas.microsoft.com/office/drawing/2014/main" id="{85713A7C-5A76-F05F-CE2E-EA241A37D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72"/>
              <a:ext cx="1485" cy="2112"/>
              <a:chOff x="768" y="1872"/>
              <a:chExt cx="1485" cy="2112"/>
            </a:xfrm>
          </p:grpSpPr>
          <p:sp>
            <p:nvSpPr>
              <p:cNvPr id="7218" name="Freeform 4">
                <a:extLst>
                  <a:ext uri="{FF2B5EF4-FFF2-40B4-BE49-F238E27FC236}">
                    <a16:creationId xmlns:a16="http://schemas.microsoft.com/office/drawing/2014/main" id="{9D50A370-8ED9-C3F7-FD46-60152D7D0B8A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968" y="2699"/>
                <a:ext cx="1085" cy="1485"/>
              </a:xfrm>
              <a:custGeom>
                <a:avLst/>
                <a:gdLst>
                  <a:gd name="T0" fmla="*/ 11051 w 760"/>
                  <a:gd name="T1" fmla="*/ 0 h 1090"/>
                  <a:gd name="T2" fmla="*/ 9858 w 760"/>
                  <a:gd name="T3" fmla="*/ 6208 h 1090"/>
                  <a:gd name="T4" fmla="*/ 4241 w 760"/>
                  <a:gd name="T5" fmla="*/ 8734 h 1090"/>
                  <a:gd name="T6" fmla="*/ 690 w 760"/>
                  <a:gd name="T7" fmla="*/ 14157 h 1090"/>
                  <a:gd name="T8" fmla="*/ 8363 w 760"/>
                  <a:gd name="T9" fmla="*/ 17075 h 1090"/>
                  <a:gd name="T10" fmla="*/ 18718 w 760"/>
                  <a:gd name="T11" fmla="*/ 17456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0"/>
                  <a:gd name="T19" fmla="*/ 0 h 1090"/>
                  <a:gd name="T20" fmla="*/ 760 w 760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0" h="1090">
                    <a:moveTo>
                      <a:pt x="448" y="0"/>
                    </a:moveTo>
                    <a:cubicBezTo>
                      <a:pt x="440" y="64"/>
                      <a:pt x="446" y="294"/>
                      <a:pt x="400" y="384"/>
                    </a:cubicBezTo>
                    <a:cubicBezTo>
                      <a:pt x="354" y="474"/>
                      <a:pt x="234" y="458"/>
                      <a:pt x="172" y="540"/>
                    </a:cubicBezTo>
                    <a:cubicBezTo>
                      <a:pt x="110" y="622"/>
                      <a:pt x="0" y="790"/>
                      <a:pt x="28" y="876"/>
                    </a:cubicBezTo>
                    <a:cubicBezTo>
                      <a:pt x="56" y="962"/>
                      <a:pt x="218" y="1022"/>
                      <a:pt x="340" y="1056"/>
                    </a:cubicBezTo>
                    <a:cubicBezTo>
                      <a:pt x="462" y="1090"/>
                      <a:pt x="690" y="1076"/>
                      <a:pt x="760" y="1080"/>
                    </a:cubicBezTo>
                  </a:path>
                </a:pathLst>
              </a:custGeom>
              <a:noFill/>
              <a:ln w="571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9" name="Freeform 5">
                <a:extLst>
                  <a:ext uri="{FF2B5EF4-FFF2-40B4-BE49-F238E27FC236}">
                    <a16:creationId xmlns:a16="http://schemas.microsoft.com/office/drawing/2014/main" id="{2C856C12-BC5A-56D5-2053-2464E4C9FC7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968" y="1672"/>
                <a:ext cx="1085" cy="1485"/>
              </a:xfrm>
              <a:custGeom>
                <a:avLst/>
                <a:gdLst>
                  <a:gd name="T0" fmla="*/ 11051 w 760"/>
                  <a:gd name="T1" fmla="*/ 0 h 1090"/>
                  <a:gd name="T2" fmla="*/ 9858 w 760"/>
                  <a:gd name="T3" fmla="*/ 6208 h 1090"/>
                  <a:gd name="T4" fmla="*/ 4241 w 760"/>
                  <a:gd name="T5" fmla="*/ 8734 h 1090"/>
                  <a:gd name="T6" fmla="*/ 690 w 760"/>
                  <a:gd name="T7" fmla="*/ 14157 h 1090"/>
                  <a:gd name="T8" fmla="*/ 8363 w 760"/>
                  <a:gd name="T9" fmla="*/ 17075 h 1090"/>
                  <a:gd name="T10" fmla="*/ 18718 w 760"/>
                  <a:gd name="T11" fmla="*/ 17456 h 10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0"/>
                  <a:gd name="T19" fmla="*/ 0 h 1090"/>
                  <a:gd name="T20" fmla="*/ 760 w 760"/>
                  <a:gd name="T21" fmla="*/ 1090 h 10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0" h="1090">
                    <a:moveTo>
                      <a:pt x="448" y="0"/>
                    </a:moveTo>
                    <a:cubicBezTo>
                      <a:pt x="440" y="64"/>
                      <a:pt x="446" y="294"/>
                      <a:pt x="400" y="384"/>
                    </a:cubicBezTo>
                    <a:cubicBezTo>
                      <a:pt x="354" y="474"/>
                      <a:pt x="234" y="458"/>
                      <a:pt x="172" y="540"/>
                    </a:cubicBezTo>
                    <a:cubicBezTo>
                      <a:pt x="110" y="622"/>
                      <a:pt x="0" y="790"/>
                      <a:pt x="28" y="876"/>
                    </a:cubicBezTo>
                    <a:cubicBezTo>
                      <a:pt x="56" y="962"/>
                      <a:pt x="218" y="1022"/>
                      <a:pt x="340" y="1056"/>
                    </a:cubicBezTo>
                    <a:cubicBezTo>
                      <a:pt x="462" y="1090"/>
                      <a:pt x="690" y="1076"/>
                      <a:pt x="760" y="1080"/>
                    </a:cubicBezTo>
                  </a:path>
                </a:pathLst>
              </a:custGeom>
              <a:noFill/>
              <a:ln w="571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15" name="Group 6">
              <a:extLst>
                <a:ext uri="{FF2B5EF4-FFF2-40B4-BE49-F238E27FC236}">
                  <a16:creationId xmlns:a16="http://schemas.microsoft.com/office/drawing/2014/main" id="{607E3E66-640E-3CF3-6A16-E723F89C0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3" y="1832"/>
              <a:ext cx="1485" cy="2186"/>
              <a:chOff x="2883" y="1832"/>
              <a:chExt cx="1485" cy="2186"/>
            </a:xfrm>
          </p:grpSpPr>
          <p:sp>
            <p:nvSpPr>
              <p:cNvPr id="7216" name="Freeform 7">
                <a:extLst>
                  <a:ext uri="{FF2B5EF4-FFF2-40B4-BE49-F238E27FC236}">
                    <a16:creationId xmlns:a16="http://schemas.microsoft.com/office/drawing/2014/main" id="{B3048AD4-D613-0E3F-7D34-699734681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2899"/>
                <a:ext cx="1485" cy="1119"/>
              </a:xfrm>
              <a:custGeom>
                <a:avLst/>
                <a:gdLst>
                  <a:gd name="T0" fmla="*/ 1485 w 1485"/>
                  <a:gd name="T1" fmla="*/ 445 h 1119"/>
                  <a:gd name="T2" fmla="*/ 1155 w 1485"/>
                  <a:gd name="T3" fmla="*/ 941 h 1119"/>
                  <a:gd name="T4" fmla="*/ 789 w 1485"/>
                  <a:gd name="T5" fmla="*/ 1043 h 1119"/>
                  <a:gd name="T6" fmla="*/ 292 w 1485"/>
                  <a:gd name="T7" fmla="*/ 1045 h 1119"/>
                  <a:gd name="T8" fmla="*/ 46 w 1485"/>
                  <a:gd name="T9" fmla="*/ 600 h 1119"/>
                  <a:gd name="T10" fmla="*/ 14 w 1485"/>
                  <a:gd name="T11" fmla="*/ 0 h 1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5"/>
                  <a:gd name="T19" fmla="*/ 0 h 1119"/>
                  <a:gd name="T20" fmla="*/ 1485 w 1485"/>
                  <a:gd name="T21" fmla="*/ 1119 h 11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5" h="1119">
                    <a:moveTo>
                      <a:pt x="1485" y="445"/>
                    </a:moveTo>
                    <a:cubicBezTo>
                      <a:pt x="1430" y="528"/>
                      <a:pt x="1271" y="841"/>
                      <a:pt x="1155" y="941"/>
                    </a:cubicBezTo>
                    <a:cubicBezTo>
                      <a:pt x="1039" y="1041"/>
                      <a:pt x="933" y="1026"/>
                      <a:pt x="789" y="1043"/>
                    </a:cubicBezTo>
                    <a:cubicBezTo>
                      <a:pt x="645" y="1060"/>
                      <a:pt x="416" y="1119"/>
                      <a:pt x="292" y="1045"/>
                    </a:cubicBezTo>
                    <a:cubicBezTo>
                      <a:pt x="168" y="971"/>
                      <a:pt x="93" y="774"/>
                      <a:pt x="46" y="600"/>
                    </a:cubicBezTo>
                    <a:cubicBezTo>
                      <a:pt x="0" y="425"/>
                      <a:pt x="19" y="100"/>
                      <a:pt x="14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7" name="Freeform 8">
                <a:extLst>
                  <a:ext uri="{FF2B5EF4-FFF2-40B4-BE49-F238E27FC236}">
                    <a16:creationId xmlns:a16="http://schemas.microsoft.com/office/drawing/2014/main" id="{106D4AC5-DF15-9929-5AA0-6468242C7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832"/>
                <a:ext cx="1485" cy="1125"/>
              </a:xfrm>
              <a:custGeom>
                <a:avLst/>
                <a:gdLst>
                  <a:gd name="T0" fmla="*/ 1485 w 1485"/>
                  <a:gd name="T1" fmla="*/ 680 h 1125"/>
                  <a:gd name="T2" fmla="*/ 1185 w 1485"/>
                  <a:gd name="T3" fmla="*/ 250 h 1125"/>
                  <a:gd name="T4" fmla="*/ 801 w 1485"/>
                  <a:gd name="T5" fmla="*/ 46 h 1125"/>
                  <a:gd name="T6" fmla="*/ 292 w 1485"/>
                  <a:gd name="T7" fmla="*/ 80 h 1125"/>
                  <a:gd name="T8" fmla="*/ 46 w 1485"/>
                  <a:gd name="T9" fmla="*/ 525 h 1125"/>
                  <a:gd name="T10" fmla="*/ 14 w 1485"/>
                  <a:gd name="T11" fmla="*/ 1125 h 1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5"/>
                  <a:gd name="T19" fmla="*/ 0 h 1125"/>
                  <a:gd name="T20" fmla="*/ 1485 w 1485"/>
                  <a:gd name="T21" fmla="*/ 1125 h 1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5" h="1125">
                    <a:moveTo>
                      <a:pt x="1485" y="680"/>
                    </a:moveTo>
                    <a:cubicBezTo>
                      <a:pt x="1435" y="608"/>
                      <a:pt x="1299" y="356"/>
                      <a:pt x="1185" y="250"/>
                    </a:cubicBezTo>
                    <a:cubicBezTo>
                      <a:pt x="1071" y="144"/>
                      <a:pt x="950" y="74"/>
                      <a:pt x="801" y="46"/>
                    </a:cubicBezTo>
                    <a:cubicBezTo>
                      <a:pt x="652" y="18"/>
                      <a:pt x="418" y="0"/>
                      <a:pt x="292" y="80"/>
                    </a:cubicBezTo>
                    <a:cubicBezTo>
                      <a:pt x="166" y="160"/>
                      <a:pt x="93" y="351"/>
                      <a:pt x="46" y="525"/>
                    </a:cubicBezTo>
                    <a:cubicBezTo>
                      <a:pt x="0" y="700"/>
                      <a:pt x="19" y="1025"/>
                      <a:pt x="14" y="1125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10">
            <a:extLst>
              <a:ext uri="{FF2B5EF4-FFF2-40B4-BE49-F238E27FC236}">
                <a16:creationId xmlns:a16="http://schemas.microsoft.com/office/drawing/2014/main" id="{30A0E788-CB05-075A-D980-079B6121AF4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33400"/>
            <a:ext cx="1295400" cy="1447800"/>
            <a:chOff x="1920" y="336"/>
            <a:chExt cx="816" cy="912"/>
          </a:xfrm>
        </p:grpSpPr>
        <p:grpSp>
          <p:nvGrpSpPr>
            <p:cNvPr id="7209" name="Group 11">
              <a:extLst>
                <a:ext uri="{FF2B5EF4-FFF2-40B4-BE49-F238E27FC236}">
                  <a16:creationId xmlns:a16="http://schemas.microsoft.com/office/drawing/2014/main" id="{42B5A270-D49F-0A3F-4699-B3883FBF5600}"/>
                </a:ext>
              </a:extLst>
            </p:cNvPr>
            <p:cNvGrpSpPr>
              <a:grpSpLocks/>
            </p:cNvGrpSpPr>
            <p:nvPr/>
          </p:nvGrpSpPr>
          <p:grpSpPr bwMode="auto">
            <a:xfrm rot="2572567">
              <a:off x="1920" y="720"/>
              <a:ext cx="192" cy="528"/>
              <a:chOff x="1248" y="1664"/>
              <a:chExt cx="288" cy="798"/>
            </a:xfrm>
          </p:grpSpPr>
          <p:sp>
            <p:nvSpPr>
              <p:cNvPr id="7211" name="Freeform 12">
                <a:extLst>
                  <a:ext uri="{FF2B5EF4-FFF2-40B4-BE49-F238E27FC236}">
                    <a16:creationId xmlns:a16="http://schemas.microsoft.com/office/drawing/2014/main" id="{2502EB9C-9280-8696-A9A8-DFE3F8DF3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1664"/>
                <a:ext cx="288" cy="798"/>
              </a:xfrm>
              <a:custGeom>
                <a:avLst/>
                <a:gdLst>
                  <a:gd name="T0" fmla="*/ 0 w 288"/>
                  <a:gd name="T1" fmla="*/ 100 h 798"/>
                  <a:gd name="T2" fmla="*/ 288 w 288"/>
                  <a:gd name="T3" fmla="*/ 100 h 798"/>
                  <a:gd name="T4" fmla="*/ 288 w 288"/>
                  <a:gd name="T5" fmla="*/ 700 h 798"/>
                  <a:gd name="T6" fmla="*/ 0 w 288"/>
                  <a:gd name="T7" fmla="*/ 688 h 798"/>
                  <a:gd name="T8" fmla="*/ 0 w 288"/>
                  <a:gd name="T9" fmla="*/ 100 h 7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798"/>
                  <a:gd name="T17" fmla="*/ 288 w 288"/>
                  <a:gd name="T18" fmla="*/ 798 h 7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798">
                    <a:moveTo>
                      <a:pt x="0" y="100"/>
                    </a:moveTo>
                    <a:cubicBezTo>
                      <a:pt x="48" y="2"/>
                      <a:pt x="240" y="0"/>
                      <a:pt x="288" y="100"/>
                    </a:cubicBezTo>
                    <a:lnTo>
                      <a:pt x="288" y="700"/>
                    </a:lnTo>
                    <a:cubicBezTo>
                      <a:pt x="240" y="798"/>
                      <a:pt x="48" y="788"/>
                      <a:pt x="0" y="688"/>
                    </a:cubicBezTo>
                    <a:lnTo>
                      <a:pt x="0" y="100"/>
                    </a:ln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Freeform 13">
                <a:extLst>
                  <a:ext uri="{FF2B5EF4-FFF2-40B4-BE49-F238E27FC236}">
                    <a16:creationId xmlns:a16="http://schemas.microsoft.com/office/drawing/2014/main" id="{9B71A154-75FE-B939-8E93-70F5B0733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1776"/>
                <a:ext cx="288" cy="48"/>
              </a:xfrm>
              <a:custGeom>
                <a:avLst/>
                <a:gdLst>
                  <a:gd name="T0" fmla="*/ 0 w 288"/>
                  <a:gd name="T1" fmla="*/ 0 h 48"/>
                  <a:gd name="T2" fmla="*/ 144 w 288"/>
                  <a:gd name="T3" fmla="*/ 48 h 48"/>
                  <a:gd name="T4" fmla="*/ 288 w 288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"/>
                  <a:gd name="T11" fmla="*/ 288 w 28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">
                    <a:moveTo>
                      <a:pt x="0" y="0"/>
                    </a:moveTo>
                    <a:cubicBezTo>
                      <a:pt x="48" y="24"/>
                      <a:pt x="96" y="48"/>
                      <a:pt x="144" y="48"/>
                    </a:cubicBezTo>
                    <a:cubicBezTo>
                      <a:pt x="192" y="48"/>
                      <a:pt x="240" y="24"/>
                      <a:pt x="288" y="0"/>
                    </a:cubicBezTo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Freeform 14">
                <a:extLst>
                  <a:ext uri="{FF2B5EF4-FFF2-40B4-BE49-F238E27FC236}">
                    <a16:creationId xmlns:a16="http://schemas.microsoft.com/office/drawing/2014/main" id="{22728116-0D6C-2184-12B9-0B4D6C764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304"/>
                <a:ext cx="288" cy="48"/>
              </a:xfrm>
              <a:custGeom>
                <a:avLst/>
                <a:gdLst>
                  <a:gd name="T0" fmla="*/ 0 w 288"/>
                  <a:gd name="T1" fmla="*/ 48 h 48"/>
                  <a:gd name="T2" fmla="*/ 144 w 288"/>
                  <a:gd name="T3" fmla="*/ 0 h 48"/>
                  <a:gd name="T4" fmla="*/ 288 w 288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8"/>
                  <a:gd name="T11" fmla="*/ 288 w 28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8">
                    <a:moveTo>
                      <a:pt x="0" y="48"/>
                    </a:moveTo>
                    <a:cubicBezTo>
                      <a:pt x="48" y="24"/>
                      <a:pt x="96" y="0"/>
                      <a:pt x="144" y="0"/>
                    </a:cubicBezTo>
                    <a:cubicBezTo>
                      <a:pt x="192" y="0"/>
                      <a:pt x="240" y="24"/>
                      <a:pt x="288" y="48"/>
                    </a:cubicBezTo>
                  </a:path>
                </a:pathLst>
              </a:custGeom>
              <a:solidFill>
                <a:schemeClr val="bg1"/>
              </a:solidFill>
              <a:ln w="38100" cap="rnd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10" name="Text Box 15">
              <a:extLst>
                <a:ext uri="{FF2B5EF4-FFF2-40B4-BE49-F238E27FC236}">
                  <a16:creationId xmlns:a16="http://schemas.microsoft.com/office/drawing/2014/main" id="{7C317923-9913-23CC-7D70-13FD96B2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Ca</a:t>
              </a:r>
              <a:r>
                <a:rPr lang="es-ES_tradnl" altLang="en-US" sz="2400" b="1" baseline="30000">
                  <a:latin typeface="Times New Roman" panose="02020603050405020304" pitchFamily="18" charset="0"/>
                </a:rPr>
                <a:t>2+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172" name="Freeform 16">
            <a:extLst>
              <a:ext uri="{FF2B5EF4-FFF2-40B4-BE49-F238E27FC236}">
                <a16:creationId xmlns:a16="http://schemas.microsoft.com/office/drawing/2014/main" id="{F7A47FA5-53E7-DB07-96F8-2D8576C5CB23}"/>
              </a:ext>
            </a:extLst>
          </p:cNvPr>
          <p:cNvSpPr>
            <a:spLocks/>
          </p:cNvSpPr>
          <p:nvPr/>
        </p:nvSpPr>
        <p:spPr bwMode="auto">
          <a:xfrm rot="-5400000">
            <a:off x="4762500" y="3848100"/>
            <a:ext cx="685800" cy="457200"/>
          </a:xfrm>
          <a:custGeom>
            <a:avLst/>
            <a:gdLst>
              <a:gd name="T0" fmla="*/ 0 w 432"/>
              <a:gd name="T1" fmla="*/ 2147483647 h 288"/>
              <a:gd name="T2" fmla="*/ 0 w 432"/>
              <a:gd name="T3" fmla="*/ 0 h 288"/>
              <a:gd name="T4" fmla="*/ 2147483647 w 432"/>
              <a:gd name="T5" fmla="*/ 0 h 288"/>
              <a:gd name="T6" fmla="*/ 2147483647 w 432"/>
              <a:gd name="T7" fmla="*/ 2147483647 h 288"/>
              <a:gd name="T8" fmla="*/ 2147483647 w 432"/>
              <a:gd name="T9" fmla="*/ 2147483647 h 288"/>
              <a:gd name="T10" fmla="*/ 2147483647 w 432"/>
              <a:gd name="T11" fmla="*/ 0 h 288"/>
              <a:gd name="T12" fmla="*/ 2147483647 w 432"/>
              <a:gd name="T13" fmla="*/ 0 h 288"/>
              <a:gd name="T14" fmla="*/ 2147483647 w 432"/>
              <a:gd name="T15" fmla="*/ 2147483647 h 288"/>
              <a:gd name="T16" fmla="*/ 0 w 432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288"/>
              <a:gd name="T29" fmla="*/ 432 w 432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288">
                <a:moveTo>
                  <a:pt x="0" y="288"/>
                </a:moveTo>
                <a:lnTo>
                  <a:pt x="0" y="0"/>
                </a:lnTo>
                <a:lnTo>
                  <a:pt x="144" y="0"/>
                </a:lnTo>
                <a:lnTo>
                  <a:pt x="144" y="96"/>
                </a:lnTo>
                <a:lnTo>
                  <a:pt x="288" y="96"/>
                </a:lnTo>
                <a:lnTo>
                  <a:pt x="288" y="0"/>
                </a:lnTo>
                <a:lnTo>
                  <a:pt x="432" y="0"/>
                </a:lnTo>
                <a:lnTo>
                  <a:pt x="432" y="288"/>
                </a:lnTo>
                <a:lnTo>
                  <a:pt x="0" y="288"/>
                </a:lnTo>
              </a:path>
            </a:pathLst>
          </a:custGeom>
          <a:solidFill>
            <a:srgbClr val="00FFFF"/>
          </a:solidFill>
          <a:ln w="28575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43D1804C-C1CB-7553-CF13-B0093F93514E}"/>
              </a:ext>
            </a:extLst>
          </p:cNvPr>
          <p:cNvGrpSpPr>
            <a:grpSpLocks/>
          </p:cNvGrpSpPr>
          <p:nvPr/>
        </p:nvGrpSpPr>
        <p:grpSpPr bwMode="auto">
          <a:xfrm rot="-5363725">
            <a:off x="5067300" y="2705100"/>
            <a:ext cx="304800" cy="838200"/>
            <a:chOff x="1248" y="1664"/>
            <a:chExt cx="288" cy="798"/>
          </a:xfrm>
        </p:grpSpPr>
        <p:sp>
          <p:nvSpPr>
            <p:cNvPr id="7206" name="Freeform 18">
              <a:extLst>
                <a:ext uri="{FF2B5EF4-FFF2-40B4-BE49-F238E27FC236}">
                  <a16:creationId xmlns:a16="http://schemas.microsoft.com/office/drawing/2014/main" id="{92243D88-C419-6F8C-DBF5-14724858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664"/>
              <a:ext cx="288" cy="798"/>
            </a:xfrm>
            <a:custGeom>
              <a:avLst/>
              <a:gdLst>
                <a:gd name="T0" fmla="*/ 0 w 288"/>
                <a:gd name="T1" fmla="*/ 100 h 798"/>
                <a:gd name="T2" fmla="*/ 288 w 288"/>
                <a:gd name="T3" fmla="*/ 100 h 798"/>
                <a:gd name="T4" fmla="*/ 288 w 288"/>
                <a:gd name="T5" fmla="*/ 700 h 798"/>
                <a:gd name="T6" fmla="*/ 0 w 288"/>
                <a:gd name="T7" fmla="*/ 688 h 798"/>
                <a:gd name="T8" fmla="*/ 0 w 288"/>
                <a:gd name="T9" fmla="*/ 100 h 7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98"/>
                <a:gd name="T17" fmla="*/ 288 w 288"/>
                <a:gd name="T18" fmla="*/ 798 h 7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98">
                  <a:moveTo>
                    <a:pt x="0" y="100"/>
                  </a:moveTo>
                  <a:cubicBezTo>
                    <a:pt x="48" y="2"/>
                    <a:pt x="240" y="0"/>
                    <a:pt x="288" y="100"/>
                  </a:cubicBezTo>
                  <a:lnTo>
                    <a:pt x="288" y="700"/>
                  </a:lnTo>
                  <a:cubicBezTo>
                    <a:pt x="240" y="798"/>
                    <a:pt x="48" y="788"/>
                    <a:pt x="0" y="688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Freeform 19">
              <a:extLst>
                <a:ext uri="{FF2B5EF4-FFF2-40B4-BE49-F238E27FC236}">
                  <a16:creationId xmlns:a16="http://schemas.microsoft.com/office/drawing/2014/main" id="{BC9D23FA-6E1C-433E-9208-69DFE7DE3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288" cy="48"/>
            </a:xfrm>
            <a:custGeom>
              <a:avLst/>
              <a:gdLst>
                <a:gd name="T0" fmla="*/ 0 w 288"/>
                <a:gd name="T1" fmla="*/ 0 h 48"/>
                <a:gd name="T2" fmla="*/ 144 w 288"/>
                <a:gd name="T3" fmla="*/ 48 h 48"/>
                <a:gd name="T4" fmla="*/ 288 w 288"/>
                <a:gd name="T5" fmla="*/ 0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cubicBezTo>
                    <a:pt x="48" y="24"/>
                    <a:pt x="96" y="48"/>
                    <a:pt x="144" y="48"/>
                  </a:cubicBezTo>
                  <a:cubicBezTo>
                    <a:pt x="192" y="48"/>
                    <a:pt x="240" y="24"/>
                    <a:pt x="288" y="0"/>
                  </a:cubicBezTo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Freeform 20">
              <a:extLst>
                <a:ext uri="{FF2B5EF4-FFF2-40B4-BE49-F238E27FC236}">
                  <a16:creationId xmlns:a16="http://schemas.microsoft.com/office/drawing/2014/main" id="{5160ADCD-12A7-E42C-6164-7722C912E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304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solidFill>
              <a:schemeClr val="bg1"/>
            </a:solidFill>
            <a:ln w="38100" cap="rnd" cmpd="sng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Line 21">
            <a:extLst>
              <a:ext uri="{FF2B5EF4-FFF2-40B4-BE49-F238E27FC236}">
                <a16:creationId xmlns:a16="http://schemas.microsoft.com/office/drawing/2014/main" id="{DA7F5FAE-7EA6-67D8-8ADB-69D55AAB9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447800"/>
            <a:ext cx="228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22">
            <a:extLst>
              <a:ext uri="{FF2B5EF4-FFF2-40B4-BE49-F238E27FC236}">
                <a16:creationId xmlns:a16="http://schemas.microsoft.com/office/drawing/2014/main" id="{912A8DD3-4B15-54DF-E42A-D046F66CC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Freeform 23">
            <a:extLst>
              <a:ext uri="{FF2B5EF4-FFF2-40B4-BE49-F238E27FC236}">
                <a16:creationId xmlns:a16="http://schemas.microsoft.com/office/drawing/2014/main" id="{B5F134BB-4F86-0B8E-FD01-88DD289C5821}"/>
              </a:ext>
            </a:extLst>
          </p:cNvPr>
          <p:cNvSpPr>
            <a:spLocks/>
          </p:cNvSpPr>
          <p:nvPr/>
        </p:nvSpPr>
        <p:spPr bwMode="auto">
          <a:xfrm>
            <a:off x="5334000" y="3333750"/>
            <a:ext cx="438150" cy="746125"/>
          </a:xfrm>
          <a:custGeom>
            <a:avLst/>
            <a:gdLst>
              <a:gd name="T0" fmla="*/ 0 w 276"/>
              <a:gd name="T1" fmla="*/ 2147483647 h 470"/>
              <a:gd name="T2" fmla="*/ 2147483647 w 276"/>
              <a:gd name="T3" fmla="*/ 2147483647 h 470"/>
              <a:gd name="T4" fmla="*/ 2147483647 w 276"/>
              <a:gd name="T5" fmla="*/ 0 h 470"/>
              <a:gd name="T6" fmla="*/ 0 60000 65536"/>
              <a:gd name="T7" fmla="*/ 0 60000 65536"/>
              <a:gd name="T8" fmla="*/ 0 60000 65536"/>
              <a:gd name="T9" fmla="*/ 0 w 276"/>
              <a:gd name="T10" fmla="*/ 0 h 470"/>
              <a:gd name="T11" fmla="*/ 276 w 276"/>
              <a:gd name="T12" fmla="*/ 470 h 4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470">
                <a:moveTo>
                  <a:pt x="0" y="444"/>
                </a:moveTo>
                <a:cubicBezTo>
                  <a:pt x="114" y="457"/>
                  <a:pt x="228" y="470"/>
                  <a:pt x="252" y="396"/>
                </a:cubicBezTo>
                <a:cubicBezTo>
                  <a:pt x="276" y="322"/>
                  <a:pt x="210" y="161"/>
                  <a:pt x="14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Rectangle 24">
            <a:extLst>
              <a:ext uri="{FF2B5EF4-FFF2-40B4-BE49-F238E27FC236}">
                <a16:creationId xmlns:a16="http://schemas.microsoft.com/office/drawing/2014/main" id="{E235C580-CCB7-24CF-7A2C-714B003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990850"/>
            <a:ext cx="117475" cy="263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7178" name="Rectangle 25">
            <a:extLst>
              <a:ext uri="{FF2B5EF4-FFF2-40B4-BE49-F238E27FC236}">
                <a16:creationId xmlns:a16="http://schemas.microsoft.com/office/drawing/2014/main" id="{E0B0C1DB-B60D-6969-35FA-B695050D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7179" name="Group 26">
            <a:extLst>
              <a:ext uri="{FF2B5EF4-FFF2-40B4-BE49-F238E27FC236}">
                <a16:creationId xmlns:a16="http://schemas.microsoft.com/office/drawing/2014/main" id="{BFCF3E36-70EE-EE74-8EFD-5B71A38BCBD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981200"/>
            <a:ext cx="2514600" cy="1676400"/>
            <a:chOff x="3888" y="1248"/>
            <a:chExt cx="1584" cy="1056"/>
          </a:xfrm>
        </p:grpSpPr>
        <p:sp>
          <p:nvSpPr>
            <p:cNvPr id="7200" name="Line 27">
              <a:extLst>
                <a:ext uri="{FF2B5EF4-FFF2-40B4-BE49-F238E27FC236}">
                  <a16:creationId xmlns:a16="http://schemas.microsoft.com/office/drawing/2014/main" id="{E6062440-0D55-D61F-EB0C-8C4FBCF5D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28">
              <a:extLst>
                <a:ext uri="{FF2B5EF4-FFF2-40B4-BE49-F238E27FC236}">
                  <a16:creationId xmlns:a16="http://schemas.microsoft.com/office/drawing/2014/main" id="{160B00DA-B65C-4177-D1D3-B865FC1F049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00" y="177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29">
              <a:extLst>
                <a:ext uri="{FF2B5EF4-FFF2-40B4-BE49-F238E27FC236}">
                  <a16:creationId xmlns:a16="http://schemas.microsoft.com/office/drawing/2014/main" id="{F01AE6DD-BF73-B94B-21C5-2D9C204DE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53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Text Box 30">
              <a:extLst>
                <a:ext uri="{FF2B5EF4-FFF2-40B4-BE49-F238E27FC236}">
                  <a16:creationId xmlns:a16="http://schemas.microsoft.com/office/drawing/2014/main" id="{0068102C-5930-E357-5FD1-8CD94DB59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PEP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04" name="Text Box 31">
              <a:extLst>
                <a:ext uri="{FF2B5EF4-FFF2-40B4-BE49-F238E27FC236}">
                  <a16:creationId xmlns:a16="http://schemas.microsoft.com/office/drawing/2014/main" id="{413919CE-8EAA-3A41-A8BA-01EB5321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1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PIP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05" name="Line 32">
              <a:extLst>
                <a:ext uri="{FF2B5EF4-FFF2-40B4-BE49-F238E27FC236}">
                  <a16:creationId xmlns:a16="http://schemas.microsoft.com/office/drawing/2014/main" id="{6605F6FF-7AA1-1196-D72C-E3C286D8A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0" name="Rectangle 33">
            <a:extLst>
              <a:ext uri="{FF2B5EF4-FFF2-40B4-BE49-F238E27FC236}">
                <a16:creationId xmlns:a16="http://schemas.microsoft.com/office/drawing/2014/main" id="{5C3E7862-BE8B-0801-8688-6FC4134D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"/>
            <a:ext cx="41148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7181" name="Group 38">
            <a:extLst>
              <a:ext uri="{FF2B5EF4-FFF2-40B4-BE49-F238E27FC236}">
                <a16:creationId xmlns:a16="http://schemas.microsoft.com/office/drawing/2014/main" id="{B5332734-2C40-7A3C-1712-61F12621167C}"/>
              </a:ext>
            </a:extLst>
          </p:cNvPr>
          <p:cNvGrpSpPr>
            <a:grpSpLocks/>
          </p:cNvGrpSpPr>
          <p:nvPr/>
        </p:nvGrpSpPr>
        <p:grpSpPr bwMode="auto">
          <a:xfrm>
            <a:off x="0" y="990600"/>
            <a:ext cx="8610600" cy="2743200"/>
            <a:chOff x="0" y="624"/>
            <a:chExt cx="5424" cy="1728"/>
          </a:xfrm>
        </p:grpSpPr>
        <p:sp>
          <p:nvSpPr>
            <p:cNvPr id="7198" name="Rectangle 39">
              <a:extLst>
                <a:ext uri="{FF2B5EF4-FFF2-40B4-BE49-F238E27FC236}">
                  <a16:creationId xmlns:a16="http://schemas.microsoft.com/office/drawing/2014/main" id="{C4B29205-4EC3-C788-3550-2D34815C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680"/>
              <a:ext cx="672" cy="6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n-US"/>
            </a:p>
          </p:txBody>
        </p:sp>
        <p:sp>
          <p:nvSpPr>
            <p:cNvPr id="7199" name="Text Box 40">
              <a:extLst>
                <a:ext uri="{FF2B5EF4-FFF2-40B4-BE49-F238E27FC236}">
                  <a16:creationId xmlns:a16="http://schemas.microsoft.com/office/drawing/2014/main" id="{5FE5C159-A1F3-8A1F-D4D9-A4B740FED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2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IPSP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82" name="Group 41">
            <a:extLst>
              <a:ext uri="{FF2B5EF4-FFF2-40B4-BE49-F238E27FC236}">
                <a16:creationId xmlns:a16="http://schemas.microsoft.com/office/drawing/2014/main" id="{6D7706D0-94C1-EF7D-879B-DE4BB647FD2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62100"/>
            <a:ext cx="4338638" cy="5086350"/>
            <a:chOff x="144" y="984"/>
            <a:chExt cx="2733" cy="3204"/>
          </a:xfrm>
        </p:grpSpPr>
        <p:sp>
          <p:nvSpPr>
            <p:cNvPr id="7191" name="Line 42">
              <a:extLst>
                <a:ext uri="{FF2B5EF4-FFF2-40B4-BE49-F238E27FC236}">
                  <a16:creationId xmlns:a16="http://schemas.microsoft.com/office/drawing/2014/main" id="{037B8D0F-4C46-B89A-4E45-D93AB0776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43">
              <a:extLst>
                <a:ext uri="{FF2B5EF4-FFF2-40B4-BE49-F238E27FC236}">
                  <a16:creationId xmlns:a16="http://schemas.microsoft.com/office/drawing/2014/main" id="{CB238910-183B-3EF5-A23E-77B2AA944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Text Box 44">
              <a:extLst>
                <a:ext uri="{FF2B5EF4-FFF2-40B4-BE49-F238E27FC236}">
                  <a16:creationId xmlns:a16="http://schemas.microsoft.com/office/drawing/2014/main" id="{2AA90F5F-61DD-378E-50C3-2EF8BBC9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94" name="Line 45">
              <a:extLst>
                <a:ext uri="{FF2B5EF4-FFF2-40B4-BE49-F238E27FC236}">
                  <a16:creationId xmlns:a16="http://schemas.microsoft.com/office/drawing/2014/main" id="{176A4D58-6708-461D-F2A8-80090173C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Text Box 46">
              <a:extLst>
                <a:ext uri="{FF2B5EF4-FFF2-40B4-BE49-F238E27FC236}">
                  <a16:creationId xmlns:a16="http://schemas.microsoft.com/office/drawing/2014/main" id="{F7206781-2CC3-BD7E-C332-FD40F0699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96" name="Text Box 47">
              <a:extLst>
                <a:ext uri="{FF2B5EF4-FFF2-40B4-BE49-F238E27FC236}">
                  <a16:creationId xmlns:a16="http://schemas.microsoft.com/office/drawing/2014/main" id="{CFD606B3-A89E-DC12-4A14-08839E3B1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RP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97" name="Line 48">
              <a:extLst>
                <a:ext uri="{FF2B5EF4-FFF2-40B4-BE49-F238E27FC236}">
                  <a16:creationId xmlns:a16="http://schemas.microsoft.com/office/drawing/2014/main" id="{05C759CD-0F19-45EB-23C9-0E6641A87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643F205B-2CDC-3196-3D6C-06CCE47F24F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181600"/>
            <a:ext cx="4343400" cy="457200"/>
            <a:chOff x="144" y="3264"/>
            <a:chExt cx="2736" cy="288"/>
          </a:xfrm>
        </p:grpSpPr>
        <p:sp>
          <p:nvSpPr>
            <p:cNvPr id="7189" name="Text Box 52">
              <a:extLst>
                <a:ext uri="{FF2B5EF4-FFF2-40B4-BE49-F238E27FC236}">
                  <a16:creationId xmlns:a16="http://schemas.microsoft.com/office/drawing/2014/main" id="{F5E4BE59-BBB1-D3E9-B38F-8EC07609B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26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-75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90" name="Line 53">
              <a:extLst>
                <a:ext uri="{FF2B5EF4-FFF2-40B4-BE49-F238E27FC236}">
                  <a16:creationId xmlns:a16="http://schemas.microsoft.com/office/drawing/2014/main" id="{D55FC856-6419-F3CB-6F2B-1E132C501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455"/>
              <a:ext cx="2304" cy="0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4" name="Freeform 54">
            <a:extLst>
              <a:ext uri="{FF2B5EF4-FFF2-40B4-BE49-F238E27FC236}">
                <a16:creationId xmlns:a16="http://schemas.microsoft.com/office/drawing/2014/main" id="{534CF8F8-A8EC-3581-9477-E5C65EB10960}"/>
              </a:ext>
            </a:extLst>
          </p:cNvPr>
          <p:cNvSpPr>
            <a:spLocks/>
          </p:cNvSpPr>
          <p:nvPr/>
        </p:nvSpPr>
        <p:spPr bwMode="auto">
          <a:xfrm>
            <a:off x="4343400" y="2971800"/>
            <a:ext cx="1524000" cy="152400"/>
          </a:xfrm>
          <a:custGeom>
            <a:avLst/>
            <a:gdLst>
              <a:gd name="T0" fmla="*/ 0 w 960"/>
              <a:gd name="T1" fmla="*/ 0 h 96"/>
              <a:gd name="T2" fmla="*/ 2147483647 w 960"/>
              <a:gd name="T3" fmla="*/ 2147483647 h 96"/>
              <a:gd name="T4" fmla="*/ 2147483647 w 960"/>
              <a:gd name="T5" fmla="*/ 0 h 96"/>
              <a:gd name="T6" fmla="*/ 0 60000 65536"/>
              <a:gd name="T7" fmla="*/ 0 60000 65536"/>
              <a:gd name="T8" fmla="*/ 0 60000 65536"/>
              <a:gd name="T9" fmla="*/ 0 w 960"/>
              <a:gd name="T10" fmla="*/ 0 h 96"/>
              <a:gd name="T11" fmla="*/ 960 w 96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6">
                <a:moveTo>
                  <a:pt x="0" y="0"/>
                </a:moveTo>
                <a:cubicBezTo>
                  <a:pt x="160" y="48"/>
                  <a:pt x="320" y="96"/>
                  <a:pt x="480" y="96"/>
                </a:cubicBezTo>
                <a:cubicBezTo>
                  <a:pt x="640" y="96"/>
                  <a:pt x="800" y="48"/>
                  <a:pt x="960" y="0"/>
                </a:cubicBezTo>
              </a:path>
            </a:pathLst>
          </a:custGeom>
          <a:noFill/>
          <a:ln w="57150" cmpd="sng">
            <a:solidFill>
              <a:srgbClr val="D60093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Text Box 55">
            <a:extLst>
              <a:ext uri="{FF2B5EF4-FFF2-40B4-BE49-F238E27FC236}">
                <a16:creationId xmlns:a16="http://schemas.microsoft.com/office/drawing/2014/main" id="{332E39AE-335A-B181-E806-33B4E55C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D60093"/>
                </a:solidFill>
                <a:latin typeface="Times New Roman" panose="02020603050405020304" pitchFamily="18" charset="0"/>
              </a:rPr>
              <a:t>Cl</a:t>
            </a:r>
            <a:r>
              <a:rPr lang="es-ES_tradnl" altLang="en-US" sz="4800" b="1" baseline="30000">
                <a:solidFill>
                  <a:srgbClr val="D60093"/>
                </a:solidFill>
                <a:latin typeface="Times New Roman" panose="02020603050405020304" pitchFamily="18" charset="0"/>
              </a:rPr>
              <a:t>-</a:t>
            </a:r>
            <a:endParaRPr lang="ca-ES" altLang="en-US" sz="4800" b="1" baseline="3000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24" name="Freeform 56">
            <a:extLst>
              <a:ext uri="{FF2B5EF4-FFF2-40B4-BE49-F238E27FC236}">
                <a16:creationId xmlns:a16="http://schemas.microsoft.com/office/drawing/2014/main" id="{7335F313-D884-55D1-0FFA-D7C4F4DC564D}"/>
              </a:ext>
            </a:extLst>
          </p:cNvPr>
          <p:cNvSpPr>
            <a:spLocks/>
          </p:cNvSpPr>
          <p:nvPr/>
        </p:nvSpPr>
        <p:spPr bwMode="auto">
          <a:xfrm>
            <a:off x="1600200" y="5014913"/>
            <a:ext cx="1752600" cy="471487"/>
          </a:xfrm>
          <a:custGeom>
            <a:avLst/>
            <a:gdLst>
              <a:gd name="T0" fmla="*/ 0 w 1056"/>
              <a:gd name="T1" fmla="*/ 2147483647 h 441"/>
              <a:gd name="T2" fmla="*/ 2147483647 w 1056"/>
              <a:gd name="T3" fmla="*/ 2147483647 h 441"/>
              <a:gd name="T4" fmla="*/ 2147483647 w 1056"/>
              <a:gd name="T5" fmla="*/ 2147483647 h 441"/>
              <a:gd name="T6" fmla="*/ 2147483647 w 1056"/>
              <a:gd name="T7" fmla="*/ 2147483647 h 441"/>
              <a:gd name="T8" fmla="*/ 2147483647 w 1056"/>
              <a:gd name="T9" fmla="*/ 2147483647 h 441"/>
              <a:gd name="T10" fmla="*/ 2147483647 w 1056"/>
              <a:gd name="T11" fmla="*/ 2147483647 h 4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6"/>
              <a:gd name="T19" fmla="*/ 0 h 441"/>
              <a:gd name="T20" fmla="*/ 1056 w 1056"/>
              <a:gd name="T21" fmla="*/ 441 h 4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6" h="441">
                <a:moveTo>
                  <a:pt x="0" y="9"/>
                </a:moveTo>
                <a:cubicBezTo>
                  <a:pt x="36" y="18"/>
                  <a:pt x="162" y="0"/>
                  <a:pt x="231" y="63"/>
                </a:cubicBezTo>
                <a:cubicBezTo>
                  <a:pt x="300" y="126"/>
                  <a:pt x="338" y="333"/>
                  <a:pt x="415" y="387"/>
                </a:cubicBezTo>
                <a:cubicBezTo>
                  <a:pt x="491" y="441"/>
                  <a:pt x="613" y="441"/>
                  <a:pt x="689" y="387"/>
                </a:cubicBezTo>
                <a:cubicBezTo>
                  <a:pt x="766" y="333"/>
                  <a:pt x="812" y="117"/>
                  <a:pt x="873" y="63"/>
                </a:cubicBezTo>
                <a:cubicBezTo>
                  <a:pt x="934" y="9"/>
                  <a:pt x="995" y="36"/>
                  <a:pt x="1056" y="63"/>
                </a:cubicBezTo>
              </a:path>
            </a:pathLst>
          </a:custGeom>
          <a:noFill/>
          <a:ln w="57150" cmpd="sng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51">
            <a:extLst>
              <a:ext uri="{FF2B5EF4-FFF2-40B4-BE49-F238E27FC236}">
                <a16:creationId xmlns:a16="http://schemas.microsoft.com/office/drawing/2014/main" id="{DF03636D-08A6-CF4B-15D3-F9D95684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41375"/>
            <a:ext cx="493395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--»ligand-gated </a:t>
            </a:r>
            <a:r>
              <a:rPr lang="es-ES_tradnl" altLang="en-US" sz="2400" b="1">
                <a:solidFill>
                  <a:srgbClr val="D60093"/>
                </a:solidFill>
                <a:latin typeface="Times New Roman" panose="02020603050405020304" pitchFamily="18" charset="0"/>
              </a:rPr>
              <a:t>Cl</a:t>
            </a:r>
            <a:r>
              <a:rPr lang="es-ES_tradnl" altLang="en-US" sz="4800" b="1" baseline="30000">
                <a:solidFill>
                  <a:srgbClr val="D60093"/>
                </a:solidFill>
                <a:latin typeface="Times New Roman" panose="02020603050405020304" pitchFamily="18" charset="0"/>
              </a:rPr>
              <a:t>-</a:t>
            </a:r>
            <a:r>
              <a:rPr lang="es-ES_tradnl" altLang="en-US" sz="2400" b="1">
                <a:latin typeface="Times New Roman" panose="02020603050405020304" pitchFamily="18" charset="0"/>
              </a:rPr>
              <a:t> channels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latin typeface="Times New Roman" panose="02020603050405020304" pitchFamily="18" charset="0"/>
              </a:rPr>
              <a:t>--» ligand-gated </a:t>
            </a:r>
            <a:r>
              <a:rPr lang="es-ES_tradnl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K</a:t>
            </a:r>
            <a:r>
              <a:rPr lang="es-ES_tradnl" altLang="en-US" sz="2400" b="1" baseline="30000">
                <a:solidFill>
                  <a:srgbClr val="FF9900"/>
                </a:solidFill>
                <a:latin typeface="Times New Roman" panose="02020603050405020304" pitchFamily="18" charset="0"/>
              </a:rPr>
              <a:t>+</a:t>
            </a:r>
            <a:r>
              <a:rPr lang="es-ES_tradnl" altLang="en-US" sz="2400" b="1">
                <a:latin typeface="Times New Roman" panose="02020603050405020304" pitchFamily="18" charset="0"/>
              </a:rPr>
              <a:t> channels</a:t>
            </a:r>
            <a:endParaRPr lang="ca-ES" altLang="en-US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7188" name="Text Box 51">
            <a:extLst>
              <a:ext uri="{FF2B5EF4-FFF2-40B4-BE49-F238E27FC236}">
                <a16:creationId xmlns:a16="http://schemas.microsoft.com/office/drawing/2014/main" id="{7BB9796F-9B2F-A600-AD3A-7FF4E7096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response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-46978" y="476310"/>
            <a:ext cx="9011466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Information from one neuron flows to another neuron across a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synapse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Synapses include structural components of the two neurons that are communicating, as well a small gap between them</a:t>
            </a:r>
          </a:p>
          <a:p>
            <a:pPr>
              <a:spcBef>
                <a:spcPct val="50000"/>
              </a:spcBef>
            </a:pPr>
            <a:endParaRPr lang="es-E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0" y="1772816"/>
            <a:ext cx="5105400" cy="4191000"/>
            <a:chOff x="864" y="1488"/>
            <a:chExt cx="3216" cy="2640"/>
          </a:xfrm>
        </p:grpSpPr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864" y="1488"/>
              <a:ext cx="3216" cy="2640"/>
              <a:chOff x="672" y="2112"/>
              <a:chExt cx="3216" cy="2640"/>
            </a:xfrm>
          </p:grpSpPr>
          <p:pic>
            <p:nvPicPr>
              <p:cNvPr id="4103" name="Picture 7" descr="neurona esuqema horitzonta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2" y="2160"/>
                <a:ext cx="2400" cy="1513"/>
              </a:xfrm>
              <a:prstGeom prst="rect">
                <a:avLst/>
              </a:prstGeom>
              <a:noFill/>
            </p:spPr>
          </p:pic>
          <p:pic>
            <p:nvPicPr>
              <p:cNvPr id="4104" name="Picture 8" descr="neurona esuqem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2112"/>
                <a:ext cx="1008" cy="2640"/>
              </a:xfrm>
              <a:prstGeom prst="rect">
                <a:avLst/>
              </a:prstGeom>
              <a:noFill/>
            </p:spPr>
          </p:pic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024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  <p:pic>
        <p:nvPicPr>
          <p:cNvPr id="10" name="Picture 2" descr="neurones_junt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1512" y="3356992"/>
            <a:ext cx="4392488" cy="2652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C3EE6942-6A5D-B610-99BC-A8671ECE7890}"/>
              </a:ext>
            </a:extLst>
          </p:cNvPr>
          <p:cNvGrpSpPr>
            <a:grpSpLocks/>
          </p:cNvGrpSpPr>
          <p:nvPr/>
        </p:nvGrpSpPr>
        <p:grpSpPr bwMode="auto">
          <a:xfrm>
            <a:off x="5180013" y="1143000"/>
            <a:ext cx="3582987" cy="5235575"/>
            <a:chOff x="2883" y="1832"/>
            <a:chExt cx="1485" cy="2186"/>
          </a:xfrm>
        </p:grpSpPr>
        <p:sp>
          <p:nvSpPr>
            <p:cNvPr id="8214" name="Freeform 3">
              <a:extLst>
                <a:ext uri="{FF2B5EF4-FFF2-40B4-BE49-F238E27FC236}">
                  <a16:creationId xmlns:a16="http://schemas.microsoft.com/office/drawing/2014/main" id="{9F24F559-FC17-04A0-D48B-2E85608C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2899"/>
              <a:ext cx="1485" cy="1119"/>
            </a:xfrm>
            <a:custGeom>
              <a:avLst/>
              <a:gdLst>
                <a:gd name="T0" fmla="*/ 1485 w 1485"/>
                <a:gd name="T1" fmla="*/ 445 h 1119"/>
                <a:gd name="T2" fmla="*/ 1155 w 1485"/>
                <a:gd name="T3" fmla="*/ 941 h 1119"/>
                <a:gd name="T4" fmla="*/ 789 w 1485"/>
                <a:gd name="T5" fmla="*/ 1043 h 1119"/>
                <a:gd name="T6" fmla="*/ 292 w 1485"/>
                <a:gd name="T7" fmla="*/ 1045 h 1119"/>
                <a:gd name="T8" fmla="*/ 46 w 1485"/>
                <a:gd name="T9" fmla="*/ 600 h 1119"/>
                <a:gd name="T10" fmla="*/ 14 w 1485"/>
                <a:gd name="T11" fmla="*/ 0 h 1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5"/>
                <a:gd name="T19" fmla="*/ 0 h 1119"/>
                <a:gd name="T20" fmla="*/ 1485 w 1485"/>
                <a:gd name="T21" fmla="*/ 1119 h 1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5" h="1119">
                  <a:moveTo>
                    <a:pt x="1485" y="445"/>
                  </a:moveTo>
                  <a:cubicBezTo>
                    <a:pt x="1430" y="528"/>
                    <a:pt x="1271" y="841"/>
                    <a:pt x="1155" y="941"/>
                  </a:cubicBezTo>
                  <a:cubicBezTo>
                    <a:pt x="1039" y="1041"/>
                    <a:pt x="933" y="1026"/>
                    <a:pt x="789" y="1043"/>
                  </a:cubicBezTo>
                  <a:cubicBezTo>
                    <a:pt x="645" y="1060"/>
                    <a:pt x="416" y="1119"/>
                    <a:pt x="292" y="1045"/>
                  </a:cubicBezTo>
                  <a:cubicBezTo>
                    <a:pt x="168" y="971"/>
                    <a:pt x="93" y="774"/>
                    <a:pt x="46" y="600"/>
                  </a:cubicBezTo>
                  <a:cubicBezTo>
                    <a:pt x="0" y="425"/>
                    <a:pt x="19" y="100"/>
                    <a:pt x="14" y="0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Freeform 4">
              <a:extLst>
                <a:ext uri="{FF2B5EF4-FFF2-40B4-BE49-F238E27FC236}">
                  <a16:creationId xmlns:a16="http://schemas.microsoft.com/office/drawing/2014/main" id="{80B6C036-8E2D-3039-76CA-0609E1CC3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1832"/>
              <a:ext cx="1485" cy="1125"/>
            </a:xfrm>
            <a:custGeom>
              <a:avLst/>
              <a:gdLst>
                <a:gd name="T0" fmla="*/ 1485 w 1485"/>
                <a:gd name="T1" fmla="*/ 680 h 1125"/>
                <a:gd name="T2" fmla="*/ 1185 w 1485"/>
                <a:gd name="T3" fmla="*/ 250 h 1125"/>
                <a:gd name="T4" fmla="*/ 801 w 1485"/>
                <a:gd name="T5" fmla="*/ 46 h 1125"/>
                <a:gd name="T6" fmla="*/ 292 w 1485"/>
                <a:gd name="T7" fmla="*/ 80 h 1125"/>
                <a:gd name="T8" fmla="*/ 46 w 1485"/>
                <a:gd name="T9" fmla="*/ 525 h 1125"/>
                <a:gd name="T10" fmla="*/ 14 w 1485"/>
                <a:gd name="T11" fmla="*/ 1125 h 1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5"/>
                <a:gd name="T19" fmla="*/ 0 h 1125"/>
                <a:gd name="T20" fmla="*/ 1485 w 1485"/>
                <a:gd name="T21" fmla="*/ 1125 h 1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5" h="1125">
                  <a:moveTo>
                    <a:pt x="1485" y="680"/>
                  </a:moveTo>
                  <a:cubicBezTo>
                    <a:pt x="1435" y="608"/>
                    <a:pt x="1299" y="356"/>
                    <a:pt x="1185" y="250"/>
                  </a:cubicBezTo>
                  <a:cubicBezTo>
                    <a:pt x="1071" y="144"/>
                    <a:pt x="950" y="74"/>
                    <a:pt x="801" y="46"/>
                  </a:cubicBezTo>
                  <a:cubicBezTo>
                    <a:pt x="652" y="18"/>
                    <a:pt x="418" y="0"/>
                    <a:pt x="292" y="80"/>
                  </a:cubicBezTo>
                  <a:cubicBezTo>
                    <a:pt x="166" y="160"/>
                    <a:pt x="93" y="351"/>
                    <a:pt x="46" y="525"/>
                  </a:cubicBezTo>
                  <a:cubicBezTo>
                    <a:pt x="0" y="700"/>
                    <a:pt x="19" y="1025"/>
                    <a:pt x="14" y="1125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5" name="Freeform 6">
            <a:extLst>
              <a:ext uri="{FF2B5EF4-FFF2-40B4-BE49-F238E27FC236}">
                <a16:creationId xmlns:a16="http://schemas.microsoft.com/office/drawing/2014/main" id="{7F7E0C6A-1E9E-126D-75F4-2CD7048F60E8}"/>
              </a:ext>
            </a:extLst>
          </p:cNvPr>
          <p:cNvSpPr>
            <a:spLocks/>
          </p:cNvSpPr>
          <p:nvPr/>
        </p:nvSpPr>
        <p:spPr bwMode="auto">
          <a:xfrm rot="-5400000">
            <a:off x="4762500" y="3848100"/>
            <a:ext cx="685800" cy="457200"/>
          </a:xfrm>
          <a:custGeom>
            <a:avLst/>
            <a:gdLst>
              <a:gd name="T0" fmla="*/ 0 w 432"/>
              <a:gd name="T1" fmla="*/ 2147483647 h 288"/>
              <a:gd name="T2" fmla="*/ 0 w 432"/>
              <a:gd name="T3" fmla="*/ 0 h 288"/>
              <a:gd name="T4" fmla="*/ 2147483647 w 432"/>
              <a:gd name="T5" fmla="*/ 0 h 288"/>
              <a:gd name="T6" fmla="*/ 2147483647 w 432"/>
              <a:gd name="T7" fmla="*/ 2147483647 h 288"/>
              <a:gd name="T8" fmla="*/ 2147483647 w 432"/>
              <a:gd name="T9" fmla="*/ 2147483647 h 288"/>
              <a:gd name="T10" fmla="*/ 2147483647 w 432"/>
              <a:gd name="T11" fmla="*/ 0 h 288"/>
              <a:gd name="T12" fmla="*/ 2147483647 w 432"/>
              <a:gd name="T13" fmla="*/ 0 h 288"/>
              <a:gd name="T14" fmla="*/ 2147483647 w 432"/>
              <a:gd name="T15" fmla="*/ 2147483647 h 288"/>
              <a:gd name="T16" fmla="*/ 0 w 432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2"/>
              <a:gd name="T28" fmla="*/ 0 h 288"/>
              <a:gd name="T29" fmla="*/ 432 w 432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2" h="288">
                <a:moveTo>
                  <a:pt x="0" y="288"/>
                </a:moveTo>
                <a:lnTo>
                  <a:pt x="0" y="0"/>
                </a:lnTo>
                <a:lnTo>
                  <a:pt x="144" y="0"/>
                </a:lnTo>
                <a:lnTo>
                  <a:pt x="144" y="96"/>
                </a:lnTo>
                <a:lnTo>
                  <a:pt x="288" y="96"/>
                </a:lnTo>
                <a:lnTo>
                  <a:pt x="288" y="0"/>
                </a:lnTo>
                <a:lnTo>
                  <a:pt x="432" y="0"/>
                </a:lnTo>
                <a:lnTo>
                  <a:pt x="432" y="288"/>
                </a:lnTo>
                <a:lnTo>
                  <a:pt x="0" y="288"/>
                </a:lnTo>
              </a:path>
            </a:pathLst>
          </a:custGeom>
          <a:solidFill>
            <a:srgbClr val="00FFFF"/>
          </a:solidFill>
          <a:ln w="28575" cmpd="sng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196" name="Group 7">
            <a:extLst>
              <a:ext uri="{FF2B5EF4-FFF2-40B4-BE49-F238E27FC236}">
                <a16:creationId xmlns:a16="http://schemas.microsoft.com/office/drawing/2014/main" id="{0C2F9DD6-5DB5-0853-3C78-92A84E7794F2}"/>
              </a:ext>
            </a:extLst>
          </p:cNvPr>
          <p:cNvGrpSpPr>
            <a:grpSpLocks/>
          </p:cNvGrpSpPr>
          <p:nvPr/>
        </p:nvGrpSpPr>
        <p:grpSpPr bwMode="auto">
          <a:xfrm rot="-5363725">
            <a:off x="5067300" y="2705100"/>
            <a:ext cx="304800" cy="838200"/>
            <a:chOff x="1248" y="1664"/>
            <a:chExt cx="288" cy="798"/>
          </a:xfrm>
        </p:grpSpPr>
        <p:sp>
          <p:nvSpPr>
            <p:cNvPr id="8211" name="Freeform 8">
              <a:extLst>
                <a:ext uri="{FF2B5EF4-FFF2-40B4-BE49-F238E27FC236}">
                  <a16:creationId xmlns:a16="http://schemas.microsoft.com/office/drawing/2014/main" id="{3F38C754-D574-5F14-B9B5-301C50523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664"/>
              <a:ext cx="288" cy="798"/>
            </a:xfrm>
            <a:custGeom>
              <a:avLst/>
              <a:gdLst>
                <a:gd name="T0" fmla="*/ 0 w 288"/>
                <a:gd name="T1" fmla="*/ 100 h 798"/>
                <a:gd name="T2" fmla="*/ 288 w 288"/>
                <a:gd name="T3" fmla="*/ 100 h 798"/>
                <a:gd name="T4" fmla="*/ 288 w 288"/>
                <a:gd name="T5" fmla="*/ 700 h 798"/>
                <a:gd name="T6" fmla="*/ 0 w 288"/>
                <a:gd name="T7" fmla="*/ 688 h 798"/>
                <a:gd name="T8" fmla="*/ 0 w 288"/>
                <a:gd name="T9" fmla="*/ 100 h 7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798"/>
                <a:gd name="T17" fmla="*/ 288 w 288"/>
                <a:gd name="T18" fmla="*/ 798 h 7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798">
                  <a:moveTo>
                    <a:pt x="0" y="100"/>
                  </a:moveTo>
                  <a:cubicBezTo>
                    <a:pt x="48" y="2"/>
                    <a:pt x="240" y="0"/>
                    <a:pt x="288" y="100"/>
                  </a:cubicBezTo>
                  <a:lnTo>
                    <a:pt x="288" y="700"/>
                  </a:lnTo>
                  <a:cubicBezTo>
                    <a:pt x="240" y="798"/>
                    <a:pt x="48" y="788"/>
                    <a:pt x="0" y="688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9">
              <a:extLst>
                <a:ext uri="{FF2B5EF4-FFF2-40B4-BE49-F238E27FC236}">
                  <a16:creationId xmlns:a16="http://schemas.microsoft.com/office/drawing/2014/main" id="{9DDBB660-BC34-2F86-C852-4D7360CAD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288" cy="48"/>
            </a:xfrm>
            <a:custGeom>
              <a:avLst/>
              <a:gdLst>
                <a:gd name="T0" fmla="*/ 0 w 288"/>
                <a:gd name="T1" fmla="*/ 0 h 48"/>
                <a:gd name="T2" fmla="*/ 144 w 288"/>
                <a:gd name="T3" fmla="*/ 48 h 48"/>
                <a:gd name="T4" fmla="*/ 288 w 288"/>
                <a:gd name="T5" fmla="*/ 0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cubicBezTo>
                    <a:pt x="48" y="24"/>
                    <a:pt x="96" y="48"/>
                    <a:pt x="144" y="48"/>
                  </a:cubicBezTo>
                  <a:cubicBezTo>
                    <a:pt x="192" y="48"/>
                    <a:pt x="240" y="24"/>
                    <a:pt x="288" y="0"/>
                  </a:cubicBezTo>
                </a:path>
              </a:pathLst>
            </a:cu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Freeform 10">
              <a:extLst>
                <a:ext uri="{FF2B5EF4-FFF2-40B4-BE49-F238E27FC236}">
                  <a16:creationId xmlns:a16="http://schemas.microsoft.com/office/drawing/2014/main" id="{9C2D6988-9303-65A7-5B26-E7AF7BEF3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304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144 w 288"/>
                <a:gd name="T3" fmla="*/ 0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solidFill>
              <a:schemeClr val="bg1"/>
            </a:solidFill>
            <a:ln w="38100" cap="rnd" cmpd="sng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7" name="Line 11">
            <a:extLst>
              <a:ext uri="{FF2B5EF4-FFF2-40B4-BE49-F238E27FC236}">
                <a16:creationId xmlns:a16="http://schemas.microsoft.com/office/drawing/2014/main" id="{DA5F187A-FA8A-8D53-3A6A-AD9011762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Freeform 12">
            <a:extLst>
              <a:ext uri="{FF2B5EF4-FFF2-40B4-BE49-F238E27FC236}">
                <a16:creationId xmlns:a16="http://schemas.microsoft.com/office/drawing/2014/main" id="{FCAFAA1F-2C7F-BB0A-2178-FFA2ECCEC6EC}"/>
              </a:ext>
            </a:extLst>
          </p:cNvPr>
          <p:cNvSpPr>
            <a:spLocks/>
          </p:cNvSpPr>
          <p:nvPr/>
        </p:nvSpPr>
        <p:spPr bwMode="auto">
          <a:xfrm>
            <a:off x="5334000" y="3333750"/>
            <a:ext cx="438150" cy="746125"/>
          </a:xfrm>
          <a:custGeom>
            <a:avLst/>
            <a:gdLst>
              <a:gd name="T0" fmla="*/ 0 w 276"/>
              <a:gd name="T1" fmla="*/ 2147483647 h 470"/>
              <a:gd name="T2" fmla="*/ 2147483647 w 276"/>
              <a:gd name="T3" fmla="*/ 2147483647 h 470"/>
              <a:gd name="T4" fmla="*/ 2147483647 w 276"/>
              <a:gd name="T5" fmla="*/ 0 h 470"/>
              <a:gd name="T6" fmla="*/ 0 60000 65536"/>
              <a:gd name="T7" fmla="*/ 0 60000 65536"/>
              <a:gd name="T8" fmla="*/ 0 60000 65536"/>
              <a:gd name="T9" fmla="*/ 0 w 276"/>
              <a:gd name="T10" fmla="*/ 0 h 470"/>
              <a:gd name="T11" fmla="*/ 276 w 276"/>
              <a:gd name="T12" fmla="*/ 470 h 4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470">
                <a:moveTo>
                  <a:pt x="0" y="444"/>
                </a:moveTo>
                <a:cubicBezTo>
                  <a:pt x="114" y="457"/>
                  <a:pt x="228" y="470"/>
                  <a:pt x="252" y="396"/>
                </a:cubicBezTo>
                <a:cubicBezTo>
                  <a:pt x="276" y="322"/>
                  <a:pt x="210" y="161"/>
                  <a:pt x="14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Rectangle 13">
            <a:extLst>
              <a:ext uri="{FF2B5EF4-FFF2-40B4-BE49-F238E27FC236}">
                <a16:creationId xmlns:a16="http://schemas.microsoft.com/office/drawing/2014/main" id="{6A9EF4E5-21EE-ACD1-51FE-60B144A0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990850"/>
            <a:ext cx="117475" cy="263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8200" name="Rectangle 14">
            <a:extLst>
              <a:ext uri="{FF2B5EF4-FFF2-40B4-BE49-F238E27FC236}">
                <a16:creationId xmlns:a16="http://schemas.microsoft.com/office/drawing/2014/main" id="{C19F2535-49AC-476B-873D-79F10710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grpSp>
        <p:nvGrpSpPr>
          <p:cNvPr id="8201" name="Group 15">
            <a:extLst>
              <a:ext uri="{FF2B5EF4-FFF2-40B4-BE49-F238E27FC236}">
                <a16:creationId xmlns:a16="http://schemas.microsoft.com/office/drawing/2014/main" id="{0EAB2013-7DD7-CDA1-6D3D-C00F359FC2F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981200"/>
            <a:ext cx="2514600" cy="1676400"/>
            <a:chOff x="3888" y="1248"/>
            <a:chExt cx="1584" cy="1056"/>
          </a:xfrm>
        </p:grpSpPr>
        <p:sp>
          <p:nvSpPr>
            <p:cNvPr id="8205" name="Line 16">
              <a:extLst>
                <a:ext uri="{FF2B5EF4-FFF2-40B4-BE49-F238E27FC236}">
                  <a16:creationId xmlns:a16="http://schemas.microsoft.com/office/drawing/2014/main" id="{DECB404A-FF04-558B-019D-7F502D1C1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17">
              <a:extLst>
                <a:ext uri="{FF2B5EF4-FFF2-40B4-BE49-F238E27FC236}">
                  <a16:creationId xmlns:a16="http://schemas.microsoft.com/office/drawing/2014/main" id="{EBFDBB6A-BAEB-4C1B-8D69-88255D68DA5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00" y="177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18">
              <a:extLst>
                <a:ext uri="{FF2B5EF4-FFF2-40B4-BE49-F238E27FC236}">
                  <a16:creationId xmlns:a16="http://schemas.microsoft.com/office/drawing/2014/main" id="{0B5FE573-55D7-AA02-F614-462CF0FB1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536"/>
              <a:ext cx="528" cy="240"/>
            </a:xfrm>
            <a:custGeom>
              <a:avLst/>
              <a:gdLst>
                <a:gd name="T0" fmla="*/ 0 w 528"/>
                <a:gd name="T1" fmla="*/ 125 h 256"/>
                <a:gd name="T2" fmla="*/ 96 w 528"/>
                <a:gd name="T3" fmla="*/ 125 h 256"/>
                <a:gd name="T4" fmla="*/ 192 w 528"/>
                <a:gd name="T5" fmla="*/ 19 h 256"/>
                <a:gd name="T6" fmla="*/ 336 w 528"/>
                <a:gd name="T7" fmla="*/ 19 h 256"/>
                <a:gd name="T8" fmla="*/ 432 w 528"/>
                <a:gd name="T9" fmla="*/ 125 h 256"/>
                <a:gd name="T10" fmla="*/ 528 w 528"/>
                <a:gd name="T11" fmla="*/ 125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256"/>
                <a:gd name="T20" fmla="*/ 528 w 528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256">
                  <a:moveTo>
                    <a:pt x="0" y="224"/>
                  </a:moveTo>
                  <a:cubicBezTo>
                    <a:pt x="32" y="240"/>
                    <a:pt x="64" y="256"/>
                    <a:pt x="96" y="224"/>
                  </a:cubicBezTo>
                  <a:cubicBezTo>
                    <a:pt x="128" y="192"/>
                    <a:pt x="152" y="64"/>
                    <a:pt x="192" y="32"/>
                  </a:cubicBezTo>
                  <a:cubicBezTo>
                    <a:pt x="232" y="0"/>
                    <a:pt x="296" y="0"/>
                    <a:pt x="336" y="32"/>
                  </a:cubicBezTo>
                  <a:cubicBezTo>
                    <a:pt x="376" y="64"/>
                    <a:pt x="400" y="192"/>
                    <a:pt x="432" y="224"/>
                  </a:cubicBezTo>
                  <a:cubicBezTo>
                    <a:pt x="464" y="256"/>
                    <a:pt x="496" y="240"/>
                    <a:pt x="528" y="224"/>
                  </a:cubicBezTo>
                </a:path>
              </a:pathLst>
            </a:custGeom>
            <a:noFill/>
            <a:ln w="57150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Text Box 19">
              <a:extLst>
                <a:ext uri="{FF2B5EF4-FFF2-40B4-BE49-F238E27FC236}">
                  <a16:creationId xmlns:a16="http://schemas.microsoft.com/office/drawing/2014/main" id="{37A69F2A-7452-111B-C6FA-585E30BCC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EPSP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209" name="Text Box 20">
              <a:extLst>
                <a:ext uri="{FF2B5EF4-FFF2-40B4-BE49-F238E27FC236}">
                  <a16:creationId xmlns:a16="http://schemas.microsoft.com/office/drawing/2014/main" id="{B579FFE8-C51F-D912-E817-299EC6454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16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 b="1">
                  <a:latin typeface="Times New Roman" panose="02020603050405020304" pitchFamily="18" charset="0"/>
                </a:rPr>
                <a:t>IPSP</a:t>
              </a:r>
              <a:endParaRPr lang="ca-E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210" name="Line 21">
              <a:extLst>
                <a:ext uri="{FF2B5EF4-FFF2-40B4-BE49-F238E27FC236}">
                  <a16:creationId xmlns:a16="http://schemas.microsoft.com/office/drawing/2014/main" id="{F2C8B8C6-0EEA-A30D-B82C-291CCB1CD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Freeform 25">
            <a:extLst>
              <a:ext uri="{FF2B5EF4-FFF2-40B4-BE49-F238E27FC236}">
                <a16:creationId xmlns:a16="http://schemas.microsoft.com/office/drawing/2014/main" id="{72E93A8F-FCDC-6DC6-95B2-4ED1AF2EB987}"/>
              </a:ext>
            </a:extLst>
          </p:cNvPr>
          <p:cNvSpPr>
            <a:spLocks/>
          </p:cNvSpPr>
          <p:nvPr/>
        </p:nvSpPr>
        <p:spPr bwMode="auto">
          <a:xfrm>
            <a:off x="4419600" y="2971800"/>
            <a:ext cx="1524000" cy="152400"/>
          </a:xfrm>
          <a:custGeom>
            <a:avLst/>
            <a:gdLst>
              <a:gd name="T0" fmla="*/ 0 w 960"/>
              <a:gd name="T1" fmla="*/ 0 h 96"/>
              <a:gd name="T2" fmla="*/ 2147483647 w 960"/>
              <a:gd name="T3" fmla="*/ 2147483647 h 96"/>
              <a:gd name="T4" fmla="*/ 2147483647 w 960"/>
              <a:gd name="T5" fmla="*/ 0 h 96"/>
              <a:gd name="T6" fmla="*/ 0 60000 65536"/>
              <a:gd name="T7" fmla="*/ 0 60000 65536"/>
              <a:gd name="T8" fmla="*/ 0 60000 65536"/>
              <a:gd name="T9" fmla="*/ 0 w 960"/>
              <a:gd name="T10" fmla="*/ 0 h 96"/>
              <a:gd name="T11" fmla="*/ 960 w 96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6">
                <a:moveTo>
                  <a:pt x="0" y="0"/>
                </a:moveTo>
                <a:cubicBezTo>
                  <a:pt x="160" y="48"/>
                  <a:pt x="320" y="96"/>
                  <a:pt x="480" y="96"/>
                </a:cubicBezTo>
                <a:cubicBezTo>
                  <a:pt x="640" y="96"/>
                  <a:pt x="800" y="48"/>
                  <a:pt x="960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26">
            <a:extLst>
              <a:ext uri="{FF2B5EF4-FFF2-40B4-BE49-F238E27FC236}">
                <a16:creationId xmlns:a16="http://schemas.microsoft.com/office/drawing/2014/main" id="{EA5A42D6-130E-2FBB-4EF9-1148D17C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95400"/>
            <a:ext cx="441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_tradnl" altLang="en-US" sz="2400">
                <a:latin typeface="Times New Roman" panose="02020603050405020304" pitchFamily="18" charset="0"/>
              </a:rPr>
              <a:t> Certain neurotransmitters can have either excitatory or inhibitory effects, depending on the kinds of receptors and channels present in the postsynaptic ending</a:t>
            </a:r>
            <a:endParaRPr lang="ca-ES" altLang="en-US" sz="2400">
              <a:latin typeface="Times New Roman" panose="02020603050405020304" pitchFamily="18" charset="0"/>
            </a:endParaRPr>
          </a:p>
        </p:txBody>
      </p:sp>
      <p:sp>
        <p:nvSpPr>
          <p:cNvPr id="8204" name="Text Box 51">
            <a:extLst>
              <a:ext uri="{FF2B5EF4-FFF2-40B4-BE49-F238E27FC236}">
                <a16:creationId xmlns:a16="http://schemas.microsoft.com/office/drawing/2014/main" id="{A44AAE5A-88F0-FFB8-ED37-9BB6CFF7A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response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C9006D7F-17D9-3672-9F2F-77CCBB15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Spatial and temporal summation</a:t>
            </a:r>
            <a:endParaRPr lang="es-ES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D2AF8DAC-313B-D62B-39A9-09F2F372C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SPATIAL SUMMATION:</a:t>
            </a: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Summation of all EPSPs and/or IPSPs generated in different postsynaptic terminals and reaching the axon hillock at the same time, or very close in time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4FE71454-8B49-0EE8-5ED7-2C84325B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TEMPORAL SUMMATION:</a:t>
            </a: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Summation of all EPSPs or IPSPs that are produced in the same postsynaptic terminal very close in time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1F4EECBF-3C74-5307-A39F-47023764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  <p:sp>
        <p:nvSpPr>
          <p:cNvPr id="9222" name="CuadroTexto 1">
            <a:extLst>
              <a:ext uri="{FF2B5EF4-FFF2-40B4-BE49-F238E27FC236}">
                <a16:creationId xmlns:a16="http://schemas.microsoft.com/office/drawing/2014/main" id="{3720C7AC-9A8E-8AE3-2534-539BC154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61025"/>
            <a:ext cx="748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hlinkClick r:id="rId2"/>
              </a:rPr>
              <a:t>https://www.youtube.com/watch?v=wNrszKEPUQc</a:t>
            </a:r>
            <a:endParaRPr lang="en-US" altLang="en-US" sz="1200"/>
          </a:p>
          <a:p>
            <a:pPr eaLnBrk="1" hangingPunct="1"/>
            <a:r>
              <a:rPr lang="en-US" altLang="en-US" sz="1200">
                <a:hlinkClick r:id="rId3"/>
              </a:rPr>
              <a:t>https://www.youtube.com/watch?v=Pd0IQ-Nx8dM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neurona esuqema 2 copiar">
            <a:extLst>
              <a:ext uri="{FF2B5EF4-FFF2-40B4-BE49-F238E27FC236}">
                <a16:creationId xmlns:a16="http://schemas.microsoft.com/office/drawing/2014/main" id="{4C8E1D7C-68CE-F70D-C1EE-A1D820985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41751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3" name="Group 4">
            <a:extLst>
              <a:ext uri="{FF2B5EF4-FFF2-40B4-BE49-F238E27FC236}">
                <a16:creationId xmlns:a16="http://schemas.microsoft.com/office/drawing/2014/main" id="{47E6A625-1C00-7542-7349-A222E8D4C8FB}"/>
              </a:ext>
            </a:extLst>
          </p:cNvPr>
          <p:cNvGrpSpPr>
            <a:grpSpLocks/>
          </p:cNvGrpSpPr>
          <p:nvPr/>
        </p:nvGrpSpPr>
        <p:grpSpPr bwMode="auto">
          <a:xfrm rot="-1865019">
            <a:off x="1633538" y="2851150"/>
            <a:ext cx="152400" cy="914400"/>
            <a:chOff x="1344" y="2592"/>
            <a:chExt cx="192" cy="1200"/>
          </a:xfrm>
        </p:grpSpPr>
        <p:sp>
          <p:nvSpPr>
            <p:cNvPr id="10272" name="AutoShape 5">
              <a:extLst>
                <a:ext uri="{FF2B5EF4-FFF2-40B4-BE49-F238E27FC236}">
                  <a16:creationId xmlns:a16="http://schemas.microsoft.com/office/drawing/2014/main" id="{8A8C030C-362C-640D-E9E5-6B04157A1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192" cy="7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" name="Line 6">
              <a:extLst>
                <a:ext uri="{FF2B5EF4-FFF2-40B4-BE49-F238E27FC236}">
                  <a16:creationId xmlns:a16="http://schemas.microsoft.com/office/drawing/2014/main" id="{0B158E55-2620-1A05-6C35-AA1F2E57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9E1D1B80-A739-86E8-813D-0EC6875CC9A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762000"/>
            <a:ext cx="4338638" cy="5086350"/>
            <a:chOff x="144" y="984"/>
            <a:chExt cx="2733" cy="3204"/>
          </a:xfrm>
        </p:grpSpPr>
        <p:sp>
          <p:nvSpPr>
            <p:cNvPr id="10265" name="Line 8">
              <a:extLst>
                <a:ext uri="{FF2B5EF4-FFF2-40B4-BE49-F238E27FC236}">
                  <a16:creationId xmlns:a16="http://schemas.microsoft.com/office/drawing/2014/main" id="{16A338BD-D4C0-A2BF-0951-174AC46EC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9">
              <a:extLst>
                <a:ext uri="{FF2B5EF4-FFF2-40B4-BE49-F238E27FC236}">
                  <a16:creationId xmlns:a16="http://schemas.microsoft.com/office/drawing/2014/main" id="{E69599E9-77E4-7BA0-8215-47C5A9139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Text Box 10">
              <a:extLst>
                <a:ext uri="{FF2B5EF4-FFF2-40B4-BE49-F238E27FC236}">
                  <a16:creationId xmlns:a16="http://schemas.microsoft.com/office/drawing/2014/main" id="{F94E4773-DF79-3EA6-E6AF-12901D6A7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68" name="Line 11">
              <a:extLst>
                <a:ext uri="{FF2B5EF4-FFF2-40B4-BE49-F238E27FC236}">
                  <a16:creationId xmlns:a16="http://schemas.microsoft.com/office/drawing/2014/main" id="{933D39D4-493A-C962-12F7-C394BBF0C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Text Box 12">
              <a:extLst>
                <a:ext uri="{FF2B5EF4-FFF2-40B4-BE49-F238E27FC236}">
                  <a16:creationId xmlns:a16="http://schemas.microsoft.com/office/drawing/2014/main" id="{13C7288D-99BF-FB66-B792-A38DDFFD8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70" name="Text Box 13">
              <a:extLst>
                <a:ext uri="{FF2B5EF4-FFF2-40B4-BE49-F238E27FC236}">
                  <a16:creationId xmlns:a16="http://schemas.microsoft.com/office/drawing/2014/main" id="{36306912-7909-70B2-937B-DFEF905F2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RP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71" name="Line 14">
              <a:extLst>
                <a:ext uri="{FF2B5EF4-FFF2-40B4-BE49-F238E27FC236}">
                  <a16:creationId xmlns:a16="http://schemas.microsoft.com/office/drawing/2014/main" id="{06E81771-4B37-69DF-4B60-54B5EF59D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4DE7FF1F-E5AE-7933-A163-B3375246249B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3124200" cy="3200400"/>
            <a:chOff x="2016" y="624"/>
            <a:chExt cx="1968" cy="2016"/>
          </a:xfrm>
        </p:grpSpPr>
        <p:grpSp>
          <p:nvGrpSpPr>
            <p:cNvPr id="10260" name="Group 16">
              <a:extLst>
                <a:ext uri="{FF2B5EF4-FFF2-40B4-BE49-F238E27FC236}">
                  <a16:creationId xmlns:a16="http://schemas.microsoft.com/office/drawing/2014/main" id="{D02E6CBD-A009-C105-B19C-BE1B0F98D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624"/>
              <a:ext cx="192" cy="414"/>
              <a:chOff x="1038" y="3072"/>
              <a:chExt cx="264" cy="414"/>
            </a:xfrm>
          </p:grpSpPr>
          <p:sp>
            <p:nvSpPr>
              <p:cNvPr id="10262" name="Freeform 17">
                <a:extLst>
                  <a:ext uri="{FF2B5EF4-FFF2-40B4-BE49-F238E27FC236}">
                    <a16:creationId xmlns:a16="http://schemas.microsoft.com/office/drawing/2014/main" id="{59727BB6-3D46-1EA1-923F-858A778C1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Freeform 18">
                <a:extLst>
                  <a:ext uri="{FF2B5EF4-FFF2-40B4-BE49-F238E27FC236}">
                    <a16:creationId xmlns:a16="http://schemas.microsoft.com/office/drawing/2014/main" id="{AF02616B-8F0D-CDF4-0F90-E6B75D925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Freeform 19">
                <a:extLst>
                  <a:ext uri="{FF2B5EF4-FFF2-40B4-BE49-F238E27FC236}">
                    <a16:creationId xmlns:a16="http://schemas.microsoft.com/office/drawing/2014/main" id="{3F2540F5-CAD5-7E23-4FFD-FE6542013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61" name="Freeform 20">
              <a:extLst>
                <a:ext uri="{FF2B5EF4-FFF2-40B4-BE49-F238E27FC236}">
                  <a16:creationId xmlns:a16="http://schemas.microsoft.com/office/drawing/2014/main" id="{F2245CE4-74DC-2882-B1D9-47CFB7A45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336"/>
              <a:ext cx="384" cy="304"/>
            </a:xfrm>
            <a:custGeom>
              <a:avLst/>
              <a:gdLst>
                <a:gd name="T0" fmla="*/ 0 w 384"/>
                <a:gd name="T1" fmla="*/ 304 h 304"/>
                <a:gd name="T2" fmla="*/ 96 w 384"/>
                <a:gd name="T3" fmla="*/ 256 h 304"/>
                <a:gd name="T4" fmla="*/ 144 w 384"/>
                <a:gd name="T5" fmla="*/ 112 h 304"/>
                <a:gd name="T6" fmla="*/ 240 w 384"/>
                <a:gd name="T7" fmla="*/ 16 h 304"/>
                <a:gd name="T8" fmla="*/ 384 w 384"/>
                <a:gd name="T9" fmla="*/ 16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304"/>
                <a:gd name="T17" fmla="*/ 384 w 384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304">
                  <a:moveTo>
                    <a:pt x="0" y="304"/>
                  </a:moveTo>
                  <a:cubicBezTo>
                    <a:pt x="36" y="296"/>
                    <a:pt x="72" y="288"/>
                    <a:pt x="96" y="256"/>
                  </a:cubicBezTo>
                  <a:cubicBezTo>
                    <a:pt x="120" y="224"/>
                    <a:pt x="120" y="152"/>
                    <a:pt x="144" y="112"/>
                  </a:cubicBezTo>
                  <a:cubicBezTo>
                    <a:pt x="168" y="72"/>
                    <a:pt x="200" y="32"/>
                    <a:pt x="240" y="16"/>
                  </a:cubicBezTo>
                  <a:cubicBezTo>
                    <a:pt x="280" y="0"/>
                    <a:pt x="360" y="16"/>
                    <a:pt x="384" y="1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23FB82E1-0A14-C1B0-5399-7BF3FD21BE1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942975"/>
            <a:ext cx="3357563" cy="2790825"/>
            <a:chOff x="2304" y="594"/>
            <a:chExt cx="2115" cy="1758"/>
          </a:xfrm>
        </p:grpSpPr>
        <p:grpSp>
          <p:nvGrpSpPr>
            <p:cNvPr id="10255" name="Group 22">
              <a:extLst>
                <a:ext uri="{FF2B5EF4-FFF2-40B4-BE49-F238E27FC236}">
                  <a16:creationId xmlns:a16="http://schemas.microsoft.com/office/drawing/2014/main" id="{D44D4C14-7860-63C9-A0F1-38E036CF8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594"/>
              <a:ext cx="192" cy="414"/>
              <a:chOff x="1038" y="3072"/>
              <a:chExt cx="264" cy="414"/>
            </a:xfrm>
          </p:grpSpPr>
          <p:sp>
            <p:nvSpPr>
              <p:cNvPr id="10257" name="Freeform 23">
                <a:extLst>
                  <a:ext uri="{FF2B5EF4-FFF2-40B4-BE49-F238E27FC236}">
                    <a16:creationId xmlns:a16="http://schemas.microsoft.com/office/drawing/2014/main" id="{BC43D167-6234-95D1-55C2-A9A6848D6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Freeform 24">
                <a:extLst>
                  <a:ext uri="{FF2B5EF4-FFF2-40B4-BE49-F238E27FC236}">
                    <a16:creationId xmlns:a16="http://schemas.microsoft.com/office/drawing/2014/main" id="{6DD68FCA-9FA3-3EEC-E5FB-1636A3D39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Freeform 25">
                <a:extLst>
                  <a:ext uri="{FF2B5EF4-FFF2-40B4-BE49-F238E27FC236}">
                    <a16:creationId xmlns:a16="http://schemas.microsoft.com/office/drawing/2014/main" id="{B12138EA-8A6C-2CEF-079B-BDB27A2B5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6" name="Freeform 26">
              <a:extLst>
                <a:ext uri="{FF2B5EF4-FFF2-40B4-BE49-F238E27FC236}">
                  <a16:creationId xmlns:a16="http://schemas.microsoft.com/office/drawing/2014/main" id="{CEC30305-D3E6-E6AF-76F5-3294C3258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037"/>
              <a:ext cx="435" cy="315"/>
            </a:xfrm>
            <a:custGeom>
              <a:avLst/>
              <a:gdLst>
                <a:gd name="T0" fmla="*/ 0 w 435"/>
                <a:gd name="T1" fmla="*/ 315 h 315"/>
                <a:gd name="T2" fmla="*/ 96 w 435"/>
                <a:gd name="T3" fmla="*/ 267 h 315"/>
                <a:gd name="T4" fmla="*/ 144 w 435"/>
                <a:gd name="T5" fmla="*/ 171 h 315"/>
                <a:gd name="T6" fmla="*/ 240 w 435"/>
                <a:gd name="T7" fmla="*/ 27 h 315"/>
                <a:gd name="T8" fmla="*/ 339 w 435"/>
                <a:gd name="T9" fmla="*/ 6 h 315"/>
                <a:gd name="T10" fmla="*/ 435 w 435"/>
                <a:gd name="T11" fmla="*/ 24 h 3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5"/>
                <a:gd name="T19" fmla="*/ 0 h 315"/>
                <a:gd name="T20" fmla="*/ 435 w 435"/>
                <a:gd name="T21" fmla="*/ 315 h 3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5" h="315">
                  <a:moveTo>
                    <a:pt x="0" y="315"/>
                  </a:moveTo>
                  <a:cubicBezTo>
                    <a:pt x="36" y="303"/>
                    <a:pt x="72" y="291"/>
                    <a:pt x="96" y="267"/>
                  </a:cubicBezTo>
                  <a:cubicBezTo>
                    <a:pt x="120" y="243"/>
                    <a:pt x="120" y="211"/>
                    <a:pt x="144" y="171"/>
                  </a:cubicBezTo>
                  <a:cubicBezTo>
                    <a:pt x="168" y="131"/>
                    <a:pt x="208" y="54"/>
                    <a:pt x="240" y="27"/>
                  </a:cubicBezTo>
                  <a:cubicBezTo>
                    <a:pt x="272" y="0"/>
                    <a:pt x="307" y="6"/>
                    <a:pt x="339" y="6"/>
                  </a:cubicBezTo>
                  <a:cubicBezTo>
                    <a:pt x="371" y="6"/>
                    <a:pt x="415" y="20"/>
                    <a:pt x="435" y="24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7">
            <a:extLst>
              <a:ext uri="{FF2B5EF4-FFF2-40B4-BE49-F238E27FC236}">
                <a16:creationId xmlns:a16="http://schemas.microsoft.com/office/drawing/2014/main" id="{32F917BA-8A87-6290-42FF-534335B4769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942975"/>
            <a:ext cx="3500438" cy="2333625"/>
            <a:chOff x="2640" y="594"/>
            <a:chExt cx="2205" cy="1470"/>
          </a:xfrm>
        </p:grpSpPr>
        <p:grpSp>
          <p:nvGrpSpPr>
            <p:cNvPr id="10250" name="Group 28">
              <a:extLst>
                <a:ext uri="{FF2B5EF4-FFF2-40B4-BE49-F238E27FC236}">
                  <a16:creationId xmlns:a16="http://schemas.microsoft.com/office/drawing/2014/main" id="{32AF31EF-4E7C-9AE8-A342-8D2518C07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594"/>
              <a:ext cx="192" cy="414"/>
              <a:chOff x="1038" y="3072"/>
              <a:chExt cx="264" cy="414"/>
            </a:xfrm>
          </p:grpSpPr>
          <p:sp>
            <p:nvSpPr>
              <p:cNvPr id="10252" name="Freeform 29">
                <a:extLst>
                  <a:ext uri="{FF2B5EF4-FFF2-40B4-BE49-F238E27FC236}">
                    <a16:creationId xmlns:a16="http://schemas.microsoft.com/office/drawing/2014/main" id="{0F1FA3C6-4277-6B6D-2824-ECA41B1C6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Freeform 30">
                <a:extLst>
                  <a:ext uri="{FF2B5EF4-FFF2-40B4-BE49-F238E27FC236}">
                    <a16:creationId xmlns:a16="http://schemas.microsoft.com/office/drawing/2014/main" id="{B9233C91-EAAB-A577-5760-85BF9FF8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4" name="Freeform 31">
                <a:extLst>
                  <a:ext uri="{FF2B5EF4-FFF2-40B4-BE49-F238E27FC236}">
                    <a16:creationId xmlns:a16="http://schemas.microsoft.com/office/drawing/2014/main" id="{F8699A97-3FEE-C533-1BFC-ED5AC110C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51" name="Freeform 32">
              <a:extLst>
                <a:ext uri="{FF2B5EF4-FFF2-40B4-BE49-F238E27FC236}">
                  <a16:creationId xmlns:a16="http://schemas.microsoft.com/office/drawing/2014/main" id="{EAFB3812-599A-0452-CA04-D76196323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916"/>
              <a:ext cx="426" cy="148"/>
            </a:xfrm>
            <a:custGeom>
              <a:avLst/>
              <a:gdLst>
                <a:gd name="T0" fmla="*/ 0 w 426"/>
                <a:gd name="T1" fmla="*/ 148 h 148"/>
                <a:gd name="T2" fmla="*/ 42 w 426"/>
                <a:gd name="T3" fmla="*/ 136 h 148"/>
                <a:gd name="T4" fmla="*/ 87 w 426"/>
                <a:gd name="T5" fmla="*/ 88 h 148"/>
                <a:gd name="T6" fmla="*/ 141 w 426"/>
                <a:gd name="T7" fmla="*/ 52 h 148"/>
                <a:gd name="T8" fmla="*/ 285 w 426"/>
                <a:gd name="T9" fmla="*/ 4 h 148"/>
                <a:gd name="T10" fmla="*/ 426 w 426"/>
                <a:gd name="T11" fmla="*/ 28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6"/>
                <a:gd name="T19" fmla="*/ 0 h 148"/>
                <a:gd name="T20" fmla="*/ 426 w 426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6" h="148">
                  <a:moveTo>
                    <a:pt x="0" y="148"/>
                  </a:moveTo>
                  <a:cubicBezTo>
                    <a:pt x="7" y="146"/>
                    <a:pt x="27" y="146"/>
                    <a:pt x="42" y="136"/>
                  </a:cubicBezTo>
                  <a:cubicBezTo>
                    <a:pt x="57" y="126"/>
                    <a:pt x="71" y="102"/>
                    <a:pt x="87" y="88"/>
                  </a:cubicBezTo>
                  <a:cubicBezTo>
                    <a:pt x="103" y="74"/>
                    <a:pt x="108" y="66"/>
                    <a:pt x="141" y="52"/>
                  </a:cubicBezTo>
                  <a:cubicBezTo>
                    <a:pt x="174" y="38"/>
                    <a:pt x="238" y="8"/>
                    <a:pt x="285" y="4"/>
                  </a:cubicBezTo>
                  <a:cubicBezTo>
                    <a:pt x="332" y="0"/>
                    <a:pt x="397" y="23"/>
                    <a:pt x="426" y="28"/>
                  </a:cubicBezTo>
                </a:path>
              </a:pathLst>
            </a:custGeom>
            <a:noFill/>
            <a:ln w="38100" cmpd="sng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3" name="Text Box 33">
            <a:extLst>
              <a:ext uri="{FF2B5EF4-FFF2-40B4-BE49-F238E27FC236}">
                <a16:creationId xmlns:a16="http://schemas.microsoft.com/office/drawing/2014/main" id="{9EC5B7E7-27C2-98AB-EBCA-06E72B87C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Temporal summation</a:t>
            </a:r>
            <a:endParaRPr lang="ca-ES" altLang="en-US" sz="2400">
              <a:latin typeface="Times New Roman" panose="02020603050405020304" pitchFamily="18" charset="0"/>
            </a:endParaRPr>
          </a:p>
        </p:txBody>
      </p:sp>
      <p:sp>
        <p:nvSpPr>
          <p:cNvPr id="10249" name="Text Box 6">
            <a:extLst>
              <a:ext uri="{FF2B5EF4-FFF2-40B4-BE49-F238E27FC236}">
                <a16:creationId xmlns:a16="http://schemas.microsoft.com/office/drawing/2014/main" id="{CBD124DD-1EF1-B306-3AAF-3EA9AA6E5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neurona esuqema 3 copiar">
            <a:extLst>
              <a:ext uri="{FF2B5EF4-FFF2-40B4-BE49-F238E27FC236}">
                <a16:creationId xmlns:a16="http://schemas.microsoft.com/office/drawing/2014/main" id="{470D9385-55F6-53FD-2030-975E2183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42052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Group 4">
            <a:extLst>
              <a:ext uri="{FF2B5EF4-FFF2-40B4-BE49-F238E27FC236}">
                <a16:creationId xmlns:a16="http://schemas.microsoft.com/office/drawing/2014/main" id="{EB1965BC-0F72-AE16-A824-122C1C55202E}"/>
              </a:ext>
            </a:extLst>
          </p:cNvPr>
          <p:cNvGrpSpPr>
            <a:grpSpLocks/>
          </p:cNvGrpSpPr>
          <p:nvPr/>
        </p:nvGrpSpPr>
        <p:grpSpPr bwMode="auto">
          <a:xfrm rot="-1865019">
            <a:off x="1633538" y="2851150"/>
            <a:ext cx="152400" cy="914400"/>
            <a:chOff x="1344" y="2592"/>
            <a:chExt cx="192" cy="1200"/>
          </a:xfrm>
        </p:grpSpPr>
        <p:sp>
          <p:nvSpPr>
            <p:cNvPr id="2" name="AutoShape 5">
              <a:extLst>
                <a:ext uri="{FF2B5EF4-FFF2-40B4-BE49-F238E27FC236}">
                  <a16:creationId xmlns:a16="http://schemas.microsoft.com/office/drawing/2014/main" id="{829DEB17-18B6-23C1-F770-11DD17C28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192" cy="7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45229BB-8C0C-B581-DB36-B4CF50D8E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8" name="Group 7">
            <a:extLst>
              <a:ext uri="{FF2B5EF4-FFF2-40B4-BE49-F238E27FC236}">
                <a16:creationId xmlns:a16="http://schemas.microsoft.com/office/drawing/2014/main" id="{E0994864-9E51-0EDF-9957-2A4AAAA911C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762000"/>
            <a:ext cx="4338638" cy="5086350"/>
            <a:chOff x="144" y="984"/>
            <a:chExt cx="2733" cy="3204"/>
          </a:xfrm>
        </p:grpSpPr>
        <p:sp>
          <p:nvSpPr>
            <p:cNvPr id="11291" name="Line 8">
              <a:extLst>
                <a:ext uri="{FF2B5EF4-FFF2-40B4-BE49-F238E27FC236}">
                  <a16:creationId xmlns:a16="http://schemas.microsoft.com/office/drawing/2014/main" id="{267CFF6B-115D-07A7-FDD1-A21FD2C39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9">
              <a:extLst>
                <a:ext uri="{FF2B5EF4-FFF2-40B4-BE49-F238E27FC236}">
                  <a16:creationId xmlns:a16="http://schemas.microsoft.com/office/drawing/2014/main" id="{4EC71344-B7AF-CB56-EC2C-E59CA0C1C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Text Box 10">
              <a:extLst>
                <a:ext uri="{FF2B5EF4-FFF2-40B4-BE49-F238E27FC236}">
                  <a16:creationId xmlns:a16="http://schemas.microsoft.com/office/drawing/2014/main" id="{0B72B299-A3E3-0FC5-F4C5-1A3DBD44F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294" name="Line 11">
              <a:extLst>
                <a:ext uri="{FF2B5EF4-FFF2-40B4-BE49-F238E27FC236}">
                  <a16:creationId xmlns:a16="http://schemas.microsoft.com/office/drawing/2014/main" id="{DE130ED5-C144-8ED2-05A5-E2510565D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12">
              <a:extLst>
                <a:ext uri="{FF2B5EF4-FFF2-40B4-BE49-F238E27FC236}">
                  <a16:creationId xmlns:a16="http://schemas.microsoft.com/office/drawing/2014/main" id="{C734DDA5-C4F8-3936-4021-6F00E70C7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296" name="Text Box 13">
              <a:extLst>
                <a:ext uri="{FF2B5EF4-FFF2-40B4-BE49-F238E27FC236}">
                  <a16:creationId xmlns:a16="http://schemas.microsoft.com/office/drawing/2014/main" id="{32D42BF7-836A-DBB9-AFCB-328DE2D23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PR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297" name="Line 14">
              <a:extLst>
                <a:ext uri="{FF2B5EF4-FFF2-40B4-BE49-F238E27FC236}">
                  <a16:creationId xmlns:a16="http://schemas.microsoft.com/office/drawing/2014/main" id="{A3774BAA-0CC2-52B2-5D8F-D302B8E99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BF7D5337-C53E-41E4-F85C-7F94A7E4027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143000"/>
            <a:ext cx="381000" cy="381000"/>
            <a:chOff x="1320" y="3648"/>
            <a:chExt cx="240" cy="240"/>
          </a:xfrm>
        </p:grpSpPr>
        <p:sp>
          <p:nvSpPr>
            <p:cNvPr id="11289" name="Line 16">
              <a:extLst>
                <a:ext uri="{FF2B5EF4-FFF2-40B4-BE49-F238E27FC236}">
                  <a16:creationId xmlns:a16="http://schemas.microsoft.com/office/drawing/2014/main" id="{D75F3CF9-B8BA-CD5B-BEEC-B79E2E25C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17">
              <a:extLst>
                <a:ext uri="{FF2B5EF4-FFF2-40B4-BE49-F238E27FC236}">
                  <a16:creationId xmlns:a16="http://schemas.microsoft.com/office/drawing/2014/main" id="{6D12AA7D-9C60-3FCA-9F99-73A6ABCC4A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" name="Line 18">
            <a:extLst>
              <a:ext uri="{FF2B5EF4-FFF2-40B4-BE49-F238E27FC236}">
                <a16:creationId xmlns:a16="http://schemas.microsoft.com/office/drawing/2014/main" id="{1C186899-EEC6-5C59-1513-D37F600801B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476500" y="17907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478D6986-CB92-582A-A2B2-D01C93D5662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381000" cy="381000"/>
            <a:chOff x="1320" y="3648"/>
            <a:chExt cx="240" cy="240"/>
          </a:xfrm>
        </p:grpSpPr>
        <p:sp>
          <p:nvSpPr>
            <p:cNvPr id="11287" name="Line 20">
              <a:extLst>
                <a:ext uri="{FF2B5EF4-FFF2-40B4-BE49-F238E27FC236}">
                  <a16:creationId xmlns:a16="http://schemas.microsoft.com/office/drawing/2014/main" id="{F0737FFA-3EBF-3E48-CC43-6782DFE37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1">
              <a:extLst>
                <a:ext uri="{FF2B5EF4-FFF2-40B4-BE49-F238E27FC236}">
                  <a16:creationId xmlns:a16="http://schemas.microsoft.com/office/drawing/2014/main" id="{CEBA2938-8672-4133-286E-7938D8AA3E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1697341D-A067-9848-70AA-74FDA3DD2B0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914400"/>
            <a:ext cx="4648200" cy="3276600"/>
            <a:chOff x="2160" y="576"/>
            <a:chExt cx="2928" cy="2064"/>
          </a:xfrm>
        </p:grpSpPr>
        <p:grpSp>
          <p:nvGrpSpPr>
            <p:cNvPr id="11282" name="Group 23">
              <a:extLst>
                <a:ext uri="{FF2B5EF4-FFF2-40B4-BE49-F238E27FC236}">
                  <a16:creationId xmlns:a16="http://schemas.microsoft.com/office/drawing/2014/main" id="{20A4EC51-7C48-99A3-484D-1291D17F47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576"/>
              <a:ext cx="192" cy="414"/>
              <a:chOff x="1038" y="3072"/>
              <a:chExt cx="264" cy="414"/>
            </a:xfrm>
          </p:grpSpPr>
          <p:sp>
            <p:nvSpPr>
              <p:cNvPr id="11284" name="Freeform 24">
                <a:extLst>
                  <a:ext uri="{FF2B5EF4-FFF2-40B4-BE49-F238E27FC236}">
                    <a16:creationId xmlns:a16="http://schemas.microsoft.com/office/drawing/2014/main" id="{31785A92-BD43-5580-683A-B3321B465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5" name="Freeform 25">
                <a:extLst>
                  <a:ext uri="{FF2B5EF4-FFF2-40B4-BE49-F238E27FC236}">
                    <a16:creationId xmlns:a16="http://schemas.microsoft.com/office/drawing/2014/main" id="{B1BB3B39-2105-4BED-ED8E-9E9275806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Freeform 26">
                <a:extLst>
                  <a:ext uri="{FF2B5EF4-FFF2-40B4-BE49-F238E27FC236}">
                    <a16:creationId xmlns:a16="http://schemas.microsoft.com/office/drawing/2014/main" id="{96A17F90-9ABD-F43D-4665-EA86A709C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3" name="Freeform 27">
              <a:extLst>
                <a:ext uri="{FF2B5EF4-FFF2-40B4-BE49-F238E27FC236}">
                  <a16:creationId xmlns:a16="http://schemas.microsoft.com/office/drawing/2014/main" id="{DD0FBFE2-5F3E-9CBD-B613-3E3CADBC1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428"/>
              <a:ext cx="1440" cy="212"/>
            </a:xfrm>
            <a:custGeom>
              <a:avLst/>
              <a:gdLst>
                <a:gd name="T0" fmla="*/ 0 w 528"/>
                <a:gd name="T1" fmla="*/ 3039 h 152"/>
                <a:gd name="T2" fmla="*/ 802413 w 528"/>
                <a:gd name="T3" fmla="*/ 1120 h 152"/>
                <a:gd name="T4" fmla="*/ 1603568 w 528"/>
                <a:gd name="T5" fmla="*/ 152 h 152"/>
                <a:gd name="T6" fmla="*/ 2803559 w 528"/>
                <a:gd name="T7" fmla="*/ 152 h 152"/>
                <a:gd name="T8" fmla="*/ 3605972 w 528"/>
                <a:gd name="T9" fmla="*/ 1120 h 152"/>
                <a:gd name="T10" fmla="*/ 4407166 w 528"/>
                <a:gd name="T11" fmla="*/ 303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077EAD5A-5C6D-EDF4-99F8-5D2F9EF41C1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352800"/>
            <a:ext cx="5029200" cy="838200"/>
            <a:chOff x="1920" y="2112"/>
            <a:chExt cx="3168" cy="528"/>
          </a:xfrm>
        </p:grpSpPr>
        <p:grpSp>
          <p:nvGrpSpPr>
            <p:cNvPr id="11277" name="Group 29">
              <a:extLst>
                <a:ext uri="{FF2B5EF4-FFF2-40B4-BE49-F238E27FC236}">
                  <a16:creationId xmlns:a16="http://schemas.microsoft.com/office/drawing/2014/main" id="{3BCFB580-EF35-0B8B-9836-1A217AF11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112"/>
              <a:ext cx="192" cy="414"/>
              <a:chOff x="1038" y="3072"/>
              <a:chExt cx="264" cy="414"/>
            </a:xfrm>
          </p:grpSpPr>
          <p:sp>
            <p:nvSpPr>
              <p:cNvPr id="11279" name="Freeform 30">
                <a:extLst>
                  <a:ext uri="{FF2B5EF4-FFF2-40B4-BE49-F238E27FC236}">
                    <a16:creationId xmlns:a16="http://schemas.microsoft.com/office/drawing/2014/main" id="{ED7DCD7A-BA1C-DF8F-E852-8FB67A17F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0" name="Freeform 31">
                <a:extLst>
                  <a:ext uri="{FF2B5EF4-FFF2-40B4-BE49-F238E27FC236}">
                    <a16:creationId xmlns:a16="http://schemas.microsoft.com/office/drawing/2014/main" id="{2660676B-4ED6-DDD1-9621-C708D37F3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1" name="Freeform 32">
                <a:extLst>
                  <a:ext uri="{FF2B5EF4-FFF2-40B4-BE49-F238E27FC236}">
                    <a16:creationId xmlns:a16="http://schemas.microsoft.com/office/drawing/2014/main" id="{3C5F62DD-6483-55A1-3557-19A754B41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8" name="Freeform 33">
              <a:extLst>
                <a:ext uri="{FF2B5EF4-FFF2-40B4-BE49-F238E27FC236}">
                  <a16:creationId xmlns:a16="http://schemas.microsoft.com/office/drawing/2014/main" id="{D03AB378-39F1-FB94-8077-84FBD9BD3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06"/>
              <a:ext cx="1440" cy="334"/>
            </a:xfrm>
            <a:custGeom>
              <a:avLst/>
              <a:gdLst>
                <a:gd name="T0" fmla="*/ 0 w 528"/>
                <a:gd name="T1" fmla="*/ 181544 h 152"/>
                <a:gd name="T2" fmla="*/ 802413 w 528"/>
                <a:gd name="T3" fmla="*/ 66747 h 152"/>
                <a:gd name="T4" fmla="*/ 1603568 w 528"/>
                <a:gd name="T5" fmla="*/ 9888 h 152"/>
                <a:gd name="T6" fmla="*/ 2803559 w 528"/>
                <a:gd name="T7" fmla="*/ 9888 h 152"/>
                <a:gd name="T8" fmla="*/ 3605972 w 528"/>
                <a:gd name="T9" fmla="*/ 66747 h 152"/>
                <a:gd name="T10" fmla="*/ 4407166 w 528"/>
                <a:gd name="T11" fmla="*/ 18154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8" name="Freeform 34">
            <a:extLst>
              <a:ext uri="{FF2B5EF4-FFF2-40B4-BE49-F238E27FC236}">
                <a16:creationId xmlns:a16="http://schemas.microsoft.com/office/drawing/2014/main" id="{F01A95E0-644B-77FA-8866-D502A850DC99}"/>
              </a:ext>
            </a:extLst>
          </p:cNvPr>
          <p:cNvSpPr>
            <a:spLocks/>
          </p:cNvSpPr>
          <p:nvPr/>
        </p:nvSpPr>
        <p:spPr bwMode="auto">
          <a:xfrm>
            <a:off x="5791200" y="3124200"/>
            <a:ext cx="2286000" cy="1079500"/>
          </a:xfrm>
          <a:custGeom>
            <a:avLst/>
            <a:gdLst>
              <a:gd name="T0" fmla="*/ 0 w 528"/>
              <a:gd name="T1" fmla="*/ 2147483647 h 152"/>
              <a:gd name="T2" fmla="*/ 2147483647 w 528"/>
              <a:gd name="T3" fmla="*/ 2147483647 h 152"/>
              <a:gd name="T4" fmla="*/ 2147483647 w 528"/>
              <a:gd name="T5" fmla="*/ 2147483647 h 152"/>
              <a:gd name="T6" fmla="*/ 2147483647 w 528"/>
              <a:gd name="T7" fmla="*/ 2147483647 h 152"/>
              <a:gd name="T8" fmla="*/ 2147483647 w 528"/>
              <a:gd name="T9" fmla="*/ 2147483647 h 152"/>
              <a:gd name="T10" fmla="*/ 2147483647 w 528"/>
              <a:gd name="T11" fmla="*/ 2147483647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152"/>
              <a:gd name="T20" fmla="*/ 528 w 528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152">
                <a:moveTo>
                  <a:pt x="0" y="152"/>
                </a:moveTo>
                <a:cubicBezTo>
                  <a:pt x="32" y="116"/>
                  <a:pt x="64" y="80"/>
                  <a:pt x="96" y="56"/>
                </a:cubicBezTo>
                <a:cubicBezTo>
                  <a:pt x="128" y="32"/>
                  <a:pt x="152" y="16"/>
                  <a:pt x="192" y="8"/>
                </a:cubicBezTo>
                <a:cubicBezTo>
                  <a:pt x="232" y="0"/>
                  <a:pt x="296" y="0"/>
                  <a:pt x="336" y="8"/>
                </a:cubicBezTo>
                <a:cubicBezTo>
                  <a:pt x="376" y="16"/>
                  <a:pt x="400" y="32"/>
                  <a:pt x="432" y="56"/>
                </a:cubicBezTo>
                <a:cubicBezTo>
                  <a:pt x="464" y="80"/>
                  <a:pt x="496" y="116"/>
                  <a:pt x="528" y="1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Text Box 35">
            <a:extLst>
              <a:ext uri="{FF2B5EF4-FFF2-40B4-BE49-F238E27FC236}">
                <a16:creationId xmlns:a16="http://schemas.microsoft.com/office/drawing/2014/main" id="{F0F33096-4886-95E1-4E89-DF28D909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Spatial summation</a:t>
            </a:r>
            <a:endParaRPr lang="ca-ES" altLang="en-US" sz="2400">
              <a:latin typeface="Times New Roman" panose="02020603050405020304" pitchFamily="18" charset="0"/>
            </a:endParaRPr>
          </a:p>
        </p:txBody>
      </p:sp>
      <p:sp>
        <p:nvSpPr>
          <p:cNvPr id="11276" name="Text Box 6">
            <a:extLst>
              <a:ext uri="{FF2B5EF4-FFF2-40B4-BE49-F238E27FC236}">
                <a16:creationId xmlns:a16="http://schemas.microsoft.com/office/drawing/2014/main" id="{47A398E4-FAA5-56E9-8CF2-0B4C7B6DF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eurona esuqema 3 copiar">
            <a:extLst>
              <a:ext uri="{FF2B5EF4-FFF2-40B4-BE49-F238E27FC236}">
                <a16:creationId xmlns:a16="http://schemas.microsoft.com/office/drawing/2014/main" id="{26789B6A-D4F9-2140-9571-71CD8A23A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42052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Group 3">
            <a:extLst>
              <a:ext uri="{FF2B5EF4-FFF2-40B4-BE49-F238E27FC236}">
                <a16:creationId xmlns:a16="http://schemas.microsoft.com/office/drawing/2014/main" id="{D32E8389-3AE5-0201-A671-C8DFF8F4D023}"/>
              </a:ext>
            </a:extLst>
          </p:cNvPr>
          <p:cNvGrpSpPr>
            <a:grpSpLocks/>
          </p:cNvGrpSpPr>
          <p:nvPr/>
        </p:nvGrpSpPr>
        <p:grpSpPr bwMode="auto">
          <a:xfrm rot="-1865019">
            <a:off x="1633538" y="2851150"/>
            <a:ext cx="152400" cy="914400"/>
            <a:chOff x="1344" y="2592"/>
            <a:chExt cx="192" cy="1200"/>
          </a:xfrm>
        </p:grpSpPr>
        <p:sp>
          <p:nvSpPr>
            <p:cNvPr id="12322" name="AutoShape 4">
              <a:extLst>
                <a:ext uri="{FF2B5EF4-FFF2-40B4-BE49-F238E27FC236}">
                  <a16:creationId xmlns:a16="http://schemas.microsoft.com/office/drawing/2014/main" id="{201A9DC3-D978-8BF2-CBF7-232063DD3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192" cy="7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3" name="Line 5">
              <a:extLst>
                <a:ext uri="{FF2B5EF4-FFF2-40B4-BE49-F238E27FC236}">
                  <a16:creationId xmlns:a16="http://schemas.microsoft.com/office/drawing/2014/main" id="{C90F4DD0-2B20-EA40-AF98-B55A23497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2" name="Group 6">
            <a:extLst>
              <a:ext uri="{FF2B5EF4-FFF2-40B4-BE49-F238E27FC236}">
                <a16:creationId xmlns:a16="http://schemas.microsoft.com/office/drawing/2014/main" id="{D1C32976-11C5-61A1-F8DB-50B9A4A9D8F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762000"/>
            <a:ext cx="4338638" cy="5086350"/>
            <a:chOff x="144" y="984"/>
            <a:chExt cx="2733" cy="3204"/>
          </a:xfrm>
        </p:grpSpPr>
        <p:sp>
          <p:nvSpPr>
            <p:cNvPr id="2" name="Line 7">
              <a:extLst>
                <a:ext uri="{FF2B5EF4-FFF2-40B4-BE49-F238E27FC236}">
                  <a16:creationId xmlns:a16="http://schemas.microsoft.com/office/drawing/2014/main" id="{8CAC96DE-6D45-CE1C-26ED-F24BF10B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8">
              <a:extLst>
                <a:ext uri="{FF2B5EF4-FFF2-40B4-BE49-F238E27FC236}">
                  <a16:creationId xmlns:a16="http://schemas.microsoft.com/office/drawing/2014/main" id="{48FC456A-492E-CC39-61E7-A4E5C69BB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Text Box 9">
              <a:extLst>
                <a:ext uri="{FF2B5EF4-FFF2-40B4-BE49-F238E27FC236}">
                  <a16:creationId xmlns:a16="http://schemas.microsoft.com/office/drawing/2014/main" id="{6B06BCC8-56CB-BE7D-AF8E-F51D14C80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18" name="Line 10">
              <a:extLst>
                <a:ext uri="{FF2B5EF4-FFF2-40B4-BE49-F238E27FC236}">
                  <a16:creationId xmlns:a16="http://schemas.microsoft.com/office/drawing/2014/main" id="{C68B5B6B-CD47-373F-B7CD-5ECBCAE23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Text Box 11">
              <a:extLst>
                <a:ext uri="{FF2B5EF4-FFF2-40B4-BE49-F238E27FC236}">
                  <a16:creationId xmlns:a16="http://schemas.microsoft.com/office/drawing/2014/main" id="{4A7981A9-0286-3C78-DEB5-AEFAB618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0" name="Text Box 12">
              <a:extLst>
                <a:ext uri="{FF2B5EF4-FFF2-40B4-BE49-F238E27FC236}">
                  <a16:creationId xmlns:a16="http://schemas.microsoft.com/office/drawing/2014/main" id="{D489484C-FD54-B872-92F1-9CD4AEEE0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PR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21" name="Line 13">
              <a:extLst>
                <a:ext uri="{FF2B5EF4-FFF2-40B4-BE49-F238E27FC236}">
                  <a16:creationId xmlns:a16="http://schemas.microsoft.com/office/drawing/2014/main" id="{F67947CC-2CFA-CE02-83BD-AFD9E9D31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3" name="Group 14">
            <a:extLst>
              <a:ext uri="{FF2B5EF4-FFF2-40B4-BE49-F238E27FC236}">
                <a16:creationId xmlns:a16="http://schemas.microsoft.com/office/drawing/2014/main" id="{FFF253C4-B057-715F-C807-5042D856079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143000"/>
            <a:ext cx="381000" cy="381000"/>
            <a:chOff x="1320" y="3648"/>
            <a:chExt cx="240" cy="240"/>
          </a:xfrm>
        </p:grpSpPr>
        <p:sp>
          <p:nvSpPr>
            <p:cNvPr id="12313" name="Line 15">
              <a:extLst>
                <a:ext uri="{FF2B5EF4-FFF2-40B4-BE49-F238E27FC236}">
                  <a16:creationId xmlns:a16="http://schemas.microsoft.com/office/drawing/2014/main" id="{8306E582-4FE9-05FA-662F-A6224AA00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6">
              <a:extLst>
                <a:ext uri="{FF2B5EF4-FFF2-40B4-BE49-F238E27FC236}">
                  <a16:creationId xmlns:a16="http://schemas.microsoft.com/office/drawing/2014/main" id="{466B0344-A56D-EEAC-A20C-2817600C05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4" name="Line 17">
            <a:extLst>
              <a:ext uri="{FF2B5EF4-FFF2-40B4-BE49-F238E27FC236}">
                <a16:creationId xmlns:a16="http://schemas.microsoft.com/office/drawing/2014/main" id="{B15FE892-456F-2C48-E105-E3AD5E78A1E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476500" y="17907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5" name="Group 18">
            <a:extLst>
              <a:ext uri="{FF2B5EF4-FFF2-40B4-BE49-F238E27FC236}">
                <a16:creationId xmlns:a16="http://schemas.microsoft.com/office/drawing/2014/main" id="{9235DC2C-B318-D102-4314-43DD9852CEB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381000" cy="381000"/>
            <a:chOff x="1320" y="3648"/>
            <a:chExt cx="240" cy="240"/>
          </a:xfrm>
        </p:grpSpPr>
        <p:sp>
          <p:nvSpPr>
            <p:cNvPr id="12311" name="Line 19">
              <a:extLst>
                <a:ext uri="{FF2B5EF4-FFF2-40B4-BE49-F238E27FC236}">
                  <a16:creationId xmlns:a16="http://schemas.microsoft.com/office/drawing/2014/main" id="{0C0B15A6-6048-5939-F81C-4BA4A8AD8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0">
              <a:extLst>
                <a:ext uri="{FF2B5EF4-FFF2-40B4-BE49-F238E27FC236}">
                  <a16:creationId xmlns:a16="http://schemas.microsoft.com/office/drawing/2014/main" id="{6579D1E8-D7A1-35F3-FDBA-E78602BBDF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129379AF-966E-E346-83C8-3A33321C9058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352800"/>
            <a:ext cx="5029200" cy="838200"/>
            <a:chOff x="1920" y="2112"/>
            <a:chExt cx="3168" cy="528"/>
          </a:xfrm>
        </p:grpSpPr>
        <p:grpSp>
          <p:nvGrpSpPr>
            <p:cNvPr id="12306" name="Group 22">
              <a:extLst>
                <a:ext uri="{FF2B5EF4-FFF2-40B4-BE49-F238E27FC236}">
                  <a16:creationId xmlns:a16="http://schemas.microsoft.com/office/drawing/2014/main" id="{3F719B8E-CE37-8E48-EA38-4EA9F4645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112"/>
              <a:ext cx="192" cy="414"/>
              <a:chOff x="1038" y="3072"/>
              <a:chExt cx="264" cy="414"/>
            </a:xfrm>
          </p:grpSpPr>
          <p:sp>
            <p:nvSpPr>
              <p:cNvPr id="12308" name="Freeform 23">
                <a:extLst>
                  <a:ext uri="{FF2B5EF4-FFF2-40B4-BE49-F238E27FC236}">
                    <a16:creationId xmlns:a16="http://schemas.microsoft.com/office/drawing/2014/main" id="{89D95E91-5507-6CBB-8847-EB857D3DF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9" name="Freeform 24">
                <a:extLst>
                  <a:ext uri="{FF2B5EF4-FFF2-40B4-BE49-F238E27FC236}">
                    <a16:creationId xmlns:a16="http://schemas.microsoft.com/office/drawing/2014/main" id="{B583E063-1EE5-3843-0619-9FEBB1149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0" name="Freeform 25">
                <a:extLst>
                  <a:ext uri="{FF2B5EF4-FFF2-40B4-BE49-F238E27FC236}">
                    <a16:creationId xmlns:a16="http://schemas.microsoft.com/office/drawing/2014/main" id="{D97FC868-DAA5-2136-9DD7-0BA89E2B5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7" name="Freeform 26">
              <a:extLst>
                <a:ext uri="{FF2B5EF4-FFF2-40B4-BE49-F238E27FC236}">
                  <a16:creationId xmlns:a16="http://schemas.microsoft.com/office/drawing/2014/main" id="{911437FC-E9F6-3966-7ABA-855A3138C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06"/>
              <a:ext cx="1440" cy="334"/>
            </a:xfrm>
            <a:custGeom>
              <a:avLst/>
              <a:gdLst>
                <a:gd name="T0" fmla="*/ 0 w 528"/>
                <a:gd name="T1" fmla="*/ 181544 h 152"/>
                <a:gd name="T2" fmla="*/ 802413 w 528"/>
                <a:gd name="T3" fmla="*/ 66747 h 152"/>
                <a:gd name="T4" fmla="*/ 1603568 w 528"/>
                <a:gd name="T5" fmla="*/ 9888 h 152"/>
                <a:gd name="T6" fmla="*/ 2803559 w 528"/>
                <a:gd name="T7" fmla="*/ 9888 h 152"/>
                <a:gd name="T8" fmla="*/ 3605972 w 528"/>
                <a:gd name="T9" fmla="*/ 66747 h 152"/>
                <a:gd name="T10" fmla="*/ 4407166 w 528"/>
                <a:gd name="T11" fmla="*/ 18154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5" name="Freeform 27">
            <a:extLst>
              <a:ext uri="{FF2B5EF4-FFF2-40B4-BE49-F238E27FC236}">
                <a16:creationId xmlns:a16="http://schemas.microsoft.com/office/drawing/2014/main" id="{CE8FC0E2-B69D-13A3-FE87-7CD749A00B0C}"/>
              </a:ext>
            </a:extLst>
          </p:cNvPr>
          <p:cNvSpPr>
            <a:spLocks/>
          </p:cNvSpPr>
          <p:nvPr/>
        </p:nvSpPr>
        <p:spPr bwMode="auto">
          <a:xfrm>
            <a:off x="5791200" y="3886200"/>
            <a:ext cx="2286000" cy="317500"/>
          </a:xfrm>
          <a:custGeom>
            <a:avLst/>
            <a:gdLst>
              <a:gd name="T0" fmla="*/ 0 w 528"/>
              <a:gd name="T1" fmla="*/ 2147483647 h 152"/>
              <a:gd name="T2" fmla="*/ 2147483647 w 528"/>
              <a:gd name="T3" fmla="*/ 2147483647 h 152"/>
              <a:gd name="T4" fmla="*/ 2147483647 w 528"/>
              <a:gd name="T5" fmla="*/ 2147483647 h 152"/>
              <a:gd name="T6" fmla="*/ 2147483647 w 528"/>
              <a:gd name="T7" fmla="*/ 2147483647 h 152"/>
              <a:gd name="T8" fmla="*/ 2147483647 w 528"/>
              <a:gd name="T9" fmla="*/ 2147483647 h 152"/>
              <a:gd name="T10" fmla="*/ 2147483647 w 528"/>
              <a:gd name="T11" fmla="*/ 2147483647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152"/>
              <a:gd name="T20" fmla="*/ 528 w 528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152">
                <a:moveTo>
                  <a:pt x="0" y="152"/>
                </a:moveTo>
                <a:cubicBezTo>
                  <a:pt x="32" y="116"/>
                  <a:pt x="64" y="80"/>
                  <a:pt x="96" y="56"/>
                </a:cubicBezTo>
                <a:cubicBezTo>
                  <a:pt x="128" y="32"/>
                  <a:pt x="152" y="16"/>
                  <a:pt x="192" y="8"/>
                </a:cubicBezTo>
                <a:cubicBezTo>
                  <a:pt x="232" y="0"/>
                  <a:pt x="296" y="0"/>
                  <a:pt x="336" y="8"/>
                </a:cubicBezTo>
                <a:cubicBezTo>
                  <a:pt x="376" y="16"/>
                  <a:pt x="400" y="32"/>
                  <a:pt x="432" y="56"/>
                </a:cubicBezTo>
                <a:cubicBezTo>
                  <a:pt x="464" y="80"/>
                  <a:pt x="496" y="116"/>
                  <a:pt x="528" y="1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CD3FE64E-8B80-8663-28FA-797A96C24E4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828800"/>
            <a:ext cx="5181600" cy="2667000"/>
            <a:chOff x="1824" y="1152"/>
            <a:chExt cx="3264" cy="1680"/>
          </a:xfrm>
        </p:grpSpPr>
        <p:grpSp>
          <p:nvGrpSpPr>
            <p:cNvPr id="12301" name="Group 29">
              <a:extLst>
                <a:ext uri="{FF2B5EF4-FFF2-40B4-BE49-F238E27FC236}">
                  <a16:creationId xmlns:a16="http://schemas.microsoft.com/office/drawing/2014/main" id="{AEDD5822-0B7C-DF88-BF8D-1F2DA9016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152"/>
              <a:ext cx="192" cy="414"/>
              <a:chOff x="1038" y="3072"/>
              <a:chExt cx="264" cy="414"/>
            </a:xfrm>
          </p:grpSpPr>
          <p:sp>
            <p:nvSpPr>
              <p:cNvPr id="12303" name="Freeform 30">
                <a:extLst>
                  <a:ext uri="{FF2B5EF4-FFF2-40B4-BE49-F238E27FC236}">
                    <a16:creationId xmlns:a16="http://schemas.microsoft.com/office/drawing/2014/main" id="{53BAAD92-0EC5-9832-CDBC-212DACA67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4" name="Freeform 31">
                <a:extLst>
                  <a:ext uri="{FF2B5EF4-FFF2-40B4-BE49-F238E27FC236}">
                    <a16:creationId xmlns:a16="http://schemas.microsoft.com/office/drawing/2014/main" id="{7B44936B-5D37-E476-AC13-7E687305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5" name="Freeform 32">
                <a:extLst>
                  <a:ext uri="{FF2B5EF4-FFF2-40B4-BE49-F238E27FC236}">
                    <a16:creationId xmlns:a16="http://schemas.microsoft.com/office/drawing/2014/main" id="{2B4B3D2D-3CA6-62A7-650E-8BFC83DA2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2" name="Freeform 33">
              <a:extLst>
                <a:ext uri="{FF2B5EF4-FFF2-40B4-BE49-F238E27FC236}">
                  <a16:creationId xmlns:a16="http://schemas.microsoft.com/office/drawing/2014/main" id="{8A140C45-973B-A7FA-B187-C92C8524237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48" y="2642"/>
              <a:ext cx="1440" cy="190"/>
            </a:xfrm>
            <a:custGeom>
              <a:avLst/>
              <a:gdLst>
                <a:gd name="T0" fmla="*/ 0 w 528"/>
                <a:gd name="T1" fmla="*/ 1131 h 152"/>
                <a:gd name="T2" fmla="*/ 802413 w 528"/>
                <a:gd name="T3" fmla="*/ 417 h 152"/>
                <a:gd name="T4" fmla="*/ 1603568 w 528"/>
                <a:gd name="T5" fmla="*/ 57 h 152"/>
                <a:gd name="T6" fmla="*/ 2803559 w 528"/>
                <a:gd name="T7" fmla="*/ 57 h 152"/>
                <a:gd name="T8" fmla="*/ 3605972 w 528"/>
                <a:gd name="T9" fmla="*/ 417 h 152"/>
                <a:gd name="T10" fmla="*/ 4407166 w 528"/>
                <a:gd name="T11" fmla="*/ 1131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Text Box 34">
            <a:extLst>
              <a:ext uri="{FF2B5EF4-FFF2-40B4-BE49-F238E27FC236}">
                <a16:creationId xmlns:a16="http://schemas.microsoft.com/office/drawing/2014/main" id="{AF49CC01-45F1-CFAC-327D-288B167C6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Spatial summation</a:t>
            </a:r>
            <a:endParaRPr lang="ca-ES" altLang="en-US" sz="2400">
              <a:latin typeface="Times New Roman" panose="02020603050405020304" pitchFamily="18" charset="0"/>
            </a:endParaRPr>
          </a:p>
        </p:txBody>
      </p:sp>
      <p:sp>
        <p:nvSpPr>
          <p:cNvPr id="12300" name="Text Box 6">
            <a:extLst>
              <a:ext uri="{FF2B5EF4-FFF2-40B4-BE49-F238E27FC236}">
                <a16:creationId xmlns:a16="http://schemas.microsoft.com/office/drawing/2014/main" id="{55D52D23-9CC1-9935-FC33-B202E3438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eurona esuqema 3 copiar">
            <a:extLst>
              <a:ext uri="{FF2B5EF4-FFF2-40B4-BE49-F238E27FC236}">
                <a16:creationId xmlns:a16="http://schemas.microsoft.com/office/drawing/2014/main" id="{D23F059D-C695-B2F4-4DA3-6B41079C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42052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5" name="Group 3">
            <a:extLst>
              <a:ext uri="{FF2B5EF4-FFF2-40B4-BE49-F238E27FC236}">
                <a16:creationId xmlns:a16="http://schemas.microsoft.com/office/drawing/2014/main" id="{3A6E6F1C-0886-B0C3-57EA-512E205153BB}"/>
              </a:ext>
            </a:extLst>
          </p:cNvPr>
          <p:cNvGrpSpPr>
            <a:grpSpLocks/>
          </p:cNvGrpSpPr>
          <p:nvPr/>
        </p:nvGrpSpPr>
        <p:grpSpPr bwMode="auto">
          <a:xfrm rot="-1865019">
            <a:off x="1633538" y="2851150"/>
            <a:ext cx="152400" cy="914400"/>
            <a:chOff x="1344" y="2592"/>
            <a:chExt cx="192" cy="1200"/>
          </a:xfrm>
        </p:grpSpPr>
        <p:sp>
          <p:nvSpPr>
            <p:cNvPr id="2" name="AutoShape 4">
              <a:extLst>
                <a:ext uri="{FF2B5EF4-FFF2-40B4-BE49-F238E27FC236}">
                  <a16:creationId xmlns:a16="http://schemas.microsoft.com/office/drawing/2014/main" id="{3CF91056-543A-A10F-444F-5BD33266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192" cy="7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53" name="Line 5">
              <a:extLst>
                <a:ext uri="{FF2B5EF4-FFF2-40B4-BE49-F238E27FC236}">
                  <a16:creationId xmlns:a16="http://schemas.microsoft.com/office/drawing/2014/main" id="{1143DBD3-0139-3D88-E448-5A3CDD491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6" name="Group 6">
            <a:extLst>
              <a:ext uri="{FF2B5EF4-FFF2-40B4-BE49-F238E27FC236}">
                <a16:creationId xmlns:a16="http://schemas.microsoft.com/office/drawing/2014/main" id="{F55A7248-4A56-2C11-C747-50E106CB51A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762000"/>
            <a:ext cx="4338638" cy="5086350"/>
            <a:chOff x="144" y="984"/>
            <a:chExt cx="2733" cy="3204"/>
          </a:xfrm>
        </p:grpSpPr>
        <p:sp>
          <p:nvSpPr>
            <p:cNvPr id="13345" name="Line 7">
              <a:extLst>
                <a:ext uri="{FF2B5EF4-FFF2-40B4-BE49-F238E27FC236}">
                  <a16:creationId xmlns:a16="http://schemas.microsoft.com/office/drawing/2014/main" id="{BBBB4F7C-1CA8-8242-C763-3C73FA19B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8">
              <a:extLst>
                <a:ext uri="{FF2B5EF4-FFF2-40B4-BE49-F238E27FC236}">
                  <a16:creationId xmlns:a16="http://schemas.microsoft.com/office/drawing/2014/main" id="{02B51833-C5FC-E0A7-C8A8-059010FA0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Text Box 9">
              <a:extLst>
                <a:ext uri="{FF2B5EF4-FFF2-40B4-BE49-F238E27FC236}">
                  <a16:creationId xmlns:a16="http://schemas.microsoft.com/office/drawing/2014/main" id="{05C469B8-5405-5BF7-3614-C9FEA4317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48" name="Line 10">
              <a:extLst>
                <a:ext uri="{FF2B5EF4-FFF2-40B4-BE49-F238E27FC236}">
                  <a16:creationId xmlns:a16="http://schemas.microsoft.com/office/drawing/2014/main" id="{E1202FB5-B937-99FB-A9A4-6703048B0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Text Box 11">
              <a:extLst>
                <a:ext uri="{FF2B5EF4-FFF2-40B4-BE49-F238E27FC236}">
                  <a16:creationId xmlns:a16="http://schemas.microsoft.com/office/drawing/2014/main" id="{83B9B8AA-62CD-3641-3A0F-442072315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50" name="Text Box 12">
              <a:extLst>
                <a:ext uri="{FF2B5EF4-FFF2-40B4-BE49-F238E27FC236}">
                  <a16:creationId xmlns:a16="http://schemas.microsoft.com/office/drawing/2014/main" id="{C3B1F270-3BA4-A4D5-9550-44651F93B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PR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51" name="Line 13">
              <a:extLst>
                <a:ext uri="{FF2B5EF4-FFF2-40B4-BE49-F238E27FC236}">
                  <a16:creationId xmlns:a16="http://schemas.microsoft.com/office/drawing/2014/main" id="{3CF6C6EE-4DC5-7EFE-18E8-68EF3CEC0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7" name="Group 14">
            <a:extLst>
              <a:ext uri="{FF2B5EF4-FFF2-40B4-BE49-F238E27FC236}">
                <a16:creationId xmlns:a16="http://schemas.microsoft.com/office/drawing/2014/main" id="{DE6ABFB7-CBB2-4A96-ACEA-EF6F84CA87F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143000"/>
            <a:ext cx="381000" cy="381000"/>
            <a:chOff x="1320" y="3648"/>
            <a:chExt cx="240" cy="240"/>
          </a:xfrm>
        </p:grpSpPr>
        <p:sp>
          <p:nvSpPr>
            <p:cNvPr id="13343" name="Line 15">
              <a:extLst>
                <a:ext uri="{FF2B5EF4-FFF2-40B4-BE49-F238E27FC236}">
                  <a16:creationId xmlns:a16="http://schemas.microsoft.com/office/drawing/2014/main" id="{E2A140AE-7DCD-F9E4-EDCA-49B7D106C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16">
              <a:extLst>
                <a:ext uri="{FF2B5EF4-FFF2-40B4-BE49-F238E27FC236}">
                  <a16:creationId xmlns:a16="http://schemas.microsoft.com/office/drawing/2014/main" id="{35009E23-5D6A-F593-9761-185EC3075D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8" name="Line 17">
            <a:extLst>
              <a:ext uri="{FF2B5EF4-FFF2-40B4-BE49-F238E27FC236}">
                <a16:creationId xmlns:a16="http://schemas.microsoft.com/office/drawing/2014/main" id="{DF0E6E28-59D7-C103-2399-BC6E67DFDD7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476500" y="17907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9" name="Group 18">
            <a:extLst>
              <a:ext uri="{FF2B5EF4-FFF2-40B4-BE49-F238E27FC236}">
                <a16:creationId xmlns:a16="http://schemas.microsoft.com/office/drawing/2014/main" id="{DFE963B4-01D6-105F-1983-8C281D193EA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381000" cy="381000"/>
            <a:chOff x="1320" y="3648"/>
            <a:chExt cx="240" cy="240"/>
          </a:xfrm>
        </p:grpSpPr>
        <p:sp>
          <p:nvSpPr>
            <p:cNvPr id="13341" name="Line 19">
              <a:extLst>
                <a:ext uri="{FF2B5EF4-FFF2-40B4-BE49-F238E27FC236}">
                  <a16:creationId xmlns:a16="http://schemas.microsoft.com/office/drawing/2014/main" id="{8026F6AA-3B6B-68B1-9AEB-FF2D5758B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20">
              <a:extLst>
                <a:ext uri="{FF2B5EF4-FFF2-40B4-BE49-F238E27FC236}">
                  <a16:creationId xmlns:a16="http://schemas.microsoft.com/office/drawing/2014/main" id="{DB009C39-C658-7312-2DB8-C2CCEFB1B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0D1E132E-4F6C-3F96-02AC-81847936AA3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352800"/>
            <a:ext cx="5029200" cy="838200"/>
            <a:chOff x="1920" y="2112"/>
            <a:chExt cx="3168" cy="528"/>
          </a:xfrm>
        </p:grpSpPr>
        <p:grpSp>
          <p:nvGrpSpPr>
            <p:cNvPr id="13336" name="Group 22">
              <a:extLst>
                <a:ext uri="{FF2B5EF4-FFF2-40B4-BE49-F238E27FC236}">
                  <a16:creationId xmlns:a16="http://schemas.microsoft.com/office/drawing/2014/main" id="{4B2C749B-7808-9BDE-02A1-C2F5698E7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112"/>
              <a:ext cx="192" cy="414"/>
              <a:chOff x="1038" y="3072"/>
              <a:chExt cx="264" cy="414"/>
            </a:xfrm>
          </p:grpSpPr>
          <p:sp>
            <p:nvSpPr>
              <p:cNvPr id="13338" name="Freeform 23">
                <a:extLst>
                  <a:ext uri="{FF2B5EF4-FFF2-40B4-BE49-F238E27FC236}">
                    <a16:creationId xmlns:a16="http://schemas.microsoft.com/office/drawing/2014/main" id="{90F90974-B65D-117C-EEB8-B406EAA28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Freeform 24">
                <a:extLst>
                  <a:ext uri="{FF2B5EF4-FFF2-40B4-BE49-F238E27FC236}">
                    <a16:creationId xmlns:a16="http://schemas.microsoft.com/office/drawing/2014/main" id="{3E1DDE33-332C-AFF3-AABB-687CE5E43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Freeform 25">
                <a:extLst>
                  <a:ext uri="{FF2B5EF4-FFF2-40B4-BE49-F238E27FC236}">
                    <a16:creationId xmlns:a16="http://schemas.microsoft.com/office/drawing/2014/main" id="{09F70CDF-0971-73E7-3D4C-B78924D93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7" name="Freeform 26">
              <a:extLst>
                <a:ext uri="{FF2B5EF4-FFF2-40B4-BE49-F238E27FC236}">
                  <a16:creationId xmlns:a16="http://schemas.microsoft.com/office/drawing/2014/main" id="{904D811A-A368-0C3C-59F8-379FA877B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06"/>
              <a:ext cx="1440" cy="334"/>
            </a:xfrm>
            <a:custGeom>
              <a:avLst/>
              <a:gdLst>
                <a:gd name="T0" fmla="*/ 0 w 528"/>
                <a:gd name="T1" fmla="*/ 181544 h 152"/>
                <a:gd name="T2" fmla="*/ 802413 w 528"/>
                <a:gd name="T3" fmla="*/ 66747 h 152"/>
                <a:gd name="T4" fmla="*/ 1603568 w 528"/>
                <a:gd name="T5" fmla="*/ 9888 h 152"/>
                <a:gd name="T6" fmla="*/ 2803559 w 528"/>
                <a:gd name="T7" fmla="*/ 9888 h 152"/>
                <a:gd name="T8" fmla="*/ 3605972 w 528"/>
                <a:gd name="T9" fmla="*/ 66747 h 152"/>
                <a:gd name="T10" fmla="*/ 4407166 w 528"/>
                <a:gd name="T11" fmla="*/ 18154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7">
            <a:extLst>
              <a:ext uri="{FF2B5EF4-FFF2-40B4-BE49-F238E27FC236}">
                <a16:creationId xmlns:a16="http://schemas.microsoft.com/office/drawing/2014/main" id="{6E81B0F4-6FDE-61E7-A88C-7A442832144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828800"/>
            <a:ext cx="5181600" cy="2667000"/>
            <a:chOff x="1824" y="1152"/>
            <a:chExt cx="3264" cy="1680"/>
          </a:xfrm>
        </p:grpSpPr>
        <p:grpSp>
          <p:nvGrpSpPr>
            <p:cNvPr id="13331" name="Group 28">
              <a:extLst>
                <a:ext uri="{FF2B5EF4-FFF2-40B4-BE49-F238E27FC236}">
                  <a16:creationId xmlns:a16="http://schemas.microsoft.com/office/drawing/2014/main" id="{FB20443F-4D5B-EE12-65B9-581E3465E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152"/>
              <a:ext cx="192" cy="414"/>
              <a:chOff x="1038" y="3072"/>
              <a:chExt cx="264" cy="414"/>
            </a:xfrm>
          </p:grpSpPr>
          <p:sp>
            <p:nvSpPr>
              <p:cNvPr id="13333" name="Freeform 29">
                <a:extLst>
                  <a:ext uri="{FF2B5EF4-FFF2-40B4-BE49-F238E27FC236}">
                    <a16:creationId xmlns:a16="http://schemas.microsoft.com/office/drawing/2014/main" id="{D45EFE49-5751-4439-A731-3E1C93A4E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Freeform 30">
                <a:extLst>
                  <a:ext uri="{FF2B5EF4-FFF2-40B4-BE49-F238E27FC236}">
                    <a16:creationId xmlns:a16="http://schemas.microsoft.com/office/drawing/2014/main" id="{85A51226-CFF9-92CF-C986-4CC5BA50C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5" name="Freeform 31">
                <a:extLst>
                  <a:ext uri="{FF2B5EF4-FFF2-40B4-BE49-F238E27FC236}">
                    <a16:creationId xmlns:a16="http://schemas.microsoft.com/office/drawing/2014/main" id="{BD9C0EB5-5E02-DB71-ABC6-E127B007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32" name="Freeform 32">
              <a:extLst>
                <a:ext uri="{FF2B5EF4-FFF2-40B4-BE49-F238E27FC236}">
                  <a16:creationId xmlns:a16="http://schemas.microsoft.com/office/drawing/2014/main" id="{787ADBB9-8089-3668-1154-73DB6317554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48" y="2642"/>
              <a:ext cx="1440" cy="190"/>
            </a:xfrm>
            <a:custGeom>
              <a:avLst/>
              <a:gdLst>
                <a:gd name="T0" fmla="*/ 0 w 528"/>
                <a:gd name="T1" fmla="*/ 1131 h 152"/>
                <a:gd name="T2" fmla="*/ 802413 w 528"/>
                <a:gd name="T3" fmla="*/ 417 h 152"/>
                <a:gd name="T4" fmla="*/ 1603568 w 528"/>
                <a:gd name="T5" fmla="*/ 57 h 152"/>
                <a:gd name="T6" fmla="*/ 2803559 w 528"/>
                <a:gd name="T7" fmla="*/ 57 h 152"/>
                <a:gd name="T8" fmla="*/ 3605972 w 528"/>
                <a:gd name="T9" fmla="*/ 417 h 152"/>
                <a:gd name="T10" fmla="*/ 4407166 w 528"/>
                <a:gd name="T11" fmla="*/ 1131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33">
            <a:extLst>
              <a:ext uri="{FF2B5EF4-FFF2-40B4-BE49-F238E27FC236}">
                <a16:creationId xmlns:a16="http://schemas.microsoft.com/office/drawing/2014/main" id="{3CC2D70A-6F5B-67BF-7217-B20762E9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Spatial summation</a:t>
            </a:r>
            <a:endParaRPr lang="ca-E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1" name="Group 34">
            <a:extLst>
              <a:ext uri="{FF2B5EF4-FFF2-40B4-BE49-F238E27FC236}">
                <a16:creationId xmlns:a16="http://schemas.microsoft.com/office/drawing/2014/main" id="{BE14C9E7-A4A4-6ADE-5FD4-2A51F9D7BEA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914400"/>
            <a:ext cx="4648200" cy="3276600"/>
            <a:chOff x="2160" y="576"/>
            <a:chExt cx="2928" cy="2064"/>
          </a:xfrm>
        </p:grpSpPr>
        <p:sp>
          <p:nvSpPr>
            <p:cNvPr id="13326" name="Freeform 35">
              <a:extLst>
                <a:ext uri="{FF2B5EF4-FFF2-40B4-BE49-F238E27FC236}">
                  <a16:creationId xmlns:a16="http://schemas.microsoft.com/office/drawing/2014/main" id="{69158AAC-88ED-EE2B-7436-B0AC50E66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428"/>
              <a:ext cx="1440" cy="212"/>
            </a:xfrm>
            <a:custGeom>
              <a:avLst/>
              <a:gdLst>
                <a:gd name="T0" fmla="*/ 0 w 528"/>
                <a:gd name="T1" fmla="*/ 3039 h 152"/>
                <a:gd name="T2" fmla="*/ 802413 w 528"/>
                <a:gd name="T3" fmla="*/ 1120 h 152"/>
                <a:gd name="T4" fmla="*/ 1603568 w 528"/>
                <a:gd name="T5" fmla="*/ 152 h 152"/>
                <a:gd name="T6" fmla="*/ 2803559 w 528"/>
                <a:gd name="T7" fmla="*/ 152 h 152"/>
                <a:gd name="T8" fmla="*/ 3605972 w 528"/>
                <a:gd name="T9" fmla="*/ 1120 h 152"/>
                <a:gd name="T10" fmla="*/ 4407166 w 528"/>
                <a:gd name="T11" fmla="*/ 303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7" name="Group 36">
              <a:extLst>
                <a:ext uri="{FF2B5EF4-FFF2-40B4-BE49-F238E27FC236}">
                  <a16:creationId xmlns:a16="http://schemas.microsoft.com/office/drawing/2014/main" id="{F476BA8A-4E24-B1BC-E270-C5D7A6B50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576"/>
              <a:ext cx="192" cy="414"/>
              <a:chOff x="1038" y="3072"/>
              <a:chExt cx="264" cy="414"/>
            </a:xfrm>
          </p:grpSpPr>
          <p:sp>
            <p:nvSpPr>
              <p:cNvPr id="13328" name="Freeform 37">
                <a:extLst>
                  <a:ext uri="{FF2B5EF4-FFF2-40B4-BE49-F238E27FC236}">
                    <a16:creationId xmlns:a16="http://schemas.microsoft.com/office/drawing/2014/main" id="{417C8902-B9E2-C6FC-94AC-B8F7BE683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Freeform 38">
                <a:extLst>
                  <a:ext uri="{FF2B5EF4-FFF2-40B4-BE49-F238E27FC236}">
                    <a16:creationId xmlns:a16="http://schemas.microsoft.com/office/drawing/2014/main" id="{8AC045B5-2A61-F36D-BFF4-8A9663250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Freeform 39">
                <a:extLst>
                  <a:ext uri="{FF2B5EF4-FFF2-40B4-BE49-F238E27FC236}">
                    <a16:creationId xmlns:a16="http://schemas.microsoft.com/office/drawing/2014/main" id="{6D5F99BB-F529-711D-665B-4C4FC21DA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52" name="Freeform 40">
            <a:extLst>
              <a:ext uri="{FF2B5EF4-FFF2-40B4-BE49-F238E27FC236}">
                <a16:creationId xmlns:a16="http://schemas.microsoft.com/office/drawing/2014/main" id="{879D7784-19A4-CE26-2B4B-061125D7DD9D}"/>
              </a:ext>
            </a:extLst>
          </p:cNvPr>
          <p:cNvSpPr>
            <a:spLocks/>
          </p:cNvSpPr>
          <p:nvPr/>
        </p:nvSpPr>
        <p:spPr bwMode="auto">
          <a:xfrm>
            <a:off x="5791200" y="3124200"/>
            <a:ext cx="2286000" cy="1079500"/>
          </a:xfrm>
          <a:custGeom>
            <a:avLst/>
            <a:gdLst>
              <a:gd name="T0" fmla="*/ 0 w 528"/>
              <a:gd name="T1" fmla="*/ 2147483647 h 152"/>
              <a:gd name="T2" fmla="*/ 2147483647 w 528"/>
              <a:gd name="T3" fmla="*/ 2147483647 h 152"/>
              <a:gd name="T4" fmla="*/ 2147483647 w 528"/>
              <a:gd name="T5" fmla="*/ 2147483647 h 152"/>
              <a:gd name="T6" fmla="*/ 2147483647 w 528"/>
              <a:gd name="T7" fmla="*/ 2147483647 h 152"/>
              <a:gd name="T8" fmla="*/ 2147483647 w 528"/>
              <a:gd name="T9" fmla="*/ 2147483647 h 152"/>
              <a:gd name="T10" fmla="*/ 2147483647 w 528"/>
              <a:gd name="T11" fmla="*/ 2147483647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152"/>
              <a:gd name="T20" fmla="*/ 528 w 528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152">
                <a:moveTo>
                  <a:pt x="0" y="152"/>
                </a:moveTo>
                <a:cubicBezTo>
                  <a:pt x="32" y="116"/>
                  <a:pt x="64" y="80"/>
                  <a:pt x="96" y="56"/>
                </a:cubicBezTo>
                <a:cubicBezTo>
                  <a:pt x="128" y="32"/>
                  <a:pt x="152" y="16"/>
                  <a:pt x="192" y="8"/>
                </a:cubicBezTo>
                <a:cubicBezTo>
                  <a:pt x="232" y="0"/>
                  <a:pt x="296" y="0"/>
                  <a:pt x="336" y="8"/>
                </a:cubicBezTo>
                <a:cubicBezTo>
                  <a:pt x="376" y="16"/>
                  <a:pt x="400" y="32"/>
                  <a:pt x="432" y="56"/>
                </a:cubicBezTo>
                <a:cubicBezTo>
                  <a:pt x="464" y="80"/>
                  <a:pt x="496" y="116"/>
                  <a:pt x="528" y="1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6">
            <a:extLst>
              <a:ext uri="{FF2B5EF4-FFF2-40B4-BE49-F238E27FC236}">
                <a16:creationId xmlns:a16="http://schemas.microsoft.com/office/drawing/2014/main" id="{ABA43CCA-144A-C5EC-C406-34684DC9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eurona esuqema 3 copiar">
            <a:extLst>
              <a:ext uri="{FF2B5EF4-FFF2-40B4-BE49-F238E27FC236}">
                <a16:creationId xmlns:a16="http://schemas.microsoft.com/office/drawing/2014/main" id="{74A46052-B87E-556E-A2F4-50F640DC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42052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9" name="Group 3">
            <a:extLst>
              <a:ext uri="{FF2B5EF4-FFF2-40B4-BE49-F238E27FC236}">
                <a16:creationId xmlns:a16="http://schemas.microsoft.com/office/drawing/2014/main" id="{20363569-C26A-B4A9-2D1A-83B90215A3E2}"/>
              </a:ext>
            </a:extLst>
          </p:cNvPr>
          <p:cNvGrpSpPr>
            <a:grpSpLocks/>
          </p:cNvGrpSpPr>
          <p:nvPr/>
        </p:nvGrpSpPr>
        <p:grpSpPr bwMode="auto">
          <a:xfrm rot="-1865019">
            <a:off x="1633538" y="2851150"/>
            <a:ext cx="152400" cy="914400"/>
            <a:chOff x="1344" y="2592"/>
            <a:chExt cx="192" cy="1200"/>
          </a:xfrm>
        </p:grpSpPr>
        <p:sp>
          <p:nvSpPr>
            <p:cNvPr id="14376" name="AutoShape 4">
              <a:extLst>
                <a:ext uri="{FF2B5EF4-FFF2-40B4-BE49-F238E27FC236}">
                  <a16:creationId xmlns:a16="http://schemas.microsoft.com/office/drawing/2014/main" id="{C8B1E34A-CAA8-A435-6406-6F9F7BAFA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192" cy="7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77" name="Line 5">
              <a:extLst>
                <a:ext uri="{FF2B5EF4-FFF2-40B4-BE49-F238E27FC236}">
                  <a16:creationId xmlns:a16="http://schemas.microsoft.com/office/drawing/2014/main" id="{0CBEF5D5-4E8A-0383-0DE8-42EF20EFD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0" name="Group 6">
            <a:extLst>
              <a:ext uri="{FF2B5EF4-FFF2-40B4-BE49-F238E27FC236}">
                <a16:creationId xmlns:a16="http://schemas.microsoft.com/office/drawing/2014/main" id="{78E39079-698E-A0E7-3E44-183C5ED8D4E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762000"/>
            <a:ext cx="4338638" cy="5086350"/>
            <a:chOff x="144" y="984"/>
            <a:chExt cx="2733" cy="3204"/>
          </a:xfrm>
        </p:grpSpPr>
        <p:sp>
          <p:nvSpPr>
            <p:cNvPr id="14369" name="Line 7">
              <a:extLst>
                <a:ext uri="{FF2B5EF4-FFF2-40B4-BE49-F238E27FC236}">
                  <a16:creationId xmlns:a16="http://schemas.microsoft.com/office/drawing/2014/main" id="{6E300B5C-55A7-D33E-6128-48BD167C0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072"/>
              <a:ext cx="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8">
              <a:extLst>
                <a:ext uri="{FF2B5EF4-FFF2-40B4-BE49-F238E27FC236}">
                  <a16:creationId xmlns:a16="http://schemas.microsoft.com/office/drawing/2014/main" id="{FA94BE86-5D36-2A74-EEB5-661A1D0DF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984"/>
              <a:ext cx="0" cy="3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Text Box 9">
              <a:extLst>
                <a:ext uri="{FF2B5EF4-FFF2-40B4-BE49-F238E27FC236}">
                  <a16:creationId xmlns:a16="http://schemas.microsoft.com/office/drawing/2014/main" id="{6FA996AF-B2CE-C387-BC46-2DBCB0617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3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-70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72" name="Line 10">
              <a:extLst>
                <a:ext uri="{FF2B5EF4-FFF2-40B4-BE49-F238E27FC236}">
                  <a16:creationId xmlns:a16="http://schemas.microsoft.com/office/drawing/2014/main" id="{B5AC9AC4-CB5C-EF55-AD13-028B3B243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3167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Text Box 11">
              <a:extLst>
                <a:ext uri="{FF2B5EF4-FFF2-40B4-BE49-F238E27FC236}">
                  <a16:creationId xmlns:a16="http://schemas.microsoft.com/office/drawing/2014/main" id="{BD00702C-6DB9-386B-3188-3B52F4405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74" name="Text Box 12">
              <a:extLst>
                <a:ext uri="{FF2B5EF4-FFF2-40B4-BE49-F238E27FC236}">
                  <a16:creationId xmlns:a16="http://schemas.microsoft.com/office/drawing/2014/main" id="{3162D961-123F-B189-7D24-1AE074A6D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854"/>
              <a:ext cx="5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PR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75" name="Line 13">
              <a:extLst>
                <a:ext uri="{FF2B5EF4-FFF2-40B4-BE49-F238E27FC236}">
                  <a16:creationId xmlns:a16="http://schemas.microsoft.com/office/drawing/2014/main" id="{CB981DAC-6199-1270-0404-54595D319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316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" name="Group 14">
            <a:extLst>
              <a:ext uri="{FF2B5EF4-FFF2-40B4-BE49-F238E27FC236}">
                <a16:creationId xmlns:a16="http://schemas.microsoft.com/office/drawing/2014/main" id="{00D584DE-51B4-13C6-66D7-A201A76E713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143000"/>
            <a:ext cx="381000" cy="381000"/>
            <a:chOff x="1320" y="3648"/>
            <a:chExt cx="240" cy="240"/>
          </a:xfrm>
        </p:grpSpPr>
        <p:sp>
          <p:nvSpPr>
            <p:cNvPr id="14367" name="Line 15">
              <a:extLst>
                <a:ext uri="{FF2B5EF4-FFF2-40B4-BE49-F238E27FC236}">
                  <a16:creationId xmlns:a16="http://schemas.microsoft.com/office/drawing/2014/main" id="{F3895754-03E2-E7F6-5873-AE65114DE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16">
              <a:extLst>
                <a:ext uri="{FF2B5EF4-FFF2-40B4-BE49-F238E27FC236}">
                  <a16:creationId xmlns:a16="http://schemas.microsoft.com/office/drawing/2014/main" id="{A3D6FF4E-620A-9B94-1E72-BEADFC5512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Line 17">
            <a:extLst>
              <a:ext uri="{FF2B5EF4-FFF2-40B4-BE49-F238E27FC236}">
                <a16:creationId xmlns:a16="http://schemas.microsoft.com/office/drawing/2014/main" id="{43CB7F79-4198-761B-A338-04CA3690FB7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476500" y="17907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3" name="Group 18">
            <a:extLst>
              <a:ext uri="{FF2B5EF4-FFF2-40B4-BE49-F238E27FC236}">
                <a16:creationId xmlns:a16="http://schemas.microsoft.com/office/drawing/2014/main" id="{74559823-79C4-D056-EBDE-37FBEC00F0F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381000" cy="381000"/>
            <a:chOff x="1320" y="3648"/>
            <a:chExt cx="240" cy="240"/>
          </a:xfrm>
        </p:grpSpPr>
        <p:sp>
          <p:nvSpPr>
            <p:cNvPr id="14365" name="Line 19">
              <a:extLst>
                <a:ext uri="{FF2B5EF4-FFF2-40B4-BE49-F238E27FC236}">
                  <a16:creationId xmlns:a16="http://schemas.microsoft.com/office/drawing/2014/main" id="{7F522DA8-50B0-1B18-67EE-1B773FDD8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20">
              <a:extLst>
                <a:ext uri="{FF2B5EF4-FFF2-40B4-BE49-F238E27FC236}">
                  <a16:creationId xmlns:a16="http://schemas.microsoft.com/office/drawing/2014/main" id="{93A19B7D-9E56-3BF6-C6EB-62BE367779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40" y="3648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4" name="Group 21">
            <a:extLst>
              <a:ext uri="{FF2B5EF4-FFF2-40B4-BE49-F238E27FC236}">
                <a16:creationId xmlns:a16="http://schemas.microsoft.com/office/drawing/2014/main" id="{CF95F224-A59F-05B2-950A-EDC7EC42A50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352800"/>
            <a:ext cx="5029200" cy="838200"/>
            <a:chOff x="1920" y="2112"/>
            <a:chExt cx="3168" cy="528"/>
          </a:xfrm>
        </p:grpSpPr>
        <p:grpSp>
          <p:nvGrpSpPr>
            <p:cNvPr id="14360" name="Group 22">
              <a:extLst>
                <a:ext uri="{FF2B5EF4-FFF2-40B4-BE49-F238E27FC236}">
                  <a16:creationId xmlns:a16="http://schemas.microsoft.com/office/drawing/2014/main" id="{A8B3B99A-2CE5-C4F4-FC60-374DB67FA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112"/>
              <a:ext cx="192" cy="414"/>
              <a:chOff x="1038" y="3072"/>
              <a:chExt cx="264" cy="414"/>
            </a:xfrm>
          </p:grpSpPr>
          <p:sp>
            <p:nvSpPr>
              <p:cNvPr id="14362" name="Freeform 23">
                <a:extLst>
                  <a:ext uri="{FF2B5EF4-FFF2-40B4-BE49-F238E27FC236}">
                    <a16:creationId xmlns:a16="http://schemas.microsoft.com/office/drawing/2014/main" id="{52B17A8D-94CB-ABE0-893E-889CF402F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Freeform 24">
                <a:extLst>
                  <a:ext uri="{FF2B5EF4-FFF2-40B4-BE49-F238E27FC236}">
                    <a16:creationId xmlns:a16="http://schemas.microsoft.com/office/drawing/2014/main" id="{9B757AFD-A998-C2AC-91A3-0873DC639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Freeform 25">
                <a:extLst>
                  <a:ext uri="{FF2B5EF4-FFF2-40B4-BE49-F238E27FC236}">
                    <a16:creationId xmlns:a16="http://schemas.microsoft.com/office/drawing/2014/main" id="{90DF481F-6ED8-8AE6-A244-D87709D54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1" name="Freeform 26">
              <a:extLst>
                <a:ext uri="{FF2B5EF4-FFF2-40B4-BE49-F238E27FC236}">
                  <a16:creationId xmlns:a16="http://schemas.microsoft.com/office/drawing/2014/main" id="{3567F703-A883-F865-D146-A119F4F8B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06"/>
              <a:ext cx="1440" cy="334"/>
            </a:xfrm>
            <a:custGeom>
              <a:avLst/>
              <a:gdLst>
                <a:gd name="T0" fmla="*/ 0 w 528"/>
                <a:gd name="T1" fmla="*/ 181544 h 152"/>
                <a:gd name="T2" fmla="*/ 802413 w 528"/>
                <a:gd name="T3" fmla="*/ 66747 h 152"/>
                <a:gd name="T4" fmla="*/ 1603568 w 528"/>
                <a:gd name="T5" fmla="*/ 9888 h 152"/>
                <a:gd name="T6" fmla="*/ 2803559 w 528"/>
                <a:gd name="T7" fmla="*/ 9888 h 152"/>
                <a:gd name="T8" fmla="*/ 3605972 w 528"/>
                <a:gd name="T9" fmla="*/ 66747 h 152"/>
                <a:gd name="T10" fmla="*/ 4407166 w 528"/>
                <a:gd name="T11" fmla="*/ 18154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Freeform 27">
            <a:extLst>
              <a:ext uri="{FF2B5EF4-FFF2-40B4-BE49-F238E27FC236}">
                <a16:creationId xmlns:a16="http://schemas.microsoft.com/office/drawing/2014/main" id="{85ABCA44-C089-A0C0-FCFD-1473A62D719E}"/>
              </a:ext>
            </a:extLst>
          </p:cNvPr>
          <p:cNvSpPr>
            <a:spLocks/>
          </p:cNvSpPr>
          <p:nvPr/>
        </p:nvSpPr>
        <p:spPr bwMode="auto">
          <a:xfrm>
            <a:off x="5791200" y="3429000"/>
            <a:ext cx="2286000" cy="774700"/>
          </a:xfrm>
          <a:custGeom>
            <a:avLst/>
            <a:gdLst>
              <a:gd name="T0" fmla="*/ 0 w 528"/>
              <a:gd name="T1" fmla="*/ 2147483647 h 152"/>
              <a:gd name="T2" fmla="*/ 2147483647 w 528"/>
              <a:gd name="T3" fmla="*/ 2147483647 h 152"/>
              <a:gd name="T4" fmla="*/ 2147483647 w 528"/>
              <a:gd name="T5" fmla="*/ 2147483647 h 152"/>
              <a:gd name="T6" fmla="*/ 2147483647 w 528"/>
              <a:gd name="T7" fmla="*/ 2147483647 h 152"/>
              <a:gd name="T8" fmla="*/ 2147483647 w 528"/>
              <a:gd name="T9" fmla="*/ 2147483647 h 152"/>
              <a:gd name="T10" fmla="*/ 2147483647 w 528"/>
              <a:gd name="T11" fmla="*/ 2147483647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"/>
              <a:gd name="T19" fmla="*/ 0 h 152"/>
              <a:gd name="T20" fmla="*/ 528 w 528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" h="152">
                <a:moveTo>
                  <a:pt x="0" y="152"/>
                </a:moveTo>
                <a:cubicBezTo>
                  <a:pt x="32" y="116"/>
                  <a:pt x="64" y="80"/>
                  <a:pt x="96" y="56"/>
                </a:cubicBezTo>
                <a:cubicBezTo>
                  <a:pt x="128" y="32"/>
                  <a:pt x="152" y="16"/>
                  <a:pt x="192" y="8"/>
                </a:cubicBezTo>
                <a:cubicBezTo>
                  <a:pt x="232" y="0"/>
                  <a:pt x="296" y="0"/>
                  <a:pt x="336" y="8"/>
                </a:cubicBezTo>
                <a:cubicBezTo>
                  <a:pt x="376" y="16"/>
                  <a:pt x="400" y="32"/>
                  <a:pt x="432" y="56"/>
                </a:cubicBezTo>
                <a:cubicBezTo>
                  <a:pt x="464" y="80"/>
                  <a:pt x="496" y="116"/>
                  <a:pt x="528" y="1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6" name="Group 28">
            <a:extLst>
              <a:ext uri="{FF2B5EF4-FFF2-40B4-BE49-F238E27FC236}">
                <a16:creationId xmlns:a16="http://schemas.microsoft.com/office/drawing/2014/main" id="{CA46645C-38D2-9186-631D-61724B1CFF5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828800"/>
            <a:ext cx="5181600" cy="2667000"/>
            <a:chOff x="1824" y="1152"/>
            <a:chExt cx="3264" cy="1680"/>
          </a:xfrm>
        </p:grpSpPr>
        <p:grpSp>
          <p:nvGrpSpPr>
            <p:cNvPr id="14355" name="Group 29">
              <a:extLst>
                <a:ext uri="{FF2B5EF4-FFF2-40B4-BE49-F238E27FC236}">
                  <a16:creationId xmlns:a16="http://schemas.microsoft.com/office/drawing/2014/main" id="{51AF5277-2549-245F-D621-DAF0C705B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152"/>
              <a:ext cx="192" cy="414"/>
              <a:chOff x="1038" y="3072"/>
              <a:chExt cx="264" cy="414"/>
            </a:xfrm>
          </p:grpSpPr>
          <p:sp>
            <p:nvSpPr>
              <p:cNvPr id="14357" name="Freeform 30">
                <a:extLst>
                  <a:ext uri="{FF2B5EF4-FFF2-40B4-BE49-F238E27FC236}">
                    <a16:creationId xmlns:a16="http://schemas.microsoft.com/office/drawing/2014/main" id="{0256F0BA-D26B-9ED6-7F6D-F56539C0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Freeform 31">
                <a:extLst>
                  <a:ext uri="{FF2B5EF4-FFF2-40B4-BE49-F238E27FC236}">
                    <a16:creationId xmlns:a16="http://schemas.microsoft.com/office/drawing/2014/main" id="{D675EF45-FADB-A85D-45E2-E97EBF745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Freeform 32">
                <a:extLst>
                  <a:ext uri="{FF2B5EF4-FFF2-40B4-BE49-F238E27FC236}">
                    <a16:creationId xmlns:a16="http://schemas.microsoft.com/office/drawing/2014/main" id="{28338347-E461-A383-A4ED-9C733BC17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6" name="Freeform 33">
              <a:extLst>
                <a:ext uri="{FF2B5EF4-FFF2-40B4-BE49-F238E27FC236}">
                  <a16:creationId xmlns:a16="http://schemas.microsoft.com/office/drawing/2014/main" id="{527AF708-56A8-F13C-D26C-F5A42D022F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48" y="2642"/>
              <a:ext cx="1440" cy="190"/>
            </a:xfrm>
            <a:custGeom>
              <a:avLst/>
              <a:gdLst>
                <a:gd name="T0" fmla="*/ 0 w 528"/>
                <a:gd name="T1" fmla="*/ 1131 h 152"/>
                <a:gd name="T2" fmla="*/ 802413 w 528"/>
                <a:gd name="T3" fmla="*/ 417 h 152"/>
                <a:gd name="T4" fmla="*/ 1603568 w 528"/>
                <a:gd name="T5" fmla="*/ 57 h 152"/>
                <a:gd name="T6" fmla="*/ 2803559 w 528"/>
                <a:gd name="T7" fmla="*/ 57 h 152"/>
                <a:gd name="T8" fmla="*/ 3605972 w 528"/>
                <a:gd name="T9" fmla="*/ 417 h 152"/>
                <a:gd name="T10" fmla="*/ 4407166 w 528"/>
                <a:gd name="T11" fmla="*/ 1131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Text Box 34">
            <a:extLst>
              <a:ext uri="{FF2B5EF4-FFF2-40B4-BE49-F238E27FC236}">
                <a16:creationId xmlns:a16="http://schemas.microsoft.com/office/drawing/2014/main" id="{7BF39597-B433-B8A4-99A9-4785FF10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Spatial summation</a:t>
            </a:r>
            <a:endParaRPr lang="ca-E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4348" name="Group 35">
            <a:extLst>
              <a:ext uri="{FF2B5EF4-FFF2-40B4-BE49-F238E27FC236}">
                <a16:creationId xmlns:a16="http://schemas.microsoft.com/office/drawing/2014/main" id="{72180AC7-A4A2-4F86-550D-3AA29F31C0C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914400"/>
            <a:ext cx="4648200" cy="3276600"/>
            <a:chOff x="2160" y="576"/>
            <a:chExt cx="2928" cy="2064"/>
          </a:xfrm>
        </p:grpSpPr>
        <p:sp>
          <p:nvSpPr>
            <p:cNvPr id="14350" name="Freeform 36">
              <a:extLst>
                <a:ext uri="{FF2B5EF4-FFF2-40B4-BE49-F238E27FC236}">
                  <a16:creationId xmlns:a16="http://schemas.microsoft.com/office/drawing/2014/main" id="{EC3DE191-A2D4-BE91-DF3E-46CD863A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428"/>
              <a:ext cx="1440" cy="212"/>
            </a:xfrm>
            <a:custGeom>
              <a:avLst/>
              <a:gdLst>
                <a:gd name="T0" fmla="*/ 0 w 528"/>
                <a:gd name="T1" fmla="*/ 3039 h 152"/>
                <a:gd name="T2" fmla="*/ 802413 w 528"/>
                <a:gd name="T3" fmla="*/ 1120 h 152"/>
                <a:gd name="T4" fmla="*/ 1603568 w 528"/>
                <a:gd name="T5" fmla="*/ 152 h 152"/>
                <a:gd name="T6" fmla="*/ 2803559 w 528"/>
                <a:gd name="T7" fmla="*/ 152 h 152"/>
                <a:gd name="T8" fmla="*/ 3605972 w 528"/>
                <a:gd name="T9" fmla="*/ 1120 h 152"/>
                <a:gd name="T10" fmla="*/ 4407166 w 528"/>
                <a:gd name="T11" fmla="*/ 3039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8"/>
                <a:gd name="T19" fmla="*/ 0 h 152"/>
                <a:gd name="T20" fmla="*/ 528 w 528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8" h="152">
                  <a:moveTo>
                    <a:pt x="0" y="152"/>
                  </a:moveTo>
                  <a:cubicBezTo>
                    <a:pt x="32" y="116"/>
                    <a:pt x="64" y="80"/>
                    <a:pt x="96" y="56"/>
                  </a:cubicBezTo>
                  <a:cubicBezTo>
                    <a:pt x="128" y="32"/>
                    <a:pt x="152" y="16"/>
                    <a:pt x="192" y="8"/>
                  </a:cubicBezTo>
                  <a:cubicBezTo>
                    <a:pt x="232" y="0"/>
                    <a:pt x="296" y="0"/>
                    <a:pt x="336" y="8"/>
                  </a:cubicBezTo>
                  <a:cubicBezTo>
                    <a:pt x="376" y="16"/>
                    <a:pt x="400" y="32"/>
                    <a:pt x="432" y="56"/>
                  </a:cubicBezTo>
                  <a:cubicBezTo>
                    <a:pt x="464" y="80"/>
                    <a:pt x="496" y="116"/>
                    <a:pt x="528" y="15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51" name="Group 37">
              <a:extLst>
                <a:ext uri="{FF2B5EF4-FFF2-40B4-BE49-F238E27FC236}">
                  <a16:creationId xmlns:a16="http://schemas.microsoft.com/office/drawing/2014/main" id="{C3BA52ED-ECD4-D1DB-98F4-55B418841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576"/>
              <a:ext cx="192" cy="414"/>
              <a:chOff x="1038" y="3072"/>
              <a:chExt cx="264" cy="414"/>
            </a:xfrm>
          </p:grpSpPr>
          <p:sp>
            <p:nvSpPr>
              <p:cNvPr id="14352" name="Freeform 38">
                <a:extLst>
                  <a:ext uri="{FF2B5EF4-FFF2-40B4-BE49-F238E27FC236}">
                    <a16:creationId xmlns:a16="http://schemas.microsoft.com/office/drawing/2014/main" id="{15063D65-C057-451C-1681-BE00675E4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" y="3072"/>
                <a:ext cx="75" cy="335"/>
              </a:xfrm>
              <a:custGeom>
                <a:avLst/>
                <a:gdLst>
                  <a:gd name="T0" fmla="*/ 0 w 290"/>
                  <a:gd name="T1" fmla="*/ 0 h 1795"/>
                  <a:gd name="T2" fmla="*/ 0 w 290"/>
                  <a:gd name="T3" fmla="*/ 0 h 1795"/>
                  <a:gd name="T4" fmla="*/ 0 w 290"/>
                  <a:gd name="T5" fmla="*/ 0 h 1795"/>
                  <a:gd name="T6" fmla="*/ 0 w 290"/>
                  <a:gd name="T7" fmla="*/ 0 h 1795"/>
                  <a:gd name="T8" fmla="*/ 0 w 290"/>
                  <a:gd name="T9" fmla="*/ 0 h 1795"/>
                  <a:gd name="T10" fmla="*/ 0 w 290"/>
                  <a:gd name="T11" fmla="*/ 0 h 1795"/>
                  <a:gd name="T12" fmla="*/ 0 w 290"/>
                  <a:gd name="T13" fmla="*/ 0 h 1795"/>
                  <a:gd name="T14" fmla="*/ 0 w 290"/>
                  <a:gd name="T15" fmla="*/ 0 h 17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0"/>
                  <a:gd name="T25" fmla="*/ 0 h 1795"/>
                  <a:gd name="T26" fmla="*/ 290 w 290"/>
                  <a:gd name="T27" fmla="*/ 1795 h 179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0" h="1795">
                    <a:moveTo>
                      <a:pt x="0" y="1788"/>
                    </a:moveTo>
                    <a:cubicBezTo>
                      <a:pt x="7" y="1786"/>
                      <a:pt x="25" y="1795"/>
                      <a:pt x="42" y="1770"/>
                    </a:cubicBezTo>
                    <a:cubicBezTo>
                      <a:pt x="59" y="1745"/>
                      <a:pt x="84" y="1730"/>
                      <a:pt x="102" y="1636"/>
                    </a:cubicBezTo>
                    <a:cubicBezTo>
                      <a:pt x="120" y="1542"/>
                      <a:pt x="134" y="1404"/>
                      <a:pt x="150" y="1204"/>
                    </a:cubicBezTo>
                    <a:cubicBezTo>
                      <a:pt x="166" y="1004"/>
                      <a:pt x="187" y="601"/>
                      <a:pt x="198" y="436"/>
                    </a:cubicBezTo>
                    <a:cubicBezTo>
                      <a:pt x="209" y="271"/>
                      <a:pt x="208" y="274"/>
                      <a:pt x="214" y="216"/>
                    </a:cubicBezTo>
                    <a:cubicBezTo>
                      <a:pt x="220" y="158"/>
                      <a:pt x="221" y="124"/>
                      <a:pt x="234" y="88"/>
                    </a:cubicBezTo>
                    <a:cubicBezTo>
                      <a:pt x="247" y="52"/>
                      <a:pt x="278" y="18"/>
                      <a:pt x="290" y="0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3" name="Freeform 39">
                <a:extLst>
                  <a:ext uri="{FF2B5EF4-FFF2-40B4-BE49-F238E27FC236}">
                    <a16:creationId xmlns:a16="http://schemas.microsoft.com/office/drawing/2014/main" id="{A2968F6D-6718-D88F-FB5E-2CFEEB115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3072"/>
                <a:ext cx="107" cy="333"/>
              </a:xfrm>
              <a:custGeom>
                <a:avLst/>
                <a:gdLst>
                  <a:gd name="T0" fmla="*/ 0 w 414"/>
                  <a:gd name="T1" fmla="*/ 0 h 1785"/>
                  <a:gd name="T2" fmla="*/ 0 w 414"/>
                  <a:gd name="T3" fmla="*/ 0 h 1785"/>
                  <a:gd name="T4" fmla="*/ 0 w 414"/>
                  <a:gd name="T5" fmla="*/ 0 h 1785"/>
                  <a:gd name="T6" fmla="*/ 0 w 414"/>
                  <a:gd name="T7" fmla="*/ 0 h 1785"/>
                  <a:gd name="T8" fmla="*/ 0 w 414"/>
                  <a:gd name="T9" fmla="*/ 0 h 1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785"/>
                  <a:gd name="T17" fmla="*/ 414 w 414"/>
                  <a:gd name="T18" fmla="*/ 1785 h 1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785">
                    <a:moveTo>
                      <a:pt x="0" y="0"/>
                    </a:moveTo>
                    <a:cubicBezTo>
                      <a:pt x="11" y="5"/>
                      <a:pt x="48" y="10"/>
                      <a:pt x="68" y="32"/>
                    </a:cubicBezTo>
                    <a:cubicBezTo>
                      <a:pt x="88" y="54"/>
                      <a:pt x="102" y="71"/>
                      <a:pt x="120" y="132"/>
                    </a:cubicBezTo>
                    <a:cubicBezTo>
                      <a:pt x="138" y="193"/>
                      <a:pt x="127" y="121"/>
                      <a:pt x="176" y="396"/>
                    </a:cubicBezTo>
                    <a:cubicBezTo>
                      <a:pt x="225" y="671"/>
                      <a:pt x="365" y="1496"/>
                      <a:pt x="414" y="1785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4" name="Freeform 40">
                <a:extLst>
                  <a:ext uri="{FF2B5EF4-FFF2-40B4-BE49-F238E27FC236}">
                    <a16:creationId xmlns:a16="http://schemas.microsoft.com/office/drawing/2014/main" id="{E062582F-1870-7BBD-D1ED-B2D0F4E3D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3404"/>
                <a:ext cx="81" cy="82"/>
              </a:xfrm>
              <a:custGeom>
                <a:avLst/>
                <a:gdLst>
                  <a:gd name="T0" fmla="*/ 0 w 81"/>
                  <a:gd name="T1" fmla="*/ 0 h 82"/>
                  <a:gd name="T2" fmla="*/ 10 w 81"/>
                  <a:gd name="T3" fmla="*/ 36 h 82"/>
                  <a:gd name="T4" fmla="*/ 23 w 81"/>
                  <a:gd name="T5" fmla="*/ 80 h 82"/>
                  <a:gd name="T6" fmla="*/ 48 w 81"/>
                  <a:gd name="T7" fmla="*/ 48 h 82"/>
                  <a:gd name="T8" fmla="*/ 81 w 81"/>
                  <a:gd name="T9" fmla="*/ 36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2"/>
                  <a:gd name="T17" fmla="*/ 81 w 81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2">
                    <a:moveTo>
                      <a:pt x="0" y="0"/>
                    </a:moveTo>
                    <a:cubicBezTo>
                      <a:pt x="2" y="6"/>
                      <a:pt x="6" y="23"/>
                      <a:pt x="10" y="36"/>
                    </a:cubicBezTo>
                    <a:cubicBezTo>
                      <a:pt x="14" y="49"/>
                      <a:pt x="17" y="78"/>
                      <a:pt x="23" y="80"/>
                    </a:cubicBezTo>
                    <a:cubicBezTo>
                      <a:pt x="29" y="82"/>
                      <a:pt x="38" y="55"/>
                      <a:pt x="48" y="48"/>
                    </a:cubicBezTo>
                    <a:cubicBezTo>
                      <a:pt x="58" y="41"/>
                      <a:pt x="76" y="38"/>
                      <a:pt x="81" y="36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49" name="Text Box 6">
            <a:extLst>
              <a:ext uri="{FF2B5EF4-FFF2-40B4-BE49-F238E27FC236}">
                <a16:creationId xmlns:a16="http://schemas.microsoft.com/office/drawing/2014/main" id="{58C5DC76-BEB7-3345-3534-04DAA8DD9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eurona esuqema 3 copiar">
            <a:extLst>
              <a:ext uri="{FF2B5EF4-FFF2-40B4-BE49-F238E27FC236}">
                <a16:creationId xmlns:a16="http://schemas.microsoft.com/office/drawing/2014/main" id="{F89CFF2B-844D-0B8F-06A1-0DC426A5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420528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3" name="Group 3">
            <a:extLst>
              <a:ext uri="{FF2B5EF4-FFF2-40B4-BE49-F238E27FC236}">
                <a16:creationId xmlns:a16="http://schemas.microsoft.com/office/drawing/2014/main" id="{0B6A926E-C74B-57EB-11D0-6CAE4C0026E5}"/>
              </a:ext>
            </a:extLst>
          </p:cNvPr>
          <p:cNvGrpSpPr>
            <a:grpSpLocks/>
          </p:cNvGrpSpPr>
          <p:nvPr/>
        </p:nvGrpSpPr>
        <p:grpSpPr bwMode="auto">
          <a:xfrm rot="-1865019">
            <a:off x="1633538" y="2851150"/>
            <a:ext cx="152400" cy="914400"/>
            <a:chOff x="1344" y="2592"/>
            <a:chExt cx="192" cy="1200"/>
          </a:xfrm>
        </p:grpSpPr>
        <p:sp>
          <p:nvSpPr>
            <p:cNvPr id="2" name="AutoShape 4">
              <a:extLst>
                <a:ext uri="{FF2B5EF4-FFF2-40B4-BE49-F238E27FC236}">
                  <a16:creationId xmlns:a16="http://schemas.microsoft.com/office/drawing/2014/main" id="{23E1C010-29FA-3F1D-8631-0BAF845C5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192" cy="72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7" name="Line 5">
              <a:extLst>
                <a:ext uri="{FF2B5EF4-FFF2-40B4-BE49-F238E27FC236}">
                  <a16:creationId xmlns:a16="http://schemas.microsoft.com/office/drawing/2014/main" id="{8C34BC51-6C6E-AB89-1AB9-A261A36B9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2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Text Box 6">
            <a:extLst>
              <a:ext uri="{FF2B5EF4-FFF2-40B4-BE49-F238E27FC236}">
                <a16:creationId xmlns:a16="http://schemas.microsoft.com/office/drawing/2014/main" id="{94115B13-FAC1-CD49-1423-46DBA00B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33400"/>
            <a:ext cx="4800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dirty="0" err="1">
                <a:latin typeface="Times New Roman" panose="02020603050405020304" pitchFamily="18" charset="0"/>
              </a:rPr>
              <a:t>Synaptic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integration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takes</a:t>
            </a:r>
            <a:r>
              <a:rPr lang="es-ES_tradnl" altLang="en-US" sz="2400" dirty="0">
                <a:latin typeface="Times New Roman" panose="02020603050405020304" pitchFamily="18" charset="0"/>
              </a:rPr>
              <a:t> place </a:t>
            </a:r>
            <a:r>
              <a:rPr lang="es-ES_tradnl" altLang="en-US" dirty="0">
                <a:latin typeface="Times New Roman" panose="02020603050405020304" pitchFamily="18" charset="0"/>
              </a:rPr>
              <a:t>at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the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axon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hillock</a:t>
            </a:r>
            <a:r>
              <a:rPr lang="es-ES_tradnl" altLang="en-US" sz="24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 dirty="0" err="1">
                <a:latin typeface="Times New Roman" panose="02020603050405020304" pitchFamily="18" charset="0"/>
              </a:rPr>
              <a:t>The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result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of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summation</a:t>
            </a:r>
            <a:r>
              <a:rPr lang="es-ES_tradnl" altLang="en-US" sz="2400" dirty="0">
                <a:latin typeface="Times New Roman" panose="02020603050405020304" pitchFamily="18" charset="0"/>
              </a:rPr>
              <a:t> determines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whether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the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neuron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will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fire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or</a:t>
            </a:r>
            <a:r>
              <a:rPr lang="es-ES_tradnl" altLang="en-US" sz="2400" dirty="0">
                <a:latin typeface="Times New Roman" panose="02020603050405020304" pitchFamily="18" charset="0"/>
              </a:rPr>
              <a:t> </a:t>
            </a:r>
            <a:r>
              <a:rPr lang="es-ES_tradnl" altLang="en-US" sz="2400" dirty="0" err="1">
                <a:latin typeface="Times New Roman" panose="02020603050405020304" pitchFamily="18" charset="0"/>
              </a:rPr>
              <a:t>not</a:t>
            </a:r>
            <a:endParaRPr lang="ca-E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D3CB7BAB-190B-EAAD-694D-EBFD43AAF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122197C6-12C8-DBDA-DA3A-AA624EF2D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“DECISIONS” of the postsynaptic neuron</a:t>
            </a:r>
            <a:endParaRPr lang="es-E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57AB045D-1D37-67BD-B423-842BABDF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62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1. Will the neuron begin to fire (produce action potentials)?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6D2A0C74-AB84-9957-7A63-F5D1C1D0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861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2. In case it fires, which will be the spiking frequency?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8646A89A-305B-B104-C73A-662AE6A88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E0A33FAC-CD50-7A22-1706-E03123B5B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9600"/>
            <a:ext cx="845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Decision 1: </a:t>
            </a: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Will the neuron begin to fire (produce action potentials)?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0609AC41-937D-11E7-D389-4BE4581A1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Yes, </a:t>
            </a: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if summation leads the membrane potential to the spiking threshold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FC83A250-673A-92F8-8DED-5E249398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No, </a:t>
            </a: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if otherwise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697CD612-82C4-E089-8CCC-40A06DB9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  <p:bldP spid="174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990600"/>
            <a:ext cx="5105400" cy="4191000"/>
            <a:chOff x="864" y="1488"/>
            <a:chExt cx="3216" cy="2640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864" y="1488"/>
              <a:ext cx="3216" cy="2640"/>
              <a:chOff x="672" y="2112"/>
              <a:chExt cx="3216" cy="2640"/>
            </a:xfrm>
          </p:grpSpPr>
          <p:pic>
            <p:nvPicPr>
              <p:cNvPr id="6148" name="Picture 4" descr="neurona esuqema horitzonta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2" y="2160"/>
                <a:ext cx="2400" cy="1513"/>
              </a:xfrm>
              <a:prstGeom prst="rect">
                <a:avLst/>
              </a:prstGeom>
              <a:noFill/>
            </p:spPr>
          </p:pic>
          <p:pic>
            <p:nvPicPr>
              <p:cNvPr id="6149" name="Picture 5" descr="neurona esuqem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0" y="2112"/>
                <a:ext cx="1008" cy="2640"/>
              </a:xfrm>
              <a:prstGeom prst="rect">
                <a:avLst/>
              </a:prstGeom>
              <a:noFill/>
            </p:spPr>
          </p:pic>
        </p:grp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024" y="211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635896" y="2209799"/>
            <a:ext cx="1850504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5181600" y="685800"/>
            <a:ext cx="3962400" cy="5740400"/>
            <a:chOff x="3264" y="432"/>
            <a:chExt cx="2496" cy="3616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4775" y="900"/>
              <a:ext cx="241" cy="1242"/>
              <a:chOff x="3800" y="144"/>
              <a:chExt cx="760" cy="3504"/>
            </a:xfrm>
          </p:grpSpPr>
          <p:sp>
            <p:nvSpPr>
              <p:cNvPr id="6154" name="Freeform 10"/>
              <p:cNvSpPr>
                <a:spLocks/>
              </p:cNvSpPr>
              <p:nvPr/>
            </p:nvSpPr>
            <p:spPr bwMode="auto">
              <a:xfrm>
                <a:off x="3800" y="472"/>
                <a:ext cx="760" cy="3176"/>
              </a:xfrm>
              <a:custGeom>
                <a:avLst/>
                <a:gdLst/>
                <a:ahLst/>
                <a:cxnLst>
                  <a:cxn ang="0">
                    <a:pos x="664" y="8"/>
                  </a:cxn>
                  <a:cxn ang="0">
                    <a:pos x="88" y="392"/>
                  </a:cxn>
                  <a:cxn ang="0">
                    <a:pos x="136" y="2360"/>
                  </a:cxn>
                  <a:cxn ang="0">
                    <a:pos x="664" y="2744"/>
                  </a:cxn>
                  <a:cxn ang="0">
                    <a:pos x="712" y="3176"/>
                  </a:cxn>
                </a:cxnLst>
                <a:rect l="0" t="0" r="r" b="b"/>
                <a:pathLst>
                  <a:path w="760" h="3176">
                    <a:moveTo>
                      <a:pt x="664" y="8"/>
                    </a:moveTo>
                    <a:cubicBezTo>
                      <a:pt x="420" y="4"/>
                      <a:pt x="176" y="0"/>
                      <a:pt x="88" y="392"/>
                    </a:cubicBezTo>
                    <a:cubicBezTo>
                      <a:pt x="0" y="784"/>
                      <a:pt x="40" y="1968"/>
                      <a:pt x="136" y="2360"/>
                    </a:cubicBezTo>
                    <a:cubicBezTo>
                      <a:pt x="232" y="2752"/>
                      <a:pt x="568" y="2608"/>
                      <a:pt x="664" y="2744"/>
                    </a:cubicBezTo>
                    <a:cubicBezTo>
                      <a:pt x="760" y="2880"/>
                      <a:pt x="704" y="3128"/>
                      <a:pt x="712" y="317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auto">
              <a:xfrm>
                <a:off x="4464" y="144"/>
                <a:ext cx="1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0" y="0"/>
                  </a:cxn>
                </a:cxnLst>
                <a:rect l="0" t="0" r="r" b="b"/>
                <a:pathLst>
                  <a:path w="1" h="336">
                    <a:moveTo>
                      <a:pt x="0" y="336"/>
                    </a:moveTo>
                    <a:cubicBezTo>
                      <a:pt x="0" y="336"/>
                      <a:pt x="0" y="168"/>
                      <a:pt x="0" y="0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373" y="1621"/>
              <a:ext cx="183" cy="17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120" y="1569"/>
              <a:ext cx="175" cy="17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 flipH="1">
              <a:off x="4256" y="1260"/>
              <a:ext cx="137" cy="21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 flipH="1">
              <a:off x="3457" y="1826"/>
              <a:ext cx="64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3360" y="1312"/>
              <a:ext cx="64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161" name="Group 17"/>
            <p:cNvGrpSpPr>
              <a:grpSpLocks/>
            </p:cNvGrpSpPr>
            <p:nvPr/>
          </p:nvGrpSpPr>
          <p:grpSpPr bwMode="auto">
            <a:xfrm>
              <a:off x="4763" y="1209"/>
              <a:ext cx="137" cy="103"/>
              <a:chOff x="4032" y="1344"/>
              <a:chExt cx="338" cy="192"/>
            </a:xfrm>
          </p:grpSpPr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8" cy="1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3" name="AutoShape 19"/>
              <p:cNvSpPr>
                <a:spLocks noChangeArrowheads="1"/>
              </p:cNvSpPr>
              <p:nvPr/>
            </p:nvSpPr>
            <p:spPr bwMode="auto">
              <a:xfrm rot="-15789756">
                <a:off x="4080" y="1344"/>
                <a:ext cx="96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64" name="Group 20"/>
            <p:cNvGrpSpPr>
              <a:grpSpLocks/>
            </p:cNvGrpSpPr>
            <p:nvPr/>
          </p:nvGrpSpPr>
          <p:grpSpPr bwMode="auto">
            <a:xfrm>
              <a:off x="4763" y="1389"/>
              <a:ext cx="137" cy="103"/>
              <a:chOff x="4032" y="1344"/>
              <a:chExt cx="338" cy="192"/>
            </a:xfrm>
          </p:grpSpPr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8" cy="1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6" name="AutoShape 22"/>
              <p:cNvSpPr>
                <a:spLocks noChangeArrowheads="1"/>
              </p:cNvSpPr>
              <p:nvPr/>
            </p:nvSpPr>
            <p:spPr bwMode="auto">
              <a:xfrm rot="-15789756">
                <a:off x="4080" y="1344"/>
                <a:ext cx="96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67" name="Group 23"/>
            <p:cNvGrpSpPr>
              <a:grpSpLocks/>
            </p:cNvGrpSpPr>
            <p:nvPr/>
          </p:nvGrpSpPr>
          <p:grpSpPr bwMode="auto">
            <a:xfrm>
              <a:off x="4763" y="1569"/>
              <a:ext cx="137" cy="103"/>
              <a:chOff x="4032" y="1344"/>
              <a:chExt cx="338" cy="192"/>
            </a:xfrm>
          </p:grpSpPr>
          <p:sp>
            <p:nvSpPr>
              <p:cNvPr id="6168" name="Rectangle 24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8" cy="1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9" name="AutoShape 25"/>
              <p:cNvSpPr>
                <a:spLocks noChangeArrowheads="1"/>
              </p:cNvSpPr>
              <p:nvPr/>
            </p:nvSpPr>
            <p:spPr bwMode="auto">
              <a:xfrm rot="-15789756">
                <a:off x="4080" y="1344"/>
                <a:ext cx="96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4782" y="1749"/>
              <a:ext cx="138" cy="10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1" name="AutoShape 27"/>
            <p:cNvSpPr>
              <a:spLocks noChangeArrowheads="1"/>
            </p:cNvSpPr>
            <p:nvPr/>
          </p:nvSpPr>
          <p:spPr bwMode="auto">
            <a:xfrm rot="-15789756">
              <a:off x="4795" y="1762"/>
              <a:ext cx="51" cy="7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2" name="AutoShape 28"/>
            <p:cNvSpPr>
              <a:spLocks noChangeArrowheads="1"/>
            </p:cNvSpPr>
            <p:nvPr/>
          </p:nvSpPr>
          <p:spPr bwMode="auto">
            <a:xfrm rot="-15789756">
              <a:off x="4447" y="1702"/>
              <a:ext cx="48" cy="4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3" name="AutoShape 29"/>
            <p:cNvSpPr>
              <a:spLocks noChangeArrowheads="1"/>
            </p:cNvSpPr>
            <p:nvPr/>
          </p:nvSpPr>
          <p:spPr bwMode="auto">
            <a:xfrm rot="-15789756">
              <a:off x="4591" y="1489"/>
              <a:ext cx="51" cy="5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4" name="AutoShape 30"/>
            <p:cNvSpPr>
              <a:spLocks noChangeArrowheads="1"/>
            </p:cNvSpPr>
            <p:nvPr/>
          </p:nvSpPr>
          <p:spPr bwMode="auto">
            <a:xfrm rot="-15789756">
              <a:off x="4182" y="1591"/>
              <a:ext cx="51" cy="5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5" name="AutoShape 31"/>
            <p:cNvSpPr>
              <a:spLocks noChangeArrowheads="1"/>
            </p:cNvSpPr>
            <p:nvPr/>
          </p:nvSpPr>
          <p:spPr bwMode="auto">
            <a:xfrm rot="-15789756">
              <a:off x="4318" y="1309"/>
              <a:ext cx="51" cy="5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6" name="AutoShape 32"/>
            <p:cNvSpPr>
              <a:spLocks noChangeArrowheads="1"/>
            </p:cNvSpPr>
            <p:nvPr/>
          </p:nvSpPr>
          <p:spPr bwMode="auto">
            <a:xfrm rot="-15789756">
              <a:off x="4318" y="1360"/>
              <a:ext cx="52" cy="5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7" name="AutoShape 33"/>
            <p:cNvSpPr>
              <a:spLocks noChangeArrowheads="1"/>
            </p:cNvSpPr>
            <p:nvPr/>
          </p:nvSpPr>
          <p:spPr bwMode="auto">
            <a:xfrm rot="-15789756">
              <a:off x="4201" y="1669"/>
              <a:ext cx="51" cy="5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8" name="AutoShape 34"/>
            <p:cNvSpPr>
              <a:spLocks noChangeArrowheads="1"/>
            </p:cNvSpPr>
            <p:nvPr/>
          </p:nvSpPr>
          <p:spPr bwMode="auto">
            <a:xfrm rot="-15789756">
              <a:off x="4591" y="1566"/>
              <a:ext cx="52" cy="5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79" name="AutoShape 35"/>
            <p:cNvSpPr>
              <a:spLocks noChangeArrowheads="1"/>
            </p:cNvSpPr>
            <p:nvPr/>
          </p:nvSpPr>
          <p:spPr bwMode="auto">
            <a:xfrm rot="-15789756">
              <a:off x="4455" y="1642"/>
              <a:ext cx="52" cy="5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80" name="AutoShape 36"/>
            <p:cNvSpPr>
              <a:spLocks noChangeArrowheads="1"/>
            </p:cNvSpPr>
            <p:nvPr/>
          </p:nvSpPr>
          <p:spPr bwMode="auto">
            <a:xfrm rot="-15789756">
              <a:off x="4747" y="1591"/>
              <a:ext cx="51" cy="5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81" name="AutoShape 37"/>
            <p:cNvSpPr>
              <a:spLocks noChangeArrowheads="1"/>
            </p:cNvSpPr>
            <p:nvPr/>
          </p:nvSpPr>
          <p:spPr bwMode="auto">
            <a:xfrm rot="-15789756">
              <a:off x="4766" y="1772"/>
              <a:ext cx="51" cy="5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82" name="AutoShape 38"/>
            <p:cNvSpPr>
              <a:spLocks noChangeArrowheads="1"/>
            </p:cNvSpPr>
            <p:nvPr/>
          </p:nvSpPr>
          <p:spPr bwMode="auto">
            <a:xfrm rot="-15789756">
              <a:off x="4656" y="1399"/>
              <a:ext cx="77" cy="58"/>
            </a:xfrm>
            <a:prstGeom prst="triangle">
              <a:avLst>
                <a:gd name="adj" fmla="val 41282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4607" y="1415"/>
              <a:ext cx="195" cy="20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84" name="Freeform 40"/>
            <p:cNvSpPr>
              <a:spLocks/>
            </p:cNvSpPr>
            <p:nvPr/>
          </p:nvSpPr>
          <p:spPr bwMode="auto">
            <a:xfrm>
              <a:off x="4003" y="960"/>
              <a:ext cx="585" cy="352"/>
            </a:xfrm>
            <a:custGeom>
              <a:avLst/>
              <a:gdLst/>
              <a:ahLst/>
              <a:cxnLst>
                <a:cxn ang="0">
                  <a:pos x="0" y="656"/>
                </a:cxn>
                <a:cxn ang="0">
                  <a:pos x="1440" y="32"/>
                </a:cxn>
              </a:cxnLst>
              <a:rect l="0" t="0" r="r" b="b"/>
              <a:pathLst>
                <a:path w="1440" h="656">
                  <a:moveTo>
                    <a:pt x="0" y="656"/>
                  </a:moveTo>
                  <a:cubicBezTo>
                    <a:pt x="584" y="328"/>
                    <a:pt x="1168" y="0"/>
                    <a:pt x="1440" y="3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588" y="977"/>
              <a:ext cx="58" cy="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16"/>
                </a:cxn>
              </a:cxnLst>
              <a:rect l="0" t="0" r="r" b="b"/>
              <a:pathLst>
                <a:path w="144" h="816">
                  <a:moveTo>
                    <a:pt x="0" y="0"/>
                  </a:moveTo>
                  <a:cubicBezTo>
                    <a:pt x="60" y="340"/>
                    <a:pt x="120" y="680"/>
                    <a:pt x="144" y="81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4100" y="1826"/>
              <a:ext cx="527" cy="3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6" y="624"/>
                </a:cxn>
              </a:cxnLst>
              <a:rect l="0" t="0" r="r" b="b"/>
              <a:pathLst>
                <a:path w="1296" h="624">
                  <a:moveTo>
                    <a:pt x="0" y="0"/>
                  </a:moveTo>
                  <a:cubicBezTo>
                    <a:pt x="0" y="0"/>
                    <a:pt x="648" y="312"/>
                    <a:pt x="1296" y="62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187" name="Arc 43"/>
            <p:cNvSpPr>
              <a:spLocks/>
            </p:cNvSpPr>
            <p:nvPr/>
          </p:nvSpPr>
          <p:spPr bwMode="auto">
            <a:xfrm flipH="1">
              <a:off x="4549" y="1415"/>
              <a:ext cx="97" cy="1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88" name="Arc 44"/>
            <p:cNvSpPr>
              <a:spLocks/>
            </p:cNvSpPr>
            <p:nvPr/>
          </p:nvSpPr>
          <p:spPr bwMode="auto">
            <a:xfrm rot="15807681" flipH="1">
              <a:off x="4543" y="1549"/>
              <a:ext cx="129" cy="1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89" name="Freeform 45"/>
            <p:cNvSpPr>
              <a:spLocks/>
            </p:cNvSpPr>
            <p:nvPr/>
          </p:nvSpPr>
          <p:spPr bwMode="auto">
            <a:xfrm>
              <a:off x="4627" y="1672"/>
              <a:ext cx="39" cy="489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96" y="0"/>
                </a:cxn>
              </a:cxnLst>
              <a:rect l="0" t="0" r="r" b="b"/>
              <a:pathLst>
                <a:path w="96" h="912">
                  <a:moveTo>
                    <a:pt x="0" y="912"/>
                  </a:moveTo>
                  <a:cubicBezTo>
                    <a:pt x="40" y="532"/>
                    <a:pt x="80" y="152"/>
                    <a:pt x="96" y="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190" name="Oval 46"/>
            <p:cNvSpPr>
              <a:spLocks noChangeArrowheads="1"/>
            </p:cNvSpPr>
            <p:nvPr/>
          </p:nvSpPr>
          <p:spPr bwMode="auto">
            <a:xfrm>
              <a:off x="3789" y="1415"/>
              <a:ext cx="272" cy="15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91" name="AutoShape 47"/>
            <p:cNvSpPr>
              <a:spLocks/>
            </p:cNvSpPr>
            <p:nvPr/>
          </p:nvSpPr>
          <p:spPr bwMode="auto">
            <a:xfrm rot="16280896">
              <a:off x="4092" y="1905"/>
              <a:ext cx="154" cy="877"/>
            </a:xfrm>
            <a:prstGeom prst="leftBrace">
              <a:avLst>
                <a:gd name="adj1" fmla="val 47457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92" name="AutoShape 48"/>
            <p:cNvSpPr>
              <a:spLocks/>
            </p:cNvSpPr>
            <p:nvPr/>
          </p:nvSpPr>
          <p:spPr bwMode="auto">
            <a:xfrm rot="16280896">
              <a:off x="5047" y="2157"/>
              <a:ext cx="154" cy="409"/>
            </a:xfrm>
            <a:prstGeom prst="leftBrace">
              <a:avLst>
                <a:gd name="adj1" fmla="val 22132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93" name="AutoShape 49"/>
            <p:cNvSpPr>
              <a:spLocks/>
            </p:cNvSpPr>
            <p:nvPr/>
          </p:nvSpPr>
          <p:spPr bwMode="auto">
            <a:xfrm rot="5514201">
              <a:off x="4677" y="592"/>
              <a:ext cx="154" cy="409"/>
            </a:xfrm>
            <a:prstGeom prst="leftBrace">
              <a:avLst>
                <a:gd name="adj1" fmla="val 22132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94" name="Freeform 50"/>
            <p:cNvSpPr>
              <a:spLocks/>
            </p:cNvSpPr>
            <p:nvPr/>
          </p:nvSpPr>
          <p:spPr bwMode="auto">
            <a:xfrm>
              <a:off x="3828" y="1440"/>
              <a:ext cx="233" cy="48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" y="17"/>
                </a:cxn>
                <a:cxn ang="0">
                  <a:pos x="42" y="6"/>
                </a:cxn>
                <a:cxn ang="0">
                  <a:pos x="84" y="69"/>
                </a:cxn>
                <a:cxn ang="0">
                  <a:pos x="115" y="80"/>
                </a:cxn>
                <a:cxn ang="0">
                  <a:pos x="157" y="38"/>
                </a:cxn>
                <a:cxn ang="0">
                  <a:pos x="189" y="17"/>
                </a:cxn>
                <a:cxn ang="0">
                  <a:pos x="293" y="59"/>
                </a:cxn>
                <a:cxn ang="0">
                  <a:pos x="335" y="6"/>
                </a:cxn>
                <a:cxn ang="0">
                  <a:pos x="356" y="38"/>
                </a:cxn>
                <a:cxn ang="0">
                  <a:pos x="387" y="59"/>
                </a:cxn>
                <a:cxn ang="0">
                  <a:pos x="450" y="48"/>
                </a:cxn>
                <a:cxn ang="0">
                  <a:pos x="503" y="27"/>
                </a:cxn>
                <a:cxn ang="0">
                  <a:pos x="513" y="59"/>
                </a:cxn>
                <a:cxn ang="0">
                  <a:pos x="576" y="48"/>
                </a:cxn>
              </a:cxnLst>
              <a:rect l="0" t="0" r="r" b="b"/>
              <a:pathLst>
                <a:path w="576" h="89">
                  <a:moveTo>
                    <a:pt x="0" y="69"/>
                  </a:moveTo>
                  <a:cubicBezTo>
                    <a:pt x="3" y="52"/>
                    <a:pt x="0" y="32"/>
                    <a:pt x="10" y="17"/>
                  </a:cubicBezTo>
                  <a:cubicBezTo>
                    <a:pt x="16" y="8"/>
                    <a:pt x="33" y="0"/>
                    <a:pt x="42" y="6"/>
                  </a:cubicBezTo>
                  <a:cubicBezTo>
                    <a:pt x="63" y="21"/>
                    <a:pt x="60" y="61"/>
                    <a:pt x="84" y="69"/>
                  </a:cubicBezTo>
                  <a:cubicBezTo>
                    <a:pt x="94" y="73"/>
                    <a:pt x="105" y="76"/>
                    <a:pt x="115" y="80"/>
                  </a:cubicBezTo>
                  <a:cubicBezTo>
                    <a:pt x="186" y="55"/>
                    <a:pt x="116" y="89"/>
                    <a:pt x="157" y="38"/>
                  </a:cubicBezTo>
                  <a:cubicBezTo>
                    <a:pt x="165" y="28"/>
                    <a:pt x="178" y="24"/>
                    <a:pt x="189" y="17"/>
                  </a:cubicBezTo>
                  <a:cubicBezTo>
                    <a:pt x="226" y="74"/>
                    <a:pt x="226" y="72"/>
                    <a:pt x="293" y="59"/>
                  </a:cubicBezTo>
                  <a:cubicBezTo>
                    <a:pt x="298" y="45"/>
                    <a:pt x="306" y="0"/>
                    <a:pt x="335" y="6"/>
                  </a:cubicBezTo>
                  <a:cubicBezTo>
                    <a:pt x="347" y="9"/>
                    <a:pt x="347" y="29"/>
                    <a:pt x="356" y="38"/>
                  </a:cubicBezTo>
                  <a:cubicBezTo>
                    <a:pt x="365" y="47"/>
                    <a:pt x="377" y="52"/>
                    <a:pt x="387" y="59"/>
                  </a:cubicBezTo>
                  <a:cubicBezTo>
                    <a:pt x="408" y="55"/>
                    <a:pt x="431" y="58"/>
                    <a:pt x="450" y="48"/>
                  </a:cubicBezTo>
                  <a:cubicBezTo>
                    <a:pt x="510" y="18"/>
                    <a:pt x="430" y="4"/>
                    <a:pt x="503" y="27"/>
                  </a:cubicBezTo>
                  <a:cubicBezTo>
                    <a:pt x="506" y="38"/>
                    <a:pt x="505" y="51"/>
                    <a:pt x="513" y="59"/>
                  </a:cubicBezTo>
                  <a:cubicBezTo>
                    <a:pt x="528" y="74"/>
                    <a:pt x="576" y="76"/>
                    <a:pt x="576" y="4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195" name="Freeform 51"/>
            <p:cNvSpPr>
              <a:spLocks/>
            </p:cNvSpPr>
            <p:nvPr/>
          </p:nvSpPr>
          <p:spPr bwMode="auto">
            <a:xfrm>
              <a:off x="3828" y="1485"/>
              <a:ext cx="225" cy="5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2" y="89"/>
                </a:cxn>
                <a:cxn ang="0">
                  <a:pos x="84" y="78"/>
                </a:cxn>
                <a:cxn ang="0">
                  <a:pos x="115" y="47"/>
                </a:cxn>
                <a:cxn ang="0">
                  <a:pos x="178" y="99"/>
                </a:cxn>
                <a:cxn ang="0">
                  <a:pos x="241" y="26"/>
                </a:cxn>
                <a:cxn ang="0">
                  <a:pos x="377" y="78"/>
                </a:cxn>
                <a:cxn ang="0">
                  <a:pos x="387" y="47"/>
                </a:cxn>
                <a:cxn ang="0">
                  <a:pos x="398" y="5"/>
                </a:cxn>
                <a:cxn ang="0">
                  <a:pos x="408" y="37"/>
                </a:cxn>
                <a:cxn ang="0">
                  <a:pos x="450" y="89"/>
                </a:cxn>
                <a:cxn ang="0">
                  <a:pos x="503" y="78"/>
                </a:cxn>
                <a:cxn ang="0">
                  <a:pos x="555" y="5"/>
                </a:cxn>
              </a:cxnLst>
              <a:rect l="0" t="0" r="r" b="b"/>
              <a:pathLst>
                <a:path w="555" h="110">
                  <a:moveTo>
                    <a:pt x="0" y="5"/>
                  </a:moveTo>
                  <a:cubicBezTo>
                    <a:pt x="15" y="52"/>
                    <a:pt x="10" y="60"/>
                    <a:pt x="52" y="89"/>
                  </a:cubicBezTo>
                  <a:cubicBezTo>
                    <a:pt x="63" y="85"/>
                    <a:pt x="75" y="84"/>
                    <a:pt x="84" y="78"/>
                  </a:cubicBezTo>
                  <a:cubicBezTo>
                    <a:pt x="96" y="70"/>
                    <a:pt x="101" y="49"/>
                    <a:pt x="115" y="47"/>
                  </a:cubicBezTo>
                  <a:cubicBezTo>
                    <a:pt x="128" y="45"/>
                    <a:pt x="174" y="95"/>
                    <a:pt x="178" y="99"/>
                  </a:cubicBezTo>
                  <a:cubicBezTo>
                    <a:pt x="220" y="85"/>
                    <a:pt x="227" y="67"/>
                    <a:pt x="241" y="26"/>
                  </a:cubicBezTo>
                  <a:cubicBezTo>
                    <a:pt x="267" y="110"/>
                    <a:pt x="298" y="88"/>
                    <a:pt x="377" y="78"/>
                  </a:cubicBezTo>
                  <a:cubicBezTo>
                    <a:pt x="380" y="68"/>
                    <a:pt x="384" y="57"/>
                    <a:pt x="387" y="47"/>
                  </a:cubicBezTo>
                  <a:cubicBezTo>
                    <a:pt x="391" y="33"/>
                    <a:pt x="385" y="11"/>
                    <a:pt x="398" y="5"/>
                  </a:cubicBezTo>
                  <a:cubicBezTo>
                    <a:pt x="408" y="0"/>
                    <a:pt x="404" y="26"/>
                    <a:pt x="408" y="37"/>
                  </a:cubicBezTo>
                  <a:cubicBezTo>
                    <a:pt x="422" y="79"/>
                    <a:pt x="411" y="63"/>
                    <a:pt x="450" y="89"/>
                  </a:cubicBezTo>
                  <a:cubicBezTo>
                    <a:pt x="468" y="85"/>
                    <a:pt x="489" y="89"/>
                    <a:pt x="503" y="78"/>
                  </a:cubicBezTo>
                  <a:cubicBezTo>
                    <a:pt x="527" y="60"/>
                    <a:pt x="535" y="27"/>
                    <a:pt x="555" y="5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196" name="Rectangle 52"/>
            <p:cNvSpPr>
              <a:spLocks noChangeArrowheads="1"/>
            </p:cNvSpPr>
            <p:nvPr/>
          </p:nvSpPr>
          <p:spPr bwMode="auto">
            <a:xfrm>
              <a:off x="3264" y="624"/>
              <a:ext cx="2304" cy="216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>
              <a:off x="4176" y="2592"/>
              <a:ext cx="0" cy="7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198" name="Text Box 54"/>
            <p:cNvSpPr txBox="1">
              <a:spLocks noChangeArrowheads="1"/>
            </p:cNvSpPr>
            <p:nvPr/>
          </p:nvSpPr>
          <p:spPr bwMode="auto">
            <a:xfrm>
              <a:off x="3264" y="3408"/>
              <a:ext cx="192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000" dirty="0" err="1"/>
                <a:t>Presynaptic</a:t>
              </a:r>
              <a:r>
                <a:rPr lang="es-ES_tradnl" sz="2000" dirty="0"/>
                <a:t> </a:t>
              </a:r>
              <a:r>
                <a:rPr lang="es-ES_tradnl" sz="2000" dirty="0" err="1"/>
                <a:t>ending</a:t>
              </a:r>
              <a:r>
                <a:rPr lang="es-ES_tradnl" sz="2000" dirty="0"/>
                <a:t> </a:t>
              </a:r>
              <a:r>
                <a:rPr lang="es-ES_tradnl" sz="2000" dirty="0" err="1"/>
                <a:t>or</a:t>
              </a:r>
              <a:r>
                <a:rPr lang="es-ES_tradnl" sz="2000" dirty="0"/>
                <a:t> terminal (</a:t>
              </a:r>
              <a:r>
                <a:rPr lang="es-ES_tradnl" sz="2000" dirty="0" err="1"/>
                <a:t>presynaptic</a:t>
              </a:r>
              <a:r>
                <a:rPr lang="es-ES_tradnl" sz="2000" dirty="0"/>
                <a:t> </a:t>
              </a:r>
              <a:r>
                <a:rPr lang="es-ES_tradnl" sz="2000" dirty="0" err="1"/>
                <a:t>bouton</a:t>
              </a:r>
              <a:r>
                <a:rPr lang="es-ES_tradnl" sz="2000" dirty="0"/>
                <a:t>)</a:t>
              </a:r>
              <a:endParaRPr lang="es-ES" sz="2000" dirty="0"/>
            </a:p>
          </p:txBody>
        </p:sp>
        <p:sp>
          <p:nvSpPr>
            <p:cNvPr id="6199" name="Text Box 55"/>
            <p:cNvSpPr txBox="1">
              <a:spLocks noChangeArrowheads="1"/>
            </p:cNvSpPr>
            <p:nvPr/>
          </p:nvSpPr>
          <p:spPr bwMode="auto">
            <a:xfrm>
              <a:off x="4368" y="2928"/>
              <a:ext cx="139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000" dirty="0" err="1"/>
                <a:t>Postsynaptic</a:t>
              </a:r>
              <a:r>
                <a:rPr lang="es-ES_tradnl" sz="2000" dirty="0"/>
                <a:t> </a:t>
              </a:r>
              <a:r>
                <a:rPr lang="es-ES_tradnl" sz="2000" dirty="0" err="1"/>
                <a:t>ending</a:t>
              </a:r>
              <a:r>
                <a:rPr lang="es-ES_tradnl" sz="2000" dirty="0"/>
                <a:t> </a:t>
              </a:r>
              <a:r>
                <a:rPr lang="es-ES_tradnl" sz="2000" dirty="0" err="1"/>
                <a:t>or</a:t>
              </a:r>
              <a:r>
                <a:rPr lang="es-ES_tradnl" sz="2000" dirty="0"/>
                <a:t> terminal</a:t>
              </a:r>
              <a:endParaRPr lang="es-ES" sz="2000" dirty="0"/>
            </a:p>
          </p:txBody>
        </p:sp>
        <p:sp>
          <p:nvSpPr>
            <p:cNvPr id="6200" name="Line 56"/>
            <p:cNvSpPr>
              <a:spLocks noChangeShapeType="1"/>
            </p:cNvSpPr>
            <p:nvPr/>
          </p:nvSpPr>
          <p:spPr bwMode="auto">
            <a:xfrm>
              <a:off x="5088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201" name="Text Box 57"/>
            <p:cNvSpPr txBox="1">
              <a:spLocks noChangeArrowheads="1"/>
            </p:cNvSpPr>
            <p:nvPr/>
          </p:nvSpPr>
          <p:spPr bwMode="auto">
            <a:xfrm>
              <a:off x="4272" y="432"/>
              <a:ext cx="10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000" dirty="0" err="1"/>
                <a:t>Synaptic</a:t>
              </a:r>
              <a:r>
                <a:rPr lang="es-ES_tradnl" sz="2000" dirty="0"/>
                <a:t> </a:t>
              </a:r>
              <a:r>
                <a:rPr lang="es-ES_tradnl" sz="2000" dirty="0" err="1"/>
                <a:t>cleft</a:t>
              </a:r>
              <a:endParaRPr lang="es-ES" sz="2000" dirty="0"/>
            </a:p>
          </p:txBody>
        </p:sp>
      </p:grpSp>
      <p:sp>
        <p:nvSpPr>
          <p:cNvPr id="58" name="Text Box 10">
            <a:extLst>
              <a:ext uri="{FF2B5EF4-FFF2-40B4-BE49-F238E27FC236}">
                <a16:creationId xmlns:a16="http://schemas.microsoft.com/office/drawing/2014/main" id="{63D91072-4B91-436F-9F35-53A9CE62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C8B9A45D-7EB7-9790-8FB0-DA3F1BD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C1DA8E0-D938-B1C5-5FC3-82684A2E5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77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Decision 2:</a:t>
            </a:r>
            <a:r>
              <a:rPr lang="es-ES_tradnl" altLang="en-US" sz="2400">
                <a:latin typeface="Times New Roman" panose="02020603050405020304" pitchFamily="18" charset="0"/>
              </a:rPr>
              <a:t> </a:t>
            </a: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In case it fires, which will be the spike frequency</a:t>
            </a:r>
            <a:r>
              <a:rPr lang="es-ES_tradnl" altLang="en-US" sz="2400">
                <a:latin typeface="Times New Roman" panose="02020603050405020304" pitchFamily="18" charset="0"/>
              </a:rPr>
              <a:t> </a:t>
            </a:r>
            <a:r>
              <a:rPr lang="es-ES_tradnl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(how many action potentials per second?)</a:t>
            </a:r>
            <a:endParaRPr lang="es-ES" altLang="en-US" sz="2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0811151D-D89A-F446-7DC0-83B3EB846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The higher the depolarization induced by summation of postsynaptic potentials, the higher the frequency of action potentials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D440FD1F-F625-2956-6959-6FA6D27A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B06957D-20A0-E1F1-D4B9-7B64B4A6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8001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19459" name="Freeform 3">
            <a:extLst>
              <a:ext uri="{FF2B5EF4-FFF2-40B4-BE49-F238E27FC236}">
                <a16:creationId xmlns:a16="http://schemas.microsoft.com/office/drawing/2014/main" id="{71F242E5-CAFE-8A0F-10A0-986847C40932}"/>
              </a:ext>
            </a:extLst>
          </p:cNvPr>
          <p:cNvSpPr>
            <a:spLocks/>
          </p:cNvSpPr>
          <p:nvPr/>
        </p:nvSpPr>
        <p:spPr bwMode="auto">
          <a:xfrm>
            <a:off x="838200" y="3657600"/>
            <a:ext cx="838200" cy="304800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Freeform 4">
            <a:extLst>
              <a:ext uri="{FF2B5EF4-FFF2-40B4-BE49-F238E27FC236}">
                <a16:creationId xmlns:a16="http://schemas.microsoft.com/office/drawing/2014/main" id="{755ABB4A-6F54-C005-74DF-121680E032BC}"/>
              </a:ext>
            </a:extLst>
          </p:cNvPr>
          <p:cNvSpPr>
            <a:spLocks/>
          </p:cNvSpPr>
          <p:nvPr/>
        </p:nvSpPr>
        <p:spPr bwMode="auto">
          <a:xfrm>
            <a:off x="4267200" y="3657600"/>
            <a:ext cx="1295400" cy="609600"/>
          </a:xfrm>
          <a:custGeom>
            <a:avLst/>
            <a:gdLst>
              <a:gd name="T0" fmla="*/ 0 w 1152"/>
              <a:gd name="T1" fmla="*/ 2147483647 h 541"/>
              <a:gd name="T2" fmla="*/ 2147483647 w 1152"/>
              <a:gd name="T3" fmla="*/ 2147483647 h 541"/>
              <a:gd name="T4" fmla="*/ 2147483647 w 1152"/>
              <a:gd name="T5" fmla="*/ 2147483647 h 541"/>
              <a:gd name="T6" fmla="*/ 2147483647 w 1152"/>
              <a:gd name="T7" fmla="*/ 2147483647 h 541"/>
              <a:gd name="T8" fmla="*/ 2147483647 w 1152"/>
              <a:gd name="T9" fmla="*/ 2147483647 h 541"/>
              <a:gd name="T10" fmla="*/ 2147483647 w 1152"/>
              <a:gd name="T11" fmla="*/ 2147483647 h 541"/>
              <a:gd name="T12" fmla="*/ 2147483647 w 1152"/>
              <a:gd name="T13" fmla="*/ 2147483647 h 541"/>
              <a:gd name="T14" fmla="*/ 2147483647 w 1152"/>
              <a:gd name="T15" fmla="*/ 2147483647 h 541"/>
              <a:gd name="T16" fmla="*/ 2147483647 w 1152"/>
              <a:gd name="T17" fmla="*/ 2147483647 h 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52"/>
              <a:gd name="T28" fmla="*/ 0 h 541"/>
              <a:gd name="T29" fmla="*/ 1152 w 1152"/>
              <a:gd name="T30" fmla="*/ 541 h 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52" h="541">
                <a:moveTo>
                  <a:pt x="0" y="180"/>
                </a:moveTo>
                <a:cubicBezTo>
                  <a:pt x="30" y="173"/>
                  <a:pt x="60" y="158"/>
                  <a:pt x="91" y="158"/>
                </a:cubicBezTo>
                <a:cubicBezTo>
                  <a:pt x="148" y="158"/>
                  <a:pt x="209" y="156"/>
                  <a:pt x="260" y="180"/>
                </a:cubicBezTo>
                <a:cubicBezTo>
                  <a:pt x="282" y="190"/>
                  <a:pt x="275" y="225"/>
                  <a:pt x="283" y="248"/>
                </a:cubicBezTo>
                <a:cubicBezTo>
                  <a:pt x="308" y="323"/>
                  <a:pt x="326" y="416"/>
                  <a:pt x="395" y="462"/>
                </a:cubicBezTo>
                <a:cubicBezTo>
                  <a:pt x="422" y="501"/>
                  <a:pt x="441" y="515"/>
                  <a:pt x="486" y="530"/>
                </a:cubicBezTo>
                <a:cubicBezTo>
                  <a:pt x="613" y="516"/>
                  <a:pt x="585" y="541"/>
                  <a:pt x="610" y="440"/>
                </a:cubicBezTo>
                <a:cubicBezTo>
                  <a:pt x="606" y="395"/>
                  <a:pt x="599" y="349"/>
                  <a:pt x="599" y="304"/>
                </a:cubicBezTo>
                <a:cubicBezTo>
                  <a:pt x="599" y="0"/>
                  <a:pt x="686" y="180"/>
                  <a:pt x="1152" y="180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D7BC8DE1-DCA0-A989-52D6-807D704BE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290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3600">
                <a:latin typeface="Times New Roman" panose="02020603050405020304" pitchFamily="18" charset="0"/>
              </a:rPr>
              <a:t>+</a:t>
            </a:r>
            <a:endParaRPr lang="es-ES" altLang="en-US" sz="3600">
              <a:latin typeface="Times New Roman" panose="02020603050405020304" pitchFamily="18" charset="0"/>
            </a:endParaRPr>
          </a:p>
        </p:txBody>
      </p:sp>
      <p:sp>
        <p:nvSpPr>
          <p:cNvPr id="19462" name="Freeform 6">
            <a:extLst>
              <a:ext uri="{FF2B5EF4-FFF2-40B4-BE49-F238E27FC236}">
                <a16:creationId xmlns:a16="http://schemas.microsoft.com/office/drawing/2014/main" id="{3809C07C-DE65-40EC-1855-65F30EC5C51D}"/>
              </a:ext>
            </a:extLst>
          </p:cNvPr>
          <p:cNvSpPr>
            <a:spLocks/>
          </p:cNvSpPr>
          <p:nvPr/>
        </p:nvSpPr>
        <p:spPr bwMode="auto">
          <a:xfrm>
            <a:off x="2286000" y="3352800"/>
            <a:ext cx="1219200" cy="627063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F91CD85B-626E-735B-0848-0775885D2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05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3600">
                <a:latin typeface="Times New Roman" panose="02020603050405020304" pitchFamily="18" charset="0"/>
              </a:rPr>
              <a:t>+</a:t>
            </a:r>
            <a:endParaRPr lang="es-ES" altLang="en-US" sz="3600">
              <a:latin typeface="Times New Roman" panose="02020603050405020304" pitchFamily="18" charset="0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C6E5C6BC-B064-034D-FFCE-8D4191A77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006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4000">
                <a:latin typeface="Times New Roman" panose="02020603050405020304" pitchFamily="18" charset="0"/>
              </a:rPr>
              <a:t>=</a:t>
            </a:r>
            <a:endParaRPr lang="es-ES" altLang="en-US" sz="4000">
              <a:latin typeface="Times New Roman" panose="02020603050405020304" pitchFamily="18" charset="0"/>
            </a:endParaRPr>
          </a:p>
        </p:txBody>
      </p:sp>
      <p:sp>
        <p:nvSpPr>
          <p:cNvPr id="19465" name="Freeform 9">
            <a:extLst>
              <a:ext uri="{FF2B5EF4-FFF2-40B4-BE49-F238E27FC236}">
                <a16:creationId xmlns:a16="http://schemas.microsoft.com/office/drawing/2014/main" id="{1235678D-C3E0-A19B-014E-BCBCB956F4A4}"/>
              </a:ext>
            </a:extLst>
          </p:cNvPr>
          <p:cNvSpPr>
            <a:spLocks/>
          </p:cNvSpPr>
          <p:nvPr/>
        </p:nvSpPr>
        <p:spPr bwMode="auto">
          <a:xfrm>
            <a:off x="1828800" y="4572000"/>
            <a:ext cx="1447800" cy="762000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1CCB7353-FC00-C028-EB0C-B7A7D2C96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62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099C8075-B58F-B189-82C5-913D9802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-50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CFE00FDB-0FA7-0BA5-9BB6-D36F109C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4958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Summation does not reach the spiking threshold.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Action potentials are not produced</a:t>
            </a:r>
            <a:endParaRPr lang="es-E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69" name="Picture 13" descr="bnc3_4">
            <a:extLst>
              <a:ext uri="{FF2B5EF4-FFF2-40B4-BE49-F238E27FC236}">
                <a16:creationId xmlns:a16="http://schemas.microsoft.com/office/drawing/2014/main" id="{444BD6CC-EA26-9777-FA06-9DC5AC8B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50292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Text Box 14">
            <a:extLst>
              <a:ext uri="{FF2B5EF4-FFF2-40B4-BE49-F238E27FC236}">
                <a16:creationId xmlns:a16="http://schemas.microsoft.com/office/drawing/2014/main" id="{4C6A2F71-AA96-18B8-5A70-1A253B509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"/>
            <a:ext cx="426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Spiking threshold of this neuron: -49 mV</a:t>
            </a:r>
          </a:p>
        </p:txBody>
      </p:sp>
      <p:sp>
        <p:nvSpPr>
          <p:cNvPr id="19471" name="Text Box 6">
            <a:extLst>
              <a:ext uri="{FF2B5EF4-FFF2-40B4-BE49-F238E27FC236}">
                <a16:creationId xmlns:a16="http://schemas.microsoft.com/office/drawing/2014/main" id="{72BEE97E-482B-8CD5-80C8-BD630CF0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nc3_4">
            <a:extLst>
              <a:ext uri="{FF2B5EF4-FFF2-40B4-BE49-F238E27FC236}">
                <a16:creationId xmlns:a16="http://schemas.microsoft.com/office/drawing/2014/main" id="{C02AE422-1BC4-2504-9758-9A47AECB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9275"/>
            <a:ext cx="56388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Line 3">
            <a:extLst>
              <a:ext uri="{FF2B5EF4-FFF2-40B4-BE49-F238E27FC236}">
                <a16:creationId xmlns:a16="http://schemas.microsoft.com/office/drawing/2014/main" id="{977C3B1F-9237-BFA1-A107-D5D80FAA0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133600"/>
            <a:ext cx="685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93C3954-5FAE-EF6A-22C8-FD2567E4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16711201-9FBC-6732-E2F1-D2CC01505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8001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20486" name="Freeform 7">
            <a:extLst>
              <a:ext uri="{FF2B5EF4-FFF2-40B4-BE49-F238E27FC236}">
                <a16:creationId xmlns:a16="http://schemas.microsoft.com/office/drawing/2014/main" id="{5DACEF1F-39AD-0B0D-50CC-1CB93EB8B1BD}"/>
              </a:ext>
            </a:extLst>
          </p:cNvPr>
          <p:cNvSpPr>
            <a:spLocks/>
          </p:cNvSpPr>
          <p:nvPr/>
        </p:nvSpPr>
        <p:spPr bwMode="auto">
          <a:xfrm>
            <a:off x="990600" y="4114800"/>
            <a:ext cx="838200" cy="304800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Freeform 8">
            <a:extLst>
              <a:ext uri="{FF2B5EF4-FFF2-40B4-BE49-F238E27FC236}">
                <a16:creationId xmlns:a16="http://schemas.microsoft.com/office/drawing/2014/main" id="{002E12A0-DC26-2452-3938-DF0E280C3E78}"/>
              </a:ext>
            </a:extLst>
          </p:cNvPr>
          <p:cNvSpPr>
            <a:spLocks/>
          </p:cNvSpPr>
          <p:nvPr/>
        </p:nvSpPr>
        <p:spPr bwMode="auto">
          <a:xfrm>
            <a:off x="5867400" y="4267200"/>
            <a:ext cx="1371600" cy="457200"/>
          </a:xfrm>
          <a:custGeom>
            <a:avLst/>
            <a:gdLst>
              <a:gd name="T0" fmla="*/ 0 w 1152"/>
              <a:gd name="T1" fmla="*/ 2147483647 h 541"/>
              <a:gd name="T2" fmla="*/ 2147483647 w 1152"/>
              <a:gd name="T3" fmla="*/ 2147483647 h 541"/>
              <a:gd name="T4" fmla="*/ 2147483647 w 1152"/>
              <a:gd name="T5" fmla="*/ 2147483647 h 541"/>
              <a:gd name="T6" fmla="*/ 2147483647 w 1152"/>
              <a:gd name="T7" fmla="*/ 2147483647 h 541"/>
              <a:gd name="T8" fmla="*/ 2147483647 w 1152"/>
              <a:gd name="T9" fmla="*/ 2147483647 h 541"/>
              <a:gd name="T10" fmla="*/ 2147483647 w 1152"/>
              <a:gd name="T11" fmla="*/ 2147483647 h 541"/>
              <a:gd name="T12" fmla="*/ 2147483647 w 1152"/>
              <a:gd name="T13" fmla="*/ 2147483647 h 541"/>
              <a:gd name="T14" fmla="*/ 2147483647 w 1152"/>
              <a:gd name="T15" fmla="*/ 2147483647 h 541"/>
              <a:gd name="T16" fmla="*/ 2147483647 w 1152"/>
              <a:gd name="T17" fmla="*/ 2147483647 h 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52"/>
              <a:gd name="T28" fmla="*/ 0 h 541"/>
              <a:gd name="T29" fmla="*/ 1152 w 1152"/>
              <a:gd name="T30" fmla="*/ 541 h 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52" h="541">
                <a:moveTo>
                  <a:pt x="0" y="180"/>
                </a:moveTo>
                <a:cubicBezTo>
                  <a:pt x="30" y="173"/>
                  <a:pt x="60" y="158"/>
                  <a:pt x="91" y="158"/>
                </a:cubicBezTo>
                <a:cubicBezTo>
                  <a:pt x="148" y="158"/>
                  <a:pt x="209" y="156"/>
                  <a:pt x="260" y="180"/>
                </a:cubicBezTo>
                <a:cubicBezTo>
                  <a:pt x="282" y="190"/>
                  <a:pt x="275" y="225"/>
                  <a:pt x="283" y="248"/>
                </a:cubicBezTo>
                <a:cubicBezTo>
                  <a:pt x="308" y="323"/>
                  <a:pt x="326" y="416"/>
                  <a:pt x="395" y="462"/>
                </a:cubicBezTo>
                <a:cubicBezTo>
                  <a:pt x="422" y="501"/>
                  <a:pt x="441" y="515"/>
                  <a:pt x="486" y="530"/>
                </a:cubicBezTo>
                <a:cubicBezTo>
                  <a:pt x="613" y="516"/>
                  <a:pt x="585" y="541"/>
                  <a:pt x="610" y="440"/>
                </a:cubicBezTo>
                <a:cubicBezTo>
                  <a:pt x="606" y="395"/>
                  <a:pt x="599" y="349"/>
                  <a:pt x="599" y="304"/>
                </a:cubicBezTo>
                <a:cubicBezTo>
                  <a:pt x="599" y="0"/>
                  <a:pt x="686" y="180"/>
                  <a:pt x="1152" y="180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0CF41E40-604D-7A0B-185A-74DA897B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3600">
                <a:latin typeface="Times New Roman" panose="02020603050405020304" pitchFamily="18" charset="0"/>
              </a:rPr>
              <a:t>+</a:t>
            </a:r>
            <a:endParaRPr lang="es-ES" altLang="en-US" sz="3600">
              <a:latin typeface="Times New Roman" panose="02020603050405020304" pitchFamily="18" charset="0"/>
            </a:endParaRPr>
          </a:p>
        </p:txBody>
      </p:sp>
      <p:sp>
        <p:nvSpPr>
          <p:cNvPr id="20489" name="Freeform 10">
            <a:extLst>
              <a:ext uri="{FF2B5EF4-FFF2-40B4-BE49-F238E27FC236}">
                <a16:creationId xmlns:a16="http://schemas.microsoft.com/office/drawing/2014/main" id="{F87CFD75-D785-3380-B8E7-79E6C54509F3}"/>
              </a:ext>
            </a:extLst>
          </p:cNvPr>
          <p:cNvSpPr>
            <a:spLocks/>
          </p:cNvSpPr>
          <p:nvPr/>
        </p:nvSpPr>
        <p:spPr bwMode="auto">
          <a:xfrm>
            <a:off x="2438400" y="3733800"/>
            <a:ext cx="1066800" cy="685800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11">
            <a:extLst>
              <a:ext uri="{FF2B5EF4-FFF2-40B4-BE49-F238E27FC236}">
                <a16:creationId xmlns:a16="http://schemas.microsoft.com/office/drawing/2014/main" id="{1CD8C7C9-3486-A332-6EEC-CCC613DF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3600">
                <a:latin typeface="Times New Roman" panose="02020603050405020304" pitchFamily="18" charset="0"/>
              </a:rPr>
              <a:t>+</a:t>
            </a:r>
            <a:endParaRPr lang="es-ES" altLang="en-US" sz="3600">
              <a:latin typeface="Times New Roman" panose="02020603050405020304" pitchFamily="18" charset="0"/>
            </a:endParaRPr>
          </a:p>
        </p:txBody>
      </p:sp>
      <p:sp>
        <p:nvSpPr>
          <p:cNvPr id="20491" name="Freeform 12">
            <a:extLst>
              <a:ext uri="{FF2B5EF4-FFF2-40B4-BE49-F238E27FC236}">
                <a16:creationId xmlns:a16="http://schemas.microsoft.com/office/drawing/2014/main" id="{A0311274-F040-5B65-37A6-6B7EF0B046C7}"/>
              </a:ext>
            </a:extLst>
          </p:cNvPr>
          <p:cNvSpPr>
            <a:spLocks/>
          </p:cNvSpPr>
          <p:nvPr/>
        </p:nvSpPr>
        <p:spPr bwMode="auto">
          <a:xfrm>
            <a:off x="4419600" y="4114800"/>
            <a:ext cx="685800" cy="228600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13">
            <a:extLst>
              <a:ext uri="{FF2B5EF4-FFF2-40B4-BE49-F238E27FC236}">
                <a16:creationId xmlns:a16="http://schemas.microsoft.com/office/drawing/2014/main" id="{CDF6F141-E9A2-A715-590E-8BD84BB99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148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3600">
                <a:latin typeface="Times New Roman" panose="02020603050405020304" pitchFamily="18" charset="0"/>
              </a:rPr>
              <a:t>+</a:t>
            </a:r>
            <a:endParaRPr lang="es-ES" altLang="en-US" sz="3600">
              <a:latin typeface="Times New Roman" panose="02020603050405020304" pitchFamily="18" charset="0"/>
            </a:endParaRPr>
          </a:p>
        </p:txBody>
      </p:sp>
      <p:sp>
        <p:nvSpPr>
          <p:cNvPr id="20493" name="Text Box 14">
            <a:extLst>
              <a:ext uri="{FF2B5EF4-FFF2-40B4-BE49-F238E27FC236}">
                <a16:creationId xmlns:a16="http://schemas.microsoft.com/office/drawing/2014/main" id="{A8A9F9ED-A2F7-6A75-1712-D5DFB9EC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2578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4000">
                <a:latin typeface="Times New Roman" panose="02020603050405020304" pitchFamily="18" charset="0"/>
              </a:rPr>
              <a:t>=</a:t>
            </a:r>
            <a:endParaRPr lang="es-ES" altLang="en-US" sz="4000">
              <a:latin typeface="Times New Roman" panose="02020603050405020304" pitchFamily="18" charset="0"/>
            </a:endParaRPr>
          </a:p>
        </p:txBody>
      </p:sp>
      <p:sp>
        <p:nvSpPr>
          <p:cNvPr id="20494" name="Freeform 15">
            <a:extLst>
              <a:ext uri="{FF2B5EF4-FFF2-40B4-BE49-F238E27FC236}">
                <a16:creationId xmlns:a16="http://schemas.microsoft.com/office/drawing/2014/main" id="{FD6CCD51-503E-F902-E39E-71B8B4B20401}"/>
              </a:ext>
            </a:extLst>
          </p:cNvPr>
          <p:cNvSpPr>
            <a:spLocks/>
          </p:cNvSpPr>
          <p:nvPr/>
        </p:nvSpPr>
        <p:spPr bwMode="auto">
          <a:xfrm>
            <a:off x="1905000" y="5181600"/>
            <a:ext cx="1143000" cy="457200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 Box 16">
            <a:extLst>
              <a:ext uri="{FF2B5EF4-FFF2-40B4-BE49-F238E27FC236}">
                <a16:creationId xmlns:a16="http://schemas.microsoft.com/office/drawing/2014/main" id="{F2DCF140-BED2-ECF5-3244-D2B98BCB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876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-49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20496" name="Text Box 17">
            <a:extLst>
              <a:ext uri="{FF2B5EF4-FFF2-40B4-BE49-F238E27FC236}">
                <a16:creationId xmlns:a16="http://schemas.microsoft.com/office/drawing/2014/main" id="{1F5CC993-4A38-622D-7E51-906C3B30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953000"/>
            <a:ext cx="4267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Summation reaches the spiking threshold.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Action potentials are produced</a:t>
            </a:r>
            <a:endParaRPr lang="es-E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7" name="Text Box 14">
            <a:extLst>
              <a:ext uri="{FF2B5EF4-FFF2-40B4-BE49-F238E27FC236}">
                <a16:creationId xmlns:a16="http://schemas.microsoft.com/office/drawing/2014/main" id="{2AF1A0AF-007C-4F13-F646-514AB82F2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"/>
            <a:ext cx="426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Spiking threshold of this neuron: -49 mV</a:t>
            </a:r>
          </a:p>
        </p:txBody>
      </p:sp>
      <p:sp>
        <p:nvSpPr>
          <p:cNvPr id="20498" name="Text Box 6">
            <a:extLst>
              <a:ext uri="{FF2B5EF4-FFF2-40B4-BE49-F238E27FC236}">
                <a16:creationId xmlns:a16="http://schemas.microsoft.com/office/drawing/2014/main" id="{270F8FBB-C451-4792-D267-5A2B9043D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bnc3_4">
            <a:extLst>
              <a:ext uri="{FF2B5EF4-FFF2-40B4-BE49-F238E27FC236}">
                <a16:creationId xmlns:a16="http://schemas.microsoft.com/office/drawing/2014/main" id="{91DEB02B-B65D-6A5C-1A01-A586FE11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56388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Line 3">
            <a:extLst>
              <a:ext uri="{FF2B5EF4-FFF2-40B4-BE49-F238E27FC236}">
                <a16:creationId xmlns:a16="http://schemas.microsoft.com/office/drawing/2014/main" id="{A1B9A73A-C816-C82B-1B73-111F27A3A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133600"/>
            <a:ext cx="685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99E4799-DEE2-9BE0-54C3-0CB3C875B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50789EBF-A89E-AF5D-6311-E62B68EE1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8001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n-US"/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32A837D4-2B2A-D277-EE27-BDC01E2970E4}"/>
              </a:ext>
            </a:extLst>
          </p:cNvPr>
          <p:cNvSpPr>
            <a:spLocks/>
          </p:cNvSpPr>
          <p:nvPr/>
        </p:nvSpPr>
        <p:spPr bwMode="auto">
          <a:xfrm>
            <a:off x="1066800" y="3886200"/>
            <a:ext cx="838200" cy="457200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Freeform 7">
            <a:extLst>
              <a:ext uri="{FF2B5EF4-FFF2-40B4-BE49-F238E27FC236}">
                <a16:creationId xmlns:a16="http://schemas.microsoft.com/office/drawing/2014/main" id="{7135EBD4-B0CD-EB97-8F55-9F257F895418}"/>
              </a:ext>
            </a:extLst>
          </p:cNvPr>
          <p:cNvSpPr>
            <a:spLocks/>
          </p:cNvSpPr>
          <p:nvPr/>
        </p:nvSpPr>
        <p:spPr bwMode="auto">
          <a:xfrm>
            <a:off x="5867400" y="4267200"/>
            <a:ext cx="1524000" cy="609600"/>
          </a:xfrm>
          <a:custGeom>
            <a:avLst/>
            <a:gdLst>
              <a:gd name="T0" fmla="*/ 0 w 1152"/>
              <a:gd name="T1" fmla="*/ 2147483647 h 541"/>
              <a:gd name="T2" fmla="*/ 2147483647 w 1152"/>
              <a:gd name="T3" fmla="*/ 2147483647 h 541"/>
              <a:gd name="T4" fmla="*/ 2147483647 w 1152"/>
              <a:gd name="T5" fmla="*/ 2147483647 h 541"/>
              <a:gd name="T6" fmla="*/ 2147483647 w 1152"/>
              <a:gd name="T7" fmla="*/ 2147483647 h 541"/>
              <a:gd name="T8" fmla="*/ 2147483647 w 1152"/>
              <a:gd name="T9" fmla="*/ 2147483647 h 541"/>
              <a:gd name="T10" fmla="*/ 2147483647 w 1152"/>
              <a:gd name="T11" fmla="*/ 2147483647 h 541"/>
              <a:gd name="T12" fmla="*/ 2147483647 w 1152"/>
              <a:gd name="T13" fmla="*/ 2147483647 h 541"/>
              <a:gd name="T14" fmla="*/ 2147483647 w 1152"/>
              <a:gd name="T15" fmla="*/ 2147483647 h 541"/>
              <a:gd name="T16" fmla="*/ 2147483647 w 1152"/>
              <a:gd name="T17" fmla="*/ 2147483647 h 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52"/>
              <a:gd name="T28" fmla="*/ 0 h 541"/>
              <a:gd name="T29" fmla="*/ 1152 w 1152"/>
              <a:gd name="T30" fmla="*/ 541 h 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52" h="541">
                <a:moveTo>
                  <a:pt x="0" y="180"/>
                </a:moveTo>
                <a:cubicBezTo>
                  <a:pt x="30" y="173"/>
                  <a:pt x="60" y="158"/>
                  <a:pt x="91" y="158"/>
                </a:cubicBezTo>
                <a:cubicBezTo>
                  <a:pt x="148" y="158"/>
                  <a:pt x="209" y="156"/>
                  <a:pt x="260" y="180"/>
                </a:cubicBezTo>
                <a:cubicBezTo>
                  <a:pt x="282" y="190"/>
                  <a:pt x="275" y="225"/>
                  <a:pt x="283" y="248"/>
                </a:cubicBezTo>
                <a:cubicBezTo>
                  <a:pt x="308" y="323"/>
                  <a:pt x="326" y="416"/>
                  <a:pt x="395" y="462"/>
                </a:cubicBezTo>
                <a:cubicBezTo>
                  <a:pt x="422" y="501"/>
                  <a:pt x="441" y="515"/>
                  <a:pt x="486" y="530"/>
                </a:cubicBezTo>
                <a:cubicBezTo>
                  <a:pt x="613" y="516"/>
                  <a:pt x="585" y="541"/>
                  <a:pt x="610" y="440"/>
                </a:cubicBezTo>
                <a:cubicBezTo>
                  <a:pt x="606" y="395"/>
                  <a:pt x="599" y="349"/>
                  <a:pt x="599" y="304"/>
                </a:cubicBezTo>
                <a:cubicBezTo>
                  <a:pt x="599" y="0"/>
                  <a:pt x="686" y="180"/>
                  <a:pt x="1152" y="180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DE7A749C-279B-1E58-61DA-0D632B5C1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100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3600">
                <a:latin typeface="Times New Roman" panose="02020603050405020304" pitchFamily="18" charset="0"/>
              </a:rPr>
              <a:t>+</a:t>
            </a:r>
            <a:endParaRPr lang="es-ES" altLang="en-US" sz="3600">
              <a:latin typeface="Times New Roman" panose="02020603050405020304" pitchFamily="18" charset="0"/>
            </a:endParaRPr>
          </a:p>
        </p:txBody>
      </p:sp>
      <p:sp>
        <p:nvSpPr>
          <p:cNvPr id="21513" name="Freeform 9">
            <a:extLst>
              <a:ext uri="{FF2B5EF4-FFF2-40B4-BE49-F238E27FC236}">
                <a16:creationId xmlns:a16="http://schemas.microsoft.com/office/drawing/2014/main" id="{1B146889-FDD3-1668-1591-1100A608C50C}"/>
              </a:ext>
            </a:extLst>
          </p:cNvPr>
          <p:cNvSpPr>
            <a:spLocks/>
          </p:cNvSpPr>
          <p:nvPr/>
        </p:nvSpPr>
        <p:spPr bwMode="auto">
          <a:xfrm>
            <a:off x="2514600" y="3733800"/>
            <a:ext cx="1219200" cy="779463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C6AE1112-323B-F575-F693-63B62F44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86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3600">
                <a:latin typeface="Times New Roman" panose="02020603050405020304" pitchFamily="18" charset="0"/>
              </a:rPr>
              <a:t>+</a:t>
            </a:r>
            <a:endParaRPr lang="es-ES" altLang="en-US" sz="3600">
              <a:latin typeface="Times New Roman" panose="02020603050405020304" pitchFamily="18" charset="0"/>
            </a:endParaRPr>
          </a:p>
        </p:txBody>
      </p:sp>
      <p:sp>
        <p:nvSpPr>
          <p:cNvPr id="21515" name="Freeform 11">
            <a:extLst>
              <a:ext uri="{FF2B5EF4-FFF2-40B4-BE49-F238E27FC236}">
                <a16:creationId xmlns:a16="http://schemas.microsoft.com/office/drawing/2014/main" id="{D27634F6-C9A1-E2AE-6D43-DC0EC286E4FA}"/>
              </a:ext>
            </a:extLst>
          </p:cNvPr>
          <p:cNvSpPr>
            <a:spLocks/>
          </p:cNvSpPr>
          <p:nvPr/>
        </p:nvSpPr>
        <p:spPr bwMode="auto">
          <a:xfrm>
            <a:off x="4267200" y="3962400"/>
            <a:ext cx="1219200" cy="627063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75435D00-F4FB-004C-4F50-5FBA4147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9624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3600">
                <a:latin typeface="Times New Roman" panose="02020603050405020304" pitchFamily="18" charset="0"/>
              </a:rPr>
              <a:t>+</a:t>
            </a:r>
            <a:endParaRPr lang="es-ES" altLang="en-US" sz="3600">
              <a:latin typeface="Times New Roman" panose="02020603050405020304" pitchFamily="18" charset="0"/>
            </a:endParaRP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7267D847-1A80-36B0-04EC-D37D6CCF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816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4000">
                <a:latin typeface="Times New Roman" panose="02020603050405020304" pitchFamily="18" charset="0"/>
              </a:rPr>
              <a:t>=</a:t>
            </a:r>
            <a:endParaRPr lang="es-ES" altLang="en-US" sz="4000">
              <a:latin typeface="Times New Roman" panose="02020603050405020304" pitchFamily="18" charset="0"/>
            </a:endParaRPr>
          </a:p>
        </p:txBody>
      </p:sp>
      <p:sp>
        <p:nvSpPr>
          <p:cNvPr id="21518" name="Freeform 14">
            <a:extLst>
              <a:ext uri="{FF2B5EF4-FFF2-40B4-BE49-F238E27FC236}">
                <a16:creationId xmlns:a16="http://schemas.microsoft.com/office/drawing/2014/main" id="{27DD925D-E9C7-71DA-8A46-8A9725CFEB18}"/>
              </a:ext>
            </a:extLst>
          </p:cNvPr>
          <p:cNvSpPr>
            <a:spLocks/>
          </p:cNvSpPr>
          <p:nvPr/>
        </p:nvSpPr>
        <p:spPr bwMode="auto">
          <a:xfrm>
            <a:off x="2057400" y="4648200"/>
            <a:ext cx="1828800" cy="1008063"/>
          </a:xfrm>
          <a:custGeom>
            <a:avLst/>
            <a:gdLst>
              <a:gd name="T0" fmla="*/ 0 w 1005"/>
              <a:gd name="T1" fmla="*/ 2147483647 h 583"/>
              <a:gd name="T2" fmla="*/ 2147483647 w 1005"/>
              <a:gd name="T3" fmla="*/ 2147483647 h 583"/>
              <a:gd name="T4" fmla="*/ 2147483647 w 1005"/>
              <a:gd name="T5" fmla="*/ 2147483647 h 583"/>
              <a:gd name="T6" fmla="*/ 2147483647 w 1005"/>
              <a:gd name="T7" fmla="*/ 2147483647 h 583"/>
              <a:gd name="T8" fmla="*/ 2147483647 w 1005"/>
              <a:gd name="T9" fmla="*/ 2147483647 h 583"/>
              <a:gd name="T10" fmla="*/ 2147483647 w 1005"/>
              <a:gd name="T11" fmla="*/ 0 h 583"/>
              <a:gd name="T12" fmla="*/ 2147483647 w 1005"/>
              <a:gd name="T13" fmla="*/ 2147483647 h 583"/>
              <a:gd name="T14" fmla="*/ 2147483647 w 1005"/>
              <a:gd name="T15" fmla="*/ 2147483647 h 583"/>
              <a:gd name="T16" fmla="*/ 2147483647 w 1005"/>
              <a:gd name="T17" fmla="*/ 2147483647 h 583"/>
              <a:gd name="T18" fmla="*/ 2147483647 w 1005"/>
              <a:gd name="T19" fmla="*/ 2147483647 h 583"/>
              <a:gd name="T20" fmla="*/ 2147483647 w 1005"/>
              <a:gd name="T21" fmla="*/ 2147483647 h 5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5"/>
              <a:gd name="T34" fmla="*/ 0 h 583"/>
              <a:gd name="T35" fmla="*/ 1005 w 1005"/>
              <a:gd name="T36" fmla="*/ 583 h 5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5" h="583">
                <a:moveTo>
                  <a:pt x="0" y="531"/>
                </a:moveTo>
                <a:cubicBezTo>
                  <a:pt x="149" y="522"/>
                  <a:pt x="199" y="557"/>
                  <a:pt x="271" y="451"/>
                </a:cubicBezTo>
                <a:cubicBezTo>
                  <a:pt x="290" y="378"/>
                  <a:pt x="324" y="311"/>
                  <a:pt x="339" y="237"/>
                </a:cubicBezTo>
                <a:cubicBezTo>
                  <a:pt x="346" y="205"/>
                  <a:pt x="351" y="121"/>
                  <a:pt x="373" y="90"/>
                </a:cubicBezTo>
                <a:cubicBezTo>
                  <a:pt x="391" y="64"/>
                  <a:pt x="418" y="45"/>
                  <a:pt x="440" y="22"/>
                </a:cubicBezTo>
                <a:cubicBezTo>
                  <a:pt x="457" y="5"/>
                  <a:pt x="508" y="0"/>
                  <a:pt x="508" y="0"/>
                </a:cubicBezTo>
                <a:cubicBezTo>
                  <a:pt x="577" y="8"/>
                  <a:pt x="626" y="7"/>
                  <a:pt x="689" y="45"/>
                </a:cubicBezTo>
                <a:cubicBezTo>
                  <a:pt x="724" y="66"/>
                  <a:pt x="740" y="183"/>
                  <a:pt x="745" y="203"/>
                </a:cubicBezTo>
                <a:cubicBezTo>
                  <a:pt x="766" y="287"/>
                  <a:pt x="785" y="363"/>
                  <a:pt x="824" y="440"/>
                </a:cubicBezTo>
                <a:cubicBezTo>
                  <a:pt x="833" y="457"/>
                  <a:pt x="860" y="546"/>
                  <a:pt x="870" y="553"/>
                </a:cubicBezTo>
                <a:cubicBezTo>
                  <a:pt x="912" y="583"/>
                  <a:pt x="958" y="576"/>
                  <a:pt x="1005" y="57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5EEB54BD-0816-B678-EB60-FC06CF9FB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572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99456514-7002-9ADF-9369-C90539EF3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33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11A3EB6B-8A0F-B44E-7B6C-602DF04F0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-25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29772BBB-36E3-8791-6780-C235CFDF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800600"/>
            <a:ext cx="4845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Summation gives a depolarization level higher than the spiking threshold.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A high frequency of action potentials is produced</a:t>
            </a:r>
            <a:endParaRPr lang="es-E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Text Box 14">
            <a:extLst>
              <a:ext uri="{FF2B5EF4-FFF2-40B4-BE49-F238E27FC236}">
                <a16:creationId xmlns:a16="http://schemas.microsoft.com/office/drawing/2014/main" id="{52765EB3-ACED-8ED0-E80F-65AB87EFF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"/>
            <a:ext cx="426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Spiking threshold of this neuron: -49 mV</a:t>
            </a:r>
          </a:p>
        </p:txBody>
      </p:sp>
      <p:sp>
        <p:nvSpPr>
          <p:cNvPr id="21524" name="Text Box 6">
            <a:extLst>
              <a:ext uri="{FF2B5EF4-FFF2-40B4-BE49-F238E27FC236}">
                <a16:creationId xmlns:a16="http://schemas.microsoft.com/office/drawing/2014/main" id="{85DB3BD9-666C-9156-026F-E6253E5B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Postsynaptic effects: Mechanisms of synaptic integration</a:t>
            </a:r>
            <a:endParaRPr lang="es-ES" altLang="en-US" sz="20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DE3E06B2-64AB-E6B1-7FA0-E78BA1028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79232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FF0000"/>
                </a:solidFill>
                <a:latin typeface="Arial Narrow" panose="020B0606020202030204" pitchFamily="34" charset="0"/>
              </a:rPr>
              <a:t>Enzymatic degradation: </a:t>
            </a:r>
            <a:r>
              <a:rPr lang="es-ES_tradnl" altLang="en-US" sz="2400">
                <a:solidFill>
                  <a:schemeClr val="accent2"/>
                </a:solidFill>
                <a:latin typeface="Arial Narrow" panose="020B0606020202030204" pitchFamily="34" charset="0"/>
              </a:rPr>
              <a:t> Neurotransmitter molecules are broken down by an enzyme</a:t>
            </a:r>
            <a:endParaRPr lang="es-ES" altLang="en-US" sz="24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D3F8622B-FF30-2097-56B3-3B1DD348F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FF0000"/>
                </a:solidFill>
                <a:latin typeface="Arial Narrow" panose="020B0606020202030204" pitchFamily="34" charset="0"/>
              </a:rPr>
              <a:t>Reuptake</a:t>
            </a:r>
            <a:r>
              <a:rPr lang="es-ES_tradnl" altLang="en-US" sz="2400" b="1">
                <a:solidFill>
                  <a:srgbClr val="FFFF00"/>
                </a:solidFill>
                <a:latin typeface="Arial Narrow" panose="020B0606020202030204" pitchFamily="34" charset="0"/>
              </a:rPr>
              <a:t>:</a:t>
            </a:r>
            <a:r>
              <a:rPr lang="es-ES_tradnl" altLang="en-US" sz="2400">
                <a:latin typeface="Arial Narrow" panose="020B0606020202030204" pitchFamily="34" charset="0"/>
              </a:rPr>
              <a:t> </a:t>
            </a:r>
            <a:r>
              <a:rPr lang="es-ES_tradnl" altLang="en-US" sz="2400">
                <a:solidFill>
                  <a:schemeClr val="accent2"/>
                </a:solidFill>
                <a:latin typeface="Arial Narrow" panose="020B0606020202030204" pitchFamily="34" charset="0"/>
              </a:rPr>
              <a:t>Neurotransmitter molecules are introduced again into the presynaptic terminal, or into a glial cell</a:t>
            </a:r>
            <a:endParaRPr lang="es-ES" altLang="en-US" sz="24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5CFFCCC5-AA8D-5795-FFE0-52EBBB85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7543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3399"/>
                </a:solidFill>
                <a:latin typeface="Arial Narrow" panose="020B0606020202030204" pitchFamily="34" charset="0"/>
              </a:rPr>
              <a:t>Reuptake requires </a:t>
            </a:r>
            <a:r>
              <a:rPr lang="es-ES_tradnl" altLang="en-US" sz="2400" b="1">
                <a:solidFill>
                  <a:srgbClr val="FF3399"/>
                </a:solidFill>
                <a:latin typeface="Arial Narrow" panose="020B0606020202030204" pitchFamily="34" charset="0"/>
              </a:rPr>
              <a:t>high-affinity active transporters (pumps)</a:t>
            </a:r>
            <a:r>
              <a:rPr lang="es-ES_tradnl" altLang="en-US" sz="2400">
                <a:solidFill>
                  <a:srgbClr val="FF3399"/>
                </a:solidFill>
                <a:latin typeface="Arial Narrow" panose="020B0606020202030204" pitchFamily="34" charset="0"/>
              </a:rPr>
              <a:t> in the presynaptic membrane (or in nearby glial cells)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FF3399"/>
                </a:solidFill>
                <a:latin typeface="Arial Narrow" panose="020B0606020202030204" pitchFamily="34" charset="0"/>
              </a:rPr>
              <a:t>Reuptake is thus done againts the concentration gradient, and the transporters are specific for a given neurotransmitter</a:t>
            </a:r>
            <a:endParaRPr lang="es-ES" altLang="en-US" sz="2400">
              <a:solidFill>
                <a:srgbClr val="FF3399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8834C52F-112C-78E0-C5C0-68AD8F93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Neurotransmitter inactivation</a:t>
            </a:r>
            <a:endParaRPr lang="es-E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FE7F1DE9-1CB2-3857-A634-AB929D1B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287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CuadroTexto 1">
            <a:extLst>
              <a:ext uri="{FF2B5EF4-FFF2-40B4-BE49-F238E27FC236}">
                <a16:creationId xmlns:a16="http://schemas.microsoft.com/office/drawing/2014/main" id="{3CE33683-962E-33FF-2C07-CDDA43025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37288"/>
            <a:ext cx="7345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hlinkClick r:id="rId3"/>
              </a:rPr>
              <a:t>https://socratic.org/questions/why-is-inactivation-of-neurotransmitters-important</a:t>
            </a:r>
            <a:endParaRPr lang="en-US" altLang="en-US" sz="1400"/>
          </a:p>
        </p:txBody>
      </p:sp>
      <p:sp>
        <p:nvSpPr>
          <p:cNvPr id="23556" name="Text Box 7">
            <a:extLst>
              <a:ext uri="{FF2B5EF4-FFF2-40B4-BE49-F238E27FC236}">
                <a16:creationId xmlns:a16="http://schemas.microsoft.com/office/drawing/2014/main" id="{F5F47BB6-14BE-3DC4-3DD2-A59F2B46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Neurotransmitter inactivation</a:t>
            </a:r>
            <a:endParaRPr lang="es-ES" altLang="en-US" sz="2000" b="1"/>
          </a:p>
        </p:txBody>
      </p:sp>
      <p:sp>
        <p:nvSpPr>
          <p:cNvPr id="23557" name="CuadroTexto 2">
            <a:extLst>
              <a:ext uri="{FF2B5EF4-FFF2-40B4-BE49-F238E27FC236}">
                <a16:creationId xmlns:a16="http://schemas.microsoft.com/office/drawing/2014/main" id="{FDBC0BB1-EC96-E564-7F39-FA7ABF2A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251" y="849910"/>
            <a:ext cx="2808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en-US" b="1" dirty="0"/>
              <a:t>REUPTAKE</a:t>
            </a:r>
            <a:endParaRPr lang="en-US" altLang="en-US" b="1" dirty="0"/>
          </a:p>
        </p:txBody>
      </p:sp>
      <p:sp>
        <p:nvSpPr>
          <p:cNvPr id="23558" name="CuadroTexto 4">
            <a:extLst>
              <a:ext uri="{FF2B5EF4-FFF2-40B4-BE49-F238E27FC236}">
                <a16:creationId xmlns:a16="http://schemas.microsoft.com/office/drawing/2014/main" id="{349C0E4C-9445-1E9A-D1F4-9F6C45087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19" y="2276872"/>
            <a:ext cx="338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en-US" b="1" dirty="0"/>
              <a:t>ENZYMATIC DEGRADATION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532391E-CAE1-1D6B-AD40-3809E63FA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solidFill>
                  <a:srgbClr val="FF0000"/>
                </a:solidFill>
                <a:latin typeface="Arial Narrow" panose="020B0606020202030204" pitchFamily="34" charset="0"/>
              </a:rPr>
              <a:t>Two kinds of presynaptic receptors: Autoreceptors and Heteroreceptors</a:t>
            </a:r>
            <a:endParaRPr lang="es-ES" altLang="en-US" sz="2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Text Box 7">
            <a:extLst>
              <a:ext uri="{FF2B5EF4-FFF2-40B4-BE49-F238E27FC236}">
                <a16:creationId xmlns:a16="http://schemas.microsoft.com/office/drawing/2014/main" id="{06770C9D-5D8F-D5AD-B038-4722FD34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Synaptic modulation. Presynaptic receptors</a:t>
            </a:r>
            <a:endParaRPr lang="es-ES" altLang="en-US" sz="2000" b="1"/>
          </a:p>
        </p:txBody>
      </p:sp>
      <p:pic>
        <p:nvPicPr>
          <p:cNvPr id="24580" name="Picture 2" descr="Resultat d'imatges de Autoreceptors">
            <a:extLst>
              <a:ext uri="{FF2B5EF4-FFF2-40B4-BE49-F238E27FC236}">
                <a16:creationId xmlns:a16="http://schemas.microsoft.com/office/drawing/2014/main" id="{E353EDA6-F5BD-A5F0-A458-4EE64C44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0" b="21651"/>
          <a:stretch>
            <a:fillRect/>
          </a:stretch>
        </p:blipFill>
        <p:spPr bwMode="auto">
          <a:xfrm>
            <a:off x="1187450" y="1700213"/>
            <a:ext cx="8893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uadroTexto 1">
            <a:extLst>
              <a:ext uri="{FF2B5EF4-FFF2-40B4-BE49-F238E27FC236}">
                <a16:creationId xmlns:a16="http://schemas.microsoft.com/office/drawing/2014/main" id="{52625B9A-9C53-41D9-24BD-E091B1FC9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125538"/>
            <a:ext cx="4608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en-US"/>
              <a:t>HETERORECEPTORS:</a:t>
            </a:r>
          </a:p>
          <a:p>
            <a:pPr eaLnBrk="1" hangingPunct="1"/>
            <a:r>
              <a:rPr lang="ca-ES" altLang="en-US"/>
              <a:t>Are the receptors of axoaxonic synapses</a:t>
            </a:r>
            <a:endParaRPr lang="en-US" altLang="en-US"/>
          </a:p>
        </p:txBody>
      </p:sp>
      <p:grpSp>
        <p:nvGrpSpPr>
          <p:cNvPr id="24582" name="Agrupa 11">
            <a:extLst>
              <a:ext uri="{FF2B5EF4-FFF2-40B4-BE49-F238E27FC236}">
                <a16:creationId xmlns:a16="http://schemas.microsoft.com/office/drawing/2014/main" id="{AB7BC0B7-F46B-B050-D57A-5E0898E05A8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92375"/>
            <a:ext cx="2592388" cy="2952750"/>
            <a:chOff x="107504" y="2492896"/>
            <a:chExt cx="2592288" cy="2952328"/>
          </a:xfrm>
        </p:grpSpPr>
        <p:pic>
          <p:nvPicPr>
            <p:cNvPr id="24583" name="Picture 8" descr="Synapse">
              <a:extLst>
                <a:ext uri="{FF2B5EF4-FFF2-40B4-BE49-F238E27FC236}">
                  <a16:creationId xmlns:a16="http://schemas.microsoft.com/office/drawing/2014/main" id="{E4A2848F-EF18-AC54-D417-A404A467C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72" t="12096" r="16096" b="5249"/>
            <a:stretch>
              <a:fillRect/>
            </a:stretch>
          </p:blipFill>
          <p:spPr bwMode="auto">
            <a:xfrm>
              <a:off x="107504" y="2492896"/>
              <a:ext cx="2592288" cy="295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QuadreDeText 8">
              <a:extLst>
                <a:ext uri="{FF2B5EF4-FFF2-40B4-BE49-F238E27FC236}">
                  <a16:creationId xmlns:a16="http://schemas.microsoft.com/office/drawing/2014/main" id="{C7A6BB9C-5785-8588-2A80-DBC93BD46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3573016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n-US"/>
                <a:t>A</a:t>
              </a:r>
            </a:p>
          </p:txBody>
        </p:sp>
        <p:sp>
          <p:nvSpPr>
            <p:cNvPr id="24585" name="QuadreDeText 9">
              <a:extLst>
                <a:ext uri="{FF2B5EF4-FFF2-40B4-BE49-F238E27FC236}">
                  <a16:creationId xmlns:a16="http://schemas.microsoft.com/office/drawing/2014/main" id="{05D0F5F5-9697-1E2F-9E6E-88D7A3450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4437112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n-US"/>
                <a:t>B</a:t>
              </a:r>
            </a:p>
          </p:txBody>
        </p:sp>
        <p:sp>
          <p:nvSpPr>
            <p:cNvPr id="24586" name="QuadreDeText 10">
              <a:extLst>
                <a:ext uri="{FF2B5EF4-FFF2-40B4-BE49-F238E27FC236}">
                  <a16:creationId xmlns:a16="http://schemas.microsoft.com/office/drawing/2014/main" id="{D790EDF7-5ADD-9D03-57E4-FF3FEEE69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492896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s-ES" altLang="en-US"/>
                <a:t>C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Resultat d'imatges de Autoreceptors">
            <a:extLst>
              <a:ext uri="{FF2B5EF4-FFF2-40B4-BE49-F238E27FC236}">
                <a16:creationId xmlns:a16="http://schemas.microsoft.com/office/drawing/2014/main" id="{D2330EEC-D761-148C-01BE-685DAA59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0" b="8002"/>
          <a:stretch>
            <a:fillRect/>
          </a:stretch>
        </p:blipFill>
        <p:spPr bwMode="auto">
          <a:xfrm>
            <a:off x="0" y="1052513"/>
            <a:ext cx="91440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CuadroTexto 1">
            <a:extLst>
              <a:ext uri="{FF2B5EF4-FFF2-40B4-BE49-F238E27FC236}">
                <a16:creationId xmlns:a16="http://schemas.microsoft.com/office/drawing/2014/main" id="{13D0FE8B-4E8B-BBE0-A137-92FC5022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2" y="3500438"/>
            <a:ext cx="316852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en-US" dirty="0"/>
              <a:t>AUTORECEPTORS</a:t>
            </a:r>
            <a:endParaRPr lang="en-US" altLang="en-US" dirty="0"/>
          </a:p>
        </p:txBody>
      </p:sp>
      <p:sp>
        <p:nvSpPr>
          <p:cNvPr id="25604" name="CuadroTexto 1">
            <a:extLst>
              <a:ext uri="{FF2B5EF4-FFF2-40B4-BE49-F238E27FC236}">
                <a16:creationId xmlns:a16="http://schemas.microsoft.com/office/drawing/2014/main" id="{16A51BE6-8147-7043-486C-1AE9C29B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91440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en-US" dirty="0"/>
              <a:t>AUTORECEPTORS</a:t>
            </a:r>
          </a:p>
          <a:p>
            <a:pPr eaLnBrk="1" hangingPunct="1"/>
            <a:r>
              <a:rPr lang="ca-ES" altLang="en-US" sz="2000" dirty="0" err="1"/>
              <a:t>Are</a:t>
            </a:r>
            <a:r>
              <a:rPr lang="ca-ES" altLang="en-US" sz="2000" dirty="0"/>
              <a:t> </a:t>
            </a:r>
            <a:r>
              <a:rPr lang="ca-ES" altLang="en-US" sz="2000" dirty="0" err="1"/>
              <a:t>located</a:t>
            </a:r>
            <a:r>
              <a:rPr lang="ca-ES" altLang="en-US" sz="2000" dirty="0"/>
              <a:t> in </a:t>
            </a:r>
            <a:r>
              <a:rPr lang="ca-ES" altLang="en-US" sz="2000" dirty="0" err="1"/>
              <a:t>the</a:t>
            </a:r>
            <a:r>
              <a:rPr lang="ca-ES" altLang="en-US" sz="2000" dirty="0"/>
              <a:t> </a:t>
            </a:r>
            <a:r>
              <a:rPr lang="ca-ES" altLang="en-US" sz="2000" dirty="0" err="1"/>
              <a:t>synaptic</a:t>
            </a:r>
            <a:r>
              <a:rPr lang="ca-ES" altLang="en-US" sz="2000" dirty="0"/>
              <a:t> terminal </a:t>
            </a:r>
            <a:r>
              <a:rPr lang="ca-ES" altLang="en-US" sz="2000" dirty="0" err="1"/>
              <a:t>and</a:t>
            </a:r>
            <a:r>
              <a:rPr lang="ca-ES" altLang="en-US" sz="2000" dirty="0"/>
              <a:t> </a:t>
            </a:r>
            <a:r>
              <a:rPr lang="ca-ES" altLang="en-US" sz="2000" dirty="0" err="1"/>
              <a:t>act</a:t>
            </a:r>
            <a:r>
              <a:rPr lang="ca-ES" altLang="en-US" sz="2000" dirty="0"/>
              <a:t> as receptors for </a:t>
            </a:r>
            <a:r>
              <a:rPr lang="ca-ES" altLang="en-US" sz="2000" dirty="0" err="1"/>
              <a:t>the</a:t>
            </a:r>
            <a:r>
              <a:rPr lang="ca-ES" altLang="en-US" sz="2000" dirty="0"/>
              <a:t> </a:t>
            </a:r>
            <a:r>
              <a:rPr lang="ca-ES" altLang="en-US" sz="2000" dirty="0" err="1"/>
              <a:t>neurotransmitter</a:t>
            </a:r>
            <a:r>
              <a:rPr lang="ca-ES" altLang="en-US" sz="2000" dirty="0"/>
              <a:t> of </a:t>
            </a:r>
            <a:r>
              <a:rPr lang="ca-ES" altLang="en-US" sz="2000" dirty="0" err="1"/>
              <a:t>the</a:t>
            </a:r>
            <a:r>
              <a:rPr lang="ca-ES" altLang="en-US" sz="2000" dirty="0"/>
              <a:t> </a:t>
            </a:r>
            <a:r>
              <a:rPr lang="ca-ES" altLang="en-US" sz="2000" dirty="0" err="1"/>
              <a:t>own</a:t>
            </a:r>
            <a:r>
              <a:rPr lang="ca-ES" altLang="en-US" sz="2000" dirty="0"/>
              <a:t> </a:t>
            </a:r>
            <a:r>
              <a:rPr lang="ca-ES" altLang="en-US" sz="2000" dirty="0" err="1"/>
              <a:t>releasing</a:t>
            </a:r>
            <a:r>
              <a:rPr lang="ca-ES" altLang="en-US" sz="2000" dirty="0"/>
              <a:t> </a:t>
            </a:r>
            <a:r>
              <a:rPr lang="ca-ES" altLang="en-US" sz="2000" dirty="0" err="1"/>
              <a:t>neuron</a:t>
            </a:r>
            <a:r>
              <a:rPr lang="ca-ES" altLang="en-US" sz="2000" dirty="0"/>
              <a:t> </a:t>
            </a:r>
            <a:endParaRPr lang="en-US" altLang="en-US" sz="2000" dirty="0"/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37F9C29A-2FC8-0283-F2CB-DA01E546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Synaptic modulation. Presynaptic receptors</a:t>
            </a:r>
            <a:endParaRPr lang="es-ES" altLang="en-US" sz="2000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sultat d'imatges de Heteroreceptors">
            <a:extLst>
              <a:ext uri="{FF2B5EF4-FFF2-40B4-BE49-F238E27FC236}">
                <a16:creationId xmlns:a16="http://schemas.microsoft.com/office/drawing/2014/main" id="{A1BE6A35-AD8F-A20C-14FB-BFDE3D28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8" t="13872" r="28226"/>
          <a:stretch>
            <a:fillRect/>
          </a:stretch>
        </p:blipFill>
        <p:spPr bwMode="auto">
          <a:xfrm>
            <a:off x="971550" y="404813"/>
            <a:ext cx="4248150" cy="617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CuadroTexto 1">
            <a:extLst>
              <a:ext uri="{FF2B5EF4-FFF2-40B4-BE49-F238E27FC236}">
                <a16:creationId xmlns:a16="http://schemas.microsoft.com/office/drawing/2014/main" id="{08E8C02F-118A-2D4B-5229-AD592DD5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908720"/>
            <a:ext cx="33131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en-US" dirty="0" err="1"/>
              <a:t>Heteroreceptors</a:t>
            </a:r>
            <a:r>
              <a:rPr lang="ca-ES" altLang="en-US" dirty="0"/>
              <a:t> can </a:t>
            </a:r>
            <a:r>
              <a:rPr lang="ca-ES" altLang="en-US" dirty="0" err="1"/>
              <a:t>induce</a:t>
            </a:r>
            <a:r>
              <a:rPr lang="ca-ES" altLang="en-US" dirty="0"/>
              <a:t>:</a:t>
            </a:r>
          </a:p>
          <a:p>
            <a:pPr eaLnBrk="1" hangingPunct="1"/>
            <a:endParaRPr lang="ca-E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n-US" sz="1800" b="1" dirty="0" err="1"/>
              <a:t>Presynaptic</a:t>
            </a:r>
            <a:r>
              <a:rPr lang="ca-ES" altLang="en-US" sz="1800" b="1" dirty="0"/>
              <a:t> </a:t>
            </a:r>
            <a:r>
              <a:rPr lang="ca-ES" altLang="en-US" sz="1800" b="1" dirty="0" err="1"/>
              <a:t>facilitation</a:t>
            </a:r>
            <a:r>
              <a:rPr lang="ca-ES" altLang="en-US" sz="1800" b="1" dirty="0"/>
              <a:t>: </a:t>
            </a:r>
            <a:r>
              <a:rPr lang="ca-ES" altLang="en-US" sz="1800" dirty="0" err="1"/>
              <a:t>Enhance</a:t>
            </a:r>
            <a:r>
              <a:rPr lang="ca-ES" altLang="en-US" sz="1800" dirty="0"/>
              <a:t> </a:t>
            </a:r>
            <a:r>
              <a:rPr lang="ca-ES" altLang="en-US" sz="1800" dirty="0" err="1"/>
              <a:t>the</a:t>
            </a:r>
            <a:r>
              <a:rPr lang="ca-ES" altLang="en-US" sz="1800" dirty="0"/>
              <a:t> </a:t>
            </a:r>
            <a:r>
              <a:rPr lang="ca-ES" altLang="en-US" sz="1800" dirty="0" err="1"/>
              <a:t>response</a:t>
            </a:r>
            <a:r>
              <a:rPr lang="ca-ES" altLang="en-US" sz="1800" dirty="0"/>
              <a:t> of </a:t>
            </a:r>
            <a:r>
              <a:rPr lang="ca-ES" altLang="en-US" sz="1800" dirty="0" err="1"/>
              <a:t>the</a:t>
            </a:r>
            <a:r>
              <a:rPr lang="ca-ES" altLang="en-US" sz="1800" dirty="0"/>
              <a:t> “</a:t>
            </a:r>
            <a:r>
              <a:rPr lang="ca-ES" altLang="en-US" sz="1800" dirty="0" err="1"/>
              <a:t>typical</a:t>
            </a:r>
            <a:r>
              <a:rPr lang="ca-ES" altLang="en-US" sz="1800" dirty="0"/>
              <a:t> </a:t>
            </a:r>
            <a:r>
              <a:rPr lang="ca-ES" altLang="en-US" sz="1800" dirty="0" err="1"/>
              <a:t>synapse</a:t>
            </a:r>
            <a:r>
              <a:rPr lang="ca-ES" altLang="en-US" sz="1800" dirty="0"/>
              <a:t>”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ca-ES" altLang="en-US" sz="1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ca-ES" altLang="en-US" sz="1800" b="1" dirty="0" err="1"/>
              <a:t>Presynaptic</a:t>
            </a:r>
            <a:r>
              <a:rPr lang="ca-ES" altLang="en-US" sz="1800" b="1" dirty="0"/>
              <a:t> </a:t>
            </a:r>
            <a:r>
              <a:rPr lang="ca-ES" altLang="en-US" sz="1800" b="1" dirty="0" err="1"/>
              <a:t>inhibition</a:t>
            </a:r>
            <a:r>
              <a:rPr lang="ca-ES" altLang="en-US" sz="1800" b="1" dirty="0"/>
              <a:t>: </a:t>
            </a:r>
            <a:r>
              <a:rPr lang="ca-ES" altLang="en-US" sz="1800" dirty="0" err="1"/>
              <a:t>Reduce</a:t>
            </a:r>
            <a:r>
              <a:rPr lang="ca-ES" altLang="en-US" sz="1800" dirty="0"/>
              <a:t> </a:t>
            </a:r>
            <a:r>
              <a:rPr lang="ca-ES" altLang="en-US" sz="1800" dirty="0" err="1"/>
              <a:t>the</a:t>
            </a:r>
            <a:r>
              <a:rPr lang="ca-ES" altLang="en-US" sz="1800" dirty="0"/>
              <a:t> </a:t>
            </a:r>
            <a:r>
              <a:rPr lang="ca-ES" altLang="en-US" sz="1800" dirty="0" err="1"/>
              <a:t>response</a:t>
            </a:r>
            <a:r>
              <a:rPr lang="ca-ES" altLang="en-US" sz="1800" dirty="0"/>
              <a:t> of </a:t>
            </a:r>
            <a:r>
              <a:rPr lang="ca-ES" altLang="en-US" sz="1800" dirty="0" err="1"/>
              <a:t>the</a:t>
            </a:r>
            <a:r>
              <a:rPr lang="ca-ES" altLang="en-US" sz="1800" dirty="0"/>
              <a:t> “</a:t>
            </a:r>
            <a:r>
              <a:rPr lang="ca-ES" altLang="en-US" sz="1800" dirty="0" err="1"/>
              <a:t>typical</a:t>
            </a:r>
            <a:r>
              <a:rPr lang="ca-ES" altLang="en-US" sz="1800" dirty="0"/>
              <a:t>” </a:t>
            </a:r>
            <a:r>
              <a:rPr lang="ca-ES" altLang="en-US" sz="1800" dirty="0" err="1"/>
              <a:t>synapse</a:t>
            </a:r>
            <a:endParaRPr lang="en-US" altLang="en-US" sz="1800" dirty="0"/>
          </a:p>
        </p:txBody>
      </p:sp>
      <p:sp>
        <p:nvSpPr>
          <p:cNvPr id="26628" name="Text Box 7">
            <a:extLst>
              <a:ext uri="{FF2B5EF4-FFF2-40B4-BE49-F238E27FC236}">
                <a16:creationId xmlns:a16="http://schemas.microsoft.com/office/drawing/2014/main" id="{0871D11B-695D-988B-4374-009DCECD6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/>
              <a:t>Synaptic modulation. Presynaptic receptors</a:t>
            </a:r>
            <a:endParaRPr lang="es-ES" altLang="en-US" sz="20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adreDeText 1">
            <a:extLst>
              <a:ext uri="{FF2B5EF4-FFF2-40B4-BE49-F238E27FC236}">
                <a16:creationId xmlns:a16="http://schemas.microsoft.com/office/drawing/2014/main" id="{7B708329-3C74-6563-8692-EA9567D65254}"/>
              </a:ext>
            </a:extLst>
          </p:cNvPr>
          <p:cNvSpPr txBox="1"/>
          <p:nvPr/>
        </p:nvSpPr>
        <p:spPr>
          <a:xfrm>
            <a:off x="179512" y="0"/>
            <a:ext cx="83529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Most </a:t>
            </a:r>
            <a:r>
              <a:rPr lang="ca-ES" b="1" dirty="0" err="1"/>
              <a:t>common</a:t>
            </a:r>
            <a:r>
              <a:rPr lang="ca-ES" b="1" dirty="0"/>
              <a:t> </a:t>
            </a:r>
            <a:r>
              <a:rPr lang="ca-ES" b="1" dirty="0" err="1"/>
              <a:t>neurotransmitters</a:t>
            </a:r>
            <a:endParaRPr lang="ca-ES" b="1" dirty="0"/>
          </a:p>
          <a:p>
            <a:endParaRPr lang="ca-ES" dirty="0"/>
          </a:p>
          <a:p>
            <a:r>
              <a:rPr lang="ca-ES" sz="1600" dirty="0"/>
              <a:t>GABA (Gamma </a:t>
            </a:r>
            <a:r>
              <a:rPr lang="ca-ES" sz="1600" dirty="0" err="1"/>
              <a:t>amino</a:t>
            </a:r>
            <a:r>
              <a:rPr lang="ca-ES" sz="1600" dirty="0"/>
              <a:t> </a:t>
            </a:r>
            <a:r>
              <a:rPr lang="ca-ES" sz="1600" dirty="0" err="1"/>
              <a:t>butyric</a:t>
            </a:r>
            <a:r>
              <a:rPr lang="ca-ES" sz="1600" dirty="0"/>
              <a:t> </a:t>
            </a:r>
            <a:r>
              <a:rPr lang="ca-ES" sz="1600" dirty="0" err="1"/>
              <a:t>acid</a:t>
            </a:r>
            <a:r>
              <a:rPr lang="ca-ES" sz="1600" dirty="0"/>
              <a:t>): </a:t>
            </a:r>
            <a:r>
              <a:rPr lang="ca-ES" sz="1600" dirty="0" err="1"/>
              <a:t>It</a:t>
            </a:r>
            <a:r>
              <a:rPr lang="ca-ES" sz="1600" dirty="0"/>
              <a:t> is present in </a:t>
            </a:r>
            <a:r>
              <a:rPr lang="ca-ES" sz="1600" dirty="0" err="1"/>
              <a:t>every</a:t>
            </a:r>
            <a:r>
              <a:rPr lang="ca-ES" sz="1600" dirty="0"/>
              <a:t> </a:t>
            </a:r>
            <a:r>
              <a:rPr lang="ca-ES" sz="1600" dirty="0" err="1"/>
              <a:t>region</a:t>
            </a:r>
            <a:r>
              <a:rPr lang="ca-ES" sz="1600" dirty="0"/>
              <a:t> of </a:t>
            </a:r>
            <a:r>
              <a:rPr lang="ca-ES" sz="1600" dirty="0" err="1"/>
              <a:t>the</a:t>
            </a:r>
            <a:r>
              <a:rPr lang="ca-ES" sz="1600" dirty="0"/>
              <a:t> central </a:t>
            </a:r>
            <a:r>
              <a:rPr lang="ca-ES" sz="1600" dirty="0" err="1"/>
              <a:t>nervous</a:t>
            </a:r>
            <a:r>
              <a:rPr lang="ca-ES" sz="1600" dirty="0"/>
              <a:t> </a:t>
            </a:r>
            <a:r>
              <a:rPr lang="ca-ES" sz="1600" dirty="0" err="1"/>
              <a:t>system</a:t>
            </a:r>
            <a:r>
              <a:rPr lang="ca-ES" sz="1600" dirty="0"/>
              <a:t>. </a:t>
            </a:r>
            <a:r>
              <a:rPr lang="ca-ES" sz="1600" dirty="0" err="1"/>
              <a:t>It</a:t>
            </a:r>
            <a:r>
              <a:rPr lang="ca-ES" sz="1600" dirty="0"/>
              <a:t> is </a:t>
            </a:r>
            <a:r>
              <a:rPr lang="ca-ES" sz="1600" dirty="0" err="1"/>
              <a:t>always</a:t>
            </a:r>
            <a:r>
              <a:rPr lang="ca-ES" sz="1600" dirty="0"/>
              <a:t> </a:t>
            </a:r>
            <a:r>
              <a:rPr lang="ca-ES" sz="1600" dirty="0" err="1"/>
              <a:t>inhibitory</a:t>
            </a:r>
            <a:endParaRPr lang="ca-ES" sz="1600" dirty="0"/>
          </a:p>
          <a:p>
            <a:r>
              <a:rPr lang="ca-ES" sz="1600" dirty="0">
                <a:hlinkClick r:id="rId2"/>
              </a:rPr>
              <a:t>https://www.youtube.com/watch?v=bQIU2KDtHTI&amp;t=1s</a:t>
            </a:r>
            <a:endParaRPr lang="ca-ES" sz="1600" dirty="0"/>
          </a:p>
          <a:p>
            <a:endParaRPr lang="ca-ES" sz="1600" dirty="0"/>
          </a:p>
          <a:p>
            <a:endParaRPr lang="ca-ES" sz="1600" dirty="0"/>
          </a:p>
          <a:p>
            <a:r>
              <a:rPr lang="ca-ES" sz="1600" dirty="0" err="1"/>
              <a:t>Glutamate</a:t>
            </a:r>
            <a:r>
              <a:rPr lang="ca-ES" sz="1600" dirty="0"/>
              <a:t> (</a:t>
            </a:r>
            <a:r>
              <a:rPr lang="ca-ES" sz="1600" dirty="0" err="1"/>
              <a:t>Glu</a:t>
            </a:r>
            <a:r>
              <a:rPr lang="ca-ES" sz="1600" dirty="0"/>
              <a:t>) </a:t>
            </a:r>
            <a:r>
              <a:rPr lang="ca-ES" sz="1600" dirty="0" err="1"/>
              <a:t>and</a:t>
            </a:r>
            <a:r>
              <a:rPr lang="ca-ES" sz="1600" dirty="0"/>
              <a:t> </a:t>
            </a:r>
            <a:r>
              <a:rPr lang="ca-ES" sz="1600" dirty="0" err="1"/>
              <a:t>Aspartate</a:t>
            </a:r>
            <a:r>
              <a:rPr lang="ca-ES" sz="1600" dirty="0"/>
              <a:t> (</a:t>
            </a:r>
            <a:r>
              <a:rPr lang="ca-ES" sz="1600" dirty="0" err="1"/>
              <a:t>excitatory</a:t>
            </a:r>
            <a:r>
              <a:rPr lang="ca-ES" sz="1600" dirty="0"/>
              <a:t> aminoàcids): </a:t>
            </a:r>
            <a:r>
              <a:rPr lang="ca-ES" sz="1600" dirty="0" err="1"/>
              <a:t>They</a:t>
            </a:r>
            <a:r>
              <a:rPr lang="ca-ES" sz="1600" dirty="0"/>
              <a:t> </a:t>
            </a:r>
            <a:r>
              <a:rPr lang="ca-ES" sz="1600" dirty="0" err="1"/>
              <a:t>are</a:t>
            </a:r>
            <a:r>
              <a:rPr lang="ca-ES" sz="1600" dirty="0"/>
              <a:t> present in </a:t>
            </a:r>
            <a:r>
              <a:rPr lang="ca-ES" sz="1600" dirty="0" err="1"/>
              <a:t>every</a:t>
            </a:r>
            <a:r>
              <a:rPr lang="ca-ES" sz="1600" dirty="0"/>
              <a:t> </a:t>
            </a:r>
            <a:r>
              <a:rPr lang="ca-ES" sz="1600" dirty="0" err="1"/>
              <a:t>region</a:t>
            </a:r>
            <a:r>
              <a:rPr lang="ca-ES" sz="1600" dirty="0"/>
              <a:t> of </a:t>
            </a:r>
            <a:r>
              <a:rPr lang="ca-ES" sz="1600" dirty="0" err="1"/>
              <a:t>the</a:t>
            </a:r>
            <a:r>
              <a:rPr lang="ca-ES" sz="1600" dirty="0"/>
              <a:t> central </a:t>
            </a:r>
            <a:r>
              <a:rPr lang="ca-ES" sz="1600" dirty="0" err="1"/>
              <a:t>nervous</a:t>
            </a:r>
            <a:r>
              <a:rPr lang="ca-ES" sz="1600" dirty="0"/>
              <a:t> System. </a:t>
            </a:r>
            <a:r>
              <a:rPr lang="ca-ES" sz="1600" dirty="0" err="1"/>
              <a:t>They</a:t>
            </a:r>
            <a:r>
              <a:rPr lang="ca-ES" sz="1600" dirty="0"/>
              <a:t> </a:t>
            </a:r>
            <a:r>
              <a:rPr lang="ca-ES" sz="1600" dirty="0" err="1"/>
              <a:t>are</a:t>
            </a:r>
            <a:r>
              <a:rPr lang="ca-ES" sz="1600" dirty="0"/>
              <a:t> </a:t>
            </a:r>
            <a:r>
              <a:rPr lang="ca-ES" sz="1600" dirty="0" err="1"/>
              <a:t>always</a:t>
            </a:r>
            <a:r>
              <a:rPr lang="ca-ES" sz="1600" dirty="0"/>
              <a:t> </a:t>
            </a:r>
            <a:r>
              <a:rPr lang="ca-ES" sz="1600" dirty="0" err="1"/>
              <a:t>excitatory</a:t>
            </a:r>
            <a:endParaRPr lang="ca-ES" sz="1600" dirty="0"/>
          </a:p>
          <a:p>
            <a:endParaRPr lang="ca-ES" sz="1600" dirty="0"/>
          </a:p>
          <a:p>
            <a:r>
              <a:rPr lang="ca-ES" sz="1600" dirty="0">
                <a:hlinkClick r:id="rId3"/>
              </a:rPr>
              <a:t>https://www.youtube.com/watch?v=29QfkTjIWHU</a:t>
            </a:r>
            <a:endParaRPr lang="ca-ES" sz="1600" dirty="0"/>
          </a:p>
          <a:p>
            <a:endParaRPr lang="ca-ES" sz="1600" dirty="0"/>
          </a:p>
          <a:p>
            <a:r>
              <a:rPr lang="ca-ES" sz="1600" dirty="0" err="1"/>
              <a:t>Acetylcholine</a:t>
            </a:r>
            <a:r>
              <a:rPr lang="ca-ES" sz="1600" dirty="0"/>
              <a:t> (</a:t>
            </a:r>
            <a:r>
              <a:rPr lang="ca-ES" sz="1600" dirty="0" err="1"/>
              <a:t>Ach</a:t>
            </a:r>
            <a:r>
              <a:rPr lang="ca-ES" sz="1600" dirty="0"/>
              <a:t>): </a:t>
            </a:r>
            <a:r>
              <a:rPr lang="ca-ES" sz="1600" dirty="0" err="1"/>
              <a:t>The</a:t>
            </a:r>
            <a:r>
              <a:rPr lang="ca-ES" sz="1600" dirty="0"/>
              <a:t> cell </a:t>
            </a:r>
            <a:r>
              <a:rPr lang="ca-ES" sz="1600" dirty="0" err="1"/>
              <a:t>bodies</a:t>
            </a:r>
            <a:r>
              <a:rPr lang="ca-ES" sz="1600" dirty="0"/>
              <a:t> of </a:t>
            </a:r>
            <a:r>
              <a:rPr lang="ca-ES" sz="1600" dirty="0" err="1"/>
              <a:t>cholinergic</a:t>
            </a:r>
            <a:r>
              <a:rPr lang="ca-ES" sz="1600" dirty="0"/>
              <a:t> </a:t>
            </a:r>
            <a:r>
              <a:rPr lang="ca-ES" sz="1600" dirty="0" err="1"/>
              <a:t>neurons</a:t>
            </a:r>
            <a:r>
              <a:rPr lang="ca-ES" sz="1600" dirty="0"/>
              <a:t> </a:t>
            </a:r>
            <a:r>
              <a:rPr lang="ca-ES" sz="1600" dirty="0" err="1"/>
              <a:t>are</a:t>
            </a:r>
            <a:r>
              <a:rPr lang="ca-ES" sz="1600" dirty="0"/>
              <a:t> </a:t>
            </a:r>
            <a:r>
              <a:rPr lang="ca-ES" sz="1600" dirty="0" err="1"/>
              <a:t>located</a:t>
            </a:r>
            <a:r>
              <a:rPr lang="ca-ES" sz="1600" dirty="0"/>
              <a:t> </a:t>
            </a:r>
            <a:r>
              <a:rPr lang="ca-ES" sz="1600" dirty="0" err="1"/>
              <a:t>only</a:t>
            </a:r>
            <a:r>
              <a:rPr lang="ca-ES" sz="1600" dirty="0"/>
              <a:t> in </a:t>
            </a:r>
            <a:r>
              <a:rPr lang="ca-ES" sz="1600" dirty="0" err="1"/>
              <a:t>specific</a:t>
            </a:r>
            <a:r>
              <a:rPr lang="ca-ES" sz="1600" dirty="0"/>
              <a:t> regions of </a:t>
            </a:r>
            <a:r>
              <a:rPr lang="ca-ES" sz="1600" dirty="0" err="1"/>
              <a:t>encephalon</a:t>
            </a:r>
            <a:r>
              <a:rPr lang="ca-ES" sz="1600" dirty="0"/>
              <a:t>, as </a:t>
            </a:r>
            <a:r>
              <a:rPr lang="ca-ES" sz="1600" dirty="0" err="1"/>
              <a:t>well</a:t>
            </a:r>
            <a:r>
              <a:rPr lang="ca-ES" sz="1600" dirty="0"/>
              <a:t> as in </a:t>
            </a:r>
            <a:r>
              <a:rPr lang="ca-ES" sz="1600" dirty="0" err="1"/>
              <a:t>the</a:t>
            </a:r>
            <a:r>
              <a:rPr lang="ca-ES" sz="1600" dirty="0"/>
              <a:t> </a:t>
            </a:r>
            <a:r>
              <a:rPr lang="ca-ES" sz="1600" dirty="0" err="1"/>
              <a:t>autonomous</a:t>
            </a:r>
            <a:r>
              <a:rPr lang="ca-ES" sz="1600" dirty="0"/>
              <a:t> </a:t>
            </a:r>
            <a:r>
              <a:rPr lang="ca-ES" sz="1600" dirty="0" err="1"/>
              <a:t>nervous</a:t>
            </a:r>
            <a:r>
              <a:rPr lang="ca-ES" sz="1600" dirty="0"/>
              <a:t> </a:t>
            </a:r>
            <a:r>
              <a:rPr lang="ca-ES" sz="1600" dirty="0" err="1"/>
              <a:t>system</a:t>
            </a:r>
            <a:r>
              <a:rPr lang="ca-ES" sz="1600" dirty="0"/>
              <a:t> </a:t>
            </a:r>
            <a:r>
              <a:rPr lang="ca-ES" sz="1600" dirty="0" err="1"/>
              <a:t>and</a:t>
            </a:r>
            <a:r>
              <a:rPr lang="ca-ES" sz="1600" dirty="0"/>
              <a:t> in </a:t>
            </a:r>
            <a:r>
              <a:rPr lang="ca-ES" sz="1600" dirty="0" err="1"/>
              <a:t>motorneurons</a:t>
            </a:r>
            <a:r>
              <a:rPr lang="ca-ES" sz="1600" dirty="0"/>
              <a:t>. </a:t>
            </a:r>
            <a:r>
              <a:rPr lang="ca-ES" sz="1600" dirty="0" err="1"/>
              <a:t>Cholinergic</a:t>
            </a:r>
            <a:r>
              <a:rPr lang="ca-ES" sz="1600" dirty="0"/>
              <a:t> </a:t>
            </a:r>
            <a:r>
              <a:rPr lang="ca-ES" sz="1600" dirty="0" err="1"/>
              <a:t>neurons</a:t>
            </a:r>
            <a:r>
              <a:rPr lang="ca-ES" sz="1600" dirty="0"/>
              <a:t> in </a:t>
            </a:r>
            <a:r>
              <a:rPr lang="ca-ES" sz="1600" dirty="0" err="1"/>
              <a:t>the</a:t>
            </a:r>
            <a:r>
              <a:rPr lang="ca-ES" sz="1600" dirty="0"/>
              <a:t> </a:t>
            </a:r>
            <a:r>
              <a:rPr lang="ca-ES" sz="1600" dirty="0" err="1"/>
              <a:t>encephalon</a:t>
            </a:r>
            <a:r>
              <a:rPr lang="ca-ES" sz="1600" dirty="0"/>
              <a:t> </a:t>
            </a:r>
            <a:r>
              <a:rPr lang="ca-ES" sz="1600" dirty="0" err="1"/>
              <a:t>have</a:t>
            </a:r>
            <a:r>
              <a:rPr lang="ca-ES" sz="1600" dirty="0"/>
              <a:t> </a:t>
            </a:r>
            <a:r>
              <a:rPr lang="ca-ES" sz="1600" dirty="0" err="1"/>
              <a:t>widespread</a:t>
            </a:r>
            <a:r>
              <a:rPr lang="ca-ES" sz="1600" dirty="0"/>
              <a:t> </a:t>
            </a:r>
            <a:r>
              <a:rPr lang="ca-ES" sz="1600" dirty="0" err="1"/>
              <a:t>effects</a:t>
            </a:r>
            <a:r>
              <a:rPr lang="ca-ES" sz="1600" dirty="0"/>
              <a:t> </a:t>
            </a:r>
            <a:r>
              <a:rPr lang="ca-ES" sz="1600" dirty="0" err="1"/>
              <a:t>due</a:t>
            </a:r>
            <a:r>
              <a:rPr lang="ca-ES" sz="1600" dirty="0"/>
              <a:t> to </a:t>
            </a:r>
            <a:r>
              <a:rPr lang="ca-ES" sz="1600" dirty="0" err="1"/>
              <a:t>their</a:t>
            </a:r>
            <a:r>
              <a:rPr lang="ca-ES" sz="1600" dirty="0"/>
              <a:t> long </a:t>
            </a:r>
            <a:r>
              <a:rPr lang="ca-ES" sz="1600" dirty="0" err="1"/>
              <a:t>ramified</a:t>
            </a:r>
            <a:r>
              <a:rPr lang="ca-ES" sz="1600" dirty="0"/>
              <a:t> axons.</a:t>
            </a:r>
          </a:p>
          <a:p>
            <a:endParaRPr lang="ca-ES" sz="1600" dirty="0"/>
          </a:p>
          <a:p>
            <a:r>
              <a:rPr lang="ca-ES" sz="1600" dirty="0">
                <a:hlinkClick r:id="rId4"/>
              </a:rPr>
              <a:t>https://www.youtube.com/watch?v=6WFhhL-enlQ&amp;t=1s</a:t>
            </a:r>
            <a:endParaRPr lang="ca-ES" sz="1600" dirty="0"/>
          </a:p>
          <a:p>
            <a:endParaRPr lang="ca-ES" sz="1600" dirty="0"/>
          </a:p>
          <a:p>
            <a:r>
              <a:rPr lang="ca-ES" sz="1600" dirty="0" err="1"/>
              <a:t>Catecholamines</a:t>
            </a:r>
            <a:r>
              <a:rPr lang="ca-ES" sz="1600" dirty="0"/>
              <a:t> (</a:t>
            </a:r>
            <a:r>
              <a:rPr lang="ca-ES" sz="1600" dirty="0" err="1"/>
              <a:t>Dopamine</a:t>
            </a:r>
            <a:r>
              <a:rPr lang="ca-ES" sz="1600" dirty="0"/>
              <a:t>, </a:t>
            </a:r>
            <a:r>
              <a:rPr lang="ca-ES" sz="1600" dirty="0" err="1"/>
              <a:t>Noradrenaline</a:t>
            </a:r>
            <a:r>
              <a:rPr lang="ca-ES" sz="1600" dirty="0"/>
              <a:t> or </a:t>
            </a:r>
            <a:r>
              <a:rPr lang="ca-ES" sz="1600" dirty="0" err="1"/>
              <a:t>norepinephrine</a:t>
            </a:r>
            <a:r>
              <a:rPr lang="ca-ES" sz="1600" dirty="0"/>
              <a:t>, </a:t>
            </a:r>
            <a:r>
              <a:rPr lang="ca-ES" sz="1600" dirty="0" err="1"/>
              <a:t>adrenaline</a:t>
            </a:r>
            <a:r>
              <a:rPr lang="ca-ES" sz="1600" dirty="0"/>
              <a:t> or </a:t>
            </a:r>
            <a:r>
              <a:rPr lang="ca-ES" sz="1600"/>
              <a:t>epinephrine)</a:t>
            </a:r>
            <a:endParaRPr lang="ca-ES" sz="1600" dirty="0"/>
          </a:p>
          <a:p>
            <a:r>
              <a:rPr lang="es-ES" sz="1600" dirty="0">
                <a:hlinkClick r:id="rId5"/>
              </a:rPr>
              <a:t>https://www.youtube.com/watch?v=Wa8_nLwQIpg</a:t>
            </a:r>
            <a:endParaRPr lang="ca-ES" sz="1600" dirty="0"/>
          </a:p>
          <a:p>
            <a:r>
              <a:rPr lang="es-ES" sz="1600" dirty="0">
                <a:hlinkClick r:id="rId6"/>
              </a:rPr>
              <a:t>https://www.youtube.com/watch?v=m8kthApqQys&amp;t=7s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 err="1"/>
              <a:t>Serotonin</a:t>
            </a:r>
            <a:endParaRPr lang="es-ES" sz="1600" dirty="0"/>
          </a:p>
          <a:p>
            <a:r>
              <a:rPr lang="ca-ES" sz="1600" dirty="0"/>
              <a:t>https://www.youtube.com/watch?v=Xkl_x6wC0Lg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090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51986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Kinds</a:t>
            </a:r>
            <a:r>
              <a:rPr lang="es-ES_tradnl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_tradnl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synapses</a:t>
            </a:r>
            <a:r>
              <a:rPr lang="es-ES_tradnl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According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way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that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information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conveyed</a:t>
            </a:r>
            <a:endParaRPr lang="es-ES" sz="18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s-ES_tradnl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84260" y="1450639"/>
            <a:ext cx="883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Electrical</a:t>
            </a:r>
            <a:r>
              <a:rPr lang="es-ES_tradnl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synapses</a:t>
            </a:r>
            <a:r>
              <a:rPr lang="es-ES_tradnl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                     Chemical </a:t>
            </a:r>
            <a:r>
              <a:rPr lang="es-ES_tradnl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synapses</a:t>
            </a:r>
            <a:endParaRPr lang="es-ES" sz="1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28600" y="3244334"/>
            <a:ext cx="845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a-E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28600" y="1799980"/>
            <a:ext cx="39071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information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conveyed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consists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in a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change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membrane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potential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an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signal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) 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215761" y="1756320"/>
            <a:ext cx="41044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information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conveyed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by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means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chemical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Messenger (a </a:t>
            </a:r>
            <a:r>
              <a:rPr lang="es-ES_tradnl" sz="1800" dirty="0" err="1">
                <a:latin typeface="Arial" pitchFamily="34" charset="0"/>
                <a:cs typeface="Arial" pitchFamily="34" charset="0"/>
              </a:rPr>
              <a:t>neurotransmitter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)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0D9BAFC-D97B-42D0-AD43-F122F718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2A38826-C0C4-B539-C9BE-1860EE769A0B}"/>
              </a:ext>
            </a:extLst>
          </p:cNvPr>
          <p:cNvGrpSpPr>
            <a:grpSpLocks/>
          </p:cNvGrpSpPr>
          <p:nvPr/>
        </p:nvGrpSpPr>
        <p:grpSpPr bwMode="auto">
          <a:xfrm>
            <a:off x="229121" y="2695875"/>
            <a:ext cx="7643813" cy="1200150"/>
            <a:chOff x="14" y="2698"/>
            <a:chExt cx="4815" cy="756"/>
          </a:xfrm>
        </p:grpSpPr>
        <p:sp>
          <p:nvSpPr>
            <p:cNvPr id="3" name="Text Box 11">
              <a:extLst>
                <a:ext uri="{FF2B5EF4-FFF2-40B4-BE49-F238E27FC236}">
                  <a16:creationId xmlns:a16="http://schemas.microsoft.com/office/drawing/2014/main" id="{97C0B417-1672-4141-0A90-7AAC20A8C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" y="2846"/>
              <a:ext cx="2511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They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allow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quick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innate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responses,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but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lack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plasticity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and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cannot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sustain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learning</a:t>
              </a:r>
              <a:endParaRPr lang="es-E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 Box 12">
              <a:extLst>
                <a:ext uri="{FF2B5EF4-FFF2-40B4-BE49-F238E27FC236}">
                  <a16:creationId xmlns:a16="http://schemas.microsoft.com/office/drawing/2014/main" id="{CE385543-DB62-E3FA-FD81-816726B55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" y="2698"/>
              <a:ext cx="230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High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plasticity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.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They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allow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learning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and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memory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and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the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capacitiy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to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adapt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to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changing</a:t>
              </a:r>
              <a:r>
                <a:rPr lang="es-ES_tradnl" sz="18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800" dirty="0" err="1">
                  <a:latin typeface="Arial" pitchFamily="34" charset="0"/>
                  <a:cs typeface="Arial" pitchFamily="34" charset="0"/>
                </a:rPr>
                <a:t>environments</a:t>
              </a:r>
              <a:endParaRPr lang="es-ES" sz="1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  <p:bldP spid="7174" grpId="0" autoUpdateAnimBg="0"/>
      <p:bldP spid="71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t d'imatges de chemical synapse">
            <a:extLst>
              <a:ext uri="{FF2B5EF4-FFF2-40B4-BE49-F238E27FC236}">
                <a16:creationId xmlns:a16="http://schemas.microsoft.com/office/drawing/2014/main" id="{E6B21720-A1BA-4A5B-B31F-2B95488D3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45555"/>
            <a:ext cx="7767002" cy="516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0">
            <a:extLst>
              <a:ext uri="{FF2B5EF4-FFF2-40B4-BE49-F238E27FC236}">
                <a16:creationId xmlns:a16="http://schemas.microsoft.com/office/drawing/2014/main" id="{932DFB9C-16CF-46F5-A8C4-78AD7A29F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7FCED-6E83-8142-4D0C-15321EA18048}"/>
              </a:ext>
            </a:extLst>
          </p:cNvPr>
          <p:cNvSpPr txBox="1"/>
          <p:nvPr/>
        </p:nvSpPr>
        <p:spPr>
          <a:xfrm>
            <a:off x="1475656" y="601244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Electrical</a:t>
            </a:r>
            <a:r>
              <a:rPr lang="ca-ES" dirty="0"/>
              <a:t> </a:t>
            </a:r>
            <a:r>
              <a:rPr lang="ca-ES" dirty="0" err="1"/>
              <a:t>synapse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3F8887-11FF-C424-B960-87019246CDD4}"/>
              </a:ext>
            </a:extLst>
          </p:cNvPr>
          <p:cNvSpPr txBox="1"/>
          <p:nvPr/>
        </p:nvSpPr>
        <p:spPr>
          <a:xfrm>
            <a:off x="5364088" y="601244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Chemical</a:t>
            </a:r>
            <a:r>
              <a:rPr lang="ca-ES" dirty="0"/>
              <a:t> </a:t>
            </a:r>
            <a:r>
              <a:rPr lang="ca-ES" dirty="0" err="1"/>
              <a:t>synapse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-19050" y="903287"/>
            <a:ext cx="5724364" cy="5051425"/>
            <a:chOff x="816" y="192"/>
            <a:chExt cx="4453" cy="3182"/>
          </a:xfrm>
        </p:grpSpPr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3534" y="863"/>
              <a:ext cx="273" cy="1076"/>
              <a:chOff x="3800" y="144"/>
              <a:chExt cx="760" cy="3504"/>
            </a:xfrm>
          </p:grpSpPr>
          <p:sp>
            <p:nvSpPr>
              <p:cNvPr id="10244" name="Freeform 4"/>
              <p:cNvSpPr>
                <a:spLocks/>
              </p:cNvSpPr>
              <p:nvPr/>
            </p:nvSpPr>
            <p:spPr bwMode="auto">
              <a:xfrm>
                <a:off x="3800" y="472"/>
                <a:ext cx="760" cy="3176"/>
              </a:xfrm>
              <a:custGeom>
                <a:avLst/>
                <a:gdLst/>
                <a:ahLst/>
                <a:cxnLst>
                  <a:cxn ang="0">
                    <a:pos x="664" y="8"/>
                  </a:cxn>
                  <a:cxn ang="0">
                    <a:pos x="88" y="392"/>
                  </a:cxn>
                  <a:cxn ang="0">
                    <a:pos x="136" y="2360"/>
                  </a:cxn>
                  <a:cxn ang="0">
                    <a:pos x="664" y="2744"/>
                  </a:cxn>
                  <a:cxn ang="0">
                    <a:pos x="712" y="3176"/>
                  </a:cxn>
                </a:cxnLst>
                <a:rect l="0" t="0" r="r" b="b"/>
                <a:pathLst>
                  <a:path w="760" h="3176">
                    <a:moveTo>
                      <a:pt x="664" y="8"/>
                    </a:moveTo>
                    <a:cubicBezTo>
                      <a:pt x="420" y="4"/>
                      <a:pt x="176" y="0"/>
                      <a:pt x="88" y="392"/>
                    </a:cubicBezTo>
                    <a:cubicBezTo>
                      <a:pt x="0" y="784"/>
                      <a:pt x="40" y="1968"/>
                      <a:pt x="136" y="2360"/>
                    </a:cubicBezTo>
                    <a:cubicBezTo>
                      <a:pt x="232" y="2752"/>
                      <a:pt x="568" y="2608"/>
                      <a:pt x="664" y="2744"/>
                    </a:cubicBezTo>
                    <a:cubicBezTo>
                      <a:pt x="760" y="2880"/>
                      <a:pt x="704" y="3128"/>
                      <a:pt x="712" y="317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45" name="Freeform 5"/>
              <p:cNvSpPr>
                <a:spLocks/>
              </p:cNvSpPr>
              <p:nvPr/>
            </p:nvSpPr>
            <p:spPr bwMode="auto">
              <a:xfrm>
                <a:off x="4464" y="144"/>
                <a:ext cx="1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0" y="0"/>
                  </a:cxn>
                </a:cxnLst>
                <a:rect l="0" t="0" r="r" b="b"/>
                <a:pathLst>
                  <a:path w="1" h="336">
                    <a:moveTo>
                      <a:pt x="0" y="336"/>
                    </a:moveTo>
                    <a:cubicBezTo>
                      <a:pt x="0" y="336"/>
                      <a:pt x="0" y="168"/>
                      <a:pt x="0" y="0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3079" y="1487"/>
              <a:ext cx="207" cy="14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2794" y="1443"/>
              <a:ext cx="196" cy="14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 flipH="1">
              <a:off x="2947" y="1175"/>
              <a:ext cx="155" cy="18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H="1">
              <a:off x="2042" y="1666"/>
              <a:ext cx="7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H="1">
              <a:off x="1932" y="1220"/>
              <a:ext cx="7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0251" name="Group 11"/>
            <p:cNvGrpSpPr>
              <a:grpSpLocks/>
            </p:cNvGrpSpPr>
            <p:nvPr/>
          </p:nvGrpSpPr>
          <p:grpSpPr bwMode="auto">
            <a:xfrm>
              <a:off x="3520" y="1132"/>
              <a:ext cx="157" cy="88"/>
              <a:chOff x="4032" y="1344"/>
              <a:chExt cx="338" cy="192"/>
            </a:xfrm>
          </p:grpSpPr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8" cy="1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53" name="AutoShape 13"/>
              <p:cNvSpPr>
                <a:spLocks noChangeArrowheads="1"/>
              </p:cNvSpPr>
              <p:nvPr/>
            </p:nvSpPr>
            <p:spPr bwMode="auto">
              <a:xfrm rot="-15789756">
                <a:off x="4080" y="1344"/>
                <a:ext cx="96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0254" name="Group 14"/>
            <p:cNvGrpSpPr>
              <a:grpSpLocks/>
            </p:cNvGrpSpPr>
            <p:nvPr/>
          </p:nvGrpSpPr>
          <p:grpSpPr bwMode="auto">
            <a:xfrm>
              <a:off x="3520" y="1287"/>
              <a:ext cx="157" cy="89"/>
              <a:chOff x="4032" y="1344"/>
              <a:chExt cx="338" cy="192"/>
            </a:xfrm>
          </p:grpSpPr>
          <p:sp>
            <p:nvSpPr>
              <p:cNvPr id="10255" name="Rectangle 1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8" cy="1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56" name="AutoShape 16"/>
              <p:cNvSpPr>
                <a:spLocks noChangeArrowheads="1"/>
              </p:cNvSpPr>
              <p:nvPr/>
            </p:nvSpPr>
            <p:spPr bwMode="auto">
              <a:xfrm rot="-15789756">
                <a:off x="4080" y="1344"/>
                <a:ext cx="96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3520" y="1443"/>
              <a:ext cx="157" cy="89"/>
              <a:chOff x="4032" y="1344"/>
              <a:chExt cx="338" cy="192"/>
            </a:xfrm>
          </p:grpSpPr>
          <p:sp>
            <p:nvSpPr>
              <p:cNvPr id="10258" name="Rectangle 18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8" cy="1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59" name="AutoShape 19"/>
              <p:cNvSpPr>
                <a:spLocks noChangeArrowheads="1"/>
              </p:cNvSpPr>
              <p:nvPr/>
            </p:nvSpPr>
            <p:spPr bwMode="auto">
              <a:xfrm rot="-15789756">
                <a:off x="4080" y="1344"/>
                <a:ext cx="96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542" y="1599"/>
              <a:ext cx="156" cy="9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 rot="-15789756">
              <a:off x="3563" y="1600"/>
              <a:ext cx="45" cy="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2" name="AutoShape 22"/>
            <p:cNvSpPr>
              <a:spLocks noChangeArrowheads="1"/>
            </p:cNvSpPr>
            <p:nvPr/>
          </p:nvSpPr>
          <p:spPr bwMode="auto">
            <a:xfrm rot="-15789756">
              <a:off x="3170" y="1551"/>
              <a:ext cx="42" cy="4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3" name="AutoShape 23"/>
            <p:cNvSpPr>
              <a:spLocks noChangeArrowheads="1"/>
            </p:cNvSpPr>
            <p:nvPr/>
          </p:nvSpPr>
          <p:spPr bwMode="auto">
            <a:xfrm rot="-15789756">
              <a:off x="3335" y="1365"/>
              <a:ext cx="44" cy="65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4" name="AutoShape 24"/>
            <p:cNvSpPr>
              <a:spLocks noChangeArrowheads="1"/>
            </p:cNvSpPr>
            <p:nvPr/>
          </p:nvSpPr>
          <p:spPr bwMode="auto">
            <a:xfrm rot="-15789756">
              <a:off x="2870" y="1455"/>
              <a:ext cx="44" cy="6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5" name="AutoShape 25"/>
            <p:cNvSpPr>
              <a:spLocks noChangeArrowheads="1"/>
            </p:cNvSpPr>
            <p:nvPr/>
          </p:nvSpPr>
          <p:spPr bwMode="auto">
            <a:xfrm rot="-15789756">
              <a:off x="3025" y="1209"/>
              <a:ext cx="44" cy="65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6" name="AutoShape 26"/>
            <p:cNvSpPr>
              <a:spLocks noChangeArrowheads="1"/>
            </p:cNvSpPr>
            <p:nvPr/>
          </p:nvSpPr>
          <p:spPr bwMode="auto">
            <a:xfrm rot="-15789756">
              <a:off x="3024" y="1254"/>
              <a:ext cx="46" cy="65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7" name="AutoShape 27"/>
            <p:cNvSpPr>
              <a:spLocks noChangeArrowheads="1"/>
            </p:cNvSpPr>
            <p:nvPr/>
          </p:nvSpPr>
          <p:spPr bwMode="auto">
            <a:xfrm rot="-15789756">
              <a:off x="2893" y="1521"/>
              <a:ext cx="44" cy="65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8" name="AutoShape 28"/>
            <p:cNvSpPr>
              <a:spLocks noChangeArrowheads="1"/>
            </p:cNvSpPr>
            <p:nvPr/>
          </p:nvSpPr>
          <p:spPr bwMode="auto">
            <a:xfrm rot="-15789756">
              <a:off x="3335" y="1432"/>
              <a:ext cx="44" cy="65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9" name="AutoShape 29"/>
            <p:cNvSpPr>
              <a:spLocks noChangeArrowheads="1"/>
            </p:cNvSpPr>
            <p:nvPr/>
          </p:nvSpPr>
          <p:spPr bwMode="auto">
            <a:xfrm rot="-15789756">
              <a:off x="3179" y="1498"/>
              <a:ext cx="44" cy="6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70" name="AutoShape 30"/>
            <p:cNvSpPr>
              <a:spLocks noChangeArrowheads="1"/>
            </p:cNvSpPr>
            <p:nvPr/>
          </p:nvSpPr>
          <p:spPr bwMode="auto">
            <a:xfrm rot="-15789756">
              <a:off x="3510" y="1455"/>
              <a:ext cx="44" cy="6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71" name="AutoShape 31"/>
            <p:cNvSpPr>
              <a:spLocks noChangeArrowheads="1"/>
            </p:cNvSpPr>
            <p:nvPr/>
          </p:nvSpPr>
          <p:spPr bwMode="auto">
            <a:xfrm rot="-15789756">
              <a:off x="3531" y="1610"/>
              <a:ext cx="45" cy="6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72" name="AutoShape 32"/>
            <p:cNvSpPr>
              <a:spLocks noChangeArrowheads="1"/>
            </p:cNvSpPr>
            <p:nvPr/>
          </p:nvSpPr>
          <p:spPr bwMode="auto">
            <a:xfrm rot="-15789756">
              <a:off x="3412" y="1287"/>
              <a:ext cx="66" cy="65"/>
            </a:xfrm>
            <a:prstGeom prst="triangle">
              <a:avLst>
                <a:gd name="adj" fmla="val 41282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73" name="Oval 33"/>
            <p:cNvSpPr>
              <a:spLocks noChangeArrowheads="1"/>
            </p:cNvSpPr>
            <p:nvPr/>
          </p:nvSpPr>
          <p:spPr bwMode="auto">
            <a:xfrm>
              <a:off x="3344" y="1310"/>
              <a:ext cx="221" cy="17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2661" y="915"/>
              <a:ext cx="663" cy="305"/>
            </a:xfrm>
            <a:custGeom>
              <a:avLst/>
              <a:gdLst/>
              <a:ahLst/>
              <a:cxnLst>
                <a:cxn ang="0">
                  <a:pos x="0" y="656"/>
                </a:cxn>
                <a:cxn ang="0">
                  <a:pos x="1440" y="32"/>
                </a:cxn>
              </a:cxnLst>
              <a:rect l="0" t="0" r="r" b="b"/>
              <a:pathLst>
                <a:path w="1440" h="656">
                  <a:moveTo>
                    <a:pt x="0" y="656"/>
                  </a:moveTo>
                  <a:cubicBezTo>
                    <a:pt x="584" y="328"/>
                    <a:pt x="1168" y="0"/>
                    <a:pt x="1440" y="3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75" name="Freeform 35"/>
            <p:cNvSpPr>
              <a:spLocks/>
            </p:cNvSpPr>
            <p:nvPr/>
          </p:nvSpPr>
          <p:spPr bwMode="auto">
            <a:xfrm>
              <a:off x="3324" y="930"/>
              <a:ext cx="65" cy="3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16"/>
                </a:cxn>
              </a:cxnLst>
              <a:rect l="0" t="0" r="r" b="b"/>
              <a:pathLst>
                <a:path w="144" h="816">
                  <a:moveTo>
                    <a:pt x="0" y="0"/>
                  </a:moveTo>
                  <a:cubicBezTo>
                    <a:pt x="60" y="340"/>
                    <a:pt x="120" y="680"/>
                    <a:pt x="144" y="81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auto">
            <a:xfrm>
              <a:off x="2771" y="1666"/>
              <a:ext cx="596" cy="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6" y="624"/>
                </a:cxn>
              </a:cxnLst>
              <a:rect l="0" t="0" r="r" b="b"/>
              <a:pathLst>
                <a:path w="1296" h="624">
                  <a:moveTo>
                    <a:pt x="0" y="0"/>
                  </a:moveTo>
                  <a:cubicBezTo>
                    <a:pt x="0" y="0"/>
                    <a:pt x="648" y="312"/>
                    <a:pt x="1296" y="62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77" name="Arc 37"/>
            <p:cNvSpPr>
              <a:spLocks/>
            </p:cNvSpPr>
            <p:nvPr/>
          </p:nvSpPr>
          <p:spPr bwMode="auto">
            <a:xfrm flipH="1">
              <a:off x="3279" y="1310"/>
              <a:ext cx="110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78" name="Arc 38"/>
            <p:cNvSpPr>
              <a:spLocks/>
            </p:cNvSpPr>
            <p:nvPr/>
          </p:nvSpPr>
          <p:spPr bwMode="auto">
            <a:xfrm rot="15807681" flipH="1">
              <a:off x="3290" y="1409"/>
              <a:ext cx="112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79" name="Freeform 39"/>
            <p:cNvSpPr>
              <a:spLocks/>
            </p:cNvSpPr>
            <p:nvPr/>
          </p:nvSpPr>
          <p:spPr bwMode="auto">
            <a:xfrm>
              <a:off x="3367" y="1532"/>
              <a:ext cx="45" cy="424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96" y="0"/>
                </a:cxn>
              </a:cxnLst>
              <a:rect l="0" t="0" r="r" b="b"/>
              <a:pathLst>
                <a:path w="96" h="912">
                  <a:moveTo>
                    <a:pt x="0" y="912"/>
                  </a:moveTo>
                  <a:cubicBezTo>
                    <a:pt x="40" y="532"/>
                    <a:pt x="80" y="152"/>
                    <a:pt x="96" y="0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80" name="Oval 40"/>
            <p:cNvSpPr>
              <a:spLocks noChangeArrowheads="1"/>
            </p:cNvSpPr>
            <p:nvPr/>
          </p:nvSpPr>
          <p:spPr bwMode="auto">
            <a:xfrm>
              <a:off x="2419" y="1310"/>
              <a:ext cx="307" cy="133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81" name="AutoShape 41"/>
            <p:cNvSpPr>
              <a:spLocks/>
            </p:cNvSpPr>
            <p:nvPr/>
          </p:nvSpPr>
          <p:spPr bwMode="auto">
            <a:xfrm rot="16280896">
              <a:off x="3862" y="1898"/>
              <a:ext cx="133" cy="463"/>
            </a:xfrm>
            <a:prstGeom prst="leftBrace">
              <a:avLst>
                <a:gd name="adj1" fmla="val 29010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2462" y="1332"/>
              <a:ext cx="264" cy="40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" y="17"/>
                </a:cxn>
                <a:cxn ang="0">
                  <a:pos x="42" y="6"/>
                </a:cxn>
                <a:cxn ang="0">
                  <a:pos x="84" y="69"/>
                </a:cxn>
                <a:cxn ang="0">
                  <a:pos x="115" y="80"/>
                </a:cxn>
                <a:cxn ang="0">
                  <a:pos x="157" y="38"/>
                </a:cxn>
                <a:cxn ang="0">
                  <a:pos x="189" y="17"/>
                </a:cxn>
                <a:cxn ang="0">
                  <a:pos x="293" y="59"/>
                </a:cxn>
                <a:cxn ang="0">
                  <a:pos x="335" y="6"/>
                </a:cxn>
                <a:cxn ang="0">
                  <a:pos x="356" y="38"/>
                </a:cxn>
                <a:cxn ang="0">
                  <a:pos x="387" y="59"/>
                </a:cxn>
                <a:cxn ang="0">
                  <a:pos x="450" y="48"/>
                </a:cxn>
                <a:cxn ang="0">
                  <a:pos x="503" y="27"/>
                </a:cxn>
                <a:cxn ang="0">
                  <a:pos x="513" y="59"/>
                </a:cxn>
                <a:cxn ang="0">
                  <a:pos x="576" y="48"/>
                </a:cxn>
              </a:cxnLst>
              <a:rect l="0" t="0" r="r" b="b"/>
              <a:pathLst>
                <a:path w="576" h="89">
                  <a:moveTo>
                    <a:pt x="0" y="69"/>
                  </a:moveTo>
                  <a:cubicBezTo>
                    <a:pt x="3" y="52"/>
                    <a:pt x="0" y="32"/>
                    <a:pt x="10" y="17"/>
                  </a:cubicBezTo>
                  <a:cubicBezTo>
                    <a:pt x="16" y="8"/>
                    <a:pt x="33" y="0"/>
                    <a:pt x="42" y="6"/>
                  </a:cubicBezTo>
                  <a:cubicBezTo>
                    <a:pt x="63" y="21"/>
                    <a:pt x="60" y="61"/>
                    <a:pt x="84" y="69"/>
                  </a:cubicBezTo>
                  <a:cubicBezTo>
                    <a:pt x="94" y="73"/>
                    <a:pt x="105" y="76"/>
                    <a:pt x="115" y="80"/>
                  </a:cubicBezTo>
                  <a:cubicBezTo>
                    <a:pt x="186" y="55"/>
                    <a:pt x="116" y="89"/>
                    <a:pt x="157" y="38"/>
                  </a:cubicBezTo>
                  <a:cubicBezTo>
                    <a:pt x="165" y="28"/>
                    <a:pt x="178" y="24"/>
                    <a:pt x="189" y="17"/>
                  </a:cubicBezTo>
                  <a:cubicBezTo>
                    <a:pt x="226" y="74"/>
                    <a:pt x="226" y="72"/>
                    <a:pt x="293" y="59"/>
                  </a:cubicBezTo>
                  <a:cubicBezTo>
                    <a:pt x="298" y="45"/>
                    <a:pt x="306" y="0"/>
                    <a:pt x="335" y="6"/>
                  </a:cubicBezTo>
                  <a:cubicBezTo>
                    <a:pt x="347" y="9"/>
                    <a:pt x="347" y="29"/>
                    <a:pt x="356" y="38"/>
                  </a:cubicBezTo>
                  <a:cubicBezTo>
                    <a:pt x="365" y="47"/>
                    <a:pt x="377" y="52"/>
                    <a:pt x="387" y="59"/>
                  </a:cubicBezTo>
                  <a:cubicBezTo>
                    <a:pt x="408" y="55"/>
                    <a:pt x="431" y="58"/>
                    <a:pt x="450" y="48"/>
                  </a:cubicBezTo>
                  <a:cubicBezTo>
                    <a:pt x="510" y="18"/>
                    <a:pt x="430" y="4"/>
                    <a:pt x="503" y="27"/>
                  </a:cubicBezTo>
                  <a:cubicBezTo>
                    <a:pt x="506" y="38"/>
                    <a:pt x="505" y="51"/>
                    <a:pt x="513" y="59"/>
                  </a:cubicBezTo>
                  <a:cubicBezTo>
                    <a:pt x="528" y="74"/>
                    <a:pt x="576" y="76"/>
                    <a:pt x="576" y="4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83" name="Freeform 43"/>
            <p:cNvSpPr>
              <a:spLocks/>
            </p:cNvSpPr>
            <p:nvPr/>
          </p:nvSpPr>
          <p:spPr bwMode="auto">
            <a:xfrm>
              <a:off x="2462" y="1370"/>
              <a:ext cx="256" cy="5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2" y="89"/>
                </a:cxn>
                <a:cxn ang="0">
                  <a:pos x="84" y="78"/>
                </a:cxn>
                <a:cxn ang="0">
                  <a:pos x="115" y="47"/>
                </a:cxn>
                <a:cxn ang="0">
                  <a:pos x="178" y="99"/>
                </a:cxn>
                <a:cxn ang="0">
                  <a:pos x="241" y="26"/>
                </a:cxn>
                <a:cxn ang="0">
                  <a:pos x="377" y="78"/>
                </a:cxn>
                <a:cxn ang="0">
                  <a:pos x="387" y="47"/>
                </a:cxn>
                <a:cxn ang="0">
                  <a:pos x="398" y="5"/>
                </a:cxn>
                <a:cxn ang="0">
                  <a:pos x="408" y="37"/>
                </a:cxn>
                <a:cxn ang="0">
                  <a:pos x="450" y="89"/>
                </a:cxn>
                <a:cxn ang="0">
                  <a:pos x="503" y="78"/>
                </a:cxn>
                <a:cxn ang="0">
                  <a:pos x="555" y="5"/>
                </a:cxn>
              </a:cxnLst>
              <a:rect l="0" t="0" r="r" b="b"/>
              <a:pathLst>
                <a:path w="555" h="110">
                  <a:moveTo>
                    <a:pt x="0" y="5"/>
                  </a:moveTo>
                  <a:cubicBezTo>
                    <a:pt x="15" y="52"/>
                    <a:pt x="10" y="60"/>
                    <a:pt x="52" y="89"/>
                  </a:cubicBezTo>
                  <a:cubicBezTo>
                    <a:pt x="63" y="85"/>
                    <a:pt x="75" y="84"/>
                    <a:pt x="84" y="78"/>
                  </a:cubicBezTo>
                  <a:cubicBezTo>
                    <a:pt x="96" y="70"/>
                    <a:pt x="101" y="49"/>
                    <a:pt x="115" y="47"/>
                  </a:cubicBezTo>
                  <a:cubicBezTo>
                    <a:pt x="128" y="45"/>
                    <a:pt x="174" y="95"/>
                    <a:pt x="178" y="99"/>
                  </a:cubicBezTo>
                  <a:cubicBezTo>
                    <a:pt x="220" y="85"/>
                    <a:pt x="227" y="67"/>
                    <a:pt x="241" y="26"/>
                  </a:cubicBezTo>
                  <a:cubicBezTo>
                    <a:pt x="267" y="110"/>
                    <a:pt x="298" y="88"/>
                    <a:pt x="377" y="78"/>
                  </a:cubicBezTo>
                  <a:cubicBezTo>
                    <a:pt x="380" y="68"/>
                    <a:pt x="384" y="57"/>
                    <a:pt x="387" y="47"/>
                  </a:cubicBezTo>
                  <a:cubicBezTo>
                    <a:pt x="391" y="33"/>
                    <a:pt x="385" y="11"/>
                    <a:pt x="398" y="5"/>
                  </a:cubicBezTo>
                  <a:cubicBezTo>
                    <a:pt x="408" y="0"/>
                    <a:pt x="404" y="26"/>
                    <a:pt x="408" y="37"/>
                  </a:cubicBezTo>
                  <a:cubicBezTo>
                    <a:pt x="422" y="79"/>
                    <a:pt x="411" y="63"/>
                    <a:pt x="450" y="89"/>
                  </a:cubicBezTo>
                  <a:cubicBezTo>
                    <a:pt x="468" y="85"/>
                    <a:pt x="489" y="89"/>
                    <a:pt x="503" y="78"/>
                  </a:cubicBezTo>
                  <a:cubicBezTo>
                    <a:pt x="527" y="60"/>
                    <a:pt x="535" y="27"/>
                    <a:pt x="555" y="5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1824" y="624"/>
              <a:ext cx="2609" cy="187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85" name="Line 45"/>
            <p:cNvSpPr>
              <a:spLocks noChangeShapeType="1"/>
            </p:cNvSpPr>
            <p:nvPr/>
          </p:nvSpPr>
          <p:spPr bwMode="auto">
            <a:xfrm>
              <a:off x="2736" y="2352"/>
              <a:ext cx="0" cy="6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86" name="Text Box 46"/>
            <p:cNvSpPr txBox="1">
              <a:spLocks noChangeArrowheads="1"/>
            </p:cNvSpPr>
            <p:nvPr/>
          </p:nvSpPr>
          <p:spPr bwMode="auto">
            <a:xfrm>
              <a:off x="1872" y="2928"/>
              <a:ext cx="217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000" b="1" dirty="0" err="1"/>
                <a:t>Presynaptic</a:t>
              </a:r>
              <a:r>
                <a:rPr lang="es-ES_tradnl" sz="2000" b="1" dirty="0"/>
                <a:t> </a:t>
              </a:r>
              <a:r>
                <a:rPr lang="es-ES_tradnl" sz="2000" b="1" dirty="0" err="1"/>
                <a:t>ending</a:t>
              </a:r>
              <a:r>
                <a:rPr lang="es-ES_tradnl" sz="2000" b="1" dirty="0"/>
                <a:t> (</a:t>
              </a:r>
              <a:r>
                <a:rPr lang="es-ES_tradnl" sz="2000" b="1" dirty="0" err="1"/>
                <a:t>axon</a:t>
              </a:r>
              <a:r>
                <a:rPr lang="es-ES_tradnl" sz="2000" b="1" dirty="0"/>
                <a:t> terminal)</a:t>
              </a:r>
              <a:endParaRPr lang="es-ES" sz="2000" b="1" dirty="0"/>
            </a:p>
          </p:txBody>
        </p:sp>
        <p:sp>
          <p:nvSpPr>
            <p:cNvPr id="10287" name="Text Box 47"/>
            <p:cNvSpPr txBox="1">
              <a:spLocks noChangeArrowheads="1"/>
            </p:cNvSpPr>
            <p:nvPr/>
          </p:nvSpPr>
          <p:spPr bwMode="auto">
            <a:xfrm>
              <a:off x="3197" y="2415"/>
              <a:ext cx="20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000" b="1" dirty="0" err="1"/>
                <a:t>Postsynaptic</a:t>
              </a:r>
              <a:r>
                <a:rPr lang="es-ES_tradnl" sz="2000" b="1" dirty="0"/>
                <a:t> </a:t>
              </a:r>
              <a:r>
                <a:rPr lang="es-ES_tradnl" sz="2000" b="1" dirty="0" err="1"/>
                <a:t>ending</a:t>
              </a:r>
              <a:endParaRPr lang="es-ES" sz="2000" b="1" dirty="0"/>
            </a:p>
          </p:txBody>
        </p:sp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>
              <a:off x="3889" y="2245"/>
              <a:ext cx="0" cy="2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89" name="Text Box 49"/>
            <p:cNvSpPr txBox="1">
              <a:spLocks noChangeArrowheads="1"/>
            </p:cNvSpPr>
            <p:nvPr/>
          </p:nvSpPr>
          <p:spPr bwMode="auto">
            <a:xfrm>
              <a:off x="3813" y="918"/>
              <a:ext cx="145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600" b="1" dirty="0" err="1">
                  <a:latin typeface="Arial" pitchFamily="34" charset="0"/>
                  <a:cs typeface="Arial" pitchFamily="34" charset="0"/>
                </a:rPr>
                <a:t>postsynaptic</a:t>
              </a:r>
              <a:r>
                <a:rPr lang="es-ES_tradnl" sz="16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600" b="1" dirty="0" err="1">
                  <a:latin typeface="Arial" pitchFamily="34" charset="0"/>
                  <a:cs typeface="Arial" pitchFamily="34" charset="0"/>
                </a:rPr>
                <a:t>density</a:t>
              </a:r>
              <a:r>
                <a:rPr lang="es-ES_tradnl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600" dirty="0" err="1">
                  <a:latin typeface="Arial" pitchFamily="34" charset="0"/>
                  <a:cs typeface="Arial" pitchFamily="34" charset="0"/>
                </a:rPr>
                <a:t>contains</a:t>
              </a:r>
              <a:r>
                <a:rPr lang="es-ES_tradnl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600" dirty="0" err="1">
                  <a:latin typeface="Arial" pitchFamily="34" charset="0"/>
                  <a:cs typeface="Arial" pitchFamily="34" charset="0"/>
                </a:rPr>
                <a:t>receptors</a:t>
              </a:r>
              <a:r>
                <a:rPr lang="es-ES_tradnl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6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es-ES_tradnl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600" dirty="0" err="1">
                  <a:latin typeface="Arial" pitchFamily="34" charset="0"/>
                  <a:cs typeface="Arial" pitchFamily="34" charset="0"/>
                </a:rPr>
                <a:t>neurotransmitters</a:t>
              </a:r>
              <a:r>
                <a:rPr lang="es-ES_tradnl" sz="1600" dirty="0">
                  <a:latin typeface="Arial" pitchFamily="34" charset="0"/>
                  <a:cs typeface="Arial" pitchFamily="34" charset="0"/>
                </a:rPr>
                <a:t> and </a:t>
              </a:r>
              <a:r>
                <a:rPr lang="es-ES_tradnl" sz="1600" dirty="0" err="1">
                  <a:latin typeface="Arial" pitchFamily="34" charset="0"/>
                  <a:cs typeface="Arial" pitchFamily="34" charset="0"/>
                </a:rPr>
                <a:t>ligang-gated</a:t>
              </a:r>
              <a:r>
                <a:rPr lang="es-ES_tradnl" sz="1600" dirty="0">
                  <a:latin typeface="Arial" pitchFamily="34" charset="0"/>
                  <a:cs typeface="Arial" pitchFamily="34" charset="0"/>
                </a:rPr>
                <a:t> ion </a:t>
              </a:r>
              <a:r>
                <a:rPr lang="es-ES_tradnl" sz="1600" dirty="0" err="1">
                  <a:latin typeface="Arial" pitchFamily="34" charset="0"/>
                  <a:cs typeface="Arial" pitchFamily="34" charset="0"/>
                </a:rPr>
                <a:t>channels</a:t>
              </a:r>
              <a:endParaRPr lang="es-E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0" name="Text Box 50"/>
            <p:cNvSpPr txBox="1">
              <a:spLocks noChangeArrowheads="1"/>
            </p:cNvSpPr>
            <p:nvPr/>
          </p:nvSpPr>
          <p:spPr bwMode="auto">
            <a:xfrm>
              <a:off x="1680" y="657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000" dirty="0" err="1"/>
                <a:t>mitochondria</a:t>
              </a:r>
              <a:endParaRPr lang="es-ES" sz="2000" dirty="0"/>
            </a:p>
          </p:txBody>
        </p:sp>
        <p:sp>
          <p:nvSpPr>
            <p:cNvPr id="10291" name="Line 51"/>
            <p:cNvSpPr>
              <a:spLocks noChangeShapeType="1"/>
            </p:cNvSpPr>
            <p:nvPr/>
          </p:nvSpPr>
          <p:spPr bwMode="auto">
            <a:xfrm>
              <a:off x="2592" y="96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92" name="Text Box 52"/>
            <p:cNvSpPr txBox="1">
              <a:spLocks noChangeArrowheads="1"/>
            </p:cNvSpPr>
            <p:nvPr/>
          </p:nvSpPr>
          <p:spPr bwMode="auto">
            <a:xfrm>
              <a:off x="2592" y="192"/>
              <a:ext cx="11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000" dirty="0" err="1"/>
                <a:t>vesicles</a:t>
              </a:r>
              <a:endParaRPr lang="es-ES" sz="2000" dirty="0"/>
            </a:p>
          </p:txBody>
        </p:sp>
        <p:sp>
          <p:nvSpPr>
            <p:cNvPr id="10293" name="Text Box 53"/>
            <p:cNvSpPr txBox="1">
              <a:spLocks noChangeArrowheads="1"/>
            </p:cNvSpPr>
            <p:nvPr/>
          </p:nvSpPr>
          <p:spPr bwMode="auto">
            <a:xfrm>
              <a:off x="3056" y="419"/>
              <a:ext cx="13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b="1" dirty="0" err="1"/>
                <a:t>Synaptic</a:t>
              </a:r>
              <a:r>
                <a:rPr lang="es-ES_tradnl" b="1" dirty="0"/>
                <a:t> </a:t>
              </a:r>
              <a:r>
                <a:rPr lang="es-ES_tradnl" b="1" dirty="0" err="1"/>
                <a:t>cleft</a:t>
              </a:r>
              <a:endParaRPr lang="es-ES" b="1" dirty="0"/>
            </a:p>
          </p:txBody>
        </p:sp>
        <p:sp>
          <p:nvSpPr>
            <p:cNvPr id="10294" name="Line 54"/>
            <p:cNvSpPr>
              <a:spLocks noChangeShapeType="1"/>
            </p:cNvSpPr>
            <p:nvPr/>
          </p:nvSpPr>
          <p:spPr bwMode="auto">
            <a:xfrm>
              <a:off x="2880" y="43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95" name="Line 55"/>
            <p:cNvSpPr>
              <a:spLocks noChangeShapeType="1"/>
            </p:cNvSpPr>
            <p:nvPr/>
          </p:nvSpPr>
          <p:spPr bwMode="auto">
            <a:xfrm>
              <a:off x="3456" y="91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10296" name="Text Box 56"/>
            <p:cNvSpPr txBox="1">
              <a:spLocks noChangeArrowheads="1"/>
            </p:cNvSpPr>
            <p:nvPr/>
          </p:nvSpPr>
          <p:spPr bwMode="auto">
            <a:xfrm>
              <a:off x="816" y="1553"/>
              <a:ext cx="1260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800" b="1" dirty="0"/>
                <a:t>Active </a:t>
              </a:r>
              <a:r>
                <a:rPr lang="es-ES_tradnl" sz="1800" b="1" dirty="0" err="1"/>
                <a:t>zone</a:t>
              </a:r>
              <a:r>
                <a:rPr lang="es-ES_tradnl" sz="1600" b="1" dirty="0">
                  <a:latin typeface="Arial" pitchFamily="34" charset="0"/>
                  <a:cs typeface="Arial" pitchFamily="34" charset="0"/>
                </a:rPr>
                <a:t>: </a:t>
              </a:r>
              <a:r>
                <a:rPr lang="es-ES_tradnl" sz="1400" dirty="0" err="1">
                  <a:latin typeface="Arial" pitchFamily="34" charset="0"/>
                  <a:cs typeface="Arial" pitchFamily="34" charset="0"/>
                </a:rPr>
                <a:t>Part</a:t>
              </a:r>
              <a:r>
                <a:rPr lang="es-ES_tradnl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400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es-ES_tradnl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400" dirty="0" err="1">
                  <a:latin typeface="Arial" pitchFamily="34" charset="0"/>
                  <a:cs typeface="Arial" pitchFamily="34" charset="0"/>
                </a:rPr>
                <a:t>presynaptic</a:t>
              </a:r>
              <a:r>
                <a:rPr lang="es-ES_tradnl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400" dirty="0" err="1">
                  <a:latin typeface="Arial" pitchFamily="34" charset="0"/>
                  <a:cs typeface="Arial" pitchFamily="34" charset="0"/>
                </a:rPr>
                <a:t>ending</a:t>
              </a:r>
              <a:r>
                <a:rPr lang="es-ES_tradnl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400" dirty="0" err="1">
                  <a:latin typeface="Arial" pitchFamily="34" charset="0"/>
                  <a:cs typeface="Arial" pitchFamily="34" charset="0"/>
                </a:rPr>
                <a:t>where</a:t>
              </a:r>
              <a:r>
                <a:rPr lang="es-ES_tradnl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400" dirty="0" err="1">
                  <a:latin typeface="Arial" pitchFamily="34" charset="0"/>
                  <a:cs typeface="Arial" pitchFamily="34" charset="0"/>
                </a:rPr>
                <a:t>the</a:t>
              </a:r>
              <a:r>
                <a:rPr lang="es-ES_tradnl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_tradnl" sz="1400" dirty="0" err="1">
                  <a:latin typeface="Arial" pitchFamily="34" charset="0"/>
                  <a:cs typeface="Arial" pitchFamily="34" charset="0"/>
                </a:rPr>
                <a:t>neurotransmitter</a:t>
              </a:r>
              <a:r>
                <a:rPr lang="es-ES_tradnl" sz="1400" dirty="0">
                  <a:latin typeface="Arial" pitchFamily="34" charset="0"/>
                  <a:cs typeface="Arial" pitchFamily="34" charset="0"/>
                </a:rPr>
                <a:t> can be </a:t>
              </a:r>
              <a:r>
                <a:rPr lang="es-ES_tradnl" sz="1400" dirty="0" err="1">
                  <a:latin typeface="Arial" pitchFamily="34" charset="0"/>
                  <a:cs typeface="Arial" pitchFamily="34" charset="0"/>
                </a:rPr>
                <a:t>released</a:t>
              </a:r>
              <a:endParaRPr lang="es-E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7" name="AutoShape 57"/>
            <p:cNvSpPr>
              <a:spLocks/>
            </p:cNvSpPr>
            <p:nvPr/>
          </p:nvSpPr>
          <p:spPr bwMode="auto">
            <a:xfrm rot="16280896">
              <a:off x="2596" y="1485"/>
              <a:ext cx="277" cy="1344"/>
            </a:xfrm>
            <a:prstGeom prst="leftBrace">
              <a:avLst>
                <a:gd name="adj1" fmla="val 40433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auto">
            <a:xfrm flipV="1">
              <a:off x="2880" y="158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299" name="Text Box 59"/>
          <p:cNvSpPr txBox="1">
            <a:spLocks noChangeArrowheads="1"/>
          </p:cNvSpPr>
          <p:nvPr/>
        </p:nvSpPr>
        <p:spPr bwMode="auto">
          <a:xfrm>
            <a:off x="4355976" y="332656"/>
            <a:ext cx="434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>
                <a:solidFill>
                  <a:srgbClr val="FF0000"/>
                </a:solidFill>
              </a:rPr>
              <a:t>Chemical </a:t>
            </a:r>
            <a:r>
              <a:rPr lang="es-ES_tradnl" dirty="0" err="1">
                <a:solidFill>
                  <a:srgbClr val="FF0000"/>
                </a:solidFill>
              </a:rPr>
              <a:t>synapses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1" name="Picture 2" descr="http://higheredbcs.wiley.com/legacy/college/tortora/0470565101/hearthis_ill/pap13e_ch12_illustr_audio_mp3_am/simulations/figures/signal_transmis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373" y="1772816"/>
            <a:ext cx="3581627" cy="3362472"/>
          </a:xfrm>
          <a:prstGeom prst="rect">
            <a:avLst/>
          </a:prstGeom>
          <a:noFill/>
        </p:spPr>
      </p:pic>
      <p:sp>
        <p:nvSpPr>
          <p:cNvPr id="62" name="Text Box 10">
            <a:extLst>
              <a:ext uri="{FF2B5EF4-FFF2-40B4-BE49-F238E27FC236}">
                <a16:creationId xmlns:a16="http://schemas.microsoft.com/office/drawing/2014/main" id="{91D9BDCE-8710-489B-A160-6A46194D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404664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rgbClr val="FF0000"/>
                </a:solidFill>
                <a:latin typeface="Arial Narrow" pitchFamily="34" charset="0"/>
              </a:rPr>
              <a:t>Kinds</a:t>
            </a:r>
            <a:r>
              <a:rPr lang="es-ES_tradnl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s-ES_tradnl" dirty="0" err="1">
                <a:solidFill>
                  <a:srgbClr val="FF0000"/>
                </a:solidFill>
                <a:latin typeface="Arial Narrow" pitchFamily="34" charset="0"/>
              </a:rPr>
              <a:t>of</a:t>
            </a:r>
            <a:r>
              <a:rPr lang="es-ES_tradnl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s-ES_tradnl" dirty="0" err="1">
                <a:solidFill>
                  <a:srgbClr val="FF0000"/>
                </a:solidFill>
                <a:latin typeface="Arial Narrow" pitchFamily="34" charset="0"/>
              </a:rPr>
              <a:t>synapses</a:t>
            </a:r>
            <a:r>
              <a:rPr lang="es-ES_tradnl" dirty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s-ES_tradnl" dirty="0" err="1">
                <a:latin typeface="Arial Narrow" pitchFamily="34" charset="0"/>
              </a:rPr>
              <a:t>according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 err="1">
                <a:latin typeface="Arial Narrow" pitchFamily="34" charset="0"/>
              </a:rPr>
              <a:t>to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 err="1">
                <a:latin typeface="Arial Narrow" pitchFamily="34" charset="0"/>
              </a:rPr>
              <a:t>the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 err="1">
                <a:latin typeface="Arial Narrow" pitchFamily="34" charset="0"/>
              </a:rPr>
              <a:t>cells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 err="1">
                <a:latin typeface="Arial Narrow" pitchFamily="34" charset="0"/>
              </a:rPr>
              <a:t>involved</a:t>
            </a:r>
            <a:endParaRPr lang="es-ES" dirty="0">
              <a:latin typeface="Arial Narrow" pitchFamily="34" charset="0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4788024" y="501317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 pitchFamily="34" charset="0"/>
              </a:rPr>
              <a:t>Synapse</a:t>
            </a:r>
            <a:r>
              <a:rPr lang="es-ES" dirty="0">
                <a:latin typeface="Arial Narrow" pitchFamily="34" charset="0"/>
              </a:rPr>
              <a:t> </a:t>
            </a:r>
            <a:r>
              <a:rPr lang="es-ES" dirty="0" err="1">
                <a:latin typeface="Arial Narrow" pitchFamily="34" charset="0"/>
              </a:rPr>
              <a:t>between</a:t>
            </a:r>
            <a:r>
              <a:rPr lang="es-ES" dirty="0">
                <a:latin typeface="Arial Narrow" pitchFamily="34" charset="0"/>
              </a:rPr>
              <a:t> a motor </a:t>
            </a:r>
            <a:r>
              <a:rPr lang="es-ES" dirty="0" err="1">
                <a:latin typeface="Arial Narrow" pitchFamily="34" charset="0"/>
              </a:rPr>
              <a:t>neuron</a:t>
            </a:r>
            <a:r>
              <a:rPr lang="es-ES" dirty="0">
                <a:latin typeface="Arial Narrow" pitchFamily="34" charset="0"/>
              </a:rPr>
              <a:t> and a </a:t>
            </a:r>
            <a:r>
              <a:rPr lang="es-ES" dirty="0" err="1">
                <a:latin typeface="Arial Narrow" pitchFamily="34" charset="0"/>
              </a:rPr>
              <a:t>muscle</a:t>
            </a:r>
            <a:r>
              <a:rPr lang="es-ES" dirty="0">
                <a:latin typeface="Arial Narrow" pitchFamily="34" charset="0"/>
              </a:rPr>
              <a:t> </a:t>
            </a:r>
            <a:r>
              <a:rPr lang="es-ES" dirty="0" err="1">
                <a:latin typeface="Arial Narrow" pitchFamily="34" charset="0"/>
              </a:rPr>
              <a:t>cell</a:t>
            </a:r>
            <a:r>
              <a:rPr lang="es-ES" dirty="0">
                <a:latin typeface="Arial Narrow" pitchFamily="34" charset="0"/>
              </a:rPr>
              <a:t>  (</a:t>
            </a:r>
            <a:r>
              <a:rPr lang="es-ES" b="1" dirty="0">
                <a:latin typeface="Arial Narrow" pitchFamily="34" charset="0"/>
              </a:rPr>
              <a:t>Neuromuscular </a:t>
            </a:r>
            <a:r>
              <a:rPr lang="es-ES" b="1" dirty="0" err="1">
                <a:latin typeface="Arial Narrow" pitchFamily="34" charset="0"/>
              </a:rPr>
              <a:t>junction</a:t>
            </a:r>
            <a:r>
              <a:rPr lang="es-ES" dirty="0">
                <a:latin typeface="Arial Narrow" pitchFamily="34" charset="0"/>
              </a:rPr>
              <a:t>)</a:t>
            </a:r>
          </a:p>
        </p:txBody>
      </p:sp>
      <p:grpSp>
        <p:nvGrpSpPr>
          <p:cNvPr id="11" name="Agrupa 10"/>
          <p:cNvGrpSpPr/>
          <p:nvPr/>
        </p:nvGrpSpPr>
        <p:grpSpPr>
          <a:xfrm>
            <a:off x="0" y="3717032"/>
            <a:ext cx="5868144" cy="2889031"/>
            <a:chOff x="0" y="3717032"/>
            <a:chExt cx="5868144" cy="2889031"/>
          </a:xfrm>
        </p:grpSpPr>
        <p:pic>
          <p:nvPicPr>
            <p:cNvPr id="1026" name="Picture 2" descr="https://o.quizlet.com/i/VEJUnHWBDSEbQ3vn0rcRXg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7704" y="4365104"/>
              <a:ext cx="2286000" cy="2152650"/>
            </a:xfrm>
            <a:prstGeom prst="rect">
              <a:avLst/>
            </a:prstGeom>
            <a:noFill/>
          </p:spPr>
        </p:pic>
        <p:cxnSp>
          <p:nvCxnSpPr>
            <p:cNvPr id="6" name="Connector de fletxa recta 5"/>
            <p:cNvCxnSpPr/>
            <p:nvPr/>
          </p:nvCxnSpPr>
          <p:spPr>
            <a:xfrm flipV="1">
              <a:off x="2483768" y="3861048"/>
              <a:ext cx="1224136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 de fletxa recta 7"/>
            <p:cNvCxnSpPr/>
            <p:nvPr/>
          </p:nvCxnSpPr>
          <p:spPr>
            <a:xfrm flipH="1">
              <a:off x="1691680" y="5877272"/>
              <a:ext cx="165618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QuadreDeText 8"/>
            <p:cNvSpPr txBox="1"/>
            <p:nvPr/>
          </p:nvSpPr>
          <p:spPr>
            <a:xfrm>
              <a:off x="3779912" y="3717032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err="1">
                  <a:latin typeface="Arial" pitchFamily="34" charset="0"/>
                  <a:cs typeface="Arial" pitchFamily="34" charset="0"/>
                </a:rPr>
                <a:t>Axon</a:t>
              </a:r>
              <a:r>
                <a:rPr lang="es-ES" sz="1600" dirty="0">
                  <a:latin typeface="Arial" pitchFamily="34" charset="0"/>
                  <a:cs typeface="Arial" pitchFamily="34" charset="0"/>
                </a:rPr>
                <a:t> terminal </a:t>
              </a:r>
              <a:r>
                <a:rPr lang="es-ES" sz="1600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es-ES" sz="1600" dirty="0">
                  <a:latin typeface="Arial" pitchFamily="34" charset="0"/>
                  <a:cs typeface="Arial" pitchFamily="34" charset="0"/>
                </a:rPr>
                <a:t> a motor </a:t>
              </a:r>
              <a:r>
                <a:rPr lang="es-ES" sz="1600" dirty="0" err="1">
                  <a:latin typeface="Arial" pitchFamily="34" charset="0"/>
                  <a:cs typeface="Arial" pitchFamily="34" charset="0"/>
                </a:rPr>
                <a:t>neuron</a:t>
              </a:r>
              <a:endParaRPr lang="es-E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QuadreDeText 9"/>
            <p:cNvSpPr txBox="1"/>
            <p:nvPr/>
          </p:nvSpPr>
          <p:spPr>
            <a:xfrm>
              <a:off x="0" y="6021288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err="1">
                  <a:latin typeface="Arial" pitchFamily="34" charset="0"/>
                  <a:cs typeface="Arial" pitchFamily="34" charset="0"/>
                </a:rPr>
                <a:t>Muscle</a:t>
              </a:r>
              <a:r>
                <a:rPr lang="es-E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" sz="1600" dirty="0" err="1">
                  <a:latin typeface="Arial" pitchFamily="34" charset="0"/>
                  <a:cs typeface="Arial" pitchFamily="34" charset="0"/>
                </a:rPr>
                <a:t>fibers</a:t>
              </a:r>
              <a:r>
                <a:rPr lang="es-ES" sz="1600" dirty="0">
                  <a:latin typeface="Arial" pitchFamily="34" charset="0"/>
                  <a:cs typeface="Arial" pitchFamily="34" charset="0"/>
                </a:rPr>
                <a:t> (</a:t>
              </a:r>
              <a:r>
                <a:rPr lang="es-ES" sz="1600" dirty="0" err="1">
                  <a:latin typeface="Arial" pitchFamily="34" charset="0"/>
                  <a:cs typeface="Arial" pitchFamily="34" charset="0"/>
                </a:rPr>
                <a:t>muscle</a:t>
              </a:r>
              <a:r>
                <a:rPr lang="es-E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ES" sz="1600" dirty="0" err="1">
                  <a:latin typeface="Arial" pitchFamily="34" charset="0"/>
                  <a:cs typeface="Arial" pitchFamily="34" charset="0"/>
                </a:rPr>
                <a:t>cells</a:t>
              </a:r>
              <a:r>
                <a:rPr lang="es-ES" sz="1600" dirty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pic>
        <p:nvPicPr>
          <p:cNvPr id="12" name="Picture 2" descr="neurones_junt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4081636" cy="2464855"/>
          </a:xfrm>
          <a:prstGeom prst="rect">
            <a:avLst/>
          </a:prstGeom>
          <a:noFill/>
        </p:spPr>
      </p:pic>
      <p:sp>
        <p:nvSpPr>
          <p:cNvPr id="13" name="QuadreDeText 12"/>
          <p:cNvSpPr txBox="1"/>
          <p:nvPr/>
        </p:nvSpPr>
        <p:spPr>
          <a:xfrm>
            <a:off x="4499992" y="184482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 pitchFamily="34" charset="0"/>
              </a:rPr>
              <a:t>Synapses</a:t>
            </a:r>
            <a:r>
              <a:rPr lang="es-ES" dirty="0">
                <a:latin typeface="Arial Narrow" pitchFamily="34" charset="0"/>
              </a:rPr>
              <a:t> </a:t>
            </a:r>
            <a:r>
              <a:rPr lang="es-ES" dirty="0" err="1">
                <a:latin typeface="Arial Narrow" pitchFamily="34" charset="0"/>
              </a:rPr>
              <a:t>between</a:t>
            </a:r>
            <a:r>
              <a:rPr lang="es-ES" dirty="0">
                <a:latin typeface="Arial Narrow" pitchFamily="34" charset="0"/>
              </a:rPr>
              <a:t> </a:t>
            </a:r>
            <a:r>
              <a:rPr lang="es-ES" dirty="0" err="1">
                <a:latin typeface="Arial Narrow" pitchFamily="34" charset="0"/>
              </a:rPr>
              <a:t>two</a:t>
            </a:r>
            <a:r>
              <a:rPr lang="es-ES" dirty="0">
                <a:latin typeface="Arial Narrow" pitchFamily="34" charset="0"/>
              </a:rPr>
              <a:t> </a:t>
            </a:r>
            <a:r>
              <a:rPr lang="es-ES" dirty="0" err="1">
                <a:latin typeface="Arial Narrow" pitchFamily="34" charset="0"/>
              </a:rPr>
              <a:t>neurons</a:t>
            </a:r>
            <a:endParaRPr lang="es-ES" dirty="0">
              <a:latin typeface="Arial Narrow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BD9AEFC7-26AF-4E47-A359-80F383F7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3.bp.blogspot.com/_tMBqqiYK7ak/SNZlCW9NIWI/AAAAAAAAI7Q/ERwyfn_qUe8/s1600/Sinapsis+neuroglandul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5616624" cy="3674707"/>
          </a:xfrm>
          <a:prstGeom prst="rect">
            <a:avLst/>
          </a:prstGeom>
          <a:noFill/>
        </p:spPr>
      </p:pic>
      <p:sp>
        <p:nvSpPr>
          <p:cNvPr id="3" name="QuadreDeText 2"/>
          <p:cNvSpPr txBox="1"/>
          <p:nvPr/>
        </p:nvSpPr>
        <p:spPr>
          <a:xfrm>
            <a:off x="827584" y="5661248"/>
            <a:ext cx="5256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hlinkClick r:id="rId3"/>
              </a:rPr>
              <a:t>http://eca-ensenanzamedia-biologia.blogspot.com.es/2008/09/tipos-de-sinapsis.html</a:t>
            </a:r>
            <a:endParaRPr lang="es-ES" sz="1100" dirty="0"/>
          </a:p>
          <a:p>
            <a:endParaRPr lang="es-ES" sz="1100" dirty="0"/>
          </a:p>
        </p:txBody>
      </p:sp>
      <p:sp>
        <p:nvSpPr>
          <p:cNvPr id="6" name="QuadreDeText 5"/>
          <p:cNvSpPr txBox="1"/>
          <p:nvPr/>
        </p:nvSpPr>
        <p:spPr>
          <a:xfrm>
            <a:off x="6300192" y="2276872"/>
            <a:ext cx="2304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arrow" pitchFamily="34" charset="0"/>
              </a:rPr>
              <a:t>Synapse</a:t>
            </a:r>
            <a:r>
              <a:rPr lang="es-ES" dirty="0">
                <a:latin typeface="Arial Narrow" pitchFamily="34" charset="0"/>
              </a:rPr>
              <a:t> </a:t>
            </a:r>
            <a:r>
              <a:rPr lang="es-ES" dirty="0" err="1">
                <a:latin typeface="Arial Narrow" pitchFamily="34" charset="0"/>
              </a:rPr>
              <a:t>between</a:t>
            </a:r>
            <a:r>
              <a:rPr lang="es-ES" dirty="0">
                <a:latin typeface="Arial Narrow" pitchFamily="34" charset="0"/>
              </a:rPr>
              <a:t> a </a:t>
            </a:r>
            <a:r>
              <a:rPr lang="es-ES" dirty="0" err="1">
                <a:latin typeface="Arial Narrow" pitchFamily="34" charset="0"/>
              </a:rPr>
              <a:t>neuron</a:t>
            </a:r>
            <a:r>
              <a:rPr lang="es-ES" dirty="0">
                <a:latin typeface="Arial Narrow" pitchFamily="34" charset="0"/>
              </a:rPr>
              <a:t> and a glandular </a:t>
            </a:r>
            <a:r>
              <a:rPr lang="es-ES" dirty="0" err="1">
                <a:latin typeface="Arial Narrow" pitchFamily="34" charset="0"/>
              </a:rPr>
              <a:t>cell</a:t>
            </a:r>
            <a:endParaRPr lang="es-ES" dirty="0">
              <a:latin typeface="Arial Narrow" pitchFamily="34" charset="0"/>
            </a:endParaRPr>
          </a:p>
          <a:p>
            <a:r>
              <a:rPr lang="es-ES" dirty="0">
                <a:latin typeface="Arial Narrow" pitchFamily="34" charset="0"/>
              </a:rPr>
              <a:t>(</a:t>
            </a:r>
            <a:r>
              <a:rPr lang="es-ES" dirty="0" err="1">
                <a:latin typeface="Arial Narrow" pitchFamily="34" charset="0"/>
              </a:rPr>
              <a:t>neuroglandular</a:t>
            </a:r>
            <a:r>
              <a:rPr lang="es-ES" dirty="0">
                <a:latin typeface="Arial Narrow" pitchFamily="34" charset="0"/>
              </a:rPr>
              <a:t> </a:t>
            </a:r>
            <a:r>
              <a:rPr lang="es-ES" dirty="0" err="1">
                <a:latin typeface="Arial Narrow" pitchFamily="34" charset="0"/>
              </a:rPr>
              <a:t>junction</a:t>
            </a:r>
            <a:r>
              <a:rPr lang="es-ES" dirty="0">
                <a:latin typeface="Arial Narrow" pitchFamily="34" charset="0"/>
              </a:rPr>
              <a:t>)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BCED0206-3EB6-42D6-95EE-444B9C1A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4664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 err="1">
                <a:solidFill>
                  <a:srgbClr val="FF0000"/>
                </a:solidFill>
                <a:latin typeface="Arial Narrow" pitchFamily="34" charset="0"/>
              </a:rPr>
              <a:t>Kinds</a:t>
            </a:r>
            <a:r>
              <a:rPr lang="es-ES_tradnl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s-ES_tradnl" dirty="0" err="1">
                <a:solidFill>
                  <a:srgbClr val="FF0000"/>
                </a:solidFill>
                <a:latin typeface="Arial Narrow" pitchFamily="34" charset="0"/>
              </a:rPr>
              <a:t>of</a:t>
            </a:r>
            <a:r>
              <a:rPr lang="es-ES_tradnl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s-ES_tradnl" dirty="0" err="1">
                <a:solidFill>
                  <a:srgbClr val="FF0000"/>
                </a:solidFill>
                <a:latin typeface="Arial Narrow" pitchFamily="34" charset="0"/>
              </a:rPr>
              <a:t>synapses</a:t>
            </a:r>
            <a:r>
              <a:rPr lang="es-ES_tradnl" dirty="0">
                <a:solidFill>
                  <a:srgbClr val="FF0000"/>
                </a:solidFill>
                <a:latin typeface="Arial Narrow" pitchFamily="34" charset="0"/>
              </a:rPr>
              <a:t>: </a:t>
            </a:r>
            <a:r>
              <a:rPr lang="es-ES_tradnl" dirty="0" err="1">
                <a:latin typeface="Arial Narrow" pitchFamily="34" charset="0"/>
              </a:rPr>
              <a:t>according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 err="1">
                <a:latin typeface="Arial Narrow" pitchFamily="34" charset="0"/>
              </a:rPr>
              <a:t>to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 err="1">
                <a:latin typeface="Arial Narrow" pitchFamily="34" charset="0"/>
              </a:rPr>
              <a:t>the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 err="1">
                <a:latin typeface="Arial Narrow" pitchFamily="34" charset="0"/>
              </a:rPr>
              <a:t>cells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 err="1">
                <a:latin typeface="Arial Narrow" pitchFamily="34" charset="0"/>
              </a:rPr>
              <a:t>involved</a:t>
            </a:r>
            <a:endParaRPr lang="es-ES" dirty="0">
              <a:latin typeface="Arial Narrow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E8D7123-1247-4F91-A8AB-19990A33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0"/>
            <a:ext cx="9147175" cy="40011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 dirty="0" err="1">
                <a:latin typeface="Arial" charset="0"/>
              </a:rPr>
              <a:t>What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is</a:t>
            </a:r>
            <a:r>
              <a:rPr lang="es-ES_tradnl" sz="2000" b="1" dirty="0">
                <a:latin typeface="Arial" charset="0"/>
              </a:rPr>
              <a:t> a </a:t>
            </a:r>
            <a:r>
              <a:rPr lang="es-ES_tradnl" sz="2000" b="1" dirty="0" err="1">
                <a:latin typeface="Arial" charset="0"/>
              </a:rPr>
              <a:t>synapse</a:t>
            </a:r>
            <a:r>
              <a:rPr lang="es-ES_tradnl" sz="2000" b="1" dirty="0">
                <a:latin typeface="Arial" charset="0"/>
              </a:rPr>
              <a:t> and </a:t>
            </a:r>
            <a:r>
              <a:rPr lang="es-ES_tradnl" sz="2000" b="1" dirty="0" err="1">
                <a:latin typeface="Arial" charset="0"/>
              </a:rPr>
              <a:t>which</a:t>
            </a:r>
            <a:r>
              <a:rPr lang="es-ES_tradnl" sz="2000" b="1" dirty="0">
                <a:latin typeface="Arial" charset="0"/>
              </a:rPr>
              <a:t> are </a:t>
            </a:r>
            <a:r>
              <a:rPr lang="es-ES_tradnl" sz="2000" b="1" dirty="0" err="1">
                <a:latin typeface="Arial" charset="0"/>
              </a:rPr>
              <a:t>their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main</a:t>
            </a:r>
            <a:r>
              <a:rPr lang="es-ES_tradnl" sz="2000" b="1" dirty="0">
                <a:latin typeface="Arial" charset="0"/>
              </a:rPr>
              <a:t> </a:t>
            </a:r>
            <a:r>
              <a:rPr lang="es-ES_tradnl" sz="2000" b="1" dirty="0" err="1">
                <a:latin typeface="Arial" charset="0"/>
              </a:rPr>
              <a:t>features</a:t>
            </a:r>
            <a:endParaRPr lang="es-ES" sz="2000" b="1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1896</Words>
  <Application>Microsoft Office PowerPoint</Application>
  <PresentationFormat>Presentación en pantalla (4:3)</PresentationFormat>
  <Paragraphs>300</Paragraphs>
  <Slides>49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5" baseType="lpstr">
      <vt:lpstr>Arial</vt:lpstr>
      <vt:lpstr>Arial Narrow</vt:lpstr>
      <vt:lpstr>ArialUnicodeMS</vt:lpstr>
      <vt:lpstr>Calibri</vt:lpstr>
      <vt:lpstr>Times New Roman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11</dc:title>
  <dc:creator>Marga Coll</dc:creator>
  <cp:lastModifiedBy>Margalida Coll Andreu</cp:lastModifiedBy>
  <cp:revision>74</cp:revision>
  <dcterms:created xsi:type="dcterms:W3CDTF">2002-11-12T09:50:07Z</dcterms:created>
  <dcterms:modified xsi:type="dcterms:W3CDTF">2024-09-27T06:10:58Z</dcterms:modified>
</cp:coreProperties>
</file>