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1" autoAdjust="0"/>
    <p:restoredTop sz="94660"/>
  </p:normalViewPr>
  <p:slideViewPr>
    <p:cSldViewPr snapToGrid="0">
      <p:cViewPr varScale="1">
        <p:scale>
          <a:sx n="49" d="100"/>
          <a:sy n="49" d="100"/>
        </p:scale>
        <p:origin x="58" y="8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CAFBB-C843-46A2-8A32-08EC3452DC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0B3343-FA14-4A9C-8EF3-6E8BCDD82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F151CD-F098-4F05-9E65-6D89635999D9}"/>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55FAA76E-0D69-42AC-8308-B0A0C5616F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70C560-1618-4B51-AE6B-DE056E288178}"/>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25074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93C03A-42C7-4773-B34B-A119D03B73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CB120E-02A4-4350-956D-C8B0B8690C0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2F6657-810D-4E0F-BB4F-287C106DD7CF}"/>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1E3AD861-0021-4189-A222-93A4E107D1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D5429D-4ACC-436E-9C2B-D83E6EF39B56}"/>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13771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09B8F6-FC94-441A-83B5-8B04E91EF2A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3DC2E1-15EE-4CA7-AE28-61CB9E55A80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715DA2-C4D7-4CEE-8278-89A7B2D9AC37}"/>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76B05D3E-15C5-4B6B-BA15-769BD1265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D8CD36-F731-4D1C-98B4-BE3F2A238A47}"/>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31274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600AB-B45B-484F-9ED2-C5671097D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A5E42A-70F0-4AB5-BCEA-EECED066EA2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B8E14-CA1D-46AF-BED8-BCF7EE6131E6}"/>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2F456203-1227-47EA-A7CE-6914870D4D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2A74C9-E6D1-4EF7-8309-B55356065FC9}"/>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294097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50090-B0CE-4319-ADDE-85C9C7919F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6EB527-3EB5-4C0D-9FEC-EF9F2999D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8BE533E-0689-4DBC-8DE2-C22B2C187BC3}"/>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315E530-46D1-4106-87E5-98180C8633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713376-FCE1-4A24-9CA2-6BE917F385F1}"/>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307222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260F28-9DAF-4526-B529-A3288BCE3A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2B05144-F09C-43A4-880C-254FEBE686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B47B8F-CE64-45F9-B25A-FFC30AF396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27DDD0A-5A10-4CBB-8F6A-BF314283FFBA}"/>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817594E4-B1DA-4C08-B509-DD0F6C4BA7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3199E4-765D-4731-B1A5-09AD8A2CFEBC}"/>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237903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ABE47-C621-4E61-B684-7C905B891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3B18A3-4E8A-487D-8D20-ECADBF032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11AE8C-C4F6-4CC1-B64E-656958B1CE3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26ADE2-48B4-4101-88B6-6E257847D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58DD9-18BA-4469-9688-588F504B105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58474E4-8F85-4806-9EDC-80B403433860}"/>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66F2779A-1492-4EB2-8A5F-AA28BC7C54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706FE8-78BE-47D6-94D0-977FC1EBF552}"/>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185924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9E8896-D02D-4F40-A236-88BCF43E7D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54038D-5DD9-4B57-AAA9-51F673C5AA52}"/>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2AC71547-BE38-441A-AAA5-DD91708F04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ACB7AC-0713-4890-8078-DDC6D0E2E18B}"/>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207393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0774EC-CC20-449D-B168-6D03617AE31A}"/>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3C5492B8-1A6A-419E-972A-399D73149D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6771D9-2A73-4C1F-A730-3BAE65A4095F}"/>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14745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F8BB6-F160-4ED5-A639-EAD8F0F8DB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A21CBE-FC1E-49C7-83A4-F745C6859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DA1970D-ED63-4265-881D-0CEAC14DB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141F60-DF3E-46BE-AB35-00B64033C60B}"/>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095FE8D0-8E45-47AA-A9BD-A54B8FAF82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929CED-E549-423E-830D-67707BC55805}"/>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346905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B0B53-6870-4018-8F8B-679198E6C1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9268DA5-EDF8-4035-B098-2894FC737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050109F-FD86-43D5-AE42-DC541E0E6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63A1D6-D6C6-4336-A85F-FCBB8B00CB86}"/>
              </a:ext>
            </a:extLst>
          </p:cNvPr>
          <p:cNvSpPr>
            <a:spLocks noGrp="1"/>
          </p:cNvSpPr>
          <p:nvPr>
            <p:ph type="dt" sz="half" idx="10"/>
          </p:nvPr>
        </p:nvSpPr>
        <p:spPr/>
        <p:txBody>
          <a:bodyPr/>
          <a:lstStyle/>
          <a:p>
            <a:fld id="{3945A436-A940-4D74-B01F-CB91B45A03AD}" type="datetimeFigureOut">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9E4FA313-8DD6-469C-A8E7-64D4F8B752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D72561-1B4D-4744-B3E4-9CD7121394EB}"/>
              </a:ext>
            </a:extLst>
          </p:cNvPr>
          <p:cNvSpPr>
            <a:spLocks noGrp="1"/>
          </p:cNvSpPr>
          <p:nvPr>
            <p:ph type="sldNum" sz="quarter" idx="12"/>
          </p:nvPr>
        </p:nvSpPr>
        <p:spPr/>
        <p:txBody>
          <a:body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56766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1CB80F3-73A0-491F-8727-8718C336F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561757-B9A3-4069-8BA0-ED04CC3EC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005791-93B2-487F-A400-DFBAAAE46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5A436-A940-4D74-B01F-CB91B45A03AD}" type="datetimeFigureOut">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93FC49A3-921B-48FD-8BD5-CAE4BAF6A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1867972-A52C-4D67-8610-B0EF77ACB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A0EFB-0827-4FD4-8968-DB09910FB0DD}" type="slidenum">
              <a:rPr kumimoji="1" lang="ja-JP" altLang="en-US" smtClean="0"/>
              <a:t>‹#›</a:t>
            </a:fld>
            <a:endParaRPr kumimoji="1" lang="ja-JP" altLang="en-US"/>
          </a:p>
        </p:txBody>
      </p:sp>
    </p:spTree>
    <p:extLst>
      <p:ext uri="{BB962C8B-B14F-4D97-AF65-F5344CB8AC3E}">
        <p14:creationId xmlns:p14="http://schemas.microsoft.com/office/powerpoint/2010/main" val="409496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46625-DAB8-4CA2-8F14-80FB3C3220F2}"/>
              </a:ext>
            </a:extLst>
          </p:cNvPr>
          <p:cNvSpPr>
            <a:spLocks noGrp="1"/>
          </p:cNvSpPr>
          <p:nvPr>
            <p:ph type="ctrTitle"/>
          </p:nvPr>
        </p:nvSpPr>
        <p:spPr/>
        <p:txBody>
          <a:bodyPr/>
          <a:lstStyle/>
          <a:p>
            <a:r>
              <a:rPr kumimoji="1" lang="ja-JP" altLang="en-US" dirty="0"/>
              <a:t>中間発表</a:t>
            </a:r>
          </a:p>
        </p:txBody>
      </p:sp>
      <p:sp>
        <p:nvSpPr>
          <p:cNvPr id="3" name="字幕 2">
            <a:extLst>
              <a:ext uri="{FF2B5EF4-FFF2-40B4-BE49-F238E27FC236}">
                <a16:creationId xmlns:a16="http://schemas.microsoft.com/office/drawing/2014/main" id="{760D53A7-59EE-43F3-B9EB-84EB969C203E}"/>
              </a:ext>
            </a:extLst>
          </p:cNvPr>
          <p:cNvSpPr>
            <a:spLocks noGrp="1"/>
          </p:cNvSpPr>
          <p:nvPr>
            <p:ph type="subTitle" idx="1"/>
          </p:nvPr>
        </p:nvSpPr>
        <p:spPr>
          <a:xfrm>
            <a:off x="1524000" y="4313382"/>
            <a:ext cx="9144000" cy="1930400"/>
          </a:xfrm>
        </p:spPr>
        <p:txBody>
          <a:bodyPr/>
          <a:lstStyle/>
          <a:p>
            <a:r>
              <a:rPr lang="en-US" altLang="ja-JP" dirty="0"/>
              <a:t>K</a:t>
            </a:r>
            <a:r>
              <a:rPr lang="ja-JP" altLang="en-US" dirty="0"/>
              <a:t>チーム</a:t>
            </a:r>
            <a:endParaRPr lang="en-US" altLang="ja-JP" dirty="0"/>
          </a:p>
          <a:p>
            <a:r>
              <a:rPr lang="ja-JP" altLang="en-US" dirty="0"/>
              <a:t>言語の儚さ</a:t>
            </a:r>
            <a:endParaRPr kumimoji="1" lang="ja-JP" altLang="en-US" dirty="0"/>
          </a:p>
        </p:txBody>
      </p:sp>
    </p:spTree>
    <p:extLst>
      <p:ext uri="{BB962C8B-B14F-4D97-AF65-F5344CB8AC3E}">
        <p14:creationId xmlns:p14="http://schemas.microsoft.com/office/powerpoint/2010/main" val="65674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00D87-3362-45CE-9FE9-7FF28CDED055}"/>
              </a:ext>
            </a:extLst>
          </p:cNvPr>
          <p:cNvSpPr>
            <a:spLocks noGrp="1"/>
          </p:cNvSpPr>
          <p:nvPr>
            <p:ph type="title"/>
          </p:nvPr>
        </p:nvSpPr>
        <p:spPr/>
        <p:txBody>
          <a:bodyPr/>
          <a:lstStyle/>
          <a:p>
            <a:pPr algn="ctr"/>
            <a:r>
              <a:rPr kumimoji="1" lang="ja-JP" altLang="en-US" dirty="0"/>
              <a:t>研究内容</a:t>
            </a:r>
          </a:p>
        </p:txBody>
      </p:sp>
      <p:sp>
        <p:nvSpPr>
          <p:cNvPr id="3" name="コンテンツ プレースホルダー 2">
            <a:extLst>
              <a:ext uri="{FF2B5EF4-FFF2-40B4-BE49-F238E27FC236}">
                <a16:creationId xmlns:a16="http://schemas.microsoft.com/office/drawing/2014/main" id="{C6C0AB1D-DE68-4DCE-85B3-0AB31DE49A73}"/>
              </a:ext>
            </a:extLst>
          </p:cNvPr>
          <p:cNvSpPr>
            <a:spLocks noGrp="1"/>
          </p:cNvSpPr>
          <p:nvPr>
            <p:ph idx="1"/>
          </p:nvPr>
        </p:nvSpPr>
        <p:spPr/>
        <p:txBody>
          <a:bodyPr/>
          <a:lstStyle/>
          <a:p>
            <a:pPr marL="0" indent="0">
              <a:buNone/>
            </a:pPr>
            <a:r>
              <a:rPr kumimoji="1" lang="ja-JP" altLang="en-US" b="1" dirty="0"/>
              <a:t>・作成物</a:t>
            </a:r>
            <a:endParaRPr kumimoji="1" lang="en-US" altLang="ja-JP" b="1" dirty="0"/>
          </a:p>
          <a:p>
            <a:pPr marL="0" indent="0">
              <a:buNone/>
            </a:pPr>
            <a:r>
              <a:rPr lang="ja-JP" altLang="en-US" dirty="0"/>
              <a:t>　エビングハウスの忘却曲線に沿った英語単語学習アプリ</a:t>
            </a:r>
            <a:endParaRPr kumimoji="1" lang="en-US" altLang="ja-JP" b="1" dirty="0"/>
          </a:p>
          <a:p>
            <a:pPr marL="0" indent="0">
              <a:buNone/>
            </a:pPr>
            <a:r>
              <a:rPr kumimoji="1" lang="ja-JP" altLang="en-US" b="1" dirty="0"/>
              <a:t>・研究</a:t>
            </a:r>
            <a:r>
              <a:rPr lang="ja-JP" altLang="en-US" b="1" dirty="0"/>
              <a:t>内容</a:t>
            </a:r>
            <a:endParaRPr kumimoji="1" lang="en-US" altLang="ja-JP" b="1" dirty="0"/>
          </a:p>
          <a:p>
            <a:pPr marL="0" indent="0">
              <a:buNone/>
            </a:pPr>
            <a:r>
              <a:rPr kumimoji="1" lang="ja-JP" altLang="en-US" dirty="0"/>
              <a:t>　</a:t>
            </a:r>
            <a:r>
              <a:rPr lang="ja-JP" altLang="ja-JP" dirty="0">
                <a:effectLst/>
                <a:ea typeface="游明朝" panose="02020400000000000000" pitchFamily="18" charset="-128"/>
                <a:cs typeface="Times New Roman" panose="02020603050405020304" pitchFamily="18" charset="0"/>
              </a:rPr>
              <a:t>エビングハウスの忘却曲線の適切な復習のタイミングと自分たちで適当に決めた復習を両方行う。そして</a:t>
            </a:r>
            <a:r>
              <a:rPr lang="en-US" altLang="ja-JP" dirty="0">
                <a:effectLst/>
                <a:ea typeface="游明朝" panose="02020400000000000000" pitchFamily="18" charset="-128"/>
                <a:cs typeface="Times New Roman" panose="02020603050405020304" pitchFamily="18" charset="0"/>
              </a:rPr>
              <a:t>2</a:t>
            </a:r>
            <a:r>
              <a:rPr lang="ja-JP" altLang="ja-JP" dirty="0">
                <a:effectLst/>
                <a:ea typeface="游明朝" panose="02020400000000000000" pitchFamily="18" charset="-128"/>
                <a:cs typeface="Times New Roman" panose="02020603050405020304" pitchFamily="18" charset="0"/>
              </a:rPr>
              <a:t>つの条件を比較し本当に長期的な記憶にもっていくことができ、効果的であるのか、どれだけ正答率が上がったかを研究する。</a:t>
            </a:r>
            <a:endParaRPr kumimoji="1" lang="ja-JP" altLang="en-US" dirty="0"/>
          </a:p>
        </p:txBody>
      </p:sp>
    </p:spTree>
    <p:extLst>
      <p:ext uri="{BB962C8B-B14F-4D97-AF65-F5344CB8AC3E}">
        <p14:creationId xmlns:p14="http://schemas.microsoft.com/office/powerpoint/2010/main" val="342610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786F7-4F5D-4F55-B48C-7C8485277755}"/>
              </a:ext>
            </a:extLst>
          </p:cNvPr>
          <p:cNvSpPr>
            <a:spLocks noGrp="1"/>
          </p:cNvSpPr>
          <p:nvPr>
            <p:ph type="title"/>
          </p:nvPr>
        </p:nvSpPr>
        <p:spPr/>
        <p:txBody>
          <a:bodyPr/>
          <a:lstStyle/>
          <a:p>
            <a:pPr algn="ctr"/>
            <a:r>
              <a:rPr kumimoji="1" lang="ja-JP" altLang="en-US" dirty="0"/>
              <a:t>エビングハウスの忘却曲線</a:t>
            </a:r>
          </a:p>
        </p:txBody>
      </p:sp>
      <p:sp>
        <p:nvSpPr>
          <p:cNvPr id="3" name="コンテンツ プレースホルダー 2">
            <a:extLst>
              <a:ext uri="{FF2B5EF4-FFF2-40B4-BE49-F238E27FC236}">
                <a16:creationId xmlns:a16="http://schemas.microsoft.com/office/drawing/2014/main" id="{6AA70A2E-0E9B-44B6-9116-96C91775EDBD}"/>
              </a:ext>
            </a:extLst>
          </p:cNvPr>
          <p:cNvSpPr>
            <a:spLocks noGrp="1"/>
          </p:cNvSpPr>
          <p:nvPr>
            <p:ph idx="1"/>
          </p:nvPr>
        </p:nvSpPr>
        <p:spPr/>
        <p:txBody>
          <a:bodyPr/>
          <a:lstStyle/>
          <a:p>
            <a:pPr marL="0" indent="0">
              <a:buNone/>
            </a:pPr>
            <a:r>
              <a:rPr lang="ja-JP" altLang="en-US" dirty="0"/>
              <a:t>・</a:t>
            </a:r>
            <a:r>
              <a:rPr lang="en-US" altLang="ja-JP" dirty="0"/>
              <a:t>20</a:t>
            </a:r>
            <a:r>
              <a:rPr lang="ja-JP" altLang="en-US" dirty="0"/>
              <a:t>分後には</a:t>
            </a:r>
            <a:r>
              <a:rPr lang="en-US" altLang="ja-JP" dirty="0"/>
              <a:t>42%</a:t>
            </a:r>
            <a:r>
              <a:rPr lang="ja-JP" altLang="en-US" dirty="0"/>
              <a:t>忘れる</a:t>
            </a:r>
            <a:endParaRPr lang="en-US" altLang="ja-JP" dirty="0"/>
          </a:p>
          <a:p>
            <a:pPr marL="0" indent="0">
              <a:buNone/>
            </a:pPr>
            <a:r>
              <a:rPr kumimoji="1" lang="ja-JP" altLang="en-US" dirty="0"/>
              <a:t>・</a:t>
            </a:r>
            <a:r>
              <a:rPr kumimoji="1" lang="en-US" altLang="ja-JP" dirty="0"/>
              <a:t>1</a:t>
            </a:r>
            <a:r>
              <a:rPr kumimoji="1" lang="ja-JP" altLang="en-US" dirty="0"/>
              <a:t>時間後には</a:t>
            </a:r>
            <a:r>
              <a:rPr kumimoji="1" lang="en-US" altLang="ja-JP" dirty="0"/>
              <a:t>56%</a:t>
            </a:r>
            <a:r>
              <a:rPr kumimoji="1" lang="ja-JP" altLang="en-US" dirty="0"/>
              <a:t>忘れる</a:t>
            </a:r>
            <a:endParaRPr kumimoji="1" lang="en-US" altLang="ja-JP" dirty="0"/>
          </a:p>
          <a:p>
            <a:pPr marL="0" indent="0">
              <a:buNone/>
            </a:pPr>
            <a:r>
              <a:rPr lang="ja-JP" altLang="en-US" dirty="0"/>
              <a:t>・</a:t>
            </a:r>
            <a:r>
              <a:rPr lang="en-US" altLang="ja-JP" dirty="0"/>
              <a:t>9</a:t>
            </a:r>
            <a:r>
              <a:rPr lang="ja-JP" altLang="en-US" dirty="0"/>
              <a:t>時間後には</a:t>
            </a:r>
            <a:r>
              <a:rPr lang="en-US" altLang="ja-JP" dirty="0"/>
              <a:t>64%</a:t>
            </a:r>
            <a:r>
              <a:rPr lang="ja-JP" altLang="en-US" dirty="0"/>
              <a:t>忘れる</a:t>
            </a:r>
            <a:endParaRPr lang="en-US" altLang="ja-JP" dirty="0"/>
          </a:p>
          <a:p>
            <a:pPr marL="0" indent="0">
              <a:buNone/>
            </a:pPr>
            <a:r>
              <a:rPr kumimoji="1" lang="ja-JP" altLang="en-US" dirty="0"/>
              <a:t>・</a:t>
            </a:r>
            <a:r>
              <a:rPr kumimoji="1" lang="en-US" altLang="ja-JP" dirty="0"/>
              <a:t>1</a:t>
            </a:r>
            <a:r>
              <a:rPr kumimoji="1" lang="ja-JP" altLang="en-US" dirty="0"/>
              <a:t>日後には</a:t>
            </a:r>
            <a:r>
              <a:rPr kumimoji="1" lang="en-US" altLang="ja-JP" dirty="0"/>
              <a:t>67%</a:t>
            </a:r>
            <a:r>
              <a:rPr kumimoji="1" lang="ja-JP" altLang="en-US" dirty="0"/>
              <a:t>忘れる</a:t>
            </a:r>
            <a:endParaRPr kumimoji="1" lang="en-US" altLang="ja-JP" dirty="0"/>
          </a:p>
          <a:p>
            <a:pPr marL="0" indent="0">
              <a:buNone/>
            </a:pPr>
            <a:r>
              <a:rPr lang="ja-JP" altLang="en-US" dirty="0"/>
              <a:t>・</a:t>
            </a:r>
            <a:r>
              <a:rPr lang="en-US" altLang="ja-JP" dirty="0"/>
              <a:t>2</a:t>
            </a:r>
            <a:r>
              <a:rPr lang="ja-JP" altLang="en-US" dirty="0"/>
              <a:t>日後には</a:t>
            </a:r>
            <a:r>
              <a:rPr lang="en-US" altLang="ja-JP" dirty="0"/>
              <a:t>72%</a:t>
            </a:r>
            <a:r>
              <a:rPr lang="ja-JP" altLang="en-US" dirty="0"/>
              <a:t>忘れる</a:t>
            </a:r>
            <a:endParaRPr lang="en-US" altLang="ja-JP" dirty="0"/>
          </a:p>
          <a:p>
            <a:pPr marL="0" indent="0">
              <a:buNone/>
            </a:pPr>
            <a:r>
              <a:rPr kumimoji="1" lang="ja-JP" altLang="en-US" dirty="0"/>
              <a:t>・</a:t>
            </a:r>
            <a:r>
              <a:rPr kumimoji="1" lang="en-US" altLang="ja-JP" dirty="0"/>
              <a:t>6</a:t>
            </a:r>
            <a:r>
              <a:rPr kumimoji="1" lang="ja-JP" altLang="en-US" dirty="0"/>
              <a:t>日後には</a:t>
            </a:r>
            <a:r>
              <a:rPr kumimoji="1" lang="en-US" altLang="ja-JP" dirty="0"/>
              <a:t>75%</a:t>
            </a:r>
            <a:r>
              <a:rPr kumimoji="1" lang="ja-JP" altLang="en-US" dirty="0"/>
              <a:t>忘れる</a:t>
            </a:r>
            <a:endParaRPr kumimoji="1" lang="en-US" altLang="ja-JP" dirty="0"/>
          </a:p>
          <a:p>
            <a:pPr marL="0" indent="0">
              <a:buNone/>
            </a:pPr>
            <a:r>
              <a:rPr kumimoji="1" lang="ja-JP" altLang="en-US" dirty="0"/>
              <a:t>・</a:t>
            </a:r>
            <a:r>
              <a:rPr kumimoji="1" lang="en-US" altLang="ja-JP" dirty="0"/>
              <a:t>31</a:t>
            </a:r>
            <a:r>
              <a:rPr kumimoji="1" lang="ja-JP" altLang="en-US" dirty="0"/>
              <a:t>日後には</a:t>
            </a:r>
            <a:r>
              <a:rPr kumimoji="1" lang="en-US" altLang="ja-JP" dirty="0"/>
              <a:t>79%</a:t>
            </a:r>
            <a:r>
              <a:rPr kumimoji="1" lang="ja-JP" altLang="en-US" dirty="0"/>
              <a:t>忘れる</a:t>
            </a:r>
            <a:endParaRPr lang="en-US" altLang="ja-JP" dirty="0"/>
          </a:p>
        </p:txBody>
      </p:sp>
    </p:spTree>
    <p:extLst>
      <p:ext uri="{BB962C8B-B14F-4D97-AF65-F5344CB8AC3E}">
        <p14:creationId xmlns:p14="http://schemas.microsoft.com/office/powerpoint/2010/main" val="327013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00D87-3362-45CE-9FE9-7FF28CDED055}"/>
              </a:ext>
            </a:extLst>
          </p:cNvPr>
          <p:cNvSpPr>
            <a:spLocks noGrp="1"/>
          </p:cNvSpPr>
          <p:nvPr>
            <p:ph type="title"/>
          </p:nvPr>
        </p:nvSpPr>
        <p:spPr>
          <a:xfrm>
            <a:off x="4892842" y="3650332"/>
            <a:ext cx="5406189" cy="3112168"/>
          </a:xfrm>
        </p:spPr>
        <p:txBody>
          <a:bodyPr>
            <a:normAutofit/>
          </a:bodyPr>
          <a:lstStyle/>
          <a:p>
            <a:pPr algn="ctr"/>
            <a:r>
              <a:rPr kumimoji="1" lang="ja-JP" altLang="en-US" b="1" i="1" u="sng" dirty="0">
                <a:effectLst>
                  <a:outerShdw blurRad="38100" dist="38100" dir="2700000" algn="tl">
                    <a:srgbClr val="000000">
                      <a:alpha val="43137"/>
                    </a:srgbClr>
                  </a:outerShdw>
                </a:effectLst>
              </a:rPr>
              <a:t>エビングハウス</a:t>
            </a:r>
          </a:p>
        </p:txBody>
      </p:sp>
      <p:sp>
        <p:nvSpPr>
          <p:cNvPr id="3" name="コンテンツ プレースホルダー 2">
            <a:extLst>
              <a:ext uri="{FF2B5EF4-FFF2-40B4-BE49-F238E27FC236}">
                <a16:creationId xmlns:a16="http://schemas.microsoft.com/office/drawing/2014/main" id="{C6C0AB1D-DE68-4DCE-85B3-0AB31DE49A73}"/>
              </a:ext>
            </a:extLst>
          </p:cNvPr>
          <p:cNvSpPr>
            <a:spLocks noGrp="1"/>
          </p:cNvSpPr>
          <p:nvPr>
            <p:ph idx="1"/>
          </p:nvPr>
        </p:nvSpPr>
        <p:spPr>
          <a:xfrm>
            <a:off x="838200" y="1568951"/>
            <a:ext cx="10515600" cy="4351338"/>
          </a:xfrm>
        </p:spPr>
        <p:txBody>
          <a:bodyPr/>
          <a:lstStyle/>
          <a:p>
            <a:pPr marL="0" indent="0">
              <a:buNone/>
            </a:pPr>
            <a:r>
              <a:rPr kumimoji="1" lang="ja-JP" altLang="en-US" dirty="0"/>
              <a:t>まず学習した後</a:t>
            </a:r>
            <a:r>
              <a:rPr kumimoji="1" lang="en-US" altLang="ja-JP" dirty="0"/>
              <a:t>24</a:t>
            </a:r>
            <a:r>
              <a:rPr kumimoji="1" lang="ja-JP" altLang="en-US" dirty="0"/>
              <a:t>時間以内に</a:t>
            </a:r>
            <a:r>
              <a:rPr kumimoji="1" lang="en-US" altLang="ja-JP" dirty="0"/>
              <a:t>10</a:t>
            </a:r>
            <a:r>
              <a:rPr kumimoji="1" lang="ja-JP" altLang="en-US" dirty="0"/>
              <a:t>分間の復習すると</a:t>
            </a:r>
            <a:r>
              <a:rPr kumimoji="1" lang="en-US" altLang="ja-JP" dirty="0"/>
              <a:t>,</a:t>
            </a:r>
            <a:r>
              <a:rPr kumimoji="1" lang="ja-JP" altLang="en-US" dirty="0"/>
              <a:t>記憶率は</a:t>
            </a:r>
            <a:r>
              <a:rPr kumimoji="1" lang="en-US" altLang="ja-JP" dirty="0"/>
              <a:t>100%</a:t>
            </a:r>
            <a:r>
              <a:rPr kumimoji="1" lang="ja-JP" altLang="en-US" dirty="0"/>
              <a:t>戻る</a:t>
            </a:r>
            <a:endParaRPr kumimoji="1" lang="en-US" altLang="ja-JP" dirty="0"/>
          </a:p>
          <a:p>
            <a:pPr marL="0" indent="0">
              <a:buNone/>
            </a:pPr>
            <a:r>
              <a:rPr kumimoji="1" lang="ja-JP" altLang="en-US" dirty="0"/>
              <a:t>次回の復習は一週間以内に</a:t>
            </a:r>
            <a:r>
              <a:rPr kumimoji="1" lang="en-US" altLang="ja-JP" dirty="0"/>
              <a:t>,</a:t>
            </a:r>
            <a:r>
              <a:rPr kumimoji="1" lang="ja-JP" altLang="en-US" dirty="0"/>
              <a:t>たった</a:t>
            </a:r>
            <a:r>
              <a:rPr kumimoji="1" lang="en-US" altLang="ja-JP" dirty="0"/>
              <a:t>5</a:t>
            </a:r>
            <a:r>
              <a:rPr kumimoji="1" lang="ja-JP" altLang="en-US" dirty="0"/>
              <a:t>分すれば記憶が蘇る。そして</a:t>
            </a:r>
            <a:r>
              <a:rPr kumimoji="1" lang="en-US" altLang="ja-JP" dirty="0"/>
              <a:t>,</a:t>
            </a:r>
            <a:r>
              <a:rPr lang="ja-JP" altLang="en-US" dirty="0"/>
              <a:t>一週間以内に</a:t>
            </a:r>
            <a:r>
              <a:rPr lang="en-US" altLang="ja-JP" dirty="0"/>
              <a:t>2</a:t>
            </a:r>
            <a:r>
              <a:rPr lang="ja-JP" altLang="en-US" dirty="0"/>
              <a:t>～</a:t>
            </a:r>
            <a:r>
              <a:rPr lang="en-US" altLang="ja-JP" dirty="0"/>
              <a:t>4</a:t>
            </a:r>
            <a:r>
              <a:rPr lang="ja-JP" altLang="en-US" dirty="0"/>
              <a:t>分復習すれば</a:t>
            </a:r>
            <a:r>
              <a:rPr lang="en-US" altLang="ja-JP" dirty="0"/>
              <a:t>,</a:t>
            </a:r>
            <a:r>
              <a:rPr lang="ja-JP" altLang="en-US" dirty="0"/>
              <a:t>記憶は復活する。</a:t>
            </a:r>
            <a:endParaRPr lang="en-US" altLang="ja-JP" dirty="0"/>
          </a:p>
          <a:p>
            <a:pPr marL="0" indent="0">
              <a:buNone/>
            </a:pPr>
            <a:endParaRPr kumimoji="1" lang="en-US" altLang="ja-JP" dirty="0"/>
          </a:p>
          <a:p>
            <a:pPr marL="0" indent="0">
              <a:buNone/>
            </a:pPr>
            <a:r>
              <a:rPr lang="ja-JP" altLang="en-US" dirty="0"/>
              <a:t>この結果</a:t>
            </a:r>
            <a:r>
              <a:rPr lang="en-US" altLang="ja-JP" dirty="0"/>
              <a:t>:</a:t>
            </a:r>
            <a:r>
              <a:rPr lang="ja-JP" altLang="en-US" dirty="0"/>
              <a:t>この理論をもとに復習すれば長期的な記憶にもっていくことが可能になる。</a:t>
            </a:r>
            <a:endParaRPr lang="en-US" altLang="ja-JP" dirty="0"/>
          </a:p>
        </p:txBody>
      </p:sp>
    </p:spTree>
    <p:extLst>
      <p:ext uri="{BB962C8B-B14F-4D97-AF65-F5344CB8AC3E}">
        <p14:creationId xmlns:p14="http://schemas.microsoft.com/office/powerpoint/2010/main" val="14904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07B0E-67AC-44B7-A247-60EB785CA5A8}"/>
              </a:ext>
            </a:extLst>
          </p:cNvPr>
          <p:cNvSpPr>
            <a:spLocks noGrp="1"/>
          </p:cNvSpPr>
          <p:nvPr>
            <p:ph type="title"/>
          </p:nvPr>
        </p:nvSpPr>
        <p:spPr/>
        <p:txBody>
          <a:bodyPr/>
          <a:lstStyle/>
          <a:p>
            <a:pPr algn="ctr"/>
            <a:r>
              <a:rPr kumimoji="1" lang="ja-JP" altLang="en-US" dirty="0"/>
              <a:t>現状のアプリについて</a:t>
            </a:r>
          </a:p>
        </p:txBody>
      </p:sp>
      <p:sp>
        <p:nvSpPr>
          <p:cNvPr id="3" name="コンテンツ プレースホルダー 2">
            <a:extLst>
              <a:ext uri="{FF2B5EF4-FFF2-40B4-BE49-F238E27FC236}">
                <a16:creationId xmlns:a16="http://schemas.microsoft.com/office/drawing/2014/main" id="{09BA0E49-12B5-4F96-974B-F4B463900554}"/>
              </a:ext>
            </a:extLst>
          </p:cNvPr>
          <p:cNvSpPr>
            <a:spLocks noGrp="1"/>
          </p:cNvSpPr>
          <p:nvPr>
            <p:ph idx="1"/>
          </p:nvPr>
        </p:nvSpPr>
        <p:spPr/>
        <p:txBody>
          <a:bodyPr>
            <a:normAutofit/>
          </a:bodyPr>
          <a:lstStyle/>
          <a:p>
            <a:pPr marL="0" indent="0" algn="just">
              <a:buNone/>
            </a:pP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例</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学習モードで</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問解いたとする。間違えた問題は日付が登録され復習モードに追加される。</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just">
              <a:buNone/>
            </a:pP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日付に沿って今回研究するエビングハウスの忘却曲線を沿って復習モードができる</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None/>
            </a:pP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現状の課題</a:t>
            </a:r>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学習モードで学習した問題だけを、復習モードに出題させるプログラムを作成中</a:t>
            </a:r>
          </a:p>
          <a:p>
            <a:pPr algn="just"/>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24194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8FB895A-BA70-4E08-8238-EA609A43A73E}"/>
              </a:ext>
            </a:extLst>
          </p:cNvPr>
          <p:cNvSpPr/>
          <p:nvPr/>
        </p:nvSpPr>
        <p:spPr>
          <a:xfrm>
            <a:off x="878442" y="1035142"/>
            <a:ext cx="2370495" cy="1852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学習モード</a:t>
            </a:r>
            <a:endParaRPr kumimoji="1" lang="ja-JP" altLang="en-US" dirty="0"/>
          </a:p>
        </p:txBody>
      </p:sp>
      <p:sp>
        <p:nvSpPr>
          <p:cNvPr id="3" name="正方形/長方形 2">
            <a:extLst>
              <a:ext uri="{FF2B5EF4-FFF2-40B4-BE49-F238E27FC236}">
                <a16:creationId xmlns:a16="http://schemas.microsoft.com/office/drawing/2014/main" id="{41CC45DA-F8F4-4FCF-82B4-E66911812573}"/>
              </a:ext>
            </a:extLst>
          </p:cNvPr>
          <p:cNvSpPr/>
          <p:nvPr/>
        </p:nvSpPr>
        <p:spPr>
          <a:xfrm>
            <a:off x="878441" y="4210839"/>
            <a:ext cx="2370495" cy="1852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復習モード</a:t>
            </a:r>
          </a:p>
        </p:txBody>
      </p:sp>
      <p:sp>
        <p:nvSpPr>
          <p:cNvPr id="4" name="正方形/長方形 3">
            <a:extLst>
              <a:ext uri="{FF2B5EF4-FFF2-40B4-BE49-F238E27FC236}">
                <a16:creationId xmlns:a16="http://schemas.microsoft.com/office/drawing/2014/main" id="{EEB52B67-7960-44E2-9B4C-854CC0CA8118}"/>
              </a:ext>
            </a:extLst>
          </p:cNvPr>
          <p:cNvSpPr/>
          <p:nvPr/>
        </p:nvSpPr>
        <p:spPr>
          <a:xfrm>
            <a:off x="7150219" y="1035143"/>
            <a:ext cx="2370494" cy="1852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問題</a:t>
            </a:r>
            <a:endParaRPr kumimoji="1" lang="ja-JP" altLang="en-US" dirty="0"/>
          </a:p>
        </p:txBody>
      </p:sp>
      <p:cxnSp>
        <p:nvCxnSpPr>
          <p:cNvPr id="6" name="直線矢印コネクタ 5">
            <a:extLst>
              <a:ext uri="{FF2B5EF4-FFF2-40B4-BE49-F238E27FC236}">
                <a16:creationId xmlns:a16="http://schemas.microsoft.com/office/drawing/2014/main" id="{FB094C08-12AF-4482-AEEF-3F979DD15642}"/>
              </a:ext>
            </a:extLst>
          </p:cNvPr>
          <p:cNvCxnSpPr>
            <a:cxnSpLocks/>
          </p:cNvCxnSpPr>
          <p:nvPr/>
        </p:nvCxnSpPr>
        <p:spPr>
          <a:xfrm>
            <a:off x="4347411" y="1585128"/>
            <a:ext cx="1957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3AF40A45-0FB1-4D1A-BA57-63CF14F97A50}"/>
              </a:ext>
            </a:extLst>
          </p:cNvPr>
          <p:cNvCxnSpPr>
            <a:cxnSpLocks/>
          </p:cNvCxnSpPr>
          <p:nvPr/>
        </p:nvCxnSpPr>
        <p:spPr>
          <a:xfrm>
            <a:off x="8347636" y="3092116"/>
            <a:ext cx="0" cy="9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37A8232-E374-463B-88EB-093954A2E4A4}"/>
              </a:ext>
            </a:extLst>
          </p:cNvPr>
          <p:cNvSpPr/>
          <p:nvPr/>
        </p:nvSpPr>
        <p:spPr>
          <a:xfrm>
            <a:off x="7162389" y="4266777"/>
            <a:ext cx="2370494" cy="1852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間違えた問題</a:t>
            </a:r>
            <a:endParaRPr kumimoji="1" lang="ja-JP" altLang="en-US" dirty="0"/>
          </a:p>
        </p:txBody>
      </p:sp>
      <p:cxnSp>
        <p:nvCxnSpPr>
          <p:cNvPr id="17" name="直線矢印コネクタ 16">
            <a:extLst>
              <a:ext uri="{FF2B5EF4-FFF2-40B4-BE49-F238E27FC236}">
                <a16:creationId xmlns:a16="http://schemas.microsoft.com/office/drawing/2014/main" id="{3F08B97B-7861-401D-BEF9-49AD53D8BF2D}"/>
              </a:ext>
            </a:extLst>
          </p:cNvPr>
          <p:cNvCxnSpPr>
            <a:cxnSpLocks/>
          </p:cNvCxnSpPr>
          <p:nvPr/>
        </p:nvCxnSpPr>
        <p:spPr>
          <a:xfrm flipH="1">
            <a:off x="4138863" y="5055325"/>
            <a:ext cx="2165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2F8C1F2-AF3D-4611-B537-3F82D32A91A7}"/>
              </a:ext>
            </a:extLst>
          </p:cNvPr>
          <p:cNvCxnSpPr>
            <a:cxnSpLocks/>
          </p:cNvCxnSpPr>
          <p:nvPr/>
        </p:nvCxnSpPr>
        <p:spPr>
          <a:xfrm flipH="1">
            <a:off x="4997410" y="4707232"/>
            <a:ext cx="657138" cy="696185"/>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8E5AFE09-3DBE-4AB5-92B1-3A58E26A321D}"/>
              </a:ext>
            </a:extLst>
          </p:cNvPr>
          <p:cNvCxnSpPr>
            <a:cxnSpLocks/>
          </p:cNvCxnSpPr>
          <p:nvPr/>
        </p:nvCxnSpPr>
        <p:spPr>
          <a:xfrm>
            <a:off x="4997410" y="4707232"/>
            <a:ext cx="657137" cy="69618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057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07B0E-67AC-44B7-A247-60EB785CA5A8}"/>
              </a:ext>
            </a:extLst>
          </p:cNvPr>
          <p:cNvSpPr>
            <a:spLocks noGrp="1"/>
          </p:cNvSpPr>
          <p:nvPr>
            <p:ph type="title"/>
          </p:nvPr>
        </p:nvSpPr>
        <p:spPr/>
        <p:txBody>
          <a:bodyPr/>
          <a:lstStyle/>
          <a:p>
            <a:pPr algn="ctr"/>
            <a:r>
              <a:rPr kumimoji="1" lang="ja-JP" altLang="en-US" dirty="0"/>
              <a:t>今後のアプリについて</a:t>
            </a:r>
          </a:p>
        </p:txBody>
      </p:sp>
      <p:sp>
        <p:nvSpPr>
          <p:cNvPr id="3" name="コンテンツ プレースホルダー 2">
            <a:extLst>
              <a:ext uri="{FF2B5EF4-FFF2-40B4-BE49-F238E27FC236}">
                <a16:creationId xmlns:a16="http://schemas.microsoft.com/office/drawing/2014/main" id="{09BA0E49-12B5-4F96-974B-F4B463900554}"/>
              </a:ext>
            </a:extLst>
          </p:cNvPr>
          <p:cNvSpPr>
            <a:spLocks noGrp="1"/>
          </p:cNvSpPr>
          <p:nvPr>
            <p:ph idx="1"/>
          </p:nvPr>
        </p:nvSpPr>
        <p:spPr/>
        <p:txBody>
          <a:bodyPr/>
          <a:lstStyle/>
          <a:p>
            <a:pPr marL="0" indent="0" algn="just">
              <a:buNone/>
            </a:pPr>
            <a:r>
              <a:rPr lang="ja-JP" altLang="en-US" sz="28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2800" kern="100" dirty="0">
                <a:effectLst/>
                <a:latin typeface="游明朝" panose="02020400000000000000" pitchFamily="18" charset="-128"/>
                <a:ea typeface="游明朝" panose="02020400000000000000" pitchFamily="18" charset="-128"/>
                <a:cs typeface="Times New Roman" panose="02020603050405020304" pitchFamily="18" charset="0"/>
              </a:rPr>
              <a:t>現状の課題</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学習モードで学習した問題だけを、復習モードに出題させるプログラムを作成</a:t>
            </a:r>
            <a:r>
              <a:rPr lang="ja-JP" altLang="en-US" sz="2800" kern="100" dirty="0">
                <a:effectLst/>
                <a:latin typeface="游明朝" panose="02020400000000000000" pitchFamily="18" charset="-128"/>
                <a:ea typeface="游明朝" panose="02020400000000000000" pitchFamily="18" charset="-128"/>
                <a:cs typeface="Times New Roman" panose="02020603050405020304" pitchFamily="18" charset="0"/>
              </a:rPr>
              <a:t>途中だが</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2800" kern="100" dirty="0">
                <a:effectLst/>
                <a:latin typeface="游明朝" panose="02020400000000000000" pitchFamily="18" charset="-128"/>
                <a:ea typeface="游明朝" panose="02020400000000000000" pitchFamily="18" charset="-128"/>
                <a:cs typeface="Times New Roman" panose="02020603050405020304" pitchFamily="18" charset="0"/>
              </a:rPr>
              <a:t>どのようにしてプログラムを組むか現状分からない。</a:t>
            </a:r>
            <a:endPar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None/>
            </a:pPr>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19329311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340</Words>
  <Application>Microsoft Office PowerPoint</Application>
  <PresentationFormat>ワイド画面</PresentationFormat>
  <Paragraphs>33</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游明朝</vt:lpstr>
      <vt:lpstr>Arial</vt:lpstr>
      <vt:lpstr>Office テーマ</vt:lpstr>
      <vt:lpstr>中間発表</vt:lpstr>
      <vt:lpstr>研究内容</vt:lpstr>
      <vt:lpstr>エビングハウスの忘却曲線</vt:lpstr>
      <vt:lpstr>エビングハウス</vt:lpstr>
      <vt:lpstr>現状のアプリについて</vt:lpstr>
      <vt:lpstr>PowerPoint プレゼンテーション</vt:lpstr>
      <vt:lpstr>今後のアプリについて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富岡　真奈希</dc:creator>
  <cp:lastModifiedBy>富岡　真奈希</cp:lastModifiedBy>
  <cp:revision>11</cp:revision>
  <dcterms:created xsi:type="dcterms:W3CDTF">2021-12-10T02:21:40Z</dcterms:created>
  <dcterms:modified xsi:type="dcterms:W3CDTF">2022-01-13T00:40:03Z</dcterms:modified>
</cp:coreProperties>
</file>