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4" r:id="rId1"/>
  </p:sldMasterIdLst>
  <p:notesMasterIdLst>
    <p:notesMasterId r:id="rId19"/>
  </p:notesMasterIdLst>
  <p:sldIdLst>
    <p:sldId id="256" r:id="rId2"/>
    <p:sldId id="266" r:id="rId3"/>
    <p:sldId id="325" r:id="rId4"/>
    <p:sldId id="327" r:id="rId5"/>
    <p:sldId id="326" r:id="rId6"/>
    <p:sldId id="296" r:id="rId7"/>
    <p:sldId id="297" r:id="rId8"/>
    <p:sldId id="321" r:id="rId9"/>
    <p:sldId id="291" r:id="rId10"/>
    <p:sldId id="299" r:id="rId11"/>
    <p:sldId id="300" r:id="rId12"/>
    <p:sldId id="323" r:id="rId13"/>
    <p:sldId id="301" r:id="rId14"/>
    <p:sldId id="322" r:id="rId15"/>
    <p:sldId id="324" r:id="rId16"/>
    <p:sldId id="328" r:id="rId17"/>
    <p:sldId id="278" r:id="rId18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123333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749007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505612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600077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365390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408019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790264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224028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919402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Shape 2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504387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874221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828972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781709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392305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694771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445485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712388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625153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4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31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x" type="tx">
  <p:cSld name="TITLE_AND_BODY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marL="742950" indent="-285750" rtl="0">
              <a:defRPr/>
            </a:lvl2pPr>
            <a:lvl3pPr marL="1143000" indent="-228600" rtl="0">
              <a:defRPr/>
            </a:lvl3pPr>
            <a:lvl4pPr marL="1600200" indent="-228600"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ColTx" type="twoColTx">
  <p:cSld name="TITLE_AND_TWO_COLUMNS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994525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2"/>
          </p:nvPr>
        </p:nvSpPr>
        <p:spPr>
          <a:xfrm>
            <a:off x="4692273" y="1600200"/>
            <a:ext cx="3994525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Only" type="titleOnly">
  <p:cSld name="TITLE_ONL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_ONLY">
  <p:cSld name="CAPTION_ONL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457200" y="5875078"/>
            <a:ext cx="8229600" cy="6926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1pPr>
            <a:lvl2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2pPr>
            <a:lvl3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3pPr>
            <a:lvl4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4pPr>
            <a:lvl5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5pPr>
            <a:lvl6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6pPr>
            <a:lvl7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7pPr>
            <a:lvl8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8pPr>
            <a:lvl9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342900" algn="l" rtl="0">
              <a:spcBef>
                <a:spcPts val="600"/>
              </a:spcBef>
              <a:buClr>
                <a:schemeClr val="dk1"/>
              </a:buClr>
              <a:buSzPct val="166666"/>
              <a:buFont typeface="Arial"/>
              <a:buChar char="•"/>
              <a:defRPr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indent="-285750" algn="l" rtl="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indent="-228600" algn="l" rtl="0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indent="-228600" algn="l" rtl="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indent="-228600" algn="l" rtl="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ctrTitle"/>
          </p:nvPr>
        </p:nvSpPr>
        <p:spPr>
          <a:xfrm>
            <a:off x="0" y="2700470"/>
            <a:ext cx="9144000" cy="110117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pt-BR" sz="2800" dirty="0" smtClean="0"/>
              <a:t>Projeto Final</a:t>
            </a:r>
            <a:br>
              <a:rPr lang="pt-BR" sz="2800" dirty="0" smtClean="0"/>
            </a:br>
            <a:r>
              <a:rPr lang="pt-BR" sz="2800" dirty="0" smtClean="0"/>
              <a:t>Banco de Dados Experimental</a:t>
            </a:r>
            <a:br>
              <a:rPr lang="pt-BR" sz="2800" dirty="0" smtClean="0"/>
            </a:br>
            <a:r>
              <a:rPr lang="pt-BR" sz="2800" dirty="0"/>
              <a:t/>
            </a:r>
            <a:br>
              <a:rPr lang="pt-BR" sz="2800" dirty="0"/>
            </a:br>
            <a:r>
              <a:rPr lang="pt-BR" sz="2800" dirty="0" smtClean="0"/>
              <a:t>Brasileirão</a:t>
            </a:r>
            <a:endParaRPr lang="pt-BR" sz="2800" dirty="0"/>
          </a:p>
        </p:txBody>
      </p:sp>
      <p:sp>
        <p:nvSpPr>
          <p:cNvPr id="24" name="Shape 24"/>
          <p:cNvSpPr/>
          <p:nvPr/>
        </p:nvSpPr>
        <p:spPr>
          <a:xfrm>
            <a:off x="0" y="0"/>
            <a:ext cx="9144000" cy="10463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25" name="Shape 25"/>
          <p:cNvSpPr/>
          <p:nvPr/>
        </p:nvSpPr>
        <p:spPr>
          <a:xfrm>
            <a:off x="0" y="6543675"/>
            <a:ext cx="9144000" cy="314325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  <p:sp>
        <p:nvSpPr>
          <p:cNvPr id="2" name="Rectangle 1"/>
          <p:cNvSpPr/>
          <p:nvPr/>
        </p:nvSpPr>
        <p:spPr>
          <a:xfrm>
            <a:off x="3471316" y="5639654"/>
            <a:ext cx="611293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b="1" dirty="0" smtClean="0"/>
              <a:t>Pedro Henrique Potiguara Carvalho</a:t>
            </a:r>
          </a:p>
          <a:p>
            <a:r>
              <a:rPr lang="pt-BR" sz="2000" b="1" dirty="0" smtClean="0"/>
              <a:t>Pedro da Cunha Tomioka</a:t>
            </a:r>
            <a:endParaRPr lang="pt-BR" sz="2000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title"/>
          </p:nvPr>
        </p:nvSpPr>
        <p:spPr>
          <a:xfrm>
            <a:off x="457200" y="644771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buNone/>
            </a:pPr>
            <a:r>
              <a:rPr lang="en" dirty="0"/>
              <a:t>V</a:t>
            </a:r>
            <a:r>
              <a:rPr lang="en" dirty="0" smtClean="0"/>
              <a:t>iew</a:t>
            </a:r>
            <a:endParaRPr lang="en" dirty="0"/>
          </a:p>
        </p:txBody>
      </p:sp>
      <p:sp>
        <p:nvSpPr>
          <p:cNvPr id="117" name="Shape 117"/>
          <p:cNvSpPr/>
          <p:nvPr/>
        </p:nvSpPr>
        <p:spPr>
          <a:xfrm>
            <a:off x="0" y="0"/>
            <a:ext cx="9144000" cy="10463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118" name="Shape 118"/>
          <p:cNvSpPr/>
          <p:nvPr/>
        </p:nvSpPr>
        <p:spPr>
          <a:xfrm>
            <a:off x="0" y="6543675"/>
            <a:ext cx="9144000" cy="314325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  <p:sp>
        <p:nvSpPr>
          <p:cNvPr id="7" name="Rectangle 1"/>
          <p:cNvSpPr/>
          <p:nvPr/>
        </p:nvSpPr>
        <p:spPr>
          <a:xfrm>
            <a:off x="304800" y="2544064"/>
            <a:ext cx="8534400" cy="7701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15000"/>
              </a:lnSpc>
              <a:buFont typeface="Arial" pitchFamily="34" charset="0"/>
              <a:buChar char="•"/>
            </a:pPr>
            <a:r>
              <a:rPr lang="pt-BR" sz="2000" dirty="0"/>
              <a:t>VW_ANALISE_JOGADORES </a:t>
            </a:r>
            <a:r>
              <a:rPr lang="pt-BR" sz="2000" dirty="0" smtClean="0"/>
              <a:t>(</a:t>
            </a:r>
            <a:r>
              <a:rPr lang="pt-BR" sz="2000" dirty="0" err="1" smtClean="0"/>
              <a:t>Nome_jogador</a:t>
            </a:r>
            <a:r>
              <a:rPr lang="pt-BR" sz="2000" dirty="0"/>
              <a:t>, gols, </a:t>
            </a:r>
            <a:r>
              <a:rPr lang="pt-BR" sz="2000" dirty="0" err="1"/>
              <a:t>Nome_equipe</a:t>
            </a:r>
            <a:r>
              <a:rPr lang="pt-BR" sz="2000" dirty="0"/>
              <a:t>, </a:t>
            </a:r>
            <a:r>
              <a:rPr lang="pt-BR" sz="2000" dirty="0" err="1"/>
              <a:t>cartoes_amarelo</a:t>
            </a:r>
            <a:r>
              <a:rPr lang="pt-BR" sz="2000" dirty="0"/>
              <a:t>, </a:t>
            </a:r>
            <a:r>
              <a:rPr lang="pt-BR" sz="2000" dirty="0" err="1"/>
              <a:t>cartoes_vermelho</a:t>
            </a:r>
            <a:r>
              <a:rPr lang="pt-BR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68824273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title"/>
          </p:nvPr>
        </p:nvSpPr>
        <p:spPr>
          <a:xfrm>
            <a:off x="457200" y="644771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buNone/>
            </a:pPr>
            <a:r>
              <a:rPr lang="en" dirty="0" smtClean="0"/>
              <a:t>Package</a:t>
            </a:r>
            <a:endParaRPr lang="en" dirty="0"/>
          </a:p>
        </p:txBody>
      </p:sp>
      <p:sp>
        <p:nvSpPr>
          <p:cNvPr id="117" name="Shape 117"/>
          <p:cNvSpPr/>
          <p:nvPr/>
        </p:nvSpPr>
        <p:spPr>
          <a:xfrm>
            <a:off x="0" y="0"/>
            <a:ext cx="9144000" cy="10463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118" name="Shape 118"/>
          <p:cNvSpPr/>
          <p:nvPr/>
        </p:nvSpPr>
        <p:spPr>
          <a:xfrm>
            <a:off x="0" y="6543675"/>
            <a:ext cx="9144000" cy="314325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  <p:sp>
        <p:nvSpPr>
          <p:cNvPr id="6" name="Rectangle 1"/>
          <p:cNvSpPr/>
          <p:nvPr/>
        </p:nvSpPr>
        <p:spPr>
          <a:xfrm>
            <a:off x="304800" y="2544064"/>
            <a:ext cx="8534400" cy="25699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15000"/>
              </a:lnSpc>
              <a:buFont typeface="Arial" pitchFamily="34" charset="0"/>
              <a:buChar char="•"/>
            </a:pPr>
            <a:r>
              <a:rPr lang="pt-BR" sz="2000" dirty="0" smtClean="0"/>
              <a:t>PKG_JOGO</a:t>
            </a:r>
          </a:p>
          <a:p>
            <a:pPr marL="342900" indent="-342900" algn="just">
              <a:lnSpc>
                <a:spcPct val="115000"/>
              </a:lnSpc>
              <a:buFont typeface="Arial" pitchFamily="34" charset="0"/>
              <a:buChar char="•"/>
            </a:pPr>
            <a:endParaRPr lang="pt-BR" sz="2000" dirty="0"/>
          </a:p>
          <a:p>
            <a:pPr marL="342900" indent="-342900" algn="just">
              <a:lnSpc>
                <a:spcPct val="115000"/>
              </a:lnSpc>
              <a:buFont typeface="Arial" pitchFamily="34" charset="0"/>
              <a:buChar char="•"/>
            </a:pPr>
            <a:endParaRPr lang="pt-BR" sz="2000" dirty="0" smtClean="0"/>
          </a:p>
          <a:p>
            <a:pPr marL="342900" indent="-342900" algn="just">
              <a:lnSpc>
                <a:spcPct val="115000"/>
              </a:lnSpc>
              <a:buFont typeface="Arial" pitchFamily="34" charset="0"/>
              <a:buChar char="•"/>
            </a:pPr>
            <a:endParaRPr lang="pt-BR" sz="2000" dirty="0"/>
          </a:p>
          <a:p>
            <a:pPr marL="342900" indent="-342900" algn="just">
              <a:lnSpc>
                <a:spcPct val="115000"/>
              </a:lnSpc>
              <a:buFont typeface="Arial" pitchFamily="34" charset="0"/>
              <a:buChar char="•"/>
            </a:pPr>
            <a:r>
              <a:rPr lang="pt-BR" sz="2000" dirty="0" smtClean="0"/>
              <a:t>PKG_TABELA</a:t>
            </a:r>
          </a:p>
          <a:p>
            <a:pPr algn="just">
              <a:lnSpc>
                <a:spcPct val="115000"/>
              </a:lnSpc>
            </a:pPr>
            <a:endParaRPr lang="pt-BR" sz="2000" dirty="0" smtClean="0"/>
          </a:p>
          <a:p>
            <a:pPr algn="just">
              <a:lnSpc>
                <a:spcPct val="115000"/>
              </a:lnSpc>
            </a:pPr>
            <a:endParaRPr lang="pt-BR" sz="2000" dirty="0"/>
          </a:p>
        </p:txBody>
      </p:sp>
      <p:sp>
        <p:nvSpPr>
          <p:cNvPr id="2" name="CaixaDeTexto 1"/>
          <p:cNvSpPr txBox="1"/>
          <p:nvPr/>
        </p:nvSpPr>
        <p:spPr>
          <a:xfrm>
            <a:off x="965674" y="3021117"/>
            <a:ext cx="39225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pt-BR" sz="1800" dirty="0" smtClean="0"/>
              <a:t>sp_insere_cartao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BR" sz="1800" dirty="0"/>
              <a:t>sp_insere_gol_partida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965674" y="4431081"/>
            <a:ext cx="3922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pt-BR" sz="1800" dirty="0" smtClean="0"/>
              <a:t>Funções da Tabela</a:t>
            </a: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882141872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title"/>
          </p:nvPr>
        </p:nvSpPr>
        <p:spPr>
          <a:xfrm>
            <a:off x="457200" y="644771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buNone/>
            </a:pPr>
            <a:r>
              <a:rPr lang="en" dirty="0" smtClean="0"/>
              <a:t>Objeto Relacional</a:t>
            </a:r>
            <a:endParaRPr lang="en" dirty="0"/>
          </a:p>
        </p:txBody>
      </p:sp>
      <p:sp>
        <p:nvSpPr>
          <p:cNvPr id="117" name="Shape 117"/>
          <p:cNvSpPr/>
          <p:nvPr/>
        </p:nvSpPr>
        <p:spPr>
          <a:xfrm>
            <a:off x="0" y="0"/>
            <a:ext cx="9144000" cy="10463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118" name="Shape 118"/>
          <p:cNvSpPr/>
          <p:nvPr/>
        </p:nvSpPr>
        <p:spPr>
          <a:xfrm>
            <a:off x="0" y="6543675"/>
            <a:ext cx="9144000" cy="314325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  <p:sp>
        <p:nvSpPr>
          <p:cNvPr id="5" name="Rectangle 1"/>
          <p:cNvSpPr/>
          <p:nvPr/>
        </p:nvSpPr>
        <p:spPr>
          <a:xfrm>
            <a:off x="304800" y="2552138"/>
            <a:ext cx="8534400" cy="23637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buFont typeface="Arial" pitchFamily="34" charset="0"/>
              <a:buChar char="•"/>
            </a:pPr>
            <a:r>
              <a:rPr lang="pt-BR" sz="2400" dirty="0"/>
              <a:t>t_obj_classificacao (nome_time, pontuacao, qtd_jogos, qtd_vitorias, qtd_empates, qtd_derrotas, gols_pro, gols_contra, gols_saldo, aproveitamento</a:t>
            </a:r>
            <a:r>
              <a:rPr lang="pt-BR" sz="2400" dirty="0" smtClean="0"/>
              <a:t>)</a:t>
            </a:r>
          </a:p>
          <a:p>
            <a:pPr marL="342900" lvl="0" indent="-342900">
              <a:buFont typeface="Arial" pitchFamily="34" charset="0"/>
              <a:buChar char="•"/>
            </a:pPr>
            <a:endParaRPr lang="pt-BR" sz="2400" dirty="0"/>
          </a:p>
          <a:p>
            <a:pPr marL="342900" lvl="0" indent="-342900">
              <a:buFont typeface="Arial" pitchFamily="34" charset="0"/>
              <a:buChar char="•"/>
            </a:pPr>
            <a:r>
              <a:rPr lang="pt-BR" sz="2400" dirty="0" smtClean="0"/>
              <a:t>t_ret_classificacao (t_obj_classificacao)</a:t>
            </a:r>
            <a:endParaRPr lang="pt-BR" sz="2400" dirty="0"/>
          </a:p>
          <a:p>
            <a:pPr marL="342900" indent="-342900" algn="just">
              <a:lnSpc>
                <a:spcPct val="115000"/>
              </a:lnSpc>
              <a:buFont typeface="Arial" pitchFamily="34" charset="0"/>
              <a:buChar char="•"/>
            </a:pP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96140233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title"/>
          </p:nvPr>
        </p:nvSpPr>
        <p:spPr>
          <a:xfrm>
            <a:off x="457200" y="644771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buNone/>
            </a:pPr>
            <a:r>
              <a:rPr lang="en" dirty="0" smtClean="0"/>
              <a:t>Transaction</a:t>
            </a:r>
            <a:endParaRPr lang="en" dirty="0"/>
          </a:p>
        </p:txBody>
      </p:sp>
      <p:sp>
        <p:nvSpPr>
          <p:cNvPr id="117" name="Shape 117"/>
          <p:cNvSpPr/>
          <p:nvPr/>
        </p:nvSpPr>
        <p:spPr>
          <a:xfrm>
            <a:off x="0" y="0"/>
            <a:ext cx="9144000" cy="10463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118" name="Shape 118"/>
          <p:cNvSpPr/>
          <p:nvPr/>
        </p:nvSpPr>
        <p:spPr>
          <a:xfrm>
            <a:off x="0" y="6543675"/>
            <a:ext cx="9144000" cy="314325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  <p:sp>
        <p:nvSpPr>
          <p:cNvPr id="7" name="Rectangle 1"/>
          <p:cNvSpPr/>
          <p:nvPr/>
        </p:nvSpPr>
        <p:spPr>
          <a:xfrm>
            <a:off x="304800" y="2552138"/>
            <a:ext cx="8534400" cy="17912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15000"/>
              </a:lnSpc>
              <a:buFont typeface="Arial" pitchFamily="34" charset="0"/>
              <a:buChar char="•"/>
            </a:pPr>
            <a:r>
              <a:rPr lang="pt-BR" sz="2400" dirty="0" smtClean="0"/>
              <a:t>Tratamento de transações durante a inserção de dados nas tabelas com dependência de chaves</a:t>
            </a:r>
          </a:p>
          <a:p>
            <a:pPr algn="just">
              <a:lnSpc>
                <a:spcPct val="115000"/>
              </a:lnSpc>
            </a:pPr>
            <a:endParaRPr lang="pt-BR" sz="2400" dirty="0"/>
          </a:p>
          <a:p>
            <a:pPr marL="342900" indent="-342900" algn="just">
              <a:lnSpc>
                <a:spcPct val="115000"/>
              </a:lnSpc>
              <a:buFont typeface="Arial" pitchFamily="34" charset="0"/>
              <a:buChar char="•"/>
            </a:pP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452494042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title"/>
          </p:nvPr>
        </p:nvSpPr>
        <p:spPr>
          <a:xfrm>
            <a:off x="457200" y="644771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buNone/>
            </a:pPr>
            <a:r>
              <a:rPr lang="en" dirty="0" smtClean="0"/>
              <a:t>Tabela de pontuação</a:t>
            </a:r>
            <a:endParaRPr lang="en" dirty="0"/>
          </a:p>
        </p:txBody>
      </p:sp>
      <p:sp>
        <p:nvSpPr>
          <p:cNvPr id="117" name="Shape 117"/>
          <p:cNvSpPr/>
          <p:nvPr/>
        </p:nvSpPr>
        <p:spPr>
          <a:xfrm>
            <a:off x="0" y="0"/>
            <a:ext cx="9144000" cy="10463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118" name="Shape 118"/>
          <p:cNvSpPr/>
          <p:nvPr/>
        </p:nvSpPr>
        <p:spPr>
          <a:xfrm>
            <a:off x="0" y="6543675"/>
            <a:ext cx="9144000" cy="314325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2559" y="2432542"/>
            <a:ext cx="6269164" cy="2582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85492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title"/>
          </p:nvPr>
        </p:nvSpPr>
        <p:spPr>
          <a:xfrm>
            <a:off x="457200" y="644771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buNone/>
            </a:pPr>
            <a:r>
              <a:rPr lang="en" dirty="0" smtClean="0"/>
              <a:t>Tabela de pontuação</a:t>
            </a:r>
            <a:endParaRPr lang="en" dirty="0"/>
          </a:p>
        </p:txBody>
      </p:sp>
      <p:sp>
        <p:nvSpPr>
          <p:cNvPr id="117" name="Shape 117"/>
          <p:cNvSpPr/>
          <p:nvPr/>
        </p:nvSpPr>
        <p:spPr>
          <a:xfrm>
            <a:off x="0" y="0"/>
            <a:ext cx="9144000" cy="10463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118" name="Shape 118"/>
          <p:cNvSpPr/>
          <p:nvPr/>
        </p:nvSpPr>
        <p:spPr>
          <a:xfrm>
            <a:off x="0" y="6543675"/>
            <a:ext cx="9144000" cy="314325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6718" y="1991672"/>
            <a:ext cx="8310563" cy="3606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695133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title"/>
          </p:nvPr>
        </p:nvSpPr>
        <p:spPr>
          <a:xfrm>
            <a:off x="457200" y="644771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buNone/>
            </a:pPr>
            <a:r>
              <a:rPr lang="en" dirty="0" smtClean="0"/>
              <a:t>Tabela de pontuação</a:t>
            </a:r>
            <a:endParaRPr lang="en" dirty="0"/>
          </a:p>
        </p:txBody>
      </p:sp>
      <p:sp>
        <p:nvSpPr>
          <p:cNvPr id="117" name="Shape 117"/>
          <p:cNvSpPr/>
          <p:nvPr/>
        </p:nvSpPr>
        <p:spPr>
          <a:xfrm>
            <a:off x="0" y="0"/>
            <a:ext cx="9144000" cy="10463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118" name="Shape 118"/>
          <p:cNvSpPr/>
          <p:nvPr/>
        </p:nvSpPr>
        <p:spPr>
          <a:xfrm>
            <a:off x="0" y="6543675"/>
            <a:ext cx="9144000" cy="314325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203" y="2300806"/>
            <a:ext cx="4118699" cy="35260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4550" y="2300806"/>
            <a:ext cx="4130848" cy="35260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711191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/>
          <p:nvPr/>
        </p:nvSpPr>
        <p:spPr>
          <a:xfrm>
            <a:off x="0" y="0"/>
            <a:ext cx="9144000" cy="10463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225" name="Shape 225"/>
          <p:cNvSpPr/>
          <p:nvPr/>
        </p:nvSpPr>
        <p:spPr>
          <a:xfrm>
            <a:off x="0" y="6543675"/>
            <a:ext cx="9144000" cy="314325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  <p:sp>
        <p:nvSpPr>
          <p:cNvPr id="9" name="Shape 314"/>
          <p:cNvSpPr/>
          <p:nvPr/>
        </p:nvSpPr>
        <p:spPr>
          <a:xfrm>
            <a:off x="810586" y="1951051"/>
            <a:ext cx="7639675" cy="3090463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title"/>
          </p:nvPr>
        </p:nvSpPr>
        <p:spPr>
          <a:xfrm>
            <a:off x="457200" y="644771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buNone/>
            </a:pPr>
            <a:r>
              <a:rPr lang="en" dirty="0" smtClean="0"/>
              <a:t>Objetivo</a:t>
            </a:r>
            <a:endParaRPr lang="en" dirty="0"/>
          </a:p>
        </p:txBody>
      </p:sp>
      <p:sp>
        <p:nvSpPr>
          <p:cNvPr id="117" name="Shape 117"/>
          <p:cNvSpPr/>
          <p:nvPr/>
        </p:nvSpPr>
        <p:spPr>
          <a:xfrm>
            <a:off x="0" y="0"/>
            <a:ext cx="9144000" cy="10463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118" name="Shape 118"/>
          <p:cNvSpPr/>
          <p:nvPr/>
        </p:nvSpPr>
        <p:spPr>
          <a:xfrm>
            <a:off x="0" y="6543675"/>
            <a:ext cx="9144000" cy="314325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  <p:sp>
        <p:nvSpPr>
          <p:cNvPr id="2" name="Rectangle 1"/>
          <p:cNvSpPr/>
          <p:nvPr/>
        </p:nvSpPr>
        <p:spPr>
          <a:xfrm>
            <a:off x="304800" y="1967545"/>
            <a:ext cx="8534400" cy="9056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</a:pPr>
            <a:r>
              <a:rPr lang="pt-BR" sz="2400" dirty="0" smtClean="0"/>
              <a:t>Desenvolver sistema de controle de campeonato de futebol do Brasileirão</a:t>
            </a:r>
            <a:endParaRPr lang="pt-BR" sz="24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829433" y="3253276"/>
            <a:ext cx="748513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pt-BR" sz="2000" dirty="0" smtClean="0"/>
              <a:t>Dados reais</a:t>
            </a:r>
          </a:p>
          <a:p>
            <a:pPr marL="285750" indent="-285750">
              <a:buFont typeface="Arial" pitchFamily="34" charset="0"/>
              <a:buChar char="•"/>
            </a:pPr>
            <a:endParaRPr lang="pt-BR" sz="2000" dirty="0"/>
          </a:p>
          <a:p>
            <a:pPr marL="285750" indent="-285750">
              <a:buFont typeface="Arial" pitchFamily="34" charset="0"/>
              <a:buChar char="•"/>
            </a:pPr>
            <a:r>
              <a:rPr lang="pt-BR" sz="2000" dirty="0" smtClean="0"/>
              <a:t>Fornecer a tabela de pontuação do campeonato em determinada data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title"/>
          </p:nvPr>
        </p:nvSpPr>
        <p:spPr>
          <a:xfrm>
            <a:off x="457200" y="644771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buNone/>
            </a:pPr>
            <a:r>
              <a:rPr lang="en" dirty="0" smtClean="0"/>
              <a:t>Fonte de Dados</a:t>
            </a:r>
            <a:endParaRPr lang="en" dirty="0"/>
          </a:p>
        </p:txBody>
      </p:sp>
      <p:sp>
        <p:nvSpPr>
          <p:cNvPr id="117" name="Shape 117"/>
          <p:cNvSpPr/>
          <p:nvPr/>
        </p:nvSpPr>
        <p:spPr>
          <a:xfrm>
            <a:off x="0" y="0"/>
            <a:ext cx="9144000" cy="10463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118" name="Shape 118"/>
          <p:cNvSpPr/>
          <p:nvPr/>
        </p:nvSpPr>
        <p:spPr>
          <a:xfrm>
            <a:off x="0" y="6543675"/>
            <a:ext cx="9144000" cy="314325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76190" y="1787771"/>
            <a:ext cx="4791619" cy="4503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83904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title"/>
          </p:nvPr>
        </p:nvSpPr>
        <p:spPr>
          <a:xfrm>
            <a:off x="457200" y="644771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buNone/>
            </a:pPr>
            <a:r>
              <a:rPr lang="en" dirty="0" smtClean="0"/>
              <a:t>Fonte de Dados</a:t>
            </a:r>
            <a:endParaRPr lang="en" dirty="0"/>
          </a:p>
        </p:txBody>
      </p:sp>
      <p:sp>
        <p:nvSpPr>
          <p:cNvPr id="117" name="Shape 117"/>
          <p:cNvSpPr/>
          <p:nvPr/>
        </p:nvSpPr>
        <p:spPr>
          <a:xfrm>
            <a:off x="0" y="0"/>
            <a:ext cx="9144000" cy="10463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118" name="Shape 118"/>
          <p:cNvSpPr/>
          <p:nvPr/>
        </p:nvSpPr>
        <p:spPr>
          <a:xfrm>
            <a:off x="0" y="6543675"/>
            <a:ext cx="9144000" cy="314325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70675" y="1787771"/>
            <a:ext cx="5202650" cy="4426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834942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title"/>
          </p:nvPr>
        </p:nvSpPr>
        <p:spPr>
          <a:xfrm>
            <a:off x="457200" y="644771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buNone/>
            </a:pPr>
            <a:r>
              <a:rPr lang="en" dirty="0" smtClean="0"/>
              <a:t>Fonte de Dados</a:t>
            </a:r>
            <a:endParaRPr lang="en" dirty="0"/>
          </a:p>
        </p:txBody>
      </p:sp>
      <p:sp>
        <p:nvSpPr>
          <p:cNvPr id="117" name="Shape 117"/>
          <p:cNvSpPr/>
          <p:nvPr/>
        </p:nvSpPr>
        <p:spPr>
          <a:xfrm>
            <a:off x="0" y="0"/>
            <a:ext cx="9144000" cy="10463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118" name="Shape 118"/>
          <p:cNvSpPr/>
          <p:nvPr/>
        </p:nvSpPr>
        <p:spPr>
          <a:xfrm>
            <a:off x="0" y="6543675"/>
            <a:ext cx="9144000" cy="314325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50842" y="1787771"/>
            <a:ext cx="6042316" cy="4342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345078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title"/>
          </p:nvPr>
        </p:nvSpPr>
        <p:spPr>
          <a:xfrm>
            <a:off x="457200" y="644771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buNone/>
            </a:pPr>
            <a:r>
              <a:rPr lang="en" dirty="0" smtClean="0"/>
              <a:t>Modelagem</a:t>
            </a:r>
            <a:endParaRPr lang="en" dirty="0"/>
          </a:p>
        </p:txBody>
      </p:sp>
      <p:sp>
        <p:nvSpPr>
          <p:cNvPr id="117" name="Shape 117"/>
          <p:cNvSpPr/>
          <p:nvPr/>
        </p:nvSpPr>
        <p:spPr>
          <a:xfrm>
            <a:off x="0" y="0"/>
            <a:ext cx="9144000" cy="10463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118" name="Shape 118"/>
          <p:cNvSpPr/>
          <p:nvPr/>
        </p:nvSpPr>
        <p:spPr>
          <a:xfrm>
            <a:off x="0" y="6543675"/>
            <a:ext cx="9144000" cy="314325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48" y="2058978"/>
            <a:ext cx="8943703" cy="3472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364188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title"/>
          </p:nvPr>
        </p:nvSpPr>
        <p:spPr>
          <a:xfrm>
            <a:off x="457200" y="644771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buNone/>
            </a:pPr>
            <a:r>
              <a:rPr lang="en" dirty="0" smtClean="0"/>
              <a:t>Sequences e Triggers</a:t>
            </a:r>
            <a:endParaRPr lang="en" dirty="0"/>
          </a:p>
        </p:txBody>
      </p:sp>
      <p:sp>
        <p:nvSpPr>
          <p:cNvPr id="117" name="Shape 117"/>
          <p:cNvSpPr/>
          <p:nvPr/>
        </p:nvSpPr>
        <p:spPr>
          <a:xfrm>
            <a:off x="0" y="0"/>
            <a:ext cx="9144000" cy="10463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118" name="Shape 118"/>
          <p:cNvSpPr/>
          <p:nvPr/>
        </p:nvSpPr>
        <p:spPr>
          <a:xfrm>
            <a:off x="0" y="6543675"/>
            <a:ext cx="9144000" cy="314325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  <p:sp>
        <p:nvSpPr>
          <p:cNvPr id="12" name="Rectangle 1"/>
          <p:cNvSpPr/>
          <p:nvPr/>
        </p:nvSpPr>
        <p:spPr>
          <a:xfrm>
            <a:off x="304800" y="2505930"/>
            <a:ext cx="8534400" cy="17912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15000"/>
              </a:lnSpc>
              <a:buFont typeface="Arial" pitchFamily="34" charset="0"/>
              <a:buChar char="•"/>
            </a:pPr>
            <a:r>
              <a:rPr lang="pt-BR" sz="2400" dirty="0" err="1" smtClean="0"/>
              <a:t>Sequences</a:t>
            </a:r>
            <a:r>
              <a:rPr lang="pt-BR" sz="2400" dirty="0" smtClean="0"/>
              <a:t>:</a:t>
            </a:r>
          </a:p>
          <a:p>
            <a:pPr marL="342900" lvl="1" indent="-342900" algn="just">
              <a:lnSpc>
                <a:spcPct val="115000"/>
              </a:lnSpc>
              <a:buFont typeface="Arial" pitchFamily="34" charset="0"/>
              <a:buChar char="•"/>
            </a:pPr>
            <a:endParaRPr lang="pt-BR" sz="2400" dirty="0" smtClean="0"/>
          </a:p>
          <a:p>
            <a:pPr lvl="1" algn="just">
              <a:lnSpc>
                <a:spcPct val="115000"/>
              </a:lnSpc>
            </a:pPr>
            <a:endParaRPr lang="pt-BR" sz="2400" dirty="0" smtClean="0"/>
          </a:p>
          <a:p>
            <a:pPr marL="342900" lvl="1" indent="-342900" algn="just">
              <a:lnSpc>
                <a:spcPct val="115000"/>
              </a:lnSpc>
              <a:buFont typeface="Arial" pitchFamily="34" charset="0"/>
              <a:buChar char="•"/>
            </a:pPr>
            <a:r>
              <a:rPr lang="pt-BR" sz="2400" dirty="0" smtClean="0"/>
              <a:t>Triggers:</a:t>
            </a:r>
            <a:endParaRPr lang="pt-BR" sz="2400" dirty="0"/>
          </a:p>
        </p:txBody>
      </p:sp>
      <p:sp>
        <p:nvSpPr>
          <p:cNvPr id="2" name="CaixaDeTexto 1"/>
          <p:cNvSpPr txBox="1"/>
          <p:nvPr/>
        </p:nvSpPr>
        <p:spPr>
          <a:xfrm>
            <a:off x="922946" y="3032228"/>
            <a:ext cx="664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pt-BR" sz="1800" dirty="0" smtClean="0"/>
              <a:t>Geração das chaves primárias</a:t>
            </a:r>
            <a:endParaRPr lang="pt-BR" sz="1800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922946" y="4333888"/>
            <a:ext cx="79162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pt-BR" sz="1800" dirty="0" smtClean="0"/>
              <a:t>Disparadas durante a inserção de dados no banco, chamando as </a:t>
            </a:r>
            <a:r>
              <a:rPr lang="pt-BR" sz="1800" dirty="0" err="1" smtClean="0"/>
              <a:t>sequences</a:t>
            </a: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422834872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title"/>
          </p:nvPr>
        </p:nvSpPr>
        <p:spPr>
          <a:xfrm>
            <a:off x="457200" y="644771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buNone/>
            </a:pPr>
            <a:r>
              <a:rPr lang="en" dirty="0" smtClean="0"/>
              <a:t>Procedures</a:t>
            </a:r>
            <a:endParaRPr lang="en" dirty="0"/>
          </a:p>
        </p:txBody>
      </p:sp>
      <p:sp>
        <p:nvSpPr>
          <p:cNvPr id="117" name="Shape 117"/>
          <p:cNvSpPr/>
          <p:nvPr/>
        </p:nvSpPr>
        <p:spPr>
          <a:xfrm>
            <a:off x="0" y="0"/>
            <a:ext cx="9144000" cy="10463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118" name="Shape 118"/>
          <p:cNvSpPr/>
          <p:nvPr/>
        </p:nvSpPr>
        <p:spPr>
          <a:xfrm>
            <a:off x="0" y="6543675"/>
            <a:ext cx="9144000" cy="314325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  <p:sp>
        <p:nvSpPr>
          <p:cNvPr id="6" name="Rectangle 1"/>
          <p:cNvSpPr/>
          <p:nvPr/>
        </p:nvSpPr>
        <p:spPr>
          <a:xfrm>
            <a:off x="304800" y="2505930"/>
            <a:ext cx="8534400" cy="17912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15000"/>
              </a:lnSpc>
              <a:buFont typeface="Arial" pitchFamily="34" charset="0"/>
              <a:buChar char="•"/>
            </a:pPr>
            <a:r>
              <a:rPr lang="pt-BR" sz="2400" dirty="0"/>
              <a:t>s</a:t>
            </a:r>
            <a:r>
              <a:rPr lang="pt-BR" sz="2400" dirty="0" smtClean="0"/>
              <a:t>p_insere_cartao </a:t>
            </a:r>
            <a:r>
              <a:rPr lang="pt-BR" sz="2400" dirty="0"/>
              <a:t>(</a:t>
            </a:r>
            <a:r>
              <a:rPr lang="pt-BR" sz="2400" dirty="0" smtClean="0"/>
              <a:t>v_cod_jogador</a:t>
            </a:r>
            <a:r>
              <a:rPr lang="pt-BR" sz="2400" dirty="0"/>
              <a:t>, </a:t>
            </a:r>
            <a:r>
              <a:rPr lang="pt-BR" sz="2400" dirty="0" smtClean="0"/>
              <a:t>v_descricao_cartao)</a:t>
            </a:r>
          </a:p>
          <a:p>
            <a:pPr marL="342900" lvl="1" indent="-342900" algn="just">
              <a:lnSpc>
                <a:spcPct val="115000"/>
              </a:lnSpc>
              <a:buFont typeface="Arial" pitchFamily="34" charset="0"/>
              <a:buChar char="•"/>
            </a:pPr>
            <a:endParaRPr lang="pt-BR" sz="2400" dirty="0" smtClean="0"/>
          </a:p>
          <a:p>
            <a:pPr marL="342900" lvl="1" indent="-342900" algn="just">
              <a:lnSpc>
                <a:spcPct val="115000"/>
              </a:lnSpc>
              <a:buFont typeface="Arial" pitchFamily="34" charset="0"/>
              <a:buChar char="•"/>
            </a:pPr>
            <a:r>
              <a:rPr lang="pt-BR" sz="2400" dirty="0" smtClean="0"/>
              <a:t>sp_insere_gol_partida</a:t>
            </a:r>
            <a:r>
              <a:rPr lang="pt-BR" sz="2400" dirty="0"/>
              <a:t> (</a:t>
            </a:r>
            <a:r>
              <a:rPr lang="pt-BR" sz="2400" dirty="0" smtClean="0"/>
              <a:t>p_rodada</a:t>
            </a:r>
            <a:r>
              <a:rPr lang="pt-BR" sz="2400" dirty="0"/>
              <a:t>, </a:t>
            </a:r>
            <a:r>
              <a:rPr lang="pt-BR" sz="2400" dirty="0" smtClean="0"/>
              <a:t>p_nome_mandante</a:t>
            </a:r>
            <a:r>
              <a:rPr lang="pt-BR" sz="2400" dirty="0"/>
              <a:t>, </a:t>
            </a:r>
            <a:r>
              <a:rPr lang="pt-BR" sz="2400" dirty="0" smtClean="0"/>
              <a:t>p_gol_mandante</a:t>
            </a:r>
            <a:r>
              <a:rPr lang="pt-BR" sz="2400" dirty="0"/>
              <a:t>, </a:t>
            </a:r>
            <a:r>
              <a:rPr lang="pt-BR" sz="2400" dirty="0" smtClean="0"/>
              <a:t>p_gol_visitante</a:t>
            </a:r>
            <a:r>
              <a:rPr lang="pt-BR" sz="2400" dirty="0"/>
              <a:t>, </a:t>
            </a:r>
            <a:r>
              <a:rPr lang="pt-BR" sz="2400" dirty="0" smtClean="0"/>
              <a:t>p_nome_visitante)</a:t>
            </a:r>
          </a:p>
        </p:txBody>
      </p:sp>
    </p:spTree>
    <p:extLst>
      <p:ext uri="{BB962C8B-B14F-4D97-AF65-F5344CB8AC3E}">
        <p14:creationId xmlns:p14="http://schemas.microsoft.com/office/powerpoint/2010/main" val="1557917323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title"/>
          </p:nvPr>
        </p:nvSpPr>
        <p:spPr>
          <a:xfrm>
            <a:off x="457200" y="644771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buNone/>
            </a:pPr>
            <a:r>
              <a:rPr lang="en" dirty="0" smtClean="0"/>
              <a:t>Functions</a:t>
            </a:r>
            <a:endParaRPr lang="en" dirty="0"/>
          </a:p>
        </p:txBody>
      </p:sp>
      <p:sp>
        <p:nvSpPr>
          <p:cNvPr id="117" name="Shape 117"/>
          <p:cNvSpPr/>
          <p:nvPr/>
        </p:nvSpPr>
        <p:spPr>
          <a:xfrm>
            <a:off x="0" y="0"/>
            <a:ext cx="9144000" cy="10463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118" name="Shape 118"/>
          <p:cNvSpPr/>
          <p:nvPr/>
        </p:nvSpPr>
        <p:spPr>
          <a:xfrm>
            <a:off x="0" y="6543675"/>
            <a:ext cx="9144000" cy="314325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  <p:sp>
        <p:nvSpPr>
          <p:cNvPr id="2" name="Rectangle 1"/>
          <p:cNvSpPr/>
          <p:nvPr/>
        </p:nvSpPr>
        <p:spPr>
          <a:xfrm>
            <a:off x="304800" y="2158991"/>
            <a:ext cx="8534400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15000"/>
              </a:lnSpc>
              <a:buFont typeface="Arial" pitchFamily="34" charset="0"/>
              <a:buChar char="•"/>
            </a:pPr>
            <a:r>
              <a:rPr lang="pt-BR" sz="2000" dirty="0" err="1" smtClean="0"/>
              <a:t>fn_cartoes_amarelo</a:t>
            </a:r>
            <a:r>
              <a:rPr lang="pt-BR" sz="2000" dirty="0"/>
              <a:t> (</a:t>
            </a:r>
            <a:r>
              <a:rPr lang="pt-BR" sz="2000" dirty="0" smtClean="0"/>
              <a:t>v_cod_jogador)</a:t>
            </a:r>
          </a:p>
          <a:p>
            <a:pPr marL="342900" indent="-342900" algn="just">
              <a:lnSpc>
                <a:spcPct val="115000"/>
              </a:lnSpc>
              <a:buFont typeface="Arial" pitchFamily="34" charset="0"/>
              <a:buChar char="•"/>
            </a:pPr>
            <a:r>
              <a:rPr lang="pt-BR" sz="2000" dirty="0" err="1"/>
              <a:t>fn_cartoes_vermelho</a:t>
            </a:r>
            <a:r>
              <a:rPr lang="pt-BR" sz="2000" dirty="0"/>
              <a:t> </a:t>
            </a:r>
            <a:r>
              <a:rPr lang="pt-BR" sz="2000" dirty="0" smtClean="0"/>
              <a:t>(v_cod_jogador)</a:t>
            </a:r>
          </a:p>
          <a:p>
            <a:pPr marL="342900" indent="-342900" algn="just">
              <a:lnSpc>
                <a:spcPct val="115000"/>
              </a:lnSpc>
              <a:buFont typeface="Arial" pitchFamily="34" charset="0"/>
              <a:buChar char="•"/>
            </a:pPr>
            <a:r>
              <a:rPr lang="pt-BR" sz="2000" dirty="0" err="1" smtClean="0"/>
              <a:t>fn_pontuacao_equipe</a:t>
            </a:r>
            <a:r>
              <a:rPr lang="pt-BR" sz="2000" dirty="0"/>
              <a:t> (</a:t>
            </a:r>
            <a:r>
              <a:rPr lang="pt-BR" sz="2000" dirty="0" err="1" smtClean="0"/>
              <a:t>p_cod_equipe</a:t>
            </a:r>
            <a:r>
              <a:rPr lang="pt-BR" sz="2000" dirty="0"/>
              <a:t>, </a:t>
            </a:r>
            <a:r>
              <a:rPr lang="pt-BR" sz="2000" dirty="0" err="1" smtClean="0"/>
              <a:t>p_data_atual</a:t>
            </a:r>
            <a:r>
              <a:rPr lang="pt-BR" sz="2000" dirty="0" smtClean="0"/>
              <a:t>)</a:t>
            </a:r>
          </a:p>
          <a:p>
            <a:pPr marL="342900" indent="-342900" algn="just">
              <a:lnSpc>
                <a:spcPct val="115000"/>
              </a:lnSpc>
              <a:buFont typeface="Arial" pitchFamily="34" charset="0"/>
              <a:buChar char="•"/>
            </a:pPr>
            <a:r>
              <a:rPr lang="pt-BR" sz="2000" dirty="0" err="1" smtClean="0"/>
              <a:t>fn_qtd_jogos_equipe</a:t>
            </a:r>
            <a:r>
              <a:rPr lang="pt-BR" sz="2000" dirty="0"/>
              <a:t> (</a:t>
            </a:r>
            <a:r>
              <a:rPr lang="pt-BR" sz="2000" dirty="0" err="1"/>
              <a:t>p_cod_equipe</a:t>
            </a:r>
            <a:r>
              <a:rPr lang="pt-BR" sz="2000" dirty="0"/>
              <a:t>, </a:t>
            </a:r>
            <a:r>
              <a:rPr lang="pt-BR" sz="2000" dirty="0" err="1"/>
              <a:t>p_data_atual</a:t>
            </a:r>
            <a:r>
              <a:rPr lang="pt-BR" sz="2000" dirty="0"/>
              <a:t>)</a:t>
            </a:r>
            <a:endParaRPr lang="pt-BR" sz="2000" dirty="0" smtClean="0"/>
          </a:p>
          <a:p>
            <a:pPr marL="342900" indent="-342900" algn="just">
              <a:lnSpc>
                <a:spcPct val="115000"/>
              </a:lnSpc>
              <a:buFont typeface="Arial" pitchFamily="34" charset="0"/>
              <a:buChar char="•"/>
            </a:pPr>
            <a:r>
              <a:rPr lang="pt-BR" sz="2000" dirty="0" err="1" smtClean="0"/>
              <a:t>fn_vitoria_equipe</a:t>
            </a:r>
            <a:r>
              <a:rPr lang="pt-BR" sz="2000" dirty="0" smtClean="0"/>
              <a:t> </a:t>
            </a:r>
            <a:r>
              <a:rPr lang="pt-BR" sz="2000" dirty="0"/>
              <a:t>(</a:t>
            </a:r>
            <a:r>
              <a:rPr lang="pt-BR" sz="2000" dirty="0" err="1"/>
              <a:t>p_cod_equipe</a:t>
            </a:r>
            <a:r>
              <a:rPr lang="pt-BR" sz="2000" dirty="0"/>
              <a:t>, </a:t>
            </a:r>
            <a:r>
              <a:rPr lang="pt-BR" sz="2000" dirty="0" err="1"/>
              <a:t>p_data_atual</a:t>
            </a:r>
            <a:r>
              <a:rPr lang="pt-BR" sz="2000" dirty="0"/>
              <a:t>)</a:t>
            </a:r>
            <a:endParaRPr lang="pt-BR" sz="2000" dirty="0" smtClean="0"/>
          </a:p>
          <a:p>
            <a:pPr marL="342900" indent="-342900" algn="just">
              <a:lnSpc>
                <a:spcPct val="115000"/>
              </a:lnSpc>
              <a:buFont typeface="Arial" pitchFamily="34" charset="0"/>
              <a:buChar char="•"/>
            </a:pPr>
            <a:r>
              <a:rPr lang="pt-BR" sz="2000" dirty="0" err="1" smtClean="0"/>
              <a:t>fn_derrota_equipe</a:t>
            </a:r>
            <a:r>
              <a:rPr lang="pt-BR" sz="2000" dirty="0" smtClean="0"/>
              <a:t> </a:t>
            </a:r>
            <a:r>
              <a:rPr lang="pt-BR" sz="2000" dirty="0"/>
              <a:t>(</a:t>
            </a:r>
            <a:r>
              <a:rPr lang="pt-BR" sz="2000" dirty="0" err="1"/>
              <a:t>p_cod_equipe</a:t>
            </a:r>
            <a:r>
              <a:rPr lang="pt-BR" sz="2000" dirty="0"/>
              <a:t>, </a:t>
            </a:r>
            <a:r>
              <a:rPr lang="pt-BR" sz="2000" dirty="0" err="1"/>
              <a:t>p_data_atual</a:t>
            </a:r>
            <a:r>
              <a:rPr lang="pt-BR" sz="2000" dirty="0"/>
              <a:t>)</a:t>
            </a:r>
            <a:endParaRPr lang="pt-BR" sz="2000" dirty="0" smtClean="0"/>
          </a:p>
          <a:p>
            <a:pPr marL="342900" indent="-342900" algn="just">
              <a:lnSpc>
                <a:spcPct val="115000"/>
              </a:lnSpc>
              <a:buFont typeface="Arial" pitchFamily="34" charset="0"/>
              <a:buChar char="•"/>
            </a:pPr>
            <a:r>
              <a:rPr lang="pt-BR" sz="2000" dirty="0" err="1" smtClean="0"/>
              <a:t>fn_empate_equipe</a:t>
            </a:r>
            <a:r>
              <a:rPr lang="pt-BR" sz="2000" dirty="0" smtClean="0"/>
              <a:t> </a:t>
            </a:r>
            <a:r>
              <a:rPr lang="pt-BR" sz="2000" dirty="0"/>
              <a:t>(</a:t>
            </a:r>
            <a:r>
              <a:rPr lang="pt-BR" sz="2000" dirty="0" err="1"/>
              <a:t>p_cod_equipe</a:t>
            </a:r>
            <a:r>
              <a:rPr lang="pt-BR" sz="2000" dirty="0"/>
              <a:t>, </a:t>
            </a:r>
            <a:r>
              <a:rPr lang="pt-BR" sz="2000" dirty="0" err="1"/>
              <a:t>p_data_atual</a:t>
            </a:r>
            <a:r>
              <a:rPr lang="pt-BR" sz="2000" dirty="0"/>
              <a:t>)</a:t>
            </a:r>
            <a:endParaRPr lang="pt-BR" sz="2000" dirty="0" smtClean="0"/>
          </a:p>
          <a:p>
            <a:pPr marL="342900" indent="-342900" algn="just">
              <a:lnSpc>
                <a:spcPct val="115000"/>
              </a:lnSpc>
              <a:buFont typeface="Arial" pitchFamily="34" charset="0"/>
              <a:buChar char="•"/>
            </a:pPr>
            <a:r>
              <a:rPr lang="pt-BR" sz="2000" dirty="0" err="1" smtClean="0"/>
              <a:t>fn_gol_pro_equipe</a:t>
            </a:r>
            <a:r>
              <a:rPr lang="pt-BR" sz="2000" dirty="0" smtClean="0"/>
              <a:t> </a:t>
            </a:r>
            <a:r>
              <a:rPr lang="pt-BR" sz="2000" dirty="0"/>
              <a:t>(</a:t>
            </a:r>
            <a:r>
              <a:rPr lang="pt-BR" sz="2000" dirty="0" err="1"/>
              <a:t>p_cod_equipe</a:t>
            </a:r>
            <a:r>
              <a:rPr lang="pt-BR" sz="2000" dirty="0"/>
              <a:t>, </a:t>
            </a:r>
            <a:r>
              <a:rPr lang="pt-BR" sz="2000" dirty="0" err="1"/>
              <a:t>p_data_atual</a:t>
            </a:r>
            <a:r>
              <a:rPr lang="pt-BR" sz="2000" dirty="0"/>
              <a:t>)</a:t>
            </a:r>
            <a:endParaRPr lang="pt-BR" sz="2000" dirty="0" smtClean="0"/>
          </a:p>
          <a:p>
            <a:pPr marL="342900" indent="-342900" algn="just">
              <a:lnSpc>
                <a:spcPct val="115000"/>
              </a:lnSpc>
              <a:buFont typeface="Arial" pitchFamily="34" charset="0"/>
              <a:buChar char="•"/>
            </a:pPr>
            <a:r>
              <a:rPr lang="pt-BR" sz="2000" dirty="0" err="1" smtClean="0"/>
              <a:t>fn_gol_contra_equipe</a:t>
            </a:r>
            <a:r>
              <a:rPr lang="pt-BR" sz="2000" dirty="0" smtClean="0"/>
              <a:t> </a:t>
            </a:r>
            <a:r>
              <a:rPr lang="pt-BR" sz="2000" dirty="0"/>
              <a:t>(</a:t>
            </a:r>
            <a:r>
              <a:rPr lang="pt-BR" sz="2000" dirty="0" err="1"/>
              <a:t>p_cod_equipe</a:t>
            </a:r>
            <a:r>
              <a:rPr lang="pt-BR" sz="2000" dirty="0"/>
              <a:t>, </a:t>
            </a:r>
            <a:r>
              <a:rPr lang="pt-BR" sz="2000" dirty="0" err="1"/>
              <a:t>p_data_atual</a:t>
            </a:r>
            <a:r>
              <a:rPr lang="pt-BR" sz="2000" dirty="0"/>
              <a:t>)</a:t>
            </a:r>
            <a:endParaRPr lang="pt-BR" sz="2000" dirty="0" smtClean="0"/>
          </a:p>
          <a:p>
            <a:pPr marL="342900" indent="-342900" algn="just">
              <a:lnSpc>
                <a:spcPct val="115000"/>
              </a:lnSpc>
              <a:buFont typeface="Arial" pitchFamily="34" charset="0"/>
              <a:buChar char="•"/>
            </a:pPr>
            <a:r>
              <a:rPr lang="pt-BR" sz="2000" dirty="0" err="1" smtClean="0"/>
              <a:t>fn_saldo_gol_equipe</a:t>
            </a:r>
            <a:r>
              <a:rPr lang="pt-BR" sz="2000" dirty="0" smtClean="0"/>
              <a:t> </a:t>
            </a:r>
            <a:r>
              <a:rPr lang="pt-BR" sz="2000" dirty="0"/>
              <a:t>(</a:t>
            </a:r>
            <a:r>
              <a:rPr lang="pt-BR" sz="2000" dirty="0" err="1"/>
              <a:t>p_cod_equipe</a:t>
            </a:r>
            <a:r>
              <a:rPr lang="pt-BR" sz="2000" dirty="0"/>
              <a:t>, </a:t>
            </a:r>
            <a:r>
              <a:rPr lang="pt-BR" sz="2000" dirty="0" err="1"/>
              <a:t>p_data_atual</a:t>
            </a:r>
            <a:r>
              <a:rPr lang="pt-BR" sz="2000" dirty="0"/>
              <a:t>)</a:t>
            </a:r>
            <a:endParaRPr lang="pt-BR" sz="2000" dirty="0" smtClean="0"/>
          </a:p>
          <a:p>
            <a:pPr marL="342900" indent="-342900" algn="just">
              <a:lnSpc>
                <a:spcPct val="115000"/>
              </a:lnSpc>
              <a:buFont typeface="Arial" pitchFamily="34" charset="0"/>
              <a:buChar char="•"/>
            </a:pPr>
            <a:r>
              <a:rPr lang="pt-BR" sz="2000" dirty="0" err="1" smtClean="0"/>
              <a:t>fn_aproveitamento_equipe</a:t>
            </a:r>
            <a:r>
              <a:rPr lang="pt-BR" sz="2000" dirty="0" smtClean="0"/>
              <a:t> </a:t>
            </a:r>
            <a:r>
              <a:rPr lang="pt-BR" sz="2000" dirty="0"/>
              <a:t>(</a:t>
            </a:r>
            <a:r>
              <a:rPr lang="pt-BR" sz="2000" dirty="0" err="1"/>
              <a:t>p_cod_equipe</a:t>
            </a:r>
            <a:r>
              <a:rPr lang="pt-BR" sz="2000" dirty="0"/>
              <a:t>, </a:t>
            </a:r>
            <a:r>
              <a:rPr lang="pt-BR" sz="2000" dirty="0" err="1"/>
              <a:t>p_data_atual</a:t>
            </a:r>
            <a:r>
              <a:rPr lang="pt-BR" sz="2000" dirty="0" smtClean="0"/>
              <a:t>)</a:t>
            </a:r>
          </a:p>
          <a:p>
            <a:pPr marL="342900" indent="-342900" algn="just">
              <a:lnSpc>
                <a:spcPct val="115000"/>
              </a:lnSpc>
              <a:buFont typeface="Arial" pitchFamily="34" charset="0"/>
              <a:buChar char="•"/>
            </a:pPr>
            <a:r>
              <a:rPr lang="pt-BR" sz="2000" dirty="0" err="1" smtClean="0"/>
              <a:t>fn_classificacao</a:t>
            </a:r>
            <a:r>
              <a:rPr lang="pt-BR" sz="2000" dirty="0"/>
              <a:t> (</a:t>
            </a:r>
            <a:r>
              <a:rPr lang="pt-BR" sz="2000" dirty="0" err="1" smtClean="0"/>
              <a:t>p_data</a:t>
            </a:r>
            <a:r>
              <a:rPr lang="pt-BR" sz="2000" dirty="0" smtClean="0"/>
              <a:t>)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2381535953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Them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2834</TotalTime>
  <Words>225</Words>
  <Application>Microsoft Office PowerPoint</Application>
  <PresentationFormat>Apresentação na tela (4:3)</PresentationFormat>
  <Paragraphs>56</Paragraphs>
  <Slides>17</Slides>
  <Notes>17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18" baseType="lpstr">
      <vt:lpstr>Custom Theme</vt:lpstr>
      <vt:lpstr>Projeto Final Banco de Dados Experimental  Brasileirão</vt:lpstr>
      <vt:lpstr>Objetivo</vt:lpstr>
      <vt:lpstr>Fonte de Dados</vt:lpstr>
      <vt:lpstr>Fonte de Dados</vt:lpstr>
      <vt:lpstr>Fonte de Dados</vt:lpstr>
      <vt:lpstr>Modelagem</vt:lpstr>
      <vt:lpstr>Sequences e Triggers</vt:lpstr>
      <vt:lpstr>Procedures</vt:lpstr>
      <vt:lpstr>Functions</vt:lpstr>
      <vt:lpstr>View</vt:lpstr>
      <vt:lpstr>Package</vt:lpstr>
      <vt:lpstr>Objeto Relacional</vt:lpstr>
      <vt:lpstr>Transaction</vt:lpstr>
      <vt:lpstr>Tabela de pontuação</vt:lpstr>
      <vt:lpstr>Tabela de pontuação</vt:lpstr>
      <vt:lpstr>Tabela de pontuação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Implantação de um Sistema de Service Desk: Avaliação de um estudo de caso em um órgão público</dc:title>
  <dc:creator>Potigua</dc:creator>
  <cp:lastModifiedBy>Potigua</cp:lastModifiedBy>
  <cp:revision>84</cp:revision>
  <dcterms:modified xsi:type="dcterms:W3CDTF">2014-12-02T01:09:43Z</dcterms:modified>
</cp:coreProperties>
</file>