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98" r:id="rId5"/>
    <p:sldId id="302" r:id="rId6"/>
    <p:sldId id="301" r:id="rId7"/>
    <p:sldId id="303" r:id="rId8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72E5F1D-01CC-4BB1-A9A5-133896035B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6B8AD8B-6D2B-49D1-85AF-38CC6C9F6E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FB249-2D76-420A-805D-DD668B2B1558}" type="datetime1">
              <a:rPr lang="zh-TW" altLang="en-US" smtClean="0"/>
              <a:t>2024/9/25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6C071C0-5D56-4B9A-B16E-7B395A97E6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2BA4EAA-86C6-47D9-9DFE-2AB498F570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02037-B4DD-4E9E-BA88-457AB8DF5C9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7245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1B031AF-D0BD-462A-B92C-E55F13D4825D}" type="datetime1">
              <a:rPr lang="zh-TW" altLang="en-US" smtClean="0"/>
              <a:t>2024/9/25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7475197-EF76-48B8-96B8-921BFA77342C}" type="slidenum">
              <a:rPr lang="en-US" altLang="zh-TW" smtClean="0"/>
              <a:pPr/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20481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475197-EF76-48B8-96B8-921BFA77342C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363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1A5038-CCD3-43B7-B64C-F1D7079ABBE9}" type="datetime1">
              <a:rPr lang="zh-TW" altLang="en-US" noProof="0" smtClean="0"/>
              <a:t>2024/9/25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6DB044-8540-455E-87EA-3AF62D61A62D}" type="datetime1">
              <a:rPr lang="zh-TW" altLang="en-US" noProof="0" smtClean="0"/>
              <a:t>2024/9/25</a:t>
            </a:fld>
            <a:endParaRPr lang="zh-TW" altLang="en-US" noProof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BC08B2-0355-4E2C-A62A-CC4AD2B42AE2}" type="datetime1">
              <a:rPr lang="zh-TW" altLang="en-US" noProof="0" smtClean="0"/>
              <a:t>2024/9/25</a:t>
            </a:fld>
            <a:endParaRPr lang="zh-TW" altLang="en-US" noProof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EEA67F-D05A-4253-BF4A-4B99B308CF24}" type="datetime1">
              <a:rPr lang="zh-TW" altLang="en-US" noProof="0" smtClean="0"/>
              <a:t>2024/9/25</a:t>
            </a:fld>
            <a:endParaRPr lang="zh-TW" altLang="en-US" noProof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91D913-92EA-43C3-A9CB-4B2089A10494}" type="datetime1">
              <a:rPr lang="zh-TW" altLang="en-US" noProof="0" smtClean="0"/>
              <a:t>2024/9/25</a:t>
            </a:fld>
            <a:endParaRPr lang="zh-TW" altLang="en-US" noProof="0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12" name="投影片編號預留位置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25231F-C0AC-42E7-A4EF-A0455AB7F84D}" type="datetime1">
              <a:rPr lang="zh-TW" altLang="en-US" noProof="0" smtClean="0"/>
              <a:t>2024/9/25</a:t>
            </a:fld>
            <a:endParaRPr lang="zh-TW" altLang="en-US" noProof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D00760-E6E8-476B-B2C8-361DE1B364B5}" type="datetime1">
              <a:rPr lang="zh-TW" altLang="en-US" noProof="0" smtClean="0"/>
              <a:t>2024/9/25</a:t>
            </a:fld>
            <a:endParaRPr lang="zh-TW" altLang="en-US" noProof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937832C-9306-4F31-86C1-E41E3DB73B4B}" type="datetime1">
              <a:rPr lang="zh-TW" altLang="en-US" noProof="0" smtClean="0"/>
              <a:t>2024/9/25</a:t>
            </a:fld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91F2076-0F7B-4FF1-9379-0277CD142051}" type="datetime1">
              <a:rPr lang="zh-TW" altLang="en-US" noProof="0" smtClean="0"/>
              <a:t>2024/9/25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4FCC4D0-F3E1-4D17-B347-530FCB2DD377}" type="datetime1">
              <a:rPr lang="zh-TW" altLang="en-US" noProof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2024/9/25</a:t>
            </a:fld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4" name="圖片 3" descr="一支鉛筆放在一張紙上的特寫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 fontScale="90000"/>
          </a:bodyPr>
          <a:lstStyle/>
          <a:p>
            <a:pPr rtl="0"/>
            <a:r>
              <a:rPr lang="zh-TW" altLang="en-US" sz="5400" dirty="0">
                <a:solidFill>
                  <a:schemeClr val="tx1"/>
                </a:solidFill>
              </a:rPr>
              <a:t>物件導向系統分析案例</a:t>
            </a:r>
            <a:br>
              <a:rPr lang="en-US" altLang="zh-TW" sz="4400" dirty="0">
                <a:solidFill>
                  <a:schemeClr val="tx1"/>
                </a:solidFill>
              </a:rPr>
            </a:br>
            <a:r>
              <a:rPr lang="en-US" altLang="zh-TW" sz="3600" dirty="0">
                <a:solidFill>
                  <a:schemeClr val="tx1"/>
                </a:solidFill>
              </a:rPr>
              <a:t>UML/MDA</a:t>
            </a:r>
            <a:br>
              <a:rPr lang="en-US" altLang="zh-TW" sz="3600" dirty="0">
                <a:solidFill>
                  <a:schemeClr val="tx1"/>
                </a:solidFill>
              </a:rPr>
            </a:b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zh-TW" sz="1600" dirty="0">
                <a:latin typeface="Microsoft JhengHei UI" panose="020B0604030504040204" pitchFamily="34" charset="-120"/>
              </a:rPr>
              <a:t>2024.09</a:t>
            </a:r>
          </a:p>
          <a:p>
            <a:pPr rtl="0">
              <a:lnSpc>
                <a:spcPct val="100000"/>
              </a:lnSpc>
            </a:pPr>
            <a:r>
              <a:rPr lang="en-US" altLang="zh-TW" sz="1600" dirty="0">
                <a:latin typeface="Microsoft JhengHei UI" panose="020B0604030504040204" pitchFamily="34" charset="-120"/>
              </a:rPr>
              <a:t>For</a:t>
            </a:r>
            <a:r>
              <a:rPr lang="zh-TW" altLang="en-US" sz="1600" dirty="0">
                <a:latin typeface="Microsoft JhengHei UI" panose="020B0604030504040204" pitchFamily="34" charset="-120"/>
              </a:rPr>
              <a:t> </a:t>
            </a:r>
            <a:r>
              <a:rPr lang="en-US" altLang="zh-TW" sz="1600" dirty="0">
                <a:latin typeface="Microsoft JhengHei UI" panose="020B0604030504040204" pitchFamily="34" charset="-120"/>
              </a:rPr>
              <a:t>TVDI OOAD</a:t>
            </a:r>
            <a:endParaRPr lang="zh-TW" altLang="en-US" sz="1600" dirty="0">
              <a:latin typeface="Microsoft JhengHei UI" panose="020B0604030504040204" pitchFamily="34" charset="-120"/>
            </a:endParaRPr>
          </a:p>
        </p:txBody>
      </p:sp>
      <p:cxnSp>
        <p:nvCxnSpPr>
          <p:cNvPr id="37" name="直線接點​​(S)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1D70CA-683B-4E63-84BC-3E6F32D4D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28048"/>
          </a:xfrm>
        </p:spPr>
        <p:txBody>
          <a:bodyPr/>
          <a:lstStyle/>
          <a:p>
            <a:r>
              <a:rPr lang="zh-TW" altLang="en-US" dirty="0"/>
              <a:t>個案敘述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5E279A-29AE-4DA2-AB7B-1FFA885B2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340750" cy="3760891"/>
          </a:xfrm>
        </p:spPr>
        <p:txBody>
          <a:bodyPr>
            <a:normAutofit lnSpcReduction="10000"/>
          </a:bodyPr>
          <a:lstStyle/>
          <a:p>
            <a:pPr algn="just"/>
            <a:r>
              <a:rPr lang="zh-TW" altLang="en-US" sz="2400" dirty="0"/>
              <a:t>　　位於台北市北區天母，近陽明山麓旁的某義大利紅酒代理商的私人俱樂部廚房，聘請了米其林一星主廚，親自以進口於義大利</a:t>
            </a:r>
            <a:r>
              <a:rPr lang="en-US" altLang="zh-TW" sz="2400" dirty="0"/>
              <a:t>Toscana</a:t>
            </a:r>
            <a:r>
              <a:rPr lang="zh-TW" altLang="en-US" sz="2400" dirty="0"/>
              <a:t>地區的頂級紅酒，料理紅酒牛排，魚排與雞排三道私房主菜。</a:t>
            </a:r>
            <a:endParaRPr lang="en-US" altLang="zh-TW" sz="2400" dirty="0"/>
          </a:p>
          <a:p>
            <a:pPr algn="just"/>
            <a:r>
              <a:rPr lang="zh-TW" altLang="en-US" sz="2400" dirty="0"/>
              <a:t>　　本私人廚房僅招待購買紅酒的</a:t>
            </a:r>
            <a:r>
              <a:rPr lang="en-US" altLang="zh-TW" sz="2400" dirty="0"/>
              <a:t>VIP</a:t>
            </a:r>
            <a:r>
              <a:rPr lang="zh-TW" altLang="en-US" sz="2400" dirty="0"/>
              <a:t>會員，酒莊老闆想針對本廚房之訂位與訂餐，規劃一簡易的三層式</a:t>
            </a:r>
            <a:r>
              <a:rPr lang="en-US" altLang="zh-TW" sz="2400" dirty="0"/>
              <a:t>(3-Tiers)</a:t>
            </a:r>
            <a:r>
              <a:rPr lang="zh-TW" altLang="en-US" sz="2400" dirty="0"/>
              <a:t>的系統平台，以利</a:t>
            </a:r>
            <a:r>
              <a:rPr lang="en-US" altLang="zh-TW" sz="2400" dirty="0"/>
              <a:t>VIP</a:t>
            </a:r>
            <a:r>
              <a:rPr lang="zh-TW" altLang="en-US" sz="2400" dirty="0"/>
              <a:t>會員使用</a:t>
            </a:r>
            <a:r>
              <a:rPr lang="en-US" altLang="zh-TW" sz="2400" dirty="0"/>
              <a:t>WEB</a:t>
            </a:r>
            <a:r>
              <a:rPr lang="zh-TW" altLang="en-US" sz="2400" dirty="0"/>
              <a:t>，即可完成。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49B2DB-3E92-45F2-A6B8-58527A462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102" y="2695054"/>
            <a:ext cx="3445364" cy="2375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E59D191-A96D-4DAD-A882-36553390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altLang="zh-TW" noProof="0" smtClean="0"/>
              <a:t>2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152343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1D70CA-683B-4E63-84BC-3E6F32D4D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28048"/>
          </a:xfrm>
        </p:spPr>
        <p:txBody>
          <a:bodyPr/>
          <a:lstStyle/>
          <a:p>
            <a:r>
              <a:rPr lang="zh-TW" altLang="en-US" dirty="0"/>
              <a:t>系統需求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5E279A-29AE-4DA2-AB7B-1FFA885B2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456756" cy="419024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zh-TW" altLang="en-US" sz="2400" dirty="0"/>
              <a:t> 本系統為封閉式系統，不開放給非會員使用。</a:t>
            </a:r>
            <a:endParaRPr lang="en-US" altLang="zh-TW" sz="2400" dirty="0"/>
          </a:p>
          <a:p>
            <a:pPr algn="just">
              <a:buFont typeface="Wingdings" panose="05000000000000000000" pitchFamily="2" charset="2"/>
              <a:buChar char="l"/>
            </a:pPr>
            <a:r>
              <a:rPr lang="zh-TW" altLang="en-US" sz="2400" dirty="0"/>
              <a:t> 使用者有二：</a:t>
            </a:r>
            <a:r>
              <a:rPr lang="zh-TW" altLang="en-US" sz="2400" b="1" u="sng" dirty="0">
                <a:solidFill>
                  <a:srgbClr val="FF0000"/>
                </a:solidFill>
              </a:rPr>
              <a:t>會員</a:t>
            </a:r>
            <a:r>
              <a:rPr lang="zh-TW" altLang="en-US" sz="2400" dirty="0"/>
              <a:t>與</a:t>
            </a:r>
            <a:r>
              <a:rPr lang="zh-TW" altLang="en-US" sz="2400" b="1" u="sng" dirty="0">
                <a:solidFill>
                  <a:srgbClr val="FF0000"/>
                </a:solidFill>
              </a:rPr>
              <a:t>客服人員</a:t>
            </a:r>
            <a:endParaRPr lang="en-US" altLang="zh-TW" sz="2400" b="1" u="sng" dirty="0">
              <a:solidFill>
                <a:srgbClr val="FF0000"/>
              </a:solidFill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TW" altLang="en-US" sz="2400" dirty="0"/>
              <a:t> 主要功能需求：</a:t>
            </a:r>
            <a:endParaRPr lang="en-US" altLang="zh-TW" sz="2400" dirty="0"/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2400" dirty="0"/>
              <a:t>　</a:t>
            </a:r>
            <a:r>
              <a:rPr lang="en-US" altLang="zh-TW" sz="2400" dirty="0"/>
              <a:t>1.</a:t>
            </a:r>
            <a:r>
              <a:rPr lang="zh-TW" altLang="en-US" sz="2400" dirty="0">
                <a:solidFill>
                  <a:srgbClr val="FF0000"/>
                </a:solidFill>
              </a:rPr>
              <a:t>訂位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2400" dirty="0"/>
              <a:t>    </a:t>
            </a:r>
            <a:r>
              <a:rPr lang="en-US" altLang="zh-TW" sz="2400" dirty="0"/>
              <a:t>2.</a:t>
            </a:r>
            <a:r>
              <a:rPr lang="zh-TW" altLang="en-US" sz="2400" dirty="0">
                <a:solidFill>
                  <a:srgbClr val="FF0000"/>
                </a:solidFill>
              </a:rPr>
              <a:t>訂餐</a:t>
            </a:r>
            <a:r>
              <a:rPr lang="zh-TW" altLang="en-US" sz="2400" dirty="0"/>
              <a:t> </a:t>
            </a:r>
            <a:r>
              <a:rPr lang="en-US" altLang="zh-TW" sz="2400" dirty="0"/>
              <a:t>(※</a:t>
            </a:r>
            <a:r>
              <a:rPr lang="zh-TW" altLang="en-US" sz="2400" dirty="0"/>
              <a:t>需要先完成訂位，才可選擇訂餐</a:t>
            </a:r>
            <a:r>
              <a:rPr lang="en-US" altLang="zh-TW" sz="2400" dirty="0"/>
              <a:t>)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2400" dirty="0"/>
              <a:t>    3.</a:t>
            </a:r>
            <a:r>
              <a:rPr lang="zh-TW" altLang="en-US" sz="2400" dirty="0">
                <a:solidFill>
                  <a:srgbClr val="FF0000"/>
                </a:solidFill>
              </a:rPr>
              <a:t>查詢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2400" dirty="0"/>
              <a:t>    4.</a:t>
            </a:r>
            <a:r>
              <a:rPr lang="zh-TW" altLang="en-US" sz="2400" dirty="0">
                <a:solidFill>
                  <a:srgbClr val="FF0000"/>
                </a:solidFill>
              </a:rPr>
              <a:t>取消訂位</a:t>
            </a:r>
            <a:r>
              <a:rPr lang="en-US" altLang="zh-TW" sz="2400" dirty="0"/>
              <a:t>(※</a:t>
            </a:r>
            <a:r>
              <a:rPr lang="zh-TW" altLang="en-US" sz="2400" dirty="0"/>
              <a:t>僅限會員通知客服人員，由客服</a:t>
            </a:r>
            <a:endParaRPr lang="en-US" altLang="zh-TW" sz="2400" dirty="0"/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2400" dirty="0"/>
              <a:t>       人員完成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9603E85-2D52-4AC6-80E9-8705F7690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736" y="2705670"/>
            <a:ext cx="3507986" cy="24400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177913B0-6D2E-4DE9-8181-CF5D7358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altLang="zh-TW" noProof="0" smtClean="0"/>
              <a:t>3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72571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1D70CA-683B-4E63-84BC-3E6F32D4D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28048"/>
          </a:xfrm>
        </p:spPr>
        <p:txBody>
          <a:bodyPr/>
          <a:lstStyle/>
          <a:p>
            <a:r>
              <a:rPr lang="zh-TW" altLang="en-US" dirty="0"/>
              <a:t>作業要求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5E279A-29AE-4DA2-AB7B-1FFA885B2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456756" cy="4190241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zh-TW" altLang="en-US" sz="2400" dirty="0"/>
              <a:t> 請以 </a:t>
            </a:r>
            <a:r>
              <a:rPr lang="en-US" altLang="zh-TW" sz="2400" dirty="0"/>
              <a:t>StarUML 1.0</a:t>
            </a:r>
            <a:r>
              <a:rPr lang="zh-TW" altLang="en-US" sz="2400" dirty="0"/>
              <a:t> 與</a:t>
            </a:r>
            <a:r>
              <a:rPr lang="en-US" altLang="zh-TW" sz="2400" dirty="0"/>
              <a:t>ER Win</a:t>
            </a:r>
            <a:r>
              <a:rPr lang="zh-TW" altLang="en-US" sz="2400" dirty="0"/>
              <a:t>軟體完成</a:t>
            </a:r>
            <a:r>
              <a:rPr lang="en-US" altLang="zh-TW" sz="2400" dirty="0"/>
              <a:t>: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2000" dirty="0"/>
              <a:t>    1. CIM-2.</a:t>
            </a:r>
            <a:r>
              <a:rPr lang="zh-TW" altLang="en-US" sz="2000" dirty="0"/>
              <a:t>水道圖</a:t>
            </a:r>
            <a:endParaRPr lang="en-US" altLang="zh-TW" sz="2000" dirty="0"/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2000" dirty="0"/>
              <a:t>    </a:t>
            </a:r>
            <a:r>
              <a:rPr lang="en-US" altLang="zh-TW" sz="2000" dirty="0"/>
              <a:t>2. CIM-3A.</a:t>
            </a:r>
            <a:r>
              <a:rPr lang="zh-TW" altLang="en-US" sz="2000" dirty="0"/>
              <a:t> 系統</a:t>
            </a:r>
            <a:r>
              <a:rPr lang="en-US" altLang="zh-TW" sz="2000" dirty="0"/>
              <a:t>UC</a:t>
            </a:r>
            <a:r>
              <a:rPr lang="zh-TW" altLang="en-US" sz="2000" dirty="0"/>
              <a:t>圖</a:t>
            </a:r>
            <a:endParaRPr lang="en-US" altLang="zh-TW" sz="2000" dirty="0"/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2000" dirty="0"/>
              <a:t>    </a:t>
            </a:r>
            <a:r>
              <a:rPr lang="en-US" altLang="zh-TW" sz="2000" dirty="0"/>
              <a:t>3. CIM-3B.</a:t>
            </a:r>
            <a:r>
              <a:rPr lang="zh-TW" altLang="en-US" sz="2000" dirty="0"/>
              <a:t>  活動圖</a:t>
            </a:r>
            <a:endParaRPr lang="en-US" altLang="zh-TW" sz="2000" dirty="0"/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2000" dirty="0"/>
              <a:t>    </a:t>
            </a:r>
            <a:r>
              <a:rPr lang="en-US" altLang="zh-TW" sz="2000" dirty="0"/>
              <a:t>4.</a:t>
            </a:r>
            <a:r>
              <a:rPr lang="zh-TW" altLang="en-US" sz="2000" dirty="0"/>
              <a:t> </a:t>
            </a:r>
            <a:r>
              <a:rPr lang="en-US" altLang="zh-TW" sz="2000" dirty="0"/>
              <a:t>CIM-Milestone: </a:t>
            </a:r>
            <a:r>
              <a:rPr lang="zh-TW" altLang="en-US" sz="2000" dirty="0"/>
              <a:t>系統功能架構圖</a:t>
            </a:r>
            <a:endParaRPr lang="en-US" altLang="zh-TW" sz="2000" dirty="0"/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2000" dirty="0"/>
              <a:t>    5.</a:t>
            </a:r>
            <a:r>
              <a:rPr lang="zh-TW" altLang="en-US" sz="2000" dirty="0"/>
              <a:t> </a:t>
            </a:r>
            <a:r>
              <a:rPr lang="en-US" altLang="zh-TW" sz="2000" dirty="0"/>
              <a:t>PIM-1.</a:t>
            </a:r>
            <a:r>
              <a:rPr lang="zh-TW" altLang="en-US" sz="2000" dirty="0"/>
              <a:t>強韌分析圖</a:t>
            </a:r>
            <a:endParaRPr lang="en-US" altLang="zh-TW" sz="2000" dirty="0"/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2000" dirty="0"/>
              <a:t>    </a:t>
            </a:r>
            <a:r>
              <a:rPr lang="en-US" altLang="zh-TW" sz="2000" dirty="0"/>
              <a:t>6. PIM-2.</a:t>
            </a:r>
            <a:r>
              <a:rPr lang="zh-TW" altLang="en-US" sz="2000" dirty="0"/>
              <a:t>個體</a:t>
            </a:r>
            <a:r>
              <a:rPr lang="en-US" altLang="zh-TW" sz="2000" dirty="0"/>
              <a:t>-</a:t>
            </a:r>
            <a:r>
              <a:rPr lang="zh-TW" altLang="en-US" sz="2000" dirty="0"/>
              <a:t>關聯圖</a:t>
            </a:r>
            <a:r>
              <a:rPr lang="en-US" altLang="zh-TW" sz="2000" dirty="0"/>
              <a:t>(ER-Model)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2000" dirty="0"/>
              <a:t>    </a:t>
            </a:r>
            <a:r>
              <a:rPr lang="en-US" altLang="zh-TW" sz="2000" dirty="0"/>
              <a:t>7.</a:t>
            </a:r>
            <a:r>
              <a:rPr lang="zh-TW" altLang="en-US" sz="2000" dirty="0"/>
              <a:t> </a:t>
            </a:r>
            <a:r>
              <a:rPr lang="en-US" altLang="zh-TW" sz="2000" dirty="0"/>
              <a:t>PIM-4.</a:t>
            </a:r>
            <a:r>
              <a:rPr lang="zh-TW" altLang="en-US" sz="2000" dirty="0"/>
              <a:t>循序圖</a:t>
            </a:r>
            <a:endParaRPr lang="en-US" altLang="zh-TW" sz="2000" dirty="0"/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2000" dirty="0"/>
              <a:t>    </a:t>
            </a:r>
            <a:r>
              <a:rPr lang="en-US" altLang="zh-TW" sz="2000" dirty="0"/>
              <a:t>8.</a:t>
            </a:r>
            <a:r>
              <a:rPr lang="zh-TW" altLang="en-US" sz="2000" dirty="0"/>
              <a:t> </a:t>
            </a:r>
            <a:r>
              <a:rPr lang="en-US" altLang="zh-TW" sz="2000" dirty="0" err="1"/>
              <a:t>PIM_Milestone</a:t>
            </a:r>
            <a:r>
              <a:rPr lang="en-US" altLang="zh-TW" sz="2000" dirty="0"/>
              <a:t>: </a:t>
            </a:r>
            <a:r>
              <a:rPr lang="zh-TW" altLang="en-US" sz="2000" dirty="0"/>
              <a:t>類別總圖</a:t>
            </a:r>
            <a:endParaRPr lang="en-US" altLang="zh-TW" sz="2000" dirty="0"/>
          </a:p>
          <a:p>
            <a:pPr algn="just">
              <a:buFont typeface="Wingdings" panose="05000000000000000000" pitchFamily="2" charset="2"/>
              <a:buChar char="l"/>
            </a:pPr>
            <a:r>
              <a:rPr lang="zh-TW" altLang="en-US" sz="2400" dirty="0"/>
              <a:t> </a:t>
            </a:r>
            <a:r>
              <a:rPr lang="en-US" altLang="zh-TW" sz="2400" dirty="0"/>
              <a:t>StarUML </a:t>
            </a:r>
            <a:r>
              <a:rPr lang="zh-TW" altLang="en-US" sz="2400" dirty="0"/>
              <a:t>專案名稱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學號</a:t>
            </a:r>
            <a:r>
              <a:rPr lang="en-US" altLang="zh-TW" sz="2400" dirty="0">
                <a:solidFill>
                  <a:srgbClr val="FF0000"/>
                </a:solidFill>
              </a:rPr>
              <a:t>_</a:t>
            </a:r>
            <a:r>
              <a:rPr lang="zh-TW" altLang="en-US" sz="2400" dirty="0">
                <a:solidFill>
                  <a:srgbClr val="FF0000"/>
                </a:solidFill>
              </a:rPr>
              <a:t>姓名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TW" altLang="en-US" sz="2400" dirty="0"/>
              <a:t> </a:t>
            </a:r>
            <a:r>
              <a:rPr lang="en-US" altLang="zh-TW" sz="2400" dirty="0"/>
              <a:t>StarUML </a:t>
            </a:r>
            <a:r>
              <a:rPr lang="zh-TW" altLang="en-US" sz="2400" dirty="0"/>
              <a:t>檔案名稱</a:t>
            </a:r>
            <a:r>
              <a:rPr lang="en-US" altLang="zh-TW" sz="2400" dirty="0"/>
              <a:t>: </a:t>
            </a:r>
            <a:r>
              <a:rPr lang="zh-TW" altLang="en-US" sz="2400" dirty="0">
                <a:solidFill>
                  <a:srgbClr val="FF0000"/>
                </a:solidFill>
              </a:rPr>
              <a:t>學號</a:t>
            </a:r>
            <a:r>
              <a:rPr lang="en-US" altLang="zh-TW" sz="2400" dirty="0">
                <a:solidFill>
                  <a:srgbClr val="FF0000"/>
                </a:solidFill>
              </a:rPr>
              <a:t>_</a:t>
            </a:r>
            <a:r>
              <a:rPr lang="zh-TW" altLang="en-US" sz="2400" dirty="0">
                <a:solidFill>
                  <a:srgbClr val="FF0000"/>
                </a:solidFill>
              </a:rPr>
              <a:t>姓名</a:t>
            </a:r>
            <a:r>
              <a:rPr lang="en-US" altLang="zh-TW" sz="2400" dirty="0">
                <a:solidFill>
                  <a:srgbClr val="FF0000"/>
                </a:solidFill>
              </a:rPr>
              <a:t>.</a:t>
            </a:r>
            <a:r>
              <a:rPr lang="en-US" altLang="zh-TW" sz="2400" dirty="0" err="1">
                <a:solidFill>
                  <a:srgbClr val="FF0000"/>
                </a:solidFill>
              </a:rPr>
              <a:t>mdj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C19C95E-F461-4D41-9444-2CBD25E9F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752" y="2961564"/>
            <a:ext cx="3687738" cy="23258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192BA39-0105-4061-A25B-0D984C5D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altLang="zh-TW" noProof="0" smtClean="0"/>
              <a:t>4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6615691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207_TF22712842_Win32" id="{2140E0E0-F3E0-4A6F-A0CF-77B2F1B8A879}" vid="{F655C06E-8CAE-4AA9-9A67-9C20438BD4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16c05727-aa75-4e4a-9b5f-8a80a1165891"/>
    <ds:schemaRef ds:uri="71af3243-3dd4-4a8d-8c0d-dd76da1f02a5"/>
    <ds:schemaRef ds:uri="http://schemas.microsoft.com/office/2006/documentManagement/types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統計資料重點</Template>
  <TotalTime>137</TotalTime>
  <Words>305</Words>
  <Application>Microsoft Office PowerPoint</Application>
  <PresentationFormat>寬螢幕</PresentationFormat>
  <Paragraphs>31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Microsoft JhengHei UI</vt:lpstr>
      <vt:lpstr>新細明體</vt:lpstr>
      <vt:lpstr>Calibri</vt:lpstr>
      <vt:lpstr>Franklin Gothic Book</vt:lpstr>
      <vt:lpstr>Wingdings</vt:lpstr>
      <vt:lpstr>1_RetrospectVTI</vt:lpstr>
      <vt:lpstr>物件導向系統分析案例 UML/MDA </vt:lpstr>
      <vt:lpstr>個案敘述</vt:lpstr>
      <vt:lpstr>系統需求</vt:lpstr>
      <vt:lpstr>作業要求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軟體工程  UML/MDA 實作作業</dc:title>
  <dc:creator>趙雲瀚</dc:creator>
  <cp:lastModifiedBy>user</cp:lastModifiedBy>
  <cp:revision>9</cp:revision>
  <dcterms:created xsi:type="dcterms:W3CDTF">2021-12-13T16:16:02Z</dcterms:created>
  <dcterms:modified xsi:type="dcterms:W3CDTF">2024-09-25T08:36:06Z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