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4" r:id="rId4"/>
    <p:sldId id="296" r:id="rId5"/>
    <p:sldId id="295" r:id="rId6"/>
    <p:sldId id="294" r:id="rId7"/>
    <p:sldId id="257" r:id="rId8"/>
    <p:sldId id="287" r:id="rId9"/>
    <p:sldId id="298" r:id="rId10"/>
    <p:sldId id="292" r:id="rId11"/>
    <p:sldId id="293" r:id="rId12"/>
    <p:sldId id="297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DEDEDE"/>
    <a:srgbClr val="FF00FF"/>
    <a:srgbClr val="0000FF"/>
    <a:srgbClr val="E2E2E2"/>
    <a:srgbClr val="FF6600"/>
    <a:srgbClr val="FFA401"/>
    <a:srgbClr val="FFB601"/>
    <a:srgbClr val="E6E6E6"/>
    <a:srgbClr val="306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6B87-D2B0-4BEE-9896-E0F6FFF1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4AF8B-79C8-4965-B8D1-3EBE423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B21EE-F106-4DD3-8732-8FB7CEF1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EA6B6-6B86-4BC0-B278-AB9E964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1DC9E-1503-4C56-9EB8-E4665280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B6CA7-4ED6-4C1A-8E84-CA811D05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F2027D-0024-4511-8AD1-A73BB2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E05EB-0859-4211-BF3D-44A863D6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68994-F665-4CBF-BD10-203E3B4D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AE0BE-9168-4295-A4F0-251636EF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7760E-B8A5-4571-BB98-438E7410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61FE-5633-43B9-8901-BD4D0F8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33623-E996-4D85-8894-B9E63C6A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9F9EA-9A49-4441-9FFE-BD27C5A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5FAC6-F4B3-4CDD-9C91-635DE850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15110-E8C1-44A7-8BDC-E7F4049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6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61E4E-BD83-4C23-9056-6E5A03E13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24CD3-BE3D-4BD4-AA7D-1B6270E6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6F10-D9A3-4A6E-AD02-7E9AECCF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BC564-F73E-47BD-B7EE-22B63101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19408-0E0B-437E-9214-C8F4FDF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8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0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1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0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4949-BBDB-4D06-B96A-C100DD5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1333-528D-4CC9-9EA2-16BAE9FA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8956-67DE-4A06-87C5-7554C8BA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1B7D3-18D1-4AAB-8C36-FC17649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AFE82-2E08-4827-9A10-7CDCCE4B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96E6-1D81-43B6-8931-91DB762D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5A7E5-8F10-477F-BAA5-6DB67E7E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54351-EBD4-4427-9CA4-95B41022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E21E5-5AFF-4E4E-BE98-9B5A5237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5CD0D-C9F6-45E6-A48B-DB0B7262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6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5EF25-ED32-4C4C-9011-B7001518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ABDDE-66AC-44CF-952A-28A7C3BA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A1D0E-68B9-44E4-82B4-1743C9E0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9D3ED-E694-49B1-98C3-F40197FD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53105-AA3A-48AB-85EF-E34D4613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28A64-3CC4-4D80-AA93-286B90B5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A966E-9A3D-439D-8BD8-8464B0B4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A966E-9A3D-439D-8BD8-8464B0B4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262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90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619A-2527-4DB8-8F90-6DD15A5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FC4AB-3F48-470C-9278-96B5493A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E28DF-B99E-4D07-9D5A-73B1821F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AFC41-E0C9-48C3-9B50-49FD028D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761BD-2EA6-4C42-B90A-3F00F4E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A38C2-AB28-4F9F-93F3-1581A4B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C6589-0B68-4726-958E-F5CD9785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49E3-F7CE-434D-9F82-0C49C32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6F17-C1C4-4C58-B4ED-9907426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96C2F-689C-4DAD-833F-5A32B100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39D65-0DF1-48F8-BB18-5D97C9B2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18D5B-F9F1-45A6-8EB8-9EF8F045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1126A-3DF4-4EB0-B93C-B0F949AB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CBE8B8-5AFA-445A-8872-235D4B3D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4A5F0-7E54-415A-B273-39D34067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D670A-481D-4647-8674-FA59EEA0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97F4-DBFA-4A34-A4E1-97C823F559E9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C26C-C8FD-4E39-9442-D7B2C029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D82D7-1857-4967-B5B0-547D0942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9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8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F4A981-2676-4150-83E5-660BE63552D2}"/>
              </a:ext>
            </a:extLst>
          </p:cNvPr>
          <p:cNvSpPr txBox="1"/>
          <p:nvPr/>
        </p:nvSpPr>
        <p:spPr>
          <a:xfrm>
            <a:off x="514880" y="1736096"/>
            <a:ext cx="9960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字魂105号-简雅黑" panose="00000500000000000000" pitchFamily="2" charset="-122"/>
              </a:rPr>
              <a:t>認識 </a:t>
            </a:r>
            <a:r>
              <a:rPr lang="en-US" altLang="zh-TW" sz="80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字魂105号-简雅黑" panose="00000500000000000000" pitchFamily="2" charset="-122"/>
              </a:rPr>
              <a:t>javaScript</a:t>
            </a:r>
            <a:r>
              <a:rPr lang="en-US" altLang="zh-TW" sz="60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字魂105号-简雅黑" panose="00000500000000000000" pitchFamily="2" charset="-122"/>
              </a:rPr>
              <a:t> </a:t>
            </a:r>
            <a:r>
              <a:rPr lang="zh-TW" altLang="en-US" sz="80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字魂105号-简雅黑" panose="00000500000000000000" pitchFamily="2" charset="-122"/>
              </a:rPr>
              <a:t>語法</a:t>
            </a:r>
            <a:endParaRPr lang="en-US" altLang="zh-CN" sz="800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字魂105号-简雅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35BED1-73D2-4B15-95C1-CB85385683FF}"/>
              </a:ext>
            </a:extLst>
          </p:cNvPr>
          <p:cNvSpPr txBox="1"/>
          <p:nvPr/>
        </p:nvSpPr>
        <p:spPr>
          <a:xfrm>
            <a:off x="588772" y="807154"/>
            <a:ext cx="3600000" cy="732848"/>
          </a:xfrm>
          <a:prstGeom prst="rect">
            <a:avLst/>
          </a:prstGeom>
          <a:solidFill>
            <a:srgbClr val="EBF2FA"/>
          </a:solidFill>
          <a:ln w="28575" cmpd="dbl">
            <a:noFill/>
          </a:ln>
        </p:spPr>
        <p:txBody>
          <a:bodyPr wrap="square" lIns="288000" tIns="180000" rIns="288000" bIns="180000" rtlCol="0" anchor="ctr" anchorCtr="0">
            <a:spAutoFit/>
          </a:bodyPr>
          <a:lstStyle/>
          <a:p>
            <a:pPr algn="dist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字魂105号-简雅黑" panose="00000500000000000000" pitchFamily="2" charset="-122"/>
              </a:rPr>
              <a:t>基礎程式課程</a:t>
            </a:r>
            <a:endParaRPr lang="zh-CN" altLang="en-US" sz="2400">
              <a:latin typeface="微軟正黑體" panose="020B0604030504040204" pitchFamily="34" charset="-120"/>
              <a:ea typeface="微軟正黑體" panose="020B0604030504040204" pitchFamily="34" charset="-120"/>
              <a:cs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F5F8A9-7285-4086-B50F-A9113561C875}"/>
              </a:ext>
            </a:extLst>
          </p:cNvPr>
          <p:cNvSpPr/>
          <p:nvPr/>
        </p:nvSpPr>
        <p:spPr>
          <a:xfrm>
            <a:off x="568170" y="1965648"/>
            <a:ext cx="10296617" cy="792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7">
            <a:extLst>
              <a:ext uri="{FF2B5EF4-FFF2-40B4-BE49-F238E27FC236}">
                <a16:creationId xmlns:a16="http://schemas.microsoft.com/office/drawing/2014/main" id="{A3F0AB65-8F74-8353-801E-F1F35266EC18}"/>
              </a:ext>
            </a:extLst>
          </p:cNvPr>
          <p:cNvSpPr txBox="1">
            <a:spLocks/>
          </p:cNvSpPr>
          <p:nvPr/>
        </p:nvSpPr>
        <p:spPr>
          <a:xfrm>
            <a:off x="568170" y="1322773"/>
            <a:ext cx="9934113" cy="17844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再輸入如下：</a:t>
            </a: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2400"/>
              </a:spcAft>
              <a:buNone/>
            </a:pPr>
            <a:r>
              <a:rPr lang="en-US" altLang="zh-TW" sz="2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60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document.getElementById</a:t>
            </a:r>
            <a:r>
              <a:rPr lang="en-US" altLang="zh-TW" sz="2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("tt")</a:t>
            </a:r>
            <a:r>
              <a:rPr lang="en-US" altLang="zh-TW" sz="1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8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 =</a:t>
            </a:r>
            <a:r>
              <a:rPr lang="en-US" altLang="zh-TW" sz="20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Welcome</a:t>
            </a:r>
            <a:r>
              <a:rPr lang="zh-TW" altLang="en-US" sz="26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 </a:t>
            </a:r>
            <a:r>
              <a:rPr lang="en-US" altLang="zh-TW" sz="2600">
                <a:latin typeface="+mj-ea"/>
                <a:ea typeface="+mj-ea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zh-TW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6B15A5-D3CE-581E-1A4D-7C2BB4A7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寫入內容：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ＭＬ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9885061-10DE-A149-ACA4-D7885F5C14E1}"/>
              </a:ext>
            </a:extLst>
          </p:cNvPr>
          <p:cNvCxnSpPr>
            <a:cxnSpLocks/>
          </p:cNvCxnSpPr>
          <p:nvPr/>
        </p:nvCxnSpPr>
        <p:spPr>
          <a:xfrm flipV="1">
            <a:off x="7812350" y="2503503"/>
            <a:ext cx="213064" cy="13050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CE41C7-C268-A07D-A630-7032313DABF8}"/>
              </a:ext>
            </a:extLst>
          </p:cNvPr>
          <p:cNvSpPr txBox="1"/>
          <p:nvPr/>
        </p:nvSpPr>
        <p:spPr>
          <a:xfrm>
            <a:off x="6096000" y="3987708"/>
            <a:ext cx="357770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2880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28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不是「等於」</a:t>
            </a:r>
            <a:endParaRPr lang="en-US" altLang="zh-TW" sz="280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-2880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28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是「賦值」</a:t>
            </a:r>
            <a:endParaRPr lang="en-US" altLang="zh-TW" sz="280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-2880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28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即「指定為」</a:t>
            </a:r>
          </a:p>
        </p:txBody>
      </p:sp>
    </p:spTree>
    <p:extLst>
      <p:ext uri="{BB962C8B-B14F-4D97-AF65-F5344CB8AC3E}">
        <p14:creationId xmlns:p14="http://schemas.microsoft.com/office/powerpoint/2010/main" val="275529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B15A5-D3CE-581E-1A4D-7C2BB4A7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原始碼如下：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47831C-B90E-F425-55E5-F3CD785B4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894941"/>
            <a:ext cx="11880000" cy="34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0AC8FA6-7BB8-83DB-BCD5-DC343A428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4215"/>
              </p:ext>
            </p:extLst>
          </p:nvPr>
        </p:nvGraphicFramePr>
        <p:xfrm>
          <a:off x="1197497" y="1121094"/>
          <a:ext cx="8496000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000">
                  <a:extLst>
                    <a:ext uri="{9D8B030D-6E8A-4147-A177-3AD203B41FA5}">
                      <a16:colId xmlns:a16="http://schemas.microsoft.com/office/drawing/2014/main" val="3528521217"/>
                    </a:ext>
                  </a:extLst>
                </a:gridCol>
              </a:tblGrid>
              <a:tr h="7915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課後練習</a:t>
                      </a:r>
                    </a:p>
                  </a:txBody>
                  <a:tcPr anchor="ctr">
                    <a:solidFill>
                      <a:srgbClr val="306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45067"/>
                  </a:ext>
                </a:extLst>
              </a:tr>
              <a:tr h="3744496"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建立一個名為「學號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姓名」的資料夾</a:t>
                      </a:r>
                      <a:endParaRPr lang="en-US" altLang="zh-TW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分別建立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index.html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style.css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my.js</a:t>
                      </a:r>
                    </a:p>
                    <a:p>
                      <a:pPr marL="342900" indent="-342900" algn="l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開啟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index.html 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→ 並且連結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style.css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my.js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輸入以下文字內容</a:t>
                      </a:r>
                      <a:endParaRPr lang="en-US" altLang="zh-TW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 </a:t>
                      </a:r>
                      <a:r>
                        <a:rPr lang="zh-TW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①</a:t>
                      </a:r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將「系所名稱」設定為</a:t>
                      </a:r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&lt;h1&gt;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 </a:t>
                      </a:r>
                      <a:r>
                        <a:rPr lang="zh-TW" altLang="en-US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② 撰寫</a:t>
                      </a:r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JS</a:t>
                      </a:r>
                      <a:r>
                        <a:rPr lang="zh-TW" altLang="en-US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，讓網頁一打開，就將「系所名稱」變更為「學號</a:t>
                      </a:r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姓名」</a:t>
                      </a:r>
                      <a:endParaRPr lang="en-US" altLang="zh-TW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 </a:t>
                      </a:r>
                      <a:r>
                        <a:rPr lang="zh-TW" altLang="en-US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③</a:t>
                      </a:r>
                      <a:r>
                        <a:rPr lang="zh-TW" altLang="en-US" sz="11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</a:t>
                      </a:r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CSS</a:t>
                      </a:r>
                      <a:r>
                        <a:rPr lang="zh-TW" altLang="en-US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樣式請自行美化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0000" marR="180000" marT="180000" marB="1800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67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2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23AB0E5-6E2D-CAFF-2DDE-A81C97467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172" y="2183914"/>
            <a:ext cx="2160000" cy="2048409"/>
          </a:xfr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tIns="0" anchor="ctr" anchorCtr="0"/>
          <a:lstStyle/>
          <a:p>
            <a:pPr algn="ctr"/>
            <a:r>
              <a:rPr lang="en-US" altLang="zh-TW" sz="3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 algn="ctr"/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（內容）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5">
            <a:extLst>
              <a:ext uri="{FF2B5EF4-FFF2-40B4-BE49-F238E27FC236}">
                <a16:creationId xmlns:a16="http://schemas.microsoft.com/office/drawing/2014/main" id="{426BF690-AC00-A5E3-8C24-CFDC0E36445C}"/>
              </a:ext>
            </a:extLst>
          </p:cNvPr>
          <p:cNvSpPr txBox="1">
            <a:spLocks/>
          </p:cNvSpPr>
          <p:nvPr/>
        </p:nvSpPr>
        <p:spPr>
          <a:xfrm>
            <a:off x="4335880" y="2183914"/>
            <a:ext cx="2160000" cy="2048409"/>
          </a:xfrm>
          <a:prstGeom prst="rect">
            <a:avLst/>
          </a:prstGeom>
          <a:solidFill>
            <a:srgbClr val="85C7EF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pPr algn="ctr"/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（樣式）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5">
            <a:extLst>
              <a:ext uri="{FF2B5EF4-FFF2-40B4-BE49-F238E27FC236}">
                <a16:creationId xmlns:a16="http://schemas.microsoft.com/office/drawing/2014/main" id="{9D7B8E98-E3E9-FFCF-3C59-07A5A58187FE}"/>
              </a:ext>
            </a:extLst>
          </p:cNvPr>
          <p:cNvSpPr txBox="1">
            <a:spLocks/>
          </p:cNvSpPr>
          <p:nvPr/>
        </p:nvSpPr>
        <p:spPr>
          <a:xfrm>
            <a:off x="7411588" y="2183914"/>
            <a:ext cx="2160000" cy="20484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</a:p>
          <a:p>
            <a:pPr algn="ctr"/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（特效）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023FE4B-D25A-5DA0-2615-1C85F9CF76E3}"/>
              </a:ext>
            </a:extLst>
          </p:cNvPr>
          <p:cNvGrpSpPr/>
          <p:nvPr/>
        </p:nvGrpSpPr>
        <p:grpSpPr>
          <a:xfrm>
            <a:off x="3694614" y="2949558"/>
            <a:ext cx="366824" cy="366824"/>
            <a:chOff x="3772995" y="2541181"/>
            <a:chExt cx="366824" cy="366824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69882D3-332D-0609-A287-750BD654D505}"/>
                </a:ext>
              </a:extLst>
            </p:cNvPr>
            <p:cNvCxnSpPr>
              <a:cxnSpLocks/>
            </p:cNvCxnSpPr>
            <p:nvPr/>
          </p:nvCxnSpPr>
          <p:spPr>
            <a:xfrm>
              <a:off x="3956407" y="2541181"/>
              <a:ext cx="0" cy="36682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5289553-86FC-9BF0-9B58-FFB6DDCDA0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56407" y="2541181"/>
              <a:ext cx="0" cy="36682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26C0656-57C3-E784-6A61-DE05D50D2983}"/>
              </a:ext>
            </a:extLst>
          </p:cNvPr>
          <p:cNvGrpSpPr/>
          <p:nvPr/>
        </p:nvGrpSpPr>
        <p:grpSpPr>
          <a:xfrm>
            <a:off x="6770321" y="2949558"/>
            <a:ext cx="366824" cy="366824"/>
            <a:chOff x="6848702" y="2541181"/>
            <a:chExt cx="366824" cy="36682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7D7883C-346F-618A-3935-D9BE5805AD90}"/>
                </a:ext>
              </a:extLst>
            </p:cNvPr>
            <p:cNvCxnSpPr>
              <a:cxnSpLocks/>
            </p:cNvCxnSpPr>
            <p:nvPr/>
          </p:nvCxnSpPr>
          <p:spPr>
            <a:xfrm>
              <a:off x="7032114" y="2541181"/>
              <a:ext cx="0" cy="36682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5F1C006-31E6-FB9B-6CF0-850A6D6AB1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2114" y="2541181"/>
              <a:ext cx="0" cy="36682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9C0FDC-5B79-5430-7915-894D650720CF}"/>
              </a:ext>
            </a:extLst>
          </p:cNvPr>
          <p:cNvSpPr txBox="1"/>
          <p:nvPr/>
        </p:nvSpPr>
        <p:spPr>
          <a:xfrm>
            <a:off x="1173081" y="4566585"/>
            <a:ext cx="2376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給瀏覽者看的內容：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影音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D518120-B8DB-9A7F-229D-AE926136D56C}"/>
              </a:ext>
            </a:extLst>
          </p:cNvPr>
          <p:cNvSpPr txBox="1"/>
          <p:nvPr/>
        </p:nvSpPr>
        <p:spPr>
          <a:xfrm>
            <a:off x="4248790" y="4566585"/>
            <a:ext cx="2376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將內容美化：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font-size : 30px ;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: red ;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text-align : center ;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95FF2DF-FDB5-5832-B3F0-203B79B9DBB9}"/>
              </a:ext>
            </a:extLst>
          </p:cNvPr>
          <p:cNvSpPr txBox="1"/>
          <p:nvPr/>
        </p:nvSpPr>
        <p:spPr>
          <a:xfrm>
            <a:off x="7324498" y="4566585"/>
            <a:ext cx="28558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替內容做特效：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圖片輪播效果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購物平台上的小圖變大圖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手機的隱藏式選單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弧形 2">
            <a:extLst>
              <a:ext uri="{FF2B5EF4-FFF2-40B4-BE49-F238E27FC236}">
                <a16:creationId xmlns:a16="http://schemas.microsoft.com/office/drawing/2014/main" id="{EFE86C64-6E70-2682-A2D4-F11FF809A050}"/>
              </a:ext>
            </a:extLst>
          </p:cNvPr>
          <p:cNvSpPr/>
          <p:nvPr/>
        </p:nvSpPr>
        <p:spPr>
          <a:xfrm rot="17697368">
            <a:off x="4845882" y="1315399"/>
            <a:ext cx="3858347" cy="3858347"/>
          </a:xfrm>
          <a:prstGeom prst="arc">
            <a:avLst>
              <a:gd name="adj1" fmla="val 16904773"/>
              <a:gd name="adj2" fmla="val 1741858"/>
            </a:avLst>
          </a:prstGeom>
          <a:ln w="28575">
            <a:solidFill>
              <a:srgbClr val="FF0000"/>
            </a:solidFill>
            <a:prstDash val="sys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E91B663E-CD58-09E9-4B46-1A943D144BAD}"/>
              </a:ext>
            </a:extLst>
          </p:cNvPr>
          <p:cNvSpPr/>
          <p:nvPr/>
        </p:nvSpPr>
        <p:spPr>
          <a:xfrm rot="17697368">
            <a:off x="2102060" y="596961"/>
            <a:ext cx="7092000" cy="7092000"/>
          </a:xfrm>
          <a:prstGeom prst="arc">
            <a:avLst>
              <a:gd name="adj1" fmla="val 16891009"/>
              <a:gd name="adj2" fmla="val 1784876"/>
            </a:avLst>
          </a:prstGeom>
          <a:ln w="28575">
            <a:solidFill>
              <a:srgbClr val="FF0000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7E6F0C-9C8E-C36C-9124-CF1914E4296F}"/>
              </a:ext>
            </a:extLst>
          </p:cNvPr>
          <p:cNvSpPr txBox="1"/>
          <p:nvPr/>
        </p:nvSpPr>
        <p:spPr>
          <a:xfrm>
            <a:off x="4892097" y="967794"/>
            <a:ext cx="104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254746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B92055B-7857-BE81-2D8C-0AA385A1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4" y="612559"/>
            <a:ext cx="3055418" cy="50904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FB46567-79B8-425B-5749-5884AE929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4774" y="612559"/>
            <a:ext cx="7034152" cy="509736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1BD8D12-59EC-1839-2478-41AF40306B92}"/>
              </a:ext>
            </a:extLst>
          </p:cNvPr>
          <p:cNvSpPr txBox="1"/>
          <p:nvPr/>
        </p:nvSpPr>
        <p:spPr>
          <a:xfrm>
            <a:off x="864094" y="5845331"/>
            <a:ext cx="305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隱藏式選單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25499D-5508-6E99-5CCF-8581DC52A5F9}"/>
              </a:ext>
            </a:extLst>
          </p:cNvPr>
          <p:cNvSpPr txBox="1"/>
          <p:nvPr/>
        </p:nvSpPr>
        <p:spPr>
          <a:xfrm>
            <a:off x="4364774" y="5845331"/>
            <a:ext cx="703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小圖變大圖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54D21AA-ADCA-7C9D-B4E7-9AAD4CFE10FB}"/>
              </a:ext>
            </a:extLst>
          </p:cNvPr>
          <p:cNvSpPr/>
          <p:nvPr/>
        </p:nvSpPr>
        <p:spPr>
          <a:xfrm>
            <a:off x="810830" y="568171"/>
            <a:ext cx="432000" cy="43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1FACFC-078E-CC8F-BA88-4A37F96B04BF}"/>
              </a:ext>
            </a:extLst>
          </p:cNvPr>
          <p:cNvSpPr/>
          <p:nvPr/>
        </p:nvSpPr>
        <p:spPr>
          <a:xfrm>
            <a:off x="6866879" y="4502458"/>
            <a:ext cx="504000" cy="50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1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8E47BD8-D2C6-85F4-E807-99E6053363D0}"/>
              </a:ext>
            </a:extLst>
          </p:cNvPr>
          <p:cNvSpPr/>
          <p:nvPr/>
        </p:nvSpPr>
        <p:spPr>
          <a:xfrm>
            <a:off x="6918659" y="4504638"/>
            <a:ext cx="1800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BCBC4A-9490-EDAB-2766-0A280D5BCE75}"/>
              </a:ext>
            </a:extLst>
          </p:cNvPr>
          <p:cNvSpPr/>
          <p:nvPr/>
        </p:nvSpPr>
        <p:spPr>
          <a:xfrm>
            <a:off x="4506897" y="4504638"/>
            <a:ext cx="1800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6E7E86-169D-70A6-F292-9BA887AC663A}"/>
              </a:ext>
            </a:extLst>
          </p:cNvPr>
          <p:cNvSpPr/>
          <p:nvPr/>
        </p:nvSpPr>
        <p:spPr>
          <a:xfrm>
            <a:off x="2024101" y="4504638"/>
            <a:ext cx="18000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252A10D-71FB-750B-E4BD-5A58D2DD4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5986" y="599036"/>
            <a:ext cx="6970821" cy="389807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F0590AE-AFFC-96E5-21BE-B73FC8A10A6D}"/>
              </a:ext>
            </a:extLst>
          </p:cNvPr>
          <p:cNvSpPr txBox="1"/>
          <p:nvPr/>
        </p:nvSpPr>
        <p:spPr>
          <a:xfrm>
            <a:off x="2317071" y="4497109"/>
            <a:ext cx="1535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4000" b="1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</a:p>
          <a:p>
            <a:endParaRPr lang="en-US" altLang="zh-TW" sz="2800" b="1">
              <a:solidFill>
                <a:srgbClr val="FF6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31782C-6A71-9CC5-235F-633130B78E31}"/>
              </a:ext>
            </a:extLst>
          </p:cNvPr>
          <p:cNvSpPr txBox="1"/>
          <p:nvPr/>
        </p:nvSpPr>
        <p:spPr>
          <a:xfrm>
            <a:off x="4795423" y="4497109"/>
            <a:ext cx="1535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</a:t>
            </a:r>
            <a:r>
              <a:rPr lang="en-US" altLang="zh-TW" sz="4000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</a:p>
          <a:p>
            <a:endParaRPr lang="en-US" altLang="zh-TW" sz="2800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外表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1B4B05D-FC5C-ED05-CCD5-7A4D1CCC03E1}"/>
              </a:ext>
            </a:extLst>
          </p:cNvPr>
          <p:cNvSpPr txBox="1"/>
          <p:nvPr/>
        </p:nvSpPr>
        <p:spPr>
          <a:xfrm>
            <a:off x="7211627" y="4497109"/>
            <a:ext cx="1535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>
                <a:solidFill>
                  <a:srgbClr val="FFA40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特效</a:t>
            </a:r>
            <a:r>
              <a:rPr lang="en-US" altLang="zh-TW" sz="4000" b="1">
                <a:solidFill>
                  <a:srgbClr val="FFA40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</a:p>
          <a:p>
            <a:endParaRPr lang="en-US" altLang="zh-TW" sz="2800" b="1">
              <a:solidFill>
                <a:srgbClr val="FFA40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>
                <a:solidFill>
                  <a:srgbClr val="FFA40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15FA146-F12D-03CD-3D58-A21E04EAB6A7}"/>
              </a:ext>
            </a:extLst>
          </p:cNvPr>
          <p:cNvSpPr txBox="1"/>
          <p:nvPr/>
        </p:nvSpPr>
        <p:spPr>
          <a:xfrm rot="5400000">
            <a:off x="2653961" y="4974612"/>
            <a:ext cx="55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FDE2EC8-8D48-2A5B-2F7F-65D78B33D1DB}"/>
              </a:ext>
            </a:extLst>
          </p:cNvPr>
          <p:cNvSpPr txBox="1"/>
          <p:nvPr/>
        </p:nvSpPr>
        <p:spPr>
          <a:xfrm rot="5400000">
            <a:off x="5134097" y="4974611"/>
            <a:ext cx="55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9839805-6692-EB24-6DD7-5819A7FE29EC}"/>
              </a:ext>
            </a:extLst>
          </p:cNvPr>
          <p:cNvSpPr txBox="1"/>
          <p:nvPr/>
        </p:nvSpPr>
        <p:spPr>
          <a:xfrm rot="5400000">
            <a:off x="7555914" y="4974611"/>
            <a:ext cx="55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>
                <a:solidFill>
                  <a:srgbClr val="FFB60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</a:p>
        </p:txBody>
      </p:sp>
    </p:spTree>
    <p:extLst>
      <p:ext uri="{BB962C8B-B14F-4D97-AF65-F5344CB8AC3E}">
        <p14:creationId xmlns:p14="http://schemas.microsoft.com/office/powerpoint/2010/main" val="31578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50B6A3D5-A6F5-2068-C1F1-43C93670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程式執行的時機 與 對誰下指令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3F930EA-53C5-75BB-6CF6-02792A035018}"/>
              </a:ext>
            </a:extLst>
          </p:cNvPr>
          <p:cNvSpPr txBox="1">
            <a:spLocks/>
          </p:cNvSpPr>
          <p:nvPr/>
        </p:nvSpPr>
        <p:spPr>
          <a:xfrm>
            <a:off x="479882" y="1731420"/>
            <a:ext cx="5472000" cy="4411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執行的</a:t>
            </a:r>
            <a:r>
              <a:rPr lang="zh-TW" altLang="en-US" sz="40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時機</a:t>
            </a: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40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36000" indent="-3600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網頁一打開，馬上執行</a:t>
            </a:r>
            <a:endParaRPr lang="en-US" altLang="zh-TW" sz="32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36000" indent="-3600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按下按鈕後，才執行</a:t>
            </a:r>
            <a:endParaRPr lang="en-US" altLang="zh-TW" sz="32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36000" indent="-3600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時間一到就執行</a:t>
            </a:r>
            <a:endParaRPr lang="en-US" altLang="zh-TW" sz="32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altLang="zh-TW" sz="3200" kern="1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內容版面配置區 7">
            <a:extLst>
              <a:ext uri="{FF2B5EF4-FFF2-40B4-BE49-F238E27FC236}">
                <a16:creationId xmlns:a16="http://schemas.microsoft.com/office/drawing/2014/main" id="{BEFC7B18-0071-97B5-EC48-EA75FAF1F6D6}"/>
              </a:ext>
            </a:extLst>
          </p:cNvPr>
          <p:cNvSpPr txBox="1">
            <a:spLocks/>
          </p:cNvSpPr>
          <p:nvPr/>
        </p:nvSpPr>
        <p:spPr>
          <a:xfrm>
            <a:off x="6240119" y="1731420"/>
            <a:ext cx="5472000" cy="44119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對</a:t>
            </a:r>
            <a:r>
              <a:rPr lang="zh-TW" altLang="en-US" sz="40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誰</a:t>
            </a: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下指令：</a:t>
            </a:r>
            <a:endParaRPr lang="en-US" altLang="zh-TW" sz="40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36000" indent="-3600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瀏覽器視窗 → </a:t>
            </a:r>
            <a:r>
              <a:rPr lang="en-US" altLang="zh-TW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window</a:t>
            </a:r>
          </a:p>
          <a:p>
            <a:pPr marL="936000" indent="-3600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網頁內容 → </a:t>
            </a:r>
            <a:r>
              <a:rPr lang="en-US" altLang="zh-TW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document</a:t>
            </a:r>
          </a:p>
          <a:p>
            <a:pPr marL="936000" indent="-3600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TW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CSS</a:t>
            </a:r>
            <a:r>
              <a:rPr lang="zh-TW" altLang="en-US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樣式 → </a:t>
            </a:r>
            <a:r>
              <a:rPr lang="en-US" altLang="zh-TW" sz="32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style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zh-TW" altLang="zh-TW" sz="32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7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50B6A3D5-A6F5-2068-C1F1-43C93670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/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放置的位置</a:t>
            </a:r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3F930EA-53C5-75BB-6CF6-02792A035018}"/>
              </a:ext>
            </a:extLst>
          </p:cNvPr>
          <p:cNvSpPr txBox="1">
            <a:spLocks/>
          </p:cNvSpPr>
          <p:nvPr/>
        </p:nvSpPr>
        <p:spPr>
          <a:xfrm>
            <a:off x="568170" y="1491724"/>
            <a:ext cx="10138299" cy="46427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+mj-lt"/>
              <a:buAutoNum type="arabicPeriod"/>
            </a:pP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在網頁</a:t>
            </a:r>
            <a:r>
              <a:rPr lang="en-US" altLang="zh-TW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&lt;/head&gt;</a:t>
            </a: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標籤上方</a:t>
            </a:r>
            <a:endParaRPr lang="en-US" altLang="zh-TW" sz="40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+mj-lt"/>
              <a:buAutoNum type="arabicPeriod"/>
            </a:pP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在網頁</a:t>
            </a:r>
            <a:r>
              <a:rPr lang="en-US" altLang="zh-TW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&lt;body&gt;</a:t>
            </a: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區內</a:t>
            </a:r>
            <a:endParaRPr lang="en-US" altLang="zh-TW" sz="40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+mj-lt"/>
              <a:buAutoNum type="arabicPeriod"/>
            </a:pP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在網頁</a:t>
            </a:r>
            <a:r>
              <a:rPr lang="en-US" altLang="zh-TW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&lt;/body</a:t>
            </a:r>
            <a:r>
              <a:rPr lang="zh-TW" altLang="en-US" sz="4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」標籤上方</a:t>
            </a:r>
            <a:endParaRPr lang="en-US" altLang="zh-TW" sz="40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+mj-lt"/>
              <a:buAutoNum type="arabicPeriod"/>
            </a:pPr>
            <a:r>
              <a:rPr lang="zh-TW" altLang="en-US" sz="40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建立一個 </a:t>
            </a:r>
            <a:r>
              <a:rPr lang="en-US" altLang="zh-TW" sz="40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r>
              <a:rPr lang="en-US" altLang="zh-TW" sz="4000" kern="10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js</a:t>
            </a:r>
            <a:r>
              <a:rPr lang="zh-TW" altLang="en-US" sz="40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檔，設定外部連結</a:t>
            </a:r>
            <a:endParaRPr lang="en-US" altLang="zh-TW" sz="4000" kern="1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3000"/>
              </a:spcAft>
              <a:buFont typeface="+mj-lt"/>
              <a:buAutoNum type="arabicPeriod"/>
            </a:pPr>
            <a:endParaRPr lang="zh-TW" altLang="zh-TW" sz="40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8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7AC290F4-FE3A-4474-5585-E713DBD2BD34}"/>
              </a:ext>
            </a:extLst>
          </p:cNvPr>
          <p:cNvSpPr txBox="1">
            <a:spLocks/>
          </p:cNvSpPr>
          <p:nvPr/>
        </p:nvSpPr>
        <p:spPr>
          <a:xfrm>
            <a:off x="568170" y="1322773"/>
            <a:ext cx="10515466" cy="53177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468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建立一個空資料夾，並命名為：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</a:t>
            </a:r>
          </a:p>
          <a:p>
            <a:pPr marL="342900" indent="-468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開啟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 Code 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 按下「檔案／開啟資料夾」→ 將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開啟</a:t>
            </a: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468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photo.jpg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拷貝至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資料夾內</a:t>
            </a: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468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6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新增</a:t>
            </a:r>
            <a:r>
              <a:rPr lang="en-US" altLang="zh-TW" sz="26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index.html</a:t>
            </a:r>
          </a:p>
          <a:p>
            <a:pPr marL="342900" indent="-468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開啟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index.html 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 輸入「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」→ 產生初始結構</a:t>
            </a: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468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&lt;body&gt;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區內分別輸入「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h1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」和「</a:t>
            </a:r>
            <a:r>
              <a:rPr lang="en-US" altLang="zh-TW" sz="2600" kern="10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img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========================================</a:t>
            </a:r>
          </a:p>
          <a:p>
            <a:pPr marL="388350" indent="-5143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zh-TW" altLang="en-US" sz="26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新增</a:t>
            </a:r>
            <a:r>
              <a:rPr lang="en-US" altLang="zh-TW" sz="26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style.css</a:t>
            </a:r>
          </a:p>
          <a:p>
            <a:pPr marL="342900" indent="-468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&lt;head&gt;&lt;/head&gt;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內，輸入「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link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」→ 連結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style.css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6B15A5-D3CE-581E-1A4D-7C2BB4A7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/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我的第一個 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alert( )</a:t>
            </a:r>
            <a:r>
              <a:rPr lang="en-US" altLang="zh-TW" sz="4000">
                <a:solidFill>
                  <a:schemeClr val="bg1"/>
                </a:solidFill>
                <a:latin typeface="+mj-ea"/>
              </a:rPr>
              <a:t>;</a:t>
            </a:r>
            <a:endParaRPr lang="zh-TW" altLang="en-US">
              <a:solidFill>
                <a:srgbClr val="FFFF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088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A46AF21-F54F-23C1-0808-A7260E350D0A}"/>
              </a:ext>
            </a:extLst>
          </p:cNvPr>
          <p:cNvSpPr/>
          <p:nvPr/>
        </p:nvSpPr>
        <p:spPr>
          <a:xfrm>
            <a:off x="568170" y="1802424"/>
            <a:ext cx="9720000" cy="164433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46AF21-F54F-23C1-0808-A7260E350D0A}"/>
              </a:ext>
            </a:extLst>
          </p:cNvPr>
          <p:cNvSpPr/>
          <p:nvPr/>
        </p:nvSpPr>
        <p:spPr>
          <a:xfrm>
            <a:off x="568170" y="5570738"/>
            <a:ext cx="9720000" cy="792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7AC290F4-FE3A-4474-5585-E713DBD2BD34}"/>
              </a:ext>
            </a:extLst>
          </p:cNvPr>
          <p:cNvSpPr txBox="1">
            <a:spLocks/>
          </p:cNvSpPr>
          <p:nvPr/>
        </p:nvSpPr>
        <p:spPr>
          <a:xfrm>
            <a:off x="568171" y="1322772"/>
            <a:ext cx="10140860" cy="51835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350" indent="-5143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style.css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內設定</a:t>
            </a: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zh-TW" sz="24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body {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TW" sz="24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background-color:#FF0;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TW" sz="24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</a:t>
            </a:r>
            <a:r>
              <a:rPr lang="en-US" altLang="zh-TW" sz="2400" kern="10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text-align:center</a:t>
            </a:r>
            <a:r>
              <a:rPr lang="en-US" altLang="zh-TW" sz="24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4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}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===========================================</a:t>
            </a:r>
          </a:p>
          <a:p>
            <a:pPr marL="432000" indent="-540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zh-TW" altLang="en-US" sz="26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新增</a:t>
            </a:r>
            <a:r>
              <a:rPr lang="en-US" altLang="zh-TW" sz="26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my.js</a:t>
            </a:r>
          </a:p>
          <a:p>
            <a:pPr marL="432000" indent="-540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&lt;/body&gt;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前面輸入「</a:t>
            </a:r>
            <a:r>
              <a:rPr lang="en-US" altLang="zh-TW" sz="26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script : src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」→ 輸入「</a:t>
            </a:r>
            <a:r>
              <a:rPr lang="en-US" altLang="zh-TW" sz="26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./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」選取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my.js</a:t>
            </a:r>
          </a:p>
          <a:p>
            <a:pPr marL="432000" indent="-54000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10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開啟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my.js 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 輸入</a:t>
            </a: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2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6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</a:t>
            </a:r>
            <a:r>
              <a:rPr lang="en-US" altLang="zh-TW" sz="14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spc="12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alert(</a:t>
            </a:r>
            <a:r>
              <a:rPr lang="en-US" altLang="zh-TW" sz="2600" spc="12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"Hello"</a:t>
            </a:r>
            <a:r>
              <a:rPr lang="en-US" altLang="zh-TW" sz="2600" spc="12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600" spc="12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;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zh-TW" altLang="zh-TW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6B15A5-D3CE-581E-1A4D-7C2BB4A7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/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我的第一個 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alert( )</a:t>
            </a:r>
            <a:r>
              <a:rPr lang="en-US" altLang="zh-TW" sz="4000">
                <a:solidFill>
                  <a:schemeClr val="bg1"/>
                </a:solidFill>
                <a:latin typeface="+mj-ea"/>
              </a:rPr>
              <a:t>;</a:t>
            </a:r>
            <a:endParaRPr lang="zh-TW" altLang="en-US">
              <a:solidFill>
                <a:srgbClr val="FFFF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39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465107-C149-4CAF-1977-BF27F8C42031}"/>
              </a:ext>
            </a:extLst>
          </p:cNvPr>
          <p:cNvSpPr/>
          <p:nvPr/>
        </p:nvSpPr>
        <p:spPr>
          <a:xfrm>
            <a:off x="568170" y="3193691"/>
            <a:ext cx="9720000" cy="792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7">
            <a:extLst>
              <a:ext uri="{FF2B5EF4-FFF2-40B4-BE49-F238E27FC236}">
                <a16:creationId xmlns:a16="http://schemas.microsoft.com/office/drawing/2014/main" id="{A3F0AB65-8F74-8353-801E-F1F35266EC18}"/>
              </a:ext>
            </a:extLst>
          </p:cNvPr>
          <p:cNvSpPr txBox="1">
            <a:spLocks/>
          </p:cNvSpPr>
          <p:nvPr/>
        </p:nvSpPr>
        <p:spPr>
          <a:xfrm>
            <a:off x="568170" y="1322774"/>
            <a:ext cx="10515466" cy="3071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切換到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index.html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&lt;h1&gt;&lt;/h1&gt;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內，輸入「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javaScript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練習」→ 並設定</a:t>
            </a:r>
            <a:r>
              <a:rPr lang="en-US" altLang="zh-TW" sz="2600" kern="1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</a:t>
            </a:r>
            <a:r>
              <a:rPr lang="zh-TW" altLang="en-US" sz="2600" kern="1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名稱為「</a:t>
            </a:r>
            <a:r>
              <a:rPr lang="en-US" altLang="zh-TW" sz="2600" kern="1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tt</a:t>
            </a:r>
            <a:r>
              <a:rPr lang="zh-TW" altLang="en-US" sz="2600" kern="1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600" kern="10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開啟</a:t>
            </a:r>
            <a:r>
              <a:rPr lang="en-US" altLang="zh-TW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my.js </a:t>
            </a:r>
            <a:r>
              <a:rPr lang="zh-TW" altLang="en-US" sz="2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 輸入</a:t>
            </a: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2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600" spc="12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document.getElementById</a:t>
            </a:r>
            <a:r>
              <a:rPr lang="en-US" altLang="zh-TW" sz="2600" spc="12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600" spc="12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600" spc="12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r>
              <a:rPr lang="en-US" altLang="zh-TW" sz="2600" spc="12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600" spc="12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000500" lvl="8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zh-TW" altLang="zh-TW" sz="1600" kern="1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6B15A5-D3CE-581E-1A4D-7C2BB4A7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呼叫網頁元素：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document.getElementById( )</a:t>
            </a:r>
            <a:endParaRPr lang="zh-TW" altLang="en-US" sz="4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305315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520</Words>
  <Application>Microsoft Office PowerPoint</Application>
  <PresentationFormat>寬螢幕</PresentationFormat>
  <Paragraphs>96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微软雅黑</vt:lpstr>
      <vt:lpstr>微軟正黑體</vt:lpstr>
      <vt:lpstr>新細明體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  程式執行的時機 與 對誰下指令</vt:lpstr>
      <vt:lpstr>  javaScript放置的位置</vt:lpstr>
      <vt:lpstr>  我的第一個 javaScript：alert( );</vt:lpstr>
      <vt:lpstr>  我的第一個 javaScript：alert( );</vt:lpstr>
      <vt:lpstr>  呼叫網頁元素：document.getElementById( )</vt:lpstr>
      <vt:lpstr>  寫入內容：innerHTＭＬ</vt:lpstr>
      <vt:lpstr>  原始碼如下：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蓝色抽象曲线</dc:title>
  <dc:creator>第一PPT</dc:creator>
  <cp:keywords>www.1ppt.com</cp:keywords>
  <dc:description>www.1ppt.com</dc:description>
  <cp:lastModifiedBy>Amber KK</cp:lastModifiedBy>
  <cp:revision>277</cp:revision>
  <dcterms:created xsi:type="dcterms:W3CDTF">2021-01-27T06:24:05Z</dcterms:created>
  <dcterms:modified xsi:type="dcterms:W3CDTF">2023-12-11T11:47:19Z</dcterms:modified>
</cp:coreProperties>
</file>