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8" r:id="rId5"/>
    <p:sldId id="260" r:id="rId6"/>
    <p:sldId id="261" r:id="rId7"/>
    <p:sldId id="262" r:id="rId8"/>
    <p:sldId id="275" r:id="rId9"/>
    <p:sldId id="263" r:id="rId10"/>
    <p:sldId id="266" r:id="rId11"/>
    <p:sldId id="264" r:id="rId12"/>
    <p:sldId id="267" r:id="rId13"/>
    <p:sldId id="265" r:id="rId14"/>
    <p:sldId id="274" r:id="rId15"/>
    <p:sldId id="269" r:id="rId16"/>
    <p:sldId id="270" r:id="rId17"/>
    <p:sldId id="276" r:id="rId18"/>
    <p:sldId id="277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4" autoAdjust="0"/>
    <p:restoredTop sz="94660"/>
  </p:normalViewPr>
  <p:slideViewPr>
    <p:cSldViewPr>
      <p:cViewPr>
        <p:scale>
          <a:sx n="60" d="100"/>
          <a:sy n="60" d="100"/>
        </p:scale>
        <p:origin x="-84" y="-6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Uredite stil podnaslova matrice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FC62-C4EE-4796-B48F-D65CAF62C734}" type="datetimeFigureOut">
              <a:rPr lang="hr-HR" smtClean="0"/>
              <a:pPr/>
              <a:t>3.4.2013.</a:t>
            </a:fld>
            <a:endParaRPr lang="hr-H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51EEF4-8692-437C-9BB0-ABD48D6D1AE5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FC62-C4EE-4796-B48F-D65CAF62C734}" type="datetimeFigureOut">
              <a:rPr lang="hr-HR" smtClean="0"/>
              <a:pPr/>
              <a:t>3.4.2013.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EEF4-8692-437C-9BB0-ABD48D6D1AE5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FC62-C4EE-4796-B48F-D65CAF62C734}" type="datetimeFigureOut">
              <a:rPr lang="hr-HR" smtClean="0"/>
              <a:pPr/>
              <a:t>3.4.2013.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EEF4-8692-437C-9BB0-ABD48D6D1AE5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FC62-C4EE-4796-B48F-D65CAF62C734}" type="datetimeFigureOut">
              <a:rPr lang="hr-HR" smtClean="0"/>
              <a:pPr/>
              <a:t>3.4.2013.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EEF4-8692-437C-9BB0-ABD48D6D1AE5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FC62-C4EE-4796-B48F-D65CAF62C734}" type="datetimeFigureOut">
              <a:rPr lang="hr-HR" smtClean="0"/>
              <a:pPr/>
              <a:t>3.4.2013.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EEF4-8692-437C-9BB0-ABD48D6D1AE5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FC62-C4EE-4796-B48F-D65CAF62C734}" type="datetimeFigureOut">
              <a:rPr lang="hr-HR" smtClean="0"/>
              <a:pPr/>
              <a:t>3.4.2013.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EEF4-8692-437C-9BB0-ABD48D6D1AE5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FC62-C4EE-4796-B48F-D65CAF62C734}" type="datetimeFigureOut">
              <a:rPr lang="hr-HR" smtClean="0"/>
              <a:pPr/>
              <a:t>3.4.2013.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EEF4-8692-437C-9BB0-ABD48D6D1AE5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FC62-C4EE-4796-B48F-D65CAF62C734}" type="datetimeFigureOut">
              <a:rPr lang="hr-HR" smtClean="0"/>
              <a:pPr/>
              <a:t>3.4.2013.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EEF4-8692-437C-9BB0-ABD48D6D1AE5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FC62-C4EE-4796-B48F-D65CAF62C734}" type="datetimeFigureOut">
              <a:rPr lang="hr-HR" smtClean="0"/>
              <a:pPr/>
              <a:t>3.4.2013.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EEF4-8692-437C-9BB0-ABD48D6D1AE5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FC62-C4EE-4796-B48F-D65CAF62C734}" type="datetimeFigureOut">
              <a:rPr lang="hr-HR" smtClean="0"/>
              <a:pPr/>
              <a:t>3.4.2013.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EEF4-8692-437C-9BB0-ABD48D6D1AE5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 smtClean="0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FC62-C4EE-4796-B48F-D65CAF62C734}" type="datetimeFigureOut">
              <a:rPr lang="hr-HR" smtClean="0"/>
              <a:pPr/>
              <a:t>3.4.2013.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EEF4-8692-437C-9BB0-ABD48D6D1AE5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842FC62-C4EE-4796-B48F-D65CAF62C734}" type="datetimeFigureOut">
              <a:rPr lang="hr-HR" smtClean="0"/>
              <a:pPr/>
              <a:t>3.4.2013.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151EEF4-8692-437C-9BB0-ABD48D6D1AE5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1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215008" y="2060848"/>
            <a:ext cx="8928992" cy="1800200"/>
          </a:xfrm>
        </p:spPr>
        <p:txBody>
          <a:bodyPr>
            <a:noAutofit/>
          </a:bodyPr>
          <a:lstStyle/>
          <a:p>
            <a:r>
              <a:rPr lang="hr-HR" sz="4800" dirty="0" smtClean="0"/>
              <a:t>Transformacije prostora u homogenim koordinatama</a:t>
            </a:r>
            <a:endParaRPr lang="hr-HR" sz="4800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2195736" y="4653136"/>
            <a:ext cx="6768752" cy="1752600"/>
          </a:xfrm>
        </p:spPr>
        <p:txBody>
          <a:bodyPr>
            <a:normAutofit/>
          </a:bodyPr>
          <a:lstStyle/>
          <a:p>
            <a:pPr algn="ctr"/>
            <a:r>
              <a:rPr lang="hr-HR" dirty="0" smtClean="0"/>
              <a:t>                                    Izradili:    Ivan </a:t>
            </a:r>
            <a:r>
              <a:rPr lang="hr-HR" dirty="0" err="1" smtClean="0"/>
              <a:t>Hontić</a:t>
            </a:r>
            <a:endParaRPr lang="hr-HR" dirty="0" smtClean="0"/>
          </a:p>
          <a:p>
            <a:pPr algn="r"/>
            <a:r>
              <a:rPr lang="hr-HR" dirty="0" smtClean="0"/>
              <a:t>                 Tomislav Hop</a:t>
            </a:r>
          </a:p>
          <a:p>
            <a:pPr algn="r"/>
            <a:r>
              <a:rPr lang="hr-HR" dirty="0" smtClean="0"/>
              <a:t>                 Dražen </a:t>
            </a:r>
            <a:r>
              <a:rPr lang="hr-HR" dirty="0" err="1" smtClean="0"/>
              <a:t>Hrgar</a:t>
            </a:r>
            <a:endParaRPr lang="hr-HR" dirty="0"/>
          </a:p>
        </p:txBody>
      </p:sp>
      <p:sp>
        <p:nvSpPr>
          <p:cNvPr id="4" name="Naslov 1"/>
          <p:cNvSpPr txBox="1">
            <a:spLocks/>
          </p:cNvSpPr>
          <p:nvPr/>
        </p:nvSpPr>
        <p:spPr>
          <a:xfrm>
            <a:off x="838200" y="26064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2000" dirty="0" smtClean="0"/>
              <a:t>Sveučilište u Zagrebu</a:t>
            </a:r>
          </a:p>
          <a:p>
            <a:r>
              <a:rPr lang="hr-HR" sz="2000" dirty="0" smtClean="0"/>
              <a:t>Fakultet organizacije i informatike Varaždin</a:t>
            </a: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xmlns="" val="1590207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95536" y="404664"/>
            <a:ext cx="8229600" cy="4525963"/>
          </a:xfrm>
        </p:spPr>
        <p:txBody>
          <a:bodyPr/>
          <a:lstStyle/>
          <a:p>
            <a:r>
              <a:rPr lang="hr-HR" dirty="0" smtClean="0"/>
              <a:t>Zrcaljenje s obzirom na os x</a:t>
            </a:r>
            <a:endParaRPr lang="hr-H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74051706"/>
              </p:ext>
            </p:extLst>
          </p:nvPr>
        </p:nvGraphicFramePr>
        <p:xfrm>
          <a:off x="539552" y="1196752"/>
          <a:ext cx="2125236" cy="1440160"/>
        </p:xfrm>
        <a:graphic>
          <a:graphicData uri="http://schemas.openxmlformats.org/presentationml/2006/ole">
            <p:oleObj spid="_x0000_s5126" name="Jednadžba" r:id="rId3" imgW="1333500" imgH="914400" progId="Equation.3">
              <p:embed/>
            </p:oleObj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114" t="23233" r="34935" b="1891"/>
          <a:stretch/>
        </p:blipFill>
        <p:spPr bwMode="auto">
          <a:xfrm>
            <a:off x="3995936" y="1052736"/>
            <a:ext cx="4623048" cy="548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35627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95536" y="620688"/>
            <a:ext cx="8229600" cy="4525963"/>
          </a:xfrm>
        </p:spPr>
        <p:txBody>
          <a:bodyPr/>
          <a:lstStyle/>
          <a:p>
            <a:r>
              <a:rPr lang="hr-HR" dirty="0" smtClean="0"/>
              <a:t>Centralna simetrija sa centrom u  ishodištu</a:t>
            </a:r>
            <a:endParaRPr lang="hr-H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9875" t="22713" r="34130" b="20463"/>
          <a:stretch/>
        </p:blipFill>
        <p:spPr bwMode="auto">
          <a:xfrm>
            <a:off x="3059832" y="1196752"/>
            <a:ext cx="5940054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53026027"/>
              </p:ext>
            </p:extLst>
          </p:nvPr>
        </p:nvGraphicFramePr>
        <p:xfrm>
          <a:off x="539552" y="1340768"/>
          <a:ext cx="2267753" cy="1440160"/>
        </p:xfrm>
        <a:graphic>
          <a:graphicData uri="http://schemas.openxmlformats.org/presentationml/2006/ole">
            <p:oleObj spid="_x0000_s6151" name="Jednadžba" r:id="rId4" imgW="1422400" imgH="9144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8875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4525963"/>
          </a:xfrm>
        </p:spPr>
        <p:txBody>
          <a:bodyPr/>
          <a:lstStyle/>
          <a:p>
            <a:r>
              <a:rPr lang="hr-HR" dirty="0" err="1" smtClean="0"/>
              <a:t>Ortogonalna</a:t>
            </a:r>
            <a:r>
              <a:rPr lang="hr-HR" dirty="0" smtClean="0"/>
              <a:t> projekcija na os x</a:t>
            </a:r>
            <a:endParaRPr lang="hr-H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60291254"/>
              </p:ext>
            </p:extLst>
          </p:nvPr>
        </p:nvGraphicFramePr>
        <p:xfrm>
          <a:off x="467544" y="1052736"/>
          <a:ext cx="2032477" cy="1584176"/>
        </p:xfrm>
        <a:graphic>
          <a:graphicData uri="http://schemas.openxmlformats.org/presentationml/2006/ole">
            <p:oleObj spid="_x0000_s7174" name="Jednadžba" r:id="rId3" imgW="1155700" imgH="914400" progId="Equation.3">
              <p:embed/>
            </p:oleObj>
          </a:graphicData>
        </a:graphic>
      </p:graphicFrame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864" t="16999" r="34638" b="17010"/>
          <a:stretch/>
        </p:blipFill>
        <p:spPr bwMode="auto">
          <a:xfrm>
            <a:off x="2873152" y="908719"/>
            <a:ext cx="6019328" cy="561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35969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95536" y="692696"/>
            <a:ext cx="8229600" cy="4525963"/>
          </a:xfrm>
        </p:spPr>
        <p:txBody>
          <a:bodyPr/>
          <a:lstStyle/>
          <a:p>
            <a:r>
              <a:rPr lang="hr-HR" dirty="0" err="1" smtClean="0"/>
              <a:t>Ortogonalna</a:t>
            </a:r>
            <a:r>
              <a:rPr lang="hr-HR" dirty="0" smtClean="0"/>
              <a:t> projekcija na xy - ravninu</a:t>
            </a:r>
            <a:endParaRPr lang="hr-H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51760697"/>
              </p:ext>
            </p:extLst>
          </p:nvPr>
        </p:nvGraphicFramePr>
        <p:xfrm>
          <a:off x="467544" y="1268760"/>
          <a:ext cx="2309633" cy="1800200"/>
        </p:xfrm>
        <a:graphic>
          <a:graphicData uri="http://schemas.openxmlformats.org/presentationml/2006/ole">
            <p:oleObj spid="_x0000_s8198" name="Jednadžba" r:id="rId3" imgW="1155700" imgH="914400" progId="Equation.3">
              <p:embed/>
            </p:oleObj>
          </a:graphicData>
        </a:graphic>
      </p:graphicFrame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9591" t="19313" r="38666" b="27923"/>
          <a:stretch/>
        </p:blipFill>
        <p:spPr bwMode="auto">
          <a:xfrm>
            <a:off x="3203848" y="1227832"/>
            <a:ext cx="5722175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29933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76672"/>
            <a:ext cx="8229600" cy="4525963"/>
          </a:xfrm>
        </p:spPr>
        <p:txBody>
          <a:bodyPr/>
          <a:lstStyle/>
          <a:p>
            <a:r>
              <a:rPr lang="hr-HR" dirty="0" smtClean="0"/>
              <a:t>Smicanje(uzdužne deformacije)</a:t>
            </a:r>
            <a:endParaRPr lang="hr-HR" dirty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29697" name="Object 1"/>
          <p:cNvGraphicFramePr>
            <a:graphicFrameLocks noChangeAspect="1"/>
          </p:cNvGraphicFramePr>
          <p:nvPr/>
        </p:nvGraphicFramePr>
        <p:xfrm>
          <a:off x="323528" y="908720"/>
          <a:ext cx="3181854" cy="1512168"/>
        </p:xfrm>
        <a:graphic>
          <a:graphicData uri="http://schemas.openxmlformats.org/presentationml/2006/ole">
            <p:oleObj spid="_x0000_s29697" name="Equation" r:id="rId3" imgW="1905000" imgH="914400" progId="Equation.3">
              <p:embed/>
            </p:oleObj>
          </a:graphicData>
        </a:graphic>
      </p:graphicFrame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 cstate="print"/>
          <a:srcRect l="43608" t="31903" b="13097"/>
          <a:stretch>
            <a:fillRect/>
          </a:stretch>
        </p:blipFill>
        <p:spPr bwMode="auto">
          <a:xfrm>
            <a:off x="1259632" y="2564904"/>
            <a:ext cx="721897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-387424"/>
            <a:ext cx="8388424" cy="1800200"/>
          </a:xfrm>
        </p:spPr>
        <p:txBody>
          <a:bodyPr/>
          <a:lstStyle/>
          <a:p>
            <a:pPr algn="l"/>
            <a:r>
              <a:rPr lang="hr-HR" sz="4800" dirty="0" smtClean="0"/>
              <a:t>Homogene koordinate</a:t>
            </a:r>
            <a:endParaRPr lang="hr-HR" sz="480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691680" y="2636912"/>
          <a:ext cx="5688632" cy="2528281"/>
        </p:xfrm>
        <a:graphic>
          <a:graphicData uri="http://schemas.openxmlformats.org/presentationml/2006/ole">
            <p:oleObj spid="_x0000_s25602" name="Equation" r:id="rId3" imgW="2057400" imgH="914400" progId="Equation.3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1400"/>
            <a:ext cx="8229600" cy="1600200"/>
          </a:xfrm>
        </p:spPr>
        <p:txBody>
          <a:bodyPr/>
          <a:lstStyle/>
          <a:p>
            <a:pPr algn="l"/>
            <a:r>
              <a:rPr lang="hr-HR" dirty="0" smtClean="0"/>
              <a:t>  Homogene </a:t>
            </a:r>
            <a:r>
              <a:rPr lang="hr-HR" dirty="0" smtClean="0"/>
              <a:t>koordinate</a:t>
            </a:r>
            <a:endParaRPr lang="hr-HR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547664" y="1556792"/>
          <a:ext cx="2555804" cy="1584176"/>
        </p:xfrm>
        <a:graphic>
          <a:graphicData uri="http://schemas.openxmlformats.org/presentationml/2006/ole">
            <p:oleObj spid="_x0000_s26626" name="Equation" r:id="rId3" imgW="1155700" imgH="711200" progId="Equation.3">
              <p:embed/>
            </p:oleObj>
          </a:graphicData>
        </a:graphic>
      </p:graphicFrame>
      <p:graphicFrame>
        <p:nvGraphicFramePr>
          <p:cNvPr id="4097" name="Object 1"/>
          <p:cNvGraphicFramePr>
            <a:graphicFrameLocks noChangeAspect="1"/>
          </p:cNvGraphicFramePr>
          <p:nvPr/>
        </p:nvGraphicFramePr>
        <p:xfrm>
          <a:off x="5796136" y="1628800"/>
          <a:ext cx="1149248" cy="1512168"/>
        </p:xfrm>
        <a:graphic>
          <a:graphicData uri="http://schemas.openxmlformats.org/presentationml/2006/ole">
            <p:oleObj spid="_x0000_s26627" name="Equation" r:id="rId4" imgW="545863" imgH="710891" progId="Equation.3">
              <p:embed/>
            </p:oleObj>
          </a:graphicData>
        </a:graphic>
      </p:graphicFrame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3203848" y="3789362"/>
          <a:ext cx="3096344" cy="2563681"/>
        </p:xfrm>
        <a:graphic>
          <a:graphicData uri="http://schemas.openxmlformats.org/presentationml/2006/ole">
            <p:oleObj spid="_x0000_s26628" name="Equation" r:id="rId5" imgW="1104840" imgH="914400" progId="Equation.3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Inverzna matrica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33793" name="Object 1"/>
          <p:cNvGraphicFramePr>
            <a:graphicFrameLocks noChangeAspect="1"/>
          </p:cNvGraphicFramePr>
          <p:nvPr/>
        </p:nvGraphicFramePr>
        <p:xfrm>
          <a:off x="3059832" y="1700808"/>
          <a:ext cx="2729279" cy="1008112"/>
        </p:xfrm>
        <a:graphic>
          <a:graphicData uri="http://schemas.openxmlformats.org/presentationml/2006/ole">
            <p:oleObj spid="_x0000_s33793" name="Equation" r:id="rId3" imgW="1054100" imgH="393700" progId="Equation.3">
              <p:embed/>
            </p:oleObj>
          </a:graphicData>
        </a:graphic>
      </p:graphicFrame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2771800" y="3356992"/>
          <a:ext cx="3384376" cy="2151656"/>
        </p:xfrm>
        <a:graphic>
          <a:graphicData uri="http://schemas.openxmlformats.org/presentationml/2006/ole">
            <p:oleObj spid="_x0000_s33795" name="Equation" r:id="rId4" imgW="1435100" imgH="914400" progId="Equation.3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Inverzna matrica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34817" name="Object 1"/>
          <p:cNvGraphicFramePr>
            <a:graphicFrameLocks noChangeAspect="1"/>
          </p:cNvGraphicFramePr>
          <p:nvPr/>
        </p:nvGraphicFramePr>
        <p:xfrm>
          <a:off x="0" y="2996952"/>
          <a:ext cx="9089010" cy="1584176"/>
        </p:xfrm>
        <a:graphic>
          <a:graphicData uri="http://schemas.openxmlformats.org/presentationml/2006/ole">
            <p:oleObj spid="_x0000_s34817" name="Equation" r:id="rId3" imgW="4394200" imgH="939800" progId="Equation.3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Transformacija prostora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6792"/>
          </a:xfrm>
        </p:spPr>
        <p:txBody>
          <a:bodyPr>
            <a:normAutofit/>
          </a:bodyPr>
          <a:lstStyle/>
          <a:p>
            <a:r>
              <a:rPr lang="hr-HR" dirty="0" smtClean="0"/>
              <a:t>Transformacijom prostora neke beskonačno daleke točke dobiva se beskonačno daleka točka</a:t>
            </a:r>
          </a:p>
          <a:p>
            <a:r>
              <a:rPr lang="hr-HR" dirty="0" smtClean="0"/>
              <a:t>Translacija:</a:t>
            </a:r>
            <a:endParaRPr lang="hr-HR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15361" name="Object 1"/>
          <p:cNvGraphicFramePr>
            <a:graphicFrameLocks noChangeAspect="1"/>
          </p:cNvGraphicFramePr>
          <p:nvPr/>
        </p:nvGraphicFramePr>
        <p:xfrm>
          <a:off x="899592" y="3789039"/>
          <a:ext cx="1224136" cy="2136673"/>
        </p:xfrm>
        <a:graphic>
          <a:graphicData uri="http://schemas.openxmlformats.org/presentationml/2006/ole">
            <p:oleObj spid="_x0000_s27650" name="Equation" r:id="rId3" imgW="520700" imgH="914400" progId="Equation.3">
              <p:embed/>
            </p:oleObj>
          </a:graphicData>
        </a:graphic>
      </p:graphicFrame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798638" y="1371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C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3851919" y="3861048"/>
          <a:ext cx="3633403" cy="2016224"/>
        </p:xfrm>
        <a:graphic>
          <a:graphicData uri="http://schemas.openxmlformats.org/presentationml/2006/ole">
            <p:oleObj spid="_x0000_s27651" name="Equation" r:id="rId4" imgW="1651000" imgH="914400" progId="Equation.3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Sadržaj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Uvod</a:t>
            </a:r>
          </a:p>
          <a:p>
            <a:r>
              <a:rPr lang="hr-HR" dirty="0" smtClean="0"/>
              <a:t>Matrični prikaz transformacija ú homogenim koordinatama</a:t>
            </a:r>
          </a:p>
          <a:p>
            <a:r>
              <a:rPr lang="hr-HR" dirty="0" smtClean="0"/>
              <a:t>Transformacije prostora</a:t>
            </a:r>
          </a:p>
          <a:p>
            <a:r>
              <a:rPr lang="hr-HR" dirty="0" smtClean="0"/>
              <a:t>Zaključak</a:t>
            </a:r>
            <a:endParaRPr lang="hr-HR" dirty="0" smtClean="0"/>
          </a:p>
          <a:p>
            <a:pPr>
              <a:buNone/>
            </a:pP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xmlns="" val="3120005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Transformacija prostora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Rotacija oko osi x:</a:t>
            </a:r>
          </a:p>
          <a:p>
            <a:endParaRPr lang="hr-HR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16385" name="Object 1"/>
          <p:cNvGraphicFramePr>
            <a:graphicFrameLocks noChangeAspect="1"/>
          </p:cNvGraphicFramePr>
          <p:nvPr/>
        </p:nvGraphicFramePr>
        <p:xfrm>
          <a:off x="1187624" y="3356992"/>
          <a:ext cx="6662990" cy="1944216"/>
        </p:xfrm>
        <a:graphic>
          <a:graphicData uri="http://schemas.openxmlformats.org/presentationml/2006/ole">
            <p:oleObj spid="_x0000_s28674" name="Equation" r:id="rId3" imgW="3149600" imgH="914400" progId="Equation.3">
              <p:embed/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Zaključak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 smtClean="0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0" y="704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hr-H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hr-H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C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Uvod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Homogene koordinate - sustav koordinata u </a:t>
            </a:r>
            <a:r>
              <a:rPr lang="hr-HR" dirty="0" err="1" smtClean="0">
                <a:solidFill>
                  <a:schemeClr val="bg1">
                    <a:lumMod val="50000"/>
                  </a:schemeClr>
                </a:solidFill>
              </a:rPr>
              <a:t>projektivnoj</a:t>
            </a:r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 geometriji</a:t>
            </a:r>
          </a:p>
          <a:p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Nehomogenim koordinatama (x,y, z) pridružuje se četvorka (x,y,z,k)</a:t>
            </a:r>
          </a:p>
          <a:p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k – faktor proporcionalnosti </a:t>
            </a:r>
          </a:p>
          <a:p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Pravokutnik 3"/>
              <p:cNvSpPr/>
              <p:nvPr/>
            </p:nvSpPr>
            <p:spPr>
              <a:xfrm>
                <a:off x="1259632" y="4728434"/>
                <a:ext cx="1224136" cy="8302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sz="2800" i="1" smtClean="0">
                          <a:latin typeface="Cambria Math"/>
                        </a:rPr>
                        <m:t>𝑥</m:t>
                      </m:r>
                      <m:r>
                        <a:rPr lang="hr-HR" sz="28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hr-HR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r-HR" sz="2800" i="1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hr-HR" sz="2800" i="1">
                              <a:latin typeface="Cambria Math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hr-HR" sz="2800" dirty="0"/>
              </a:p>
            </p:txBody>
          </p:sp>
        </mc:Choice>
        <mc:Fallback>
          <p:sp>
            <p:nvSpPr>
              <p:cNvPr id="4" name="Pravokutni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728434"/>
                <a:ext cx="1224136" cy="830292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Pravokutnik 4"/>
              <p:cNvSpPr/>
              <p:nvPr/>
            </p:nvSpPr>
            <p:spPr>
              <a:xfrm>
                <a:off x="3409524" y="4780051"/>
                <a:ext cx="1152047" cy="8300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sz="2800" i="1">
                          <a:latin typeface="Cambria Math"/>
                        </a:rPr>
                        <m:t>𝑦</m:t>
                      </m:r>
                      <m:r>
                        <a:rPr lang="hr-HR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hr-HR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r-HR" sz="2800" i="1">
                              <a:latin typeface="Cambria Math"/>
                            </a:rPr>
                            <m:t>𝑦</m:t>
                          </m:r>
                        </m:num>
                        <m:den>
                          <m:r>
                            <a:rPr lang="hr-HR" sz="2800" i="1">
                              <a:latin typeface="Cambria Math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hr-HR" sz="2800" dirty="0"/>
              </a:p>
            </p:txBody>
          </p:sp>
        </mc:Choice>
        <mc:Fallback>
          <p:sp>
            <p:nvSpPr>
              <p:cNvPr id="5" name="Pravokutni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524" y="4780051"/>
                <a:ext cx="1152047" cy="830099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Pravokutnik 5"/>
              <p:cNvSpPr/>
              <p:nvPr/>
            </p:nvSpPr>
            <p:spPr>
              <a:xfrm>
                <a:off x="5796136" y="4782423"/>
                <a:ext cx="1123193" cy="8272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sz="2800" i="1">
                          <a:latin typeface="Cambria Math"/>
                        </a:rPr>
                        <m:t>𝑧</m:t>
                      </m:r>
                      <m:r>
                        <a:rPr lang="hr-HR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hr-HR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r-HR" sz="2800" i="1">
                              <a:latin typeface="Cambria Math"/>
                            </a:rPr>
                            <m:t>𝑧</m:t>
                          </m:r>
                        </m:num>
                        <m:den>
                          <m:r>
                            <a:rPr lang="hr-HR" sz="2800" i="1">
                              <a:latin typeface="Cambria Math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hr-HR" sz="2800" dirty="0"/>
              </a:p>
            </p:txBody>
          </p:sp>
        </mc:Choice>
        <mc:Fallback>
          <p:sp>
            <p:nvSpPr>
              <p:cNvPr id="6" name="Pravokutni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4782423"/>
                <a:ext cx="1123193" cy="827278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462404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92696"/>
            <a:ext cx="8229600" cy="4525963"/>
          </a:xfrm>
        </p:spPr>
        <p:txBody>
          <a:bodyPr/>
          <a:lstStyle/>
          <a:p>
            <a:r>
              <a:rPr lang="hr-HR" dirty="0" smtClean="0"/>
              <a:t>Omogućuje lagan prikaz transformacija pomoću matrica</a:t>
            </a:r>
          </a:p>
          <a:p>
            <a:r>
              <a:rPr lang="hr-HR" dirty="0" smtClean="0"/>
              <a:t>Uređena trojka koordinata (x,y,z) nije jednozačno određena homogenimoordinatama</a:t>
            </a:r>
          </a:p>
          <a:p>
            <a:endParaRPr lang="hr-HR" dirty="0" smtClean="0"/>
          </a:p>
          <a:p>
            <a:r>
              <a:rPr lang="hr-HR" dirty="0" smtClean="0"/>
              <a:t>Primjer:</a:t>
            </a:r>
          </a:p>
          <a:p>
            <a:pPr>
              <a:buNone/>
            </a:pPr>
            <a:r>
              <a:rPr lang="hr-HR" dirty="0" smtClean="0"/>
              <a:t>A(2,4,6) → (4,8,12,2), (10,20,30,5), (12,24,36,6)</a:t>
            </a:r>
          </a:p>
          <a:p>
            <a:endParaRPr lang="hr-HR" dirty="0" smtClean="0"/>
          </a:p>
          <a:p>
            <a:r>
              <a:rPr lang="hr-HR" dirty="0" smtClean="0"/>
              <a:t>Često </a:t>
            </a:r>
            <a:r>
              <a:rPr lang="hr-HR" dirty="0" smtClean="0"/>
              <a:t>korištene u računalnoj grafici</a:t>
            </a:r>
            <a:endParaRPr lang="hr-HR" dirty="0" smtClean="0"/>
          </a:p>
          <a:p>
            <a:pPr>
              <a:buNone/>
            </a:pPr>
            <a:endParaRPr lang="hr-HR" dirty="0" smtClean="0"/>
          </a:p>
          <a:p>
            <a:endParaRPr lang="hr-H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0"/>
            <a:ext cx="8435280" cy="1600200"/>
          </a:xfrm>
        </p:spPr>
        <p:txBody>
          <a:bodyPr>
            <a:normAutofit/>
          </a:bodyPr>
          <a:lstStyle/>
          <a:p>
            <a:pPr algn="l"/>
            <a:r>
              <a:rPr lang="hr-HR" sz="3200" dirty="0" smtClean="0"/>
              <a:t>Matrični prikaz transformacija u homogenim koordinatama</a:t>
            </a:r>
            <a:endParaRPr lang="hr-HR" sz="3200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1495325"/>
            <a:ext cx="8229600" cy="4525963"/>
          </a:xfrm>
        </p:spPr>
        <p:txBody>
          <a:bodyPr/>
          <a:lstStyle/>
          <a:p>
            <a:r>
              <a:rPr lang="hr-HR" dirty="0" smtClean="0"/>
              <a:t>Translacija za vektor </a:t>
            </a:r>
          </a:p>
          <a:p>
            <a:endParaRPr lang="hr-H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85353493"/>
              </p:ext>
            </p:extLst>
          </p:nvPr>
        </p:nvGraphicFramePr>
        <p:xfrm>
          <a:off x="251520" y="2111400"/>
          <a:ext cx="2860318" cy="1440160"/>
        </p:xfrm>
        <a:graphic>
          <a:graphicData uri="http://schemas.openxmlformats.org/presentationml/2006/ole">
            <p:oleObj spid="_x0000_s1038" name="Jednadžba" r:id="rId3" imgW="1815840" imgH="914400" progId="Equation.3">
              <p:embed/>
            </p:oleObj>
          </a:graphicData>
        </a:graphic>
      </p:graphicFrame>
      <p:pic>
        <p:nvPicPr>
          <p:cNvPr id="1036" name="Picture 1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675" t="18355" r="34162" b="27600"/>
          <a:stretch/>
        </p:blipFill>
        <p:spPr bwMode="auto">
          <a:xfrm>
            <a:off x="3563888" y="1052736"/>
            <a:ext cx="5483848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2612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zervirano mjesto sadržaja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476672"/>
                <a:ext cx="8229600" cy="4525963"/>
              </a:xfrm>
            </p:spPr>
            <p:txBody>
              <a:bodyPr/>
              <a:lstStyle/>
              <a:p>
                <a:r>
                  <a:rPr lang="hr-HR" dirty="0" smtClean="0"/>
                  <a:t>Rotacija oko osi za kut </a:t>
                </a:r>
                <a:r>
                  <a:rPr lang="hr-HR" b="1" i="1" dirty="0"/>
                  <a:t> </a:t>
                </a:r>
                <a14:m>
                  <m:oMath xmlns:m="http://schemas.openxmlformats.org/officeDocument/2006/math">
                    <m:r>
                      <a:rPr lang="hr-HR" b="0" i="1">
                        <a:latin typeface="Cambria Math"/>
                      </a:rPr>
                      <m:t>𝜑</m:t>
                    </m:r>
                  </m:oMath>
                </a14:m>
                <a:endParaRPr lang="hr-HR" dirty="0"/>
              </a:p>
            </p:txBody>
          </p:sp>
        </mc:Choice>
        <mc:Fallback>
          <p:sp>
            <p:nvSpPr>
              <p:cNvPr id="3" name="Rezervirano mjesto sadržaja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476672"/>
                <a:ext cx="8229600" cy="4525963"/>
              </a:xfrm>
              <a:blipFill rotWithShape="1">
                <a:blip r:embed="rId3" cstate="print"/>
                <a:stretch>
                  <a:fillRect l="-1037" t="-1077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8687725"/>
              </p:ext>
            </p:extLst>
          </p:nvPr>
        </p:nvGraphicFramePr>
        <p:xfrm>
          <a:off x="251520" y="1196752"/>
          <a:ext cx="3096344" cy="1415471"/>
        </p:xfrm>
        <a:graphic>
          <a:graphicData uri="http://schemas.openxmlformats.org/presentationml/2006/ole">
            <p:oleObj spid="_x0000_s2060" name="Jednadžba" r:id="rId4" imgW="2006600" imgH="914400" progId="Equation.3">
              <p:embed/>
            </p:oleObj>
          </a:graphicData>
        </a:graphic>
      </p:graphicFrame>
      <p:pic>
        <p:nvPicPr>
          <p:cNvPr id="2058" name="Picture 10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8020" t="22287" r="34376" b="2713"/>
          <a:stretch/>
        </p:blipFill>
        <p:spPr bwMode="auto">
          <a:xfrm>
            <a:off x="3563888" y="980728"/>
            <a:ext cx="5376788" cy="5764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78309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4525963"/>
          </a:xfrm>
        </p:spPr>
        <p:txBody>
          <a:bodyPr/>
          <a:lstStyle/>
          <a:p>
            <a:r>
              <a:rPr lang="hr-HR" dirty="0" err="1" smtClean="0"/>
              <a:t>Homotetija</a:t>
            </a:r>
            <a:r>
              <a:rPr lang="hr-HR" dirty="0" smtClean="0"/>
              <a:t> za faktor </a:t>
            </a:r>
            <a:r>
              <a:rPr lang="hr-HR" i="1" dirty="0" smtClean="0"/>
              <a:t>k</a:t>
            </a:r>
            <a:r>
              <a:rPr lang="hr-HR" dirty="0" smtClean="0"/>
              <a:t> sa centrom u ishodištu</a:t>
            </a:r>
            <a:endParaRPr lang="hr-H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8427" t="18440" r="24726" b="1753"/>
          <a:stretch/>
        </p:blipFill>
        <p:spPr bwMode="auto">
          <a:xfrm>
            <a:off x="2987824" y="980728"/>
            <a:ext cx="5855816" cy="5585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40426309"/>
              </p:ext>
            </p:extLst>
          </p:nvPr>
        </p:nvGraphicFramePr>
        <p:xfrm>
          <a:off x="395536" y="1133872"/>
          <a:ext cx="2088232" cy="1616696"/>
        </p:xfrm>
        <a:graphic>
          <a:graphicData uri="http://schemas.openxmlformats.org/presentationml/2006/ole">
            <p:oleObj spid="_x0000_s3083" name="Jednadžba" r:id="rId4" imgW="1168400" imgH="9144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48368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8640"/>
            <a:ext cx="8229600" cy="4525963"/>
          </a:xfrm>
        </p:spPr>
        <p:txBody>
          <a:bodyPr/>
          <a:lstStyle/>
          <a:p>
            <a:r>
              <a:rPr lang="hr-HR" dirty="0" smtClean="0"/>
              <a:t>Rotacija oko proizvoljnog pravca kroz ishodište </a:t>
            </a:r>
            <a:endParaRPr lang="hr-HR" dirty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32769" name="Object 1"/>
          <p:cNvGraphicFramePr>
            <a:graphicFrameLocks noChangeAspect="1"/>
          </p:cNvGraphicFramePr>
          <p:nvPr/>
        </p:nvGraphicFramePr>
        <p:xfrm>
          <a:off x="251520" y="980728"/>
          <a:ext cx="7279354" cy="1296144"/>
        </p:xfrm>
        <a:graphic>
          <a:graphicData uri="http://schemas.openxmlformats.org/presentationml/2006/ole">
            <p:oleObj spid="_x0000_s32769" name="Equation" r:id="rId3" imgW="5295900" imgH="939800" progId="Equation.3">
              <p:embed/>
            </p:oleObj>
          </a:graphicData>
        </a:graphic>
      </p:graphicFrame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4" cstate="print"/>
          <a:srcRect l="37560" t="34120" r="36452" b="39840"/>
          <a:stretch>
            <a:fillRect/>
          </a:stretch>
        </p:blipFill>
        <p:spPr bwMode="auto">
          <a:xfrm>
            <a:off x="1187624" y="2564904"/>
            <a:ext cx="6912768" cy="389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95536" y="548680"/>
            <a:ext cx="8229600" cy="4525963"/>
          </a:xfrm>
        </p:spPr>
        <p:txBody>
          <a:bodyPr/>
          <a:lstStyle/>
          <a:p>
            <a:r>
              <a:rPr lang="hr-HR" dirty="0" smtClean="0"/>
              <a:t>Zrcaljenje s obzirom na </a:t>
            </a:r>
            <a:r>
              <a:rPr lang="hr-HR" i="1" dirty="0" smtClean="0"/>
              <a:t>xy </a:t>
            </a:r>
            <a:r>
              <a:rPr lang="hr-HR" dirty="0" smtClean="0"/>
              <a:t>- ravninu</a:t>
            </a:r>
            <a:endParaRPr lang="hr-H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92286725"/>
              </p:ext>
            </p:extLst>
          </p:nvPr>
        </p:nvGraphicFramePr>
        <p:xfrm>
          <a:off x="395536" y="1196752"/>
          <a:ext cx="2079231" cy="1512168"/>
        </p:xfrm>
        <a:graphic>
          <a:graphicData uri="http://schemas.openxmlformats.org/presentationml/2006/ole">
            <p:oleObj spid="_x0000_s4106" name="Jednadžba" r:id="rId3" imgW="1244600" imgH="914400" progId="Equation.3">
              <p:embed/>
            </p:oleObj>
          </a:graphicData>
        </a:graphic>
      </p:graphicFrame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9662" t="18942" r="39196" b="29910"/>
          <a:stretch/>
        </p:blipFill>
        <p:spPr bwMode="auto">
          <a:xfrm>
            <a:off x="2771800" y="1052736"/>
            <a:ext cx="6036123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02670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zvršno">
  <a:themeElements>
    <a:clrScheme name="Izvršn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Izvršn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Izvršn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215</TotalTime>
  <Words>184</Words>
  <Application>Microsoft Office PowerPoint</Application>
  <PresentationFormat>On-screen Show (4:3)</PresentationFormat>
  <Paragraphs>48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Izvršno</vt:lpstr>
      <vt:lpstr>Jednadžba</vt:lpstr>
      <vt:lpstr>Equation</vt:lpstr>
      <vt:lpstr>Microsoft Equation 3.0</vt:lpstr>
      <vt:lpstr>Transformacije prostora u homogenim koordinatama</vt:lpstr>
      <vt:lpstr>Sadržaj</vt:lpstr>
      <vt:lpstr>Uvod</vt:lpstr>
      <vt:lpstr>Slide 4</vt:lpstr>
      <vt:lpstr>Matrični prikaz transformacija u homogenim koordinatama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Homogene koordinate</vt:lpstr>
      <vt:lpstr>  Homogene koordinate</vt:lpstr>
      <vt:lpstr>Inverzna matrica</vt:lpstr>
      <vt:lpstr>Inverzna matrica</vt:lpstr>
      <vt:lpstr>Transformacija prostora</vt:lpstr>
      <vt:lpstr>Transformacija prostora</vt:lpstr>
      <vt:lpstr>Zaključak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Transformacije prostora u homogenim koordinatama</dc:title>
  <dc:creator>hrgar</dc:creator>
  <cp:lastModifiedBy>Ivan</cp:lastModifiedBy>
  <cp:revision>23</cp:revision>
  <dcterms:created xsi:type="dcterms:W3CDTF">2013-04-02T19:04:31Z</dcterms:created>
  <dcterms:modified xsi:type="dcterms:W3CDTF">2013-04-03T08:50:11Z</dcterms:modified>
</cp:coreProperties>
</file>