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6" r:id="rId5"/>
    <p:sldId id="257" r:id="rId6"/>
  </p:sldIdLst>
  <p:sldSz cx="6858000" cy="9144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5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56A4C-C31A-430A-98CA-F3C2A0E2115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200150"/>
            <a:ext cx="2428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45F3E-1F13-4DCD-B122-DC98E2DB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6066" y="1167134"/>
            <a:ext cx="2628498" cy="3226828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 world’)   # Text Only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print(my_variable)     # Variables Only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b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my_variable = 12345)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print(‘hello’, name)   # Combining text/vars 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Bob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name = ‘Bob’)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print(my_variable + 1) # Math Expression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12346</a:t>
            </a:r>
            <a:b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my_variable = 12345)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print(‘hello’, end=‘’) # Removes New Line at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en-US" sz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Concatenation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print(‘You are ’ + str(age) + ‘years old’)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 str() to convert non-strings to strings)</a:t>
            </a:r>
          </a:p>
          <a:p>
            <a:pPr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Characters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= New Line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 = Tab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= ‘\’ character</a:t>
            </a:r>
          </a:p>
          <a:p>
            <a:pPr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end=‘\n’	#Last character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sep=’ ‘ #Separator between commas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E39F9-135C-45F6-BDFA-6A9AE23B5C51}"/>
              </a:ext>
            </a:extLst>
          </p:cNvPr>
          <p:cNvSpPr/>
          <p:nvPr/>
        </p:nvSpPr>
        <p:spPr>
          <a:xfrm>
            <a:off x="5137" y="0"/>
            <a:ext cx="30423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		   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USAF Academy Department of Computer and Cyber Science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31309-A569-4038-A5F9-BAD467B6F2B9}"/>
              </a:ext>
            </a:extLst>
          </p:cNvPr>
          <p:cNvSpPr/>
          <p:nvPr/>
        </p:nvSpPr>
        <p:spPr>
          <a:xfrm>
            <a:off x="307250" y="736956"/>
            <a:ext cx="71891" cy="84070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084E2-3CF5-4E25-897E-3C13B77A8F6D}"/>
              </a:ext>
            </a:extLst>
          </p:cNvPr>
          <p:cNvSpPr/>
          <p:nvPr/>
        </p:nvSpPr>
        <p:spPr>
          <a:xfrm>
            <a:off x="379141" y="1"/>
            <a:ext cx="6478859" cy="2787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entury Gothic" panose="020B0502020202020204" pitchFamily="34" charset="0"/>
              </a:rPr>
              <a:t>        PYTHON QUICK REFERENCE GUIDE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670" y="1105579"/>
            <a:ext cx="437137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35102" y="1111299"/>
            <a:ext cx="476250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084E2-3CF5-4E25-897E-3C13B77A8F6D}"/>
              </a:ext>
            </a:extLst>
          </p:cNvPr>
          <p:cNvSpPr/>
          <p:nvPr/>
        </p:nvSpPr>
        <p:spPr>
          <a:xfrm>
            <a:off x="379141" y="267705"/>
            <a:ext cx="6478859" cy="1672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900" dirty="0">
                <a:latin typeface="Century Gothic" panose="020B0502020202020204" pitchFamily="34" charset="0"/>
              </a:rPr>
              <a:t>CS110 Honors Authorized Resource for Labs and Assessments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15" name="Bent-Up Arrow 14"/>
          <p:cNvSpPr/>
          <p:nvPr/>
        </p:nvSpPr>
        <p:spPr>
          <a:xfrm rot="16200000" flipH="1">
            <a:off x="1258575" y="1394033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1175533" y="1956607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42913" y="507740"/>
            <a:ext cx="5939149" cy="545861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– advanced math functions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– random number generator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0692" y="446185"/>
            <a:ext cx="261006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Useful Modules (add using the ‘import’ command)</a:t>
            </a:r>
          </a:p>
        </p:txBody>
      </p:sp>
      <p:sp>
        <p:nvSpPr>
          <p:cNvPr id="43" name="Bent-Up Arrow 42"/>
          <p:cNvSpPr/>
          <p:nvPr/>
        </p:nvSpPr>
        <p:spPr>
          <a:xfrm rot="16200000" flipH="1">
            <a:off x="987640" y="1635334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Bent-Up Arrow 69"/>
          <p:cNvSpPr/>
          <p:nvPr/>
        </p:nvSpPr>
        <p:spPr>
          <a:xfrm rot="16200000" flipH="1">
            <a:off x="989227" y="2303595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3" y="0"/>
            <a:ext cx="837776" cy="857109"/>
          </a:xfrm>
          <a:prstGeom prst="ellipse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A0CDB95-8EF8-4345-996F-412BD88B022E}"/>
              </a:ext>
            </a:extLst>
          </p:cNvPr>
          <p:cNvSpPr/>
          <p:nvPr/>
        </p:nvSpPr>
        <p:spPr>
          <a:xfrm>
            <a:off x="3162488" y="1167134"/>
            <a:ext cx="3620572" cy="1256812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 = input(‘optional prompt goes here: ’)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 prompt goes here: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typed value goes here</a:t>
            </a: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 input()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always return a string. To convert to another data type, use the following functions: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To convert to integer:  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int(value) -OR– int(input())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To convert to float:    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float(value) –OR- float(input())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 convert to a character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chr(value) –OR- chr(input())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 convert to a string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str(value) –OR- input()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 convert to a Boolean: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bool(value) –OR- bool(input())</a:t>
            </a: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49294-BE64-2941-A970-39F11323D022}"/>
              </a:ext>
            </a:extLst>
          </p:cNvPr>
          <p:cNvSpPr txBox="1"/>
          <p:nvPr/>
        </p:nvSpPr>
        <p:spPr>
          <a:xfrm>
            <a:off x="3219047" y="1105579"/>
            <a:ext cx="322230" cy="1231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A38BB36-7F4D-6740-AEC1-2400D585FDC0}"/>
              </a:ext>
            </a:extLst>
          </p:cNvPr>
          <p:cNvSpPr/>
          <p:nvPr/>
        </p:nvSpPr>
        <p:spPr>
          <a:xfrm>
            <a:off x="6160761" y="1111530"/>
            <a:ext cx="589124" cy="1171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Lessons 5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3EB58B3-4DB7-BF46-9EEA-0485203934A8}"/>
              </a:ext>
            </a:extLst>
          </p:cNvPr>
          <p:cNvSpPr/>
          <p:nvPr/>
        </p:nvSpPr>
        <p:spPr>
          <a:xfrm>
            <a:off x="3162488" y="2536304"/>
            <a:ext cx="1893373" cy="1034367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>
              <a:spcAft>
                <a:spcPts val="300"/>
              </a:spcAft>
            </a:pP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 = expression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input()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my_variable = a + b + 23</a:t>
            </a:r>
          </a:p>
          <a:p>
            <a:pPr algn="ctr">
              <a:spcAft>
                <a:spcPts val="300"/>
              </a:spcAft>
            </a:pP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 must start with letters, but can contain numbers and _.  </a:t>
            </a:r>
            <a:b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names are case sensitive </a:t>
            </a:r>
            <a:endParaRPr lang="en-US" sz="700" b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BCB7C-D358-4240-B8C6-121F262E65CC}"/>
              </a:ext>
            </a:extLst>
          </p:cNvPr>
          <p:cNvSpPr txBox="1"/>
          <p:nvPr/>
        </p:nvSpPr>
        <p:spPr>
          <a:xfrm>
            <a:off x="3219047" y="2474748"/>
            <a:ext cx="65705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Assignment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38BD9DC-4DC6-E342-A739-3BC93917F752}"/>
              </a:ext>
            </a:extLst>
          </p:cNvPr>
          <p:cNvSpPr/>
          <p:nvPr/>
        </p:nvSpPr>
        <p:spPr>
          <a:xfrm>
            <a:off x="4528220" y="2474748"/>
            <a:ext cx="476250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6C6D21-91A4-6642-A77A-6EC0DCF3D0A7}"/>
              </a:ext>
            </a:extLst>
          </p:cNvPr>
          <p:cNvSpPr/>
          <p:nvPr/>
        </p:nvSpPr>
        <p:spPr>
          <a:xfrm>
            <a:off x="5112421" y="2536305"/>
            <a:ext cx="1670640" cy="103436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9FB17-0628-3744-88E3-E1BBDE891624}"/>
              </a:ext>
            </a:extLst>
          </p:cNvPr>
          <p:cNvSpPr txBox="1"/>
          <p:nvPr/>
        </p:nvSpPr>
        <p:spPr>
          <a:xfrm>
            <a:off x="5168980" y="2474748"/>
            <a:ext cx="665815" cy="1261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Basic Math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A1970E4-A3EB-7C4A-B21F-E1940D2FE519}"/>
              </a:ext>
            </a:extLst>
          </p:cNvPr>
          <p:cNvSpPr/>
          <p:nvPr/>
        </p:nvSpPr>
        <p:spPr>
          <a:xfrm>
            <a:off x="6296228" y="2474748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93C13CF-6194-1242-A039-27B2A281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21795"/>
              </p:ext>
            </p:extLst>
          </p:nvPr>
        </p:nvGraphicFramePr>
        <p:xfrm>
          <a:off x="5157288" y="2627253"/>
          <a:ext cx="158090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850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352056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</a:tblGrid>
              <a:tr h="47349">
                <a:tc>
                  <a:txBody>
                    <a:bodyPr/>
                    <a:lstStyle/>
                    <a:p>
                      <a:r>
                        <a:rPr lang="en-US" sz="600" b="1" dirty="0"/>
                        <a:t>Operation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Symbol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Subtraction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3548131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Modulus (remainder)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3425580723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Exponent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59332848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DFBD39D1-FAAC-344B-B0CA-58832ECA3D64}"/>
              </a:ext>
            </a:extLst>
          </p:cNvPr>
          <p:cNvSpPr/>
          <p:nvPr/>
        </p:nvSpPr>
        <p:spPr>
          <a:xfrm>
            <a:off x="5078708" y="3267333"/>
            <a:ext cx="1763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Order:  Parentheses, Exponents, Multiply/Divide, Add/Subtract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1D33B7F-746E-BA4C-B387-8C6EC6C8FB76}"/>
              </a:ext>
            </a:extLst>
          </p:cNvPr>
          <p:cNvSpPr/>
          <p:nvPr/>
        </p:nvSpPr>
        <p:spPr>
          <a:xfrm>
            <a:off x="3775504" y="2671022"/>
            <a:ext cx="803743" cy="225500"/>
          </a:xfrm>
          <a:prstGeom prst="arc">
            <a:avLst>
              <a:gd name="adj1" fmla="val 10924212"/>
              <a:gd name="adj2" fmla="val 2117901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64BA39-DE4D-CA4D-B22C-C4D00B4AE08D}"/>
              </a:ext>
            </a:extLst>
          </p:cNvPr>
          <p:cNvSpPr txBox="1"/>
          <p:nvPr/>
        </p:nvSpPr>
        <p:spPr>
          <a:xfrm>
            <a:off x="3876097" y="2533443"/>
            <a:ext cx="6007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+mj-lt"/>
              </a:rPr>
              <a:t>Stored In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2A526C-013E-7C47-94B7-32C3D40D713B}"/>
              </a:ext>
            </a:extLst>
          </p:cNvPr>
          <p:cNvSpPr/>
          <p:nvPr/>
        </p:nvSpPr>
        <p:spPr>
          <a:xfrm>
            <a:off x="3161489" y="3684293"/>
            <a:ext cx="3620573" cy="709669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47418F-7D18-5743-B792-480051614759}"/>
              </a:ext>
            </a:extLst>
          </p:cNvPr>
          <p:cNvSpPr txBox="1"/>
          <p:nvPr/>
        </p:nvSpPr>
        <p:spPr>
          <a:xfrm>
            <a:off x="3205348" y="3622737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Advanced Math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53AA657-4CA3-A047-93D1-4BB9A3E242FE}"/>
              </a:ext>
            </a:extLst>
          </p:cNvPr>
          <p:cNvSpPr/>
          <p:nvPr/>
        </p:nvSpPr>
        <p:spPr>
          <a:xfrm>
            <a:off x="6295229" y="3622737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2C2DFF1-A179-AA49-A6EB-0935ECE2D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43193"/>
              </p:ext>
            </p:extLst>
          </p:nvPr>
        </p:nvGraphicFramePr>
        <p:xfrm>
          <a:off x="3221205" y="3874860"/>
          <a:ext cx="1709086" cy="472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968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635177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351941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118164">
                <a:tc>
                  <a:txBody>
                    <a:bodyPr/>
                    <a:lstStyle/>
                    <a:p>
                      <a:r>
                        <a:rPr lang="en-US" sz="600" b="1" dirty="0"/>
                        <a:t>Operation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Example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Absolute Value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abs(-3.2)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Rounding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round(3.57,1)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pow(4,3)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8000F8B0-B927-EF47-A6FC-6873173D8549}"/>
              </a:ext>
            </a:extLst>
          </p:cNvPr>
          <p:cNvSpPr/>
          <p:nvPr/>
        </p:nvSpPr>
        <p:spPr>
          <a:xfrm>
            <a:off x="3218048" y="3722438"/>
            <a:ext cx="177709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Built-In Functions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4F2C13-ED0C-DC45-AD41-F37EE986C31D}"/>
              </a:ext>
            </a:extLst>
          </p:cNvPr>
          <p:cNvSpPr/>
          <p:nvPr/>
        </p:nvSpPr>
        <p:spPr>
          <a:xfrm>
            <a:off x="4947411" y="3824737"/>
            <a:ext cx="1905452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math.pi	         math.e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math.sin(VALUE)   math.ceil(VALUE)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math.cos(VALUE)   math.floor(VALUE)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math.tan(VALUE)   math.sqrt(VALUE)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math.factorial(VALUE)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9E2B1-3E6C-1843-A021-621564A85DB1}"/>
              </a:ext>
            </a:extLst>
          </p:cNvPr>
          <p:cNvSpPr/>
          <p:nvPr/>
        </p:nvSpPr>
        <p:spPr>
          <a:xfrm>
            <a:off x="4990007" y="3709738"/>
            <a:ext cx="17920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Included in the Math Module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DAB1987-EBBA-0B42-965A-81F769001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13" b="9525"/>
          <a:stretch/>
        </p:blipFill>
        <p:spPr>
          <a:xfrm>
            <a:off x="3869919" y="547332"/>
            <a:ext cx="2083943" cy="45917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AB1ABD-095A-D147-9D4E-D1FC75F5B40F}"/>
              </a:ext>
            </a:extLst>
          </p:cNvPr>
          <p:cNvCxnSpPr>
            <a:cxnSpLocks/>
          </p:cNvCxnSpPr>
          <p:nvPr/>
        </p:nvCxnSpPr>
        <p:spPr>
          <a:xfrm flipH="1">
            <a:off x="4698315" y="757980"/>
            <a:ext cx="1049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9F338C-7391-674C-AD7D-CF02DB441BAE}"/>
              </a:ext>
            </a:extLst>
          </p:cNvPr>
          <p:cNvSpPr txBox="1"/>
          <p:nvPr/>
        </p:nvSpPr>
        <p:spPr>
          <a:xfrm>
            <a:off x="5750024" y="608516"/>
            <a:ext cx="1060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Type this in your code to load the math library</a:t>
            </a: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1EA00C07-45D3-4DE3-8B19-A0049B6CA4E1}"/>
              </a:ext>
            </a:extLst>
          </p:cNvPr>
          <p:cNvSpPr/>
          <p:nvPr/>
        </p:nvSpPr>
        <p:spPr>
          <a:xfrm>
            <a:off x="456066" y="4466394"/>
            <a:ext cx="6325996" cy="1227769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Functions let us define reusable chunks of code.  Each function performs a single task.</a:t>
            </a:r>
          </a:p>
          <a:p>
            <a:pPr>
              <a:spcAft>
                <a:spcPts val="300"/>
              </a:spcAft>
            </a:pPr>
            <a:endParaRPr lang="en-US" sz="7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parameter1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parameter2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...):</a:t>
            </a:r>
          </a:p>
          <a:p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Your code goes here</a:t>
            </a:r>
          </a:p>
          <a:p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23FB6-C925-4344-981D-9C18A6052C47}"/>
              </a:ext>
            </a:extLst>
          </p:cNvPr>
          <p:cNvSpPr txBox="1"/>
          <p:nvPr/>
        </p:nvSpPr>
        <p:spPr>
          <a:xfrm>
            <a:off x="535999" y="4404839"/>
            <a:ext cx="613585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Functions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77DAD8-72A5-4699-9269-0ABA9790FF0E}"/>
              </a:ext>
            </a:extLst>
          </p:cNvPr>
          <p:cNvCxnSpPr>
            <a:cxnSpLocks/>
          </p:cNvCxnSpPr>
          <p:nvPr/>
        </p:nvCxnSpPr>
        <p:spPr>
          <a:xfrm flipH="1">
            <a:off x="703474" y="4851834"/>
            <a:ext cx="108629" cy="2357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D24586-78E2-4F54-9D48-14EA8CA6368A}"/>
              </a:ext>
            </a:extLst>
          </p:cNvPr>
          <p:cNvSpPr txBox="1"/>
          <p:nvPr/>
        </p:nvSpPr>
        <p:spPr>
          <a:xfrm>
            <a:off x="708932" y="4655497"/>
            <a:ext cx="253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Keyword to let Python know we are defining a function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</p:cNvCxnSpPr>
          <p:nvPr/>
        </p:nvCxnSpPr>
        <p:spPr>
          <a:xfrm flipH="1">
            <a:off x="1049779" y="4990728"/>
            <a:ext cx="63251" cy="12166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714EDF-00AA-46EA-B73C-9AFFC31F6286}"/>
              </a:ext>
            </a:extLst>
          </p:cNvPr>
          <p:cNvSpPr txBox="1"/>
          <p:nvPr/>
        </p:nvSpPr>
        <p:spPr>
          <a:xfrm>
            <a:off x="1006451" y="4826686"/>
            <a:ext cx="1094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Function Name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A806D79-8BE0-46C8-8F14-D12039936D0F}"/>
              </a:ext>
            </a:extLst>
          </p:cNvPr>
          <p:cNvSpPr/>
          <p:nvPr/>
        </p:nvSpPr>
        <p:spPr>
          <a:xfrm rot="16200000">
            <a:off x="2231210" y="4341023"/>
            <a:ext cx="80362" cy="14995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4F6AA5-F72E-4A37-ADC6-1196C75AB2A1}"/>
              </a:ext>
            </a:extLst>
          </p:cNvPr>
          <p:cNvSpPr txBox="1"/>
          <p:nvPr/>
        </p:nvSpPr>
        <p:spPr>
          <a:xfrm>
            <a:off x="1540276" y="4789742"/>
            <a:ext cx="14766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70C0"/>
                </a:solidFill>
                <a:latin typeface="+mj-lt"/>
              </a:rPr>
              <a:t>Parameters</a:t>
            </a:r>
            <a:br>
              <a:rPr lang="en-US" sz="700" dirty="0">
                <a:solidFill>
                  <a:srgbClr val="0070C0"/>
                </a:solidFill>
                <a:latin typeface="+mj-lt"/>
              </a:rPr>
            </a:br>
            <a:r>
              <a:rPr lang="en-US" sz="600" dirty="0">
                <a:solidFill>
                  <a:srgbClr val="0070C0"/>
                </a:solidFill>
                <a:latin typeface="+mj-lt"/>
              </a:rPr>
              <a:t>(The Info the Function Needs)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F4127-4936-4C81-8363-2D6E086BAA56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1346224" y="5408914"/>
            <a:ext cx="154854" cy="13136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C15E1E-B578-439C-A86D-CF7D6D6A3F79}"/>
              </a:ext>
            </a:extLst>
          </p:cNvPr>
          <p:cNvSpPr txBox="1"/>
          <p:nvPr/>
        </p:nvSpPr>
        <p:spPr>
          <a:xfrm>
            <a:off x="1501078" y="5386387"/>
            <a:ext cx="219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70C0"/>
                </a:solidFill>
                <a:latin typeface="+mj-lt"/>
              </a:rPr>
              <a:t>Return Value (Optional)</a:t>
            </a:r>
            <a:br>
              <a:rPr lang="en-US" sz="700" b="1" dirty="0">
                <a:solidFill>
                  <a:srgbClr val="0070C0"/>
                </a:solidFill>
                <a:latin typeface="+mj-lt"/>
              </a:rPr>
            </a:br>
            <a:r>
              <a:rPr lang="en-US" sz="700" dirty="0">
                <a:solidFill>
                  <a:srgbClr val="0070C0"/>
                </a:solidFill>
                <a:latin typeface="+mj-lt"/>
              </a:rPr>
              <a:t>Lets the function return an “answer” to your program</a:t>
            </a:r>
            <a:endParaRPr lang="en-US" sz="7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62C437-7F16-4678-94E4-A80D2319E30F}"/>
              </a:ext>
            </a:extLst>
          </p:cNvPr>
          <p:cNvCxnSpPr>
            <a:cxnSpLocks/>
          </p:cNvCxnSpPr>
          <p:nvPr/>
        </p:nvCxnSpPr>
        <p:spPr>
          <a:xfrm flipV="1">
            <a:off x="3927822" y="4540650"/>
            <a:ext cx="0" cy="106569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4">
            <a:extLst>
              <a:ext uri="{FF2B5EF4-FFF2-40B4-BE49-F238E27FC236}">
                <a16:creationId xmlns:a16="http://schemas.microsoft.com/office/drawing/2014/main" id="{F0787D37-5686-457B-8B68-2A317660753A}"/>
              </a:ext>
            </a:extLst>
          </p:cNvPr>
          <p:cNvSpPr/>
          <p:nvPr/>
        </p:nvSpPr>
        <p:spPr>
          <a:xfrm>
            <a:off x="6100761" y="4422654"/>
            <a:ext cx="635115" cy="12197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Lessons 7/8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F82458-4CF4-40EF-B8A9-107C68CC594C}"/>
              </a:ext>
            </a:extLst>
          </p:cNvPr>
          <p:cNvSpPr/>
          <p:nvPr/>
        </p:nvSpPr>
        <p:spPr>
          <a:xfrm>
            <a:off x="3891809" y="4578852"/>
            <a:ext cx="287766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Functions do not run by themselves.  You must call them from your Python program.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07F8A-A8D8-4288-B14A-82D87EB93700}"/>
              </a:ext>
            </a:extLst>
          </p:cNvPr>
          <p:cNvSpPr txBox="1"/>
          <p:nvPr/>
        </p:nvSpPr>
        <p:spPr>
          <a:xfrm>
            <a:off x="3950218" y="4492812"/>
            <a:ext cx="770207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Calling Functions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F1BB06-82EC-4936-A021-21626CF117AC}"/>
              </a:ext>
            </a:extLst>
          </p:cNvPr>
          <p:cNvSpPr/>
          <p:nvPr/>
        </p:nvSpPr>
        <p:spPr>
          <a:xfrm>
            <a:off x="3952415" y="4715097"/>
            <a:ext cx="20220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Defining the function</a:t>
            </a:r>
          </a:p>
          <a:p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area_rectangle(width, height):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width * height</a:t>
            </a:r>
          </a:p>
          <a:p>
            <a:b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the function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= 10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= 5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= area_rectangle(w, h)</a:t>
            </a:r>
          </a:p>
        </p:txBody>
      </p:sp>
      <p:sp>
        <p:nvSpPr>
          <p:cNvPr id="61" name="Rounded Rectangle 65">
            <a:extLst>
              <a:ext uri="{FF2B5EF4-FFF2-40B4-BE49-F238E27FC236}">
                <a16:creationId xmlns:a16="http://schemas.microsoft.com/office/drawing/2014/main" id="{328BA81E-0CF7-45DD-85A6-1764F0F36FE6}"/>
              </a:ext>
            </a:extLst>
          </p:cNvPr>
          <p:cNvSpPr/>
          <p:nvPr/>
        </p:nvSpPr>
        <p:spPr>
          <a:xfrm>
            <a:off x="444400" y="5801468"/>
            <a:ext cx="2623032" cy="3226828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DB4AE-A7A2-4B1E-998F-AC05A6C02780}"/>
              </a:ext>
            </a:extLst>
          </p:cNvPr>
          <p:cNvSpPr txBox="1"/>
          <p:nvPr/>
        </p:nvSpPr>
        <p:spPr>
          <a:xfrm>
            <a:off x="475830" y="5744532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Conditional Logic</a:t>
            </a:r>
          </a:p>
        </p:txBody>
      </p:sp>
      <p:sp>
        <p:nvSpPr>
          <p:cNvPr id="63" name="Rounded Rectangle 67">
            <a:extLst>
              <a:ext uri="{FF2B5EF4-FFF2-40B4-BE49-F238E27FC236}">
                <a16:creationId xmlns:a16="http://schemas.microsoft.com/office/drawing/2014/main" id="{778021A6-7522-46E4-9755-9111DA86312B}"/>
              </a:ext>
            </a:extLst>
          </p:cNvPr>
          <p:cNvSpPr/>
          <p:nvPr/>
        </p:nvSpPr>
        <p:spPr>
          <a:xfrm>
            <a:off x="2431203" y="5758314"/>
            <a:ext cx="552973" cy="107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6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9950BC2-B8EE-437C-9241-5F60A3EF6AC5}"/>
              </a:ext>
            </a:extLst>
          </p:cNvPr>
          <p:cNvSpPr/>
          <p:nvPr/>
        </p:nvSpPr>
        <p:spPr>
          <a:xfrm>
            <a:off x="2433297" y="5965658"/>
            <a:ext cx="74967" cy="23070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F721E4-C097-48E8-928C-A571E1DF5B23}"/>
              </a:ext>
            </a:extLst>
          </p:cNvPr>
          <p:cNvSpPr txBox="1"/>
          <p:nvPr/>
        </p:nvSpPr>
        <p:spPr>
          <a:xfrm>
            <a:off x="2482860" y="5978591"/>
            <a:ext cx="6257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C00000"/>
                </a:solidFill>
                <a:latin typeface="+mj-lt"/>
              </a:rPr>
              <a:t>Required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21593C5-69B1-4765-B9D8-4AA0DBE59842}"/>
              </a:ext>
            </a:extLst>
          </p:cNvPr>
          <p:cNvSpPr/>
          <p:nvPr/>
        </p:nvSpPr>
        <p:spPr>
          <a:xfrm>
            <a:off x="2431203" y="6219049"/>
            <a:ext cx="77061" cy="74452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FE64C5-36D3-4572-9739-0F0574AA7B1E}"/>
              </a:ext>
            </a:extLst>
          </p:cNvPr>
          <p:cNvSpPr txBox="1"/>
          <p:nvPr/>
        </p:nvSpPr>
        <p:spPr>
          <a:xfrm>
            <a:off x="2407893" y="6511082"/>
            <a:ext cx="662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B050"/>
                </a:solidFill>
                <a:latin typeface="+mj-lt"/>
              </a:rPr>
              <a:t>Optional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F4AD11-A313-4A17-BA07-9028CBD00182}"/>
              </a:ext>
            </a:extLst>
          </p:cNvPr>
          <p:cNvSpPr txBox="1"/>
          <p:nvPr/>
        </p:nvSpPr>
        <p:spPr>
          <a:xfrm>
            <a:off x="497792" y="7034337"/>
            <a:ext cx="24863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+mj-lt"/>
              </a:rPr>
              <a:t>Only the first TRUE block of code will execute.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97F53577-0752-4623-9BB5-BC1B193C5BD9}"/>
              </a:ext>
            </a:extLst>
          </p:cNvPr>
          <p:cNvSpPr/>
          <p:nvPr/>
        </p:nvSpPr>
        <p:spPr>
          <a:xfrm rot="10800000">
            <a:off x="925570" y="6234444"/>
            <a:ext cx="103951" cy="426868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D7C4E-FB68-4EA8-A8C7-2F35FF778B90}"/>
              </a:ext>
            </a:extLst>
          </p:cNvPr>
          <p:cNvSpPr txBox="1"/>
          <p:nvPr/>
        </p:nvSpPr>
        <p:spPr>
          <a:xfrm>
            <a:off x="418218" y="6296966"/>
            <a:ext cx="55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7030A0"/>
                </a:solidFill>
                <a:latin typeface="+mj-lt"/>
              </a:rPr>
              <a:t>Repeat as Needed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74F7989D-6461-492A-8231-CF9E8F9ED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12167"/>
              </p:ext>
            </p:extLst>
          </p:nvPr>
        </p:nvGraphicFramePr>
        <p:xfrm>
          <a:off x="497141" y="7236646"/>
          <a:ext cx="2486385" cy="9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70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1079815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129257">
                <a:tc>
                  <a:txBody>
                    <a:bodyPr/>
                    <a:lstStyle/>
                    <a:p>
                      <a:r>
                        <a:rPr lang="en-US" sz="600" b="1" dirty="0"/>
                        <a:t>Relational Operator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Symbol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Example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== ‘bob’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Not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!= 5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Greater Than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2023</a:t>
                      </a:r>
                      <a:r>
                        <a:rPr lang="en-US" sz="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2006</a:t>
                      </a:r>
                      <a:endParaRPr lang="en-US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Greater Than or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gpa &gt;= 2.0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521998971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Less Than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 &lt; your_age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888188869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Less Than or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508067343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3141129B-9267-4ADD-ABD2-F797223981BD}"/>
              </a:ext>
            </a:extLst>
          </p:cNvPr>
          <p:cNvSpPr/>
          <p:nvPr/>
        </p:nvSpPr>
        <p:spPr>
          <a:xfrm>
            <a:off x="937317" y="5905740"/>
            <a:ext cx="1881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LOGICAL TEST(S):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WHEN ABOVE IS TRUE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LOGICAL TEST(S):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WHEN ABOVE IS TRUE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IF NOTHING IS TRUE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94C11A15-8DB5-044B-BE55-E6B82C18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49260"/>
              </p:ext>
            </p:extLst>
          </p:nvPr>
        </p:nvGraphicFramePr>
        <p:xfrm>
          <a:off x="497791" y="8212142"/>
          <a:ext cx="2486385" cy="757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37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1071033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1079815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25256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Logical Operator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Description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Example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+mj-lt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True if BOTH conditions are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GPA &gt;= 3.0 and GPA &lt;= 4.0</a:t>
                      </a: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252564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+mj-lt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True if either condition is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GPA &lt; 2.0</a:t>
                      </a:r>
                      <a:r>
                        <a:rPr lang="en-US" sz="600" baseline="0" dirty="0">
                          <a:latin typeface="+mj-lt"/>
                          <a:cs typeface="Courier New" panose="02070309020205020404" pitchFamily="49" charset="0"/>
                        </a:rPr>
                        <a:t> or PEA &lt; 2.0 or MPA &lt; 2.0</a:t>
                      </a:r>
                      <a:endParaRPr lang="en-US" sz="6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+mj-lt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True if the condition is not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not (GPA &lt; 2.0)</a:t>
                      </a: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5291668" y="5220514"/>
            <a:ext cx="244892" cy="3004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714EDF-00AA-46EA-B73C-9AFFC31F6286}"/>
              </a:ext>
            </a:extLst>
          </p:cNvPr>
          <p:cNvSpPr txBox="1"/>
          <p:nvPr/>
        </p:nvSpPr>
        <p:spPr>
          <a:xfrm>
            <a:off x="5536560" y="5066625"/>
            <a:ext cx="126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The variable name </a:t>
            </a:r>
            <a:r>
              <a:rPr lang="en-US" sz="700" u="sng" dirty="0">
                <a:solidFill>
                  <a:srgbClr val="0070C0"/>
                </a:solidFill>
                <a:latin typeface="+mj-lt"/>
              </a:rPr>
              <a:t>does not</a:t>
            </a:r>
            <a:r>
              <a:rPr lang="en-US" sz="700" dirty="0">
                <a:solidFill>
                  <a:srgbClr val="0070C0"/>
                </a:solidFill>
                <a:latin typeface="+mj-lt"/>
              </a:rPr>
              <a:t> have to match the parameter!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5406966" y="4967314"/>
            <a:ext cx="129594" cy="2532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60">
            <a:extLst>
              <a:ext uri="{FF2B5EF4-FFF2-40B4-BE49-F238E27FC236}">
                <a16:creationId xmlns:a16="http://schemas.microsoft.com/office/drawing/2014/main" id="{F1F1C6B2-D8A6-5847-8606-55FF5887F17E}"/>
              </a:ext>
            </a:extLst>
          </p:cNvPr>
          <p:cNvSpPr/>
          <p:nvPr/>
        </p:nvSpPr>
        <p:spPr>
          <a:xfrm>
            <a:off x="3166568" y="5781894"/>
            <a:ext cx="3624324" cy="3266855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0F1BBF-78EE-9645-BDD1-7B5EB16163F6}"/>
              </a:ext>
            </a:extLst>
          </p:cNvPr>
          <p:cNvSpPr txBox="1"/>
          <p:nvPr/>
        </p:nvSpPr>
        <p:spPr>
          <a:xfrm>
            <a:off x="3214178" y="5730001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Loops / Iteration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358AB6-0F61-3442-B434-441ABB33D5AA}"/>
              </a:ext>
            </a:extLst>
          </p:cNvPr>
          <p:cNvSpPr/>
          <p:nvPr/>
        </p:nvSpPr>
        <p:spPr>
          <a:xfrm>
            <a:off x="3166568" y="5835345"/>
            <a:ext cx="36243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800" dirty="0">
                <a:latin typeface="+mj-lt"/>
                <a:cs typeface="Courier New" panose="02070309020205020404" pitchFamily="49" charset="0"/>
              </a:rPr>
              <a:t>Loops allow a group of statements to be executed multiple times.</a:t>
            </a:r>
          </a:p>
        </p:txBody>
      </p:sp>
      <p:sp>
        <p:nvSpPr>
          <p:cNvPr id="110" name="Rounded Rectangle 64">
            <a:extLst>
              <a:ext uri="{FF2B5EF4-FFF2-40B4-BE49-F238E27FC236}">
                <a16:creationId xmlns:a16="http://schemas.microsoft.com/office/drawing/2014/main" id="{2556D342-CB98-8A43-9983-02827B1F6AA1}"/>
              </a:ext>
            </a:extLst>
          </p:cNvPr>
          <p:cNvSpPr/>
          <p:nvPr/>
        </p:nvSpPr>
        <p:spPr>
          <a:xfrm>
            <a:off x="6100761" y="5727926"/>
            <a:ext cx="627322" cy="1374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11/12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0B891C-8156-8F4F-8BBD-C3ABEA50076B}"/>
              </a:ext>
            </a:extLst>
          </p:cNvPr>
          <p:cNvSpPr txBox="1"/>
          <p:nvPr/>
        </p:nvSpPr>
        <p:spPr>
          <a:xfrm>
            <a:off x="5029075" y="6075740"/>
            <a:ext cx="441493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For Loop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EE040C19-707D-3E41-999B-5BC183036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985" y="6604743"/>
            <a:ext cx="889489" cy="742118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F836EA29-436D-DC46-ACB2-C873DACA39E6}"/>
              </a:ext>
            </a:extLst>
          </p:cNvPr>
          <p:cNvSpPr/>
          <p:nvPr/>
        </p:nvSpPr>
        <p:spPr>
          <a:xfrm>
            <a:off x="3206255" y="6156516"/>
            <a:ext cx="1760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Continues executing the same sequence of code as long as the test condition evaluates to </a:t>
            </a:r>
            <a:r>
              <a:rPr lang="en-US" sz="600" b="1" dirty="0">
                <a:latin typeface="+mj-lt"/>
                <a:cs typeface="Courier New" panose="02070309020205020404" pitchFamily="49" charset="0"/>
              </a:rPr>
              <a:t>True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.  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AC5CA7-A377-024C-9397-7A06B71A85A2}"/>
              </a:ext>
            </a:extLst>
          </p:cNvPr>
          <p:cNvSpPr txBox="1"/>
          <p:nvPr/>
        </p:nvSpPr>
        <p:spPr>
          <a:xfrm>
            <a:off x="3451386" y="6559169"/>
            <a:ext cx="1449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48AD68-70A6-9E41-A8B7-E7646A8C0651}"/>
              </a:ext>
            </a:extLst>
          </p:cNvPr>
          <p:cNvSpPr txBox="1"/>
          <p:nvPr/>
        </p:nvSpPr>
        <p:spPr>
          <a:xfrm>
            <a:off x="3802717" y="6742838"/>
            <a:ext cx="111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Test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4A0A21-28A5-2D4E-9068-AFD25B373C85}"/>
              </a:ext>
            </a:extLst>
          </p:cNvPr>
          <p:cNvSpPr txBox="1"/>
          <p:nvPr/>
        </p:nvSpPr>
        <p:spPr>
          <a:xfrm>
            <a:off x="4101172" y="6953077"/>
            <a:ext cx="817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Statements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84F1F8-B283-124F-B08E-C75452FE06B6}"/>
              </a:ext>
            </a:extLst>
          </p:cNvPr>
          <p:cNvSpPr txBox="1"/>
          <p:nvPr/>
        </p:nvSpPr>
        <p:spPr>
          <a:xfrm>
            <a:off x="3813701" y="7189305"/>
            <a:ext cx="1105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Modify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Loop Control Variable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24E21F3-3DF1-CB4E-B57B-7D57C8BEF1D5}"/>
              </a:ext>
            </a:extLst>
          </p:cNvPr>
          <p:cNvSpPr/>
          <p:nvPr/>
        </p:nvSpPr>
        <p:spPr>
          <a:xfrm>
            <a:off x="4967333" y="6156516"/>
            <a:ext cx="1760287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Repeats a predetermined number of times, or iterates over a sequence (e.g., a list).</a:t>
            </a:r>
          </a:p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For loops are useful when you know in advance how many times the loop needs to execute.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1E1DA14-45E0-0E4A-89FF-5DF9073B3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9842" y="6789444"/>
            <a:ext cx="934236" cy="39603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F4F4DD3-C8E0-5D43-9D01-5B076B68097F}"/>
              </a:ext>
            </a:extLst>
          </p:cNvPr>
          <p:cNvSpPr txBox="1"/>
          <p:nvPr/>
        </p:nvSpPr>
        <p:spPr>
          <a:xfrm>
            <a:off x="3274177" y="6070476"/>
            <a:ext cx="50123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While Loop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5A49F-4F65-E747-B330-7BFDD3453531}"/>
              </a:ext>
            </a:extLst>
          </p:cNvPr>
          <p:cNvSpPr txBox="1"/>
          <p:nvPr/>
        </p:nvSpPr>
        <p:spPr>
          <a:xfrm>
            <a:off x="5928804" y="6728352"/>
            <a:ext cx="8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Initialize, Test, and Modify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occurs here.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971AB3B-7D12-D641-B8E7-6217FF100157}"/>
              </a:ext>
            </a:extLst>
          </p:cNvPr>
          <p:cNvSpPr/>
          <p:nvPr/>
        </p:nvSpPr>
        <p:spPr>
          <a:xfrm>
            <a:off x="4941470" y="6611109"/>
            <a:ext cx="183955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Ex) Counting from 0 - 9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E106F7-6DF1-1949-9A8A-9CBBF12D8F03}"/>
              </a:ext>
            </a:extLst>
          </p:cNvPr>
          <p:cNvSpPr/>
          <p:nvPr/>
        </p:nvSpPr>
        <p:spPr>
          <a:xfrm>
            <a:off x="3181397" y="6439591"/>
            <a:ext cx="183955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Ex) Counting from 0 - 9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B9026-75F0-8B44-B47F-C9400DBECD5B}"/>
              </a:ext>
            </a:extLst>
          </p:cNvPr>
          <p:cNvSpPr txBox="1"/>
          <p:nvPr/>
        </p:nvSpPr>
        <p:spPr>
          <a:xfrm>
            <a:off x="5925926" y="6982888"/>
            <a:ext cx="817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Statements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8D0C2B2-0210-4CE6-BD05-59008204FD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94"/>
          <a:stretch/>
        </p:blipFill>
        <p:spPr>
          <a:xfrm>
            <a:off x="3328979" y="7665879"/>
            <a:ext cx="1550831" cy="772271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A4062162-2F55-486D-8E2F-F1BEBB039FA1}"/>
              </a:ext>
            </a:extLst>
          </p:cNvPr>
          <p:cNvSpPr/>
          <p:nvPr/>
        </p:nvSpPr>
        <p:spPr>
          <a:xfrm>
            <a:off x="3161489" y="7400823"/>
            <a:ext cx="18675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#2) Input Validation (keep getting values from the user until the user types -1)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E739010-4983-41DC-BF45-0953A52DA0BD}"/>
              </a:ext>
            </a:extLst>
          </p:cNvPr>
          <p:cNvCxnSpPr>
            <a:cxnSpLocks/>
          </p:cNvCxnSpPr>
          <p:nvPr/>
        </p:nvCxnSpPr>
        <p:spPr>
          <a:xfrm>
            <a:off x="3260251" y="7360183"/>
            <a:ext cx="16453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54BE86A-027F-4B6A-B022-49EAD5FA1EE9}"/>
              </a:ext>
            </a:extLst>
          </p:cNvPr>
          <p:cNvSpPr txBox="1"/>
          <p:nvPr/>
        </p:nvSpPr>
        <p:spPr>
          <a:xfrm>
            <a:off x="4156082" y="7572980"/>
            <a:ext cx="88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221445-11C9-48AE-ACA0-1238D5E363A6}"/>
              </a:ext>
            </a:extLst>
          </p:cNvPr>
          <p:cNvSpPr txBox="1"/>
          <p:nvPr/>
        </p:nvSpPr>
        <p:spPr>
          <a:xfrm>
            <a:off x="4102582" y="7779855"/>
            <a:ext cx="8309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Test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000923-1902-44DA-89DC-BC71A9261C20}"/>
              </a:ext>
            </a:extLst>
          </p:cNvPr>
          <p:cNvSpPr txBox="1"/>
          <p:nvPr/>
        </p:nvSpPr>
        <p:spPr>
          <a:xfrm>
            <a:off x="3512712" y="8010003"/>
            <a:ext cx="739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4F03EE-0D2F-47EF-A51A-4F34033EE3C4}"/>
              </a:ext>
            </a:extLst>
          </p:cNvPr>
          <p:cNvSpPr txBox="1"/>
          <p:nvPr/>
        </p:nvSpPr>
        <p:spPr>
          <a:xfrm>
            <a:off x="4453426" y="8242643"/>
            <a:ext cx="4049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Modify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3EF1AD5-6D28-4F66-8060-A6E97EC52B42}"/>
              </a:ext>
            </a:extLst>
          </p:cNvPr>
          <p:cNvSpPr/>
          <p:nvPr/>
        </p:nvSpPr>
        <p:spPr>
          <a:xfrm>
            <a:off x="3209551" y="8432102"/>
            <a:ext cx="1760913" cy="382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This loop will repeat until the user provides the required value </a:t>
            </a:r>
            <a:r>
              <a:rPr lang="en-US" sz="600" i="1">
                <a:latin typeface="+mj-lt"/>
                <a:cs typeface="Courier New" panose="02070309020205020404" pitchFamily="49" charset="0"/>
              </a:rPr>
              <a:t>(i.e., 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-1, in this case)</a:t>
            </a:r>
            <a:r>
              <a:rPr lang="en-US" sz="600" i="1">
                <a:latin typeface="+mj-lt"/>
                <a:cs typeface="Courier New" panose="02070309020205020404" pitchFamily="49" charset="0"/>
              </a:rPr>
              <a:t>.</a:t>
            </a:r>
          </a:p>
          <a:p>
            <a:pPr algn="ctr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Here, </a:t>
            </a:r>
            <a:r>
              <a:rPr lang="en-US" sz="600" err="1">
                <a:latin typeface="+mj-lt"/>
                <a:cs typeface="Courier New" panose="02070309020205020404" pitchFamily="49" charset="0"/>
              </a:rPr>
              <a:t>user_input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 is the loop control variable.</a:t>
            </a:r>
            <a:endParaRPr lang="en-US" sz="80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68BD09-B3A9-41D7-9A40-17D989557DB2}"/>
              </a:ext>
            </a:extLst>
          </p:cNvPr>
          <p:cNvCxnSpPr>
            <a:cxnSpLocks/>
          </p:cNvCxnSpPr>
          <p:nvPr/>
        </p:nvCxnSpPr>
        <p:spPr>
          <a:xfrm>
            <a:off x="5076281" y="7199087"/>
            <a:ext cx="16453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16C9AEC-BE27-4899-9FED-2A86ECA21CF0}"/>
              </a:ext>
            </a:extLst>
          </p:cNvPr>
          <p:cNvSpPr/>
          <p:nvPr/>
        </p:nvSpPr>
        <p:spPr>
          <a:xfrm>
            <a:off x="4948590" y="7253692"/>
            <a:ext cx="1823323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#2) Looping over all elements in a list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DC83C7-321B-4156-A52C-4CE2BEF5C9B3}"/>
              </a:ext>
            </a:extLst>
          </p:cNvPr>
          <p:cNvSpPr/>
          <p:nvPr/>
        </p:nvSpPr>
        <p:spPr>
          <a:xfrm>
            <a:off x="5004391" y="7900654"/>
            <a:ext cx="1809149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On the first iteration, </a:t>
            </a:r>
            <a:r>
              <a:rPr lang="en-US" sz="600" i="1" dirty="0">
                <a:latin typeface="+mj-lt"/>
                <a:cs typeface="Courier New" panose="02070309020205020404" pitchFamily="49" charset="0"/>
              </a:rPr>
              <a:t>item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 = ‘a’</a:t>
            </a:r>
          </a:p>
          <a:p>
            <a:pPr algn="ctr">
              <a:spcAft>
                <a:spcPts val="100"/>
              </a:spcAft>
            </a:pPr>
            <a:r>
              <a:rPr lang="en-US" sz="600" dirty="0">
                <a:cs typeface="Courier New" panose="02070309020205020404" pitchFamily="49" charset="0"/>
              </a:rPr>
              <a:t>On the second iteration, </a:t>
            </a:r>
            <a:r>
              <a:rPr lang="en-US" sz="600" i="1" dirty="0">
                <a:cs typeface="Courier New" panose="02070309020205020404" pitchFamily="49" charset="0"/>
              </a:rPr>
              <a:t>item</a:t>
            </a:r>
            <a:r>
              <a:rPr lang="en-US" sz="600" dirty="0">
                <a:cs typeface="Courier New" panose="02070309020205020404" pitchFamily="49" charset="0"/>
              </a:rPr>
              <a:t> = ‘b’</a:t>
            </a:r>
          </a:p>
          <a:p>
            <a:pPr algn="ctr">
              <a:spcAft>
                <a:spcPts val="100"/>
              </a:spcAft>
            </a:pPr>
            <a:r>
              <a:rPr lang="en-US" sz="600" dirty="0">
                <a:cs typeface="Courier New" panose="02070309020205020404" pitchFamily="49" charset="0"/>
              </a:rPr>
              <a:t>On the third iteration, </a:t>
            </a:r>
            <a:r>
              <a:rPr lang="en-US" sz="600" i="1" dirty="0">
                <a:cs typeface="Courier New" panose="02070309020205020404" pitchFamily="49" charset="0"/>
              </a:rPr>
              <a:t>item</a:t>
            </a:r>
            <a:r>
              <a:rPr lang="en-US" sz="600" dirty="0">
                <a:cs typeface="Courier New" panose="02070309020205020404" pitchFamily="49" charset="0"/>
              </a:rPr>
              <a:t> = ‘c’</a:t>
            </a:r>
          </a:p>
          <a:p>
            <a:pPr algn="ctr">
              <a:spcAft>
                <a:spcPts val="100"/>
              </a:spcAft>
            </a:pPr>
            <a:endParaRPr lang="en-US" sz="600" dirty="0">
              <a:latin typeface="+mj-lt"/>
              <a:cs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sz="600" b="1" dirty="0">
                <a:latin typeface="+mj-lt"/>
                <a:cs typeface="Courier New" panose="02070309020205020404" pitchFamily="49" charset="0"/>
              </a:rPr>
              <a:t>Program Output:</a:t>
            </a:r>
            <a:br>
              <a:rPr lang="en-US" sz="600" dirty="0">
                <a:latin typeface="+mj-lt"/>
                <a:cs typeface="Courier New" panose="02070309020205020404" pitchFamily="49" charset="0"/>
              </a:rPr>
            </a:br>
            <a:r>
              <a:rPr lang="en-US" sz="600" dirty="0">
                <a:latin typeface="+mj-lt"/>
                <a:cs typeface="Courier New" panose="02070309020205020404" pitchFamily="49" charset="0"/>
              </a:rPr>
              <a:t>a</a:t>
            </a:r>
            <a:br>
              <a:rPr lang="en-US" sz="600" dirty="0">
                <a:latin typeface="+mj-lt"/>
                <a:cs typeface="Courier New" panose="02070309020205020404" pitchFamily="49" charset="0"/>
              </a:rPr>
            </a:br>
            <a:r>
              <a:rPr lang="en-US" sz="600" dirty="0">
                <a:latin typeface="+mj-lt"/>
                <a:cs typeface="Courier New" panose="02070309020205020404" pitchFamily="49" charset="0"/>
              </a:rPr>
              <a:t>b</a:t>
            </a:r>
            <a:br>
              <a:rPr lang="en-US" sz="600" dirty="0">
                <a:latin typeface="+mj-lt"/>
                <a:cs typeface="Courier New" panose="02070309020205020404" pitchFamily="49" charset="0"/>
              </a:rPr>
            </a:br>
            <a:r>
              <a:rPr lang="en-US" sz="600" dirty="0">
                <a:latin typeface="+mj-lt"/>
                <a:cs typeface="Courier New" panose="02070309020205020404" pitchFamily="49" charset="0"/>
              </a:rPr>
              <a:t>c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AD7970E-A782-4B9B-8FF5-A87C37E65A09}"/>
              </a:ext>
            </a:extLst>
          </p:cNvPr>
          <p:cNvSpPr/>
          <p:nvPr/>
        </p:nvSpPr>
        <p:spPr>
          <a:xfrm>
            <a:off x="3190149" y="8817787"/>
            <a:ext cx="36007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>
                <a:latin typeface="+mj-lt"/>
                <a:cs typeface="Courier New" panose="02070309020205020404" pitchFamily="49" charset="0"/>
              </a:rPr>
              <a:t>Every For Loop can be coded using a While Loop, but not every While Loop can be coded using a For Loop.  </a:t>
            </a:r>
            <a:br>
              <a:rPr lang="en-US" sz="500" b="1">
                <a:latin typeface="+mj-lt"/>
                <a:cs typeface="Courier New" panose="02070309020205020404" pitchFamily="49" charset="0"/>
              </a:rPr>
            </a:br>
            <a:r>
              <a:rPr lang="en-US" sz="500" b="1">
                <a:latin typeface="+mj-lt"/>
                <a:cs typeface="Courier New" panose="02070309020205020404" pitchFamily="49" charset="0"/>
              </a:rPr>
              <a:t>Only use For Loops when you know how many times the loop needs to execute.</a:t>
            </a:r>
            <a:endParaRPr lang="en-US" sz="700" b="1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30861EA-BC0C-417C-A111-4C418B6FF667}"/>
              </a:ext>
            </a:extLst>
          </p:cNvPr>
          <p:cNvSpPr txBox="1"/>
          <p:nvPr/>
        </p:nvSpPr>
        <p:spPr>
          <a:xfrm>
            <a:off x="6205229" y="7379066"/>
            <a:ext cx="6790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C5A2CF-C11A-4D56-8C7B-31DE329D704D}"/>
              </a:ext>
            </a:extLst>
          </p:cNvPr>
          <p:cNvSpPr/>
          <p:nvPr/>
        </p:nvSpPr>
        <p:spPr>
          <a:xfrm>
            <a:off x="5086228" y="7380334"/>
            <a:ext cx="169479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[‘a’, ‘b’, ‘c’]</a:t>
            </a:r>
          </a:p>
          <a:p>
            <a:endParaRPr lang="en-US" sz="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sz="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5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Goes Here</a:t>
            </a:r>
          </a:p>
          <a:p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FF2E45C-1646-4A9D-B231-E3061A2FBE3D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4978730" y="6050789"/>
            <a:ext cx="11168" cy="275493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5728846-D648-4777-A161-32C75B6272F8}"/>
              </a:ext>
            </a:extLst>
          </p:cNvPr>
          <p:cNvSpPr/>
          <p:nvPr/>
        </p:nvSpPr>
        <p:spPr>
          <a:xfrm>
            <a:off x="2467038" y="114454"/>
            <a:ext cx="29819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700" dirty="0">
                <a:latin typeface="+mj-lt"/>
                <a:cs typeface="Courier New" panose="02070309020205020404" pitchFamily="49" charset="0"/>
              </a:rPr>
              <a:t>A list is a set of indexed variables that share a common name.</a:t>
            </a:r>
            <a:endParaRPr lang="en-US" sz="9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97066"/>
              </p:ext>
            </p:extLst>
          </p:nvPr>
        </p:nvGraphicFramePr>
        <p:xfrm>
          <a:off x="3018825" y="884702"/>
          <a:ext cx="128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10">
                  <a:extLst>
                    <a:ext uri="{9D8B030D-6E8A-4147-A177-3AD203B41FA5}">
                      <a16:colId xmlns:a16="http://schemas.microsoft.com/office/drawing/2014/main" val="4124840154"/>
                    </a:ext>
                  </a:extLst>
                </a:gridCol>
                <a:gridCol w="320810">
                  <a:extLst>
                    <a:ext uri="{9D8B030D-6E8A-4147-A177-3AD203B41FA5}">
                      <a16:colId xmlns:a16="http://schemas.microsoft.com/office/drawing/2014/main" val="3141983288"/>
                    </a:ext>
                  </a:extLst>
                </a:gridCol>
                <a:gridCol w="320810">
                  <a:extLst>
                    <a:ext uri="{9D8B030D-6E8A-4147-A177-3AD203B41FA5}">
                      <a16:colId xmlns:a16="http://schemas.microsoft.com/office/drawing/2014/main" val="3006140361"/>
                    </a:ext>
                  </a:extLst>
                </a:gridCol>
                <a:gridCol w="320810">
                  <a:extLst>
                    <a:ext uri="{9D8B030D-6E8A-4147-A177-3AD203B41FA5}">
                      <a16:colId xmlns:a16="http://schemas.microsoft.com/office/drawing/2014/main" val="305549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9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57549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543669" y="899784"/>
            <a:ext cx="553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2947" y="1091108"/>
            <a:ext cx="553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</p:txBody>
      </p:sp>
      <p:sp>
        <p:nvSpPr>
          <p:cNvPr id="12" name="Rounded Rectangle 60">
            <a:extLst>
              <a:ext uri="{FF2B5EF4-FFF2-40B4-BE49-F238E27FC236}">
                <a16:creationId xmlns:a16="http://schemas.microsoft.com/office/drawing/2014/main" id="{AB440E08-7D1E-4D7B-9BA7-33DC6C912A28}"/>
              </a:ext>
            </a:extLst>
          </p:cNvPr>
          <p:cNvSpPr/>
          <p:nvPr/>
        </p:nvSpPr>
        <p:spPr>
          <a:xfrm>
            <a:off x="66017" y="67118"/>
            <a:ext cx="2368389" cy="2777540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1BDA0-E726-40F8-9C22-11F5A40411AF}"/>
              </a:ext>
            </a:extLst>
          </p:cNvPr>
          <p:cNvSpPr txBox="1"/>
          <p:nvPr/>
        </p:nvSpPr>
        <p:spPr>
          <a:xfrm>
            <a:off x="113628" y="15224"/>
            <a:ext cx="48911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File I/O</a:t>
            </a:r>
          </a:p>
        </p:txBody>
      </p:sp>
      <p:sp>
        <p:nvSpPr>
          <p:cNvPr id="15" name="Rounded Rectangle 64">
            <a:extLst>
              <a:ext uri="{FF2B5EF4-FFF2-40B4-BE49-F238E27FC236}">
                <a16:creationId xmlns:a16="http://schemas.microsoft.com/office/drawing/2014/main" id="{AB284211-0FC8-4F74-A72E-0385E7948194}"/>
              </a:ext>
            </a:extLst>
          </p:cNvPr>
          <p:cNvSpPr/>
          <p:nvPr/>
        </p:nvSpPr>
        <p:spPr>
          <a:xfrm>
            <a:off x="1803541" y="6837"/>
            <a:ext cx="555760" cy="123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181E1-1596-403B-82F6-19D8C8E193C0}"/>
              </a:ext>
            </a:extLst>
          </p:cNvPr>
          <p:cNvSpPr txBox="1"/>
          <p:nvPr/>
        </p:nvSpPr>
        <p:spPr>
          <a:xfrm>
            <a:off x="128372" y="169349"/>
            <a:ext cx="69579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Reading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3AF12-1559-4EFB-ADAC-3090D2A45E67}"/>
              </a:ext>
            </a:extLst>
          </p:cNvPr>
          <p:cNvSpPr/>
          <p:nvPr/>
        </p:nvSpPr>
        <p:spPr>
          <a:xfrm>
            <a:off x="42990" y="524442"/>
            <a:ext cx="1947775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(“filename.txt”,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“r”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contents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input_file.read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contents.split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(”\n”)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F2E45C-1646-4A9D-B231-E3061A2FBE3D}"/>
              </a:ext>
            </a:extLst>
          </p:cNvPr>
          <p:cNvCxnSpPr>
            <a:cxnSpLocks/>
          </p:cNvCxnSpPr>
          <p:nvPr/>
        </p:nvCxnSpPr>
        <p:spPr>
          <a:xfrm flipH="1" flipV="1">
            <a:off x="4450608" y="344608"/>
            <a:ext cx="17377" cy="315141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6CA6C9-2811-4539-B72D-5888DEA78BD7}"/>
              </a:ext>
            </a:extLst>
          </p:cNvPr>
          <p:cNvSpPr txBox="1"/>
          <p:nvPr/>
        </p:nvSpPr>
        <p:spPr>
          <a:xfrm>
            <a:off x="1836392" y="526722"/>
            <a:ext cx="5955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Opens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86E860-DA78-452D-947A-F8BD655D2DE5}"/>
              </a:ext>
            </a:extLst>
          </p:cNvPr>
          <p:cNvSpPr/>
          <p:nvPr/>
        </p:nvSpPr>
        <p:spPr>
          <a:xfrm>
            <a:off x="34022" y="265706"/>
            <a:ext cx="20894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File must consist solely of text and be in the same directory as your code!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C17282-E695-4F02-80E0-6AB0C0555E8D}"/>
              </a:ext>
            </a:extLst>
          </p:cNvPr>
          <p:cNvSpPr txBox="1"/>
          <p:nvPr/>
        </p:nvSpPr>
        <p:spPr>
          <a:xfrm>
            <a:off x="1361852" y="652105"/>
            <a:ext cx="11142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Gets contents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as one 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CA4D8B-8E15-40A9-99A3-4B6303E66E3C}"/>
              </a:ext>
            </a:extLst>
          </p:cNvPr>
          <p:cNvSpPr txBox="1"/>
          <p:nvPr/>
        </p:nvSpPr>
        <p:spPr>
          <a:xfrm>
            <a:off x="1355574" y="776482"/>
            <a:ext cx="878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Breaks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apart into lines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0AC8A-091D-4422-8BB7-B94C94A5E413}"/>
              </a:ext>
            </a:extLst>
          </p:cNvPr>
          <p:cNvSpPr txBox="1"/>
          <p:nvPr/>
        </p:nvSpPr>
        <p:spPr>
          <a:xfrm>
            <a:off x="915505" y="1033528"/>
            <a:ext cx="1228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Loops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through each line in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1C99BC-37DC-4133-8531-9B679D0EE424}"/>
              </a:ext>
            </a:extLst>
          </p:cNvPr>
          <p:cNvSpPr txBox="1"/>
          <p:nvPr/>
        </p:nvSpPr>
        <p:spPr>
          <a:xfrm>
            <a:off x="773432" y="1165845"/>
            <a:ext cx="135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Depending on the file, you may want to </a:t>
            </a:r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split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line further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B9D02-08CE-45AC-8525-EDD2D622DD76}"/>
              </a:ext>
            </a:extLst>
          </p:cNvPr>
          <p:cNvSpPr txBox="1"/>
          <p:nvPr/>
        </p:nvSpPr>
        <p:spPr>
          <a:xfrm>
            <a:off x="899544" y="1423869"/>
            <a:ext cx="143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Closes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file (so you can open it later)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B82A6-37C9-4B85-8E88-9853CC3F79F9}"/>
              </a:ext>
            </a:extLst>
          </p:cNvPr>
          <p:cNvSpPr txBox="1"/>
          <p:nvPr/>
        </p:nvSpPr>
        <p:spPr>
          <a:xfrm>
            <a:off x="134148" y="1746363"/>
            <a:ext cx="69579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Writing Files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C41C2B-6B3B-4BE9-A329-6E1DA46C98A3}"/>
              </a:ext>
            </a:extLst>
          </p:cNvPr>
          <p:cNvSpPr/>
          <p:nvPr/>
        </p:nvSpPr>
        <p:spPr>
          <a:xfrm>
            <a:off x="52275" y="1838789"/>
            <a:ext cx="19477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File will be written to the same directory as your code!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FCFA9E-960B-4E11-93B3-6D02FF0510BE}"/>
              </a:ext>
            </a:extLst>
          </p:cNvPr>
          <p:cNvSpPr/>
          <p:nvPr/>
        </p:nvSpPr>
        <p:spPr>
          <a:xfrm>
            <a:off x="43778" y="2097641"/>
            <a:ext cx="2009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(“output.txt”,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“w”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output_file.write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(“Something”)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output_file.close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FC648-F403-4CFD-AB2C-2B15E41CA6DC}"/>
              </a:ext>
            </a:extLst>
          </p:cNvPr>
          <p:cNvSpPr txBox="1"/>
          <p:nvPr/>
        </p:nvSpPr>
        <p:spPr>
          <a:xfrm>
            <a:off x="46940" y="2008980"/>
            <a:ext cx="14717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# Opens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 in Write Mode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09DC-7796-4CC2-AB10-AF809B68113B}"/>
              </a:ext>
            </a:extLst>
          </p:cNvPr>
          <p:cNvSpPr txBox="1"/>
          <p:nvPr/>
        </p:nvSpPr>
        <p:spPr>
          <a:xfrm>
            <a:off x="52275" y="2263585"/>
            <a:ext cx="14717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# Writes a string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to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DB461C-4B52-479A-9F15-68674F53FAFB}"/>
              </a:ext>
            </a:extLst>
          </p:cNvPr>
          <p:cNvSpPr txBox="1"/>
          <p:nvPr/>
        </p:nvSpPr>
        <p:spPr>
          <a:xfrm>
            <a:off x="46939" y="2527959"/>
            <a:ext cx="1756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# Close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 (</a:t>
            </a:r>
            <a:r>
              <a:rPr lang="en-US" sz="600" dirty="0">
                <a:solidFill>
                  <a:srgbClr val="FF0000"/>
                </a:solidFill>
                <a:latin typeface="+mj-lt"/>
              </a:rPr>
              <a:t>without this line, the file will be blank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32" name="Rounded Rectangle 130">
            <a:extLst>
              <a:ext uri="{FF2B5EF4-FFF2-40B4-BE49-F238E27FC236}">
                <a16:creationId xmlns:a16="http://schemas.microsoft.com/office/drawing/2014/main" id="{ADB71035-944D-4EC5-BC31-A8009181983D}"/>
              </a:ext>
            </a:extLst>
          </p:cNvPr>
          <p:cNvSpPr/>
          <p:nvPr/>
        </p:nvSpPr>
        <p:spPr>
          <a:xfrm>
            <a:off x="2498616" y="67118"/>
            <a:ext cx="4326978" cy="352133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A83D0-9646-4EF7-8EA7-37E79CDE2A14}"/>
              </a:ext>
            </a:extLst>
          </p:cNvPr>
          <p:cNvSpPr txBox="1"/>
          <p:nvPr/>
        </p:nvSpPr>
        <p:spPr>
          <a:xfrm>
            <a:off x="2521281" y="6837"/>
            <a:ext cx="26574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Lists</a:t>
            </a:r>
          </a:p>
        </p:txBody>
      </p:sp>
      <p:sp>
        <p:nvSpPr>
          <p:cNvPr id="34" name="Rounded Rectangle 40">
            <a:extLst>
              <a:ext uri="{FF2B5EF4-FFF2-40B4-BE49-F238E27FC236}">
                <a16:creationId xmlns:a16="http://schemas.microsoft.com/office/drawing/2014/main" id="{7065F983-CA3F-4F91-81C3-52854D04421D}"/>
              </a:ext>
            </a:extLst>
          </p:cNvPr>
          <p:cNvSpPr/>
          <p:nvPr/>
        </p:nvSpPr>
        <p:spPr>
          <a:xfrm>
            <a:off x="6169307" y="13149"/>
            <a:ext cx="603928" cy="1167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17-18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C715DF-075B-4536-BCF7-2D126E7DFD62}"/>
              </a:ext>
            </a:extLst>
          </p:cNvPr>
          <p:cNvSpPr txBox="1"/>
          <p:nvPr/>
        </p:nvSpPr>
        <p:spPr>
          <a:xfrm>
            <a:off x="2547978" y="325893"/>
            <a:ext cx="99355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One-Dimensional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7F4729-CA56-4726-9A10-10B63EBD398F}"/>
              </a:ext>
            </a:extLst>
          </p:cNvPr>
          <p:cNvSpPr/>
          <p:nvPr/>
        </p:nvSpPr>
        <p:spPr>
          <a:xfrm>
            <a:off x="2456908" y="397715"/>
            <a:ext cx="19477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list is a variable that can contain more than one value.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D12259-A29C-714B-97E9-6270B7CD99A2}"/>
              </a:ext>
            </a:extLst>
          </p:cNvPr>
          <p:cNvSpPr txBox="1"/>
          <p:nvPr/>
        </p:nvSpPr>
        <p:spPr>
          <a:xfrm>
            <a:off x="4500333" y="325893"/>
            <a:ext cx="99355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Two-Dimensional List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927447-0E2D-494D-9EFE-81A38EA1E1A1}"/>
              </a:ext>
            </a:extLst>
          </p:cNvPr>
          <p:cNvSpPr/>
          <p:nvPr/>
        </p:nvSpPr>
        <p:spPr>
          <a:xfrm>
            <a:off x="4409263" y="397715"/>
            <a:ext cx="2438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two-dimensional list is a “list of lists.”  Practically speaking, it is a table!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0154BB5-F716-044F-A8E8-5D6234341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9844"/>
              </p:ext>
            </p:extLst>
          </p:nvPr>
        </p:nvGraphicFramePr>
        <p:xfrm>
          <a:off x="4929985" y="1501470"/>
          <a:ext cx="1673013" cy="5879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CS-22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440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CS-7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Michelle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351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CS-19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Liam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280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CS-23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80579A6-0AAF-1843-AF56-470E36DC41AC}"/>
              </a:ext>
            </a:extLst>
          </p:cNvPr>
          <p:cNvSpPr txBox="1"/>
          <p:nvPr/>
        </p:nvSpPr>
        <p:spPr>
          <a:xfrm>
            <a:off x="4426724" y="652364"/>
            <a:ext cx="2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[[‘David’,    500, ‘CS-22’],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[‘Dave’,     440, ‘CS-7’ ],</a:t>
            </a:r>
          </a:p>
          <a:p>
            <a:pPr lvl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[‘Michelle’, 351, ‘CS-19’],</a:t>
            </a:r>
          </a:p>
          <a:p>
            <a:pPr lvl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[‘Liam’,     280, ‘CS-23’]]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54913-991B-C74A-A30E-8C579D1D5C45}"/>
              </a:ext>
            </a:extLst>
          </p:cNvPr>
          <p:cNvSpPr/>
          <p:nvPr/>
        </p:nvSpPr>
        <p:spPr>
          <a:xfrm>
            <a:off x="4587693" y="2254877"/>
            <a:ext cx="2098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Accessing a Specific Cell in the Table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[row][column]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 a Row to the Table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pft_table.append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([‘Bob’, 430, ‘CS-3’])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Looking at Each Row in the Table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= int(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squad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0CA408-FF2F-964E-ACAB-84FCA8C4EFBE}"/>
              </a:ext>
            </a:extLst>
          </p:cNvPr>
          <p:cNvSpPr/>
          <p:nvPr/>
        </p:nvSpPr>
        <p:spPr>
          <a:xfrm>
            <a:off x="2457536" y="559772"/>
            <a:ext cx="209063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list_of_pft_scores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[141, 300, 450, 500]</a:t>
            </a:r>
            <a:endParaRPr 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548F2-C58C-B340-B77E-FBA05DC466C7}"/>
              </a:ext>
            </a:extLst>
          </p:cNvPr>
          <p:cNvSpPr txBox="1"/>
          <p:nvPr/>
        </p:nvSpPr>
        <p:spPr>
          <a:xfrm>
            <a:off x="4907460" y="1258804"/>
            <a:ext cx="5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8CC49E-1993-6645-8BF6-6F23D111E5BB}"/>
              </a:ext>
            </a:extLst>
          </p:cNvPr>
          <p:cNvSpPr txBox="1"/>
          <p:nvPr/>
        </p:nvSpPr>
        <p:spPr>
          <a:xfrm>
            <a:off x="5127278" y="557086"/>
            <a:ext cx="509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98D925-D7B9-0F43-A8CB-7416A759B3C8}"/>
              </a:ext>
            </a:extLst>
          </p:cNvPr>
          <p:cNvSpPr txBox="1"/>
          <p:nvPr/>
        </p:nvSpPr>
        <p:spPr>
          <a:xfrm>
            <a:off x="5526640" y="551092"/>
            <a:ext cx="509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1D2EDF-282C-D443-8980-BDEB9307376A}"/>
              </a:ext>
            </a:extLst>
          </p:cNvPr>
          <p:cNvSpPr txBox="1"/>
          <p:nvPr/>
        </p:nvSpPr>
        <p:spPr>
          <a:xfrm>
            <a:off x="5862616" y="548523"/>
            <a:ext cx="509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3B2496-91E2-0047-86FA-2FC3355ECE03}"/>
              </a:ext>
            </a:extLst>
          </p:cNvPr>
          <p:cNvSpPr txBox="1"/>
          <p:nvPr/>
        </p:nvSpPr>
        <p:spPr>
          <a:xfrm>
            <a:off x="5492857" y="1249213"/>
            <a:ext cx="5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4202B7-CDA3-A541-A74F-5957E4A67334}"/>
              </a:ext>
            </a:extLst>
          </p:cNvPr>
          <p:cNvSpPr txBox="1"/>
          <p:nvPr/>
        </p:nvSpPr>
        <p:spPr>
          <a:xfrm>
            <a:off x="6040889" y="1251752"/>
            <a:ext cx="5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Squad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BDEE5D-FC77-D645-BC6F-C1E628A6C9DA}"/>
              </a:ext>
            </a:extLst>
          </p:cNvPr>
          <p:cNvSpPr txBox="1"/>
          <p:nvPr/>
        </p:nvSpPr>
        <p:spPr>
          <a:xfrm>
            <a:off x="4545548" y="1491062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B8D9EC-6249-8A47-9F79-F0DE6C632270}"/>
              </a:ext>
            </a:extLst>
          </p:cNvPr>
          <p:cNvSpPr txBox="1"/>
          <p:nvPr/>
        </p:nvSpPr>
        <p:spPr>
          <a:xfrm>
            <a:off x="4545548" y="1625216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3FED7E-F3B4-C54D-874F-0579E543C8D8}"/>
              </a:ext>
            </a:extLst>
          </p:cNvPr>
          <p:cNvSpPr txBox="1"/>
          <p:nvPr/>
        </p:nvSpPr>
        <p:spPr>
          <a:xfrm>
            <a:off x="4545590" y="1774927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0B373-D0BA-CE46-9B6C-A0BB6EFC2427}"/>
              </a:ext>
            </a:extLst>
          </p:cNvPr>
          <p:cNvSpPr txBox="1"/>
          <p:nvPr/>
        </p:nvSpPr>
        <p:spPr>
          <a:xfrm>
            <a:off x="4545590" y="1920655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9DD4D3-43F3-F746-932E-5E04CE7AF049}"/>
              </a:ext>
            </a:extLst>
          </p:cNvPr>
          <p:cNvSpPr txBox="1"/>
          <p:nvPr/>
        </p:nvSpPr>
        <p:spPr>
          <a:xfrm>
            <a:off x="2613037" y="1290856"/>
            <a:ext cx="1753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Empty List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List with Values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[‘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’, 123, ‘d’]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a Single Value by Index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 a Single Value at the End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(‘new value’)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the Length of the List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Returns an integer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the Max/Min Value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the Sum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sum(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Sorting the List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my_list.sort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EA25A5-D3E4-074E-B075-F63598CAFB84}"/>
              </a:ext>
            </a:extLst>
          </p:cNvPr>
          <p:cNvSpPr/>
          <p:nvPr/>
        </p:nvSpPr>
        <p:spPr>
          <a:xfrm>
            <a:off x="4561493" y="1105889"/>
            <a:ext cx="209894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is logically equivalent to: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5640DE5-6D6C-FA43-84A2-57AB096446EB}"/>
              </a:ext>
            </a:extLst>
          </p:cNvPr>
          <p:cNvSpPr/>
          <p:nvPr/>
        </p:nvSpPr>
        <p:spPr>
          <a:xfrm>
            <a:off x="2452117" y="698272"/>
            <a:ext cx="209894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This list is logically equivalent to:</a:t>
            </a:r>
          </a:p>
        </p:txBody>
      </p:sp>
      <p:sp>
        <p:nvSpPr>
          <p:cNvPr id="49" name="Rounded Rectangle 130">
            <a:extLst>
              <a:ext uri="{FF2B5EF4-FFF2-40B4-BE49-F238E27FC236}">
                <a16:creationId xmlns:a16="http://schemas.microsoft.com/office/drawing/2014/main" id="{29553801-ED3D-402A-85B2-806402319073}"/>
              </a:ext>
            </a:extLst>
          </p:cNvPr>
          <p:cNvSpPr/>
          <p:nvPr/>
        </p:nvSpPr>
        <p:spPr>
          <a:xfrm>
            <a:off x="73968" y="3675225"/>
            <a:ext cx="6748214" cy="2550533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B5B777-7DB6-4E71-B32F-BEBF3478F85F}"/>
              </a:ext>
            </a:extLst>
          </p:cNvPr>
          <p:cNvSpPr txBox="1"/>
          <p:nvPr/>
        </p:nvSpPr>
        <p:spPr>
          <a:xfrm>
            <a:off x="105400" y="3609695"/>
            <a:ext cx="76806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pythonGraph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846F546-D3F1-4E71-A0FA-906276E0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6"/>
          <a:stretch/>
        </p:blipFill>
        <p:spPr>
          <a:xfrm>
            <a:off x="184903" y="4031732"/>
            <a:ext cx="1609177" cy="80621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10661EF-FE2E-4E48-B6A2-B091216DDDEA}"/>
              </a:ext>
            </a:extLst>
          </p:cNvPr>
          <p:cNvSpPr/>
          <p:nvPr/>
        </p:nvSpPr>
        <p:spPr>
          <a:xfrm>
            <a:off x="44279" y="3842296"/>
            <a:ext cx="1760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Use when drawing a simple, non-animated picture.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D24552-8C41-46C4-8300-DC961B2F345C}"/>
              </a:ext>
            </a:extLst>
          </p:cNvPr>
          <p:cNvSpPr txBox="1"/>
          <p:nvPr/>
        </p:nvSpPr>
        <p:spPr>
          <a:xfrm>
            <a:off x="145010" y="3779418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Static Drawing Template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EC331D-B9FC-405E-9664-B801AD5F2FE4}"/>
              </a:ext>
            </a:extLst>
          </p:cNvPr>
          <p:cNvSpPr txBox="1"/>
          <p:nvPr/>
        </p:nvSpPr>
        <p:spPr>
          <a:xfrm>
            <a:off x="1881248" y="3695439"/>
            <a:ext cx="1297316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  <a:latin typeface="Century Gothic" panose="020B0502020202020204" pitchFamily="34" charset="0"/>
              </a:rPr>
              <a:t>Drawing Methods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840CA1A5-6C08-493F-8ADA-A1BB4E01AEF7}"/>
              </a:ext>
            </a:extLst>
          </p:cNvPr>
          <p:cNvSpPr/>
          <p:nvPr/>
        </p:nvSpPr>
        <p:spPr>
          <a:xfrm>
            <a:off x="1797436" y="3695439"/>
            <a:ext cx="82701" cy="1164589"/>
          </a:xfrm>
          <a:prstGeom prst="leftBrace">
            <a:avLst>
              <a:gd name="adj1" fmla="val 8333"/>
              <a:gd name="adj2" fmla="val 6986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4A9C7D-3D46-4D24-A454-318D4CF1F116}"/>
              </a:ext>
            </a:extLst>
          </p:cNvPr>
          <p:cNvCxnSpPr>
            <a:cxnSpLocks/>
          </p:cNvCxnSpPr>
          <p:nvPr/>
        </p:nvCxnSpPr>
        <p:spPr>
          <a:xfrm>
            <a:off x="1146726" y="4508393"/>
            <a:ext cx="65028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E1BF6C1-6B5F-4B43-ABF3-89B78A2BDDC3}"/>
              </a:ext>
            </a:extLst>
          </p:cNvPr>
          <p:cNvSpPr/>
          <p:nvPr/>
        </p:nvSpPr>
        <p:spPr>
          <a:xfrm>
            <a:off x="1802693" y="3775076"/>
            <a:ext cx="285658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clear_window(color) 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draw_arc(x1, y1, x2, y2, start_x,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end_x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color,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draw_image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x, y, width, height)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draw_circle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radius,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draw_ellipse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draw_line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s-E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draw_pixel</a:t>
            </a:r>
            <a:r>
              <a:rPr lang="es-E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color)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draw_text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(text, x, y, color, </a:t>
            </a:r>
            <a:r>
              <a:rPr lang="en-US" sz="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font_size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Underlined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parameters are optional</a:t>
            </a:r>
          </a:p>
          <a:p>
            <a:pPr algn="ctr">
              <a:spcAft>
                <a:spcPts val="100"/>
              </a:spcAft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“filled” should be set to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8846E9-8915-4B0C-A73D-469A5117D9A9}"/>
              </a:ext>
            </a:extLst>
          </p:cNvPr>
          <p:cNvSpPr txBox="1"/>
          <p:nvPr/>
        </p:nvSpPr>
        <p:spPr>
          <a:xfrm>
            <a:off x="1877077" y="4894937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  <a:latin typeface="Century Gothic" panose="020B0502020202020204" pitchFamily="34" charset="0"/>
              </a:rPr>
              <a:t>Predefined Colors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D3B252-109D-4CE9-AD43-0DAE73DFB19C}"/>
              </a:ext>
            </a:extLst>
          </p:cNvPr>
          <p:cNvSpPr/>
          <p:nvPr/>
        </p:nvSpPr>
        <p:spPr>
          <a:xfrm>
            <a:off x="1795474" y="4972757"/>
            <a:ext cx="273634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BLACK, BLUE, GREEN, CYAN, RED, MAGENTA, BROWN, LIGHT_GRAY,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DARK_GRAY, LIGHT_BLUE, LIGHT_GREEN, LIGHT_CYAN, LIGHT_RED,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LIGHT_MAGENTA, YELLOW, WHITE, ORANGE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8BACCF-3BB5-4592-8034-CF7D97AA5242}"/>
              </a:ext>
            </a:extLst>
          </p:cNvPr>
          <p:cNvSpPr txBox="1"/>
          <p:nvPr/>
        </p:nvSpPr>
        <p:spPr>
          <a:xfrm>
            <a:off x="1877077" y="5391744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Mouse Functions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321C29-81B6-4303-8488-110B7F025384}"/>
              </a:ext>
            </a:extLst>
          </p:cNvPr>
          <p:cNvSpPr/>
          <p:nvPr/>
        </p:nvSpPr>
        <p:spPr>
          <a:xfrm>
            <a:off x="1793167" y="5449573"/>
            <a:ext cx="2437852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get_mouse_x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returns x coordinate</a:t>
            </a:r>
            <a:b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get_mouse_y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 returns y coordinate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mouse_button_pressed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mouse_button_down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mouse_button_released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spcAft>
                <a:spcPts val="100"/>
              </a:spcAft>
            </a:pPr>
            <a:r>
              <a:rPr lang="en-US" sz="600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which_button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can be </a:t>
            </a:r>
            <a:br>
              <a:rPr lang="en-US" sz="500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</a:b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“LEFT”, “RIGHT”, “DOWN”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63A2B8-483C-4CD4-BE18-F2A558CB1CCD}"/>
              </a:ext>
            </a:extLst>
          </p:cNvPr>
          <p:cNvSpPr txBox="1"/>
          <p:nvPr/>
        </p:nvSpPr>
        <p:spPr>
          <a:xfrm>
            <a:off x="4666730" y="4677931"/>
            <a:ext cx="180456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Keyboard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2AB4B3-BC2C-437B-83D8-4E98D7CB93FC}"/>
              </a:ext>
            </a:extLst>
          </p:cNvPr>
          <p:cNvSpPr/>
          <p:nvPr/>
        </p:nvSpPr>
        <p:spPr>
          <a:xfrm>
            <a:off x="4582997" y="4729368"/>
            <a:ext cx="2164358" cy="81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key_pressed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key_down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key_released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spcAft>
                <a:spcPts val="100"/>
              </a:spcAft>
            </a:pPr>
            <a:r>
              <a:rPr lang="en-US" sz="600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which_key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can be (warning:  </a:t>
            </a:r>
            <a:r>
              <a:rPr lang="en-US" sz="600" u="sng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case matters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Keys:  ‘a’, ‘b’, ‘c’, ‘1’</a:t>
            </a: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Arrows:  ‘up’, ‘down’, ‘left’, ‘right’</a:t>
            </a: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Keys:  ‘enter’, ‘escape’, ‘f1’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44279" y="4993333"/>
            <a:ext cx="1760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Use when drawing an animation and/or game.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45010" y="4930455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Century Gothic" panose="020B0502020202020204" pitchFamily="34" charset="0"/>
              </a:rPr>
              <a:t>Animation Template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6FB11C8-43E2-40DD-AF5C-3562C2F8A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5"/>
          <a:stretch/>
        </p:blipFill>
        <p:spPr>
          <a:xfrm>
            <a:off x="176859" y="5177999"/>
            <a:ext cx="1393210" cy="992764"/>
          </a:xfrm>
          <a:prstGeom prst="rect">
            <a:avLst/>
          </a:prstGeom>
        </p:spPr>
      </p:pic>
      <p:cxnSp>
        <p:nvCxnSpPr>
          <p:cNvPr id="79" name="Elbow Connector 3">
            <a:extLst>
              <a:ext uri="{FF2B5EF4-FFF2-40B4-BE49-F238E27FC236}">
                <a16:creationId xmlns:a16="http://schemas.microsoft.com/office/drawing/2014/main" id="{B2EB1A23-2714-42EC-9031-E2BC4653E9EB}"/>
              </a:ext>
            </a:extLst>
          </p:cNvPr>
          <p:cNvCxnSpPr>
            <a:endCxn id="67" idx="1"/>
          </p:cNvCxnSpPr>
          <p:nvPr/>
        </p:nvCxnSpPr>
        <p:spPr>
          <a:xfrm flipV="1">
            <a:off x="1143738" y="4509114"/>
            <a:ext cx="653698" cy="1357242"/>
          </a:xfrm>
          <a:prstGeom prst="bentConnector3">
            <a:avLst>
              <a:gd name="adj1" fmla="val 72441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760EA36-FB97-497A-8893-E33A53524D62}"/>
              </a:ext>
            </a:extLst>
          </p:cNvPr>
          <p:cNvSpPr txBox="1"/>
          <p:nvPr/>
        </p:nvSpPr>
        <p:spPr>
          <a:xfrm>
            <a:off x="4668358" y="3695439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Music / Sound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21C883-B681-4545-9739-AE439F130856}"/>
              </a:ext>
            </a:extLst>
          </p:cNvPr>
          <p:cNvSpPr/>
          <p:nvPr/>
        </p:nvSpPr>
        <p:spPr>
          <a:xfrm>
            <a:off x="4582998" y="3745963"/>
            <a:ext cx="2186338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pythonGraph.play_music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pythonGraph.stop_music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45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Music functions will play any MP3 file placed in the same folder.  Music will keep playing until stopped.</a:t>
            </a:r>
          </a:p>
          <a:p>
            <a:pPr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pythonGraph.play_sound_effect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>
              <a:spcAft>
                <a:spcPts val="100"/>
              </a:spcAft>
            </a:pPr>
            <a:endParaRPr lang="en-US" sz="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45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Sound effects will play any WAV file placed in the same folder.  Sound effects will only play once.</a:t>
            </a:r>
          </a:p>
        </p:txBody>
      </p:sp>
      <p:sp>
        <p:nvSpPr>
          <p:cNvPr id="82" name="Rounded Rectangle 37">
            <a:extLst>
              <a:ext uri="{FF2B5EF4-FFF2-40B4-BE49-F238E27FC236}">
                <a16:creationId xmlns:a16="http://schemas.microsoft.com/office/drawing/2014/main" id="{90F2AFF0-11AE-4BBD-B4A1-07EE96A3F3AF}"/>
              </a:ext>
            </a:extLst>
          </p:cNvPr>
          <p:cNvSpPr/>
          <p:nvPr/>
        </p:nvSpPr>
        <p:spPr>
          <a:xfrm>
            <a:off x="72775" y="2915011"/>
            <a:ext cx="2359210" cy="678395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AC8A4B-B262-4BF8-8078-765EC17CA637}"/>
              </a:ext>
            </a:extLst>
          </p:cNvPr>
          <p:cNvSpPr txBox="1"/>
          <p:nvPr/>
        </p:nvSpPr>
        <p:spPr>
          <a:xfrm>
            <a:off x="127109" y="2867607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Random Numbers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148422" y="3083695"/>
            <a:ext cx="227922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Random float (0.0 &lt;= x &lt; 1.0)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random_float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Random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(min &lt;= x &lt;= max)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(min, max)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5EAA4AC-D8EC-428F-B15C-825B446744E3}"/>
              </a:ext>
            </a:extLst>
          </p:cNvPr>
          <p:cNvSpPr/>
          <p:nvPr/>
        </p:nvSpPr>
        <p:spPr>
          <a:xfrm>
            <a:off x="94598" y="2968738"/>
            <a:ext cx="231122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Included in the Random Module</a:t>
            </a:r>
          </a:p>
        </p:txBody>
      </p:sp>
      <p:sp>
        <p:nvSpPr>
          <p:cNvPr id="87" name="Rounded Rectangle 37">
            <a:extLst>
              <a:ext uri="{FF2B5EF4-FFF2-40B4-BE49-F238E27FC236}">
                <a16:creationId xmlns:a16="http://schemas.microsoft.com/office/drawing/2014/main" id="{90F2AFF0-11AE-4BBD-B4A1-07EE96A3F3AF}"/>
              </a:ext>
            </a:extLst>
          </p:cNvPr>
          <p:cNvSpPr/>
          <p:nvPr/>
        </p:nvSpPr>
        <p:spPr>
          <a:xfrm>
            <a:off x="65821" y="6302794"/>
            <a:ext cx="2487126" cy="282414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AC8A4B-B262-4BF8-8078-765EC17CA637}"/>
              </a:ext>
            </a:extLst>
          </p:cNvPr>
          <p:cNvSpPr txBox="1"/>
          <p:nvPr/>
        </p:nvSpPr>
        <p:spPr>
          <a:xfrm>
            <a:off x="120154" y="6245155"/>
            <a:ext cx="1357215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Advanced Data Structures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86380" y="6563983"/>
            <a:ext cx="2450598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Creating a tuple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weekdays = (“Mon”, “Tues”, “Wed”, “Thurs”, “Fri”)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Accessing an element (JUST LIKE LISTS)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print(weekdays[0])</a:t>
            </a:r>
          </a:p>
        </p:txBody>
      </p:sp>
      <p:sp>
        <p:nvSpPr>
          <p:cNvPr id="91" name="Rounded Rectangle 39">
            <a:extLst>
              <a:ext uri="{FF2B5EF4-FFF2-40B4-BE49-F238E27FC236}">
                <a16:creationId xmlns:a16="http://schemas.microsoft.com/office/drawing/2014/main" id="{7434FFBA-76D6-4B0D-A1C0-D584C92F5BF4}"/>
              </a:ext>
            </a:extLst>
          </p:cNvPr>
          <p:cNvSpPr/>
          <p:nvPr/>
        </p:nvSpPr>
        <p:spPr>
          <a:xfrm>
            <a:off x="6107374" y="3623974"/>
            <a:ext cx="656598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Lessons 14-15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85777" y="7243732"/>
            <a:ext cx="246459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Creating an empty set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set()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 items to a set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colors.add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(“RED”)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colors.add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(“BLUE”)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colors.add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(“BLUE”)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Testing to see if an item is in the set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if “RED” in colors: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print(“The color RED is in the set!”)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</p:cNvCxnSpPr>
          <p:nvPr/>
        </p:nvCxnSpPr>
        <p:spPr>
          <a:xfrm flipH="1" flipV="1">
            <a:off x="1011421" y="7828240"/>
            <a:ext cx="137160" cy="164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1714EDF-00AA-46EA-B73C-9AFFC31F6286}"/>
              </a:ext>
            </a:extLst>
          </p:cNvPr>
          <p:cNvSpPr txBox="1"/>
          <p:nvPr/>
        </p:nvSpPr>
        <p:spPr>
          <a:xfrm>
            <a:off x="1089314" y="7718303"/>
            <a:ext cx="1377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Duplicates will be ignored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85777" y="8420186"/>
            <a:ext cx="246459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Creating an empty dictionary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Adding/Editing items in a Dictionary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[‘word’] = ‘Definition’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a Value from a Dictionary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[‘word’])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41530" y="6380674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Tuples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52275" y="6441774"/>
            <a:ext cx="24463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list is essentially a list that, once created, </a:t>
            </a:r>
            <a:r>
              <a:rPr lang="en-US" sz="600" b="1" u="sng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cannot be modified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41530" y="7068098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Sets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52275" y="7129198"/>
            <a:ext cx="209127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set is essentially a list that </a:t>
            </a:r>
            <a:r>
              <a:rPr lang="en-US" sz="600" b="1" u="sng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only contains unique items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55076" y="8243226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Dictionaries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65821" y="8304326"/>
            <a:ext cx="209127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dictionary is essentially a lookup table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7" name="Rounded Rectangle 39">
            <a:extLst>
              <a:ext uri="{FF2B5EF4-FFF2-40B4-BE49-F238E27FC236}">
                <a16:creationId xmlns:a16="http://schemas.microsoft.com/office/drawing/2014/main" id="{7434FFBA-76D6-4B0D-A1C0-D584C92F5BF4}"/>
              </a:ext>
            </a:extLst>
          </p:cNvPr>
          <p:cNvSpPr/>
          <p:nvPr/>
        </p:nvSpPr>
        <p:spPr>
          <a:xfrm>
            <a:off x="1937997" y="6246184"/>
            <a:ext cx="541226" cy="1129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20</a:t>
            </a:r>
          </a:p>
        </p:txBody>
      </p:sp>
    </p:spTree>
    <p:extLst>
      <p:ext uri="{BB962C8B-B14F-4D97-AF65-F5344CB8AC3E}">
        <p14:creationId xmlns:p14="http://schemas.microsoft.com/office/powerpoint/2010/main" val="379426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B15AC30F2044BA6AAD83DD578EAEE" ma:contentTypeVersion="6" ma:contentTypeDescription="Create a new document." ma:contentTypeScope="" ma:versionID="01b8a4be5cdd01a082e18cf4ed302abf">
  <xsd:schema xmlns:xsd="http://www.w3.org/2001/XMLSchema" xmlns:xs="http://www.w3.org/2001/XMLSchema" xmlns:p="http://schemas.microsoft.com/office/2006/metadata/properties" xmlns:ns2="90478df4-36a4-4e94-ab44-0266833dac8f" xmlns:ns3="5ec9276d-73aa-44a1-9931-c8058948a8a6" targetNamespace="http://schemas.microsoft.com/office/2006/metadata/properties" ma:root="true" ma:fieldsID="c019bbf0f9113d7e6f7fc36c82415515" ns2:_="" ns3:_="">
    <xsd:import namespace="90478df4-36a4-4e94-ab44-0266833dac8f"/>
    <xsd:import namespace="5ec9276d-73aa-44a1-9931-c8058948a8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78df4-36a4-4e94-ab44-0266833dac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276d-73aa-44a1-9931-c8058948a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02E36-83CA-450D-B2AF-8305329775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6f87f42-bac6-49e2-b9d5-04744cb514ee"/>
    <ds:schemaRef ds:uri="fcae3b96-bd14-4ee2-8386-a94084e60018"/>
  </ds:schemaRefs>
</ds:datastoreItem>
</file>

<file path=customXml/itemProps2.xml><?xml version="1.0" encoding="utf-8"?>
<ds:datastoreItem xmlns:ds="http://schemas.openxmlformats.org/officeDocument/2006/customXml" ds:itemID="{8CC5357D-F80C-4938-AF8A-D04089181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11BFB-20C2-4B6F-8550-5AD9E503D25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22302</TotalTime>
  <Words>2419</Words>
  <Application>Microsoft Macintosh PowerPoint</Application>
  <PresentationFormat>On-screen Show (4:3)</PresentationFormat>
  <Paragraphs>341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de Freitas</dc:creator>
  <cp:lastModifiedBy>De Freitas, Adrian A Lt Col USAF USAFA DF/DFCS</cp:lastModifiedBy>
  <cp:revision>139</cp:revision>
  <cp:lastPrinted>2023-01-05T14:49:04Z</cp:lastPrinted>
  <dcterms:created xsi:type="dcterms:W3CDTF">2019-08-01T15:35:30Z</dcterms:created>
  <dcterms:modified xsi:type="dcterms:W3CDTF">2023-01-19T18:50:44Z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0x010100B14B15AC30F2044BA6AAD83DD578EAEE</vt:lpwstr>
  </property>
  <property fmtid="{D5CDD505-2E9C-101B-9397-08002B2CF9AE}" pid="3" name="MediaServiceImageTags">
    <vt:lpwstr/>
  </property>
</Properties>
</file>