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1" r:id="rId3"/>
    <p:sldId id="258" r:id="rId4"/>
    <p:sldId id="274" r:id="rId5"/>
    <p:sldId id="259" r:id="rId6"/>
    <p:sldId id="264" r:id="rId7"/>
    <p:sldId id="275" r:id="rId8"/>
    <p:sldId id="273" r:id="rId9"/>
    <p:sldId id="276" r:id="rId10"/>
    <p:sldId id="265" r:id="rId11"/>
    <p:sldId id="270" r:id="rId12"/>
    <p:sldId id="271" r:id="rId13"/>
    <p:sldId id="266" r:id="rId14"/>
    <p:sldId id="260" r:id="rId15"/>
    <p:sldId id="277" r:id="rId16"/>
    <p:sldId id="278" r:id="rId17"/>
    <p:sldId id="279" r:id="rId18"/>
    <p:sldId id="262" r:id="rId19"/>
    <p:sldId id="26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621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621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8623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9912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300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701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573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166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9409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4346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8/15/2024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55691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lIns="109728" tIns="109728" rIns="109728" bIns="91440" anchor="ctr"/>
          <a:lstStyle>
            <a:lvl1pPr algn="l">
              <a:defRPr sz="1000" spc="80">
                <a:solidFill>
                  <a:schemeClr val="tx1"/>
                </a:solidFill>
              </a:defRPr>
            </a:lvl1pPr>
          </a:lstStyle>
          <a:p>
            <a:fld id="{81B8F32D-D8B6-4B9E-9CBF-DCAC30B7B93D}" type="datetimeFigureOut">
              <a:rPr lang="en-US" smtClean="0"/>
              <a:pPr/>
              <a:t>8/15/2024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lIns="109728" tIns="109728" rIns="109728" bIns="91440" anchor="ctr"/>
          <a:lstStyle>
            <a:lvl1pPr algn="l">
              <a:defRPr sz="900" spc="8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lIns="109728" tIns="109728" rIns="109728" bIns="9144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453095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10000"/>
        </a:lnSpc>
        <a:spcBef>
          <a:spcPct val="0"/>
        </a:spcBef>
        <a:buNone/>
        <a:defRPr sz="6600" kern="1200" spc="13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400" kern="1200" spc="1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1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2000" kern="1200" spc="1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1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CF8FBE9-0B02-499F-EA48-929BD2F082FB}"/>
              </a:ext>
            </a:extLst>
          </p:cNvPr>
          <p:cNvPicPr>
            <a:picLocks noChangeAspect="1"/>
          </p:cNvPicPr>
          <p:nvPr/>
        </p:nvPicPr>
        <p:blipFill>
          <a:blip r:embed="rId2">
            <a:alphaModFix amt="40000"/>
          </a:blip>
          <a:srcRect t="27701" r="-1" b="16729"/>
          <a:stretch/>
        </p:blipFill>
        <p:spPr>
          <a:xfrm>
            <a:off x="-3048" y="-1"/>
            <a:ext cx="12188932" cy="6857990"/>
          </a:xfrm>
          <a:prstGeom prst="rect">
            <a:avLst/>
          </a:prstGeom>
        </p:spPr>
      </p:pic>
      <p:sp>
        <p:nvSpPr>
          <p:cNvPr id="2" name="タイトル 1">
            <a:extLst>
              <a:ext uri="{FF2B5EF4-FFF2-40B4-BE49-F238E27FC236}">
                <a16:creationId xmlns:a16="http://schemas.microsoft.com/office/drawing/2014/main" id="{AE6130E9-2CC7-B213-D89C-A434C0BEA040}"/>
              </a:ext>
            </a:extLst>
          </p:cNvPr>
          <p:cNvSpPr>
            <a:spLocks noGrp="1"/>
          </p:cNvSpPr>
          <p:nvPr>
            <p:ph type="ctrTitle"/>
          </p:nvPr>
        </p:nvSpPr>
        <p:spPr>
          <a:xfrm>
            <a:off x="482600" y="732032"/>
            <a:ext cx="6900839" cy="2736390"/>
          </a:xfrm>
        </p:spPr>
        <p:txBody>
          <a:bodyPr anchor="t">
            <a:normAutofit/>
          </a:bodyPr>
          <a:lstStyle/>
          <a:p>
            <a:pPr>
              <a:lnSpc>
                <a:spcPct val="100000"/>
              </a:lnSpc>
            </a:pPr>
            <a:r>
              <a:rPr kumimoji="1" lang="ja-JP" altLang="en-US" sz="6800">
                <a:solidFill>
                  <a:srgbClr val="FFFFFF"/>
                </a:solidFill>
              </a:rPr>
              <a:t>個人製作発表会</a:t>
            </a:r>
            <a:br>
              <a:rPr kumimoji="1" lang="en-US" altLang="ja-JP" sz="6800">
                <a:solidFill>
                  <a:srgbClr val="FFFFFF"/>
                </a:solidFill>
              </a:rPr>
            </a:br>
            <a:endParaRPr kumimoji="1" lang="ja-JP" altLang="en-US" sz="6800">
              <a:solidFill>
                <a:srgbClr val="FFFFFF"/>
              </a:solidFill>
            </a:endParaRPr>
          </a:p>
        </p:txBody>
      </p:sp>
      <p:sp>
        <p:nvSpPr>
          <p:cNvPr id="3" name="字幕 2">
            <a:extLst>
              <a:ext uri="{FF2B5EF4-FFF2-40B4-BE49-F238E27FC236}">
                <a16:creationId xmlns:a16="http://schemas.microsoft.com/office/drawing/2014/main" id="{AC963D25-96E4-17FF-F3A6-F0380156B516}"/>
              </a:ext>
            </a:extLst>
          </p:cNvPr>
          <p:cNvSpPr>
            <a:spLocks noGrp="1"/>
          </p:cNvSpPr>
          <p:nvPr>
            <p:ph type="subTitle" idx="1"/>
          </p:nvPr>
        </p:nvSpPr>
        <p:spPr>
          <a:xfrm>
            <a:off x="9547123" y="5565062"/>
            <a:ext cx="2035526" cy="586472"/>
          </a:xfrm>
        </p:spPr>
        <p:txBody>
          <a:bodyPr anchor="b">
            <a:normAutofit fontScale="92500" lnSpcReduction="10000"/>
          </a:bodyPr>
          <a:lstStyle/>
          <a:p>
            <a:pPr algn="r"/>
            <a:r>
              <a:rPr kumimoji="1" lang="ja-JP" altLang="en-US" dirty="0">
                <a:solidFill>
                  <a:srgbClr val="FFFFFF"/>
                </a:solidFill>
              </a:rPr>
              <a:t>冨田　篤司</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5" name="テキスト ボックス 4">
            <a:extLst>
              <a:ext uri="{FF2B5EF4-FFF2-40B4-BE49-F238E27FC236}">
                <a16:creationId xmlns:a16="http://schemas.microsoft.com/office/drawing/2014/main" id="{DB2CA6F7-FBDD-C100-0DA9-6391B3DEB567}"/>
              </a:ext>
            </a:extLst>
          </p:cNvPr>
          <p:cNvSpPr txBox="1"/>
          <p:nvPr/>
        </p:nvSpPr>
        <p:spPr>
          <a:xfrm>
            <a:off x="1199535" y="2605548"/>
            <a:ext cx="8200104" cy="1754326"/>
          </a:xfrm>
          <a:prstGeom prst="rect">
            <a:avLst/>
          </a:prstGeom>
          <a:noFill/>
        </p:spPr>
        <p:txBody>
          <a:bodyPr wrap="square" rtlCol="0">
            <a:spAutoFit/>
          </a:bodyPr>
          <a:lstStyle/>
          <a:p>
            <a:r>
              <a:rPr kumimoji="1" lang="en-US" altLang="ja-JP" sz="5400" dirty="0"/>
              <a:t>Python</a:t>
            </a:r>
            <a:r>
              <a:rPr kumimoji="1" lang="ja-JP" altLang="en-US" sz="5400" dirty="0"/>
              <a:t>による株価分析</a:t>
            </a:r>
            <a:endParaRPr kumimoji="1" lang="en-US" altLang="ja-JP" sz="5400" dirty="0"/>
          </a:p>
          <a:p>
            <a:r>
              <a:rPr kumimoji="1" lang="ja-JP" altLang="en-US" sz="5400" dirty="0"/>
              <a:t>アプリ製作</a:t>
            </a:r>
          </a:p>
        </p:txBody>
      </p:sp>
    </p:spTree>
    <p:extLst>
      <p:ext uri="{BB962C8B-B14F-4D97-AF65-F5344CB8AC3E}">
        <p14:creationId xmlns:p14="http://schemas.microsoft.com/office/powerpoint/2010/main" val="411235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E35A3-7707-6683-BB14-BEEA7803A93B}"/>
              </a:ext>
            </a:extLst>
          </p:cNvPr>
          <p:cNvSpPr>
            <a:spLocks noGrp="1"/>
          </p:cNvSpPr>
          <p:nvPr>
            <p:ph type="title"/>
          </p:nvPr>
        </p:nvSpPr>
        <p:spPr>
          <a:xfrm>
            <a:off x="502265" y="553204"/>
            <a:ext cx="11337310" cy="846981"/>
          </a:xfrm>
        </p:spPr>
        <p:txBody>
          <a:bodyPr/>
          <a:lstStyle/>
          <a:p>
            <a:r>
              <a:rPr kumimoji="1" lang="ja-JP" altLang="en-US" sz="2400" dirty="0"/>
              <a:t>プログラミングに使われたメソッド、関数</a:t>
            </a:r>
            <a:br>
              <a:rPr kumimoji="1" lang="en-US" altLang="ja-JP" sz="2400" dirty="0"/>
            </a:br>
            <a:r>
              <a:rPr kumimoji="1" lang="ja-JP" altLang="en-US" sz="800" dirty="0"/>
              <a:t> </a:t>
            </a:r>
            <a:r>
              <a:rPr kumimoji="1" lang="en-US" altLang="ja-JP" sz="2400" dirty="0"/>
              <a:t>(</a:t>
            </a:r>
            <a:r>
              <a:rPr kumimoji="1" lang="ja-JP" altLang="en-US" sz="2400" dirty="0"/>
              <a:t>汎用性が高そうなもの、疑問に思ったものを</a:t>
            </a:r>
            <a:r>
              <a:rPr kumimoji="1" lang="en-US" altLang="ja-JP" sz="2400" dirty="0"/>
              <a:t>pick up) </a:t>
            </a:r>
            <a:endParaRPr kumimoji="1" lang="ja-JP" altLang="en-US" sz="2400" dirty="0"/>
          </a:p>
        </p:txBody>
      </p:sp>
      <p:sp>
        <p:nvSpPr>
          <p:cNvPr id="4" name="テキスト ボックス 3">
            <a:extLst>
              <a:ext uri="{FF2B5EF4-FFF2-40B4-BE49-F238E27FC236}">
                <a16:creationId xmlns:a16="http://schemas.microsoft.com/office/drawing/2014/main" id="{4027DA7A-9D4F-3261-899E-E7E436F64C3F}"/>
              </a:ext>
            </a:extLst>
          </p:cNvPr>
          <p:cNvSpPr txBox="1"/>
          <p:nvPr/>
        </p:nvSpPr>
        <p:spPr>
          <a:xfrm>
            <a:off x="914401" y="5088484"/>
            <a:ext cx="8908025" cy="646331"/>
          </a:xfrm>
          <a:prstGeom prst="rect">
            <a:avLst/>
          </a:prstGeom>
          <a:noFill/>
        </p:spPr>
        <p:txBody>
          <a:bodyPr wrap="square" rtlCol="0">
            <a:spAutoFit/>
          </a:bodyPr>
          <a:lstStyle/>
          <a:p>
            <a:r>
              <a:rPr kumimoji="1" lang="en-US" altLang="ja-JP" dirty="0" err="1"/>
              <a:t>YutaKa</a:t>
            </a:r>
            <a:r>
              <a:rPr kumimoji="1" lang="ja-JP" altLang="en-US" dirty="0"/>
              <a:t>の</a:t>
            </a:r>
            <a:r>
              <a:rPr kumimoji="1" lang="en-US" altLang="ja-JP" dirty="0"/>
              <a:t>Python</a:t>
            </a:r>
            <a:r>
              <a:rPr kumimoji="1" lang="ja-JP" altLang="en-US" dirty="0"/>
              <a:t>教室（</a:t>
            </a:r>
            <a:r>
              <a:rPr lang="ja-JP" altLang="en-US" dirty="0"/>
              <a:t>参照</a:t>
            </a:r>
            <a:r>
              <a:rPr lang="en-US" altLang="ja-JP" dirty="0"/>
              <a:t>) </a:t>
            </a:r>
          </a:p>
          <a:p>
            <a:r>
              <a:rPr lang="en-US" altLang="ja-JP" dirty="0"/>
              <a:t>https://www.yutaka-note.com/entry/pandas_rolling</a:t>
            </a:r>
          </a:p>
        </p:txBody>
      </p:sp>
      <p:sp>
        <p:nvSpPr>
          <p:cNvPr id="5" name="テキスト ボックス 4">
            <a:extLst>
              <a:ext uri="{FF2B5EF4-FFF2-40B4-BE49-F238E27FC236}">
                <a16:creationId xmlns:a16="http://schemas.microsoft.com/office/drawing/2014/main" id="{367767D0-4CAB-3D84-0F73-79EC1E01E4BB}"/>
              </a:ext>
            </a:extLst>
          </p:cNvPr>
          <p:cNvSpPr txBox="1"/>
          <p:nvPr/>
        </p:nvSpPr>
        <p:spPr>
          <a:xfrm>
            <a:off x="742951" y="1407584"/>
            <a:ext cx="1858586" cy="369332"/>
          </a:xfrm>
          <a:prstGeom prst="rect">
            <a:avLst/>
          </a:prstGeom>
          <a:noFill/>
        </p:spPr>
        <p:txBody>
          <a:bodyPr wrap="none" rtlCol="0">
            <a:spAutoFit/>
          </a:bodyPr>
          <a:lstStyle/>
          <a:p>
            <a:r>
              <a:rPr lang="en-US" altLang="ja-JP" dirty="0"/>
              <a:t>Rolling</a:t>
            </a:r>
            <a:r>
              <a:rPr lang="ja-JP" altLang="en-US" dirty="0"/>
              <a:t>メソッド</a:t>
            </a:r>
            <a:endParaRPr kumimoji="1" lang="ja-JP" altLang="en-US" dirty="0"/>
          </a:p>
        </p:txBody>
      </p:sp>
      <p:sp>
        <p:nvSpPr>
          <p:cNvPr id="6" name="テキスト ボックス 5">
            <a:extLst>
              <a:ext uri="{FF2B5EF4-FFF2-40B4-BE49-F238E27FC236}">
                <a16:creationId xmlns:a16="http://schemas.microsoft.com/office/drawing/2014/main" id="{93D0C5BA-E00D-1A01-BC58-4CC92CA9F1D7}"/>
              </a:ext>
            </a:extLst>
          </p:cNvPr>
          <p:cNvSpPr txBox="1"/>
          <p:nvPr/>
        </p:nvSpPr>
        <p:spPr>
          <a:xfrm>
            <a:off x="914401" y="1742889"/>
            <a:ext cx="8539842" cy="369332"/>
          </a:xfrm>
          <a:prstGeom prst="rect">
            <a:avLst/>
          </a:prstGeom>
          <a:noFill/>
        </p:spPr>
        <p:txBody>
          <a:bodyPr wrap="square" rtlCol="0">
            <a:spAutoFit/>
          </a:bodyPr>
          <a:lstStyle/>
          <a:p>
            <a:r>
              <a:rPr kumimoji="1" lang="en-US" altLang="ja-JP" dirty="0"/>
              <a:t>.rolling(</a:t>
            </a:r>
            <a:r>
              <a:rPr lang="en-US" altLang="ja-JP" dirty="0"/>
              <a:t>)</a:t>
            </a:r>
            <a:r>
              <a:rPr lang="ja-JP" altLang="en-US" dirty="0"/>
              <a:t>メソッドを使用すると、データ区間をずらしながら関数を適用できます。</a:t>
            </a:r>
            <a:endParaRPr kumimoji="1" lang="ja-JP" altLang="en-US" dirty="0"/>
          </a:p>
        </p:txBody>
      </p:sp>
      <p:pic>
        <p:nvPicPr>
          <p:cNvPr id="10" name="図 9" descr="ダイアグラム&#10;&#10;自動的に生成された説明">
            <a:extLst>
              <a:ext uri="{FF2B5EF4-FFF2-40B4-BE49-F238E27FC236}">
                <a16:creationId xmlns:a16="http://schemas.microsoft.com/office/drawing/2014/main" id="{8B1CFCF7-CB6A-CB9A-17F1-0E81D1EB6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722" y="2274210"/>
            <a:ext cx="5334246" cy="2471570"/>
          </a:xfrm>
          <a:prstGeom prst="rect">
            <a:avLst/>
          </a:prstGeom>
        </p:spPr>
      </p:pic>
    </p:spTree>
    <p:extLst>
      <p:ext uri="{BB962C8B-B14F-4D97-AF65-F5344CB8AC3E}">
        <p14:creationId xmlns:p14="http://schemas.microsoft.com/office/powerpoint/2010/main" val="154131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 が含まれている画像&#10;&#10;自動的に生成された説明">
            <a:extLst>
              <a:ext uri="{FF2B5EF4-FFF2-40B4-BE49-F238E27FC236}">
                <a16:creationId xmlns:a16="http://schemas.microsoft.com/office/drawing/2014/main" id="{A6387BF8-6EFD-BECE-4DF2-125B0C956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433" y="2141660"/>
            <a:ext cx="4877223" cy="2926334"/>
          </a:xfrm>
          <a:prstGeom prst="rect">
            <a:avLst/>
          </a:prstGeom>
        </p:spPr>
      </p:pic>
      <p:sp>
        <p:nvSpPr>
          <p:cNvPr id="6" name="テキスト ボックス 5">
            <a:extLst>
              <a:ext uri="{FF2B5EF4-FFF2-40B4-BE49-F238E27FC236}">
                <a16:creationId xmlns:a16="http://schemas.microsoft.com/office/drawing/2014/main" id="{228BBF38-D3F2-DDE2-3434-91CCF808EA80}"/>
              </a:ext>
            </a:extLst>
          </p:cNvPr>
          <p:cNvSpPr txBox="1"/>
          <p:nvPr/>
        </p:nvSpPr>
        <p:spPr>
          <a:xfrm>
            <a:off x="1170040" y="5245800"/>
            <a:ext cx="8908025" cy="646331"/>
          </a:xfrm>
          <a:prstGeom prst="rect">
            <a:avLst/>
          </a:prstGeom>
          <a:noFill/>
        </p:spPr>
        <p:txBody>
          <a:bodyPr wrap="square" rtlCol="0">
            <a:spAutoFit/>
          </a:bodyPr>
          <a:lstStyle/>
          <a:p>
            <a:r>
              <a:rPr kumimoji="1" lang="en-US" altLang="ja-JP" dirty="0" err="1"/>
              <a:t>YutaKa</a:t>
            </a:r>
            <a:r>
              <a:rPr kumimoji="1" lang="ja-JP" altLang="en-US" dirty="0"/>
              <a:t>の</a:t>
            </a:r>
            <a:r>
              <a:rPr kumimoji="1" lang="en-US" altLang="ja-JP" dirty="0"/>
              <a:t>Python</a:t>
            </a:r>
            <a:r>
              <a:rPr kumimoji="1" lang="ja-JP" altLang="en-US" dirty="0"/>
              <a:t>教室（</a:t>
            </a:r>
            <a:r>
              <a:rPr lang="ja-JP" altLang="en-US" dirty="0"/>
              <a:t>参照</a:t>
            </a:r>
            <a:r>
              <a:rPr lang="en-US" altLang="ja-JP" dirty="0"/>
              <a:t>) </a:t>
            </a:r>
          </a:p>
          <a:p>
            <a:r>
              <a:rPr lang="en-US" altLang="ja-JP" dirty="0"/>
              <a:t>https://www.yutaka-note.com/entry/pandas_maxmin</a:t>
            </a:r>
          </a:p>
        </p:txBody>
      </p:sp>
      <p:sp>
        <p:nvSpPr>
          <p:cNvPr id="7" name="テキスト ボックス 6">
            <a:extLst>
              <a:ext uri="{FF2B5EF4-FFF2-40B4-BE49-F238E27FC236}">
                <a16:creationId xmlns:a16="http://schemas.microsoft.com/office/drawing/2014/main" id="{7AC643C0-B991-3F77-7367-2BBBB21115B7}"/>
              </a:ext>
            </a:extLst>
          </p:cNvPr>
          <p:cNvSpPr txBox="1"/>
          <p:nvPr/>
        </p:nvSpPr>
        <p:spPr>
          <a:xfrm>
            <a:off x="1170040" y="868952"/>
            <a:ext cx="2658100" cy="369332"/>
          </a:xfrm>
          <a:prstGeom prst="rect">
            <a:avLst/>
          </a:prstGeom>
          <a:noFill/>
        </p:spPr>
        <p:txBody>
          <a:bodyPr wrap="none" rtlCol="0">
            <a:spAutoFit/>
          </a:bodyPr>
          <a:lstStyle/>
          <a:p>
            <a:r>
              <a:rPr lang="en-US" altLang="ja-JP" dirty="0"/>
              <a:t>.max() .min()</a:t>
            </a:r>
            <a:r>
              <a:rPr lang="ja-JP" altLang="en-US" dirty="0"/>
              <a:t>メソッド</a:t>
            </a:r>
            <a:endParaRPr kumimoji="1" lang="ja-JP" altLang="en-US" dirty="0"/>
          </a:p>
        </p:txBody>
      </p:sp>
      <p:sp>
        <p:nvSpPr>
          <p:cNvPr id="10" name="テキスト ボックス 9">
            <a:extLst>
              <a:ext uri="{FF2B5EF4-FFF2-40B4-BE49-F238E27FC236}">
                <a16:creationId xmlns:a16="http://schemas.microsoft.com/office/drawing/2014/main" id="{F5EBEE02-59ED-0F7F-77EE-65CD2B627184}"/>
              </a:ext>
            </a:extLst>
          </p:cNvPr>
          <p:cNvSpPr txBox="1"/>
          <p:nvPr/>
        </p:nvSpPr>
        <p:spPr>
          <a:xfrm>
            <a:off x="1258529" y="1317523"/>
            <a:ext cx="9851923" cy="646331"/>
          </a:xfrm>
          <a:prstGeom prst="rect">
            <a:avLst/>
          </a:prstGeom>
          <a:noFill/>
        </p:spPr>
        <p:txBody>
          <a:bodyPr wrap="square" rtlCol="0">
            <a:spAutoFit/>
          </a:bodyPr>
          <a:lstStyle/>
          <a:p>
            <a:r>
              <a:rPr lang="ja-JP" altLang="en-US" dirty="0"/>
              <a:t>各行の最大値・最小値を取得したい場合に　</a:t>
            </a:r>
            <a:r>
              <a:rPr lang="en-US" altLang="ja-JP" dirty="0"/>
              <a:t>.max() .min()</a:t>
            </a:r>
            <a:r>
              <a:rPr lang="ja-JP" altLang="en-US" dirty="0"/>
              <a:t>メソッドを使用します。</a:t>
            </a:r>
            <a:endParaRPr lang="en-US" altLang="ja-JP" dirty="0"/>
          </a:p>
          <a:p>
            <a:r>
              <a:rPr lang="ja-JP" altLang="en-US" dirty="0"/>
              <a:t>デフォルトでは、行方向に最大値・最小値を集計します。</a:t>
            </a:r>
            <a:endParaRPr kumimoji="1" lang="ja-JP" altLang="en-US" dirty="0"/>
          </a:p>
        </p:txBody>
      </p:sp>
      <p:cxnSp>
        <p:nvCxnSpPr>
          <p:cNvPr id="11" name="直線コネクタ 10">
            <a:extLst>
              <a:ext uri="{FF2B5EF4-FFF2-40B4-BE49-F238E27FC236}">
                <a16:creationId xmlns:a16="http://schemas.microsoft.com/office/drawing/2014/main" id="{C08CBD79-266E-D620-A428-A7EA77B00712}"/>
              </a:ext>
            </a:extLst>
          </p:cNvPr>
          <p:cNvCxnSpPr>
            <a:cxnSpLocks/>
          </p:cNvCxnSpPr>
          <p:nvPr/>
        </p:nvCxnSpPr>
        <p:spPr>
          <a:xfrm>
            <a:off x="1307267" y="1897175"/>
            <a:ext cx="5948939" cy="0"/>
          </a:xfrm>
          <a:prstGeom prst="line">
            <a:avLst/>
          </a:prstGeom>
          <a:ln w="50800" cmpd="dbl">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17607C5D-C383-52E1-7733-72706E1124DD}"/>
              </a:ext>
            </a:extLst>
          </p:cNvPr>
          <p:cNvSpPr/>
          <p:nvPr/>
        </p:nvSpPr>
        <p:spPr>
          <a:xfrm>
            <a:off x="4660278" y="3215869"/>
            <a:ext cx="1849097" cy="2029930"/>
          </a:xfrm>
          <a:prstGeom prst="round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838CD4A8-C7D9-5E1F-17D6-ECEB9DDBFA2E}"/>
              </a:ext>
            </a:extLst>
          </p:cNvPr>
          <p:cNvCxnSpPr>
            <a:cxnSpLocks/>
          </p:cNvCxnSpPr>
          <p:nvPr/>
        </p:nvCxnSpPr>
        <p:spPr>
          <a:xfrm flipH="1" flipV="1">
            <a:off x="6774426" y="1897175"/>
            <a:ext cx="2143222" cy="221754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2C852F5-7ADF-4F0C-18D3-6AE5FD0B21F8}"/>
              </a:ext>
            </a:extLst>
          </p:cNvPr>
          <p:cNvCxnSpPr>
            <a:cxnSpLocks/>
            <a:endCxn id="12" idx="3"/>
          </p:cNvCxnSpPr>
          <p:nvPr/>
        </p:nvCxnSpPr>
        <p:spPr>
          <a:xfrm flipH="1">
            <a:off x="6509375" y="4215755"/>
            <a:ext cx="2300539" cy="15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EC33616-1FE1-91D7-F2CA-1EF87E810BF4}"/>
              </a:ext>
            </a:extLst>
          </p:cNvPr>
          <p:cNvSpPr txBox="1"/>
          <p:nvPr/>
        </p:nvSpPr>
        <p:spPr>
          <a:xfrm>
            <a:off x="8898195" y="4114717"/>
            <a:ext cx="1297858" cy="369332"/>
          </a:xfrm>
          <a:prstGeom prst="rect">
            <a:avLst/>
          </a:prstGeom>
          <a:noFill/>
        </p:spPr>
        <p:txBody>
          <a:bodyPr wrap="square" rtlCol="0">
            <a:spAutoFit/>
          </a:bodyPr>
          <a:lstStyle/>
          <a:p>
            <a:r>
              <a:rPr lang="ja-JP" altLang="en-US" dirty="0">
                <a:solidFill>
                  <a:srgbClr val="FF0000"/>
                </a:solidFill>
              </a:rPr>
              <a:t>ここ重要</a:t>
            </a:r>
            <a:endParaRPr kumimoji="1" lang="ja-JP" altLang="en-US" dirty="0">
              <a:solidFill>
                <a:srgbClr val="FF0000"/>
              </a:solidFill>
            </a:endParaRPr>
          </a:p>
        </p:txBody>
      </p:sp>
    </p:spTree>
    <p:extLst>
      <p:ext uri="{BB962C8B-B14F-4D97-AF65-F5344CB8AC3E}">
        <p14:creationId xmlns:p14="http://schemas.microsoft.com/office/powerpoint/2010/main" val="336519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28BBF38-D3F2-DDE2-3434-91CCF808EA80}"/>
              </a:ext>
            </a:extLst>
          </p:cNvPr>
          <p:cNvSpPr txBox="1"/>
          <p:nvPr/>
        </p:nvSpPr>
        <p:spPr>
          <a:xfrm>
            <a:off x="1170040" y="5245800"/>
            <a:ext cx="8908025" cy="646331"/>
          </a:xfrm>
          <a:prstGeom prst="rect">
            <a:avLst/>
          </a:prstGeom>
          <a:noFill/>
        </p:spPr>
        <p:txBody>
          <a:bodyPr wrap="square" rtlCol="0">
            <a:spAutoFit/>
          </a:bodyPr>
          <a:lstStyle/>
          <a:p>
            <a:r>
              <a:rPr kumimoji="1" lang="en-US" altLang="ja-JP" dirty="0" err="1"/>
              <a:t>YutaKa</a:t>
            </a:r>
            <a:r>
              <a:rPr kumimoji="1" lang="ja-JP" altLang="en-US" dirty="0"/>
              <a:t>の</a:t>
            </a:r>
            <a:r>
              <a:rPr kumimoji="1" lang="en-US" altLang="ja-JP" dirty="0"/>
              <a:t>Python</a:t>
            </a:r>
            <a:r>
              <a:rPr kumimoji="1" lang="ja-JP" altLang="en-US" dirty="0"/>
              <a:t>教室（</a:t>
            </a:r>
            <a:r>
              <a:rPr lang="ja-JP" altLang="en-US" dirty="0"/>
              <a:t>参照</a:t>
            </a:r>
            <a:r>
              <a:rPr lang="en-US" altLang="ja-JP" dirty="0"/>
              <a:t>) </a:t>
            </a:r>
          </a:p>
          <a:p>
            <a:r>
              <a:rPr lang="en-US" altLang="ja-JP" dirty="0"/>
              <a:t>https://www.yutaka-note.com/entry/pandas_maxmin</a:t>
            </a:r>
          </a:p>
        </p:txBody>
      </p:sp>
      <p:sp>
        <p:nvSpPr>
          <p:cNvPr id="7" name="テキスト ボックス 6">
            <a:extLst>
              <a:ext uri="{FF2B5EF4-FFF2-40B4-BE49-F238E27FC236}">
                <a16:creationId xmlns:a16="http://schemas.microsoft.com/office/drawing/2014/main" id="{7AC643C0-B991-3F77-7367-2BBBB21115B7}"/>
              </a:ext>
            </a:extLst>
          </p:cNvPr>
          <p:cNvSpPr txBox="1"/>
          <p:nvPr/>
        </p:nvSpPr>
        <p:spPr>
          <a:xfrm>
            <a:off x="1170040" y="868952"/>
            <a:ext cx="3315331" cy="369332"/>
          </a:xfrm>
          <a:prstGeom prst="rect">
            <a:avLst/>
          </a:prstGeom>
          <a:noFill/>
        </p:spPr>
        <p:txBody>
          <a:bodyPr wrap="none" rtlCol="0">
            <a:spAutoFit/>
          </a:bodyPr>
          <a:lstStyle/>
          <a:p>
            <a:r>
              <a:rPr lang="en-US" altLang="ja-JP" dirty="0"/>
              <a:t>.</a:t>
            </a:r>
            <a:r>
              <a:rPr lang="en-US" altLang="ja-JP" dirty="0" err="1"/>
              <a:t>idxmax</a:t>
            </a:r>
            <a:r>
              <a:rPr lang="en-US" altLang="ja-JP" dirty="0"/>
              <a:t>() .</a:t>
            </a:r>
            <a:r>
              <a:rPr lang="en-US" altLang="ja-JP" dirty="0" err="1"/>
              <a:t>idxmin</a:t>
            </a:r>
            <a:r>
              <a:rPr lang="en-US" altLang="ja-JP" dirty="0"/>
              <a:t>()</a:t>
            </a:r>
            <a:r>
              <a:rPr lang="ja-JP" altLang="en-US" dirty="0"/>
              <a:t>メソッド</a:t>
            </a:r>
            <a:endParaRPr kumimoji="1" lang="ja-JP" altLang="en-US" dirty="0"/>
          </a:p>
        </p:txBody>
      </p:sp>
      <p:sp>
        <p:nvSpPr>
          <p:cNvPr id="10" name="テキスト ボックス 9">
            <a:extLst>
              <a:ext uri="{FF2B5EF4-FFF2-40B4-BE49-F238E27FC236}">
                <a16:creationId xmlns:a16="http://schemas.microsoft.com/office/drawing/2014/main" id="{F5EBEE02-59ED-0F7F-77EE-65CD2B627184}"/>
              </a:ext>
            </a:extLst>
          </p:cNvPr>
          <p:cNvSpPr txBox="1"/>
          <p:nvPr/>
        </p:nvSpPr>
        <p:spPr>
          <a:xfrm>
            <a:off x="1258529" y="1317523"/>
            <a:ext cx="9851923" cy="923330"/>
          </a:xfrm>
          <a:prstGeom prst="rect">
            <a:avLst/>
          </a:prstGeom>
          <a:noFill/>
        </p:spPr>
        <p:txBody>
          <a:bodyPr wrap="square" rtlCol="0">
            <a:spAutoFit/>
          </a:bodyPr>
          <a:lstStyle/>
          <a:p>
            <a:r>
              <a:rPr lang="ja-JP" altLang="en-US" dirty="0"/>
              <a:t>各行の最大値・最小値を取得したい場合に　</a:t>
            </a:r>
            <a:r>
              <a:rPr lang="en-US" altLang="ja-JP" dirty="0"/>
              <a:t>.</a:t>
            </a:r>
            <a:r>
              <a:rPr lang="en-US" altLang="ja-JP" dirty="0" err="1"/>
              <a:t>idxmax</a:t>
            </a:r>
            <a:r>
              <a:rPr lang="en-US" altLang="ja-JP" dirty="0"/>
              <a:t>() .</a:t>
            </a:r>
            <a:r>
              <a:rPr lang="en-US" altLang="ja-JP" dirty="0" err="1"/>
              <a:t>idxmin</a:t>
            </a:r>
            <a:r>
              <a:rPr lang="en-US" altLang="ja-JP" dirty="0"/>
              <a:t>()</a:t>
            </a:r>
            <a:r>
              <a:rPr lang="ja-JP" altLang="en-US" dirty="0"/>
              <a:t>メソッドを使用します。</a:t>
            </a:r>
            <a:endParaRPr lang="en-US" altLang="ja-JP" dirty="0"/>
          </a:p>
          <a:p>
            <a:r>
              <a:rPr lang="ja-JP" altLang="en-US" dirty="0"/>
              <a:t>デフォルトでは、行方向に最大値・最小値を探索しその行のインデックス名を集計します。</a:t>
            </a:r>
            <a:endParaRPr lang="en-US" altLang="ja-JP" dirty="0"/>
          </a:p>
          <a:p>
            <a:r>
              <a:rPr kumimoji="1" lang="en-US" altLang="ja-JP" dirty="0" err="1"/>
              <a:t>idx</a:t>
            </a:r>
            <a:r>
              <a:rPr kumimoji="1" lang="ja-JP" altLang="en-US" dirty="0"/>
              <a:t>は</a:t>
            </a:r>
            <a:r>
              <a:rPr kumimoji="1" lang="en-US" altLang="ja-JP" dirty="0"/>
              <a:t>index</a:t>
            </a:r>
            <a:r>
              <a:rPr kumimoji="1" lang="ja-JP" altLang="en-US" dirty="0"/>
              <a:t>の略称です。</a:t>
            </a:r>
          </a:p>
        </p:txBody>
      </p:sp>
      <p:pic>
        <p:nvPicPr>
          <p:cNvPr id="3" name="図 2" descr="グラフィカル ユーザー インターフェイス, アプリケーション&#10;&#10;自動的に生成された説明">
            <a:extLst>
              <a:ext uri="{FF2B5EF4-FFF2-40B4-BE49-F238E27FC236}">
                <a16:creationId xmlns:a16="http://schemas.microsoft.com/office/drawing/2014/main" id="{D5640B0C-2364-E50F-E855-64C0131C9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267" y="2432573"/>
            <a:ext cx="4877223" cy="2621507"/>
          </a:xfrm>
          <a:prstGeom prst="rect">
            <a:avLst/>
          </a:prstGeom>
        </p:spPr>
      </p:pic>
      <p:cxnSp>
        <p:nvCxnSpPr>
          <p:cNvPr id="8" name="直線コネクタ 7">
            <a:extLst>
              <a:ext uri="{FF2B5EF4-FFF2-40B4-BE49-F238E27FC236}">
                <a16:creationId xmlns:a16="http://schemas.microsoft.com/office/drawing/2014/main" id="{399A0F1A-92D5-C0AB-8C19-BBCBAAFFE8C2}"/>
              </a:ext>
            </a:extLst>
          </p:cNvPr>
          <p:cNvCxnSpPr>
            <a:cxnSpLocks/>
          </p:cNvCxnSpPr>
          <p:nvPr/>
        </p:nvCxnSpPr>
        <p:spPr>
          <a:xfrm>
            <a:off x="1307267" y="1897175"/>
            <a:ext cx="9321404" cy="0"/>
          </a:xfrm>
          <a:prstGeom prst="line">
            <a:avLst/>
          </a:prstGeom>
          <a:ln w="50800" cmpd="dbl">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2E965ECE-131E-66C5-2485-6F1527E4913F}"/>
              </a:ext>
            </a:extLst>
          </p:cNvPr>
          <p:cNvSpPr/>
          <p:nvPr/>
        </p:nvSpPr>
        <p:spPr>
          <a:xfrm>
            <a:off x="3745878" y="3500284"/>
            <a:ext cx="2438612" cy="1649055"/>
          </a:xfrm>
          <a:prstGeom prst="round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62F0AD8D-76D3-7A82-4E47-18F8D1BDC5FB}"/>
              </a:ext>
            </a:extLst>
          </p:cNvPr>
          <p:cNvCxnSpPr>
            <a:cxnSpLocks/>
          </p:cNvCxnSpPr>
          <p:nvPr/>
        </p:nvCxnSpPr>
        <p:spPr>
          <a:xfrm flipH="1" flipV="1">
            <a:off x="7767694" y="1897175"/>
            <a:ext cx="865239" cy="2194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BC89FC1-DEC8-11B1-B4D3-A01B50DD782F}"/>
              </a:ext>
            </a:extLst>
          </p:cNvPr>
          <p:cNvCxnSpPr>
            <a:cxnSpLocks/>
          </p:cNvCxnSpPr>
          <p:nvPr/>
        </p:nvCxnSpPr>
        <p:spPr>
          <a:xfrm flipH="1">
            <a:off x="6184490" y="4353406"/>
            <a:ext cx="221225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4CA277BE-AA3F-DE71-2F79-D49D14FB593F}"/>
              </a:ext>
            </a:extLst>
          </p:cNvPr>
          <p:cNvSpPr txBox="1"/>
          <p:nvPr/>
        </p:nvSpPr>
        <p:spPr>
          <a:xfrm>
            <a:off x="8544233" y="4223657"/>
            <a:ext cx="1297858" cy="369332"/>
          </a:xfrm>
          <a:prstGeom prst="rect">
            <a:avLst/>
          </a:prstGeom>
          <a:noFill/>
        </p:spPr>
        <p:txBody>
          <a:bodyPr wrap="square" rtlCol="0">
            <a:spAutoFit/>
          </a:bodyPr>
          <a:lstStyle/>
          <a:p>
            <a:r>
              <a:rPr lang="ja-JP" altLang="en-US" dirty="0">
                <a:solidFill>
                  <a:srgbClr val="FF0000"/>
                </a:solidFill>
              </a:rPr>
              <a:t>ここ重要</a:t>
            </a:r>
            <a:endParaRPr kumimoji="1" lang="ja-JP" altLang="en-US" dirty="0">
              <a:solidFill>
                <a:srgbClr val="FF0000"/>
              </a:solidFill>
            </a:endParaRPr>
          </a:p>
        </p:txBody>
      </p:sp>
    </p:spTree>
    <p:extLst>
      <p:ext uri="{BB962C8B-B14F-4D97-AF65-F5344CB8AC3E}">
        <p14:creationId xmlns:p14="http://schemas.microsoft.com/office/powerpoint/2010/main" val="112148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FAA633C-4304-1330-A275-C800DEBC9446}"/>
              </a:ext>
            </a:extLst>
          </p:cNvPr>
          <p:cNvSpPr txBox="1"/>
          <p:nvPr/>
        </p:nvSpPr>
        <p:spPr>
          <a:xfrm>
            <a:off x="800101" y="793743"/>
            <a:ext cx="1452642" cy="369332"/>
          </a:xfrm>
          <a:prstGeom prst="rect">
            <a:avLst/>
          </a:prstGeom>
          <a:noFill/>
        </p:spPr>
        <p:txBody>
          <a:bodyPr wrap="none" rtlCol="0">
            <a:spAutoFit/>
          </a:bodyPr>
          <a:lstStyle/>
          <a:p>
            <a:r>
              <a:rPr lang="en-US" altLang="ja-JP" dirty="0"/>
              <a:t>std</a:t>
            </a:r>
            <a:r>
              <a:rPr lang="ja-JP" altLang="en-US" dirty="0"/>
              <a:t>メソッド</a:t>
            </a:r>
            <a:endParaRPr kumimoji="1" lang="ja-JP" altLang="en-US" dirty="0"/>
          </a:p>
        </p:txBody>
      </p:sp>
      <p:sp>
        <p:nvSpPr>
          <p:cNvPr id="2" name="テキスト ボックス 1">
            <a:extLst>
              <a:ext uri="{FF2B5EF4-FFF2-40B4-BE49-F238E27FC236}">
                <a16:creationId xmlns:a16="http://schemas.microsoft.com/office/drawing/2014/main" id="{54DDB600-5D32-E7CE-4F5C-06EC175CAE3E}"/>
              </a:ext>
            </a:extLst>
          </p:cNvPr>
          <p:cNvSpPr txBox="1"/>
          <p:nvPr/>
        </p:nvSpPr>
        <p:spPr>
          <a:xfrm>
            <a:off x="669471" y="1209115"/>
            <a:ext cx="10091057" cy="923330"/>
          </a:xfrm>
          <a:prstGeom prst="rect">
            <a:avLst/>
          </a:prstGeom>
          <a:noFill/>
        </p:spPr>
        <p:txBody>
          <a:bodyPr wrap="square" rtlCol="0">
            <a:spAutoFit/>
          </a:bodyPr>
          <a:lstStyle/>
          <a:p>
            <a:r>
              <a:rPr kumimoji="1" lang="ja-JP" altLang="en-US" dirty="0"/>
              <a:t>標準偏差とは、英語では</a:t>
            </a:r>
            <a:r>
              <a:rPr kumimoji="1" lang="en-US" altLang="ja-JP" dirty="0"/>
              <a:t>standard deviation</a:t>
            </a:r>
            <a:r>
              <a:rPr kumimoji="1" lang="ja-JP" altLang="en-US" dirty="0"/>
              <a:t>と表される統計学の指標の</a:t>
            </a:r>
            <a:r>
              <a:rPr kumimoji="1" lang="en-US" altLang="ja-JP" dirty="0"/>
              <a:t>1</a:t>
            </a:r>
            <a:r>
              <a:rPr kumimoji="1" lang="ja-JP" altLang="en-US" dirty="0"/>
              <a:t>つです。</a:t>
            </a:r>
            <a:endParaRPr kumimoji="1" lang="en-US" altLang="ja-JP" dirty="0"/>
          </a:p>
          <a:p>
            <a:r>
              <a:rPr lang="ja-JP" altLang="en-US" dirty="0"/>
              <a:t>標準偏差とは簡単に言うと、平均からのズレを表す数値のこと。標準偏差を求めることで、平均</a:t>
            </a:r>
            <a:endParaRPr lang="en-US" altLang="ja-JP" dirty="0"/>
          </a:p>
          <a:p>
            <a:r>
              <a:rPr kumimoji="1" lang="ja-JP" altLang="en-US" dirty="0"/>
              <a:t>に対する数値の散らばり具合（ばらつき）を知ることができます。</a:t>
            </a:r>
          </a:p>
        </p:txBody>
      </p:sp>
      <p:sp>
        <p:nvSpPr>
          <p:cNvPr id="8" name="テキスト ボックス 7">
            <a:extLst>
              <a:ext uri="{FF2B5EF4-FFF2-40B4-BE49-F238E27FC236}">
                <a16:creationId xmlns:a16="http://schemas.microsoft.com/office/drawing/2014/main" id="{36929F46-3CF8-6563-DE87-D0FFF68E2BB1}"/>
              </a:ext>
            </a:extLst>
          </p:cNvPr>
          <p:cNvSpPr txBox="1"/>
          <p:nvPr/>
        </p:nvSpPr>
        <p:spPr>
          <a:xfrm>
            <a:off x="816955" y="2222904"/>
            <a:ext cx="2379406" cy="369332"/>
          </a:xfrm>
          <a:prstGeom prst="rect">
            <a:avLst/>
          </a:prstGeom>
          <a:noFill/>
        </p:spPr>
        <p:txBody>
          <a:bodyPr wrap="square" rtlCol="0">
            <a:spAutoFit/>
          </a:bodyPr>
          <a:lstStyle/>
          <a:p>
            <a:r>
              <a:rPr lang="en-US" altLang="ja-JP" dirty="0"/>
              <a:t>.</a:t>
            </a:r>
            <a:r>
              <a:rPr lang="en-US" altLang="ja-JP" dirty="0" err="1"/>
              <a:t>bytesIO</a:t>
            </a:r>
            <a:r>
              <a:rPr lang="en-US" altLang="ja-JP" dirty="0"/>
              <a:t>()</a:t>
            </a:r>
            <a:r>
              <a:rPr lang="ja-JP" altLang="en-US" dirty="0"/>
              <a:t>メソッド</a:t>
            </a:r>
            <a:endParaRPr kumimoji="1" lang="ja-JP" altLang="en-US" dirty="0"/>
          </a:p>
        </p:txBody>
      </p:sp>
      <p:sp>
        <p:nvSpPr>
          <p:cNvPr id="9" name="テキスト ボックス 8">
            <a:extLst>
              <a:ext uri="{FF2B5EF4-FFF2-40B4-BE49-F238E27FC236}">
                <a16:creationId xmlns:a16="http://schemas.microsoft.com/office/drawing/2014/main" id="{12EF6D43-EE56-3428-D2C2-E25975CD91E0}"/>
              </a:ext>
            </a:extLst>
          </p:cNvPr>
          <p:cNvSpPr txBox="1"/>
          <p:nvPr/>
        </p:nvSpPr>
        <p:spPr>
          <a:xfrm>
            <a:off x="669471" y="2687789"/>
            <a:ext cx="9291483" cy="1200329"/>
          </a:xfrm>
          <a:prstGeom prst="rect">
            <a:avLst/>
          </a:prstGeom>
          <a:noFill/>
        </p:spPr>
        <p:txBody>
          <a:bodyPr wrap="square" rtlCol="0">
            <a:spAutoFit/>
          </a:bodyPr>
          <a:lstStyle/>
          <a:p>
            <a:r>
              <a:rPr lang="en-US" altLang="ja-JP" dirty="0"/>
              <a:t>.</a:t>
            </a:r>
            <a:r>
              <a:rPr lang="en-US" altLang="ja-JP" dirty="0" err="1"/>
              <a:t>BytesIO</a:t>
            </a:r>
            <a:r>
              <a:rPr lang="ja-JP" altLang="en-US" dirty="0"/>
              <a:t>とは、メモリ上でバイナリデータを扱うための機能です。</a:t>
            </a:r>
            <a:r>
              <a:rPr lang="en-US" altLang="ja-JP" dirty="0"/>
              <a:t>Python</a:t>
            </a:r>
            <a:r>
              <a:rPr lang="ja-JP" altLang="en-US" dirty="0"/>
              <a:t>の標準ライブラリ</a:t>
            </a:r>
            <a:r>
              <a:rPr lang="en-US" altLang="ja-JP" dirty="0"/>
              <a:t>io</a:t>
            </a:r>
            <a:r>
              <a:rPr lang="ja-JP" altLang="en-US" dirty="0"/>
              <a:t>に含まれています。バイナリデータとは主に画像や音声などのデータのことです。</a:t>
            </a:r>
            <a:endParaRPr lang="en-US" altLang="ja-JP" dirty="0"/>
          </a:p>
          <a:p>
            <a:r>
              <a:rPr kumimoji="1" lang="ja-JP" altLang="en-US" dirty="0"/>
              <a:t>コンピューターで扱うデータは全てバイナリデータなのですが、</a:t>
            </a:r>
            <a:endParaRPr kumimoji="1" lang="en-US" altLang="ja-JP" dirty="0"/>
          </a:p>
          <a:p>
            <a:r>
              <a:rPr lang="ja-JP" altLang="en-US" dirty="0"/>
              <a:t>テキストデータと対比されます。</a:t>
            </a:r>
            <a:endParaRPr kumimoji="1" lang="ja-JP" altLang="en-US" dirty="0"/>
          </a:p>
        </p:txBody>
      </p:sp>
      <p:sp>
        <p:nvSpPr>
          <p:cNvPr id="11" name="テキスト ボックス 10">
            <a:extLst>
              <a:ext uri="{FF2B5EF4-FFF2-40B4-BE49-F238E27FC236}">
                <a16:creationId xmlns:a16="http://schemas.microsoft.com/office/drawing/2014/main" id="{765B17CB-6467-37F2-AAA0-D2108876F9BD}"/>
              </a:ext>
            </a:extLst>
          </p:cNvPr>
          <p:cNvSpPr txBox="1"/>
          <p:nvPr/>
        </p:nvSpPr>
        <p:spPr>
          <a:xfrm>
            <a:off x="816955" y="4079224"/>
            <a:ext cx="3309659" cy="369332"/>
          </a:xfrm>
          <a:prstGeom prst="rect">
            <a:avLst/>
          </a:prstGeom>
          <a:noFill/>
        </p:spPr>
        <p:txBody>
          <a:bodyPr wrap="square" rtlCol="0">
            <a:spAutoFit/>
          </a:bodyPr>
          <a:lstStyle/>
          <a:p>
            <a:r>
              <a:rPr lang="en-US" altLang="ja-JP" dirty="0"/>
              <a:t>.b64encode</a:t>
            </a:r>
            <a:r>
              <a:rPr lang="ja-JP" altLang="en-US" dirty="0"/>
              <a:t>関数</a:t>
            </a:r>
            <a:endParaRPr kumimoji="1" lang="ja-JP" altLang="en-US" dirty="0"/>
          </a:p>
        </p:txBody>
      </p:sp>
      <p:sp>
        <p:nvSpPr>
          <p:cNvPr id="12" name="テキスト ボックス 11">
            <a:extLst>
              <a:ext uri="{FF2B5EF4-FFF2-40B4-BE49-F238E27FC236}">
                <a16:creationId xmlns:a16="http://schemas.microsoft.com/office/drawing/2014/main" id="{93A2B365-2C0D-BCE6-36E9-A946872DAF96}"/>
              </a:ext>
            </a:extLst>
          </p:cNvPr>
          <p:cNvSpPr txBox="1"/>
          <p:nvPr/>
        </p:nvSpPr>
        <p:spPr>
          <a:xfrm>
            <a:off x="669471" y="4448556"/>
            <a:ext cx="9606117" cy="1200329"/>
          </a:xfrm>
          <a:prstGeom prst="rect">
            <a:avLst/>
          </a:prstGeom>
          <a:noFill/>
        </p:spPr>
        <p:txBody>
          <a:bodyPr wrap="square" rtlCol="0">
            <a:spAutoFit/>
          </a:bodyPr>
          <a:lstStyle/>
          <a:p>
            <a:r>
              <a:rPr kumimoji="1" lang="en-US" altLang="ja-JP" dirty="0"/>
              <a:t>Python</a:t>
            </a:r>
            <a:r>
              <a:rPr kumimoji="1" lang="ja-JP" altLang="en-US" dirty="0"/>
              <a:t>の</a:t>
            </a:r>
            <a:r>
              <a:rPr kumimoji="1" lang="en-US" altLang="ja-JP" dirty="0"/>
              <a:t>base64</a:t>
            </a:r>
            <a:r>
              <a:rPr kumimoji="1" lang="ja-JP" altLang="en-US" dirty="0"/>
              <a:t>モジュールに含まれる関数でバイナリデータを</a:t>
            </a:r>
            <a:r>
              <a:rPr kumimoji="1" lang="en-US" altLang="ja-JP" dirty="0"/>
              <a:t>Base64</a:t>
            </a:r>
            <a:r>
              <a:rPr kumimoji="1" lang="ja-JP" altLang="en-US" dirty="0"/>
              <a:t>形式にエンコードするために使用されます。</a:t>
            </a:r>
            <a:r>
              <a:rPr kumimoji="1" lang="en-US" altLang="ja-JP" dirty="0"/>
              <a:t>Base64</a:t>
            </a:r>
            <a:r>
              <a:rPr kumimoji="1" lang="ja-JP" altLang="en-US" dirty="0"/>
              <a:t>はバイナリーデータをテキスト形式に変換する</a:t>
            </a:r>
            <a:endParaRPr kumimoji="1" lang="en-US" altLang="ja-JP" dirty="0"/>
          </a:p>
          <a:p>
            <a:r>
              <a:rPr kumimoji="1" lang="ja-JP" altLang="en-US" dirty="0"/>
              <a:t>エンコーディングの一つで、メールやウェブにおけるデータ転送など、</a:t>
            </a:r>
            <a:endParaRPr kumimoji="1" lang="en-US" altLang="ja-JP" dirty="0"/>
          </a:p>
          <a:p>
            <a:r>
              <a:rPr lang="ja-JP" altLang="en-US" dirty="0"/>
              <a:t>テキストのみが許容される環境でバイナリデータを扱う際に使用されます。</a:t>
            </a:r>
            <a:endParaRPr kumimoji="1" lang="ja-JP" altLang="en-US" dirty="0"/>
          </a:p>
        </p:txBody>
      </p:sp>
    </p:spTree>
    <p:extLst>
      <p:ext uri="{BB962C8B-B14F-4D97-AF65-F5344CB8AC3E}">
        <p14:creationId xmlns:p14="http://schemas.microsoft.com/office/powerpoint/2010/main" val="2866799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40090D6-E107-FF1E-2070-C356E5B65F2B}"/>
              </a:ext>
            </a:extLst>
          </p:cNvPr>
          <p:cNvSpPr txBox="1"/>
          <p:nvPr/>
        </p:nvSpPr>
        <p:spPr>
          <a:xfrm>
            <a:off x="851616" y="692060"/>
            <a:ext cx="6096000" cy="369332"/>
          </a:xfrm>
          <a:prstGeom prst="rect">
            <a:avLst/>
          </a:prstGeom>
          <a:noFill/>
        </p:spPr>
        <p:txBody>
          <a:bodyPr wrap="square">
            <a:spAutoFit/>
          </a:bodyPr>
          <a:lstStyle/>
          <a:p>
            <a:r>
              <a:rPr kumimoji="1" lang="ja-JP" altLang="en-US" dirty="0"/>
              <a:t>・プログラミング構造</a:t>
            </a:r>
            <a:endParaRPr kumimoji="1" lang="en-US" altLang="ja-JP" dirty="0"/>
          </a:p>
        </p:txBody>
      </p:sp>
      <p:sp>
        <p:nvSpPr>
          <p:cNvPr id="8" name="テキスト ボックス 7">
            <a:extLst>
              <a:ext uri="{FF2B5EF4-FFF2-40B4-BE49-F238E27FC236}">
                <a16:creationId xmlns:a16="http://schemas.microsoft.com/office/drawing/2014/main" id="{765BD5AD-ADAC-5926-BFCB-0054FB5B8574}"/>
              </a:ext>
            </a:extLst>
          </p:cNvPr>
          <p:cNvSpPr txBox="1"/>
          <p:nvPr/>
        </p:nvSpPr>
        <p:spPr>
          <a:xfrm>
            <a:off x="1389779" y="1289145"/>
            <a:ext cx="3342242" cy="923330"/>
          </a:xfrm>
          <a:prstGeom prst="rect">
            <a:avLst/>
          </a:prstGeom>
          <a:noFill/>
        </p:spPr>
        <p:txBody>
          <a:bodyPr wrap="square">
            <a:spAutoFit/>
          </a:bodyPr>
          <a:lstStyle/>
          <a:p>
            <a:r>
              <a:rPr kumimoji="1" lang="en-US" altLang="ja-JP" dirty="0"/>
              <a:t>[</a:t>
            </a:r>
            <a:r>
              <a:rPr kumimoji="1" lang="ja-JP" altLang="en-US" dirty="0"/>
              <a:t>ホーム</a:t>
            </a:r>
            <a:r>
              <a:rPr kumimoji="1" lang="en-US" altLang="ja-JP" dirty="0"/>
              <a:t>]</a:t>
            </a:r>
          </a:p>
          <a:p>
            <a:r>
              <a:rPr kumimoji="1" lang="en-US" altLang="ja-JP" dirty="0"/>
              <a:t>index.html</a:t>
            </a:r>
          </a:p>
          <a:p>
            <a:r>
              <a:rPr lang="en-US" altLang="ja-JP" dirty="0"/>
              <a:t>(</a:t>
            </a:r>
            <a:r>
              <a:rPr lang="ja-JP" altLang="en-US" dirty="0"/>
              <a:t>ドル円相場、日経平均株価）</a:t>
            </a:r>
            <a:endParaRPr kumimoji="1" lang="en-US" altLang="ja-JP" dirty="0"/>
          </a:p>
        </p:txBody>
      </p:sp>
      <p:sp>
        <p:nvSpPr>
          <p:cNvPr id="9" name="テキスト ボックス 8">
            <a:extLst>
              <a:ext uri="{FF2B5EF4-FFF2-40B4-BE49-F238E27FC236}">
                <a16:creationId xmlns:a16="http://schemas.microsoft.com/office/drawing/2014/main" id="{42D17EF1-169A-E5E1-A941-79FE7192683E}"/>
              </a:ext>
            </a:extLst>
          </p:cNvPr>
          <p:cNvSpPr txBox="1"/>
          <p:nvPr/>
        </p:nvSpPr>
        <p:spPr>
          <a:xfrm>
            <a:off x="6671391" y="1427644"/>
            <a:ext cx="3478449" cy="646331"/>
          </a:xfrm>
          <a:prstGeom prst="rect">
            <a:avLst/>
          </a:prstGeom>
          <a:noFill/>
        </p:spPr>
        <p:txBody>
          <a:bodyPr wrap="square">
            <a:spAutoFit/>
          </a:bodyPr>
          <a:lstStyle/>
          <a:p>
            <a:r>
              <a:rPr kumimoji="1" lang="en-US" altLang="ja-JP" dirty="0"/>
              <a:t>individual_search.html</a:t>
            </a:r>
          </a:p>
          <a:p>
            <a:r>
              <a:rPr kumimoji="1" lang="en-US" altLang="ja-JP" dirty="0"/>
              <a:t>(</a:t>
            </a:r>
            <a:r>
              <a:rPr kumimoji="1" lang="ja-JP" altLang="en-US" dirty="0"/>
              <a:t>個別銘柄</a:t>
            </a:r>
            <a:r>
              <a:rPr kumimoji="1" lang="en-US" altLang="ja-JP" dirty="0"/>
              <a:t>(</a:t>
            </a:r>
            <a:r>
              <a:rPr kumimoji="1" lang="ja-JP" altLang="en-US" dirty="0"/>
              <a:t>東京証券取引所</a:t>
            </a:r>
            <a:r>
              <a:rPr kumimoji="1" lang="en-US" altLang="ja-JP" dirty="0"/>
              <a:t>))</a:t>
            </a:r>
          </a:p>
        </p:txBody>
      </p:sp>
      <p:sp>
        <p:nvSpPr>
          <p:cNvPr id="10" name="テキスト ボックス 9">
            <a:extLst>
              <a:ext uri="{FF2B5EF4-FFF2-40B4-BE49-F238E27FC236}">
                <a16:creationId xmlns:a16="http://schemas.microsoft.com/office/drawing/2014/main" id="{32AAD051-FAAD-BB3C-4CF5-20699ECA4C94}"/>
              </a:ext>
            </a:extLst>
          </p:cNvPr>
          <p:cNvSpPr txBox="1"/>
          <p:nvPr/>
        </p:nvSpPr>
        <p:spPr>
          <a:xfrm>
            <a:off x="6831410" y="4947542"/>
            <a:ext cx="2891709" cy="646331"/>
          </a:xfrm>
          <a:prstGeom prst="rect">
            <a:avLst/>
          </a:prstGeom>
          <a:noFill/>
        </p:spPr>
        <p:txBody>
          <a:bodyPr wrap="square">
            <a:spAutoFit/>
          </a:bodyPr>
          <a:lstStyle/>
          <a:p>
            <a:r>
              <a:rPr kumimoji="1" lang="en-US" altLang="ja-JP" dirty="0"/>
              <a:t>individual_result.html</a:t>
            </a:r>
          </a:p>
          <a:p>
            <a:r>
              <a:rPr lang="en-US" altLang="ja-JP" dirty="0"/>
              <a:t>(</a:t>
            </a:r>
            <a:r>
              <a:rPr lang="ja-JP" altLang="en-US" dirty="0"/>
              <a:t>個別銘柄検索結果</a:t>
            </a:r>
            <a:r>
              <a:rPr lang="en-US" altLang="ja-JP" dirty="0"/>
              <a:t>)</a:t>
            </a:r>
            <a:endParaRPr kumimoji="1" lang="en-US" altLang="ja-JP" dirty="0"/>
          </a:p>
        </p:txBody>
      </p:sp>
      <p:sp>
        <p:nvSpPr>
          <p:cNvPr id="11" name="テキスト ボックス 10">
            <a:extLst>
              <a:ext uri="{FF2B5EF4-FFF2-40B4-BE49-F238E27FC236}">
                <a16:creationId xmlns:a16="http://schemas.microsoft.com/office/drawing/2014/main" id="{058D44A4-9845-8200-13B3-42885338DC6A}"/>
              </a:ext>
            </a:extLst>
          </p:cNvPr>
          <p:cNvSpPr txBox="1"/>
          <p:nvPr/>
        </p:nvSpPr>
        <p:spPr>
          <a:xfrm>
            <a:off x="1095555" y="4952051"/>
            <a:ext cx="4262277" cy="646331"/>
          </a:xfrm>
          <a:prstGeom prst="rect">
            <a:avLst/>
          </a:prstGeom>
          <a:noFill/>
        </p:spPr>
        <p:txBody>
          <a:bodyPr wrap="square">
            <a:spAutoFit/>
          </a:bodyPr>
          <a:lstStyle/>
          <a:p>
            <a:r>
              <a:rPr kumimoji="1" lang="en-US" altLang="ja-JP" dirty="0"/>
              <a:t>result.html</a:t>
            </a:r>
          </a:p>
          <a:p>
            <a:r>
              <a:rPr lang="en-US" altLang="ja-JP" dirty="0"/>
              <a:t>(</a:t>
            </a:r>
            <a:r>
              <a:rPr lang="ja-JP" altLang="en-US" dirty="0"/>
              <a:t>ドル円相場、日経平均株価検索結果</a:t>
            </a:r>
            <a:r>
              <a:rPr lang="en-US" altLang="ja-JP" dirty="0"/>
              <a:t>)</a:t>
            </a:r>
            <a:endParaRPr kumimoji="1" lang="en-US" altLang="ja-JP" dirty="0"/>
          </a:p>
        </p:txBody>
      </p:sp>
      <p:cxnSp>
        <p:nvCxnSpPr>
          <p:cNvPr id="13" name="直線矢印コネクタ 12">
            <a:extLst>
              <a:ext uri="{FF2B5EF4-FFF2-40B4-BE49-F238E27FC236}">
                <a16:creationId xmlns:a16="http://schemas.microsoft.com/office/drawing/2014/main" id="{511B9F68-59A1-ED50-58E6-33717A294199}"/>
              </a:ext>
            </a:extLst>
          </p:cNvPr>
          <p:cNvCxnSpPr/>
          <p:nvPr/>
        </p:nvCxnSpPr>
        <p:spPr>
          <a:xfrm>
            <a:off x="4732021" y="1508760"/>
            <a:ext cx="188213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17E5787-A71A-9D30-2975-365700A68D2E}"/>
              </a:ext>
            </a:extLst>
          </p:cNvPr>
          <p:cNvCxnSpPr>
            <a:cxnSpLocks/>
          </p:cNvCxnSpPr>
          <p:nvPr/>
        </p:nvCxnSpPr>
        <p:spPr>
          <a:xfrm flipH="1">
            <a:off x="4732021" y="1935480"/>
            <a:ext cx="188213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1656FAD-FF49-1B45-B6A9-455FE34A31FA}"/>
              </a:ext>
            </a:extLst>
          </p:cNvPr>
          <p:cNvCxnSpPr>
            <a:cxnSpLocks/>
          </p:cNvCxnSpPr>
          <p:nvPr/>
        </p:nvCxnSpPr>
        <p:spPr>
          <a:xfrm>
            <a:off x="3467102" y="2212475"/>
            <a:ext cx="678178" cy="5993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210F8C1-CAF0-586C-E944-1162621106AB}"/>
              </a:ext>
            </a:extLst>
          </p:cNvPr>
          <p:cNvCxnSpPr>
            <a:cxnSpLocks/>
          </p:cNvCxnSpPr>
          <p:nvPr/>
        </p:nvCxnSpPr>
        <p:spPr>
          <a:xfrm flipH="1">
            <a:off x="6236159" y="2155311"/>
            <a:ext cx="870463" cy="6002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9C7FDA5-0385-7570-3BD2-0D45CF120867}"/>
              </a:ext>
            </a:extLst>
          </p:cNvPr>
          <p:cNvCxnSpPr/>
          <p:nvPr/>
        </p:nvCxnSpPr>
        <p:spPr>
          <a:xfrm>
            <a:off x="7232313" y="5562600"/>
            <a:ext cx="0" cy="220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FDB30EC-8F7A-79FE-7AA8-28957F29E6E4}"/>
              </a:ext>
            </a:extLst>
          </p:cNvPr>
          <p:cNvCxnSpPr/>
          <p:nvPr/>
        </p:nvCxnSpPr>
        <p:spPr>
          <a:xfrm>
            <a:off x="2229863" y="5535930"/>
            <a:ext cx="0" cy="220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4492208-B241-E24B-6DAB-4A7D6A6AA490}"/>
              </a:ext>
            </a:extLst>
          </p:cNvPr>
          <p:cNvCxnSpPr>
            <a:cxnSpLocks/>
          </p:cNvCxnSpPr>
          <p:nvPr/>
        </p:nvCxnSpPr>
        <p:spPr>
          <a:xfrm>
            <a:off x="9166860" y="5535930"/>
            <a:ext cx="0" cy="2324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6FD6904-7E77-CE1C-CBFE-F41FC48983CC}"/>
              </a:ext>
            </a:extLst>
          </p:cNvPr>
          <p:cNvCxnSpPr>
            <a:cxnSpLocks/>
          </p:cNvCxnSpPr>
          <p:nvPr/>
        </p:nvCxnSpPr>
        <p:spPr>
          <a:xfrm>
            <a:off x="9166860" y="5745480"/>
            <a:ext cx="15563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497A449-76FF-D20F-B410-EAE4A9549B37}"/>
              </a:ext>
            </a:extLst>
          </p:cNvPr>
          <p:cNvCxnSpPr>
            <a:cxnSpLocks/>
          </p:cNvCxnSpPr>
          <p:nvPr/>
        </p:nvCxnSpPr>
        <p:spPr>
          <a:xfrm>
            <a:off x="2231728" y="5783580"/>
            <a:ext cx="50005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1C13098-6CD2-ED23-7BC8-D339471467A8}"/>
              </a:ext>
            </a:extLst>
          </p:cNvPr>
          <p:cNvCxnSpPr>
            <a:cxnSpLocks/>
          </p:cNvCxnSpPr>
          <p:nvPr/>
        </p:nvCxnSpPr>
        <p:spPr>
          <a:xfrm>
            <a:off x="4732021" y="5768340"/>
            <a:ext cx="0" cy="2533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A3F1979-D07E-CDDD-FBF1-676E658E1C97}"/>
              </a:ext>
            </a:extLst>
          </p:cNvPr>
          <p:cNvCxnSpPr>
            <a:cxnSpLocks/>
          </p:cNvCxnSpPr>
          <p:nvPr/>
        </p:nvCxnSpPr>
        <p:spPr>
          <a:xfrm>
            <a:off x="756285" y="6021705"/>
            <a:ext cx="39671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E7DE7D5A-1A54-D9D8-D0FC-893051D0E4E7}"/>
              </a:ext>
            </a:extLst>
          </p:cNvPr>
          <p:cNvCxnSpPr>
            <a:cxnSpLocks/>
          </p:cNvCxnSpPr>
          <p:nvPr/>
        </p:nvCxnSpPr>
        <p:spPr>
          <a:xfrm>
            <a:off x="756285" y="1750809"/>
            <a:ext cx="0" cy="42708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2141F40-950F-3716-F52A-C53B55AD631C}"/>
              </a:ext>
            </a:extLst>
          </p:cNvPr>
          <p:cNvCxnSpPr>
            <a:cxnSpLocks/>
          </p:cNvCxnSpPr>
          <p:nvPr/>
        </p:nvCxnSpPr>
        <p:spPr>
          <a:xfrm>
            <a:off x="10690860" y="1750809"/>
            <a:ext cx="32385" cy="39756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5A6775A-CF43-F2DB-7E64-9DBDD595637A}"/>
              </a:ext>
            </a:extLst>
          </p:cNvPr>
          <p:cNvCxnSpPr>
            <a:cxnSpLocks/>
            <a:endCxn id="8" idx="1"/>
          </p:cNvCxnSpPr>
          <p:nvPr/>
        </p:nvCxnSpPr>
        <p:spPr>
          <a:xfrm>
            <a:off x="756285" y="1750809"/>
            <a:ext cx="633494"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F89C598-6A08-C5C1-7061-71D81621DE97}"/>
              </a:ext>
            </a:extLst>
          </p:cNvPr>
          <p:cNvCxnSpPr>
            <a:cxnSpLocks/>
          </p:cNvCxnSpPr>
          <p:nvPr/>
        </p:nvCxnSpPr>
        <p:spPr>
          <a:xfrm flipH="1">
            <a:off x="9782175" y="1735569"/>
            <a:ext cx="94107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D97EB3FD-018C-A8E1-14BE-D89857CA57F5}"/>
              </a:ext>
            </a:extLst>
          </p:cNvPr>
          <p:cNvSpPr txBox="1"/>
          <p:nvPr/>
        </p:nvSpPr>
        <p:spPr>
          <a:xfrm>
            <a:off x="2820771" y="2350381"/>
            <a:ext cx="646331" cy="369332"/>
          </a:xfrm>
          <a:prstGeom prst="rect">
            <a:avLst/>
          </a:prstGeom>
          <a:noFill/>
        </p:spPr>
        <p:txBody>
          <a:bodyPr wrap="none" rtlCol="0">
            <a:spAutoFit/>
          </a:bodyPr>
          <a:lstStyle/>
          <a:p>
            <a:r>
              <a:rPr kumimoji="1" lang="ja-JP" altLang="en-US" dirty="0"/>
              <a:t>入力</a:t>
            </a:r>
          </a:p>
        </p:txBody>
      </p:sp>
      <p:sp>
        <p:nvSpPr>
          <p:cNvPr id="47" name="テキスト ボックス 46">
            <a:extLst>
              <a:ext uri="{FF2B5EF4-FFF2-40B4-BE49-F238E27FC236}">
                <a16:creationId xmlns:a16="http://schemas.microsoft.com/office/drawing/2014/main" id="{457927EE-4561-0384-BD6B-9795C87DBDE8}"/>
              </a:ext>
            </a:extLst>
          </p:cNvPr>
          <p:cNvSpPr txBox="1"/>
          <p:nvPr/>
        </p:nvSpPr>
        <p:spPr>
          <a:xfrm>
            <a:off x="6856096" y="2350381"/>
            <a:ext cx="646331" cy="369332"/>
          </a:xfrm>
          <a:prstGeom prst="rect">
            <a:avLst/>
          </a:prstGeom>
          <a:noFill/>
        </p:spPr>
        <p:txBody>
          <a:bodyPr wrap="none" rtlCol="0">
            <a:spAutoFit/>
          </a:bodyPr>
          <a:lstStyle/>
          <a:p>
            <a:r>
              <a:rPr kumimoji="1" lang="ja-JP" altLang="en-US" dirty="0"/>
              <a:t>入力</a:t>
            </a:r>
          </a:p>
        </p:txBody>
      </p:sp>
      <p:cxnSp>
        <p:nvCxnSpPr>
          <p:cNvPr id="48" name="直線矢印コネクタ 47">
            <a:extLst>
              <a:ext uri="{FF2B5EF4-FFF2-40B4-BE49-F238E27FC236}">
                <a16:creationId xmlns:a16="http://schemas.microsoft.com/office/drawing/2014/main" id="{470B365A-2688-00CC-865E-5CB7F143A971}"/>
              </a:ext>
            </a:extLst>
          </p:cNvPr>
          <p:cNvCxnSpPr>
            <a:cxnSpLocks/>
          </p:cNvCxnSpPr>
          <p:nvPr/>
        </p:nvCxnSpPr>
        <p:spPr>
          <a:xfrm flipH="1">
            <a:off x="3388023" y="4591987"/>
            <a:ext cx="606276" cy="4030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9B65F986-F545-0486-E698-52E2E379940B}"/>
              </a:ext>
            </a:extLst>
          </p:cNvPr>
          <p:cNvCxnSpPr>
            <a:cxnSpLocks/>
          </p:cNvCxnSpPr>
          <p:nvPr/>
        </p:nvCxnSpPr>
        <p:spPr>
          <a:xfrm>
            <a:off x="6269438" y="4509395"/>
            <a:ext cx="561972" cy="4856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123C63B1-3E65-2144-D65E-C12AEA6BBBD5}"/>
              </a:ext>
            </a:extLst>
          </p:cNvPr>
          <p:cNvSpPr txBox="1"/>
          <p:nvPr/>
        </p:nvSpPr>
        <p:spPr>
          <a:xfrm>
            <a:off x="3994299" y="4608856"/>
            <a:ext cx="646331" cy="369332"/>
          </a:xfrm>
          <a:prstGeom prst="rect">
            <a:avLst/>
          </a:prstGeom>
          <a:noFill/>
        </p:spPr>
        <p:txBody>
          <a:bodyPr wrap="none" rtlCol="0">
            <a:spAutoFit/>
          </a:bodyPr>
          <a:lstStyle/>
          <a:p>
            <a:r>
              <a:rPr kumimoji="1" lang="ja-JP" altLang="en-US" dirty="0"/>
              <a:t>出力</a:t>
            </a:r>
          </a:p>
        </p:txBody>
      </p:sp>
      <p:sp>
        <p:nvSpPr>
          <p:cNvPr id="54" name="テキスト ボックス 53">
            <a:extLst>
              <a:ext uri="{FF2B5EF4-FFF2-40B4-BE49-F238E27FC236}">
                <a16:creationId xmlns:a16="http://schemas.microsoft.com/office/drawing/2014/main" id="{C9D04CE5-5EBD-5C34-321F-0E3DA7FDC6F8}"/>
              </a:ext>
            </a:extLst>
          </p:cNvPr>
          <p:cNvSpPr txBox="1"/>
          <p:nvPr/>
        </p:nvSpPr>
        <p:spPr>
          <a:xfrm>
            <a:off x="1436440" y="3024527"/>
            <a:ext cx="1586845" cy="646331"/>
          </a:xfrm>
          <a:prstGeom prst="rect">
            <a:avLst/>
          </a:prstGeom>
          <a:noFill/>
        </p:spPr>
        <p:txBody>
          <a:bodyPr wrap="none" rtlCol="0">
            <a:spAutoFit/>
          </a:bodyPr>
          <a:lstStyle/>
          <a:p>
            <a:r>
              <a:rPr lang="en-US" altLang="ja-JP" dirty="0"/>
              <a:t>Django</a:t>
            </a:r>
          </a:p>
          <a:p>
            <a:r>
              <a:rPr kumimoji="1" lang="en-US" altLang="ja-JP" dirty="0"/>
              <a:t>(</a:t>
            </a:r>
            <a:r>
              <a:rPr kumimoji="1" lang="en-US" altLang="ja-JP" dirty="0" err="1"/>
              <a:t>myprogect</a:t>
            </a:r>
            <a:r>
              <a:rPr kumimoji="1" lang="en-US" altLang="ja-JP" dirty="0"/>
              <a:t>)</a:t>
            </a:r>
            <a:endParaRPr kumimoji="1" lang="ja-JP" altLang="en-US" dirty="0"/>
          </a:p>
        </p:txBody>
      </p:sp>
      <p:sp>
        <p:nvSpPr>
          <p:cNvPr id="55" name="テキスト ボックス 54">
            <a:extLst>
              <a:ext uri="{FF2B5EF4-FFF2-40B4-BE49-F238E27FC236}">
                <a16:creationId xmlns:a16="http://schemas.microsoft.com/office/drawing/2014/main" id="{49292B0A-8EF3-B35E-FA6C-86EE727DF6D6}"/>
              </a:ext>
            </a:extLst>
          </p:cNvPr>
          <p:cNvSpPr txBox="1"/>
          <p:nvPr/>
        </p:nvSpPr>
        <p:spPr>
          <a:xfrm>
            <a:off x="2648157" y="3733994"/>
            <a:ext cx="1994457" cy="646331"/>
          </a:xfrm>
          <a:prstGeom prst="rect">
            <a:avLst/>
          </a:prstGeom>
          <a:noFill/>
        </p:spPr>
        <p:txBody>
          <a:bodyPr wrap="none" rtlCol="0">
            <a:spAutoFit/>
          </a:bodyPr>
          <a:lstStyle/>
          <a:p>
            <a:r>
              <a:rPr kumimoji="1" lang="en-US" altLang="ja-JP" dirty="0"/>
              <a:t>url.py</a:t>
            </a:r>
          </a:p>
          <a:p>
            <a:r>
              <a:rPr lang="en-US" altLang="ja-JP" dirty="0"/>
              <a:t>(URL</a:t>
            </a:r>
            <a:r>
              <a:rPr lang="ja-JP" altLang="en-US" dirty="0"/>
              <a:t>を管理する</a:t>
            </a:r>
            <a:r>
              <a:rPr lang="en-US" altLang="ja-JP" dirty="0"/>
              <a:t>)</a:t>
            </a:r>
            <a:endParaRPr kumimoji="1" lang="ja-JP" altLang="en-US" dirty="0"/>
          </a:p>
        </p:txBody>
      </p:sp>
      <p:sp>
        <p:nvSpPr>
          <p:cNvPr id="56" name="テキスト ボックス 55">
            <a:extLst>
              <a:ext uri="{FF2B5EF4-FFF2-40B4-BE49-F238E27FC236}">
                <a16:creationId xmlns:a16="http://schemas.microsoft.com/office/drawing/2014/main" id="{32AFBF06-8225-84C8-04FA-4C74E325E315}"/>
              </a:ext>
            </a:extLst>
          </p:cNvPr>
          <p:cNvSpPr txBox="1"/>
          <p:nvPr/>
        </p:nvSpPr>
        <p:spPr>
          <a:xfrm>
            <a:off x="6570602" y="3705167"/>
            <a:ext cx="2925801" cy="646331"/>
          </a:xfrm>
          <a:prstGeom prst="rect">
            <a:avLst/>
          </a:prstGeom>
          <a:noFill/>
        </p:spPr>
        <p:txBody>
          <a:bodyPr wrap="none" rtlCol="0">
            <a:spAutoFit/>
          </a:bodyPr>
          <a:lstStyle/>
          <a:p>
            <a:r>
              <a:rPr kumimoji="1" lang="en-US" altLang="ja-JP" dirty="0"/>
              <a:t>views.py</a:t>
            </a:r>
          </a:p>
          <a:p>
            <a:r>
              <a:rPr lang="en-US" altLang="ja-JP" dirty="0"/>
              <a:t>(</a:t>
            </a:r>
            <a:r>
              <a:rPr lang="ja-JP" altLang="en-US" dirty="0"/>
              <a:t>画面の表示に関する処理</a:t>
            </a:r>
            <a:r>
              <a:rPr lang="en-US" altLang="ja-JP" dirty="0"/>
              <a:t>)</a:t>
            </a:r>
            <a:endParaRPr kumimoji="1" lang="ja-JP" altLang="en-US" dirty="0"/>
          </a:p>
        </p:txBody>
      </p:sp>
      <p:sp>
        <p:nvSpPr>
          <p:cNvPr id="57" name="四角形: 角を丸くする 56">
            <a:extLst>
              <a:ext uri="{FF2B5EF4-FFF2-40B4-BE49-F238E27FC236}">
                <a16:creationId xmlns:a16="http://schemas.microsoft.com/office/drawing/2014/main" id="{29E4E0DE-853C-2FD2-8D9D-7C0B5012D5BB}"/>
              </a:ext>
            </a:extLst>
          </p:cNvPr>
          <p:cNvSpPr/>
          <p:nvPr/>
        </p:nvSpPr>
        <p:spPr>
          <a:xfrm>
            <a:off x="1238250" y="2914650"/>
            <a:ext cx="8829674" cy="1525729"/>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F52FDC90-44EB-A881-E3A3-6728C1179410}"/>
              </a:ext>
            </a:extLst>
          </p:cNvPr>
          <p:cNvSpPr txBox="1"/>
          <p:nvPr/>
        </p:nvSpPr>
        <p:spPr>
          <a:xfrm>
            <a:off x="4845740" y="5895022"/>
            <a:ext cx="646331" cy="369332"/>
          </a:xfrm>
          <a:prstGeom prst="rect">
            <a:avLst/>
          </a:prstGeom>
          <a:noFill/>
        </p:spPr>
        <p:txBody>
          <a:bodyPr wrap="none" rtlCol="0">
            <a:spAutoFit/>
          </a:bodyPr>
          <a:lstStyle/>
          <a:p>
            <a:r>
              <a:rPr lang="ja-JP" altLang="en-US" dirty="0"/>
              <a:t>戻る</a:t>
            </a:r>
            <a:endParaRPr kumimoji="1" lang="ja-JP" altLang="en-US" dirty="0"/>
          </a:p>
        </p:txBody>
      </p:sp>
      <p:sp>
        <p:nvSpPr>
          <p:cNvPr id="59" name="テキスト ボックス 58">
            <a:extLst>
              <a:ext uri="{FF2B5EF4-FFF2-40B4-BE49-F238E27FC236}">
                <a16:creationId xmlns:a16="http://schemas.microsoft.com/office/drawing/2014/main" id="{DAB53ECE-D264-681E-A175-063DC887ECAC}"/>
              </a:ext>
            </a:extLst>
          </p:cNvPr>
          <p:cNvSpPr txBox="1"/>
          <p:nvPr/>
        </p:nvSpPr>
        <p:spPr>
          <a:xfrm>
            <a:off x="5160924" y="1104264"/>
            <a:ext cx="1107996" cy="369332"/>
          </a:xfrm>
          <a:prstGeom prst="rect">
            <a:avLst/>
          </a:prstGeom>
          <a:noFill/>
        </p:spPr>
        <p:txBody>
          <a:bodyPr wrap="none" rtlCol="0">
            <a:spAutoFit/>
          </a:bodyPr>
          <a:lstStyle/>
          <a:p>
            <a:r>
              <a:rPr kumimoji="1" lang="ja-JP" altLang="en-US" dirty="0"/>
              <a:t>個別銘柄</a:t>
            </a:r>
          </a:p>
        </p:txBody>
      </p:sp>
      <p:sp>
        <p:nvSpPr>
          <p:cNvPr id="60" name="テキスト ボックス 59">
            <a:extLst>
              <a:ext uri="{FF2B5EF4-FFF2-40B4-BE49-F238E27FC236}">
                <a16:creationId xmlns:a16="http://schemas.microsoft.com/office/drawing/2014/main" id="{DC110004-AEC0-0B56-E65D-1FCE721F84A2}"/>
              </a:ext>
            </a:extLst>
          </p:cNvPr>
          <p:cNvSpPr txBox="1"/>
          <p:nvPr/>
        </p:nvSpPr>
        <p:spPr>
          <a:xfrm>
            <a:off x="5388592" y="1969833"/>
            <a:ext cx="646331" cy="369332"/>
          </a:xfrm>
          <a:prstGeom prst="rect">
            <a:avLst/>
          </a:prstGeom>
          <a:noFill/>
        </p:spPr>
        <p:txBody>
          <a:bodyPr wrap="none" rtlCol="0">
            <a:spAutoFit/>
          </a:bodyPr>
          <a:lstStyle/>
          <a:p>
            <a:r>
              <a:rPr lang="ja-JP" altLang="en-US" dirty="0"/>
              <a:t>戻る</a:t>
            </a:r>
            <a:endParaRPr kumimoji="1" lang="ja-JP" altLang="en-US" dirty="0"/>
          </a:p>
        </p:txBody>
      </p:sp>
      <p:sp>
        <p:nvSpPr>
          <p:cNvPr id="61" name="テキスト ボックス 60">
            <a:extLst>
              <a:ext uri="{FF2B5EF4-FFF2-40B4-BE49-F238E27FC236}">
                <a16:creationId xmlns:a16="http://schemas.microsoft.com/office/drawing/2014/main" id="{9AE1CCD0-FF0A-FDFF-C83C-223D537A0E4D}"/>
              </a:ext>
            </a:extLst>
          </p:cNvPr>
          <p:cNvSpPr txBox="1"/>
          <p:nvPr/>
        </p:nvSpPr>
        <p:spPr>
          <a:xfrm>
            <a:off x="9028613" y="5895022"/>
            <a:ext cx="1800493" cy="369332"/>
          </a:xfrm>
          <a:prstGeom prst="rect">
            <a:avLst/>
          </a:prstGeom>
          <a:noFill/>
        </p:spPr>
        <p:txBody>
          <a:bodyPr wrap="none" rtlCol="0">
            <a:spAutoFit/>
          </a:bodyPr>
          <a:lstStyle/>
          <a:p>
            <a:r>
              <a:rPr kumimoji="1" lang="ja-JP" altLang="en-US" dirty="0"/>
              <a:t>別の銘柄を検索</a:t>
            </a:r>
          </a:p>
        </p:txBody>
      </p:sp>
      <p:sp>
        <p:nvSpPr>
          <p:cNvPr id="2" name="テキスト ボックス 1">
            <a:extLst>
              <a:ext uri="{FF2B5EF4-FFF2-40B4-BE49-F238E27FC236}">
                <a16:creationId xmlns:a16="http://schemas.microsoft.com/office/drawing/2014/main" id="{60F87503-76C9-BA7B-632C-F690BCCC3CB2}"/>
              </a:ext>
            </a:extLst>
          </p:cNvPr>
          <p:cNvSpPr txBox="1"/>
          <p:nvPr/>
        </p:nvSpPr>
        <p:spPr>
          <a:xfrm>
            <a:off x="3505249" y="3049098"/>
            <a:ext cx="6300314" cy="646331"/>
          </a:xfrm>
          <a:prstGeom prst="rect">
            <a:avLst/>
          </a:prstGeom>
          <a:noFill/>
        </p:spPr>
        <p:txBody>
          <a:bodyPr wrap="none" rtlCol="0">
            <a:spAutoFit/>
          </a:bodyPr>
          <a:lstStyle/>
          <a:p>
            <a:r>
              <a:rPr kumimoji="1" lang="en-US" altLang="ja-JP" dirty="0"/>
              <a:t>Manage.py</a:t>
            </a:r>
          </a:p>
          <a:p>
            <a:r>
              <a:rPr lang="en-US" altLang="ja-JP" dirty="0"/>
              <a:t>(Web</a:t>
            </a:r>
            <a:r>
              <a:rPr lang="ja-JP" altLang="en-US" dirty="0"/>
              <a:t>フレームワークである</a:t>
            </a:r>
            <a:r>
              <a:rPr lang="en-US" altLang="ja-JP" dirty="0"/>
              <a:t>Django</a:t>
            </a:r>
            <a:r>
              <a:rPr lang="ja-JP" altLang="en-US" dirty="0"/>
              <a:t>のプロジェクト管理</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4D947316-010E-32F6-930A-88871143519A}"/>
              </a:ext>
            </a:extLst>
          </p:cNvPr>
          <p:cNvSpPr txBox="1"/>
          <p:nvPr/>
        </p:nvSpPr>
        <p:spPr>
          <a:xfrm>
            <a:off x="5729276" y="4625577"/>
            <a:ext cx="646331" cy="369332"/>
          </a:xfrm>
          <a:prstGeom prst="rect">
            <a:avLst/>
          </a:prstGeom>
          <a:noFill/>
        </p:spPr>
        <p:txBody>
          <a:bodyPr wrap="none" rtlCol="0">
            <a:spAutoFit/>
          </a:bodyPr>
          <a:lstStyle/>
          <a:p>
            <a:r>
              <a:rPr kumimoji="1" lang="ja-JP" altLang="en-US" dirty="0"/>
              <a:t>出力</a:t>
            </a:r>
          </a:p>
        </p:txBody>
      </p:sp>
    </p:spTree>
    <p:extLst>
      <p:ext uri="{BB962C8B-B14F-4D97-AF65-F5344CB8AC3E}">
        <p14:creationId xmlns:p14="http://schemas.microsoft.com/office/powerpoint/2010/main" val="285952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84EA852-3F5A-3A38-098B-C289C0E9A891}"/>
              </a:ext>
            </a:extLst>
          </p:cNvPr>
          <p:cNvSpPr txBox="1"/>
          <p:nvPr/>
        </p:nvSpPr>
        <p:spPr>
          <a:xfrm>
            <a:off x="914820" y="817188"/>
            <a:ext cx="7429080" cy="923330"/>
          </a:xfrm>
          <a:prstGeom prst="rect">
            <a:avLst/>
          </a:prstGeom>
          <a:noFill/>
        </p:spPr>
        <p:txBody>
          <a:bodyPr wrap="square" rtlCol="0">
            <a:spAutoFit/>
          </a:bodyPr>
          <a:lstStyle/>
          <a:p>
            <a:r>
              <a:rPr kumimoji="1" lang="en-US" altLang="ja-JP" dirty="0"/>
              <a:t>views.py</a:t>
            </a:r>
          </a:p>
          <a:p>
            <a:r>
              <a:rPr lang="en-US" altLang="ja-JP" dirty="0"/>
              <a:t>(</a:t>
            </a:r>
            <a:r>
              <a:rPr lang="ja-JP" altLang="en-US" dirty="0"/>
              <a:t>画面の表示に関する処理</a:t>
            </a:r>
            <a:r>
              <a:rPr lang="en-US" altLang="ja-JP" dirty="0"/>
              <a:t>)</a:t>
            </a:r>
            <a:r>
              <a:rPr lang="ja-JP" altLang="en-US" dirty="0"/>
              <a:t>の詳細はコードを見ながら説明します。</a:t>
            </a:r>
            <a:endParaRPr lang="en-US" altLang="ja-JP" dirty="0"/>
          </a:p>
          <a:p>
            <a:r>
              <a:rPr kumimoji="1" lang="ja-JP" altLang="en-US" dirty="0"/>
              <a:t>下記は大まかな説明を記載します。</a:t>
            </a:r>
          </a:p>
        </p:txBody>
      </p:sp>
      <p:sp>
        <p:nvSpPr>
          <p:cNvPr id="6" name="テキスト ボックス 5">
            <a:extLst>
              <a:ext uri="{FF2B5EF4-FFF2-40B4-BE49-F238E27FC236}">
                <a16:creationId xmlns:a16="http://schemas.microsoft.com/office/drawing/2014/main" id="{80DB32EA-11B5-3762-1D24-373FA948C389}"/>
              </a:ext>
            </a:extLst>
          </p:cNvPr>
          <p:cNvSpPr txBox="1"/>
          <p:nvPr/>
        </p:nvSpPr>
        <p:spPr>
          <a:xfrm>
            <a:off x="1390650" y="1924050"/>
            <a:ext cx="4524375" cy="369332"/>
          </a:xfrm>
          <a:prstGeom prst="rect">
            <a:avLst/>
          </a:prstGeom>
          <a:noFill/>
        </p:spPr>
        <p:txBody>
          <a:bodyPr wrap="square" rtlCol="0">
            <a:spAutoFit/>
          </a:bodyPr>
          <a:lstStyle/>
          <a:p>
            <a:r>
              <a:rPr kumimoji="1" lang="ja-JP" altLang="en-US" dirty="0"/>
              <a:t>ライブラリー、モジュールをインポート</a:t>
            </a:r>
          </a:p>
        </p:txBody>
      </p:sp>
      <p:sp>
        <p:nvSpPr>
          <p:cNvPr id="7" name="テキスト ボックス 6">
            <a:extLst>
              <a:ext uri="{FF2B5EF4-FFF2-40B4-BE49-F238E27FC236}">
                <a16:creationId xmlns:a16="http://schemas.microsoft.com/office/drawing/2014/main" id="{9E10B277-F68A-9D3A-CBDF-7651C7FB43F9}"/>
              </a:ext>
            </a:extLst>
          </p:cNvPr>
          <p:cNvSpPr txBox="1"/>
          <p:nvPr/>
        </p:nvSpPr>
        <p:spPr>
          <a:xfrm>
            <a:off x="1390650" y="2467803"/>
            <a:ext cx="6353175" cy="369332"/>
          </a:xfrm>
          <a:prstGeom prst="rect">
            <a:avLst/>
          </a:prstGeom>
          <a:noFill/>
        </p:spPr>
        <p:txBody>
          <a:bodyPr wrap="square" rtlCol="0">
            <a:spAutoFit/>
          </a:bodyPr>
          <a:lstStyle/>
          <a:p>
            <a:r>
              <a:rPr kumimoji="1" lang="ja-JP" altLang="en-US" dirty="0"/>
              <a:t>ドル円と日経平均株価のプログラミングを作成</a:t>
            </a:r>
          </a:p>
        </p:txBody>
      </p:sp>
      <p:sp>
        <p:nvSpPr>
          <p:cNvPr id="8" name="テキスト ボックス 7">
            <a:extLst>
              <a:ext uri="{FF2B5EF4-FFF2-40B4-BE49-F238E27FC236}">
                <a16:creationId xmlns:a16="http://schemas.microsoft.com/office/drawing/2014/main" id="{0F1944AF-98D0-A874-5744-8641D61BEA81}"/>
              </a:ext>
            </a:extLst>
          </p:cNvPr>
          <p:cNvSpPr txBox="1"/>
          <p:nvPr/>
        </p:nvSpPr>
        <p:spPr>
          <a:xfrm>
            <a:off x="1452772" y="4214178"/>
            <a:ext cx="6353175" cy="369332"/>
          </a:xfrm>
          <a:prstGeom prst="rect">
            <a:avLst/>
          </a:prstGeom>
          <a:noFill/>
        </p:spPr>
        <p:txBody>
          <a:bodyPr wrap="square" rtlCol="0">
            <a:spAutoFit/>
          </a:bodyPr>
          <a:lstStyle/>
          <a:p>
            <a:r>
              <a:rPr kumimoji="1" lang="ja-JP" altLang="en-US" dirty="0"/>
              <a:t>個別銘柄のプログラミングを作成</a:t>
            </a:r>
          </a:p>
        </p:txBody>
      </p:sp>
      <p:sp>
        <p:nvSpPr>
          <p:cNvPr id="9" name="テキスト ボックス 8">
            <a:extLst>
              <a:ext uri="{FF2B5EF4-FFF2-40B4-BE49-F238E27FC236}">
                <a16:creationId xmlns:a16="http://schemas.microsoft.com/office/drawing/2014/main" id="{7AF47479-884B-9593-7AC3-93BA68FDC830}"/>
              </a:ext>
            </a:extLst>
          </p:cNvPr>
          <p:cNvSpPr txBox="1"/>
          <p:nvPr/>
        </p:nvSpPr>
        <p:spPr>
          <a:xfrm>
            <a:off x="2436403" y="4664076"/>
            <a:ext cx="7019925" cy="369332"/>
          </a:xfrm>
          <a:prstGeom prst="rect">
            <a:avLst/>
          </a:prstGeom>
          <a:noFill/>
        </p:spPr>
        <p:txBody>
          <a:bodyPr wrap="square" rtlCol="0">
            <a:spAutoFit/>
          </a:bodyPr>
          <a:lstStyle/>
          <a:p>
            <a:r>
              <a:rPr kumimoji="1" lang="ja-JP" altLang="en-US" dirty="0"/>
              <a:t>条件を設定確認、データをダウンロード、グラフの作成</a:t>
            </a:r>
          </a:p>
        </p:txBody>
      </p:sp>
      <p:sp>
        <p:nvSpPr>
          <p:cNvPr id="10" name="テキスト ボックス 9">
            <a:extLst>
              <a:ext uri="{FF2B5EF4-FFF2-40B4-BE49-F238E27FC236}">
                <a16:creationId xmlns:a16="http://schemas.microsoft.com/office/drawing/2014/main" id="{26DAD235-8327-C6A2-8865-F0BE3EFB6BC6}"/>
              </a:ext>
            </a:extLst>
          </p:cNvPr>
          <p:cNvSpPr txBox="1"/>
          <p:nvPr/>
        </p:nvSpPr>
        <p:spPr>
          <a:xfrm>
            <a:off x="2379253" y="3331058"/>
            <a:ext cx="2124075" cy="369332"/>
          </a:xfrm>
          <a:prstGeom prst="rect">
            <a:avLst/>
          </a:prstGeom>
          <a:noFill/>
        </p:spPr>
        <p:txBody>
          <a:bodyPr wrap="square" rtlCol="0">
            <a:spAutoFit/>
          </a:bodyPr>
          <a:lstStyle/>
          <a:p>
            <a:r>
              <a:rPr kumimoji="1" lang="ja-JP" altLang="en-US" dirty="0"/>
              <a:t>出た結果を送る</a:t>
            </a:r>
          </a:p>
        </p:txBody>
      </p:sp>
      <p:sp>
        <p:nvSpPr>
          <p:cNvPr id="11" name="テキスト ボックス 10">
            <a:extLst>
              <a:ext uri="{FF2B5EF4-FFF2-40B4-BE49-F238E27FC236}">
                <a16:creationId xmlns:a16="http://schemas.microsoft.com/office/drawing/2014/main" id="{DB4C2DAB-BF3F-B30D-C607-09BECEF1EF51}"/>
              </a:ext>
            </a:extLst>
          </p:cNvPr>
          <p:cNvSpPr txBox="1"/>
          <p:nvPr/>
        </p:nvSpPr>
        <p:spPr>
          <a:xfrm>
            <a:off x="2379254" y="3640315"/>
            <a:ext cx="7134225" cy="369332"/>
          </a:xfrm>
          <a:prstGeom prst="rect">
            <a:avLst/>
          </a:prstGeom>
          <a:noFill/>
        </p:spPr>
        <p:txBody>
          <a:bodyPr wrap="square" rtlCol="0">
            <a:spAutoFit/>
          </a:bodyPr>
          <a:lstStyle/>
          <a:p>
            <a:r>
              <a:rPr kumimoji="1" lang="ja-JP" altLang="en-US" dirty="0"/>
              <a:t>ドル円相場と日経平均株価のグラフを作成する関数</a:t>
            </a:r>
          </a:p>
        </p:txBody>
      </p:sp>
      <p:cxnSp>
        <p:nvCxnSpPr>
          <p:cNvPr id="13" name="直線矢印コネクタ 12">
            <a:extLst>
              <a:ext uri="{FF2B5EF4-FFF2-40B4-BE49-F238E27FC236}">
                <a16:creationId xmlns:a16="http://schemas.microsoft.com/office/drawing/2014/main" id="{DDA1EE7F-E821-77EA-E6FE-195970A594A4}"/>
              </a:ext>
            </a:extLst>
          </p:cNvPr>
          <p:cNvCxnSpPr>
            <a:cxnSpLocks/>
          </p:cNvCxnSpPr>
          <p:nvPr/>
        </p:nvCxnSpPr>
        <p:spPr>
          <a:xfrm flipV="1">
            <a:off x="7105726" y="3294977"/>
            <a:ext cx="0" cy="3828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BF32D22-5F97-BCEA-88C0-29144CE9BAD6}"/>
              </a:ext>
            </a:extLst>
          </p:cNvPr>
          <p:cNvSpPr txBox="1"/>
          <p:nvPr/>
        </p:nvSpPr>
        <p:spPr>
          <a:xfrm>
            <a:off x="7105726" y="3302595"/>
            <a:ext cx="3590924" cy="369332"/>
          </a:xfrm>
          <a:prstGeom prst="rect">
            <a:avLst/>
          </a:prstGeom>
          <a:noFill/>
        </p:spPr>
        <p:txBody>
          <a:bodyPr wrap="square" rtlCol="0">
            <a:spAutoFit/>
          </a:bodyPr>
          <a:lstStyle/>
          <a:p>
            <a:r>
              <a:rPr kumimoji="1" lang="ja-JP" altLang="en-US" dirty="0"/>
              <a:t>関数をグラフの作成に取り込む</a:t>
            </a:r>
          </a:p>
        </p:txBody>
      </p:sp>
      <p:sp>
        <p:nvSpPr>
          <p:cNvPr id="18" name="テキスト ボックス 17">
            <a:extLst>
              <a:ext uri="{FF2B5EF4-FFF2-40B4-BE49-F238E27FC236}">
                <a16:creationId xmlns:a16="http://schemas.microsoft.com/office/drawing/2014/main" id="{7B81583E-42E8-960A-74CC-BAA675AE1762}"/>
              </a:ext>
            </a:extLst>
          </p:cNvPr>
          <p:cNvSpPr txBox="1"/>
          <p:nvPr/>
        </p:nvSpPr>
        <p:spPr>
          <a:xfrm>
            <a:off x="2371725" y="3037415"/>
            <a:ext cx="7019925" cy="369332"/>
          </a:xfrm>
          <a:prstGeom prst="rect">
            <a:avLst/>
          </a:prstGeom>
          <a:noFill/>
        </p:spPr>
        <p:txBody>
          <a:bodyPr wrap="square" rtlCol="0">
            <a:spAutoFit/>
          </a:bodyPr>
          <a:lstStyle/>
          <a:p>
            <a:r>
              <a:rPr kumimoji="1" lang="ja-JP" altLang="en-US" dirty="0"/>
              <a:t>条件を設定</a:t>
            </a:r>
            <a:r>
              <a:rPr lang="ja-JP" altLang="en-US" dirty="0"/>
              <a:t>確認</a:t>
            </a:r>
            <a:r>
              <a:rPr kumimoji="1" lang="ja-JP" altLang="en-US" dirty="0"/>
              <a:t>、データをダウンロード、グラフの作成、計算</a:t>
            </a:r>
          </a:p>
        </p:txBody>
      </p:sp>
      <p:sp>
        <p:nvSpPr>
          <p:cNvPr id="19" name="テキスト ボックス 18">
            <a:extLst>
              <a:ext uri="{FF2B5EF4-FFF2-40B4-BE49-F238E27FC236}">
                <a16:creationId xmlns:a16="http://schemas.microsoft.com/office/drawing/2014/main" id="{3C187E76-FFBF-41F6-E037-F1D7DCF15623}"/>
              </a:ext>
            </a:extLst>
          </p:cNvPr>
          <p:cNvSpPr txBox="1"/>
          <p:nvPr/>
        </p:nvSpPr>
        <p:spPr>
          <a:xfrm>
            <a:off x="2443162" y="5054244"/>
            <a:ext cx="2124075" cy="369332"/>
          </a:xfrm>
          <a:prstGeom prst="rect">
            <a:avLst/>
          </a:prstGeom>
          <a:noFill/>
        </p:spPr>
        <p:txBody>
          <a:bodyPr wrap="square" rtlCol="0">
            <a:spAutoFit/>
          </a:bodyPr>
          <a:lstStyle/>
          <a:p>
            <a:r>
              <a:rPr kumimoji="1" lang="ja-JP" altLang="en-US" dirty="0"/>
              <a:t>出た結果を送る</a:t>
            </a:r>
          </a:p>
        </p:txBody>
      </p:sp>
      <p:sp>
        <p:nvSpPr>
          <p:cNvPr id="20" name="テキスト ボックス 19">
            <a:extLst>
              <a:ext uri="{FF2B5EF4-FFF2-40B4-BE49-F238E27FC236}">
                <a16:creationId xmlns:a16="http://schemas.microsoft.com/office/drawing/2014/main" id="{BCD6FEA8-7919-9E3A-33E2-FA4D4C98F80C}"/>
              </a:ext>
            </a:extLst>
          </p:cNvPr>
          <p:cNvSpPr txBox="1"/>
          <p:nvPr/>
        </p:nvSpPr>
        <p:spPr>
          <a:xfrm>
            <a:off x="2443162" y="5372578"/>
            <a:ext cx="7747971" cy="369332"/>
          </a:xfrm>
          <a:prstGeom prst="rect">
            <a:avLst/>
          </a:prstGeom>
          <a:noFill/>
        </p:spPr>
        <p:txBody>
          <a:bodyPr wrap="square" rtlCol="0">
            <a:spAutoFit/>
          </a:bodyPr>
          <a:lstStyle/>
          <a:p>
            <a:r>
              <a:rPr kumimoji="1" lang="ja-JP" altLang="en-US" dirty="0"/>
              <a:t>ローソク足、ボリンジャーバンド、移動平均線のグラフを作成する関数</a:t>
            </a:r>
          </a:p>
        </p:txBody>
      </p:sp>
      <p:sp>
        <p:nvSpPr>
          <p:cNvPr id="22" name="テキスト ボックス 21">
            <a:extLst>
              <a:ext uri="{FF2B5EF4-FFF2-40B4-BE49-F238E27FC236}">
                <a16:creationId xmlns:a16="http://schemas.microsoft.com/office/drawing/2014/main" id="{C5474F95-8171-0A8B-C832-7E1018092BEE}"/>
              </a:ext>
            </a:extLst>
          </p:cNvPr>
          <p:cNvSpPr txBox="1"/>
          <p:nvPr/>
        </p:nvSpPr>
        <p:spPr>
          <a:xfrm>
            <a:off x="7245451" y="5003246"/>
            <a:ext cx="3590924" cy="369332"/>
          </a:xfrm>
          <a:prstGeom prst="rect">
            <a:avLst/>
          </a:prstGeom>
          <a:noFill/>
        </p:spPr>
        <p:txBody>
          <a:bodyPr wrap="square" rtlCol="0">
            <a:spAutoFit/>
          </a:bodyPr>
          <a:lstStyle/>
          <a:p>
            <a:r>
              <a:rPr kumimoji="1" lang="ja-JP" altLang="en-US" dirty="0"/>
              <a:t>関数をグラフの作成に取り込む</a:t>
            </a:r>
          </a:p>
        </p:txBody>
      </p:sp>
      <p:cxnSp>
        <p:nvCxnSpPr>
          <p:cNvPr id="2" name="直線矢印コネクタ 1">
            <a:extLst>
              <a:ext uri="{FF2B5EF4-FFF2-40B4-BE49-F238E27FC236}">
                <a16:creationId xmlns:a16="http://schemas.microsoft.com/office/drawing/2014/main" id="{DF0C58E7-B9C0-CA5C-0760-F5DA5900C3FD}"/>
              </a:ext>
            </a:extLst>
          </p:cNvPr>
          <p:cNvCxnSpPr>
            <a:cxnSpLocks/>
          </p:cNvCxnSpPr>
          <p:nvPr/>
        </p:nvCxnSpPr>
        <p:spPr>
          <a:xfrm flipV="1">
            <a:off x="7237538" y="4893182"/>
            <a:ext cx="0" cy="3828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7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8A203-D9E3-60DE-EA67-51F0AF3DDEA4}"/>
              </a:ext>
            </a:extLst>
          </p:cNvPr>
          <p:cNvSpPr>
            <a:spLocks noGrp="1"/>
          </p:cNvSpPr>
          <p:nvPr>
            <p:ph type="title"/>
          </p:nvPr>
        </p:nvSpPr>
        <p:spPr>
          <a:xfrm>
            <a:off x="482600" y="703105"/>
            <a:ext cx="8572911" cy="830727"/>
          </a:xfrm>
        </p:spPr>
        <p:txBody>
          <a:bodyPr/>
          <a:lstStyle/>
          <a:p>
            <a:r>
              <a:rPr kumimoji="1" lang="ja-JP" altLang="en-US" sz="4400" dirty="0"/>
              <a:t>プログラミング実行、実行結果</a:t>
            </a:r>
          </a:p>
        </p:txBody>
      </p:sp>
      <p:sp>
        <p:nvSpPr>
          <p:cNvPr id="3" name="テキスト ボックス 2">
            <a:extLst>
              <a:ext uri="{FF2B5EF4-FFF2-40B4-BE49-F238E27FC236}">
                <a16:creationId xmlns:a16="http://schemas.microsoft.com/office/drawing/2014/main" id="{7F8E2F22-543D-EB6D-4DC7-8D0DCE72066D}"/>
              </a:ext>
            </a:extLst>
          </p:cNvPr>
          <p:cNvSpPr txBox="1"/>
          <p:nvPr/>
        </p:nvSpPr>
        <p:spPr>
          <a:xfrm>
            <a:off x="1027260" y="2008600"/>
            <a:ext cx="2946640" cy="369332"/>
          </a:xfrm>
          <a:prstGeom prst="rect">
            <a:avLst/>
          </a:prstGeom>
          <a:noFill/>
        </p:spPr>
        <p:txBody>
          <a:bodyPr wrap="none" rtlCol="0">
            <a:spAutoFit/>
          </a:bodyPr>
          <a:lstStyle/>
          <a:p>
            <a:r>
              <a:rPr kumimoji="1" lang="en-US" altLang="ja-JP" dirty="0"/>
              <a:t>1,</a:t>
            </a:r>
            <a:r>
              <a:rPr kumimoji="1" lang="ja-JP" altLang="en-US" dirty="0"/>
              <a:t>コマンドプロンプト起動</a:t>
            </a:r>
          </a:p>
        </p:txBody>
      </p:sp>
      <p:sp>
        <p:nvSpPr>
          <p:cNvPr id="4" name="テキスト ボックス 3">
            <a:extLst>
              <a:ext uri="{FF2B5EF4-FFF2-40B4-BE49-F238E27FC236}">
                <a16:creationId xmlns:a16="http://schemas.microsoft.com/office/drawing/2014/main" id="{11E7AB76-9691-2757-F7B4-FD8539F15458}"/>
              </a:ext>
            </a:extLst>
          </p:cNvPr>
          <p:cNvSpPr txBox="1"/>
          <p:nvPr/>
        </p:nvSpPr>
        <p:spPr>
          <a:xfrm>
            <a:off x="1845330" y="2500754"/>
            <a:ext cx="6994351" cy="369332"/>
          </a:xfrm>
          <a:prstGeom prst="rect">
            <a:avLst/>
          </a:prstGeom>
          <a:noFill/>
        </p:spPr>
        <p:txBody>
          <a:bodyPr wrap="none" rtlCol="0">
            <a:spAutoFit/>
          </a:bodyPr>
          <a:lstStyle/>
          <a:p>
            <a:r>
              <a:rPr kumimoji="1" lang="en-US" altLang="ja-JP" dirty="0"/>
              <a:t>cd desktop </a:t>
            </a:r>
            <a:r>
              <a:rPr kumimoji="1" lang="ja-JP" altLang="en-US" dirty="0"/>
              <a:t>→ </a:t>
            </a:r>
            <a:r>
              <a:rPr kumimoji="1" lang="en-US" altLang="ja-JP" dirty="0"/>
              <a:t>cd </a:t>
            </a:r>
            <a:r>
              <a:rPr kumimoji="1" lang="en-US" altLang="ja-JP" dirty="0" err="1"/>
              <a:t>myprogect</a:t>
            </a:r>
            <a:r>
              <a:rPr kumimoji="1" lang="en-US" altLang="ja-JP" dirty="0"/>
              <a:t> </a:t>
            </a:r>
            <a:r>
              <a:rPr kumimoji="1" lang="ja-JP" altLang="en-US" dirty="0"/>
              <a:t>→ </a:t>
            </a:r>
            <a:r>
              <a:rPr kumimoji="1" lang="en-US" altLang="ja-JP" dirty="0"/>
              <a:t>python manage.py </a:t>
            </a:r>
            <a:r>
              <a:rPr kumimoji="1" lang="en-US" altLang="ja-JP" dirty="0" err="1"/>
              <a:t>runserver</a:t>
            </a:r>
            <a:endParaRPr kumimoji="1" lang="ja-JP" altLang="en-US" dirty="0"/>
          </a:p>
        </p:txBody>
      </p:sp>
      <p:sp>
        <p:nvSpPr>
          <p:cNvPr id="5" name="テキスト ボックス 4">
            <a:extLst>
              <a:ext uri="{FF2B5EF4-FFF2-40B4-BE49-F238E27FC236}">
                <a16:creationId xmlns:a16="http://schemas.microsoft.com/office/drawing/2014/main" id="{B42F8113-3619-5F8A-812A-746444A5E4F9}"/>
              </a:ext>
            </a:extLst>
          </p:cNvPr>
          <p:cNvSpPr txBox="1"/>
          <p:nvPr/>
        </p:nvSpPr>
        <p:spPr>
          <a:xfrm>
            <a:off x="1171964" y="3399972"/>
            <a:ext cx="3401961" cy="369332"/>
          </a:xfrm>
          <a:prstGeom prst="rect">
            <a:avLst/>
          </a:prstGeom>
          <a:noFill/>
        </p:spPr>
        <p:txBody>
          <a:bodyPr wrap="square" rtlCol="0">
            <a:spAutoFit/>
          </a:bodyPr>
          <a:lstStyle/>
          <a:p>
            <a:r>
              <a:rPr kumimoji="1" lang="ja-JP" altLang="en-US" dirty="0"/>
              <a:t>コマンドを実行する場所に移動</a:t>
            </a:r>
          </a:p>
        </p:txBody>
      </p:sp>
      <p:sp>
        <p:nvSpPr>
          <p:cNvPr id="6" name="テキスト ボックス 5">
            <a:extLst>
              <a:ext uri="{FF2B5EF4-FFF2-40B4-BE49-F238E27FC236}">
                <a16:creationId xmlns:a16="http://schemas.microsoft.com/office/drawing/2014/main" id="{22FF0FE6-1D62-7D19-7217-65E8325E16E5}"/>
              </a:ext>
            </a:extLst>
          </p:cNvPr>
          <p:cNvSpPr txBox="1"/>
          <p:nvPr/>
        </p:nvSpPr>
        <p:spPr>
          <a:xfrm>
            <a:off x="7618077" y="3354294"/>
            <a:ext cx="1861287" cy="369332"/>
          </a:xfrm>
          <a:prstGeom prst="rect">
            <a:avLst/>
          </a:prstGeom>
          <a:noFill/>
        </p:spPr>
        <p:txBody>
          <a:bodyPr wrap="square" rtlCol="0">
            <a:spAutoFit/>
          </a:bodyPr>
          <a:lstStyle/>
          <a:p>
            <a:r>
              <a:rPr lang="ja-JP" altLang="en-US" dirty="0"/>
              <a:t>サーバーを起動</a:t>
            </a:r>
            <a:endParaRPr kumimoji="1" lang="ja-JP" altLang="en-US" dirty="0"/>
          </a:p>
        </p:txBody>
      </p:sp>
      <p:sp>
        <p:nvSpPr>
          <p:cNvPr id="7" name="テキスト ボックス 6">
            <a:extLst>
              <a:ext uri="{FF2B5EF4-FFF2-40B4-BE49-F238E27FC236}">
                <a16:creationId xmlns:a16="http://schemas.microsoft.com/office/drawing/2014/main" id="{AE0E1656-557B-C45A-8F23-ECEA856B7C84}"/>
              </a:ext>
            </a:extLst>
          </p:cNvPr>
          <p:cNvSpPr txBox="1"/>
          <p:nvPr/>
        </p:nvSpPr>
        <p:spPr>
          <a:xfrm>
            <a:off x="742336" y="1516446"/>
            <a:ext cx="1745226" cy="369332"/>
          </a:xfrm>
          <a:prstGeom prst="rect">
            <a:avLst/>
          </a:prstGeom>
          <a:noFill/>
        </p:spPr>
        <p:txBody>
          <a:bodyPr wrap="square" rtlCol="0">
            <a:spAutoFit/>
          </a:bodyPr>
          <a:lstStyle/>
          <a:p>
            <a:r>
              <a:rPr kumimoji="1" lang="ja-JP" altLang="en-US" dirty="0"/>
              <a:t>実行方法</a:t>
            </a:r>
          </a:p>
        </p:txBody>
      </p:sp>
      <p:sp>
        <p:nvSpPr>
          <p:cNvPr id="9" name="テキスト ボックス 8">
            <a:extLst>
              <a:ext uri="{FF2B5EF4-FFF2-40B4-BE49-F238E27FC236}">
                <a16:creationId xmlns:a16="http://schemas.microsoft.com/office/drawing/2014/main" id="{8B258011-8132-B714-20CB-DE6987C403CA}"/>
              </a:ext>
            </a:extLst>
          </p:cNvPr>
          <p:cNvSpPr txBox="1"/>
          <p:nvPr/>
        </p:nvSpPr>
        <p:spPr>
          <a:xfrm>
            <a:off x="3030540" y="2870912"/>
            <a:ext cx="2906760" cy="369332"/>
          </a:xfrm>
          <a:prstGeom prst="rect">
            <a:avLst/>
          </a:prstGeom>
          <a:noFill/>
        </p:spPr>
        <p:txBody>
          <a:bodyPr wrap="square" rtlCol="0">
            <a:spAutoFit/>
          </a:bodyPr>
          <a:lstStyle/>
          <a:p>
            <a:r>
              <a:rPr lang="en-US" altLang="ja-JP" dirty="0"/>
              <a:t>(</a:t>
            </a:r>
            <a:r>
              <a:rPr lang="ja-JP" altLang="en-US" dirty="0"/>
              <a:t>プロジェクトフォルダ名</a:t>
            </a:r>
            <a:r>
              <a:rPr lang="en-US" altLang="ja-JP" dirty="0"/>
              <a:t>)</a:t>
            </a:r>
            <a:endParaRPr kumimoji="1" lang="ja-JP" altLang="en-US" dirty="0"/>
          </a:p>
        </p:txBody>
      </p:sp>
      <p:cxnSp>
        <p:nvCxnSpPr>
          <p:cNvPr id="11" name="直線コネクタ 10">
            <a:extLst>
              <a:ext uri="{FF2B5EF4-FFF2-40B4-BE49-F238E27FC236}">
                <a16:creationId xmlns:a16="http://schemas.microsoft.com/office/drawing/2014/main" id="{7C3E446E-45D8-3BB4-18E6-D5B404BF5647}"/>
              </a:ext>
            </a:extLst>
          </p:cNvPr>
          <p:cNvCxnSpPr>
            <a:cxnSpLocks/>
          </p:cNvCxnSpPr>
          <p:nvPr/>
        </p:nvCxnSpPr>
        <p:spPr>
          <a:xfrm>
            <a:off x="1845330" y="2837432"/>
            <a:ext cx="3267444" cy="0"/>
          </a:xfrm>
          <a:prstGeom prst="line">
            <a:avLst/>
          </a:prstGeom>
          <a:ln w="63500" cmpd="dbl">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D841D73-F06D-F9BF-1A47-88AED89B8F3A}"/>
              </a:ext>
            </a:extLst>
          </p:cNvPr>
          <p:cNvCxnSpPr>
            <a:cxnSpLocks/>
          </p:cNvCxnSpPr>
          <p:nvPr/>
        </p:nvCxnSpPr>
        <p:spPr>
          <a:xfrm>
            <a:off x="5411728" y="2852181"/>
            <a:ext cx="3220995" cy="0"/>
          </a:xfrm>
          <a:prstGeom prst="line">
            <a:avLst/>
          </a:prstGeom>
          <a:ln w="63500" cmpd="dbl">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6F1EF755-F254-CD25-734C-F95AE785CDD5}"/>
              </a:ext>
            </a:extLst>
          </p:cNvPr>
          <p:cNvCxnSpPr>
            <a:cxnSpLocks/>
          </p:cNvCxnSpPr>
          <p:nvPr/>
        </p:nvCxnSpPr>
        <p:spPr>
          <a:xfrm flipV="1">
            <a:off x="2285874" y="2886662"/>
            <a:ext cx="196419" cy="4614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8B65AAD0-3C4F-18BC-BB6F-125D2043C4B3}"/>
              </a:ext>
            </a:extLst>
          </p:cNvPr>
          <p:cNvCxnSpPr>
            <a:cxnSpLocks/>
          </p:cNvCxnSpPr>
          <p:nvPr/>
        </p:nvCxnSpPr>
        <p:spPr>
          <a:xfrm flipH="1" flipV="1">
            <a:off x="7524911" y="2904546"/>
            <a:ext cx="186332" cy="415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08C7754-38DF-30E0-11A7-844C40DB44A6}"/>
              </a:ext>
            </a:extLst>
          </p:cNvPr>
          <p:cNvSpPr txBox="1"/>
          <p:nvPr/>
        </p:nvSpPr>
        <p:spPr>
          <a:xfrm>
            <a:off x="1027260" y="3917014"/>
            <a:ext cx="2517228" cy="369332"/>
          </a:xfrm>
          <a:prstGeom prst="rect">
            <a:avLst/>
          </a:prstGeom>
          <a:noFill/>
        </p:spPr>
        <p:txBody>
          <a:bodyPr wrap="none" rtlCol="0">
            <a:spAutoFit/>
          </a:bodyPr>
          <a:lstStyle/>
          <a:p>
            <a:r>
              <a:rPr kumimoji="1" lang="en-US" altLang="ja-JP" dirty="0"/>
              <a:t>2,Web</a:t>
            </a:r>
            <a:r>
              <a:rPr kumimoji="1" lang="ja-JP" altLang="en-US" dirty="0"/>
              <a:t>ブラウザを起動</a:t>
            </a:r>
          </a:p>
        </p:txBody>
      </p:sp>
      <p:pic>
        <p:nvPicPr>
          <p:cNvPr id="29" name="図 28" descr="テキスト&#10;&#10;自動的に生成された説明">
            <a:extLst>
              <a:ext uri="{FF2B5EF4-FFF2-40B4-BE49-F238E27FC236}">
                <a16:creationId xmlns:a16="http://schemas.microsoft.com/office/drawing/2014/main" id="{D8D7BCD1-5B36-EB25-9C1F-ABFE98BB5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165" y="4376515"/>
            <a:ext cx="4919835" cy="1714996"/>
          </a:xfrm>
          <a:prstGeom prst="rect">
            <a:avLst/>
          </a:prstGeom>
        </p:spPr>
      </p:pic>
      <p:sp>
        <p:nvSpPr>
          <p:cNvPr id="30" name="テキスト ボックス 29">
            <a:extLst>
              <a:ext uri="{FF2B5EF4-FFF2-40B4-BE49-F238E27FC236}">
                <a16:creationId xmlns:a16="http://schemas.microsoft.com/office/drawing/2014/main" id="{8184B214-43ED-2C3D-79FB-59176DD17CBB}"/>
              </a:ext>
            </a:extLst>
          </p:cNvPr>
          <p:cNvSpPr txBox="1"/>
          <p:nvPr/>
        </p:nvSpPr>
        <p:spPr>
          <a:xfrm>
            <a:off x="6623221" y="4376515"/>
            <a:ext cx="4392613" cy="646331"/>
          </a:xfrm>
          <a:prstGeom prst="rect">
            <a:avLst/>
          </a:prstGeom>
          <a:noFill/>
        </p:spPr>
        <p:txBody>
          <a:bodyPr wrap="square" rtlCol="0">
            <a:spAutoFit/>
          </a:bodyPr>
          <a:lstStyle/>
          <a:p>
            <a:r>
              <a:rPr kumimoji="1" lang="en-US" altLang="ja-JP" dirty="0">
                <a:hlinkClick r:id="rId3"/>
              </a:rPr>
              <a:t>http://127.0.0.1:8000/</a:t>
            </a:r>
            <a:endParaRPr kumimoji="1" lang="en-US" altLang="ja-JP" dirty="0"/>
          </a:p>
          <a:p>
            <a:r>
              <a:rPr lang="ja-JP" altLang="en-US" dirty="0"/>
              <a:t>をカーソルを合わせて</a:t>
            </a:r>
            <a:r>
              <a:rPr lang="en-US" altLang="ja-JP" dirty="0"/>
              <a:t>Ctrl+</a:t>
            </a:r>
            <a:r>
              <a:rPr lang="ja-JP" altLang="en-US" dirty="0"/>
              <a:t>クリック</a:t>
            </a:r>
            <a:endParaRPr kumimoji="1" lang="ja-JP" altLang="en-US" dirty="0"/>
          </a:p>
        </p:txBody>
      </p:sp>
      <p:cxnSp>
        <p:nvCxnSpPr>
          <p:cNvPr id="31" name="直線矢印コネクタ 30">
            <a:extLst>
              <a:ext uri="{FF2B5EF4-FFF2-40B4-BE49-F238E27FC236}">
                <a16:creationId xmlns:a16="http://schemas.microsoft.com/office/drawing/2014/main" id="{383D76D7-91B4-895C-1159-428FD1C229F6}"/>
              </a:ext>
            </a:extLst>
          </p:cNvPr>
          <p:cNvCxnSpPr>
            <a:cxnSpLocks/>
          </p:cNvCxnSpPr>
          <p:nvPr/>
        </p:nvCxnSpPr>
        <p:spPr>
          <a:xfrm flipH="1">
            <a:off x="3392129" y="4694988"/>
            <a:ext cx="3231092" cy="12633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343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D91094E-2616-998D-27F8-E21B32D5931D}"/>
              </a:ext>
            </a:extLst>
          </p:cNvPr>
          <p:cNvSpPr txBox="1"/>
          <p:nvPr/>
        </p:nvSpPr>
        <p:spPr>
          <a:xfrm>
            <a:off x="1086253" y="818897"/>
            <a:ext cx="6955750" cy="461665"/>
          </a:xfrm>
          <a:prstGeom prst="rect">
            <a:avLst/>
          </a:prstGeom>
          <a:noFill/>
        </p:spPr>
        <p:txBody>
          <a:bodyPr wrap="none" rtlCol="0">
            <a:spAutoFit/>
          </a:bodyPr>
          <a:lstStyle/>
          <a:p>
            <a:r>
              <a:rPr kumimoji="1" lang="ja-JP" altLang="en-US" sz="2400" dirty="0"/>
              <a:t>プログラミングの弱点（使ってみて思ったこと）</a:t>
            </a:r>
          </a:p>
        </p:txBody>
      </p:sp>
      <p:sp>
        <p:nvSpPr>
          <p:cNvPr id="3" name="テキスト ボックス 2">
            <a:extLst>
              <a:ext uri="{FF2B5EF4-FFF2-40B4-BE49-F238E27FC236}">
                <a16:creationId xmlns:a16="http://schemas.microsoft.com/office/drawing/2014/main" id="{A162CD93-CF91-5593-22CB-A7EFE9FB3EB4}"/>
              </a:ext>
            </a:extLst>
          </p:cNvPr>
          <p:cNvSpPr txBox="1"/>
          <p:nvPr/>
        </p:nvSpPr>
        <p:spPr>
          <a:xfrm>
            <a:off x="1226574" y="1419061"/>
            <a:ext cx="9365225" cy="646331"/>
          </a:xfrm>
          <a:prstGeom prst="rect">
            <a:avLst/>
          </a:prstGeom>
          <a:noFill/>
        </p:spPr>
        <p:txBody>
          <a:bodyPr wrap="square" rtlCol="0">
            <a:spAutoFit/>
          </a:bodyPr>
          <a:lstStyle/>
          <a:p>
            <a:r>
              <a:rPr kumimoji="1" lang="ja-JP" altLang="en-US" dirty="0"/>
              <a:t>移動平均線とボリンジャーバンドを加えたことにより短期のチャートがエラーが出て表示できない</a:t>
            </a:r>
          </a:p>
        </p:txBody>
      </p:sp>
      <p:sp>
        <p:nvSpPr>
          <p:cNvPr id="5" name="テキスト ボックス 4">
            <a:extLst>
              <a:ext uri="{FF2B5EF4-FFF2-40B4-BE49-F238E27FC236}">
                <a16:creationId xmlns:a16="http://schemas.microsoft.com/office/drawing/2014/main" id="{93D4384D-0FB3-28A0-2566-62B64208AE99}"/>
              </a:ext>
            </a:extLst>
          </p:cNvPr>
          <p:cNvSpPr txBox="1"/>
          <p:nvPr/>
        </p:nvSpPr>
        <p:spPr>
          <a:xfrm>
            <a:off x="1226574" y="2203891"/>
            <a:ext cx="9365225" cy="646331"/>
          </a:xfrm>
          <a:prstGeom prst="rect">
            <a:avLst/>
          </a:prstGeom>
          <a:noFill/>
        </p:spPr>
        <p:txBody>
          <a:bodyPr wrap="square" rtlCol="0">
            <a:spAutoFit/>
          </a:bodyPr>
          <a:lstStyle/>
          <a:p>
            <a:r>
              <a:rPr kumimoji="1" lang="ja-JP" altLang="en-US" dirty="0"/>
              <a:t>日経平均とドル円相場の検索結果に出す最高値と最低値が小数点以下第二ぐらいにしてほしい。</a:t>
            </a:r>
          </a:p>
        </p:txBody>
      </p:sp>
      <p:sp>
        <p:nvSpPr>
          <p:cNvPr id="6" name="テキスト ボックス 5">
            <a:extLst>
              <a:ext uri="{FF2B5EF4-FFF2-40B4-BE49-F238E27FC236}">
                <a16:creationId xmlns:a16="http://schemas.microsoft.com/office/drawing/2014/main" id="{53AE00FD-BA2A-0BB6-3438-5A9AF7B07768}"/>
              </a:ext>
            </a:extLst>
          </p:cNvPr>
          <p:cNvSpPr txBox="1"/>
          <p:nvPr/>
        </p:nvSpPr>
        <p:spPr>
          <a:xfrm>
            <a:off x="1226574" y="3059668"/>
            <a:ext cx="4869426" cy="369332"/>
          </a:xfrm>
          <a:prstGeom prst="rect">
            <a:avLst/>
          </a:prstGeom>
          <a:noFill/>
        </p:spPr>
        <p:txBody>
          <a:bodyPr wrap="square" rtlCol="0">
            <a:spAutoFit/>
          </a:bodyPr>
          <a:lstStyle/>
          <a:p>
            <a:r>
              <a:rPr kumimoji="1" lang="ja-JP" altLang="en-US" dirty="0"/>
              <a:t>ファンダメンタルの指数を表示してほしい。</a:t>
            </a:r>
          </a:p>
        </p:txBody>
      </p:sp>
      <p:sp>
        <p:nvSpPr>
          <p:cNvPr id="7" name="テキスト ボックス 6">
            <a:extLst>
              <a:ext uri="{FF2B5EF4-FFF2-40B4-BE49-F238E27FC236}">
                <a16:creationId xmlns:a16="http://schemas.microsoft.com/office/drawing/2014/main" id="{449D789A-ED60-314F-1C32-358BAA00C03E}"/>
              </a:ext>
            </a:extLst>
          </p:cNvPr>
          <p:cNvSpPr txBox="1"/>
          <p:nvPr/>
        </p:nvSpPr>
        <p:spPr>
          <a:xfrm>
            <a:off x="1226574" y="3584418"/>
            <a:ext cx="6334432" cy="369332"/>
          </a:xfrm>
          <a:prstGeom prst="rect">
            <a:avLst/>
          </a:prstGeom>
          <a:noFill/>
        </p:spPr>
        <p:txBody>
          <a:bodyPr wrap="square" rtlCol="0">
            <a:spAutoFit/>
          </a:bodyPr>
          <a:lstStyle/>
          <a:p>
            <a:r>
              <a:rPr kumimoji="1" lang="ja-JP" altLang="en-US" dirty="0"/>
              <a:t>チャートを拡大、縮小ができるようにしてほしい</a:t>
            </a:r>
          </a:p>
        </p:txBody>
      </p:sp>
      <p:sp>
        <p:nvSpPr>
          <p:cNvPr id="8" name="テキスト ボックス 7">
            <a:extLst>
              <a:ext uri="{FF2B5EF4-FFF2-40B4-BE49-F238E27FC236}">
                <a16:creationId xmlns:a16="http://schemas.microsoft.com/office/drawing/2014/main" id="{FDC63230-64CB-EFBC-B5BE-B64120359E6D}"/>
              </a:ext>
            </a:extLst>
          </p:cNvPr>
          <p:cNvSpPr txBox="1"/>
          <p:nvPr/>
        </p:nvSpPr>
        <p:spPr>
          <a:xfrm>
            <a:off x="1226574" y="4179674"/>
            <a:ext cx="6334432" cy="369332"/>
          </a:xfrm>
          <a:prstGeom prst="rect">
            <a:avLst/>
          </a:prstGeom>
          <a:noFill/>
        </p:spPr>
        <p:txBody>
          <a:bodyPr wrap="square" rtlCol="0">
            <a:spAutoFit/>
          </a:bodyPr>
          <a:lstStyle/>
          <a:p>
            <a:r>
              <a:rPr kumimoji="1" lang="ja-JP" altLang="en-US" dirty="0"/>
              <a:t>日付、銘柄名を日本語にしてほしい。</a:t>
            </a:r>
          </a:p>
        </p:txBody>
      </p:sp>
    </p:spTree>
    <p:extLst>
      <p:ext uri="{BB962C8B-B14F-4D97-AF65-F5344CB8AC3E}">
        <p14:creationId xmlns:p14="http://schemas.microsoft.com/office/powerpoint/2010/main" val="359750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D0D0F-F259-B7BD-0A67-D5B8838DDB92}"/>
              </a:ext>
            </a:extLst>
          </p:cNvPr>
          <p:cNvSpPr>
            <a:spLocks noGrp="1"/>
          </p:cNvSpPr>
          <p:nvPr>
            <p:ph type="title"/>
          </p:nvPr>
        </p:nvSpPr>
        <p:spPr>
          <a:xfrm>
            <a:off x="665726" y="529498"/>
            <a:ext cx="2828588" cy="678153"/>
          </a:xfrm>
        </p:spPr>
        <p:txBody>
          <a:bodyPr/>
          <a:lstStyle/>
          <a:p>
            <a:r>
              <a:rPr kumimoji="1" lang="ja-JP" altLang="en-US" sz="2800" dirty="0"/>
              <a:t>製作を終えて</a:t>
            </a:r>
          </a:p>
        </p:txBody>
      </p:sp>
      <p:sp>
        <p:nvSpPr>
          <p:cNvPr id="3" name="コンテンツ プレースホルダー 2">
            <a:extLst>
              <a:ext uri="{FF2B5EF4-FFF2-40B4-BE49-F238E27FC236}">
                <a16:creationId xmlns:a16="http://schemas.microsoft.com/office/drawing/2014/main" id="{FF767539-6820-FE35-92F7-41AC2F9500DB}"/>
              </a:ext>
            </a:extLst>
          </p:cNvPr>
          <p:cNvSpPr>
            <a:spLocks noGrp="1"/>
          </p:cNvSpPr>
          <p:nvPr>
            <p:ph idx="1"/>
          </p:nvPr>
        </p:nvSpPr>
        <p:spPr>
          <a:xfrm>
            <a:off x="349608" y="1206954"/>
            <a:ext cx="11492783" cy="5031922"/>
          </a:xfrm>
        </p:spPr>
        <p:txBody>
          <a:bodyPr/>
          <a:lstStyle/>
          <a:p>
            <a:r>
              <a:rPr kumimoji="1" lang="ja-JP" altLang="en-US" sz="2000" dirty="0"/>
              <a:t>・証券会社のアプリのすごさを実感した。</a:t>
            </a:r>
            <a:endParaRPr kumimoji="1" lang="en-US" altLang="ja-JP" sz="2000" dirty="0"/>
          </a:p>
          <a:p>
            <a:r>
              <a:rPr kumimoji="1" lang="ja-JP" altLang="en-US" sz="2000" dirty="0"/>
              <a:t>・今までテクニカル指数の認識が大まかに理解していたんだと思った。</a:t>
            </a:r>
            <a:endParaRPr kumimoji="1" lang="en-US" altLang="ja-JP" sz="2000" dirty="0"/>
          </a:p>
          <a:p>
            <a:r>
              <a:rPr kumimoji="1" lang="ja-JP" altLang="en-US" sz="2000" dirty="0"/>
              <a:t>・</a:t>
            </a:r>
            <a:r>
              <a:rPr kumimoji="1" lang="en-US" altLang="ja-JP" sz="2000" dirty="0"/>
              <a:t>4</a:t>
            </a:r>
            <a:r>
              <a:rPr kumimoji="1" lang="ja-JP" altLang="en-US" sz="2000" dirty="0"/>
              <a:t>月の発表と比べかなり成長できたと思う。</a:t>
            </a:r>
            <a:endParaRPr kumimoji="1" lang="en-US" altLang="ja-JP" sz="2000" dirty="0"/>
          </a:p>
          <a:p>
            <a:r>
              <a:rPr kumimoji="1" lang="ja-JP" altLang="en-US" sz="2000" dirty="0"/>
              <a:t>・指標に信用倍率を</a:t>
            </a:r>
            <a:r>
              <a:rPr lang="ja-JP" altLang="en-US" sz="2000" dirty="0"/>
              <a:t>スクレイピング</a:t>
            </a:r>
            <a:r>
              <a:rPr kumimoji="1" lang="ja-JP" altLang="en-US" sz="2000" dirty="0"/>
              <a:t>しようと考えましたが</a:t>
            </a:r>
            <a:endParaRPr kumimoji="1" lang="en-US" altLang="ja-JP" sz="2000" dirty="0"/>
          </a:p>
          <a:p>
            <a:r>
              <a:rPr kumimoji="1" lang="ja-JP" altLang="en-US" sz="2000" dirty="0"/>
              <a:t>　調べていくと</a:t>
            </a:r>
            <a:r>
              <a:rPr lang="ja-JP" altLang="en-US" sz="2000" b="0" i="0" dirty="0">
                <a:solidFill>
                  <a:srgbClr val="212529"/>
                </a:solidFill>
                <a:effectLst/>
                <a:highlight>
                  <a:srgbClr val="FFFFFF"/>
                </a:highlight>
                <a:latin typeface="メイリオ" panose="020B0604030504040204" pitchFamily="50" charset="-128"/>
                <a:ea typeface="メイリオ" panose="020B0604030504040204" pitchFamily="50" charset="-128"/>
              </a:rPr>
              <a:t>信用残高が載っている</a:t>
            </a:r>
            <a:r>
              <a:rPr lang="en-US" altLang="ja-JP" sz="2000" b="0" i="0" dirty="0">
                <a:solidFill>
                  <a:srgbClr val="212529"/>
                </a:solidFill>
                <a:effectLst/>
                <a:highlight>
                  <a:srgbClr val="FFFFFF"/>
                </a:highlight>
                <a:latin typeface="メイリオ" panose="020B0604030504040204" pitchFamily="50" charset="-128"/>
                <a:ea typeface="メイリオ" panose="020B0604030504040204" pitchFamily="50" charset="-128"/>
              </a:rPr>
              <a:t>Web</a:t>
            </a:r>
            <a:r>
              <a:rPr lang="ja-JP" altLang="en-US" sz="2000" b="0" i="0" dirty="0">
                <a:solidFill>
                  <a:srgbClr val="212529"/>
                </a:solidFill>
                <a:effectLst/>
                <a:highlight>
                  <a:srgbClr val="FFFFFF"/>
                </a:highlight>
                <a:latin typeface="メイリオ" panose="020B0604030504040204" pitchFamily="50" charset="-128"/>
                <a:ea typeface="メイリオ" panose="020B0604030504040204" pitchFamily="50" charset="-128"/>
              </a:rPr>
              <a:t>サイトはサイト規約で</a:t>
            </a:r>
            <a:endParaRPr lang="en-US" altLang="ja-JP" sz="2000" b="0" i="0" dirty="0">
              <a:solidFill>
                <a:srgbClr val="212529"/>
              </a:solidFill>
              <a:effectLst/>
              <a:highlight>
                <a:srgbClr val="FFFFFF"/>
              </a:highlight>
              <a:latin typeface="メイリオ" panose="020B0604030504040204" pitchFamily="50" charset="-128"/>
              <a:ea typeface="メイリオ" panose="020B0604030504040204" pitchFamily="50" charset="-128"/>
            </a:endParaRPr>
          </a:p>
          <a:p>
            <a:r>
              <a:rPr lang="ja-JP" altLang="en-US" sz="2000" dirty="0">
                <a:solidFill>
                  <a:srgbClr val="212529"/>
                </a:solidFill>
                <a:highlight>
                  <a:srgbClr val="FFFFFF"/>
                </a:highlight>
                <a:latin typeface="メイリオ" panose="020B0604030504040204" pitchFamily="50" charset="-128"/>
                <a:ea typeface="メイリオ" panose="020B0604030504040204" pitchFamily="50" charset="-128"/>
              </a:rPr>
              <a:t>　</a:t>
            </a:r>
            <a:r>
              <a:rPr lang="ja-JP" altLang="en-US" sz="2000" b="0" i="0" dirty="0">
                <a:solidFill>
                  <a:srgbClr val="212529"/>
                </a:solidFill>
                <a:effectLst/>
                <a:highlight>
                  <a:srgbClr val="FFFFFF"/>
                </a:highlight>
                <a:latin typeface="メイリオ" panose="020B0604030504040204" pitchFamily="50" charset="-128"/>
                <a:ea typeface="メイリオ" panose="020B0604030504040204" pitchFamily="50" charset="-128"/>
              </a:rPr>
              <a:t>スクレイピングもしくはそれに準ずる行為を禁止しています。</a:t>
            </a:r>
            <a:endParaRPr lang="en-US" altLang="ja-JP" sz="2000" dirty="0">
              <a:solidFill>
                <a:srgbClr val="212529"/>
              </a:solidFill>
              <a:highlight>
                <a:srgbClr val="FFFFFF"/>
              </a:highlight>
              <a:latin typeface="メイリオ" panose="020B0604030504040204" pitchFamily="50" charset="-128"/>
              <a:ea typeface="メイリオ" panose="020B0604030504040204" pitchFamily="50" charset="-128"/>
            </a:endParaRPr>
          </a:p>
          <a:p>
            <a:r>
              <a:rPr kumimoji="1" lang="en-US" altLang="ja-JP" sz="2000" dirty="0">
                <a:solidFill>
                  <a:srgbClr val="212529"/>
                </a:solidFill>
                <a:highlight>
                  <a:srgbClr val="FFFFFF"/>
                </a:highlight>
                <a:latin typeface="メイリオ" panose="020B0604030504040204" pitchFamily="50" charset="-128"/>
                <a:ea typeface="メイリオ" panose="020B0604030504040204" pitchFamily="50" charset="-128"/>
              </a:rPr>
              <a:t>   </a:t>
            </a:r>
            <a:r>
              <a:rPr kumimoji="1" lang="ja-JP" altLang="en-US" sz="2000" dirty="0">
                <a:solidFill>
                  <a:srgbClr val="212529"/>
                </a:solidFill>
                <a:highlight>
                  <a:srgbClr val="FFFFFF"/>
                </a:highlight>
                <a:latin typeface="メイリオ" panose="020B0604030504040204" pitchFamily="50" charset="-128"/>
                <a:ea typeface="メイリオ" panose="020B0604030504040204" pitchFamily="50" charset="-128"/>
              </a:rPr>
              <a:t>書いてあったので使用できず。</a:t>
            </a:r>
            <a:endParaRPr kumimoji="1" lang="en-US" altLang="ja-JP" sz="2000" dirty="0"/>
          </a:p>
          <a:p>
            <a:r>
              <a:rPr kumimoji="1" lang="ja-JP" altLang="en-US" sz="2000" dirty="0"/>
              <a:t>・改めて</a:t>
            </a:r>
            <a:r>
              <a:rPr kumimoji="1" lang="en-US" altLang="ja-JP" sz="2000" dirty="0"/>
              <a:t>Chat GPT</a:t>
            </a:r>
            <a:r>
              <a:rPr kumimoji="1" lang="ja-JP" altLang="en-US" sz="2000" dirty="0"/>
              <a:t>のすごさを感じた。（これがなかったら形になってなかったかも）</a:t>
            </a:r>
            <a:endParaRPr kumimoji="1" lang="en-US" altLang="ja-JP" sz="2000" dirty="0"/>
          </a:p>
          <a:p>
            <a:r>
              <a:rPr kumimoji="1" lang="ja-JP" altLang="en-US" sz="2000" dirty="0"/>
              <a:t>・機械学習までいかなかったので、継続する場合は機械学習まで行けるよう</a:t>
            </a:r>
            <a:endParaRPr kumimoji="1" lang="en-US" altLang="ja-JP" sz="2000" dirty="0"/>
          </a:p>
          <a:p>
            <a:r>
              <a:rPr kumimoji="1" lang="ja-JP" altLang="en-US" sz="2000" dirty="0"/>
              <a:t>　にしたい</a:t>
            </a:r>
            <a:endParaRPr kumimoji="1" lang="en-US" altLang="ja-JP" sz="2000" dirty="0"/>
          </a:p>
          <a:p>
            <a:endParaRPr kumimoji="1" lang="ja-JP" altLang="en-US" dirty="0"/>
          </a:p>
        </p:txBody>
      </p:sp>
    </p:spTree>
    <p:extLst>
      <p:ext uri="{BB962C8B-B14F-4D97-AF65-F5344CB8AC3E}">
        <p14:creationId xmlns:p14="http://schemas.microsoft.com/office/powerpoint/2010/main" val="339147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8A203-D9E3-60DE-EA67-51F0AF3DDEA4}"/>
              </a:ext>
            </a:extLst>
          </p:cNvPr>
          <p:cNvSpPr>
            <a:spLocks noGrp="1"/>
          </p:cNvSpPr>
          <p:nvPr>
            <p:ph type="title"/>
          </p:nvPr>
        </p:nvSpPr>
        <p:spPr>
          <a:xfrm>
            <a:off x="482600" y="762098"/>
            <a:ext cx="2054123" cy="870057"/>
          </a:xfrm>
        </p:spPr>
        <p:txBody>
          <a:bodyPr/>
          <a:lstStyle/>
          <a:p>
            <a:r>
              <a:rPr kumimoji="1" lang="ja-JP" altLang="en-US" sz="4000" dirty="0"/>
              <a:t>おまけ</a:t>
            </a:r>
          </a:p>
        </p:txBody>
      </p:sp>
      <p:sp>
        <p:nvSpPr>
          <p:cNvPr id="3" name="コンテンツ プレースホルダー 2">
            <a:extLst>
              <a:ext uri="{FF2B5EF4-FFF2-40B4-BE49-F238E27FC236}">
                <a16:creationId xmlns:a16="http://schemas.microsoft.com/office/drawing/2014/main" id="{9083CD57-5977-D92D-8C23-1720FD9EC191}"/>
              </a:ext>
            </a:extLst>
          </p:cNvPr>
          <p:cNvSpPr>
            <a:spLocks noGrp="1"/>
          </p:cNvSpPr>
          <p:nvPr>
            <p:ph idx="1"/>
          </p:nvPr>
        </p:nvSpPr>
        <p:spPr>
          <a:xfrm>
            <a:off x="560439" y="2149850"/>
            <a:ext cx="10506991" cy="1786935"/>
          </a:xfrm>
        </p:spPr>
        <p:txBody>
          <a:bodyPr/>
          <a:lstStyle/>
          <a:p>
            <a:pPr>
              <a:lnSpc>
                <a:spcPct val="100000"/>
              </a:lnSpc>
            </a:pPr>
            <a:r>
              <a:rPr lang="ja-JP" altLang="en-US" sz="1100" dirty="0"/>
              <a:t>株価の暴落期間を特定するためには、過去のデータや市場の動向を分析する必要があります。一般的には、株価が大きく下落する期間には以下のような特徴があります。</a:t>
            </a:r>
            <a:r>
              <a:rPr lang="en-US" altLang="ja-JP" sz="1100" dirty="0"/>
              <a:t>1.</a:t>
            </a:r>
            <a:r>
              <a:rPr lang="ja-JP" altLang="en-US" sz="1100" dirty="0"/>
              <a:t>経済危機 </a:t>
            </a:r>
            <a:r>
              <a:rPr lang="en-US" altLang="ja-JP" sz="1100" dirty="0"/>
              <a:t>2.</a:t>
            </a:r>
            <a:r>
              <a:rPr lang="ja-JP" altLang="en-US" sz="1100" dirty="0"/>
              <a:t>金利の急上昇 </a:t>
            </a:r>
            <a:r>
              <a:rPr lang="en-US" altLang="ja-JP" sz="1100" dirty="0"/>
              <a:t>3.</a:t>
            </a:r>
            <a:r>
              <a:rPr lang="ja-JP" altLang="en-US" sz="1100" dirty="0"/>
              <a:t>企業の業績悪化 </a:t>
            </a:r>
            <a:r>
              <a:rPr lang="en-US" altLang="ja-JP" sz="1100" dirty="0"/>
              <a:t>4.</a:t>
            </a:r>
            <a:r>
              <a:rPr lang="ja-JP" altLang="en-US" sz="1100" dirty="0"/>
              <a:t>政治的不安定</a:t>
            </a:r>
            <a:endParaRPr lang="en-US" altLang="ja-JP" sz="1100" dirty="0"/>
          </a:p>
          <a:p>
            <a:pPr>
              <a:lnSpc>
                <a:spcPct val="100000"/>
              </a:lnSpc>
            </a:pPr>
            <a:r>
              <a:rPr lang="ja-JP" altLang="en-US" sz="1100" dirty="0"/>
              <a:t>具体的な暴落期間を予測することは非常に難しく、多くの要因が絡み合います。過去の事例としては以下の期間が挙げられます。</a:t>
            </a:r>
            <a:endParaRPr lang="en-US" altLang="ja-JP" sz="1100" dirty="0"/>
          </a:p>
          <a:p>
            <a:pPr>
              <a:lnSpc>
                <a:spcPct val="100000"/>
              </a:lnSpc>
            </a:pPr>
            <a:r>
              <a:rPr lang="ja-JP" altLang="en-US" sz="1100" dirty="0"/>
              <a:t>ブラックマンデー </a:t>
            </a:r>
            <a:r>
              <a:rPr lang="en-US" altLang="ja-JP" sz="1100" dirty="0"/>
              <a:t>(1987</a:t>
            </a:r>
            <a:r>
              <a:rPr lang="ja-JP" altLang="en-US" sz="1100" dirty="0"/>
              <a:t>年</a:t>
            </a:r>
            <a:r>
              <a:rPr lang="en-US" altLang="ja-JP" sz="1100" dirty="0"/>
              <a:t>10</a:t>
            </a:r>
            <a:r>
              <a:rPr lang="ja-JP" altLang="en-US" sz="1100" dirty="0"/>
              <a:t>月</a:t>
            </a:r>
            <a:r>
              <a:rPr lang="en-US" altLang="ja-JP" sz="1100" dirty="0"/>
              <a:t>19</a:t>
            </a:r>
            <a:r>
              <a:rPr lang="ja-JP" altLang="en-US" sz="1100" dirty="0"/>
              <a:t>日</a:t>
            </a:r>
            <a:r>
              <a:rPr lang="en-US" altLang="ja-JP" sz="1100" dirty="0"/>
              <a:t>)</a:t>
            </a:r>
            <a:r>
              <a:rPr lang="ja-JP" altLang="en-US" sz="1100" dirty="0"/>
              <a:t>リーマンショック </a:t>
            </a:r>
            <a:r>
              <a:rPr lang="en-US" altLang="ja-JP" sz="1100" dirty="0"/>
              <a:t>(2008</a:t>
            </a:r>
            <a:r>
              <a:rPr lang="ja-JP" altLang="en-US" sz="1100" dirty="0"/>
              <a:t>年</a:t>
            </a:r>
            <a:r>
              <a:rPr lang="en-US" altLang="ja-JP" sz="1100" dirty="0"/>
              <a:t>9</a:t>
            </a:r>
            <a:r>
              <a:rPr lang="ja-JP" altLang="en-US" sz="1100" dirty="0"/>
              <a:t>月</a:t>
            </a:r>
            <a:r>
              <a:rPr lang="en-US" altLang="ja-JP" sz="1100" dirty="0"/>
              <a:t>)</a:t>
            </a:r>
            <a:r>
              <a:rPr lang="ja-JP" altLang="en-US" sz="1100" dirty="0"/>
              <a:t>コロナショック </a:t>
            </a:r>
            <a:r>
              <a:rPr lang="en-US" altLang="ja-JP" sz="1100" dirty="0"/>
              <a:t>(2020</a:t>
            </a:r>
            <a:r>
              <a:rPr lang="ja-JP" altLang="en-US" sz="1100" dirty="0"/>
              <a:t>年</a:t>
            </a:r>
            <a:r>
              <a:rPr lang="en-US" altLang="ja-JP" sz="1100" dirty="0"/>
              <a:t>3</a:t>
            </a:r>
            <a:r>
              <a:rPr lang="ja-JP" altLang="en-US" sz="1100" dirty="0"/>
              <a:t>月</a:t>
            </a:r>
            <a:r>
              <a:rPr lang="en-US" altLang="ja-JP" sz="1100" dirty="0"/>
              <a:t>)</a:t>
            </a:r>
          </a:p>
          <a:p>
            <a:pPr>
              <a:lnSpc>
                <a:spcPct val="100000"/>
              </a:lnSpc>
            </a:pPr>
            <a:r>
              <a:rPr lang="ja-JP" altLang="en-US" sz="1100" dirty="0"/>
              <a:t>これらの期間は、いずれも経済や政治、企業業績など複数の要因が影響しているため、特定の指標だけで予測するのは難しいです。株価の動向を注視し、適切な情報収集と分析が重要です。</a:t>
            </a:r>
            <a:endParaRPr kumimoji="1" lang="ja-JP" altLang="en-US" sz="1100" dirty="0"/>
          </a:p>
        </p:txBody>
      </p:sp>
      <p:sp>
        <p:nvSpPr>
          <p:cNvPr id="5" name="テキスト ボックス 4">
            <a:extLst>
              <a:ext uri="{FF2B5EF4-FFF2-40B4-BE49-F238E27FC236}">
                <a16:creationId xmlns:a16="http://schemas.microsoft.com/office/drawing/2014/main" id="{5BF3DCC1-594D-C4DC-72B8-235FF6D58BD9}"/>
              </a:ext>
            </a:extLst>
          </p:cNvPr>
          <p:cNvSpPr txBox="1"/>
          <p:nvPr/>
        </p:nvSpPr>
        <p:spPr>
          <a:xfrm>
            <a:off x="482314" y="1509106"/>
            <a:ext cx="10254226" cy="369332"/>
          </a:xfrm>
          <a:prstGeom prst="rect">
            <a:avLst/>
          </a:prstGeom>
          <a:noFill/>
        </p:spPr>
        <p:txBody>
          <a:bodyPr wrap="square" rtlCol="0">
            <a:spAutoFit/>
          </a:bodyPr>
          <a:lstStyle/>
          <a:p>
            <a:r>
              <a:rPr kumimoji="1" lang="en-US" altLang="ja-JP" dirty="0" err="1"/>
              <a:t>chatGPT</a:t>
            </a:r>
            <a:r>
              <a:rPr kumimoji="1" lang="ja-JP" altLang="en-US" dirty="0"/>
              <a:t>で、株価暴落時期と株価上昇時期を聞いてみました。</a:t>
            </a:r>
          </a:p>
        </p:txBody>
      </p:sp>
      <p:sp>
        <p:nvSpPr>
          <p:cNvPr id="7" name="テキスト ボックス 6">
            <a:extLst>
              <a:ext uri="{FF2B5EF4-FFF2-40B4-BE49-F238E27FC236}">
                <a16:creationId xmlns:a16="http://schemas.microsoft.com/office/drawing/2014/main" id="{33B3B367-18DD-0B22-9B29-972EBFAF8CAD}"/>
              </a:ext>
            </a:extLst>
          </p:cNvPr>
          <p:cNvSpPr txBox="1"/>
          <p:nvPr/>
        </p:nvSpPr>
        <p:spPr>
          <a:xfrm>
            <a:off x="560440" y="5957031"/>
            <a:ext cx="10506990" cy="646331"/>
          </a:xfrm>
          <a:prstGeom prst="rect">
            <a:avLst/>
          </a:prstGeom>
          <a:noFill/>
        </p:spPr>
        <p:txBody>
          <a:bodyPr wrap="square" rtlCol="0">
            <a:spAutoFit/>
          </a:bodyPr>
          <a:lstStyle/>
          <a:p>
            <a:r>
              <a:rPr kumimoji="1" lang="ja-JP" altLang="en-US" dirty="0"/>
              <a:t>世の中そんなに甘くないか</a:t>
            </a:r>
            <a:r>
              <a:rPr lang="ja-JP" altLang="en-US" dirty="0"/>
              <a:t>・・・・　　　</a:t>
            </a:r>
            <a:r>
              <a:rPr kumimoji="1" lang="ja-JP" altLang="en-US" dirty="0"/>
              <a:t>後、投資は自己判断でお願いします。</a:t>
            </a:r>
          </a:p>
          <a:p>
            <a:endParaRPr kumimoji="1" lang="ja-JP" altLang="en-US" dirty="0"/>
          </a:p>
        </p:txBody>
      </p:sp>
      <p:sp>
        <p:nvSpPr>
          <p:cNvPr id="8" name="テキスト ボックス 7">
            <a:extLst>
              <a:ext uri="{FF2B5EF4-FFF2-40B4-BE49-F238E27FC236}">
                <a16:creationId xmlns:a16="http://schemas.microsoft.com/office/drawing/2014/main" id="{B3CD356B-4E54-155E-11B9-68873BA05C77}"/>
              </a:ext>
            </a:extLst>
          </p:cNvPr>
          <p:cNvSpPr txBox="1"/>
          <p:nvPr/>
        </p:nvSpPr>
        <p:spPr>
          <a:xfrm>
            <a:off x="560438" y="1912076"/>
            <a:ext cx="2782529" cy="307777"/>
          </a:xfrm>
          <a:prstGeom prst="rect">
            <a:avLst/>
          </a:prstGeom>
          <a:noFill/>
        </p:spPr>
        <p:txBody>
          <a:bodyPr wrap="square" rtlCol="0">
            <a:spAutoFit/>
          </a:bodyPr>
          <a:lstStyle/>
          <a:p>
            <a:r>
              <a:rPr kumimoji="1" lang="ja-JP" altLang="en-US" sz="1400" dirty="0"/>
              <a:t>株価暴落時期のアンサー</a:t>
            </a:r>
          </a:p>
        </p:txBody>
      </p:sp>
      <p:sp>
        <p:nvSpPr>
          <p:cNvPr id="9" name="テキスト ボックス 8">
            <a:extLst>
              <a:ext uri="{FF2B5EF4-FFF2-40B4-BE49-F238E27FC236}">
                <a16:creationId xmlns:a16="http://schemas.microsoft.com/office/drawing/2014/main" id="{5747CACA-6C18-328F-44BA-1370C78D24DC}"/>
              </a:ext>
            </a:extLst>
          </p:cNvPr>
          <p:cNvSpPr txBox="1"/>
          <p:nvPr/>
        </p:nvSpPr>
        <p:spPr>
          <a:xfrm>
            <a:off x="482314" y="4383677"/>
            <a:ext cx="11071122" cy="1107996"/>
          </a:xfrm>
          <a:prstGeom prst="rect">
            <a:avLst/>
          </a:prstGeom>
          <a:noFill/>
        </p:spPr>
        <p:txBody>
          <a:bodyPr wrap="square" rtlCol="0">
            <a:spAutoFit/>
          </a:bodyPr>
          <a:lstStyle/>
          <a:p>
            <a:r>
              <a:rPr lang="ja-JP" altLang="en-US" sz="1100" dirty="0"/>
              <a:t>株価が上昇する時期を予測することは、多くの要因が絡み合うため非常に難しいです。しかし、いくつかの一般的な傾向や指標があります。</a:t>
            </a:r>
            <a:endParaRPr lang="en-US" altLang="ja-JP" sz="1100" dirty="0"/>
          </a:p>
          <a:p>
            <a:endParaRPr lang="ja-JP" altLang="en-US" sz="1100" dirty="0"/>
          </a:p>
          <a:p>
            <a:pPr>
              <a:buFont typeface="+mj-lt"/>
              <a:buAutoNum type="arabicPeriod"/>
            </a:pPr>
            <a:r>
              <a:rPr lang="ja-JP" altLang="en-US" sz="1100" dirty="0"/>
              <a:t>企業業績の発表  </a:t>
            </a:r>
            <a:r>
              <a:rPr lang="en-US" altLang="ja-JP" sz="1100" dirty="0"/>
              <a:t>2.</a:t>
            </a:r>
            <a:r>
              <a:rPr lang="ja-JP" altLang="en-US" sz="1100" dirty="0"/>
              <a:t>経済指標の発表  </a:t>
            </a:r>
            <a:r>
              <a:rPr lang="en-US" altLang="ja-JP" sz="1100" dirty="0"/>
              <a:t>3.</a:t>
            </a:r>
            <a:r>
              <a:rPr lang="ja-JP" altLang="en-US" sz="1100" dirty="0"/>
              <a:t>金利政策  </a:t>
            </a:r>
            <a:r>
              <a:rPr lang="en-US" altLang="ja-JP" sz="1100" dirty="0"/>
              <a:t>4.</a:t>
            </a:r>
            <a:r>
              <a:rPr lang="ja-JP" altLang="en-US" sz="1100" dirty="0"/>
              <a:t>季節的要因  </a:t>
            </a:r>
            <a:r>
              <a:rPr lang="en-US" altLang="ja-JP" sz="1100" dirty="0"/>
              <a:t>5.</a:t>
            </a:r>
            <a:r>
              <a:rPr lang="ja-JP" altLang="en-US" sz="1100" dirty="0"/>
              <a:t>市場のトレンド  </a:t>
            </a:r>
            <a:r>
              <a:rPr lang="en-US" altLang="ja-JP" sz="1100" dirty="0"/>
              <a:t>6.</a:t>
            </a:r>
            <a:r>
              <a:rPr lang="ja-JP" altLang="en-US" sz="1100" dirty="0"/>
              <a:t>政治的安定</a:t>
            </a:r>
            <a:endParaRPr lang="en-US" altLang="ja-JP" sz="1100" dirty="0"/>
          </a:p>
          <a:p>
            <a:pPr>
              <a:buFont typeface="+mj-lt"/>
              <a:buAutoNum type="arabicPeriod"/>
            </a:pPr>
            <a:endParaRPr lang="en-US" altLang="ja-JP" sz="1100" dirty="0"/>
          </a:p>
          <a:p>
            <a:r>
              <a:rPr lang="ja-JP" altLang="en-US" sz="1100" dirty="0"/>
              <a:t>具体的な予測には、経済ニュースや専門家の分析、過去のデータを参考にすることが重要です。もし具体的な株式や市場について知りたい場合、</a:t>
            </a:r>
            <a:endParaRPr lang="en-US" altLang="ja-JP" sz="1100" dirty="0"/>
          </a:p>
          <a:p>
            <a:r>
              <a:rPr lang="ja-JP" altLang="en-US" sz="1100" dirty="0"/>
              <a:t>その情報を提供していただければ、より詳細なアドバイスが可能です。</a:t>
            </a:r>
          </a:p>
        </p:txBody>
      </p:sp>
      <p:sp>
        <p:nvSpPr>
          <p:cNvPr id="10" name="コンテンツ プレースホルダー 2">
            <a:extLst>
              <a:ext uri="{FF2B5EF4-FFF2-40B4-BE49-F238E27FC236}">
                <a16:creationId xmlns:a16="http://schemas.microsoft.com/office/drawing/2014/main" id="{FBDD5238-A008-8BE1-B908-95ED7C144D2A}"/>
              </a:ext>
            </a:extLst>
          </p:cNvPr>
          <p:cNvSpPr txBox="1">
            <a:spLocks/>
          </p:cNvSpPr>
          <p:nvPr/>
        </p:nvSpPr>
        <p:spPr>
          <a:xfrm>
            <a:off x="560439" y="4979563"/>
            <a:ext cx="10506991" cy="841520"/>
          </a:xfrm>
          <a:prstGeom prst="rect">
            <a:avLst/>
          </a:prstGeom>
        </p:spPr>
        <p:txBody>
          <a:bodyPr lIns="109728" tIns="109728" rIns="109728" bIns="91440"/>
          <a:lstStyle>
            <a:lvl1pPr marL="0" indent="0" algn="l" defTabSz="914400" rtl="0" eaLnBrk="1" latinLnBrk="0" hangingPunct="1">
              <a:lnSpc>
                <a:spcPct val="120000"/>
              </a:lnSpc>
              <a:spcBef>
                <a:spcPts val="1000"/>
              </a:spcBef>
              <a:buFont typeface="Arial" panose="020B0604020202020204" pitchFamily="34" charset="0"/>
              <a:buNone/>
              <a:defRPr sz="2400" kern="1200" spc="1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1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2000" kern="1200" spc="1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1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sz="1100" dirty="0"/>
          </a:p>
        </p:txBody>
      </p:sp>
      <p:sp>
        <p:nvSpPr>
          <p:cNvPr id="12" name="テキスト ボックス 11">
            <a:extLst>
              <a:ext uri="{FF2B5EF4-FFF2-40B4-BE49-F238E27FC236}">
                <a16:creationId xmlns:a16="http://schemas.microsoft.com/office/drawing/2014/main" id="{F7DA6ECD-A234-0F4E-7098-11265056A966}"/>
              </a:ext>
            </a:extLst>
          </p:cNvPr>
          <p:cNvSpPr txBox="1"/>
          <p:nvPr/>
        </p:nvSpPr>
        <p:spPr>
          <a:xfrm>
            <a:off x="560437" y="4020670"/>
            <a:ext cx="2782529" cy="307777"/>
          </a:xfrm>
          <a:prstGeom prst="rect">
            <a:avLst/>
          </a:prstGeom>
          <a:noFill/>
        </p:spPr>
        <p:txBody>
          <a:bodyPr wrap="square" rtlCol="0">
            <a:spAutoFit/>
          </a:bodyPr>
          <a:lstStyle/>
          <a:p>
            <a:r>
              <a:rPr kumimoji="1" lang="ja-JP" altLang="en-US" sz="1400" dirty="0"/>
              <a:t>株価</a:t>
            </a:r>
            <a:r>
              <a:rPr lang="ja-JP" altLang="en-US" sz="1400" dirty="0"/>
              <a:t>上昇</a:t>
            </a:r>
            <a:r>
              <a:rPr kumimoji="1" lang="ja-JP" altLang="en-US" sz="1400" dirty="0"/>
              <a:t>時期のアンサー</a:t>
            </a:r>
          </a:p>
        </p:txBody>
      </p:sp>
    </p:spTree>
    <p:extLst>
      <p:ext uri="{BB962C8B-B14F-4D97-AF65-F5344CB8AC3E}">
        <p14:creationId xmlns:p14="http://schemas.microsoft.com/office/powerpoint/2010/main" val="297378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27DB476-232C-2F7F-22AA-2F5A9178DC27}"/>
              </a:ext>
            </a:extLst>
          </p:cNvPr>
          <p:cNvSpPr txBox="1"/>
          <p:nvPr/>
        </p:nvSpPr>
        <p:spPr>
          <a:xfrm>
            <a:off x="658761" y="825910"/>
            <a:ext cx="1081549" cy="369332"/>
          </a:xfrm>
          <a:prstGeom prst="rect">
            <a:avLst/>
          </a:prstGeom>
          <a:noFill/>
        </p:spPr>
        <p:txBody>
          <a:bodyPr wrap="square" rtlCol="0">
            <a:spAutoFit/>
          </a:bodyPr>
          <a:lstStyle/>
          <a:p>
            <a:r>
              <a:rPr kumimoji="1" lang="ja-JP" altLang="en-US" dirty="0"/>
              <a:t>目次</a:t>
            </a:r>
          </a:p>
        </p:txBody>
      </p:sp>
      <p:sp>
        <p:nvSpPr>
          <p:cNvPr id="3" name="テキスト ボックス 2">
            <a:extLst>
              <a:ext uri="{FF2B5EF4-FFF2-40B4-BE49-F238E27FC236}">
                <a16:creationId xmlns:a16="http://schemas.microsoft.com/office/drawing/2014/main" id="{95A5E06B-E026-C2CB-68A1-A490B712D26A}"/>
              </a:ext>
            </a:extLst>
          </p:cNvPr>
          <p:cNvSpPr txBox="1"/>
          <p:nvPr/>
        </p:nvSpPr>
        <p:spPr>
          <a:xfrm>
            <a:off x="934065" y="1345983"/>
            <a:ext cx="6125496" cy="369332"/>
          </a:xfrm>
          <a:prstGeom prst="rect">
            <a:avLst/>
          </a:prstGeom>
          <a:noFill/>
        </p:spPr>
        <p:txBody>
          <a:bodyPr wrap="square" rtlCol="0">
            <a:spAutoFit/>
          </a:bodyPr>
          <a:lstStyle/>
          <a:p>
            <a:r>
              <a:rPr kumimoji="1" lang="ja-JP" altLang="en-US" dirty="0"/>
              <a:t>製作した目的及び選んだ理由</a:t>
            </a:r>
          </a:p>
        </p:txBody>
      </p:sp>
      <p:sp>
        <p:nvSpPr>
          <p:cNvPr id="5" name="テキスト ボックス 4">
            <a:extLst>
              <a:ext uri="{FF2B5EF4-FFF2-40B4-BE49-F238E27FC236}">
                <a16:creationId xmlns:a16="http://schemas.microsoft.com/office/drawing/2014/main" id="{C7F94632-AA66-F9A2-2B00-3EDA1F81E0CD}"/>
              </a:ext>
            </a:extLst>
          </p:cNvPr>
          <p:cNvSpPr txBox="1"/>
          <p:nvPr/>
        </p:nvSpPr>
        <p:spPr>
          <a:xfrm>
            <a:off x="963561" y="1987384"/>
            <a:ext cx="6096000" cy="369332"/>
          </a:xfrm>
          <a:prstGeom prst="rect">
            <a:avLst/>
          </a:prstGeom>
          <a:noFill/>
        </p:spPr>
        <p:txBody>
          <a:bodyPr wrap="square">
            <a:spAutoFit/>
          </a:bodyPr>
          <a:lstStyle/>
          <a:p>
            <a:r>
              <a:rPr kumimoji="1" lang="ja-JP" altLang="en-US" dirty="0"/>
              <a:t>使用したライブラリ、モジュール、メソッド、関数</a:t>
            </a:r>
            <a:endParaRPr kumimoji="1" lang="en-US" altLang="ja-JP" dirty="0"/>
          </a:p>
        </p:txBody>
      </p:sp>
      <p:sp>
        <p:nvSpPr>
          <p:cNvPr id="7" name="テキスト ボックス 6">
            <a:extLst>
              <a:ext uri="{FF2B5EF4-FFF2-40B4-BE49-F238E27FC236}">
                <a16:creationId xmlns:a16="http://schemas.microsoft.com/office/drawing/2014/main" id="{96B6F60E-7B87-3524-C464-41DAE9661AC0}"/>
              </a:ext>
            </a:extLst>
          </p:cNvPr>
          <p:cNvSpPr txBox="1"/>
          <p:nvPr/>
        </p:nvSpPr>
        <p:spPr>
          <a:xfrm>
            <a:off x="1927941" y="4276136"/>
            <a:ext cx="6096000" cy="369332"/>
          </a:xfrm>
          <a:prstGeom prst="rect">
            <a:avLst/>
          </a:prstGeom>
          <a:noFill/>
        </p:spPr>
        <p:txBody>
          <a:bodyPr wrap="square">
            <a:spAutoFit/>
          </a:bodyPr>
          <a:lstStyle/>
          <a:p>
            <a:r>
              <a:rPr kumimoji="1" lang="ja-JP" altLang="en-US" dirty="0"/>
              <a:t>・プログラミング構造</a:t>
            </a:r>
            <a:endParaRPr kumimoji="1" lang="en-US" altLang="ja-JP" dirty="0"/>
          </a:p>
        </p:txBody>
      </p:sp>
      <p:sp>
        <p:nvSpPr>
          <p:cNvPr id="9" name="テキスト ボックス 8">
            <a:extLst>
              <a:ext uri="{FF2B5EF4-FFF2-40B4-BE49-F238E27FC236}">
                <a16:creationId xmlns:a16="http://schemas.microsoft.com/office/drawing/2014/main" id="{4C8F6820-18A9-2BE7-B7E2-472DD42209FE}"/>
              </a:ext>
            </a:extLst>
          </p:cNvPr>
          <p:cNvSpPr txBox="1"/>
          <p:nvPr/>
        </p:nvSpPr>
        <p:spPr>
          <a:xfrm>
            <a:off x="948813" y="5196606"/>
            <a:ext cx="6096000" cy="369332"/>
          </a:xfrm>
          <a:prstGeom prst="rect">
            <a:avLst/>
          </a:prstGeom>
          <a:noFill/>
        </p:spPr>
        <p:txBody>
          <a:bodyPr wrap="square">
            <a:spAutoFit/>
          </a:bodyPr>
          <a:lstStyle/>
          <a:p>
            <a:r>
              <a:rPr kumimoji="1" lang="ja-JP" altLang="en-US" dirty="0"/>
              <a:t>製作を終えて</a:t>
            </a:r>
            <a:endParaRPr kumimoji="1" lang="en-US" altLang="ja-JP" dirty="0"/>
          </a:p>
        </p:txBody>
      </p:sp>
      <p:sp>
        <p:nvSpPr>
          <p:cNvPr id="4" name="テキスト ボックス 3">
            <a:extLst>
              <a:ext uri="{FF2B5EF4-FFF2-40B4-BE49-F238E27FC236}">
                <a16:creationId xmlns:a16="http://schemas.microsoft.com/office/drawing/2014/main" id="{2B296FE6-7BCF-6C2D-9111-76539EC4F114}"/>
              </a:ext>
            </a:extLst>
          </p:cNvPr>
          <p:cNvSpPr txBox="1"/>
          <p:nvPr/>
        </p:nvSpPr>
        <p:spPr>
          <a:xfrm>
            <a:off x="934065" y="4658833"/>
            <a:ext cx="6096000" cy="369332"/>
          </a:xfrm>
          <a:prstGeom prst="rect">
            <a:avLst/>
          </a:prstGeom>
          <a:noFill/>
        </p:spPr>
        <p:txBody>
          <a:bodyPr wrap="square">
            <a:spAutoFit/>
          </a:bodyPr>
          <a:lstStyle/>
          <a:p>
            <a:r>
              <a:rPr kumimoji="1" lang="ja-JP" altLang="en-US" dirty="0"/>
              <a:t>プログラミング実行、実行結果</a:t>
            </a:r>
            <a:endParaRPr kumimoji="1" lang="en-US" altLang="ja-JP" dirty="0"/>
          </a:p>
        </p:txBody>
      </p:sp>
      <p:sp>
        <p:nvSpPr>
          <p:cNvPr id="6" name="テキスト ボックス 5">
            <a:extLst>
              <a:ext uri="{FF2B5EF4-FFF2-40B4-BE49-F238E27FC236}">
                <a16:creationId xmlns:a16="http://schemas.microsoft.com/office/drawing/2014/main" id="{85149942-A1E5-54CB-FB82-3D09E7463F36}"/>
              </a:ext>
            </a:extLst>
          </p:cNvPr>
          <p:cNvSpPr txBox="1"/>
          <p:nvPr/>
        </p:nvSpPr>
        <p:spPr>
          <a:xfrm>
            <a:off x="1927941" y="3131760"/>
            <a:ext cx="5819878" cy="369332"/>
          </a:xfrm>
          <a:prstGeom prst="rect">
            <a:avLst/>
          </a:prstGeom>
          <a:noFill/>
        </p:spPr>
        <p:txBody>
          <a:bodyPr wrap="square" rtlCol="0">
            <a:spAutoFit/>
          </a:bodyPr>
          <a:lstStyle/>
          <a:p>
            <a:r>
              <a:rPr kumimoji="1" lang="ja-JP" altLang="en-US" dirty="0"/>
              <a:t>・プログラミングの構造を知る前に必要な基礎知識</a:t>
            </a:r>
          </a:p>
        </p:txBody>
      </p:sp>
      <p:sp>
        <p:nvSpPr>
          <p:cNvPr id="8" name="タイトル 1">
            <a:extLst>
              <a:ext uri="{FF2B5EF4-FFF2-40B4-BE49-F238E27FC236}">
                <a16:creationId xmlns:a16="http://schemas.microsoft.com/office/drawing/2014/main" id="{2F2DEA9C-76B4-1CAF-9AFC-DF35F57FB3F5}"/>
              </a:ext>
            </a:extLst>
          </p:cNvPr>
          <p:cNvSpPr txBox="1">
            <a:spLocks/>
          </p:cNvSpPr>
          <p:nvPr/>
        </p:nvSpPr>
        <p:spPr>
          <a:xfrm>
            <a:off x="1927941" y="3514457"/>
            <a:ext cx="9320161" cy="738435"/>
          </a:xfrm>
          <a:prstGeom prst="rect">
            <a:avLst/>
          </a:prstGeom>
        </p:spPr>
        <p:txBody>
          <a:bodyPr/>
          <a:lstStyle>
            <a:lvl1pPr algn="l" defTabSz="914400" rtl="0" eaLnBrk="1" latinLnBrk="0" hangingPunct="1">
              <a:lnSpc>
                <a:spcPct val="110000"/>
              </a:lnSpc>
              <a:spcBef>
                <a:spcPct val="0"/>
              </a:spcBef>
              <a:buNone/>
              <a:defRPr sz="6600" kern="1200" spc="130">
                <a:solidFill>
                  <a:schemeClr val="tx1"/>
                </a:solidFill>
                <a:latin typeface="+mj-lt"/>
                <a:ea typeface="+mj-ea"/>
                <a:cs typeface="+mj-cs"/>
              </a:defRPr>
            </a:lvl1pPr>
          </a:lstStyle>
          <a:p>
            <a:r>
              <a:rPr kumimoji="1" lang="ja-JP" altLang="en-US" sz="1800" dirty="0"/>
              <a:t>・プログラミングに使われたメソッド、関数</a:t>
            </a:r>
            <a:r>
              <a:rPr kumimoji="1" lang="ja-JP" altLang="en-US" sz="800" dirty="0"/>
              <a:t> </a:t>
            </a:r>
            <a:endParaRPr kumimoji="1" lang="en-US" altLang="ja-JP" sz="800" dirty="0"/>
          </a:p>
          <a:p>
            <a:r>
              <a:rPr kumimoji="1" lang="ja-JP" altLang="en-US" sz="1800" dirty="0"/>
              <a:t>（汎用性が高そうなもの、疑問に思ったものを</a:t>
            </a:r>
            <a:r>
              <a:rPr kumimoji="1" lang="en-US" altLang="ja-JP" sz="1800" dirty="0"/>
              <a:t>pick up) </a:t>
            </a:r>
            <a:endParaRPr kumimoji="1" lang="ja-JP" altLang="en-US" sz="1800" dirty="0"/>
          </a:p>
        </p:txBody>
      </p:sp>
      <p:sp>
        <p:nvSpPr>
          <p:cNvPr id="10" name="テキスト ボックス 9">
            <a:extLst>
              <a:ext uri="{FF2B5EF4-FFF2-40B4-BE49-F238E27FC236}">
                <a16:creationId xmlns:a16="http://schemas.microsoft.com/office/drawing/2014/main" id="{F6306AFB-E699-7E29-B368-336BDE737CEF}"/>
              </a:ext>
            </a:extLst>
          </p:cNvPr>
          <p:cNvSpPr txBox="1"/>
          <p:nvPr/>
        </p:nvSpPr>
        <p:spPr>
          <a:xfrm>
            <a:off x="963561" y="2692251"/>
            <a:ext cx="6096000" cy="369332"/>
          </a:xfrm>
          <a:prstGeom prst="rect">
            <a:avLst/>
          </a:prstGeom>
          <a:noFill/>
        </p:spPr>
        <p:txBody>
          <a:bodyPr wrap="square">
            <a:spAutoFit/>
          </a:bodyPr>
          <a:lstStyle/>
          <a:p>
            <a:r>
              <a:rPr kumimoji="1" lang="ja-JP" altLang="en-US" dirty="0"/>
              <a:t>プログラミングの構造</a:t>
            </a:r>
            <a:endParaRPr kumimoji="1" lang="en-US" altLang="ja-JP" dirty="0"/>
          </a:p>
        </p:txBody>
      </p:sp>
    </p:spTree>
    <p:extLst>
      <p:ext uri="{BB962C8B-B14F-4D97-AF65-F5344CB8AC3E}">
        <p14:creationId xmlns:p14="http://schemas.microsoft.com/office/powerpoint/2010/main" val="384231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D0D0F-F259-B7BD-0A67-D5B8838DDB92}"/>
              </a:ext>
            </a:extLst>
          </p:cNvPr>
          <p:cNvSpPr>
            <a:spLocks noGrp="1"/>
          </p:cNvSpPr>
          <p:nvPr>
            <p:ph type="title"/>
          </p:nvPr>
        </p:nvSpPr>
        <p:spPr>
          <a:xfrm>
            <a:off x="551426" y="742433"/>
            <a:ext cx="11335774" cy="978211"/>
          </a:xfrm>
        </p:spPr>
        <p:txBody>
          <a:bodyPr/>
          <a:lstStyle/>
          <a:p>
            <a:r>
              <a:rPr kumimoji="1" lang="ja-JP" altLang="en-US" sz="6000" dirty="0"/>
              <a:t>製作した目的及び選んだ理由</a:t>
            </a:r>
          </a:p>
        </p:txBody>
      </p:sp>
      <p:sp>
        <p:nvSpPr>
          <p:cNvPr id="3" name="コンテンツ プレースホルダー 2">
            <a:extLst>
              <a:ext uri="{FF2B5EF4-FFF2-40B4-BE49-F238E27FC236}">
                <a16:creationId xmlns:a16="http://schemas.microsoft.com/office/drawing/2014/main" id="{FF767539-6820-FE35-92F7-41AC2F9500DB}"/>
              </a:ext>
            </a:extLst>
          </p:cNvPr>
          <p:cNvSpPr>
            <a:spLocks noGrp="1"/>
          </p:cNvSpPr>
          <p:nvPr>
            <p:ph idx="1"/>
          </p:nvPr>
        </p:nvSpPr>
        <p:spPr>
          <a:xfrm>
            <a:off x="482600" y="1602658"/>
            <a:ext cx="10506991" cy="4640826"/>
          </a:xfrm>
        </p:spPr>
        <p:txBody>
          <a:bodyPr/>
          <a:lstStyle/>
          <a:p>
            <a:r>
              <a:rPr kumimoji="1" lang="ja-JP" altLang="en-US" dirty="0"/>
              <a:t>・株取引の際、取引を判断する道具が欲しかった。</a:t>
            </a:r>
            <a:endParaRPr kumimoji="1" lang="en-US" altLang="ja-JP" dirty="0"/>
          </a:p>
          <a:p>
            <a:r>
              <a:rPr kumimoji="1" lang="ja-JP" altLang="en-US" dirty="0"/>
              <a:t>・もし、機械学習できたら株価分析でどう予想するか知りたかった。</a:t>
            </a:r>
            <a:endParaRPr kumimoji="1" lang="en-US" altLang="ja-JP" dirty="0"/>
          </a:p>
          <a:p>
            <a:r>
              <a:rPr kumimoji="1" lang="ja-JP" altLang="en-US" dirty="0"/>
              <a:t>・職業訓練校で学んだ</a:t>
            </a:r>
            <a:r>
              <a:rPr kumimoji="1" lang="en-US" altLang="ja-JP" dirty="0"/>
              <a:t>python</a:t>
            </a:r>
            <a:r>
              <a:rPr kumimoji="1" lang="ja-JP" altLang="en-US" dirty="0"/>
              <a:t>プログラミングの復習及び</a:t>
            </a:r>
            <a:endParaRPr kumimoji="1" lang="en-US" altLang="ja-JP" dirty="0"/>
          </a:p>
          <a:p>
            <a:r>
              <a:rPr kumimoji="1" lang="ja-JP" altLang="en-US" dirty="0"/>
              <a:t>　プログラミングスキルが上がるかもと思った。</a:t>
            </a:r>
            <a:endParaRPr kumimoji="1" lang="en-US" altLang="ja-JP" dirty="0"/>
          </a:p>
          <a:p>
            <a:r>
              <a:rPr kumimoji="1" lang="ja-JP" altLang="en-US" dirty="0"/>
              <a:t>・巷に</a:t>
            </a:r>
            <a:r>
              <a:rPr kumimoji="1" lang="en-US" altLang="ja-JP" dirty="0"/>
              <a:t>python </a:t>
            </a:r>
            <a:r>
              <a:rPr kumimoji="1" lang="ja-JP" altLang="en-US" dirty="0"/>
              <a:t>株価分析をプログラミングしていた人がいたから</a:t>
            </a:r>
            <a:endParaRPr kumimoji="1" lang="en-US" altLang="ja-JP" dirty="0"/>
          </a:p>
          <a:p>
            <a:r>
              <a:rPr kumimoji="1" lang="ja-JP" altLang="en-US" dirty="0"/>
              <a:t>　（プログラミングを真似してスキル習得</a:t>
            </a:r>
            <a:r>
              <a:rPr kumimoji="1" lang="en-US" altLang="ja-JP" dirty="0"/>
              <a:t>)</a:t>
            </a:r>
          </a:p>
          <a:p>
            <a:r>
              <a:rPr kumimoji="1" lang="ja-JP" altLang="en-US" dirty="0"/>
              <a:t>・自身の株取引の知識、スキルを上げるため</a:t>
            </a:r>
            <a:endParaRPr kumimoji="1" lang="en-US" altLang="ja-JP" dirty="0"/>
          </a:p>
          <a:p>
            <a:r>
              <a:rPr kumimoji="1" lang="ja-JP" altLang="en-US" dirty="0"/>
              <a:t>・個人製作発表の為</a:t>
            </a:r>
            <a:endParaRPr kumimoji="1" lang="en-US" altLang="ja-JP" dirty="0"/>
          </a:p>
          <a:p>
            <a:endParaRPr kumimoji="1" lang="ja-JP" altLang="en-US" dirty="0"/>
          </a:p>
        </p:txBody>
      </p:sp>
    </p:spTree>
    <p:extLst>
      <p:ext uri="{BB962C8B-B14F-4D97-AF65-F5344CB8AC3E}">
        <p14:creationId xmlns:p14="http://schemas.microsoft.com/office/powerpoint/2010/main" val="264743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4DA52B08-3F3A-B78C-D94D-B5E4144F74F9}"/>
              </a:ext>
            </a:extLst>
          </p:cNvPr>
          <p:cNvSpPr>
            <a:spLocks noGrp="1"/>
          </p:cNvSpPr>
          <p:nvPr>
            <p:ph type="title"/>
          </p:nvPr>
        </p:nvSpPr>
        <p:spPr>
          <a:xfrm>
            <a:off x="403942" y="293437"/>
            <a:ext cx="12240342" cy="1820499"/>
          </a:xfrm>
        </p:spPr>
        <p:txBody>
          <a:bodyPr vert="horz" lIns="91440" tIns="45720" rIns="91440" bIns="45720" rtlCol="0" anchor="b">
            <a:normAutofit/>
          </a:bodyPr>
          <a:lstStyle/>
          <a:p>
            <a:pPr>
              <a:lnSpc>
                <a:spcPct val="100000"/>
              </a:lnSpc>
            </a:pPr>
            <a:r>
              <a:rPr kumimoji="1" lang="ja-JP" altLang="en-US" sz="4400" dirty="0"/>
              <a:t>使用したライブラリ、モジュール、</a:t>
            </a:r>
            <a:br>
              <a:rPr kumimoji="1" lang="en-US" altLang="ja-JP" sz="4400" dirty="0"/>
            </a:br>
            <a:r>
              <a:rPr kumimoji="1" lang="ja-JP" altLang="en-US" sz="4400" dirty="0"/>
              <a:t>メソッド、関数</a:t>
            </a:r>
          </a:p>
        </p:txBody>
      </p:sp>
      <p:sp>
        <p:nvSpPr>
          <p:cNvPr id="5" name="テキスト ボックス 4">
            <a:extLst>
              <a:ext uri="{FF2B5EF4-FFF2-40B4-BE49-F238E27FC236}">
                <a16:creationId xmlns:a16="http://schemas.microsoft.com/office/drawing/2014/main" id="{06D27663-DF19-A3CA-8607-9495EAAC8ED5}"/>
              </a:ext>
            </a:extLst>
          </p:cNvPr>
          <p:cNvSpPr txBox="1"/>
          <p:nvPr/>
        </p:nvSpPr>
        <p:spPr>
          <a:xfrm>
            <a:off x="440293" y="2566146"/>
            <a:ext cx="6652995" cy="369332"/>
          </a:xfrm>
          <a:prstGeom prst="rect">
            <a:avLst/>
          </a:prstGeom>
          <a:noFill/>
        </p:spPr>
        <p:txBody>
          <a:bodyPr wrap="square" rtlCol="0">
            <a:spAutoFit/>
          </a:bodyPr>
          <a:lstStyle/>
          <a:p>
            <a:r>
              <a:rPr kumimoji="1" lang="ja-JP" altLang="en-US" dirty="0"/>
              <a:t>・</a:t>
            </a:r>
            <a:r>
              <a:rPr kumimoji="1" lang="en-US" altLang="ja-JP" dirty="0"/>
              <a:t>pandas</a:t>
            </a:r>
            <a:r>
              <a:rPr kumimoji="1" lang="ja-JP" altLang="en-US" dirty="0"/>
              <a:t>（データ解析を支援する機能を提供する）</a:t>
            </a:r>
          </a:p>
        </p:txBody>
      </p:sp>
      <p:sp>
        <p:nvSpPr>
          <p:cNvPr id="6" name="テキスト ボックス 5">
            <a:extLst>
              <a:ext uri="{FF2B5EF4-FFF2-40B4-BE49-F238E27FC236}">
                <a16:creationId xmlns:a16="http://schemas.microsoft.com/office/drawing/2014/main" id="{477F5D8D-BD59-4AC9-E0E2-25CBF98B795F}"/>
              </a:ext>
            </a:extLst>
          </p:cNvPr>
          <p:cNvSpPr txBox="1"/>
          <p:nvPr/>
        </p:nvSpPr>
        <p:spPr>
          <a:xfrm>
            <a:off x="5713545" y="2587996"/>
            <a:ext cx="4021671" cy="369332"/>
          </a:xfrm>
          <a:prstGeom prst="rect">
            <a:avLst/>
          </a:prstGeom>
          <a:noFill/>
        </p:spPr>
        <p:txBody>
          <a:bodyPr wrap="square" rtlCol="0">
            <a:spAutoFit/>
          </a:bodyPr>
          <a:lstStyle/>
          <a:p>
            <a:r>
              <a:rPr kumimoji="1" lang="ja-JP" altLang="en-US" dirty="0"/>
              <a:t>・</a:t>
            </a:r>
            <a:r>
              <a:rPr kumimoji="1" lang="en-US" altLang="ja-JP" dirty="0"/>
              <a:t>matplotlib</a:t>
            </a:r>
            <a:r>
              <a:rPr lang="ja-JP" altLang="en-US" dirty="0"/>
              <a:t>（グラフを表示する）</a:t>
            </a:r>
            <a:endParaRPr kumimoji="1" lang="ja-JP" altLang="en-US" dirty="0"/>
          </a:p>
        </p:txBody>
      </p:sp>
      <p:sp>
        <p:nvSpPr>
          <p:cNvPr id="7" name="テキスト ボックス 6">
            <a:extLst>
              <a:ext uri="{FF2B5EF4-FFF2-40B4-BE49-F238E27FC236}">
                <a16:creationId xmlns:a16="http://schemas.microsoft.com/office/drawing/2014/main" id="{CB284D74-3AFC-AAE5-6432-588BB8B2D17F}"/>
              </a:ext>
            </a:extLst>
          </p:cNvPr>
          <p:cNvSpPr txBox="1"/>
          <p:nvPr/>
        </p:nvSpPr>
        <p:spPr>
          <a:xfrm>
            <a:off x="472220" y="3095314"/>
            <a:ext cx="9732682" cy="369332"/>
          </a:xfrm>
          <a:prstGeom prst="rect">
            <a:avLst/>
          </a:prstGeom>
          <a:noFill/>
        </p:spPr>
        <p:txBody>
          <a:bodyPr wrap="square" rtlCol="0">
            <a:spAutoFit/>
          </a:bodyPr>
          <a:lstStyle/>
          <a:p>
            <a:r>
              <a:rPr kumimoji="1" lang="ja-JP" altLang="en-US" dirty="0"/>
              <a:t>・</a:t>
            </a:r>
            <a:r>
              <a:rPr kumimoji="1" lang="en-US" altLang="ja-JP" dirty="0" err="1"/>
              <a:t>yfinance</a:t>
            </a:r>
            <a:r>
              <a:rPr kumimoji="1" lang="ja-JP" altLang="en-US" dirty="0"/>
              <a:t>（詳細は後半説明）　・</a:t>
            </a:r>
            <a:r>
              <a:rPr kumimoji="1" lang="en-US" altLang="ja-JP" dirty="0" err="1"/>
              <a:t>mplfinance</a:t>
            </a:r>
            <a:r>
              <a:rPr kumimoji="1" lang="ja-JP" altLang="en-US" dirty="0"/>
              <a:t>（詳細は後半説明）　</a:t>
            </a:r>
          </a:p>
        </p:txBody>
      </p:sp>
      <p:sp>
        <p:nvSpPr>
          <p:cNvPr id="8" name="テキスト ボックス 7">
            <a:extLst>
              <a:ext uri="{FF2B5EF4-FFF2-40B4-BE49-F238E27FC236}">
                <a16:creationId xmlns:a16="http://schemas.microsoft.com/office/drawing/2014/main" id="{2EC8B0E9-A962-EDB1-FEC7-70ABFB5A3843}"/>
              </a:ext>
            </a:extLst>
          </p:cNvPr>
          <p:cNvSpPr txBox="1"/>
          <p:nvPr/>
        </p:nvSpPr>
        <p:spPr>
          <a:xfrm>
            <a:off x="540715" y="5679292"/>
            <a:ext cx="1589382" cy="369332"/>
          </a:xfrm>
          <a:prstGeom prst="rect">
            <a:avLst/>
          </a:prstGeom>
          <a:noFill/>
        </p:spPr>
        <p:txBody>
          <a:bodyPr wrap="square" rtlCol="0">
            <a:spAutoFit/>
          </a:bodyPr>
          <a:lstStyle/>
          <a:p>
            <a:r>
              <a:rPr kumimoji="1" lang="ja-JP" altLang="en-US" dirty="0"/>
              <a:t>・</a:t>
            </a:r>
            <a:r>
              <a:rPr kumimoji="1" lang="en-US" altLang="ja-JP" dirty="0"/>
              <a:t>rolling</a:t>
            </a:r>
            <a:endParaRPr kumimoji="1" lang="ja-JP" altLang="en-US" dirty="0"/>
          </a:p>
        </p:txBody>
      </p:sp>
      <p:sp>
        <p:nvSpPr>
          <p:cNvPr id="9" name="テキスト ボックス 8">
            <a:extLst>
              <a:ext uri="{FF2B5EF4-FFF2-40B4-BE49-F238E27FC236}">
                <a16:creationId xmlns:a16="http://schemas.microsoft.com/office/drawing/2014/main" id="{9BE8EF74-8066-C8A8-EBBB-47758FB036AC}"/>
              </a:ext>
            </a:extLst>
          </p:cNvPr>
          <p:cNvSpPr txBox="1"/>
          <p:nvPr/>
        </p:nvSpPr>
        <p:spPr>
          <a:xfrm>
            <a:off x="733907" y="2274335"/>
            <a:ext cx="1589382" cy="369332"/>
          </a:xfrm>
          <a:prstGeom prst="rect">
            <a:avLst/>
          </a:prstGeom>
          <a:noFill/>
        </p:spPr>
        <p:txBody>
          <a:bodyPr wrap="square" rtlCol="0">
            <a:spAutoFit/>
          </a:bodyPr>
          <a:lstStyle/>
          <a:p>
            <a:r>
              <a:rPr kumimoji="1" lang="ja-JP" altLang="en-US" dirty="0"/>
              <a:t>ライブラリ</a:t>
            </a:r>
          </a:p>
        </p:txBody>
      </p:sp>
      <p:sp>
        <p:nvSpPr>
          <p:cNvPr id="11" name="テキスト ボックス 10">
            <a:extLst>
              <a:ext uri="{FF2B5EF4-FFF2-40B4-BE49-F238E27FC236}">
                <a16:creationId xmlns:a16="http://schemas.microsoft.com/office/drawing/2014/main" id="{F00A24E8-F448-B5A7-A0AC-1B8A26EDE5E8}"/>
              </a:ext>
            </a:extLst>
          </p:cNvPr>
          <p:cNvSpPr txBox="1"/>
          <p:nvPr/>
        </p:nvSpPr>
        <p:spPr>
          <a:xfrm>
            <a:off x="878056" y="5368142"/>
            <a:ext cx="9111518" cy="369332"/>
          </a:xfrm>
          <a:prstGeom prst="rect">
            <a:avLst/>
          </a:prstGeom>
          <a:noFill/>
        </p:spPr>
        <p:txBody>
          <a:bodyPr wrap="square" rtlCol="0">
            <a:spAutoFit/>
          </a:bodyPr>
          <a:lstStyle/>
          <a:p>
            <a:r>
              <a:rPr kumimoji="1" lang="ja-JP" altLang="en-US" dirty="0"/>
              <a:t>メソッド、関数（汎用性が高そうなもの、疑問に思った</a:t>
            </a:r>
            <a:r>
              <a:rPr lang="ja-JP" altLang="en-US" dirty="0"/>
              <a:t>もの</a:t>
            </a:r>
            <a:r>
              <a:rPr kumimoji="1" lang="ja-JP" altLang="en-US" dirty="0"/>
              <a:t>を</a:t>
            </a:r>
            <a:r>
              <a:rPr kumimoji="1" lang="en-US" altLang="ja-JP" dirty="0"/>
              <a:t>pick up)</a:t>
            </a:r>
            <a:endParaRPr kumimoji="1" lang="ja-JP" altLang="en-US" dirty="0"/>
          </a:p>
        </p:txBody>
      </p:sp>
      <p:sp>
        <p:nvSpPr>
          <p:cNvPr id="13" name="テキスト ボックス 12">
            <a:extLst>
              <a:ext uri="{FF2B5EF4-FFF2-40B4-BE49-F238E27FC236}">
                <a16:creationId xmlns:a16="http://schemas.microsoft.com/office/drawing/2014/main" id="{278BD52B-7B9D-895D-7AFA-830FA7491CFC}"/>
              </a:ext>
            </a:extLst>
          </p:cNvPr>
          <p:cNvSpPr txBox="1"/>
          <p:nvPr/>
        </p:nvSpPr>
        <p:spPr>
          <a:xfrm>
            <a:off x="5046970" y="5725259"/>
            <a:ext cx="848383" cy="369332"/>
          </a:xfrm>
          <a:prstGeom prst="rect">
            <a:avLst/>
          </a:prstGeom>
          <a:noFill/>
        </p:spPr>
        <p:txBody>
          <a:bodyPr wrap="square" rtlCol="0">
            <a:spAutoFit/>
          </a:bodyPr>
          <a:lstStyle/>
          <a:p>
            <a:r>
              <a:rPr kumimoji="1" lang="ja-JP" altLang="en-US" dirty="0"/>
              <a:t>・</a:t>
            </a:r>
            <a:r>
              <a:rPr kumimoji="1" lang="en-US" altLang="ja-JP" dirty="0"/>
              <a:t>std</a:t>
            </a:r>
            <a:endParaRPr kumimoji="1" lang="ja-JP" altLang="en-US" dirty="0"/>
          </a:p>
        </p:txBody>
      </p:sp>
      <p:sp>
        <p:nvSpPr>
          <p:cNvPr id="19" name="テキスト ボックス 18">
            <a:extLst>
              <a:ext uri="{FF2B5EF4-FFF2-40B4-BE49-F238E27FC236}">
                <a16:creationId xmlns:a16="http://schemas.microsoft.com/office/drawing/2014/main" id="{CEE13527-7B4E-7FC8-31A4-BAE7404C617E}"/>
              </a:ext>
            </a:extLst>
          </p:cNvPr>
          <p:cNvSpPr txBox="1"/>
          <p:nvPr/>
        </p:nvSpPr>
        <p:spPr>
          <a:xfrm>
            <a:off x="5902385" y="4988193"/>
            <a:ext cx="3977343" cy="369332"/>
          </a:xfrm>
          <a:prstGeom prst="rect">
            <a:avLst/>
          </a:prstGeom>
          <a:noFill/>
        </p:spPr>
        <p:txBody>
          <a:bodyPr wrap="square" rtlCol="0">
            <a:spAutoFit/>
          </a:bodyPr>
          <a:lstStyle/>
          <a:p>
            <a:r>
              <a:rPr lang="ja-JP" altLang="en-US" dirty="0"/>
              <a:t>→</a:t>
            </a:r>
            <a:r>
              <a:rPr lang="en-US" altLang="ja-JP" dirty="0"/>
              <a:t> </a:t>
            </a:r>
            <a:r>
              <a:rPr lang="en-US" altLang="ja-JP" dirty="0" err="1"/>
              <a:t>HttpResponseBadRequest</a:t>
            </a:r>
            <a:r>
              <a:rPr lang="ja-JP" altLang="en-US" dirty="0"/>
              <a:t>関数</a:t>
            </a:r>
            <a:endParaRPr kumimoji="1" lang="ja-JP" altLang="en-US" dirty="0"/>
          </a:p>
        </p:txBody>
      </p:sp>
      <p:sp>
        <p:nvSpPr>
          <p:cNvPr id="21" name="テキスト ボックス 20">
            <a:extLst>
              <a:ext uri="{FF2B5EF4-FFF2-40B4-BE49-F238E27FC236}">
                <a16:creationId xmlns:a16="http://schemas.microsoft.com/office/drawing/2014/main" id="{A0972312-258C-FB70-4AE4-C4A8582D786D}"/>
              </a:ext>
            </a:extLst>
          </p:cNvPr>
          <p:cNvSpPr txBox="1"/>
          <p:nvPr/>
        </p:nvSpPr>
        <p:spPr>
          <a:xfrm>
            <a:off x="1710218" y="5708383"/>
            <a:ext cx="3375078" cy="369332"/>
          </a:xfrm>
          <a:prstGeom prst="rect">
            <a:avLst/>
          </a:prstGeom>
          <a:noFill/>
        </p:spPr>
        <p:txBody>
          <a:bodyPr wrap="square" rtlCol="0">
            <a:spAutoFit/>
          </a:bodyPr>
          <a:lstStyle/>
          <a:p>
            <a:r>
              <a:rPr lang="ja-JP" altLang="en-US" dirty="0"/>
              <a:t>・</a:t>
            </a:r>
            <a:r>
              <a:rPr lang="en-US" altLang="ja-JP" dirty="0" err="1"/>
              <a:t>max,min,idxmax,idxmin</a:t>
            </a:r>
            <a:endParaRPr kumimoji="1" lang="ja-JP" altLang="en-US" dirty="0"/>
          </a:p>
        </p:txBody>
      </p:sp>
      <p:sp>
        <p:nvSpPr>
          <p:cNvPr id="25" name="テキスト ボックス 24">
            <a:extLst>
              <a:ext uri="{FF2B5EF4-FFF2-40B4-BE49-F238E27FC236}">
                <a16:creationId xmlns:a16="http://schemas.microsoft.com/office/drawing/2014/main" id="{50D8491D-3D9D-4FBC-E97F-569F995AC738}"/>
              </a:ext>
            </a:extLst>
          </p:cNvPr>
          <p:cNvSpPr txBox="1"/>
          <p:nvPr/>
        </p:nvSpPr>
        <p:spPr>
          <a:xfrm>
            <a:off x="440293" y="2828333"/>
            <a:ext cx="7367740" cy="369332"/>
          </a:xfrm>
          <a:prstGeom prst="rect">
            <a:avLst/>
          </a:prstGeom>
          <a:noFill/>
        </p:spPr>
        <p:txBody>
          <a:bodyPr wrap="square" rtlCol="0">
            <a:spAutoFit/>
          </a:bodyPr>
          <a:lstStyle/>
          <a:p>
            <a:r>
              <a:rPr kumimoji="1" lang="ja-JP" altLang="en-US" dirty="0"/>
              <a:t>・</a:t>
            </a:r>
            <a:r>
              <a:rPr kumimoji="1" lang="en-US" altLang="ja-JP" dirty="0" err="1"/>
              <a:t>japanize_matpolotlib</a:t>
            </a:r>
            <a:r>
              <a:rPr lang="ja-JP" altLang="en-US" dirty="0"/>
              <a:t>（</a:t>
            </a:r>
            <a:r>
              <a:rPr lang="en-US" altLang="ja-JP" dirty="0"/>
              <a:t>matplotlib</a:t>
            </a:r>
            <a:r>
              <a:rPr lang="ja-JP" altLang="en-US" dirty="0"/>
              <a:t>を日本語表示に対応する）</a:t>
            </a:r>
            <a:endParaRPr kumimoji="1" lang="ja-JP" altLang="en-US" dirty="0"/>
          </a:p>
        </p:txBody>
      </p:sp>
      <p:sp>
        <p:nvSpPr>
          <p:cNvPr id="10" name="テキスト ボックス 9">
            <a:extLst>
              <a:ext uri="{FF2B5EF4-FFF2-40B4-BE49-F238E27FC236}">
                <a16:creationId xmlns:a16="http://schemas.microsoft.com/office/drawing/2014/main" id="{447B8D73-66E0-AFF9-7D0E-02D738CA16D5}"/>
              </a:ext>
            </a:extLst>
          </p:cNvPr>
          <p:cNvSpPr txBox="1"/>
          <p:nvPr/>
        </p:nvSpPr>
        <p:spPr>
          <a:xfrm>
            <a:off x="472220" y="3375874"/>
            <a:ext cx="9732682" cy="923330"/>
          </a:xfrm>
          <a:prstGeom prst="rect">
            <a:avLst/>
          </a:prstGeom>
          <a:noFill/>
        </p:spPr>
        <p:txBody>
          <a:bodyPr wrap="square" rtlCol="0">
            <a:spAutoFit/>
          </a:bodyPr>
          <a:lstStyle/>
          <a:p>
            <a:r>
              <a:rPr kumimoji="1" lang="ja-JP" altLang="en-US" dirty="0"/>
              <a:t>・</a:t>
            </a:r>
            <a:r>
              <a:rPr kumimoji="1" lang="en-US" altLang="ja-JP" dirty="0"/>
              <a:t>io</a:t>
            </a:r>
            <a:r>
              <a:rPr kumimoji="1" lang="ja-JP" altLang="en-US" dirty="0"/>
              <a:t>（</a:t>
            </a:r>
            <a:r>
              <a:rPr lang="ja-JP" altLang="en-US" dirty="0"/>
              <a:t>入出力操作を行うためのツール</a:t>
            </a:r>
            <a:r>
              <a:rPr kumimoji="1" lang="ja-JP" altLang="en-US" dirty="0"/>
              <a:t>）　　 </a:t>
            </a:r>
            <a:endParaRPr kumimoji="1" lang="en-US" altLang="ja-JP" dirty="0"/>
          </a:p>
          <a:p>
            <a:r>
              <a:rPr kumimoji="1" lang="ja-JP" altLang="en-US" dirty="0"/>
              <a:t>・</a:t>
            </a:r>
            <a:r>
              <a:rPr kumimoji="1" lang="en-US" altLang="ja-JP" dirty="0"/>
              <a:t>base64</a:t>
            </a:r>
            <a:r>
              <a:rPr kumimoji="1" lang="ja-JP" altLang="en-US" dirty="0"/>
              <a:t>（</a:t>
            </a:r>
            <a:r>
              <a:rPr lang="ja-JP" altLang="en-US" dirty="0"/>
              <a:t>バイナリデータを安全にテキストベースの形式に変換し、データの損失なく</a:t>
            </a:r>
            <a:endParaRPr lang="en-US" altLang="ja-JP" dirty="0"/>
          </a:p>
          <a:p>
            <a:r>
              <a:rPr lang="ja-JP" altLang="en-US" dirty="0"/>
              <a:t>　送受信するためのシンプルで強力なツール</a:t>
            </a:r>
            <a:r>
              <a:rPr kumimoji="1" lang="ja-JP" altLang="en-US" dirty="0"/>
              <a:t>）　</a:t>
            </a:r>
          </a:p>
        </p:txBody>
      </p:sp>
      <p:sp>
        <p:nvSpPr>
          <p:cNvPr id="23" name="テキスト ボックス 22">
            <a:extLst>
              <a:ext uri="{FF2B5EF4-FFF2-40B4-BE49-F238E27FC236}">
                <a16:creationId xmlns:a16="http://schemas.microsoft.com/office/drawing/2014/main" id="{6DFE4618-9570-CAFF-87A3-5DCAD0F5A15D}"/>
              </a:ext>
            </a:extLst>
          </p:cNvPr>
          <p:cNvSpPr txBox="1"/>
          <p:nvPr/>
        </p:nvSpPr>
        <p:spPr>
          <a:xfrm>
            <a:off x="878056" y="4395504"/>
            <a:ext cx="1508992" cy="369332"/>
          </a:xfrm>
          <a:prstGeom prst="rect">
            <a:avLst/>
          </a:prstGeom>
          <a:noFill/>
        </p:spPr>
        <p:txBody>
          <a:bodyPr wrap="square" rtlCol="0">
            <a:spAutoFit/>
          </a:bodyPr>
          <a:lstStyle/>
          <a:p>
            <a:r>
              <a:rPr kumimoji="1" lang="ja-JP" altLang="en-US" dirty="0"/>
              <a:t>モジュール</a:t>
            </a:r>
          </a:p>
        </p:txBody>
      </p:sp>
      <p:sp>
        <p:nvSpPr>
          <p:cNvPr id="24" name="テキスト ボックス 23">
            <a:extLst>
              <a:ext uri="{FF2B5EF4-FFF2-40B4-BE49-F238E27FC236}">
                <a16:creationId xmlns:a16="http://schemas.microsoft.com/office/drawing/2014/main" id="{78C5654F-9CE4-398F-16AD-10445A390B44}"/>
              </a:ext>
            </a:extLst>
          </p:cNvPr>
          <p:cNvSpPr txBox="1"/>
          <p:nvPr/>
        </p:nvSpPr>
        <p:spPr>
          <a:xfrm>
            <a:off x="458029" y="4697914"/>
            <a:ext cx="8164861" cy="369332"/>
          </a:xfrm>
          <a:prstGeom prst="rect">
            <a:avLst/>
          </a:prstGeom>
          <a:noFill/>
        </p:spPr>
        <p:txBody>
          <a:bodyPr wrap="square" rtlCol="0">
            <a:spAutoFit/>
          </a:bodyPr>
          <a:lstStyle/>
          <a:p>
            <a:r>
              <a:rPr kumimoji="1" lang="ja-JP" altLang="en-US" dirty="0"/>
              <a:t>・</a:t>
            </a:r>
            <a:r>
              <a:rPr lang="en-US" altLang="ja-JP" dirty="0" err="1"/>
              <a:t>Django.shortcuts</a:t>
            </a:r>
            <a:r>
              <a:rPr lang="en-US" altLang="ja-JP" dirty="0"/>
              <a:t> </a:t>
            </a:r>
            <a:r>
              <a:rPr lang="ja-JP" altLang="en-US" dirty="0"/>
              <a:t>（詳細は後半説明） ・</a:t>
            </a:r>
            <a:r>
              <a:rPr kumimoji="1" lang="en-US" altLang="ja-JP" dirty="0" err="1"/>
              <a:t>Django.http</a:t>
            </a:r>
            <a:r>
              <a:rPr kumimoji="1" lang="ja-JP" altLang="en-US" dirty="0"/>
              <a:t>（詳細は後半説明）　</a:t>
            </a:r>
            <a:endParaRPr lang="en-US" altLang="ja-JP" b="0" dirty="0">
              <a:solidFill>
                <a:srgbClr val="CCCCCC"/>
              </a:solidFill>
              <a:effectLst/>
              <a:highlight>
                <a:srgbClr val="1F1F1F"/>
              </a:highlight>
              <a:latin typeface="Consolas" panose="020B0609020204030204" pitchFamily="49" charset="0"/>
            </a:endParaRPr>
          </a:p>
        </p:txBody>
      </p:sp>
      <p:sp>
        <p:nvSpPr>
          <p:cNvPr id="2" name="テキスト ボックス 1">
            <a:extLst>
              <a:ext uri="{FF2B5EF4-FFF2-40B4-BE49-F238E27FC236}">
                <a16:creationId xmlns:a16="http://schemas.microsoft.com/office/drawing/2014/main" id="{4CD0723A-100E-0BE1-B682-09CADF16F7FF}"/>
              </a:ext>
            </a:extLst>
          </p:cNvPr>
          <p:cNvSpPr txBox="1"/>
          <p:nvPr/>
        </p:nvSpPr>
        <p:spPr>
          <a:xfrm>
            <a:off x="1632552" y="4975652"/>
            <a:ext cx="1779367" cy="369332"/>
          </a:xfrm>
          <a:prstGeom prst="rect">
            <a:avLst/>
          </a:prstGeom>
          <a:noFill/>
        </p:spPr>
        <p:txBody>
          <a:bodyPr wrap="square" rtlCol="0">
            <a:spAutoFit/>
          </a:bodyPr>
          <a:lstStyle/>
          <a:p>
            <a:r>
              <a:rPr lang="ja-JP" altLang="en-US" dirty="0"/>
              <a:t>→</a:t>
            </a:r>
            <a:r>
              <a:rPr lang="en-US" altLang="ja-JP" dirty="0"/>
              <a:t> render</a:t>
            </a:r>
            <a:r>
              <a:rPr lang="ja-JP" altLang="en-US" dirty="0"/>
              <a:t>関数</a:t>
            </a:r>
            <a:endParaRPr kumimoji="1" lang="ja-JP" altLang="en-US" dirty="0"/>
          </a:p>
        </p:txBody>
      </p:sp>
      <p:sp>
        <p:nvSpPr>
          <p:cNvPr id="16" name="テキスト ボックス 15">
            <a:extLst>
              <a:ext uri="{FF2B5EF4-FFF2-40B4-BE49-F238E27FC236}">
                <a16:creationId xmlns:a16="http://schemas.microsoft.com/office/drawing/2014/main" id="{C4898198-FB8C-64FF-70D7-9FB0E1943F9E}"/>
              </a:ext>
            </a:extLst>
          </p:cNvPr>
          <p:cNvSpPr txBox="1"/>
          <p:nvPr/>
        </p:nvSpPr>
        <p:spPr>
          <a:xfrm>
            <a:off x="556744" y="6028544"/>
            <a:ext cx="1573353" cy="369332"/>
          </a:xfrm>
          <a:prstGeom prst="rect">
            <a:avLst/>
          </a:prstGeom>
          <a:noFill/>
        </p:spPr>
        <p:txBody>
          <a:bodyPr wrap="square">
            <a:spAutoFit/>
          </a:bodyPr>
          <a:lstStyle/>
          <a:p>
            <a:r>
              <a:rPr lang="ja-JP" altLang="en-US" dirty="0"/>
              <a:t>・</a:t>
            </a:r>
            <a:r>
              <a:rPr lang="en-US" altLang="ja-JP" dirty="0" err="1"/>
              <a:t>bytesIO</a:t>
            </a:r>
            <a:endParaRPr lang="ja-JP" altLang="en-US" dirty="0"/>
          </a:p>
        </p:txBody>
      </p:sp>
      <p:sp>
        <p:nvSpPr>
          <p:cNvPr id="18" name="テキスト ボックス 17">
            <a:extLst>
              <a:ext uri="{FF2B5EF4-FFF2-40B4-BE49-F238E27FC236}">
                <a16:creationId xmlns:a16="http://schemas.microsoft.com/office/drawing/2014/main" id="{5FCCEA6B-1CD5-19C1-EA5A-8873E8F1B15C}"/>
              </a:ext>
            </a:extLst>
          </p:cNvPr>
          <p:cNvSpPr txBox="1"/>
          <p:nvPr/>
        </p:nvSpPr>
        <p:spPr>
          <a:xfrm>
            <a:off x="2404257" y="6044590"/>
            <a:ext cx="1955419" cy="369332"/>
          </a:xfrm>
          <a:prstGeom prst="rect">
            <a:avLst/>
          </a:prstGeom>
          <a:noFill/>
        </p:spPr>
        <p:txBody>
          <a:bodyPr wrap="square">
            <a:spAutoFit/>
          </a:bodyPr>
          <a:lstStyle/>
          <a:p>
            <a:r>
              <a:rPr lang="ja-JP" altLang="en-US" dirty="0"/>
              <a:t>・</a:t>
            </a:r>
            <a:r>
              <a:rPr lang="en-US" altLang="ja-JP" dirty="0"/>
              <a:t>b64encode</a:t>
            </a:r>
            <a:endParaRPr lang="ja-JP" altLang="en-US" dirty="0"/>
          </a:p>
        </p:txBody>
      </p:sp>
    </p:spTree>
    <p:extLst>
      <p:ext uri="{BB962C8B-B14F-4D97-AF65-F5344CB8AC3E}">
        <p14:creationId xmlns:p14="http://schemas.microsoft.com/office/powerpoint/2010/main" val="267872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BEBD9E-4D78-A527-2350-EE6E49B6B618}"/>
              </a:ext>
            </a:extLst>
          </p:cNvPr>
          <p:cNvSpPr>
            <a:spLocks noGrp="1"/>
          </p:cNvSpPr>
          <p:nvPr>
            <p:ph type="title"/>
          </p:nvPr>
        </p:nvSpPr>
        <p:spPr>
          <a:xfrm>
            <a:off x="482600" y="405729"/>
            <a:ext cx="6301658" cy="1145360"/>
          </a:xfrm>
        </p:spPr>
        <p:txBody>
          <a:bodyPr/>
          <a:lstStyle/>
          <a:p>
            <a:r>
              <a:rPr kumimoji="1" lang="ja-JP" altLang="en-US" sz="4400" dirty="0"/>
              <a:t>プログラミングの構造</a:t>
            </a:r>
          </a:p>
        </p:txBody>
      </p:sp>
      <p:sp>
        <p:nvSpPr>
          <p:cNvPr id="4" name="テキスト ボックス 3">
            <a:extLst>
              <a:ext uri="{FF2B5EF4-FFF2-40B4-BE49-F238E27FC236}">
                <a16:creationId xmlns:a16="http://schemas.microsoft.com/office/drawing/2014/main" id="{7396FE77-62C8-01EB-E525-44C8E10A5288}"/>
              </a:ext>
            </a:extLst>
          </p:cNvPr>
          <p:cNvSpPr txBox="1"/>
          <p:nvPr/>
        </p:nvSpPr>
        <p:spPr>
          <a:xfrm>
            <a:off x="747251" y="1856873"/>
            <a:ext cx="10506991" cy="923330"/>
          </a:xfrm>
          <a:prstGeom prst="rect">
            <a:avLst/>
          </a:prstGeom>
          <a:noFill/>
        </p:spPr>
        <p:txBody>
          <a:bodyPr wrap="square" rtlCol="0">
            <a:spAutoFit/>
          </a:bodyPr>
          <a:lstStyle/>
          <a:p>
            <a:r>
              <a:rPr kumimoji="1" lang="en-US" altLang="ja-JP" dirty="0"/>
              <a:t>ticker</a:t>
            </a:r>
            <a:r>
              <a:rPr kumimoji="1" lang="ja-JP" altLang="en-US" dirty="0"/>
              <a:t>とは、証券コードのこと。</a:t>
            </a:r>
            <a:endParaRPr kumimoji="1" lang="en-US" altLang="ja-JP" dirty="0"/>
          </a:p>
          <a:p>
            <a:r>
              <a:rPr lang="ja-JP" altLang="en-US" dirty="0"/>
              <a:t>例えば、アマゾンだったら</a:t>
            </a:r>
            <a:r>
              <a:rPr lang="en-US" altLang="ja-JP" dirty="0"/>
              <a:t>’AAPL‘ </a:t>
            </a:r>
            <a:r>
              <a:rPr lang="ja-JP" altLang="en-US" dirty="0"/>
              <a:t>日本のトヨタ自動車だったら</a:t>
            </a:r>
            <a:r>
              <a:rPr lang="en-US" altLang="ja-JP" dirty="0"/>
              <a:t>’7203.T’</a:t>
            </a:r>
            <a:r>
              <a:rPr lang="ja-JP" altLang="en-US" dirty="0"/>
              <a:t>です。</a:t>
            </a:r>
            <a:endParaRPr lang="en-US" altLang="ja-JP" dirty="0"/>
          </a:p>
          <a:p>
            <a:r>
              <a:rPr kumimoji="1" lang="en-US" altLang="ja-JP" dirty="0"/>
              <a:t>‘.T’</a:t>
            </a:r>
            <a:r>
              <a:rPr kumimoji="1" lang="ja-JP" altLang="en-US" dirty="0"/>
              <a:t>は東京証券取引所のシンボルだそうです。</a:t>
            </a:r>
          </a:p>
        </p:txBody>
      </p:sp>
      <p:sp>
        <p:nvSpPr>
          <p:cNvPr id="5" name="テキスト ボックス 4">
            <a:extLst>
              <a:ext uri="{FF2B5EF4-FFF2-40B4-BE49-F238E27FC236}">
                <a16:creationId xmlns:a16="http://schemas.microsoft.com/office/drawing/2014/main" id="{F2D182E6-D51C-4401-5C21-B821082A06B0}"/>
              </a:ext>
            </a:extLst>
          </p:cNvPr>
          <p:cNvSpPr txBox="1"/>
          <p:nvPr/>
        </p:nvSpPr>
        <p:spPr>
          <a:xfrm>
            <a:off x="747251" y="1375821"/>
            <a:ext cx="7177549" cy="461665"/>
          </a:xfrm>
          <a:prstGeom prst="rect">
            <a:avLst/>
          </a:prstGeom>
          <a:noFill/>
        </p:spPr>
        <p:txBody>
          <a:bodyPr wrap="square" rtlCol="0">
            <a:spAutoFit/>
          </a:bodyPr>
          <a:lstStyle/>
          <a:p>
            <a:r>
              <a:rPr kumimoji="1" lang="ja-JP" altLang="en-US" sz="2400" dirty="0"/>
              <a:t>プログラミングの構造を知る前に必要な基礎知識</a:t>
            </a:r>
          </a:p>
        </p:txBody>
      </p:sp>
      <p:sp>
        <p:nvSpPr>
          <p:cNvPr id="6" name="テキスト ボックス 5">
            <a:extLst>
              <a:ext uri="{FF2B5EF4-FFF2-40B4-BE49-F238E27FC236}">
                <a16:creationId xmlns:a16="http://schemas.microsoft.com/office/drawing/2014/main" id="{56D2D5A6-E0B2-5358-6CF7-2A3D72EB1048}"/>
              </a:ext>
            </a:extLst>
          </p:cNvPr>
          <p:cNvSpPr txBox="1"/>
          <p:nvPr/>
        </p:nvSpPr>
        <p:spPr>
          <a:xfrm>
            <a:off x="747251" y="2806982"/>
            <a:ext cx="10323871" cy="1477328"/>
          </a:xfrm>
          <a:prstGeom prst="rect">
            <a:avLst/>
          </a:prstGeom>
          <a:noFill/>
        </p:spPr>
        <p:txBody>
          <a:bodyPr wrap="square" rtlCol="0">
            <a:spAutoFit/>
          </a:bodyPr>
          <a:lstStyle/>
          <a:p>
            <a:r>
              <a:rPr lang="ja-JP" altLang="en-US" dirty="0"/>
              <a:t>移動平均線とは</a:t>
            </a:r>
            <a:endParaRPr lang="en-US" altLang="ja-JP" dirty="0"/>
          </a:p>
          <a:p>
            <a:r>
              <a:rPr lang="ja-JP" altLang="en-US" dirty="0"/>
              <a:t>一定期間の平均株価を算出し、その値を折れ線グラフとして表示したものです。株価のトレンドを把握するための一般的なテクニカル指標の一つです。移動平均線にはいくつかの種類がありますが、最も一般的なのは単純移動平均（</a:t>
            </a:r>
            <a:r>
              <a:rPr lang="en-US" altLang="ja-JP" dirty="0"/>
              <a:t>Simple Moving Average, SMA</a:t>
            </a:r>
            <a:r>
              <a:rPr lang="ja-JP" altLang="en-US" dirty="0"/>
              <a:t>）です。</a:t>
            </a:r>
            <a:endParaRPr lang="en-US" altLang="ja-JP" dirty="0"/>
          </a:p>
          <a:p>
            <a:r>
              <a:rPr kumimoji="1" lang="ja-JP" altLang="en-US" dirty="0"/>
              <a:t>プログラミングでは</a:t>
            </a:r>
            <a:r>
              <a:rPr lang="ja-JP" altLang="en-US" dirty="0"/>
              <a:t>単純移動平均を使用しています。</a:t>
            </a:r>
            <a:endParaRPr kumimoji="1" lang="ja-JP" altLang="en-US" dirty="0"/>
          </a:p>
        </p:txBody>
      </p:sp>
      <p:sp>
        <p:nvSpPr>
          <p:cNvPr id="7" name="テキスト ボックス 6">
            <a:extLst>
              <a:ext uri="{FF2B5EF4-FFF2-40B4-BE49-F238E27FC236}">
                <a16:creationId xmlns:a16="http://schemas.microsoft.com/office/drawing/2014/main" id="{DF67CD39-35E6-AB12-E432-EE2A82815D5F}"/>
              </a:ext>
            </a:extLst>
          </p:cNvPr>
          <p:cNvSpPr txBox="1"/>
          <p:nvPr/>
        </p:nvSpPr>
        <p:spPr>
          <a:xfrm>
            <a:off x="747251" y="4284310"/>
            <a:ext cx="10323871" cy="1477328"/>
          </a:xfrm>
          <a:prstGeom prst="rect">
            <a:avLst/>
          </a:prstGeom>
          <a:noFill/>
        </p:spPr>
        <p:txBody>
          <a:bodyPr wrap="square" rtlCol="0">
            <a:spAutoFit/>
          </a:bodyPr>
          <a:lstStyle/>
          <a:p>
            <a:r>
              <a:rPr kumimoji="1" lang="ja-JP" altLang="en-US" dirty="0"/>
              <a:t>ボリンジャーバンドとは</a:t>
            </a:r>
            <a:endParaRPr kumimoji="1" lang="en-US" altLang="ja-JP" dirty="0"/>
          </a:p>
          <a:p>
            <a:r>
              <a:rPr lang="ja-JP" altLang="en-US" dirty="0"/>
              <a:t>ジョン・ボリンジャーによって開発されたテクニカル分析ツールで、株価の変動範囲を視覚的に示します。これは、移動平均線と標準偏差を使用して作成され、株価がそのバンド内でどのように動いているかを示します。ボリンジャーバンドは、特に株価の変動の大きさ（ボラティリティ）を分析するのに役立ちます。</a:t>
            </a:r>
            <a:endParaRPr kumimoji="1" lang="ja-JP" altLang="en-US" dirty="0"/>
          </a:p>
        </p:txBody>
      </p:sp>
    </p:spTree>
    <p:extLst>
      <p:ext uri="{BB962C8B-B14F-4D97-AF65-F5344CB8AC3E}">
        <p14:creationId xmlns:p14="http://schemas.microsoft.com/office/powerpoint/2010/main" val="216497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DBC2504-22DC-1C41-A3FB-F3180B811BC7}"/>
              </a:ext>
            </a:extLst>
          </p:cNvPr>
          <p:cNvSpPr txBox="1"/>
          <p:nvPr/>
        </p:nvSpPr>
        <p:spPr>
          <a:xfrm>
            <a:off x="1052051" y="1112339"/>
            <a:ext cx="8750710" cy="3693319"/>
          </a:xfrm>
          <a:prstGeom prst="rect">
            <a:avLst/>
          </a:prstGeom>
          <a:noFill/>
        </p:spPr>
        <p:txBody>
          <a:bodyPr wrap="square" rtlCol="0">
            <a:spAutoFit/>
          </a:bodyPr>
          <a:lstStyle/>
          <a:p>
            <a:r>
              <a:rPr lang="ja-JP" altLang="en-US" dirty="0"/>
              <a:t>ボリンジャーバンドの構成</a:t>
            </a:r>
          </a:p>
          <a:p>
            <a:pPr>
              <a:buFont typeface="+mj-lt"/>
              <a:buAutoNum type="arabicPeriod"/>
            </a:pPr>
            <a:r>
              <a:rPr lang="ja-JP" altLang="en-US" dirty="0"/>
              <a:t>中心線（</a:t>
            </a:r>
            <a:r>
              <a:rPr lang="en-US" altLang="ja-JP" dirty="0"/>
              <a:t>Middle Band</a:t>
            </a:r>
            <a:r>
              <a:rPr lang="ja-JP" altLang="en-US" dirty="0"/>
              <a:t>）</a:t>
            </a:r>
            <a:r>
              <a:rPr lang="en-US" altLang="ja-JP" dirty="0"/>
              <a:t>:</a:t>
            </a:r>
          </a:p>
          <a:p>
            <a:r>
              <a:rPr lang="en-US" altLang="ja-JP" dirty="0"/>
              <a:t>      </a:t>
            </a:r>
            <a:r>
              <a:rPr lang="ja-JP" altLang="en-US" dirty="0"/>
              <a:t>通常、</a:t>
            </a:r>
            <a:r>
              <a:rPr lang="en-US" altLang="ja-JP" dirty="0"/>
              <a:t>20</a:t>
            </a:r>
            <a:r>
              <a:rPr lang="ja-JP" altLang="en-US" dirty="0"/>
              <a:t>日間の単純移動平均（</a:t>
            </a:r>
            <a:r>
              <a:rPr lang="en-US" altLang="ja-JP" dirty="0"/>
              <a:t>SMA</a:t>
            </a:r>
            <a:r>
              <a:rPr lang="ja-JP" altLang="en-US" dirty="0"/>
              <a:t>）が使用されます。</a:t>
            </a:r>
            <a:endParaRPr lang="en-US" altLang="ja-JP" dirty="0"/>
          </a:p>
          <a:p>
            <a:r>
              <a:rPr lang="en-US" altLang="ja-JP" dirty="0"/>
              <a:t>2.</a:t>
            </a:r>
            <a:r>
              <a:rPr lang="ja-JP" altLang="en-US" dirty="0"/>
              <a:t>上部バンド（</a:t>
            </a:r>
            <a:r>
              <a:rPr lang="en-US" altLang="ja-JP" dirty="0"/>
              <a:t>Upper Band</a:t>
            </a:r>
            <a:r>
              <a:rPr lang="ja-JP" altLang="en-US" dirty="0"/>
              <a:t>）</a:t>
            </a:r>
            <a:r>
              <a:rPr lang="en-US" altLang="ja-JP" dirty="0"/>
              <a:t>:</a:t>
            </a:r>
          </a:p>
          <a:p>
            <a:r>
              <a:rPr lang="en-US" altLang="ja-JP" dirty="0"/>
              <a:t>      </a:t>
            </a:r>
            <a:r>
              <a:rPr lang="ja-JP" altLang="en-US" dirty="0"/>
              <a:t>中心線に標準偏差の</a:t>
            </a:r>
            <a:r>
              <a:rPr lang="en-US" altLang="ja-JP" dirty="0"/>
              <a:t>2</a:t>
            </a:r>
            <a:r>
              <a:rPr lang="ja-JP" altLang="en-US" dirty="0"/>
              <a:t>倍を加えた値。</a:t>
            </a:r>
          </a:p>
          <a:p>
            <a:pPr>
              <a:buFont typeface="+mj-lt"/>
              <a:buAutoNum type="arabicPeriod"/>
            </a:pPr>
            <a:r>
              <a:rPr lang="ja-JP" altLang="en-US" dirty="0"/>
              <a:t>下部バンド（</a:t>
            </a:r>
            <a:r>
              <a:rPr lang="en-US" altLang="ja-JP" dirty="0"/>
              <a:t>Lower Band</a:t>
            </a:r>
            <a:r>
              <a:rPr lang="ja-JP" altLang="en-US" dirty="0"/>
              <a:t>）</a:t>
            </a:r>
            <a:r>
              <a:rPr lang="en-US" altLang="ja-JP" dirty="0"/>
              <a:t>:</a:t>
            </a:r>
          </a:p>
          <a:p>
            <a:r>
              <a:rPr lang="en-US" altLang="ja-JP" dirty="0"/>
              <a:t>      </a:t>
            </a:r>
            <a:r>
              <a:rPr lang="ja-JP" altLang="en-US" dirty="0"/>
              <a:t>中心線から標準偏差の</a:t>
            </a:r>
            <a:r>
              <a:rPr lang="en-US" altLang="ja-JP" dirty="0"/>
              <a:t>2</a:t>
            </a:r>
            <a:r>
              <a:rPr lang="ja-JP" altLang="en-US" dirty="0"/>
              <a:t>倍を引いた値。</a:t>
            </a:r>
          </a:p>
          <a:p>
            <a:r>
              <a:rPr lang="ja-JP" altLang="en-US" dirty="0"/>
              <a:t>計算方法</a:t>
            </a:r>
            <a:endParaRPr lang="en-US" altLang="ja-JP" dirty="0"/>
          </a:p>
          <a:p>
            <a:pPr>
              <a:buFont typeface="Arial" panose="020B0604020202020204" pitchFamily="34" charset="0"/>
              <a:buChar char="•"/>
            </a:pPr>
            <a:r>
              <a:rPr lang="en-US" altLang="ja-JP" b="1" dirty="0"/>
              <a:t> </a:t>
            </a:r>
            <a:r>
              <a:rPr lang="ja-JP" altLang="en-US" dirty="0"/>
              <a:t>中心線（</a:t>
            </a:r>
            <a:r>
              <a:rPr lang="en-US" altLang="ja-JP" dirty="0"/>
              <a:t>Middle Band</a:t>
            </a:r>
            <a:r>
              <a:rPr lang="ja-JP" altLang="en-US" dirty="0"/>
              <a:t>）</a:t>
            </a:r>
            <a:r>
              <a:rPr lang="en-US" altLang="ja-JP" dirty="0"/>
              <a:t>: 20</a:t>
            </a:r>
            <a:r>
              <a:rPr lang="ja-JP" altLang="en-US" dirty="0"/>
              <a:t>日間の単純移動平均（</a:t>
            </a:r>
            <a:r>
              <a:rPr lang="en-US" altLang="ja-JP" dirty="0"/>
              <a:t>SMA</a:t>
            </a:r>
            <a:r>
              <a:rPr lang="ja-JP" altLang="en-US" dirty="0"/>
              <a:t>）</a:t>
            </a:r>
          </a:p>
          <a:p>
            <a:pPr>
              <a:buFont typeface="Arial" panose="020B0604020202020204" pitchFamily="34" charset="0"/>
              <a:buChar char="•"/>
            </a:pPr>
            <a:r>
              <a:rPr lang="ja-JP" altLang="en-US" dirty="0"/>
              <a:t> 上部バンド（</a:t>
            </a:r>
            <a:r>
              <a:rPr lang="en-US" altLang="ja-JP" dirty="0"/>
              <a:t>Upper Band</a:t>
            </a:r>
            <a:r>
              <a:rPr lang="ja-JP" altLang="en-US" dirty="0"/>
              <a:t>）</a:t>
            </a:r>
            <a:r>
              <a:rPr lang="en-US" altLang="ja-JP" dirty="0"/>
              <a:t>: </a:t>
            </a:r>
            <a:r>
              <a:rPr lang="ja-JP" altLang="en-US" dirty="0"/>
              <a:t>中心線 </a:t>
            </a:r>
            <a:r>
              <a:rPr lang="en-US" altLang="ja-JP" dirty="0"/>
              <a:t>+ </a:t>
            </a:r>
            <a:r>
              <a:rPr lang="ja-JP" altLang="en-US" dirty="0"/>
              <a:t>（標準偏差 </a:t>
            </a:r>
            <a:r>
              <a:rPr lang="en-US" altLang="ja-JP" dirty="0"/>
              <a:t>× 2</a:t>
            </a:r>
            <a:r>
              <a:rPr lang="ja-JP" altLang="en-US" dirty="0"/>
              <a:t>）</a:t>
            </a:r>
          </a:p>
          <a:p>
            <a:pPr>
              <a:buFont typeface="Arial" panose="020B0604020202020204" pitchFamily="34" charset="0"/>
              <a:buChar char="•"/>
            </a:pPr>
            <a:r>
              <a:rPr lang="ja-JP" altLang="en-US" dirty="0"/>
              <a:t> 下部バンド（</a:t>
            </a:r>
            <a:r>
              <a:rPr lang="en-US" altLang="ja-JP" dirty="0"/>
              <a:t>Lower Band</a:t>
            </a:r>
            <a:r>
              <a:rPr lang="ja-JP" altLang="en-US" dirty="0"/>
              <a:t>）</a:t>
            </a:r>
            <a:r>
              <a:rPr lang="en-US" altLang="ja-JP" dirty="0"/>
              <a:t>: </a:t>
            </a:r>
            <a:r>
              <a:rPr lang="ja-JP" altLang="en-US" dirty="0"/>
              <a:t>中心線 </a:t>
            </a:r>
            <a:r>
              <a:rPr lang="en-US" altLang="ja-JP" dirty="0"/>
              <a:t>- </a:t>
            </a:r>
            <a:r>
              <a:rPr lang="ja-JP" altLang="en-US" dirty="0"/>
              <a:t>（標準偏差 </a:t>
            </a:r>
            <a:r>
              <a:rPr lang="en-US" altLang="ja-JP" dirty="0"/>
              <a:t>× 2</a:t>
            </a:r>
            <a:r>
              <a:rPr lang="ja-JP" altLang="en-US" dirty="0"/>
              <a:t>）</a:t>
            </a:r>
          </a:p>
          <a:p>
            <a:r>
              <a:rPr lang="ja-JP" altLang="en-US" dirty="0"/>
              <a:t>標準偏差は、株価の変動幅を測定するための統計指標です。</a:t>
            </a:r>
          </a:p>
          <a:p>
            <a:endParaRPr kumimoji="1" lang="ja-JP" altLang="en-US" dirty="0"/>
          </a:p>
        </p:txBody>
      </p:sp>
      <p:sp>
        <p:nvSpPr>
          <p:cNvPr id="6" name="テキスト ボックス 5">
            <a:extLst>
              <a:ext uri="{FF2B5EF4-FFF2-40B4-BE49-F238E27FC236}">
                <a16:creationId xmlns:a16="http://schemas.microsoft.com/office/drawing/2014/main" id="{64122699-EA00-E49C-656F-CD5113415BD4}"/>
              </a:ext>
            </a:extLst>
          </p:cNvPr>
          <p:cNvSpPr txBox="1"/>
          <p:nvPr/>
        </p:nvSpPr>
        <p:spPr>
          <a:xfrm>
            <a:off x="1052051" y="4565841"/>
            <a:ext cx="10506991" cy="1477328"/>
          </a:xfrm>
          <a:prstGeom prst="rect">
            <a:avLst/>
          </a:prstGeom>
          <a:noFill/>
        </p:spPr>
        <p:txBody>
          <a:bodyPr wrap="square" rtlCol="0">
            <a:spAutoFit/>
          </a:bodyPr>
          <a:lstStyle/>
          <a:p>
            <a:r>
              <a:rPr lang="ja-JP" altLang="en-US" dirty="0"/>
              <a:t>出来高とは</a:t>
            </a:r>
            <a:endParaRPr lang="en-US" altLang="ja-JP" dirty="0"/>
          </a:p>
          <a:p>
            <a:r>
              <a:rPr lang="ja-JP" altLang="en-US" dirty="0"/>
              <a:t>出来高（</a:t>
            </a:r>
            <a:r>
              <a:rPr lang="en-US" altLang="ja-JP" dirty="0"/>
              <a:t>Volume</a:t>
            </a:r>
            <a:r>
              <a:rPr lang="ja-JP" altLang="en-US" dirty="0"/>
              <a:t>）は、一定期間内に売買された金融商品の取引数量を表します。株式市場においては、出来高はその株がどれだけ活発に取引されているかを示す重要な指標です。出来高が多いと、</a:t>
            </a:r>
            <a:endParaRPr lang="en-US" altLang="ja-JP" dirty="0"/>
          </a:p>
          <a:p>
            <a:r>
              <a:rPr lang="ja-JP" altLang="en-US" dirty="0"/>
              <a:t>その株への関心が高く、活発に取引されていることを意味します。一方、出来高が少ないと、</a:t>
            </a:r>
            <a:endParaRPr lang="en-US" altLang="ja-JP" dirty="0"/>
          </a:p>
          <a:p>
            <a:r>
              <a:rPr lang="ja-JP" altLang="en-US" dirty="0"/>
              <a:t>その株への関心が低く、取引が少ないことを示します。</a:t>
            </a:r>
            <a:endParaRPr kumimoji="1" lang="ja-JP" altLang="en-US" dirty="0"/>
          </a:p>
        </p:txBody>
      </p:sp>
    </p:spTree>
    <p:extLst>
      <p:ext uri="{BB962C8B-B14F-4D97-AF65-F5344CB8AC3E}">
        <p14:creationId xmlns:p14="http://schemas.microsoft.com/office/powerpoint/2010/main" val="31918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7BA5D9A-469A-9B85-2689-908938BA69AC}"/>
              </a:ext>
            </a:extLst>
          </p:cNvPr>
          <p:cNvSpPr txBox="1"/>
          <p:nvPr/>
        </p:nvSpPr>
        <p:spPr>
          <a:xfrm>
            <a:off x="743029" y="1225708"/>
            <a:ext cx="5987845" cy="369332"/>
          </a:xfrm>
          <a:prstGeom prst="rect">
            <a:avLst/>
          </a:prstGeom>
          <a:noFill/>
        </p:spPr>
        <p:txBody>
          <a:bodyPr wrap="square" rtlCol="0">
            <a:spAutoFit/>
          </a:bodyPr>
          <a:lstStyle/>
          <a:p>
            <a:r>
              <a:rPr kumimoji="1" lang="en-US" altLang="ja-JP" dirty="0" err="1"/>
              <a:t>yfinance</a:t>
            </a:r>
            <a:r>
              <a:rPr kumimoji="1" lang="ja-JP" altLang="en-US" dirty="0"/>
              <a:t>のライブラリー</a:t>
            </a:r>
          </a:p>
        </p:txBody>
      </p:sp>
      <p:sp>
        <p:nvSpPr>
          <p:cNvPr id="6" name="テキスト ボックス 5">
            <a:extLst>
              <a:ext uri="{FF2B5EF4-FFF2-40B4-BE49-F238E27FC236}">
                <a16:creationId xmlns:a16="http://schemas.microsoft.com/office/drawing/2014/main" id="{597396E4-CC1A-F547-2B59-0E05A5EA4ED7}"/>
              </a:ext>
            </a:extLst>
          </p:cNvPr>
          <p:cNvSpPr txBox="1"/>
          <p:nvPr/>
        </p:nvSpPr>
        <p:spPr>
          <a:xfrm>
            <a:off x="743029" y="1614705"/>
            <a:ext cx="6931742" cy="369332"/>
          </a:xfrm>
          <a:prstGeom prst="rect">
            <a:avLst/>
          </a:prstGeom>
          <a:noFill/>
        </p:spPr>
        <p:txBody>
          <a:bodyPr wrap="square" rtlCol="0">
            <a:spAutoFit/>
          </a:bodyPr>
          <a:lstStyle/>
          <a:p>
            <a:r>
              <a:rPr kumimoji="1" lang="en-US" altLang="ja-JP" dirty="0" err="1"/>
              <a:t>Yahoo!Finance</a:t>
            </a:r>
            <a:r>
              <a:rPr kumimoji="1" lang="ja-JP" altLang="en-US" dirty="0"/>
              <a:t>から情報を取得するための</a:t>
            </a:r>
            <a:r>
              <a:rPr lang="en-US" altLang="ja-JP" dirty="0"/>
              <a:t>API</a:t>
            </a:r>
            <a:r>
              <a:rPr lang="ja-JP" altLang="en-US" dirty="0"/>
              <a:t>です。</a:t>
            </a:r>
            <a:endParaRPr kumimoji="1" lang="ja-JP" altLang="en-US" dirty="0"/>
          </a:p>
        </p:txBody>
      </p:sp>
      <p:sp>
        <p:nvSpPr>
          <p:cNvPr id="7" name="テキスト ボックス 6">
            <a:extLst>
              <a:ext uri="{FF2B5EF4-FFF2-40B4-BE49-F238E27FC236}">
                <a16:creationId xmlns:a16="http://schemas.microsoft.com/office/drawing/2014/main" id="{8ED07A25-921F-5F5A-0C0F-9F5CCBD3AEC0}"/>
              </a:ext>
            </a:extLst>
          </p:cNvPr>
          <p:cNvSpPr txBox="1"/>
          <p:nvPr/>
        </p:nvSpPr>
        <p:spPr>
          <a:xfrm>
            <a:off x="743029" y="2091570"/>
            <a:ext cx="6931742" cy="369332"/>
          </a:xfrm>
          <a:prstGeom prst="rect">
            <a:avLst/>
          </a:prstGeom>
          <a:noFill/>
        </p:spPr>
        <p:txBody>
          <a:bodyPr wrap="square" rtlCol="0">
            <a:spAutoFit/>
          </a:bodyPr>
          <a:lstStyle/>
          <a:p>
            <a:r>
              <a:rPr lang="ja-JP" altLang="en-US" dirty="0"/>
              <a:t>株価データや会社情報、財務情報を取得することができる。</a:t>
            </a:r>
            <a:endParaRPr kumimoji="1" lang="ja-JP" altLang="en-US" dirty="0"/>
          </a:p>
        </p:txBody>
      </p:sp>
      <p:sp>
        <p:nvSpPr>
          <p:cNvPr id="2" name="テキスト ボックス 1">
            <a:extLst>
              <a:ext uri="{FF2B5EF4-FFF2-40B4-BE49-F238E27FC236}">
                <a16:creationId xmlns:a16="http://schemas.microsoft.com/office/drawing/2014/main" id="{40BA9896-94A2-77CB-ADA1-032DC753D4AD}"/>
              </a:ext>
            </a:extLst>
          </p:cNvPr>
          <p:cNvSpPr txBox="1"/>
          <p:nvPr/>
        </p:nvSpPr>
        <p:spPr>
          <a:xfrm>
            <a:off x="757085" y="5577269"/>
            <a:ext cx="8946752" cy="369332"/>
          </a:xfrm>
          <a:prstGeom prst="rect">
            <a:avLst/>
          </a:prstGeom>
          <a:noFill/>
        </p:spPr>
        <p:txBody>
          <a:bodyPr wrap="square" rtlCol="0">
            <a:spAutoFit/>
          </a:bodyPr>
          <a:lstStyle/>
          <a:p>
            <a:r>
              <a:rPr kumimoji="1" lang="ja-JP" altLang="en-US" dirty="0"/>
              <a:t>事前に</a:t>
            </a:r>
            <a:r>
              <a:rPr lang="ja-JP" altLang="en-US" dirty="0"/>
              <a:t>会社情報、財務情報データを</a:t>
            </a:r>
            <a:r>
              <a:rPr lang="en-US" altLang="ja-JP" dirty="0"/>
              <a:t>csv</a:t>
            </a:r>
            <a:r>
              <a:rPr lang="ja-JP" altLang="en-US" dirty="0"/>
              <a:t>データにしています。</a:t>
            </a:r>
            <a:endParaRPr kumimoji="1" lang="ja-JP" altLang="en-US" dirty="0"/>
          </a:p>
        </p:txBody>
      </p:sp>
      <p:sp>
        <p:nvSpPr>
          <p:cNvPr id="3" name="テキスト ボックス 2">
            <a:extLst>
              <a:ext uri="{FF2B5EF4-FFF2-40B4-BE49-F238E27FC236}">
                <a16:creationId xmlns:a16="http://schemas.microsoft.com/office/drawing/2014/main" id="{2FF3B16A-B73F-F189-375B-175913D3E27D}"/>
              </a:ext>
            </a:extLst>
          </p:cNvPr>
          <p:cNvSpPr txBox="1"/>
          <p:nvPr/>
        </p:nvSpPr>
        <p:spPr>
          <a:xfrm>
            <a:off x="757085" y="5900903"/>
            <a:ext cx="9733934" cy="369332"/>
          </a:xfrm>
          <a:prstGeom prst="rect">
            <a:avLst/>
          </a:prstGeom>
          <a:noFill/>
        </p:spPr>
        <p:txBody>
          <a:bodyPr wrap="square" rtlCol="0">
            <a:spAutoFit/>
          </a:bodyPr>
          <a:lstStyle/>
          <a:p>
            <a:r>
              <a:rPr kumimoji="1" lang="en-US" altLang="ja-JP" dirty="0" err="1"/>
              <a:t>Stock_info_transposed</a:t>
            </a:r>
            <a:r>
              <a:rPr kumimoji="1" lang="ja-JP" altLang="en-US" dirty="0"/>
              <a:t>解説</a:t>
            </a:r>
            <a:r>
              <a:rPr kumimoji="1" lang="en-US" altLang="ja-JP" dirty="0"/>
              <a:t>.csv</a:t>
            </a:r>
            <a:r>
              <a:rPr lang="ja-JP" altLang="en-US" dirty="0"/>
              <a:t>で確認。（サンプルとして住友化学のデータを使用）</a:t>
            </a:r>
            <a:endParaRPr kumimoji="1" lang="ja-JP" altLang="en-US" dirty="0"/>
          </a:p>
        </p:txBody>
      </p:sp>
      <p:sp>
        <p:nvSpPr>
          <p:cNvPr id="5" name="テキスト ボックス 4">
            <a:extLst>
              <a:ext uri="{FF2B5EF4-FFF2-40B4-BE49-F238E27FC236}">
                <a16:creationId xmlns:a16="http://schemas.microsoft.com/office/drawing/2014/main" id="{F77BBAFA-7343-6723-544F-D8E82D4F51AE}"/>
              </a:ext>
            </a:extLst>
          </p:cNvPr>
          <p:cNvSpPr txBox="1"/>
          <p:nvPr/>
        </p:nvSpPr>
        <p:spPr>
          <a:xfrm>
            <a:off x="733657" y="2464686"/>
            <a:ext cx="6931742" cy="369332"/>
          </a:xfrm>
          <a:prstGeom prst="rect">
            <a:avLst/>
          </a:prstGeom>
          <a:noFill/>
        </p:spPr>
        <p:txBody>
          <a:bodyPr wrap="square" rtlCol="0">
            <a:spAutoFit/>
          </a:bodyPr>
          <a:lstStyle/>
          <a:p>
            <a:r>
              <a:rPr lang="ja-JP" altLang="en-US" dirty="0"/>
              <a:t>直近の株価データは実行時に出力しています。</a:t>
            </a:r>
            <a:endParaRPr lang="en-US" altLang="ja-JP" dirty="0"/>
          </a:p>
        </p:txBody>
      </p:sp>
      <p:pic>
        <p:nvPicPr>
          <p:cNvPr id="9" name="図 8" descr="テーブル&#10;&#10;自動的に生成された説明">
            <a:extLst>
              <a:ext uri="{FF2B5EF4-FFF2-40B4-BE49-F238E27FC236}">
                <a16:creationId xmlns:a16="http://schemas.microsoft.com/office/drawing/2014/main" id="{4FE5D90E-5F9D-D8CE-5C16-DA1F35193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272" y="3030410"/>
            <a:ext cx="5900376" cy="1691834"/>
          </a:xfrm>
          <a:prstGeom prst="rect">
            <a:avLst/>
          </a:prstGeom>
        </p:spPr>
      </p:pic>
      <p:sp>
        <p:nvSpPr>
          <p:cNvPr id="11" name="四角形: 角を丸くする 10">
            <a:extLst>
              <a:ext uri="{FF2B5EF4-FFF2-40B4-BE49-F238E27FC236}">
                <a16:creationId xmlns:a16="http://schemas.microsoft.com/office/drawing/2014/main" id="{E26B4204-0014-97A5-62FB-2317BC4E963B}"/>
              </a:ext>
            </a:extLst>
          </p:cNvPr>
          <p:cNvSpPr/>
          <p:nvPr/>
        </p:nvSpPr>
        <p:spPr>
          <a:xfrm>
            <a:off x="1778610" y="2978386"/>
            <a:ext cx="1396181" cy="1858973"/>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82C5A2CF-F08E-D496-9702-D52279A1CE2E}"/>
              </a:ext>
            </a:extLst>
          </p:cNvPr>
          <p:cNvSpPr/>
          <p:nvPr/>
        </p:nvSpPr>
        <p:spPr>
          <a:xfrm>
            <a:off x="3145852" y="2972794"/>
            <a:ext cx="717755" cy="1858973"/>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B6A8146-3E6F-E86A-62F4-8A4134A60CD1}"/>
              </a:ext>
            </a:extLst>
          </p:cNvPr>
          <p:cNvSpPr/>
          <p:nvPr/>
        </p:nvSpPr>
        <p:spPr>
          <a:xfrm>
            <a:off x="5371338" y="2938784"/>
            <a:ext cx="717755" cy="1858973"/>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D342700D-4D08-EB98-FFB7-F197E2F7197D}"/>
              </a:ext>
            </a:extLst>
          </p:cNvPr>
          <p:cNvSpPr/>
          <p:nvPr/>
        </p:nvSpPr>
        <p:spPr>
          <a:xfrm>
            <a:off x="4592078" y="2941406"/>
            <a:ext cx="783146" cy="1858973"/>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B2B6CB0-F40E-A749-192A-24A36384B348}"/>
              </a:ext>
            </a:extLst>
          </p:cNvPr>
          <p:cNvSpPr/>
          <p:nvPr/>
        </p:nvSpPr>
        <p:spPr>
          <a:xfrm>
            <a:off x="3854707" y="2938785"/>
            <a:ext cx="717755" cy="1858973"/>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5A75B462-EECC-4943-5CD8-44BB98C8282C}"/>
              </a:ext>
            </a:extLst>
          </p:cNvPr>
          <p:cNvSpPr/>
          <p:nvPr/>
        </p:nvSpPr>
        <p:spPr>
          <a:xfrm>
            <a:off x="6109441" y="2970514"/>
            <a:ext cx="717755" cy="1858973"/>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F5CA1890-668A-FB6A-2C23-91CA03A9545F}"/>
              </a:ext>
            </a:extLst>
          </p:cNvPr>
          <p:cNvSpPr/>
          <p:nvPr/>
        </p:nvSpPr>
        <p:spPr>
          <a:xfrm>
            <a:off x="6809301" y="2978197"/>
            <a:ext cx="870154" cy="1858973"/>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73254AB4-D473-0411-B802-28B42F3F369B}"/>
              </a:ext>
            </a:extLst>
          </p:cNvPr>
          <p:cNvCxnSpPr>
            <a:cxnSpLocks/>
          </p:cNvCxnSpPr>
          <p:nvPr/>
        </p:nvCxnSpPr>
        <p:spPr>
          <a:xfrm flipV="1">
            <a:off x="2389008" y="4823777"/>
            <a:ext cx="4915" cy="3924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921CE73-5A56-4A6C-C401-4D284DBF0CB7}"/>
              </a:ext>
            </a:extLst>
          </p:cNvPr>
          <p:cNvCxnSpPr>
            <a:cxnSpLocks/>
          </p:cNvCxnSpPr>
          <p:nvPr/>
        </p:nvCxnSpPr>
        <p:spPr>
          <a:xfrm flipV="1">
            <a:off x="3506725" y="4794627"/>
            <a:ext cx="4915" cy="3924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00E7A5-62ED-B078-31EB-03899279946A}"/>
              </a:ext>
            </a:extLst>
          </p:cNvPr>
          <p:cNvCxnSpPr>
            <a:cxnSpLocks/>
          </p:cNvCxnSpPr>
          <p:nvPr/>
        </p:nvCxnSpPr>
        <p:spPr>
          <a:xfrm flipV="1">
            <a:off x="4239691" y="4794627"/>
            <a:ext cx="4915" cy="3924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8EC031AE-A76E-990D-C2F7-3B8D53A628C8}"/>
              </a:ext>
            </a:extLst>
          </p:cNvPr>
          <p:cNvCxnSpPr>
            <a:cxnSpLocks/>
          </p:cNvCxnSpPr>
          <p:nvPr/>
        </p:nvCxnSpPr>
        <p:spPr>
          <a:xfrm flipV="1">
            <a:off x="5017572" y="4804977"/>
            <a:ext cx="4915" cy="3924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C980B8A-492F-9C96-7B41-C3FA07D16485}"/>
              </a:ext>
            </a:extLst>
          </p:cNvPr>
          <p:cNvCxnSpPr>
            <a:cxnSpLocks/>
          </p:cNvCxnSpPr>
          <p:nvPr/>
        </p:nvCxnSpPr>
        <p:spPr>
          <a:xfrm flipV="1">
            <a:off x="5747629" y="4795250"/>
            <a:ext cx="4915" cy="3924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6C7CFC3D-5D72-7791-6335-63A1758AEE5B}"/>
              </a:ext>
            </a:extLst>
          </p:cNvPr>
          <p:cNvCxnSpPr>
            <a:cxnSpLocks/>
          </p:cNvCxnSpPr>
          <p:nvPr/>
        </p:nvCxnSpPr>
        <p:spPr>
          <a:xfrm flipV="1">
            <a:off x="6445990" y="4797757"/>
            <a:ext cx="4915" cy="3924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7595F573-67BD-D41F-D8CB-AA5C77FCFF76}"/>
              </a:ext>
            </a:extLst>
          </p:cNvPr>
          <p:cNvCxnSpPr>
            <a:cxnSpLocks/>
          </p:cNvCxnSpPr>
          <p:nvPr/>
        </p:nvCxnSpPr>
        <p:spPr>
          <a:xfrm flipH="1" flipV="1">
            <a:off x="7540420" y="4834551"/>
            <a:ext cx="177110" cy="4284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9312A82B-3C09-47BC-B6BF-5A0288C43B52}"/>
              </a:ext>
            </a:extLst>
          </p:cNvPr>
          <p:cNvSpPr txBox="1"/>
          <p:nvPr/>
        </p:nvSpPr>
        <p:spPr>
          <a:xfrm>
            <a:off x="1991164" y="5262960"/>
            <a:ext cx="758105" cy="369332"/>
          </a:xfrm>
          <a:prstGeom prst="rect">
            <a:avLst/>
          </a:prstGeom>
          <a:noFill/>
        </p:spPr>
        <p:txBody>
          <a:bodyPr wrap="square" rtlCol="0">
            <a:spAutoFit/>
          </a:bodyPr>
          <a:lstStyle/>
          <a:p>
            <a:r>
              <a:rPr kumimoji="1" lang="ja-JP" altLang="en-US" dirty="0">
                <a:solidFill>
                  <a:srgbClr val="FF0000"/>
                </a:solidFill>
              </a:rPr>
              <a:t>日付</a:t>
            </a:r>
          </a:p>
        </p:txBody>
      </p:sp>
      <p:sp>
        <p:nvSpPr>
          <p:cNvPr id="32" name="テキスト ボックス 31">
            <a:extLst>
              <a:ext uri="{FF2B5EF4-FFF2-40B4-BE49-F238E27FC236}">
                <a16:creationId xmlns:a16="http://schemas.microsoft.com/office/drawing/2014/main" id="{923EB1FF-99F9-4B24-4E3F-84AB313802D7}"/>
              </a:ext>
            </a:extLst>
          </p:cNvPr>
          <p:cNvSpPr txBox="1"/>
          <p:nvPr/>
        </p:nvSpPr>
        <p:spPr>
          <a:xfrm>
            <a:off x="3115805" y="5246896"/>
            <a:ext cx="758105" cy="369332"/>
          </a:xfrm>
          <a:prstGeom prst="rect">
            <a:avLst/>
          </a:prstGeom>
          <a:noFill/>
        </p:spPr>
        <p:txBody>
          <a:bodyPr wrap="square" rtlCol="0">
            <a:spAutoFit/>
          </a:bodyPr>
          <a:lstStyle/>
          <a:p>
            <a:r>
              <a:rPr kumimoji="1" lang="ja-JP" altLang="en-US" dirty="0">
                <a:solidFill>
                  <a:srgbClr val="FF0000"/>
                </a:solidFill>
              </a:rPr>
              <a:t>始値</a:t>
            </a:r>
          </a:p>
        </p:txBody>
      </p:sp>
      <p:sp>
        <p:nvSpPr>
          <p:cNvPr id="34" name="テキスト ボックス 33">
            <a:extLst>
              <a:ext uri="{FF2B5EF4-FFF2-40B4-BE49-F238E27FC236}">
                <a16:creationId xmlns:a16="http://schemas.microsoft.com/office/drawing/2014/main" id="{35F8DE91-9A8C-410D-E300-8E5236807BC3}"/>
              </a:ext>
            </a:extLst>
          </p:cNvPr>
          <p:cNvSpPr txBox="1"/>
          <p:nvPr/>
        </p:nvSpPr>
        <p:spPr>
          <a:xfrm>
            <a:off x="3873910" y="5250335"/>
            <a:ext cx="758105" cy="369332"/>
          </a:xfrm>
          <a:prstGeom prst="rect">
            <a:avLst/>
          </a:prstGeom>
          <a:noFill/>
        </p:spPr>
        <p:txBody>
          <a:bodyPr wrap="square" rtlCol="0">
            <a:spAutoFit/>
          </a:bodyPr>
          <a:lstStyle/>
          <a:p>
            <a:r>
              <a:rPr kumimoji="1" lang="ja-JP" altLang="en-US" dirty="0">
                <a:solidFill>
                  <a:srgbClr val="FF0000"/>
                </a:solidFill>
              </a:rPr>
              <a:t>高値</a:t>
            </a:r>
          </a:p>
        </p:txBody>
      </p:sp>
      <p:sp>
        <p:nvSpPr>
          <p:cNvPr id="35" name="テキスト ボックス 34">
            <a:extLst>
              <a:ext uri="{FF2B5EF4-FFF2-40B4-BE49-F238E27FC236}">
                <a16:creationId xmlns:a16="http://schemas.microsoft.com/office/drawing/2014/main" id="{B0DC3A9D-89C6-A682-4EAE-BC7AFBA70C43}"/>
              </a:ext>
            </a:extLst>
          </p:cNvPr>
          <p:cNvSpPr txBox="1"/>
          <p:nvPr/>
        </p:nvSpPr>
        <p:spPr>
          <a:xfrm>
            <a:off x="5358812" y="5238091"/>
            <a:ext cx="758105" cy="369332"/>
          </a:xfrm>
          <a:prstGeom prst="rect">
            <a:avLst/>
          </a:prstGeom>
          <a:noFill/>
        </p:spPr>
        <p:txBody>
          <a:bodyPr wrap="square" rtlCol="0">
            <a:spAutoFit/>
          </a:bodyPr>
          <a:lstStyle/>
          <a:p>
            <a:r>
              <a:rPr kumimoji="1" lang="ja-JP" altLang="en-US" dirty="0">
                <a:solidFill>
                  <a:srgbClr val="FF0000"/>
                </a:solidFill>
              </a:rPr>
              <a:t>終値</a:t>
            </a:r>
          </a:p>
        </p:txBody>
      </p:sp>
      <p:sp>
        <p:nvSpPr>
          <p:cNvPr id="36" name="テキスト ボックス 35">
            <a:extLst>
              <a:ext uri="{FF2B5EF4-FFF2-40B4-BE49-F238E27FC236}">
                <a16:creationId xmlns:a16="http://schemas.microsoft.com/office/drawing/2014/main" id="{DD0D038F-A894-5A2E-7E5E-A7850E9C5D8B}"/>
              </a:ext>
            </a:extLst>
          </p:cNvPr>
          <p:cNvSpPr txBox="1"/>
          <p:nvPr/>
        </p:nvSpPr>
        <p:spPr>
          <a:xfrm>
            <a:off x="7494403" y="5232327"/>
            <a:ext cx="1052051" cy="369332"/>
          </a:xfrm>
          <a:prstGeom prst="rect">
            <a:avLst/>
          </a:prstGeom>
          <a:noFill/>
        </p:spPr>
        <p:txBody>
          <a:bodyPr wrap="square" rtlCol="0">
            <a:spAutoFit/>
          </a:bodyPr>
          <a:lstStyle/>
          <a:p>
            <a:r>
              <a:rPr kumimoji="1" lang="ja-JP" altLang="en-US" dirty="0">
                <a:solidFill>
                  <a:srgbClr val="FF0000"/>
                </a:solidFill>
              </a:rPr>
              <a:t>出来高</a:t>
            </a:r>
          </a:p>
        </p:txBody>
      </p:sp>
      <p:sp>
        <p:nvSpPr>
          <p:cNvPr id="37" name="テキスト ボックス 36">
            <a:extLst>
              <a:ext uri="{FF2B5EF4-FFF2-40B4-BE49-F238E27FC236}">
                <a16:creationId xmlns:a16="http://schemas.microsoft.com/office/drawing/2014/main" id="{19AD03EE-A1FF-914B-67A5-563800DEDCB1}"/>
              </a:ext>
            </a:extLst>
          </p:cNvPr>
          <p:cNvSpPr txBox="1"/>
          <p:nvPr/>
        </p:nvSpPr>
        <p:spPr>
          <a:xfrm>
            <a:off x="4657048" y="5246896"/>
            <a:ext cx="733072" cy="369332"/>
          </a:xfrm>
          <a:prstGeom prst="rect">
            <a:avLst/>
          </a:prstGeom>
          <a:noFill/>
        </p:spPr>
        <p:txBody>
          <a:bodyPr wrap="square" rtlCol="0">
            <a:spAutoFit/>
          </a:bodyPr>
          <a:lstStyle/>
          <a:p>
            <a:r>
              <a:rPr kumimoji="1" lang="ja-JP" altLang="en-US" dirty="0">
                <a:solidFill>
                  <a:srgbClr val="FF0000"/>
                </a:solidFill>
              </a:rPr>
              <a:t>安値</a:t>
            </a:r>
          </a:p>
        </p:txBody>
      </p:sp>
      <p:sp>
        <p:nvSpPr>
          <p:cNvPr id="38" name="テキスト ボックス 37">
            <a:extLst>
              <a:ext uri="{FF2B5EF4-FFF2-40B4-BE49-F238E27FC236}">
                <a16:creationId xmlns:a16="http://schemas.microsoft.com/office/drawing/2014/main" id="{6C382AEA-70C0-5088-D1A4-190BBD965B10}"/>
              </a:ext>
            </a:extLst>
          </p:cNvPr>
          <p:cNvSpPr txBox="1"/>
          <p:nvPr/>
        </p:nvSpPr>
        <p:spPr>
          <a:xfrm>
            <a:off x="6009602" y="5238570"/>
            <a:ext cx="1484261" cy="369332"/>
          </a:xfrm>
          <a:prstGeom prst="rect">
            <a:avLst/>
          </a:prstGeom>
          <a:noFill/>
        </p:spPr>
        <p:txBody>
          <a:bodyPr wrap="square" rtlCol="0">
            <a:spAutoFit/>
          </a:bodyPr>
          <a:lstStyle/>
          <a:p>
            <a:r>
              <a:rPr kumimoji="1" lang="ja-JP" altLang="en-US" dirty="0"/>
              <a:t>調整後終値</a:t>
            </a:r>
          </a:p>
        </p:txBody>
      </p:sp>
      <p:sp>
        <p:nvSpPr>
          <p:cNvPr id="8" name="テキスト ボックス 7">
            <a:extLst>
              <a:ext uri="{FF2B5EF4-FFF2-40B4-BE49-F238E27FC236}">
                <a16:creationId xmlns:a16="http://schemas.microsoft.com/office/drawing/2014/main" id="{DB3CE591-A6A8-C0D4-2D15-A8A8D636D833}"/>
              </a:ext>
            </a:extLst>
          </p:cNvPr>
          <p:cNvSpPr txBox="1"/>
          <p:nvPr/>
        </p:nvSpPr>
        <p:spPr>
          <a:xfrm>
            <a:off x="983687" y="697617"/>
            <a:ext cx="7177549" cy="461665"/>
          </a:xfrm>
          <a:prstGeom prst="rect">
            <a:avLst/>
          </a:prstGeom>
          <a:noFill/>
        </p:spPr>
        <p:txBody>
          <a:bodyPr wrap="square" rtlCol="0">
            <a:spAutoFit/>
          </a:bodyPr>
          <a:lstStyle/>
          <a:p>
            <a:r>
              <a:rPr kumimoji="1" lang="ja-JP" altLang="en-US" sz="2400" dirty="0"/>
              <a:t>プログラミングに使用したライブラリー</a:t>
            </a:r>
          </a:p>
        </p:txBody>
      </p:sp>
    </p:spTree>
    <p:extLst>
      <p:ext uri="{BB962C8B-B14F-4D97-AF65-F5344CB8AC3E}">
        <p14:creationId xmlns:p14="http://schemas.microsoft.com/office/powerpoint/2010/main" val="259173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7BA5D9A-469A-9B85-2689-908938BA69AC}"/>
              </a:ext>
            </a:extLst>
          </p:cNvPr>
          <p:cNvSpPr txBox="1"/>
          <p:nvPr/>
        </p:nvSpPr>
        <p:spPr>
          <a:xfrm>
            <a:off x="757085" y="1002402"/>
            <a:ext cx="5987845" cy="369332"/>
          </a:xfrm>
          <a:prstGeom prst="rect">
            <a:avLst/>
          </a:prstGeom>
          <a:noFill/>
        </p:spPr>
        <p:txBody>
          <a:bodyPr wrap="square" rtlCol="0">
            <a:spAutoFit/>
          </a:bodyPr>
          <a:lstStyle/>
          <a:p>
            <a:r>
              <a:rPr kumimoji="1" lang="en-US" altLang="ja-JP" dirty="0" err="1"/>
              <a:t>mplfinance</a:t>
            </a:r>
            <a:r>
              <a:rPr kumimoji="1" lang="ja-JP" altLang="en-US" dirty="0"/>
              <a:t>のライブラリー</a:t>
            </a:r>
          </a:p>
        </p:txBody>
      </p:sp>
      <p:sp>
        <p:nvSpPr>
          <p:cNvPr id="6" name="テキスト ボックス 5">
            <a:extLst>
              <a:ext uri="{FF2B5EF4-FFF2-40B4-BE49-F238E27FC236}">
                <a16:creationId xmlns:a16="http://schemas.microsoft.com/office/drawing/2014/main" id="{597396E4-CC1A-F547-2B59-0E05A5EA4ED7}"/>
              </a:ext>
            </a:extLst>
          </p:cNvPr>
          <p:cNvSpPr txBox="1"/>
          <p:nvPr/>
        </p:nvSpPr>
        <p:spPr>
          <a:xfrm>
            <a:off x="757085" y="1449674"/>
            <a:ext cx="10962164" cy="1200329"/>
          </a:xfrm>
          <a:prstGeom prst="rect">
            <a:avLst/>
          </a:prstGeom>
          <a:noFill/>
        </p:spPr>
        <p:txBody>
          <a:bodyPr wrap="square" rtlCol="0">
            <a:spAutoFit/>
          </a:bodyPr>
          <a:lstStyle/>
          <a:p>
            <a:r>
              <a:rPr kumimoji="1" lang="en-US" altLang="ja-JP" dirty="0"/>
              <a:t>Matplotlib</a:t>
            </a:r>
            <a:r>
              <a:rPr kumimoji="1" lang="ja-JP" altLang="en-US" dirty="0"/>
              <a:t>をベースにした金融チャート作成ライブラリです。</a:t>
            </a:r>
            <a:endParaRPr kumimoji="1" lang="en-US" altLang="ja-JP" dirty="0"/>
          </a:p>
          <a:p>
            <a:r>
              <a:rPr lang="ja-JP" altLang="en-US" dirty="0"/>
              <a:t>主な機能として</a:t>
            </a:r>
            <a:endParaRPr lang="en-US" altLang="ja-JP" dirty="0"/>
          </a:p>
          <a:p>
            <a:r>
              <a:rPr kumimoji="1" lang="ja-JP" altLang="en-US" dirty="0"/>
              <a:t>・ローソク足チャート：株価や為替の値動きを表すのに一般的なローソク足チャートを描画できます。</a:t>
            </a:r>
            <a:endParaRPr kumimoji="1" lang="en-US" altLang="ja-JP" dirty="0"/>
          </a:p>
          <a:p>
            <a:r>
              <a:rPr lang="ja-JP" altLang="en-US" dirty="0"/>
              <a:t>・移動平均線やボリンジャーバンド：テクニカル指数を追加して、より詳細な分析が可能。</a:t>
            </a:r>
            <a:endParaRPr lang="en-US" altLang="ja-JP" dirty="0"/>
          </a:p>
        </p:txBody>
      </p:sp>
      <p:pic>
        <p:nvPicPr>
          <p:cNvPr id="3" name="図 2" descr="グラフ, 折れ線グラフ, ヒストグラム&#10;&#10;自動的に生成された説明">
            <a:extLst>
              <a:ext uri="{FF2B5EF4-FFF2-40B4-BE49-F238E27FC236}">
                <a16:creationId xmlns:a16="http://schemas.microsoft.com/office/drawing/2014/main" id="{E9725864-EF19-3B55-94C8-39EE2FA01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960" y="2973600"/>
            <a:ext cx="4694159" cy="2571583"/>
          </a:xfrm>
          <a:prstGeom prst="rect">
            <a:avLst/>
          </a:prstGeom>
        </p:spPr>
      </p:pic>
      <p:cxnSp>
        <p:nvCxnSpPr>
          <p:cNvPr id="7" name="直線矢印コネクタ 6">
            <a:extLst>
              <a:ext uri="{FF2B5EF4-FFF2-40B4-BE49-F238E27FC236}">
                <a16:creationId xmlns:a16="http://schemas.microsoft.com/office/drawing/2014/main" id="{D38A60E2-0E2A-F07C-770C-CE72BDB2D142}"/>
              </a:ext>
            </a:extLst>
          </p:cNvPr>
          <p:cNvCxnSpPr>
            <a:cxnSpLocks/>
          </p:cNvCxnSpPr>
          <p:nvPr/>
        </p:nvCxnSpPr>
        <p:spPr>
          <a:xfrm flipH="1" flipV="1">
            <a:off x="7257548" y="4052007"/>
            <a:ext cx="1538003" cy="18702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275DAFE0-7A49-2C68-CDD3-393799F4F52F}"/>
              </a:ext>
            </a:extLst>
          </p:cNvPr>
          <p:cNvCxnSpPr>
            <a:cxnSpLocks/>
            <a:stCxn id="25" idx="1"/>
          </p:cNvCxnSpPr>
          <p:nvPr/>
        </p:nvCxnSpPr>
        <p:spPr>
          <a:xfrm flipH="1">
            <a:off x="7257548" y="4392664"/>
            <a:ext cx="1538003" cy="49944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74B9EDB-F1AA-9410-8967-175F084A9BC2}"/>
              </a:ext>
            </a:extLst>
          </p:cNvPr>
          <p:cNvCxnSpPr>
            <a:cxnSpLocks/>
          </p:cNvCxnSpPr>
          <p:nvPr/>
        </p:nvCxnSpPr>
        <p:spPr>
          <a:xfrm flipV="1">
            <a:off x="5742039" y="4807974"/>
            <a:ext cx="747251" cy="106080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AD496D28-63D7-630F-4B99-4EB3CE7943B6}"/>
              </a:ext>
            </a:extLst>
          </p:cNvPr>
          <p:cNvCxnSpPr>
            <a:cxnSpLocks/>
          </p:cNvCxnSpPr>
          <p:nvPr/>
        </p:nvCxnSpPr>
        <p:spPr>
          <a:xfrm flipV="1">
            <a:off x="5899355" y="5025468"/>
            <a:ext cx="835442" cy="84331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2A215F8-49F2-1683-0F30-2B48DE1858B9}"/>
              </a:ext>
            </a:extLst>
          </p:cNvPr>
          <p:cNvCxnSpPr>
            <a:cxnSpLocks/>
          </p:cNvCxnSpPr>
          <p:nvPr/>
        </p:nvCxnSpPr>
        <p:spPr>
          <a:xfrm>
            <a:off x="3010831" y="4529426"/>
            <a:ext cx="666434" cy="36267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3C4A7DF-25D9-E266-5DDF-219029AC7970}"/>
              </a:ext>
            </a:extLst>
          </p:cNvPr>
          <p:cNvSpPr txBox="1"/>
          <p:nvPr/>
        </p:nvSpPr>
        <p:spPr>
          <a:xfrm>
            <a:off x="8795551" y="4207998"/>
            <a:ext cx="2538064" cy="369332"/>
          </a:xfrm>
          <a:prstGeom prst="rect">
            <a:avLst/>
          </a:prstGeom>
          <a:noFill/>
        </p:spPr>
        <p:txBody>
          <a:bodyPr wrap="square">
            <a:spAutoFit/>
          </a:bodyPr>
          <a:lstStyle/>
          <a:p>
            <a:r>
              <a:rPr lang="ja-JP" altLang="en-US" dirty="0"/>
              <a:t>ボリンジャーバンド</a:t>
            </a:r>
          </a:p>
        </p:txBody>
      </p:sp>
      <p:sp>
        <p:nvSpPr>
          <p:cNvPr id="26" name="テキスト ボックス 25">
            <a:extLst>
              <a:ext uri="{FF2B5EF4-FFF2-40B4-BE49-F238E27FC236}">
                <a16:creationId xmlns:a16="http://schemas.microsoft.com/office/drawing/2014/main" id="{940E1F83-A2ED-B0B5-7E9C-4EA43C4CBDD4}"/>
              </a:ext>
            </a:extLst>
          </p:cNvPr>
          <p:cNvSpPr txBox="1"/>
          <p:nvPr/>
        </p:nvSpPr>
        <p:spPr>
          <a:xfrm>
            <a:off x="4606413" y="5901608"/>
            <a:ext cx="1410928" cy="369332"/>
          </a:xfrm>
          <a:prstGeom prst="rect">
            <a:avLst/>
          </a:prstGeom>
          <a:noFill/>
        </p:spPr>
        <p:txBody>
          <a:bodyPr wrap="square">
            <a:spAutoFit/>
          </a:bodyPr>
          <a:lstStyle/>
          <a:p>
            <a:r>
              <a:rPr lang="ja-JP" altLang="en-US" dirty="0"/>
              <a:t>移動平均線</a:t>
            </a:r>
          </a:p>
        </p:txBody>
      </p:sp>
      <p:sp>
        <p:nvSpPr>
          <p:cNvPr id="27" name="テキスト ボックス 26">
            <a:extLst>
              <a:ext uri="{FF2B5EF4-FFF2-40B4-BE49-F238E27FC236}">
                <a16:creationId xmlns:a16="http://schemas.microsoft.com/office/drawing/2014/main" id="{4EF403FA-4242-E4BB-8ECF-C6681795A953}"/>
              </a:ext>
            </a:extLst>
          </p:cNvPr>
          <p:cNvSpPr txBox="1"/>
          <p:nvPr/>
        </p:nvSpPr>
        <p:spPr>
          <a:xfrm>
            <a:off x="1520239" y="4259391"/>
            <a:ext cx="1449103" cy="369332"/>
          </a:xfrm>
          <a:prstGeom prst="rect">
            <a:avLst/>
          </a:prstGeom>
          <a:noFill/>
        </p:spPr>
        <p:txBody>
          <a:bodyPr wrap="square">
            <a:spAutoFit/>
          </a:bodyPr>
          <a:lstStyle/>
          <a:p>
            <a:r>
              <a:rPr lang="ja-JP" altLang="en-US" dirty="0"/>
              <a:t>ローソク足</a:t>
            </a:r>
          </a:p>
        </p:txBody>
      </p:sp>
    </p:spTree>
    <p:extLst>
      <p:ext uri="{BB962C8B-B14F-4D97-AF65-F5344CB8AC3E}">
        <p14:creationId xmlns:p14="http://schemas.microsoft.com/office/powerpoint/2010/main" val="355735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6EA13BA-FF7D-F0C0-AF2B-F17F7C623F98}"/>
              </a:ext>
            </a:extLst>
          </p:cNvPr>
          <p:cNvSpPr txBox="1"/>
          <p:nvPr/>
        </p:nvSpPr>
        <p:spPr>
          <a:xfrm>
            <a:off x="757085" y="677953"/>
            <a:ext cx="7177549" cy="461665"/>
          </a:xfrm>
          <a:prstGeom prst="rect">
            <a:avLst/>
          </a:prstGeom>
          <a:noFill/>
        </p:spPr>
        <p:txBody>
          <a:bodyPr wrap="square" rtlCol="0">
            <a:spAutoFit/>
          </a:bodyPr>
          <a:lstStyle/>
          <a:p>
            <a:r>
              <a:rPr kumimoji="1" lang="ja-JP" altLang="en-US" sz="2400" dirty="0"/>
              <a:t>プログラミングに使用したモジュール</a:t>
            </a:r>
          </a:p>
        </p:txBody>
      </p:sp>
      <p:sp>
        <p:nvSpPr>
          <p:cNvPr id="5" name="テキスト ボックス 4">
            <a:extLst>
              <a:ext uri="{FF2B5EF4-FFF2-40B4-BE49-F238E27FC236}">
                <a16:creationId xmlns:a16="http://schemas.microsoft.com/office/drawing/2014/main" id="{65CF49C5-6C9C-18F4-B151-1A53D9BA950F}"/>
              </a:ext>
            </a:extLst>
          </p:cNvPr>
          <p:cNvSpPr txBox="1"/>
          <p:nvPr/>
        </p:nvSpPr>
        <p:spPr>
          <a:xfrm>
            <a:off x="757085" y="1070066"/>
            <a:ext cx="3333134" cy="369332"/>
          </a:xfrm>
          <a:prstGeom prst="rect">
            <a:avLst/>
          </a:prstGeom>
          <a:noFill/>
        </p:spPr>
        <p:txBody>
          <a:bodyPr wrap="square">
            <a:spAutoFit/>
          </a:bodyPr>
          <a:lstStyle/>
          <a:p>
            <a:r>
              <a:rPr lang="en-US" altLang="ja-JP" dirty="0" err="1"/>
              <a:t>Django.shortcuts</a:t>
            </a:r>
            <a:r>
              <a:rPr lang="en-US" altLang="ja-JP" dirty="0"/>
              <a:t> </a:t>
            </a:r>
            <a:r>
              <a:rPr lang="ja-JP" altLang="en-US" dirty="0"/>
              <a:t>モジュール</a:t>
            </a:r>
          </a:p>
        </p:txBody>
      </p:sp>
      <p:sp>
        <p:nvSpPr>
          <p:cNvPr id="8" name="テキスト ボックス 7">
            <a:extLst>
              <a:ext uri="{FF2B5EF4-FFF2-40B4-BE49-F238E27FC236}">
                <a16:creationId xmlns:a16="http://schemas.microsoft.com/office/drawing/2014/main" id="{34CCD018-5828-8A98-4329-4D53FF73FC63}"/>
              </a:ext>
            </a:extLst>
          </p:cNvPr>
          <p:cNvSpPr txBox="1"/>
          <p:nvPr/>
        </p:nvSpPr>
        <p:spPr>
          <a:xfrm>
            <a:off x="757085" y="1462783"/>
            <a:ext cx="9684773" cy="646331"/>
          </a:xfrm>
          <a:prstGeom prst="rect">
            <a:avLst/>
          </a:prstGeom>
          <a:noFill/>
        </p:spPr>
        <p:txBody>
          <a:bodyPr wrap="square">
            <a:spAutoFit/>
          </a:bodyPr>
          <a:lstStyle/>
          <a:p>
            <a:r>
              <a:rPr lang="en-US" altLang="ja-JP" dirty="0"/>
              <a:t>Django</a:t>
            </a:r>
            <a:r>
              <a:rPr lang="ja-JP" altLang="en-US" dirty="0"/>
              <a:t>フレームワークでのウェブ開発を簡素化するために用意されたユーティリティ関数の集合です</a:t>
            </a:r>
          </a:p>
        </p:txBody>
      </p:sp>
      <p:sp>
        <p:nvSpPr>
          <p:cNvPr id="16" name="テキスト ボックス 15">
            <a:extLst>
              <a:ext uri="{FF2B5EF4-FFF2-40B4-BE49-F238E27FC236}">
                <a16:creationId xmlns:a16="http://schemas.microsoft.com/office/drawing/2014/main" id="{1B29C0A4-BC6F-4343-94FC-7C89969C4BC2}"/>
              </a:ext>
            </a:extLst>
          </p:cNvPr>
          <p:cNvSpPr txBox="1"/>
          <p:nvPr/>
        </p:nvSpPr>
        <p:spPr>
          <a:xfrm>
            <a:off x="1061883" y="2059514"/>
            <a:ext cx="9852538" cy="2308324"/>
          </a:xfrm>
          <a:prstGeom prst="rect">
            <a:avLst/>
          </a:prstGeom>
          <a:noFill/>
        </p:spPr>
        <p:txBody>
          <a:bodyPr wrap="square" rtlCol="0">
            <a:spAutoFit/>
          </a:bodyPr>
          <a:lstStyle/>
          <a:p>
            <a:r>
              <a:rPr kumimoji="1" lang="en-US" altLang="ja-JP" dirty="0"/>
              <a:t>Render</a:t>
            </a:r>
            <a:r>
              <a:rPr kumimoji="1" lang="ja-JP" altLang="en-US" dirty="0"/>
              <a:t>関数は、</a:t>
            </a:r>
            <a:r>
              <a:rPr kumimoji="1" lang="en-US" altLang="ja-JP" dirty="0"/>
              <a:t>Django</a:t>
            </a:r>
            <a:r>
              <a:rPr kumimoji="1" lang="ja-JP" altLang="en-US" dirty="0"/>
              <a:t>のビュー内でテンプレートをレタリングするために使用される</a:t>
            </a:r>
            <a:endParaRPr kumimoji="1" lang="en-US" altLang="ja-JP" dirty="0"/>
          </a:p>
          <a:p>
            <a:r>
              <a:rPr kumimoji="1" lang="ja-JP" altLang="en-US" dirty="0"/>
              <a:t>便利な関数です。</a:t>
            </a:r>
            <a:endParaRPr kumimoji="1" lang="en-US" altLang="ja-JP" dirty="0"/>
          </a:p>
          <a:p>
            <a:r>
              <a:rPr lang="ja-JP" altLang="en-US" dirty="0"/>
              <a:t>主に以下の目的で使用されます。</a:t>
            </a:r>
            <a:endParaRPr lang="en-US" altLang="ja-JP" dirty="0"/>
          </a:p>
          <a:p>
            <a:r>
              <a:rPr lang="en-US" altLang="ja-JP" dirty="0"/>
              <a:t>1,</a:t>
            </a:r>
            <a:r>
              <a:rPr lang="ja-JP" altLang="en-US" dirty="0"/>
              <a:t>テンプレートの</a:t>
            </a:r>
            <a:r>
              <a:rPr lang="en-US" altLang="ja-JP" dirty="0"/>
              <a:t>4</a:t>
            </a:r>
            <a:r>
              <a:rPr lang="ja-JP" altLang="en-US" dirty="0"/>
              <a:t>レンダリング：指定されたテンプレートを使って</a:t>
            </a:r>
            <a:r>
              <a:rPr lang="en-US" altLang="ja-JP" dirty="0"/>
              <a:t>HTML</a:t>
            </a:r>
            <a:r>
              <a:rPr lang="ja-JP" altLang="en-US" dirty="0"/>
              <a:t>を生成します。</a:t>
            </a:r>
            <a:endParaRPr lang="en-US" altLang="ja-JP" dirty="0"/>
          </a:p>
          <a:p>
            <a:r>
              <a:rPr lang="en-US" altLang="ja-JP" dirty="0"/>
              <a:t>2,</a:t>
            </a:r>
            <a:r>
              <a:rPr lang="ja-JP" altLang="en-US" dirty="0"/>
              <a:t>コンテキストデータの渡し：テンプレートに渡すデータ</a:t>
            </a:r>
            <a:r>
              <a:rPr lang="en-US" altLang="ja-JP" dirty="0"/>
              <a:t>(</a:t>
            </a:r>
            <a:r>
              <a:rPr lang="ja-JP" altLang="en-US" dirty="0"/>
              <a:t>コンテキスト</a:t>
            </a:r>
            <a:r>
              <a:rPr lang="en-US" altLang="ja-JP" dirty="0"/>
              <a:t>)</a:t>
            </a:r>
            <a:r>
              <a:rPr lang="ja-JP" altLang="en-US" dirty="0"/>
              <a:t>を指定できます。</a:t>
            </a:r>
            <a:endParaRPr lang="en-US" altLang="ja-JP" dirty="0"/>
          </a:p>
          <a:p>
            <a:r>
              <a:rPr lang="en-US" altLang="ja-JP" dirty="0"/>
              <a:t>3,HTTP</a:t>
            </a:r>
            <a:r>
              <a:rPr lang="ja-JP" altLang="en-US" dirty="0"/>
              <a:t>レスポンスの返却：レンダリングしたテンプレートを含む</a:t>
            </a:r>
            <a:r>
              <a:rPr lang="en-US" altLang="ja-JP" dirty="0" err="1"/>
              <a:t>HttpResponse</a:t>
            </a:r>
            <a:r>
              <a:rPr lang="ja-JP" altLang="en-US" dirty="0"/>
              <a:t>などの</a:t>
            </a:r>
            <a:endParaRPr lang="en-US" altLang="ja-JP" dirty="0"/>
          </a:p>
          <a:p>
            <a:r>
              <a:rPr lang="ja-JP" altLang="en-US" dirty="0"/>
              <a:t>　オブジェクトを返します。</a:t>
            </a:r>
            <a:endParaRPr lang="en-US" altLang="ja-JP" dirty="0"/>
          </a:p>
          <a:p>
            <a:endParaRPr kumimoji="1" lang="ja-JP" altLang="en-US" dirty="0"/>
          </a:p>
        </p:txBody>
      </p:sp>
      <p:sp>
        <p:nvSpPr>
          <p:cNvPr id="10" name="テキスト ボックス 9">
            <a:extLst>
              <a:ext uri="{FF2B5EF4-FFF2-40B4-BE49-F238E27FC236}">
                <a16:creationId xmlns:a16="http://schemas.microsoft.com/office/drawing/2014/main" id="{BA61C832-EE7B-B92D-449D-A8CEA19BA635}"/>
              </a:ext>
            </a:extLst>
          </p:cNvPr>
          <p:cNvSpPr txBox="1"/>
          <p:nvPr/>
        </p:nvSpPr>
        <p:spPr>
          <a:xfrm>
            <a:off x="757085" y="3998506"/>
            <a:ext cx="6096000" cy="369332"/>
          </a:xfrm>
          <a:prstGeom prst="rect">
            <a:avLst/>
          </a:prstGeom>
          <a:noFill/>
        </p:spPr>
        <p:txBody>
          <a:bodyPr wrap="square">
            <a:spAutoFit/>
          </a:bodyPr>
          <a:lstStyle/>
          <a:p>
            <a:r>
              <a:rPr kumimoji="1" lang="en-US" altLang="ja-JP" dirty="0" err="1"/>
              <a:t>Django.http</a:t>
            </a:r>
            <a:r>
              <a:rPr lang="ja-JP" altLang="en-US" dirty="0"/>
              <a:t> モジュール</a:t>
            </a:r>
          </a:p>
        </p:txBody>
      </p:sp>
      <p:sp>
        <p:nvSpPr>
          <p:cNvPr id="12" name="テキスト ボックス 11">
            <a:extLst>
              <a:ext uri="{FF2B5EF4-FFF2-40B4-BE49-F238E27FC236}">
                <a16:creationId xmlns:a16="http://schemas.microsoft.com/office/drawing/2014/main" id="{B992EF22-64B9-1E38-5D84-89F1D41CCF66}"/>
              </a:ext>
            </a:extLst>
          </p:cNvPr>
          <p:cNvSpPr txBox="1"/>
          <p:nvPr/>
        </p:nvSpPr>
        <p:spPr>
          <a:xfrm>
            <a:off x="840658" y="4406769"/>
            <a:ext cx="9517625" cy="646331"/>
          </a:xfrm>
          <a:prstGeom prst="rect">
            <a:avLst/>
          </a:prstGeom>
          <a:noFill/>
        </p:spPr>
        <p:txBody>
          <a:bodyPr wrap="square">
            <a:spAutoFit/>
          </a:bodyPr>
          <a:lstStyle/>
          <a:p>
            <a:r>
              <a:rPr lang="en-US" altLang="ja-JP" dirty="0"/>
              <a:t>Django</a:t>
            </a:r>
            <a:r>
              <a:rPr lang="ja-JP" altLang="en-US" dirty="0"/>
              <a:t>フレームワークで</a:t>
            </a:r>
            <a:r>
              <a:rPr lang="en-US" altLang="ja-JP" dirty="0"/>
              <a:t>HTTP</a:t>
            </a:r>
            <a:r>
              <a:rPr lang="ja-JP" altLang="en-US" dirty="0"/>
              <a:t>リクエストやレスポンスを扱うためのクラスと関数を提供しています。</a:t>
            </a:r>
          </a:p>
        </p:txBody>
      </p:sp>
      <p:sp>
        <p:nvSpPr>
          <p:cNvPr id="13" name="テキスト ボックス 12">
            <a:extLst>
              <a:ext uri="{FF2B5EF4-FFF2-40B4-BE49-F238E27FC236}">
                <a16:creationId xmlns:a16="http://schemas.microsoft.com/office/drawing/2014/main" id="{82459BEB-2B8D-D776-F52E-A719FB35550A}"/>
              </a:ext>
            </a:extLst>
          </p:cNvPr>
          <p:cNvSpPr txBox="1"/>
          <p:nvPr/>
        </p:nvSpPr>
        <p:spPr>
          <a:xfrm>
            <a:off x="1111045" y="5056901"/>
            <a:ext cx="9969910" cy="1200329"/>
          </a:xfrm>
          <a:prstGeom prst="rect">
            <a:avLst/>
          </a:prstGeom>
          <a:noFill/>
        </p:spPr>
        <p:txBody>
          <a:bodyPr wrap="square">
            <a:spAutoFit/>
          </a:bodyPr>
          <a:lstStyle/>
          <a:p>
            <a:r>
              <a:rPr lang="en-US" altLang="ja-JP" dirty="0" err="1"/>
              <a:t>HttpResponseBadRequest</a:t>
            </a:r>
            <a:r>
              <a:rPr lang="ja-JP" altLang="en-US" dirty="0"/>
              <a:t>は</a:t>
            </a:r>
            <a:r>
              <a:rPr lang="en-US" altLang="ja-JP" dirty="0"/>
              <a:t>Django</a:t>
            </a:r>
            <a:r>
              <a:rPr lang="ja-JP" altLang="en-US" dirty="0"/>
              <a:t>というウェブアプリケーションフレームワークで</a:t>
            </a:r>
            <a:endParaRPr lang="en-US" altLang="ja-JP" dirty="0"/>
          </a:p>
          <a:p>
            <a:r>
              <a:rPr lang="ja-JP" altLang="en-US" dirty="0"/>
              <a:t>使われる機能です。</a:t>
            </a:r>
            <a:endParaRPr lang="en-US" altLang="ja-JP" dirty="0"/>
          </a:p>
          <a:p>
            <a:r>
              <a:rPr lang="ja-JP" altLang="en-US" dirty="0"/>
              <a:t>これは、サーバーがクライアントからのリクエストを受け取ったときに、</a:t>
            </a:r>
            <a:endParaRPr lang="en-US" altLang="ja-JP" dirty="0"/>
          </a:p>
          <a:p>
            <a:r>
              <a:rPr lang="ja-JP" altLang="en-US" dirty="0"/>
              <a:t>そのリクエストが正しくないと判断した場合に使います。</a:t>
            </a:r>
          </a:p>
        </p:txBody>
      </p:sp>
    </p:spTree>
    <p:extLst>
      <p:ext uri="{BB962C8B-B14F-4D97-AF65-F5344CB8AC3E}">
        <p14:creationId xmlns:p14="http://schemas.microsoft.com/office/powerpoint/2010/main" val="2411802809"/>
      </p:ext>
    </p:extLst>
  </p:cSld>
  <p:clrMapOvr>
    <a:masterClrMapping/>
  </p:clrMapOvr>
</p:sld>
</file>

<file path=ppt/theme/theme1.xml><?xml version="1.0" encoding="utf-8"?>
<a:theme xmlns:a="http://schemas.openxmlformats.org/drawingml/2006/main" name="LevelVTI">
  <a:themeElements>
    <a:clrScheme name="AnalogousFromLightSeedLeftStep">
      <a:dk1>
        <a:srgbClr val="000000"/>
      </a:dk1>
      <a:lt1>
        <a:srgbClr val="FFFFFF"/>
      </a:lt1>
      <a:dk2>
        <a:srgbClr val="243941"/>
      </a:dk2>
      <a:lt2>
        <a:srgbClr val="E8E6E2"/>
      </a:lt2>
      <a:accent1>
        <a:srgbClr val="799BE4"/>
      </a:accent1>
      <a:accent2>
        <a:srgbClr val="40B0D8"/>
      </a:accent2>
      <a:accent3>
        <a:srgbClr val="53B3A5"/>
      </a:accent3>
      <a:accent4>
        <a:srgbClr val="4BB679"/>
      </a:accent4>
      <a:accent5>
        <a:srgbClr val="47B949"/>
      </a:accent5>
      <a:accent6>
        <a:srgbClr val="74B349"/>
      </a:accent6>
      <a:hlink>
        <a:srgbClr val="938059"/>
      </a:hlink>
      <a:folHlink>
        <a:srgbClr val="7F7F7F"/>
      </a:folHlink>
    </a:clrScheme>
    <a:fontScheme name="Seaford">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2785</TotalTime>
  <Words>2312</Words>
  <Application>Microsoft Office PowerPoint</Application>
  <PresentationFormat>ワイド画面</PresentationFormat>
  <Paragraphs>218</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Meiryo</vt:lpstr>
      <vt:lpstr>Meiryo</vt:lpstr>
      <vt:lpstr>Arial</vt:lpstr>
      <vt:lpstr>Consolas</vt:lpstr>
      <vt:lpstr>LevelVTI</vt:lpstr>
      <vt:lpstr>個人製作発表会 </vt:lpstr>
      <vt:lpstr>PowerPoint プレゼンテーション</vt:lpstr>
      <vt:lpstr>製作した目的及び選んだ理由</vt:lpstr>
      <vt:lpstr>使用したライブラリ、モジュール、 メソッド、関数</vt:lpstr>
      <vt:lpstr>プログラミングの構造</vt:lpstr>
      <vt:lpstr>PowerPoint プレゼンテーション</vt:lpstr>
      <vt:lpstr>PowerPoint プレゼンテーション</vt:lpstr>
      <vt:lpstr>PowerPoint プレゼンテーション</vt:lpstr>
      <vt:lpstr>PowerPoint プレゼンテーション</vt:lpstr>
      <vt:lpstr>プログラミングに使われたメソッド、関数  (汎用性が高そうなもの、疑問に思ったものをpick up)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プログラミング実行、実行結果</vt:lpstr>
      <vt:lpstr>PowerPoint プレゼンテーション</vt:lpstr>
      <vt:lpstr>製作を終えて</vt:lpstr>
      <vt:lpstr>おまけ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DA4643</dc:creator>
  <cp:lastModifiedBy>DA4643</cp:lastModifiedBy>
  <cp:revision>21</cp:revision>
  <dcterms:created xsi:type="dcterms:W3CDTF">2024-07-23T06:42:00Z</dcterms:created>
  <dcterms:modified xsi:type="dcterms:W3CDTF">2024-08-15T07:11:01Z</dcterms:modified>
</cp:coreProperties>
</file>