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652" r:id="rId3"/>
    <p:sldId id="657" r:id="rId4"/>
    <p:sldId id="637" r:id="rId5"/>
    <p:sldId id="655" r:id="rId6"/>
    <p:sldId id="656" r:id="rId7"/>
    <p:sldId id="658" r:id="rId8"/>
    <p:sldId id="642" r:id="rId9"/>
    <p:sldId id="626" r:id="rId10"/>
    <p:sldId id="606" r:id="rId11"/>
    <p:sldId id="605" r:id="rId12"/>
    <p:sldId id="604" r:id="rId13"/>
    <p:sldId id="665" r:id="rId14"/>
    <p:sldId id="664" r:id="rId15"/>
    <p:sldId id="521" r:id="rId16"/>
    <p:sldId id="522" r:id="rId17"/>
    <p:sldId id="666" r:id="rId18"/>
    <p:sldId id="635" r:id="rId19"/>
    <p:sldId id="488" r:id="rId20"/>
    <p:sldId id="569" r:id="rId21"/>
    <p:sldId id="535" r:id="rId22"/>
    <p:sldId id="499" r:id="rId23"/>
    <p:sldId id="517" r:id="rId24"/>
    <p:sldId id="659" r:id="rId25"/>
    <p:sldId id="489" r:id="rId26"/>
    <p:sldId id="589" r:id="rId27"/>
    <p:sldId id="406" r:id="rId28"/>
    <p:sldId id="555" r:id="rId29"/>
    <p:sldId id="613" r:id="rId30"/>
    <p:sldId id="612" r:id="rId31"/>
    <p:sldId id="431" r:id="rId32"/>
    <p:sldId id="530" r:id="rId33"/>
    <p:sldId id="608" r:id="rId34"/>
    <p:sldId id="667" r:id="rId35"/>
    <p:sldId id="520" r:id="rId36"/>
    <p:sldId id="461" r:id="rId37"/>
    <p:sldId id="660" r:id="rId38"/>
    <p:sldId id="559" r:id="rId39"/>
    <p:sldId id="586" r:id="rId40"/>
    <p:sldId id="587" r:id="rId41"/>
    <p:sldId id="557" r:id="rId42"/>
    <p:sldId id="609" r:id="rId43"/>
    <p:sldId id="601" r:id="rId44"/>
    <p:sldId id="562" r:id="rId45"/>
    <p:sldId id="611" r:id="rId46"/>
    <p:sldId id="615" r:id="rId47"/>
    <p:sldId id="616" r:id="rId48"/>
    <p:sldId id="561" r:id="rId49"/>
    <p:sldId id="560" r:id="rId50"/>
    <p:sldId id="523" r:id="rId51"/>
    <p:sldId id="503" r:id="rId52"/>
    <p:sldId id="505" r:id="rId53"/>
    <p:sldId id="543" r:id="rId54"/>
    <p:sldId id="668" r:id="rId55"/>
    <p:sldId id="504" r:id="rId56"/>
    <p:sldId id="568" r:id="rId57"/>
    <p:sldId id="552" r:id="rId58"/>
    <p:sldId id="272" r:id="rId59"/>
    <p:sldId id="649" r:id="rId60"/>
    <p:sldId id="648" r:id="rId61"/>
    <p:sldId id="646" r:id="rId62"/>
    <p:sldId id="640" r:id="rId63"/>
    <p:sldId id="641" r:id="rId64"/>
    <p:sldId id="647" r:id="rId65"/>
    <p:sldId id="536" r:id="rId66"/>
    <p:sldId id="594" r:id="rId67"/>
    <p:sldId id="599" r:id="rId68"/>
    <p:sldId id="618" r:id="rId69"/>
    <p:sldId id="602" r:id="rId70"/>
    <p:sldId id="567" r:id="rId71"/>
    <p:sldId id="580"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Jhou" initials="T" lastIdx="1" clrIdx="0">
    <p:extLst>
      <p:ext uri="{19B8F6BF-5375-455C-9EA6-DF929625EA0E}">
        <p15:presenceInfo xmlns:p15="http://schemas.microsoft.com/office/powerpoint/2012/main" userId="TomJ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3399"/>
    <a:srgbClr val="FF7C80"/>
    <a:srgbClr val="FF99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6" autoAdjust="0"/>
    <p:restoredTop sz="76542" autoAdjust="0"/>
  </p:normalViewPr>
  <p:slideViewPr>
    <p:cSldViewPr>
      <p:cViewPr varScale="1">
        <p:scale>
          <a:sx n="102" d="100"/>
          <a:sy n="102" d="100"/>
        </p:scale>
        <p:origin x="58" y="120"/>
      </p:cViewPr>
      <p:guideLst>
        <p:guide orient="horz" pos="2160"/>
        <p:guide pos="2880"/>
      </p:guideLst>
    </p:cSldViewPr>
  </p:slideViewPr>
  <p:outlineViewPr>
    <p:cViewPr>
      <p:scale>
        <a:sx n="33" d="100"/>
        <a:sy n="33" d="100"/>
      </p:scale>
      <p:origin x="0" y="-5328"/>
    </p:cViewPr>
  </p:outlineViewPr>
  <p:notesTextViewPr>
    <p:cViewPr>
      <p:scale>
        <a:sx n="1" d="1"/>
        <a:sy n="1" d="1"/>
      </p:scale>
      <p:origin x="0" y="0"/>
    </p:cViewPr>
  </p:notesTextViewPr>
  <p:sorterViewPr>
    <p:cViewPr varScale="1">
      <p:scale>
        <a:sx n="100" d="100"/>
        <a:sy n="100" d="100"/>
      </p:scale>
      <p:origin x="0" y="-12168"/>
    </p:cViewPr>
  </p:sorterViewPr>
  <p:notesViewPr>
    <p:cSldViewPr>
      <p:cViewPr varScale="1">
        <p:scale>
          <a:sx n="84" d="100"/>
          <a:sy n="84" d="100"/>
        </p:scale>
        <p:origin x="3912" y="102"/>
      </p:cViewPr>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C0F8-0371-4A3F-B483-70AE45C119E2}" type="datetimeFigureOut">
              <a:rPr lang="en-US" smtClean="0"/>
              <a:t>10/3/2021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775F-D30D-4528-A17F-451C51862E94}" type="slidenum">
              <a:rPr lang="en-US" smtClean="0"/>
              <a:t>‹#›</a:t>
            </a:fld>
            <a:endParaRPr lang="en-US"/>
          </a:p>
        </p:txBody>
      </p:sp>
    </p:spTree>
    <p:extLst>
      <p:ext uri="{BB962C8B-B14F-4D97-AF65-F5344CB8AC3E}">
        <p14:creationId xmlns:p14="http://schemas.microsoft.com/office/powerpoint/2010/main" val="17828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like a charm. Before filtering, the background noise ranges over several millivolts, while spikes are only about 300</a:t>
            </a:r>
            <a:r>
              <a:rPr lang="en-US" baseline="0" dirty="0"/>
              <a:t> microvolts.</a:t>
            </a:r>
          </a:p>
          <a:p>
            <a:endParaRPr lang="en-US" baseline="0" dirty="0"/>
          </a:p>
          <a:p>
            <a:r>
              <a:rPr lang="en-US" baseline="0" dirty="0"/>
              <a:t>After filtering, background noise is about 100 microvolts, while spikes are still about 300 microvolts.</a:t>
            </a:r>
          </a:p>
          <a:p>
            <a:endParaRPr lang="en-US" dirty="0"/>
          </a:p>
          <a:p>
            <a:r>
              <a:rPr lang="en-US" baseline="0" dirty="0"/>
              <a:t>We removed a lot of stuff, and drastically reduced the background noise while spikes are almost the same height as before.</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11</a:t>
            </a:fld>
            <a:endParaRPr lang="en-US"/>
          </a:p>
        </p:txBody>
      </p:sp>
    </p:spTree>
    <p:extLst>
      <p:ext uri="{BB962C8B-B14F-4D97-AF65-F5344CB8AC3E}">
        <p14:creationId xmlns:p14="http://schemas.microsoft.com/office/powerpoint/2010/main" val="4215710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20</a:t>
            </a:fld>
            <a:endParaRPr lang="en-US"/>
          </a:p>
        </p:txBody>
      </p:sp>
    </p:spTree>
    <p:extLst>
      <p:ext uri="{BB962C8B-B14F-4D97-AF65-F5344CB8AC3E}">
        <p14:creationId xmlns:p14="http://schemas.microsoft.com/office/powerpoint/2010/main" val="767323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21</a:t>
            </a:fld>
            <a:endParaRPr lang="en-US"/>
          </a:p>
        </p:txBody>
      </p:sp>
    </p:spTree>
    <p:extLst>
      <p:ext uri="{BB962C8B-B14F-4D97-AF65-F5344CB8AC3E}">
        <p14:creationId xmlns:p14="http://schemas.microsoft.com/office/powerpoint/2010/main" val="715759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sine</a:t>
            </a:r>
            <a:r>
              <a:rPr lang="en-US" baseline="0" dirty="0"/>
              <a:t> wave amplitudes are exactly inversely proportional to the frequency, i.e. they get smaller as frequency goes up. The “discrepancy” between sinusoidal sum and “true” square wave gets smaller and smaller as well.</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22</a:t>
            </a:fld>
            <a:endParaRPr lang="en-US"/>
          </a:p>
        </p:txBody>
      </p:sp>
    </p:spTree>
    <p:extLst>
      <p:ext uri="{BB962C8B-B14F-4D97-AF65-F5344CB8AC3E}">
        <p14:creationId xmlns:p14="http://schemas.microsoft.com/office/powerpoint/2010/main" val="2519775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sine</a:t>
            </a:r>
            <a:r>
              <a:rPr lang="en-US" baseline="0" dirty="0"/>
              <a:t> wave amplitudes are exactly inversely proportional to the frequency, i.e. they get smaller as frequency goes up. The “discrepancy” between sinusoidal sum and “true” square wave gets smaller and smaller as well.</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23</a:t>
            </a:fld>
            <a:endParaRPr lang="en-US"/>
          </a:p>
        </p:txBody>
      </p:sp>
    </p:spTree>
    <p:extLst>
      <p:ext uri="{BB962C8B-B14F-4D97-AF65-F5344CB8AC3E}">
        <p14:creationId xmlns:p14="http://schemas.microsoft.com/office/powerpoint/2010/main" val="368289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sine</a:t>
            </a:r>
            <a:r>
              <a:rPr lang="en-US" baseline="0" dirty="0"/>
              <a:t> wave amplitudes are exactly inversely proportional to the frequency, i.e. they get smaller as frequency goes up. The “discrepancy” between sinusoidal sum and “true” square wave gets smaller and smaller as well.</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24</a:t>
            </a:fld>
            <a:endParaRPr lang="en-US"/>
          </a:p>
        </p:txBody>
      </p:sp>
    </p:spTree>
    <p:extLst>
      <p:ext uri="{BB962C8B-B14F-4D97-AF65-F5344CB8AC3E}">
        <p14:creationId xmlns:p14="http://schemas.microsoft.com/office/powerpoint/2010/main" val="3046052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Destin doesn’t explain one very critical item, which is that the rotational speeds of the various circles are all FIXED INTEGER MULTIPLES of each other. The</a:t>
            </a:r>
            <a:r>
              <a:rPr lang="en-US" baseline="0" dirty="0"/>
              <a:t> first circle rotates at some constant speed. The second circle rotates at twice that speed, the third circle rotates at 3 times the speed, and so on. The shape is entirely defined by the diameters (amplitudes) of the circles.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25</a:t>
            </a:fld>
            <a:endParaRPr lang="en-US"/>
          </a:p>
        </p:txBody>
      </p:sp>
    </p:spTree>
    <p:extLst>
      <p:ext uri="{BB962C8B-B14F-4D97-AF65-F5344CB8AC3E}">
        <p14:creationId xmlns:p14="http://schemas.microsoft.com/office/powerpoint/2010/main" val="3478323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fast wiggles and slow wiggles. The background noise tends to have lots of slow wiggles, the spikes tend to have lots of fast wiggles. We can use this to our advantage.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are 20,000 points shown. The sampling rate is 31.25kHz, so this is about 2/3 of a second in the top part, and 1/8 second in the bottom part.</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26</a:t>
            </a:fld>
            <a:endParaRPr lang="en-US"/>
          </a:p>
        </p:txBody>
      </p:sp>
    </p:spTree>
    <p:extLst>
      <p:ext uri="{BB962C8B-B14F-4D97-AF65-F5344CB8AC3E}">
        <p14:creationId xmlns:p14="http://schemas.microsoft.com/office/powerpoint/2010/main" val="197883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27</a:t>
            </a:fld>
            <a:endParaRPr lang="en-US"/>
          </a:p>
        </p:txBody>
      </p:sp>
    </p:spTree>
    <p:extLst>
      <p:ext uri="{BB962C8B-B14F-4D97-AF65-F5344CB8AC3E}">
        <p14:creationId xmlns:p14="http://schemas.microsoft.com/office/powerpoint/2010/main" val="3163423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is in quotation</a:t>
            </a:r>
            <a:r>
              <a:rPr lang="en-US" baseline="0" dirty="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32</a:t>
            </a:fld>
            <a:endParaRPr lang="en-US"/>
          </a:p>
        </p:txBody>
      </p:sp>
    </p:spTree>
    <p:extLst>
      <p:ext uri="{BB962C8B-B14F-4D97-AF65-F5344CB8AC3E}">
        <p14:creationId xmlns:p14="http://schemas.microsoft.com/office/powerpoint/2010/main" val="1499098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is in quotation</a:t>
            </a:r>
            <a:r>
              <a:rPr lang="en-US" baseline="0" dirty="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33</a:t>
            </a:fld>
            <a:endParaRPr lang="en-US"/>
          </a:p>
        </p:txBody>
      </p:sp>
    </p:spTree>
    <p:extLst>
      <p:ext uri="{BB962C8B-B14F-4D97-AF65-F5344CB8AC3E}">
        <p14:creationId xmlns:p14="http://schemas.microsoft.com/office/powerpoint/2010/main" val="1980307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like a charm. Before filtering, the background noise ranges over several millivolts, while spikes are only about 300</a:t>
            </a:r>
            <a:r>
              <a:rPr lang="en-US" baseline="0" dirty="0"/>
              <a:t> microvolts.</a:t>
            </a:r>
          </a:p>
          <a:p>
            <a:endParaRPr lang="en-US" baseline="0" dirty="0"/>
          </a:p>
          <a:p>
            <a:r>
              <a:rPr lang="en-US" baseline="0" dirty="0"/>
              <a:t>After filtering, background noise is about 100 microvolts, while spikes are still about 300 microvolts.</a:t>
            </a:r>
          </a:p>
          <a:p>
            <a:endParaRPr lang="en-US" dirty="0"/>
          </a:p>
          <a:p>
            <a:r>
              <a:rPr lang="en-US" baseline="0" dirty="0"/>
              <a:t>We removed a lot of stuff, and drastically reduced the background noise while spikes are almost the same height as before.</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12</a:t>
            </a:fld>
            <a:endParaRPr lang="en-US"/>
          </a:p>
        </p:txBody>
      </p:sp>
    </p:spTree>
    <p:extLst>
      <p:ext uri="{BB962C8B-B14F-4D97-AF65-F5344CB8AC3E}">
        <p14:creationId xmlns:p14="http://schemas.microsoft.com/office/powerpoint/2010/main" val="925882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is in quotation</a:t>
            </a:r>
            <a:r>
              <a:rPr lang="en-US" baseline="0" dirty="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34</a:t>
            </a:fld>
            <a:endParaRPr lang="en-US"/>
          </a:p>
        </p:txBody>
      </p:sp>
    </p:spTree>
    <p:extLst>
      <p:ext uri="{BB962C8B-B14F-4D97-AF65-F5344CB8AC3E}">
        <p14:creationId xmlns:p14="http://schemas.microsoft.com/office/powerpoint/2010/main" val="2021108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like a charm. Before filtering, the background noise ranges over several millivolts, while spikes are only about 300</a:t>
            </a:r>
            <a:r>
              <a:rPr lang="en-US" baseline="0" dirty="0"/>
              <a:t> microvolts.</a:t>
            </a:r>
          </a:p>
          <a:p>
            <a:endParaRPr lang="en-US" baseline="0" dirty="0"/>
          </a:p>
          <a:p>
            <a:r>
              <a:rPr lang="en-US" baseline="0" dirty="0"/>
              <a:t>After filtering, background noise is about 100 microvolts, while spikes are still about 300 microvolts.</a:t>
            </a:r>
          </a:p>
          <a:p>
            <a:endParaRPr lang="en-US" dirty="0"/>
          </a:p>
          <a:p>
            <a:r>
              <a:rPr lang="en-US" baseline="0" dirty="0"/>
              <a:t>We removed a lot of stuff, and drastically reduced the background noise while spikes are almost the same height as before.</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35</a:t>
            </a:fld>
            <a:endParaRPr lang="en-US"/>
          </a:p>
        </p:txBody>
      </p:sp>
    </p:spTree>
    <p:extLst>
      <p:ext uri="{BB962C8B-B14F-4D97-AF65-F5344CB8AC3E}">
        <p14:creationId xmlns:p14="http://schemas.microsoft.com/office/powerpoint/2010/main" val="2431323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36</a:t>
            </a:fld>
            <a:endParaRPr lang="en-US"/>
          </a:p>
        </p:txBody>
      </p:sp>
    </p:spTree>
    <p:extLst>
      <p:ext uri="{BB962C8B-B14F-4D97-AF65-F5344CB8AC3E}">
        <p14:creationId xmlns:p14="http://schemas.microsoft.com/office/powerpoint/2010/main" val="1957801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37</a:t>
            </a:fld>
            <a:endParaRPr lang="en-US"/>
          </a:p>
        </p:txBody>
      </p:sp>
    </p:spTree>
    <p:extLst>
      <p:ext uri="{BB962C8B-B14F-4D97-AF65-F5344CB8AC3E}">
        <p14:creationId xmlns:p14="http://schemas.microsoft.com/office/powerpoint/2010/main" val="1214136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38</a:t>
            </a:fld>
            <a:endParaRPr lang="en-US"/>
          </a:p>
        </p:txBody>
      </p:sp>
    </p:spTree>
    <p:extLst>
      <p:ext uri="{BB962C8B-B14F-4D97-AF65-F5344CB8AC3E}">
        <p14:creationId xmlns:p14="http://schemas.microsoft.com/office/powerpoint/2010/main" val="1199454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39</a:t>
            </a:fld>
            <a:endParaRPr lang="en-US"/>
          </a:p>
        </p:txBody>
      </p:sp>
    </p:spTree>
    <p:extLst>
      <p:ext uri="{BB962C8B-B14F-4D97-AF65-F5344CB8AC3E}">
        <p14:creationId xmlns:p14="http://schemas.microsoft.com/office/powerpoint/2010/main" val="577716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40</a:t>
            </a:fld>
            <a:endParaRPr lang="en-US"/>
          </a:p>
        </p:txBody>
      </p:sp>
    </p:spTree>
    <p:extLst>
      <p:ext uri="{BB962C8B-B14F-4D97-AF65-F5344CB8AC3E}">
        <p14:creationId xmlns:p14="http://schemas.microsoft.com/office/powerpoint/2010/main" val="1471969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41</a:t>
            </a:fld>
            <a:endParaRPr lang="en-US"/>
          </a:p>
        </p:txBody>
      </p:sp>
    </p:spTree>
    <p:extLst>
      <p:ext uri="{BB962C8B-B14F-4D97-AF65-F5344CB8AC3E}">
        <p14:creationId xmlns:p14="http://schemas.microsoft.com/office/powerpoint/2010/main" val="1208841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43</a:t>
            </a:fld>
            <a:endParaRPr lang="en-US"/>
          </a:p>
        </p:txBody>
      </p:sp>
    </p:spTree>
    <p:extLst>
      <p:ext uri="{BB962C8B-B14F-4D97-AF65-F5344CB8AC3E}">
        <p14:creationId xmlns:p14="http://schemas.microsoft.com/office/powerpoint/2010/main" val="3453345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spike (brown) is shifted</a:t>
            </a:r>
            <a:r>
              <a:rPr lang="en-US" baseline="0" dirty="0"/>
              <a:t> in time and is now </a:t>
            </a:r>
            <a:r>
              <a:rPr lang="en-US" baseline="0" dirty="0" err="1"/>
              <a:t>triphasic</a:t>
            </a:r>
            <a:r>
              <a:rPr lang="en-US" baseline="0" dirty="0"/>
              <a:t> instead of biphasic. Actually, it is almost </a:t>
            </a:r>
            <a:r>
              <a:rPr lang="en-US" baseline="0" dirty="0" err="1"/>
              <a:t>quadruphasic</a:t>
            </a:r>
            <a:r>
              <a:rPr lang="en-US" baseline="0" dirty="0"/>
              <a:t>, as there is a slight backlash to the initial AHP.</a:t>
            </a:r>
          </a:p>
          <a:p>
            <a:endParaRPr lang="en-US" baseline="0" dirty="0"/>
          </a:p>
          <a:p>
            <a:r>
              <a:rPr lang="en-US" baseline="0" dirty="0"/>
              <a:t>The time shift is easy to fix – just subtract. The distortion is much harder to fix. Theoretically you can run it back through a </a:t>
            </a:r>
            <a:r>
              <a:rPr lang="en-US" baseline="0" dirty="0" err="1"/>
              <a:t>lowpass</a:t>
            </a:r>
            <a:r>
              <a:rPr lang="en-US" baseline="0" dirty="0"/>
              <a:t> filter, but that brings back some of the noise you got rid of.</a:t>
            </a:r>
          </a:p>
          <a:p>
            <a:endParaRPr lang="en-US" baseline="0" dirty="0"/>
          </a:p>
          <a:p>
            <a:r>
              <a:rPr lang="en-US" baseline="0" dirty="0"/>
              <a:t>Distortion may or may not be a problem. This depends on the question you are asking. If you just want to know firing rate and spike latency, you don’t have to worry.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50</a:t>
            </a:fld>
            <a:endParaRPr lang="en-US"/>
          </a:p>
        </p:txBody>
      </p:sp>
    </p:spTree>
    <p:extLst>
      <p:ext uri="{BB962C8B-B14F-4D97-AF65-F5344CB8AC3E}">
        <p14:creationId xmlns:p14="http://schemas.microsoft.com/office/powerpoint/2010/main" val="3717850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like a charm. Before filtering, the background noise ranges over several millivolts, while spikes are only about 300</a:t>
            </a:r>
            <a:r>
              <a:rPr lang="en-US" baseline="0" dirty="0"/>
              <a:t> microvolts.</a:t>
            </a:r>
          </a:p>
          <a:p>
            <a:endParaRPr lang="en-US" baseline="0" dirty="0"/>
          </a:p>
          <a:p>
            <a:r>
              <a:rPr lang="en-US" baseline="0" dirty="0"/>
              <a:t>After filtering, background noise is about 100 microvolts, while spikes are still about 300 microvolts.</a:t>
            </a:r>
          </a:p>
          <a:p>
            <a:endParaRPr lang="en-US" dirty="0"/>
          </a:p>
          <a:p>
            <a:r>
              <a:rPr lang="en-US" baseline="0" dirty="0"/>
              <a:t>We removed a lot of stuff, and drastically reduced the background noise while spikes are almost the same height as before.</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13</a:t>
            </a:fld>
            <a:endParaRPr lang="en-US"/>
          </a:p>
        </p:txBody>
      </p:sp>
    </p:spTree>
    <p:extLst>
      <p:ext uri="{BB962C8B-B14F-4D97-AF65-F5344CB8AC3E}">
        <p14:creationId xmlns:p14="http://schemas.microsoft.com/office/powerpoint/2010/main" val="2629407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30kHz wave looks exactly like the 10kHz wave when sampled at 40kHz. This</a:t>
            </a:r>
            <a:r>
              <a:rPr lang="en-US" baseline="0" dirty="0"/>
              <a:t> is the “aliasing”, where one wave looks like another.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52</a:t>
            </a:fld>
            <a:endParaRPr lang="en-US"/>
          </a:p>
        </p:txBody>
      </p:sp>
    </p:spTree>
    <p:extLst>
      <p:ext uri="{BB962C8B-B14F-4D97-AF65-F5344CB8AC3E}">
        <p14:creationId xmlns:p14="http://schemas.microsoft.com/office/powerpoint/2010/main" val="209676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65</a:t>
            </a:fld>
            <a:endParaRPr lang="en-US"/>
          </a:p>
        </p:txBody>
      </p:sp>
    </p:spTree>
    <p:extLst>
      <p:ext uri="{BB962C8B-B14F-4D97-AF65-F5344CB8AC3E}">
        <p14:creationId xmlns:p14="http://schemas.microsoft.com/office/powerpoint/2010/main" val="3288031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convolve A</a:t>
            </a:r>
            <a:r>
              <a:rPr lang="en-US" baseline="0" dirty="0"/>
              <a:t> with the sum of B and C, you can break it into two easier tasks. First convolve A with B, then A with C, then add the two results.</a:t>
            </a:r>
          </a:p>
          <a:p>
            <a:endParaRPr lang="en-US" baseline="0" dirty="0"/>
          </a:p>
          <a:p>
            <a:r>
              <a:rPr lang="en-US" baseline="0" dirty="0"/>
              <a:t>All linear functions are handy this way, they can always be broken down into parts, solved independently, then added back together.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69</a:t>
            </a:fld>
            <a:endParaRPr lang="en-US"/>
          </a:p>
        </p:txBody>
      </p:sp>
    </p:spTree>
    <p:extLst>
      <p:ext uri="{BB962C8B-B14F-4D97-AF65-F5344CB8AC3E}">
        <p14:creationId xmlns:p14="http://schemas.microsoft.com/office/powerpoint/2010/main" val="11903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71</a:t>
            </a:fld>
            <a:endParaRPr lang="en-US"/>
          </a:p>
        </p:txBody>
      </p:sp>
    </p:spTree>
    <p:extLst>
      <p:ext uri="{BB962C8B-B14F-4D97-AF65-F5344CB8AC3E}">
        <p14:creationId xmlns:p14="http://schemas.microsoft.com/office/powerpoint/2010/main" val="1052929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like a charm. Before filtering, the background noise ranges over several millivolts, while spikes are only about 300</a:t>
            </a:r>
            <a:r>
              <a:rPr lang="en-US" baseline="0" dirty="0"/>
              <a:t> microvolts.</a:t>
            </a:r>
          </a:p>
          <a:p>
            <a:endParaRPr lang="en-US" baseline="0" dirty="0"/>
          </a:p>
          <a:p>
            <a:r>
              <a:rPr lang="en-US" baseline="0" dirty="0"/>
              <a:t>After filtering, background noise is about 100 microvolts, while spikes are still about 300 microvolts.</a:t>
            </a:r>
          </a:p>
          <a:p>
            <a:endParaRPr lang="en-US" dirty="0"/>
          </a:p>
          <a:p>
            <a:r>
              <a:rPr lang="en-US" baseline="0" dirty="0"/>
              <a:t>We removed a lot of stuff, and drastically reduced the background noise while spikes are almost the same height as before.</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14</a:t>
            </a:fld>
            <a:endParaRPr lang="en-US"/>
          </a:p>
        </p:txBody>
      </p:sp>
    </p:spTree>
    <p:extLst>
      <p:ext uri="{BB962C8B-B14F-4D97-AF65-F5344CB8AC3E}">
        <p14:creationId xmlns:p14="http://schemas.microsoft.com/office/powerpoint/2010/main" val="76159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fast wiggles and slow wiggles. The background noise tends to have lots of slow wiggles, the spikes tend to have lots of fast wiggles. We can use this to our advantage.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are 20,000 points shown. The sampling rate is 31.25kHz, so this is about 2/3 of a second in the top part, and 1/8 second in the bottom part.</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15</a:t>
            </a:fld>
            <a:endParaRPr lang="en-US"/>
          </a:p>
        </p:txBody>
      </p:sp>
    </p:spTree>
    <p:extLst>
      <p:ext uri="{BB962C8B-B14F-4D97-AF65-F5344CB8AC3E}">
        <p14:creationId xmlns:p14="http://schemas.microsoft.com/office/powerpoint/2010/main" val="363534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is in quotation</a:t>
            </a:r>
            <a:r>
              <a:rPr lang="en-US" baseline="0" dirty="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16</a:t>
            </a:fld>
            <a:endParaRPr lang="en-US"/>
          </a:p>
        </p:txBody>
      </p:sp>
    </p:spTree>
    <p:extLst>
      <p:ext uri="{BB962C8B-B14F-4D97-AF65-F5344CB8AC3E}">
        <p14:creationId xmlns:p14="http://schemas.microsoft.com/office/powerpoint/2010/main" val="78814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17</a:t>
            </a:fld>
            <a:endParaRPr lang="en-US"/>
          </a:p>
        </p:txBody>
      </p:sp>
    </p:spTree>
    <p:extLst>
      <p:ext uri="{BB962C8B-B14F-4D97-AF65-F5344CB8AC3E}">
        <p14:creationId xmlns:p14="http://schemas.microsoft.com/office/powerpoint/2010/main" val="3910167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is in quotation</a:t>
            </a:r>
            <a:r>
              <a:rPr lang="en-US" baseline="0" dirty="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18</a:t>
            </a:fld>
            <a:endParaRPr lang="en-US"/>
          </a:p>
        </p:txBody>
      </p:sp>
    </p:spTree>
    <p:extLst>
      <p:ext uri="{BB962C8B-B14F-4D97-AF65-F5344CB8AC3E}">
        <p14:creationId xmlns:p14="http://schemas.microsoft.com/office/powerpoint/2010/main" val="1913143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19</a:t>
            </a:fld>
            <a:endParaRPr lang="en-US"/>
          </a:p>
        </p:txBody>
      </p:sp>
    </p:spTree>
    <p:extLst>
      <p:ext uri="{BB962C8B-B14F-4D97-AF65-F5344CB8AC3E}">
        <p14:creationId xmlns:p14="http://schemas.microsoft.com/office/powerpoint/2010/main" val="1010668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07321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52282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49708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70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5837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66934-725F-4CB6-B435-4A9E6569C869}"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7761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66934-725F-4CB6-B435-4A9E6569C869}" type="datetimeFigureOut">
              <a:rPr lang="en-US" smtClean="0"/>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87900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66934-725F-4CB6-B435-4A9E6569C869}" type="datetimeFigureOut">
              <a:rPr lang="en-US" smtClean="0"/>
              <a:t>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4430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66934-725F-4CB6-B435-4A9E6569C869}" type="datetimeFigureOut">
              <a:rPr lang="en-US" smtClean="0"/>
              <a:t>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06859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05790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408101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66934-725F-4CB6-B435-4A9E6569C869}" type="datetimeFigureOut">
              <a:rPr lang="en-US" smtClean="0"/>
              <a:t>10/3/2021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8574D-BF9B-4B48-B054-70680AA1B33E}" type="slidenum">
              <a:rPr lang="en-US" smtClean="0"/>
              <a:t>‹#›</a:t>
            </a:fld>
            <a:endParaRPr lang="en-US"/>
          </a:p>
        </p:txBody>
      </p:sp>
    </p:spTree>
    <p:extLst>
      <p:ext uri="{BB962C8B-B14F-4D97-AF65-F5344CB8AC3E}">
        <p14:creationId xmlns:p14="http://schemas.microsoft.com/office/powerpoint/2010/main" val="348140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ds0cmAV-Ye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4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6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sciencedirect.com/science/article/pii/S0896627319301746"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Lecture 2:</a:t>
            </a:r>
            <a:br>
              <a:rPr lang="en-US" dirty="0"/>
            </a:br>
            <a:r>
              <a:rPr lang="en-US" dirty="0"/>
              <a:t>Filters</a:t>
            </a:r>
          </a:p>
        </p:txBody>
      </p:sp>
      <p:sp>
        <p:nvSpPr>
          <p:cNvPr id="3" name="Subtitle 2"/>
          <p:cNvSpPr>
            <a:spLocks noGrp="1"/>
          </p:cNvSpPr>
          <p:nvPr>
            <p:ph type="subTitle" idx="1"/>
          </p:nvPr>
        </p:nvSpPr>
        <p:spPr/>
        <p:txBody>
          <a:bodyPr/>
          <a:lstStyle/>
          <a:p>
            <a:endParaRPr lang="en-US" dirty="0"/>
          </a:p>
          <a:p>
            <a:r>
              <a:rPr lang="en-US" dirty="0"/>
              <a:t>Tom Jhou</a:t>
            </a:r>
          </a:p>
        </p:txBody>
      </p:sp>
    </p:spTree>
    <p:extLst>
      <p:ext uri="{BB962C8B-B14F-4D97-AF65-F5344CB8AC3E}">
        <p14:creationId xmlns:p14="http://schemas.microsoft.com/office/powerpoint/2010/main" val="76741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you define “noise”?</a:t>
            </a:r>
          </a:p>
        </p:txBody>
      </p:sp>
      <p:sp>
        <p:nvSpPr>
          <p:cNvPr id="3" name="Content Placeholder 2"/>
          <p:cNvSpPr>
            <a:spLocks noGrp="1"/>
          </p:cNvSpPr>
          <p:nvPr>
            <p:ph idx="1"/>
          </p:nvPr>
        </p:nvSpPr>
        <p:spPr>
          <a:xfrm>
            <a:off x="628650" y="2476499"/>
            <a:ext cx="7886700" cy="3700463"/>
          </a:xfrm>
        </p:spPr>
        <p:txBody>
          <a:bodyPr>
            <a:normAutofit/>
          </a:bodyPr>
          <a:lstStyle/>
          <a:p>
            <a:r>
              <a:rPr lang="en-US" dirty="0"/>
              <a:t>Depends on your goal.</a:t>
            </a:r>
          </a:p>
          <a:p>
            <a:endParaRPr lang="en-US" dirty="0"/>
          </a:p>
          <a:p>
            <a:r>
              <a:rPr lang="en-US" dirty="0"/>
              <a:t>“Noise” in one experiment may be “signal” in another.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540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29912"/>
            <a:ext cx="7886700" cy="762000"/>
          </a:xfrm>
        </p:spPr>
        <p:txBody>
          <a:bodyPr/>
          <a:lstStyle/>
          <a:p>
            <a:r>
              <a:rPr lang="en-US" dirty="0"/>
              <a:t>Imaging examples:</a:t>
            </a:r>
          </a:p>
        </p:txBody>
      </p:sp>
      <p:pic>
        <p:nvPicPr>
          <p:cNvPr id="1026" name="Picture 2" descr="Filters (Spatial) Laplacian - MIPAV"/>
          <p:cNvPicPr>
            <a:picLocks noChangeAspect="1" noChangeArrowheads="1"/>
          </p:cNvPicPr>
          <p:nvPr/>
        </p:nvPicPr>
        <p:blipFill rotWithShape="1">
          <a:blip r:embed="rId3">
            <a:extLst>
              <a:ext uri="{28A0092B-C50C-407E-A947-70E740481C1C}">
                <a14:useLocalDpi xmlns:a14="http://schemas.microsoft.com/office/drawing/2010/main" val="0"/>
              </a:ext>
            </a:extLst>
          </a:blip>
          <a:srcRect r="33347"/>
          <a:stretch/>
        </p:blipFill>
        <p:spPr bwMode="auto">
          <a:xfrm>
            <a:off x="2476500" y="1409700"/>
            <a:ext cx="4531915" cy="24887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49559" y="1055277"/>
            <a:ext cx="2279470" cy="369332"/>
          </a:xfrm>
          <a:prstGeom prst="rect">
            <a:avLst/>
          </a:prstGeom>
          <a:noFill/>
        </p:spPr>
        <p:txBody>
          <a:bodyPr wrap="none" rtlCol="0">
            <a:spAutoFit/>
          </a:bodyPr>
          <a:lstStyle/>
          <a:p>
            <a:r>
              <a:rPr lang="en-US" dirty="0"/>
              <a:t>“Edge detection” filter</a:t>
            </a:r>
          </a:p>
        </p:txBody>
      </p:sp>
      <p:pic>
        <p:nvPicPr>
          <p:cNvPr id="1030" name="Picture 6" descr="EdgeDetect—Wolfram Language Docum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087168"/>
            <a:ext cx="2095500" cy="2245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5"/>
          <a:srcRect l="20606" r="22419" b="20292"/>
          <a:stretch/>
        </p:blipFill>
        <p:spPr>
          <a:xfrm>
            <a:off x="2549459" y="4088410"/>
            <a:ext cx="2141908" cy="2244534"/>
          </a:xfrm>
          <a:prstGeom prst="rect">
            <a:avLst/>
          </a:prstGeom>
        </p:spPr>
      </p:pic>
    </p:spTree>
    <p:extLst>
      <p:ext uri="{BB962C8B-B14F-4D97-AF65-F5344CB8AC3E}">
        <p14:creationId xmlns:p14="http://schemas.microsoft.com/office/powerpoint/2010/main" val="197237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4" r="7500" b="6290"/>
          <a:stretch/>
        </p:blipFill>
        <p:spPr>
          <a:xfrm>
            <a:off x="457200" y="1104900"/>
            <a:ext cx="8343900" cy="5143500"/>
          </a:xfrm>
          <a:prstGeom prst="rect">
            <a:avLst/>
          </a:prstGeom>
        </p:spPr>
      </p:pic>
      <p:sp>
        <p:nvSpPr>
          <p:cNvPr id="2" name="Title 1"/>
          <p:cNvSpPr>
            <a:spLocks noGrp="1"/>
          </p:cNvSpPr>
          <p:nvPr>
            <p:ph type="title"/>
          </p:nvPr>
        </p:nvSpPr>
        <p:spPr>
          <a:xfrm>
            <a:off x="647700" y="1"/>
            <a:ext cx="7886700" cy="762000"/>
          </a:xfrm>
        </p:spPr>
        <p:txBody>
          <a:bodyPr/>
          <a:lstStyle/>
          <a:p>
            <a:r>
              <a:rPr lang="en-US" dirty="0"/>
              <a:t>Example: neural spike detection:</a:t>
            </a:r>
          </a:p>
        </p:txBody>
      </p:sp>
      <p:cxnSp>
        <p:nvCxnSpPr>
          <p:cNvPr id="4" name="Straight Connector 3"/>
          <p:cNvCxnSpPr/>
          <p:nvPr/>
        </p:nvCxnSpPr>
        <p:spPr>
          <a:xfrm>
            <a:off x="914400" y="5257800"/>
            <a:ext cx="7696200" cy="381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467100" y="25146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58000" y="17145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333500" y="1985341"/>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15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912"/>
            <a:ext cx="8686800" cy="762000"/>
          </a:xfrm>
        </p:spPr>
        <p:txBody>
          <a:bodyPr>
            <a:noAutofit/>
          </a:bodyPr>
          <a:lstStyle/>
          <a:p>
            <a:r>
              <a:rPr lang="en-US" sz="3200" dirty="0"/>
              <a:t>“Sampling” turns real-world signals into lists of numbers that Python/MATLAB can work with</a:t>
            </a:r>
          </a:p>
        </p:txBody>
      </p:sp>
      <p:pic>
        <p:nvPicPr>
          <p:cNvPr id="2050" name="Picture 2" descr="Quantization Stairs vs Stem Graphs">
            <a:extLst>
              <a:ext uri="{FF2B5EF4-FFF2-40B4-BE49-F238E27FC236}">
                <a16:creationId xmlns:a16="http://schemas.microsoft.com/office/drawing/2014/main" id="{A3079E7E-3563-452A-AE03-F38FB2DC24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3778"/>
          <a:stretch/>
        </p:blipFill>
        <p:spPr bwMode="auto">
          <a:xfrm>
            <a:off x="1752600" y="1181100"/>
            <a:ext cx="5105400" cy="54173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E38081-E30F-4FC4-8BC6-71DF1382A33D}"/>
              </a:ext>
            </a:extLst>
          </p:cNvPr>
          <p:cNvSpPr txBox="1"/>
          <p:nvPr/>
        </p:nvSpPr>
        <p:spPr>
          <a:xfrm>
            <a:off x="2667000" y="1524000"/>
            <a:ext cx="2140714" cy="584775"/>
          </a:xfrm>
          <a:prstGeom prst="rect">
            <a:avLst/>
          </a:prstGeom>
          <a:noFill/>
        </p:spPr>
        <p:txBody>
          <a:bodyPr wrap="none" rtlCol="0">
            <a:spAutoFit/>
          </a:bodyPr>
          <a:lstStyle/>
          <a:p>
            <a:r>
              <a:rPr lang="en-US" sz="3200" dirty="0">
                <a:solidFill>
                  <a:srgbClr val="FF0000"/>
                </a:solidFill>
              </a:rPr>
              <a:t>“Stem” plot</a:t>
            </a:r>
          </a:p>
        </p:txBody>
      </p:sp>
    </p:spTree>
    <p:extLst>
      <p:ext uri="{BB962C8B-B14F-4D97-AF65-F5344CB8AC3E}">
        <p14:creationId xmlns:p14="http://schemas.microsoft.com/office/powerpoint/2010/main" val="50892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29912"/>
            <a:ext cx="7886700" cy="762000"/>
          </a:xfrm>
        </p:spPr>
        <p:txBody>
          <a:bodyPr>
            <a:normAutofit/>
          </a:bodyPr>
          <a:lstStyle/>
          <a:p>
            <a:r>
              <a:rPr lang="en-US" dirty="0">
                <a:solidFill>
                  <a:srgbClr val="FF0000"/>
                </a:solidFill>
              </a:rPr>
              <a:t>“staircase” plot</a:t>
            </a:r>
          </a:p>
        </p:txBody>
      </p:sp>
      <p:pic>
        <p:nvPicPr>
          <p:cNvPr id="2050" name="Picture 2" descr="Quantization Stairs vs Stem Graphs">
            <a:extLst>
              <a:ext uri="{FF2B5EF4-FFF2-40B4-BE49-F238E27FC236}">
                <a16:creationId xmlns:a16="http://schemas.microsoft.com/office/drawing/2014/main" id="{A3079E7E-3563-452A-AE03-F38FB2DC24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3" t="3778" r="52083" b="-3778"/>
          <a:stretch/>
        </p:blipFill>
        <p:spPr bwMode="auto">
          <a:xfrm>
            <a:off x="2209800" y="1333500"/>
            <a:ext cx="4572000" cy="504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3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3" r="7500" b="49741"/>
          <a:stretch/>
        </p:blipFill>
        <p:spPr>
          <a:xfrm>
            <a:off x="457200" y="1165116"/>
            <a:ext cx="8343900" cy="2911584"/>
          </a:xfrm>
          <a:prstGeom prst="rect">
            <a:avLst/>
          </a:prstGeom>
        </p:spPr>
      </p:pic>
      <p:sp>
        <p:nvSpPr>
          <p:cNvPr id="2" name="Title 1"/>
          <p:cNvSpPr>
            <a:spLocks noGrp="1"/>
          </p:cNvSpPr>
          <p:nvPr>
            <p:ph type="title"/>
          </p:nvPr>
        </p:nvSpPr>
        <p:spPr>
          <a:xfrm>
            <a:off x="190500" y="0"/>
            <a:ext cx="8763000" cy="1325563"/>
          </a:xfrm>
        </p:spPr>
        <p:txBody>
          <a:bodyPr>
            <a:normAutofit fontScale="90000"/>
          </a:bodyPr>
          <a:lstStyle/>
          <a:p>
            <a:r>
              <a:rPr lang="en-US" sz="4000" dirty="0"/>
              <a:t>If sample rate is high, they blend together into a continuous line. But signal is still ultimately a list of numbers.</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8179" t="7223" r="6786" b="53333"/>
          <a:stretch/>
        </p:blipFill>
        <p:spPr>
          <a:xfrm>
            <a:off x="0" y="4152900"/>
            <a:ext cx="9144000" cy="2705100"/>
          </a:xfrm>
          <a:prstGeom prst="rect">
            <a:avLst/>
          </a:prstGeom>
        </p:spPr>
      </p:pic>
      <p:sp>
        <p:nvSpPr>
          <p:cNvPr id="13" name="Rectangle 12"/>
          <p:cNvSpPr/>
          <p:nvPr/>
        </p:nvSpPr>
        <p:spPr>
          <a:xfrm>
            <a:off x="2418960" y="2019300"/>
            <a:ext cx="2343539" cy="15000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533400" y="2019300"/>
            <a:ext cx="1885560" cy="2133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62500" y="2019300"/>
            <a:ext cx="4038600" cy="2133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114800" y="1165116"/>
            <a:ext cx="1447800" cy="244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581400" y="49911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32847" y="5473366"/>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295900" y="52197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24700" y="5296903"/>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9950" y="5011153"/>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27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91906"/>
            <a:ext cx="8345355" cy="5175586"/>
          </a:xfrm>
          <a:prstGeom prst="rect">
            <a:avLst/>
          </a:prstGeom>
        </p:spPr>
      </p:pic>
      <p:sp>
        <p:nvSpPr>
          <p:cNvPr id="2" name="Title 1"/>
          <p:cNvSpPr>
            <a:spLocks noGrp="1"/>
          </p:cNvSpPr>
          <p:nvPr>
            <p:ph type="title"/>
          </p:nvPr>
        </p:nvSpPr>
        <p:spPr>
          <a:xfrm>
            <a:off x="152400" y="166343"/>
            <a:ext cx="8915400" cy="1325563"/>
          </a:xfrm>
        </p:spPr>
        <p:txBody>
          <a:bodyPr>
            <a:normAutofit/>
          </a:bodyPr>
          <a:lstStyle/>
          <a:p>
            <a:r>
              <a:rPr lang="en-US" dirty="0"/>
              <a:t>Perform “spectral analysis” of spikes vs noise</a:t>
            </a:r>
          </a:p>
        </p:txBody>
      </p:sp>
      <p:sp>
        <p:nvSpPr>
          <p:cNvPr id="4" name="TextBox 3"/>
          <p:cNvSpPr txBox="1"/>
          <p:nvPr/>
        </p:nvSpPr>
        <p:spPr>
          <a:xfrm>
            <a:off x="1428854" y="4724400"/>
            <a:ext cx="767133" cy="369332"/>
          </a:xfrm>
          <a:prstGeom prst="rect">
            <a:avLst/>
          </a:prstGeom>
          <a:noFill/>
        </p:spPr>
        <p:txBody>
          <a:bodyPr wrap="none" rtlCol="0">
            <a:spAutoFit/>
          </a:bodyPr>
          <a:lstStyle/>
          <a:p>
            <a:r>
              <a:rPr lang="en-US" dirty="0">
                <a:solidFill>
                  <a:srgbClr val="FF0000"/>
                </a:solidFill>
              </a:rPr>
              <a:t>Spikes</a:t>
            </a:r>
          </a:p>
        </p:txBody>
      </p:sp>
      <p:sp>
        <p:nvSpPr>
          <p:cNvPr id="5" name="TextBox 4"/>
          <p:cNvSpPr txBox="1"/>
          <p:nvPr/>
        </p:nvSpPr>
        <p:spPr>
          <a:xfrm>
            <a:off x="1425541" y="1955620"/>
            <a:ext cx="2042034" cy="369332"/>
          </a:xfrm>
          <a:prstGeom prst="rect">
            <a:avLst/>
          </a:prstGeom>
          <a:noFill/>
        </p:spPr>
        <p:txBody>
          <a:bodyPr wrap="none" rtlCol="0">
            <a:spAutoFit/>
          </a:bodyPr>
          <a:lstStyle/>
          <a:p>
            <a:r>
              <a:rPr lang="en-US" dirty="0">
                <a:solidFill>
                  <a:schemeClr val="accent1">
                    <a:lumMod val="75000"/>
                  </a:schemeClr>
                </a:solidFill>
              </a:rPr>
              <a:t>Background “noise”</a:t>
            </a:r>
          </a:p>
        </p:txBody>
      </p:sp>
    </p:spTree>
    <p:extLst>
      <p:ext uri="{BB962C8B-B14F-4D97-AF65-F5344CB8AC3E}">
        <p14:creationId xmlns:p14="http://schemas.microsoft.com/office/powerpoint/2010/main" val="327147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236"/>
            <a:ext cx="8534400" cy="1325563"/>
          </a:xfrm>
        </p:spPr>
        <p:txBody>
          <a:bodyPr>
            <a:normAutofit/>
          </a:bodyPr>
          <a:lstStyle/>
          <a:p>
            <a:r>
              <a:rPr lang="en-US" dirty="0"/>
              <a:t>Spectral analysis is what a prism does: it “unmixes” colors:</a:t>
            </a:r>
          </a:p>
        </p:txBody>
      </p:sp>
      <p:pic>
        <p:nvPicPr>
          <p:cNvPr id="1026" name="Picture 2">
            <a:extLst>
              <a:ext uri="{FF2B5EF4-FFF2-40B4-BE49-F238E27FC236}">
                <a16:creationId xmlns:a16="http://schemas.microsoft.com/office/drawing/2014/main" id="{87AE70F0-CA05-4E1D-99FF-BC202FE4079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1600200"/>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244A61-5532-4BB9-B307-F87BD6E592E1}"/>
              </a:ext>
            </a:extLst>
          </p:cNvPr>
          <p:cNvSpPr txBox="1"/>
          <p:nvPr/>
        </p:nvSpPr>
        <p:spPr>
          <a:xfrm>
            <a:off x="7117960" y="3244334"/>
            <a:ext cx="1721240" cy="369332"/>
          </a:xfrm>
          <a:prstGeom prst="rect">
            <a:avLst/>
          </a:prstGeom>
          <a:noFill/>
        </p:spPr>
        <p:txBody>
          <a:bodyPr wrap="none" rtlCol="0">
            <a:spAutoFit/>
          </a:bodyPr>
          <a:lstStyle/>
          <a:p>
            <a:r>
              <a:rPr lang="en-US" dirty="0">
                <a:solidFill>
                  <a:srgbClr val="FF0000"/>
                </a:solidFill>
              </a:rPr>
              <a:t>Low frequencies</a:t>
            </a:r>
          </a:p>
        </p:txBody>
      </p:sp>
      <p:sp>
        <p:nvSpPr>
          <p:cNvPr id="8" name="TextBox 7">
            <a:extLst>
              <a:ext uri="{FF2B5EF4-FFF2-40B4-BE49-F238E27FC236}">
                <a16:creationId xmlns:a16="http://schemas.microsoft.com/office/drawing/2014/main" id="{C73E2B4B-F8F8-4113-B1B1-862D20158453}"/>
              </a:ext>
            </a:extLst>
          </p:cNvPr>
          <p:cNvSpPr txBox="1"/>
          <p:nvPr/>
        </p:nvSpPr>
        <p:spPr>
          <a:xfrm>
            <a:off x="7117960" y="4708267"/>
            <a:ext cx="1765420" cy="369332"/>
          </a:xfrm>
          <a:prstGeom prst="rect">
            <a:avLst/>
          </a:prstGeom>
          <a:noFill/>
        </p:spPr>
        <p:txBody>
          <a:bodyPr wrap="none" rtlCol="0">
            <a:spAutoFit/>
          </a:bodyPr>
          <a:lstStyle/>
          <a:p>
            <a:r>
              <a:rPr lang="en-US" dirty="0">
                <a:solidFill>
                  <a:srgbClr val="7030A0"/>
                </a:solidFill>
              </a:rPr>
              <a:t>High frequencies</a:t>
            </a:r>
          </a:p>
        </p:txBody>
      </p:sp>
    </p:spTree>
    <p:extLst>
      <p:ext uri="{BB962C8B-B14F-4D97-AF65-F5344CB8AC3E}">
        <p14:creationId xmlns:p14="http://schemas.microsoft.com/office/powerpoint/2010/main" val="3454650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91906"/>
            <a:ext cx="8345355" cy="5175586"/>
          </a:xfrm>
          <a:prstGeom prst="rect">
            <a:avLst/>
          </a:prstGeom>
        </p:spPr>
      </p:pic>
      <p:sp>
        <p:nvSpPr>
          <p:cNvPr id="2" name="Title 1"/>
          <p:cNvSpPr>
            <a:spLocks noGrp="1"/>
          </p:cNvSpPr>
          <p:nvPr>
            <p:ph type="title"/>
          </p:nvPr>
        </p:nvSpPr>
        <p:spPr>
          <a:xfrm>
            <a:off x="152400" y="166343"/>
            <a:ext cx="8915400" cy="1325563"/>
          </a:xfrm>
        </p:spPr>
        <p:txBody>
          <a:bodyPr>
            <a:normAutofit fontScale="90000"/>
          </a:bodyPr>
          <a:lstStyle/>
          <a:p>
            <a:r>
              <a:rPr lang="en-US" dirty="0"/>
              <a:t>Noise is predominantly low-frequency. If we remove it, spikes will “stick out” more.</a:t>
            </a:r>
          </a:p>
        </p:txBody>
      </p:sp>
      <p:sp>
        <p:nvSpPr>
          <p:cNvPr id="4" name="TextBox 3"/>
          <p:cNvSpPr txBox="1"/>
          <p:nvPr/>
        </p:nvSpPr>
        <p:spPr>
          <a:xfrm>
            <a:off x="1428854" y="4724400"/>
            <a:ext cx="767133" cy="369332"/>
          </a:xfrm>
          <a:prstGeom prst="rect">
            <a:avLst/>
          </a:prstGeom>
          <a:noFill/>
        </p:spPr>
        <p:txBody>
          <a:bodyPr wrap="none" rtlCol="0">
            <a:spAutoFit/>
          </a:bodyPr>
          <a:lstStyle/>
          <a:p>
            <a:r>
              <a:rPr lang="en-US" dirty="0">
                <a:solidFill>
                  <a:srgbClr val="FF0000"/>
                </a:solidFill>
              </a:rPr>
              <a:t>Spikes</a:t>
            </a:r>
          </a:p>
        </p:txBody>
      </p:sp>
      <p:sp>
        <p:nvSpPr>
          <p:cNvPr id="5" name="TextBox 4"/>
          <p:cNvSpPr txBox="1"/>
          <p:nvPr/>
        </p:nvSpPr>
        <p:spPr>
          <a:xfrm>
            <a:off x="1425541" y="1955620"/>
            <a:ext cx="2042034" cy="369332"/>
          </a:xfrm>
          <a:prstGeom prst="rect">
            <a:avLst/>
          </a:prstGeom>
          <a:noFill/>
        </p:spPr>
        <p:txBody>
          <a:bodyPr wrap="none" rtlCol="0">
            <a:spAutoFit/>
          </a:bodyPr>
          <a:lstStyle/>
          <a:p>
            <a:r>
              <a:rPr lang="en-US" dirty="0">
                <a:solidFill>
                  <a:schemeClr val="accent1">
                    <a:lumMod val="75000"/>
                  </a:schemeClr>
                </a:solidFill>
              </a:rPr>
              <a:t>Background “noise”</a:t>
            </a:r>
          </a:p>
        </p:txBody>
      </p:sp>
    </p:spTree>
    <p:extLst>
      <p:ext uri="{BB962C8B-B14F-4D97-AF65-F5344CB8AC3E}">
        <p14:creationId xmlns:p14="http://schemas.microsoft.com/office/powerpoint/2010/main" val="1826384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534400" cy="1325563"/>
          </a:xfrm>
        </p:spPr>
        <p:txBody>
          <a:bodyPr>
            <a:normAutofit/>
          </a:bodyPr>
          <a:lstStyle/>
          <a:p>
            <a:r>
              <a:rPr lang="en-US" dirty="0"/>
              <a:t>How to do frequency analysis?</a:t>
            </a:r>
            <a:br>
              <a:rPr lang="en-US" dirty="0"/>
            </a:br>
            <a:r>
              <a:rPr lang="en-US" dirty="0"/>
              <a:t>FFT = “Fast Fourier Transform”</a:t>
            </a:r>
          </a:p>
        </p:txBody>
      </p:sp>
      <p:sp>
        <p:nvSpPr>
          <p:cNvPr id="8" name="Content Placeholder 7"/>
          <p:cNvSpPr>
            <a:spLocks noGrp="1"/>
          </p:cNvSpPr>
          <p:nvPr>
            <p:ph idx="1"/>
          </p:nvPr>
        </p:nvSpPr>
        <p:spPr>
          <a:xfrm>
            <a:off x="620629" y="2133600"/>
            <a:ext cx="7886700" cy="4351338"/>
          </a:xfrm>
        </p:spPr>
        <p:txBody>
          <a:bodyPr>
            <a:normAutofit/>
          </a:bodyPr>
          <a:lstStyle/>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np.fft.fft</a:t>
            </a:r>
            <a:r>
              <a:rPr lang="en-US" dirty="0">
                <a:latin typeface="Courier New" panose="02070309020205020404" pitchFamily="49" charset="0"/>
                <a:cs typeface="Courier New" panose="02070309020205020404" pitchFamily="49" charset="0"/>
              </a:rPr>
              <a:t>(waveform);</a:t>
            </a:r>
          </a:p>
          <a:p>
            <a:endParaRPr lang="en-US" dirty="0"/>
          </a:p>
          <a:p>
            <a:r>
              <a:rPr lang="en-US" dirty="0"/>
              <a:t>waveform = list of voltage samples at regular </a:t>
            </a:r>
            <a:r>
              <a:rPr lang="en-US" dirty="0">
                <a:solidFill>
                  <a:srgbClr val="FF0000"/>
                </a:solidFill>
              </a:rPr>
              <a:t>time</a:t>
            </a:r>
            <a:r>
              <a:rPr lang="en-US" dirty="0"/>
              <a:t> intervals</a:t>
            </a:r>
          </a:p>
          <a:p>
            <a:endParaRPr lang="en-US" dirty="0"/>
          </a:p>
          <a:p>
            <a:r>
              <a:rPr lang="en-US" dirty="0"/>
              <a:t>y = list of amplitudes at regular </a:t>
            </a:r>
            <a:r>
              <a:rPr lang="en-US" dirty="0">
                <a:solidFill>
                  <a:srgbClr val="FF0000"/>
                </a:solidFill>
              </a:rPr>
              <a:t>frequency</a:t>
            </a:r>
            <a:r>
              <a:rPr lang="en-US" dirty="0"/>
              <a:t> intervals</a:t>
            </a:r>
          </a:p>
          <a:p>
            <a:endParaRPr lang="en-US" dirty="0"/>
          </a:p>
          <a:p>
            <a:endParaRPr lang="en-US" dirty="0"/>
          </a:p>
          <a:p>
            <a:endParaRPr lang="en-US" dirty="0"/>
          </a:p>
        </p:txBody>
      </p:sp>
    </p:spTree>
    <p:extLst>
      <p:ext uri="{BB962C8B-B14F-4D97-AF65-F5344CB8AC3E}">
        <p14:creationId xmlns:p14="http://schemas.microsoft.com/office/powerpoint/2010/main" val="169137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FC48B9-060A-4BC5-AE2C-63529C32B6DA}"/>
              </a:ext>
            </a:extLst>
          </p:cNvPr>
          <p:cNvPicPr>
            <a:picLocks noChangeAspect="1"/>
          </p:cNvPicPr>
          <p:nvPr/>
        </p:nvPicPr>
        <p:blipFill>
          <a:blip r:embed="rId2"/>
          <a:stretch>
            <a:fillRect/>
          </a:stretch>
        </p:blipFill>
        <p:spPr>
          <a:xfrm>
            <a:off x="618818" y="2537018"/>
            <a:ext cx="7886700" cy="2095113"/>
          </a:xfrm>
          <a:prstGeom prst="rect">
            <a:avLst/>
          </a:prstGeom>
        </p:spPr>
      </p:pic>
      <p:sp>
        <p:nvSpPr>
          <p:cNvPr id="2" name="Title 1"/>
          <p:cNvSpPr>
            <a:spLocks noGrp="1"/>
          </p:cNvSpPr>
          <p:nvPr>
            <p:ph type="title"/>
          </p:nvPr>
        </p:nvSpPr>
        <p:spPr/>
        <p:txBody>
          <a:bodyPr>
            <a:normAutofit/>
          </a:bodyPr>
          <a:lstStyle/>
          <a:p>
            <a:r>
              <a:rPr lang="en-US" dirty="0"/>
              <a:t>A few things before we start:</a:t>
            </a:r>
          </a:p>
        </p:txBody>
      </p:sp>
      <p:sp>
        <p:nvSpPr>
          <p:cNvPr id="22" name="Content Placeholder 21">
            <a:extLst>
              <a:ext uri="{FF2B5EF4-FFF2-40B4-BE49-F238E27FC236}">
                <a16:creationId xmlns:a16="http://schemas.microsoft.com/office/drawing/2014/main" id="{63F074D0-721E-4DF0-B394-D9942FCB7180}"/>
              </a:ext>
            </a:extLst>
          </p:cNvPr>
          <p:cNvSpPr>
            <a:spLocks noGrp="1"/>
          </p:cNvSpPr>
          <p:nvPr>
            <p:ph idx="1"/>
          </p:nvPr>
        </p:nvSpPr>
        <p:spPr>
          <a:xfrm>
            <a:off x="419100" y="1825625"/>
            <a:ext cx="8096250" cy="4351338"/>
          </a:xfrm>
        </p:spPr>
        <p:txBody>
          <a:bodyPr/>
          <a:lstStyle/>
          <a:p>
            <a:r>
              <a:rPr lang="en-US" dirty="0"/>
              <a:t>Update project using PyCharm’s blue arrow:</a:t>
            </a:r>
          </a:p>
          <a:p>
            <a:endParaRPr lang="en-US" dirty="0"/>
          </a:p>
        </p:txBody>
      </p:sp>
      <p:cxnSp>
        <p:nvCxnSpPr>
          <p:cNvPr id="8" name="Straight Arrow Connector 7">
            <a:extLst>
              <a:ext uri="{FF2B5EF4-FFF2-40B4-BE49-F238E27FC236}">
                <a16:creationId xmlns:a16="http://schemas.microsoft.com/office/drawing/2014/main" id="{3787A1FE-2AEA-415C-B5F4-2460AF0FD231}"/>
              </a:ext>
            </a:extLst>
          </p:cNvPr>
          <p:cNvCxnSpPr>
            <a:cxnSpLocks/>
          </p:cNvCxnSpPr>
          <p:nvPr/>
        </p:nvCxnSpPr>
        <p:spPr>
          <a:xfrm>
            <a:off x="6515100" y="2209800"/>
            <a:ext cx="266700" cy="5771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63E3234A-67F1-4446-897D-92844E515025}"/>
              </a:ext>
            </a:extLst>
          </p:cNvPr>
          <p:cNvPicPr>
            <a:picLocks noChangeAspect="1"/>
          </p:cNvPicPr>
          <p:nvPr/>
        </p:nvPicPr>
        <p:blipFill>
          <a:blip r:embed="rId3"/>
          <a:stretch>
            <a:fillRect/>
          </a:stretch>
        </p:blipFill>
        <p:spPr>
          <a:xfrm>
            <a:off x="2609850" y="4876800"/>
            <a:ext cx="3924300" cy="1811215"/>
          </a:xfrm>
          <a:prstGeom prst="rect">
            <a:avLst/>
          </a:prstGeom>
        </p:spPr>
      </p:pic>
      <p:cxnSp>
        <p:nvCxnSpPr>
          <p:cNvPr id="18" name="Straight Arrow Connector 17">
            <a:extLst>
              <a:ext uri="{FF2B5EF4-FFF2-40B4-BE49-F238E27FC236}">
                <a16:creationId xmlns:a16="http://schemas.microsoft.com/office/drawing/2014/main" id="{B13B3D67-37CB-4F60-A2EB-9F8D69D4AB6C}"/>
              </a:ext>
            </a:extLst>
          </p:cNvPr>
          <p:cNvCxnSpPr>
            <a:cxnSpLocks/>
          </p:cNvCxnSpPr>
          <p:nvPr/>
        </p:nvCxnSpPr>
        <p:spPr>
          <a:xfrm>
            <a:off x="2286000" y="5556520"/>
            <a:ext cx="44675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2C09CA-B369-4698-A3D9-7F74951D426E}"/>
              </a:ext>
            </a:extLst>
          </p:cNvPr>
          <p:cNvSpPr txBox="1"/>
          <p:nvPr/>
        </p:nvSpPr>
        <p:spPr>
          <a:xfrm>
            <a:off x="642631" y="5262235"/>
            <a:ext cx="1716651" cy="646331"/>
          </a:xfrm>
          <a:prstGeom prst="rect">
            <a:avLst/>
          </a:prstGeom>
          <a:noFill/>
        </p:spPr>
        <p:txBody>
          <a:bodyPr wrap="square" rtlCol="0">
            <a:spAutoFit/>
          </a:bodyPr>
          <a:lstStyle/>
          <a:p>
            <a:r>
              <a:rPr lang="en-US" dirty="0"/>
              <a:t>Accept default, click OK</a:t>
            </a:r>
          </a:p>
        </p:txBody>
      </p:sp>
      <p:cxnSp>
        <p:nvCxnSpPr>
          <p:cNvPr id="23" name="Straight Arrow Connector 22">
            <a:extLst>
              <a:ext uri="{FF2B5EF4-FFF2-40B4-BE49-F238E27FC236}">
                <a16:creationId xmlns:a16="http://schemas.microsoft.com/office/drawing/2014/main" id="{2963173F-1280-4ED2-A1CF-D3E07BBD4ECE}"/>
              </a:ext>
            </a:extLst>
          </p:cNvPr>
          <p:cNvCxnSpPr>
            <a:cxnSpLocks/>
          </p:cNvCxnSpPr>
          <p:nvPr/>
        </p:nvCxnSpPr>
        <p:spPr>
          <a:xfrm>
            <a:off x="2247900" y="5708920"/>
            <a:ext cx="2247900" cy="577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102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003EF07-2576-4961-ACAA-43099B752DA3}"/>
              </a:ext>
            </a:extLst>
          </p:cNvPr>
          <p:cNvPicPr>
            <a:picLocks noChangeAspect="1"/>
          </p:cNvPicPr>
          <p:nvPr/>
        </p:nvPicPr>
        <p:blipFill>
          <a:blip r:embed="rId3"/>
          <a:stretch>
            <a:fillRect/>
          </a:stretch>
        </p:blipFill>
        <p:spPr>
          <a:xfrm flipH="1">
            <a:off x="5393507" y="6325142"/>
            <a:ext cx="1411095" cy="369332"/>
          </a:xfrm>
          <a:prstGeom prst="rect">
            <a:avLst/>
          </a:prstGeom>
        </p:spPr>
      </p:pic>
      <p:pic>
        <p:nvPicPr>
          <p:cNvPr id="20" name="Picture 19">
            <a:extLst>
              <a:ext uri="{FF2B5EF4-FFF2-40B4-BE49-F238E27FC236}">
                <a16:creationId xmlns:a16="http://schemas.microsoft.com/office/drawing/2014/main" id="{FC36B247-2E45-4E2C-B318-4E431117AF5D}"/>
              </a:ext>
            </a:extLst>
          </p:cNvPr>
          <p:cNvPicPr>
            <a:picLocks noChangeAspect="1"/>
          </p:cNvPicPr>
          <p:nvPr/>
        </p:nvPicPr>
        <p:blipFill>
          <a:blip r:embed="rId3"/>
          <a:stretch>
            <a:fillRect/>
          </a:stretch>
        </p:blipFill>
        <p:spPr>
          <a:xfrm>
            <a:off x="6833431" y="6319521"/>
            <a:ext cx="1372463" cy="369332"/>
          </a:xfrm>
          <a:prstGeom prst="rect">
            <a:avLst/>
          </a:prstGeom>
        </p:spPr>
      </p:pic>
      <p:sp>
        <p:nvSpPr>
          <p:cNvPr id="2" name="Title 1"/>
          <p:cNvSpPr>
            <a:spLocks noGrp="1"/>
          </p:cNvSpPr>
          <p:nvPr>
            <p:ph type="title"/>
          </p:nvPr>
        </p:nvSpPr>
        <p:spPr>
          <a:xfrm>
            <a:off x="456898" y="224395"/>
            <a:ext cx="5600956" cy="885650"/>
          </a:xfrm>
        </p:spPr>
        <p:txBody>
          <a:bodyPr>
            <a:normAutofit/>
          </a:bodyPr>
          <a:lstStyle/>
          <a:p>
            <a:r>
              <a:rPr lang="en-US" dirty="0"/>
              <a:t>FFT of sine wave …</a:t>
            </a:r>
          </a:p>
        </p:txBody>
      </p:sp>
      <p:sp>
        <p:nvSpPr>
          <p:cNvPr id="8" name="Content Placeholder 7"/>
          <p:cNvSpPr>
            <a:spLocks noGrp="1"/>
          </p:cNvSpPr>
          <p:nvPr>
            <p:ph idx="1"/>
          </p:nvPr>
        </p:nvSpPr>
        <p:spPr>
          <a:xfrm>
            <a:off x="450753" y="4752592"/>
            <a:ext cx="4743450" cy="995363"/>
          </a:xfrm>
        </p:spPr>
        <p:txBody>
          <a:bodyPr>
            <a:normAutofit/>
          </a:bodyPr>
          <a:lstStyle/>
          <a:p>
            <a:pPr marL="0" indent="0">
              <a:buNone/>
            </a:pPr>
            <a:r>
              <a:rPr lang="en-US" sz="2400" dirty="0">
                <a:solidFill>
                  <a:srgbClr val="FF0000"/>
                </a:solidFill>
              </a:rPr>
              <a:t>Ignore the right half of FFT for now.</a:t>
            </a:r>
            <a:endParaRPr lang="en-US" sz="2000" dirty="0">
              <a:solidFill>
                <a:srgbClr val="FF0000"/>
              </a:solidFill>
            </a:endParaRPr>
          </a:p>
          <a:p>
            <a:pPr marL="0" indent="0">
              <a:buNone/>
            </a:pPr>
            <a:endParaRPr lang="en-US" sz="2400" dirty="0">
              <a:solidFill>
                <a:srgbClr val="FF0000"/>
              </a:solidFill>
            </a:endParaRPr>
          </a:p>
        </p:txBody>
      </p:sp>
      <p:sp>
        <p:nvSpPr>
          <p:cNvPr id="9" name="TextBox 8"/>
          <p:cNvSpPr txBox="1"/>
          <p:nvPr/>
        </p:nvSpPr>
        <p:spPr>
          <a:xfrm flipH="1">
            <a:off x="6217095" y="3569192"/>
            <a:ext cx="1411093" cy="369332"/>
          </a:xfrm>
          <a:prstGeom prst="rect">
            <a:avLst/>
          </a:prstGeom>
          <a:solidFill>
            <a:schemeClr val="bg1"/>
          </a:solidFill>
        </p:spPr>
        <p:txBody>
          <a:bodyPr wrap="square" rtlCol="0">
            <a:spAutoFit/>
          </a:bodyPr>
          <a:lstStyle/>
          <a:p>
            <a:pPr algn="ctr"/>
            <a:r>
              <a:rPr lang="en-US" dirty="0"/>
              <a:t>FFT of above</a:t>
            </a:r>
          </a:p>
        </p:txBody>
      </p:sp>
      <p:pic>
        <p:nvPicPr>
          <p:cNvPr id="7" name="Picture 6"/>
          <p:cNvPicPr>
            <a:picLocks noChangeAspect="1"/>
          </p:cNvPicPr>
          <p:nvPr/>
        </p:nvPicPr>
        <p:blipFill>
          <a:blip r:embed="rId4"/>
          <a:stretch>
            <a:fillRect/>
          </a:stretch>
        </p:blipFill>
        <p:spPr>
          <a:xfrm>
            <a:off x="4953000" y="657221"/>
            <a:ext cx="3593663" cy="2695579"/>
          </a:xfrm>
          <a:prstGeom prst="rect">
            <a:avLst/>
          </a:prstGeom>
        </p:spPr>
      </p:pic>
      <p:pic>
        <p:nvPicPr>
          <p:cNvPr id="12" name="Picture 11"/>
          <p:cNvPicPr>
            <a:picLocks noChangeAspect="1"/>
          </p:cNvPicPr>
          <p:nvPr/>
        </p:nvPicPr>
        <p:blipFill>
          <a:blip r:embed="rId5"/>
          <a:stretch>
            <a:fillRect/>
          </a:stretch>
        </p:blipFill>
        <p:spPr>
          <a:xfrm>
            <a:off x="4958587" y="3733801"/>
            <a:ext cx="3593663" cy="2695579"/>
          </a:xfrm>
          <a:prstGeom prst="rect">
            <a:avLst/>
          </a:prstGeom>
        </p:spPr>
      </p:pic>
      <p:sp>
        <p:nvSpPr>
          <p:cNvPr id="3" name="TextBox 2">
            <a:extLst>
              <a:ext uri="{FF2B5EF4-FFF2-40B4-BE49-F238E27FC236}">
                <a16:creationId xmlns:a16="http://schemas.microsoft.com/office/drawing/2014/main" id="{784DD494-4908-4553-9014-0BA3AF2FC088}"/>
              </a:ext>
            </a:extLst>
          </p:cNvPr>
          <p:cNvSpPr txBox="1"/>
          <p:nvPr/>
        </p:nvSpPr>
        <p:spPr>
          <a:xfrm>
            <a:off x="5869321" y="224395"/>
            <a:ext cx="1928220" cy="646331"/>
          </a:xfrm>
          <a:prstGeom prst="rect">
            <a:avLst/>
          </a:prstGeom>
          <a:noFill/>
        </p:spPr>
        <p:txBody>
          <a:bodyPr wrap="none" rtlCol="0">
            <a:spAutoFit/>
          </a:bodyPr>
          <a:lstStyle/>
          <a:p>
            <a:pPr algn="ctr"/>
            <a:r>
              <a:rPr lang="en-US" dirty="0">
                <a:solidFill>
                  <a:srgbClr val="FF0000"/>
                </a:solidFill>
              </a:rPr>
              <a:t>5 Hz sine wave,</a:t>
            </a:r>
          </a:p>
          <a:p>
            <a:pPr algn="ctr"/>
            <a:r>
              <a:rPr lang="en-US" dirty="0">
                <a:solidFill>
                  <a:srgbClr val="FF0000"/>
                </a:solidFill>
              </a:rPr>
              <a:t>Sampled at 100 Hz</a:t>
            </a:r>
          </a:p>
        </p:txBody>
      </p:sp>
      <p:sp>
        <p:nvSpPr>
          <p:cNvPr id="10" name="TextBox 9">
            <a:extLst>
              <a:ext uri="{FF2B5EF4-FFF2-40B4-BE49-F238E27FC236}">
                <a16:creationId xmlns:a16="http://schemas.microsoft.com/office/drawing/2014/main" id="{CB30A87F-09AA-44AC-94CE-F69278606987}"/>
              </a:ext>
            </a:extLst>
          </p:cNvPr>
          <p:cNvSpPr txBox="1"/>
          <p:nvPr/>
        </p:nvSpPr>
        <p:spPr>
          <a:xfrm>
            <a:off x="5554253" y="4358411"/>
            <a:ext cx="1325684" cy="369332"/>
          </a:xfrm>
          <a:prstGeom prst="rect">
            <a:avLst/>
          </a:prstGeom>
          <a:noFill/>
        </p:spPr>
        <p:txBody>
          <a:bodyPr wrap="none" rtlCol="0">
            <a:spAutoFit/>
          </a:bodyPr>
          <a:lstStyle/>
          <a:p>
            <a:r>
              <a:rPr lang="en-US" dirty="0">
                <a:solidFill>
                  <a:srgbClr val="FF0000"/>
                </a:solidFill>
              </a:rPr>
              <a:t>Peak at 5 Hz</a:t>
            </a:r>
          </a:p>
        </p:txBody>
      </p:sp>
      <p:cxnSp>
        <p:nvCxnSpPr>
          <p:cNvPr id="5" name="Straight Arrow Connector 4">
            <a:extLst>
              <a:ext uri="{FF2B5EF4-FFF2-40B4-BE49-F238E27FC236}">
                <a16:creationId xmlns:a16="http://schemas.microsoft.com/office/drawing/2014/main" id="{67FEFED5-6F15-4B6A-964C-1B11F3F05662}"/>
              </a:ext>
            </a:extLst>
          </p:cNvPr>
          <p:cNvCxnSpPr>
            <a:cxnSpLocks/>
          </p:cNvCxnSpPr>
          <p:nvPr/>
        </p:nvCxnSpPr>
        <p:spPr>
          <a:xfrm flipH="1">
            <a:off x="5676902" y="4752592"/>
            <a:ext cx="380952" cy="13074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DDEB1B-2E8C-4694-8297-85AC65BA1E64}"/>
              </a:ext>
            </a:extLst>
          </p:cNvPr>
          <p:cNvSpPr/>
          <p:nvPr/>
        </p:nvSpPr>
        <p:spPr>
          <a:xfrm>
            <a:off x="6833431" y="3894656"/>
            <a:ext cx="1600200" cy="2373868"/>
          </a:xfrm>
          <a:prstGeom prst="rect">
            <a:avLst/>
          </a:prstGeom>
          <a:solidFill>
            <a:schemeClr val="tx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413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31056"/>
            <a:ext cx="7886700" cy="1325563"/>
          </a:xfrm>
        </p:spPr>
        <p:txBody>
          <a:bodyPr>
            <a:normAutofit/>
          </a:bodyPr>
          <a:lstStyle/>
          <a:p>
            <a:r>
              <a:rPr lang="en-US" dirty="0"/>
              <a:t>FFT of square wave:</a:t>
            </a:r>
          </a:p>
        </p:txBody>
      </p:sp>
      <p:sp>
        <p:nvSpPr>
          <p:cNvPr id="6" name="TextBox 5"/>
          <p:cNvSpPr txBox="1"/>
          <p:nvPr/>
        </p:nvSpPr>
        <p:spPr>
          <a:xfrm flipH="1">
            <a:off x="5996479" y="3219077"/>
            <a:ext cx="1470647" cy="369332"/>
          </a:xfrm>
          <a:prstGeom prst="rect">
            <a:avLst/>
          </a:prstGeom>
          <a:noFill/>
        </p:spPr>
        <p:txBody>
          <a:bodyPr wrap="square" rtlCol="0">
            <a:spAutoFit/>
          </a:bodyPr>
          <a:lstStyle/>
          <a:p>
            <a:pPr algn="ctr"/>
            <a:r>
              <a:rPr lang="en-US" dirty="0"/>
              <a:t>waveform</a:t>
            </a:r>
          </a:p>
        </p:txBody>
      </p:sp>
      <p:sp>
        <p:nvSpPr>
          <p:cNvPr id="9" name="TextBox 8"/>
          <p:cNvSpPr txBox="1"/>
          <p:nvPr/>
        </p:nvSpPr>
        <p:spPr>
          <a:xfrm flipH="1">
            <a:off x="6155744" y="6477857"/>
            <a:ext cx="1119207" cy="369332"/>
          </a:xfrm>
          <a:prstGeom prst="rect">
            <a:avLst/>
          </a:prstGeom>
          <a:noFill/>
        </p:spPr>
        <p:txBody>
          <a:bodyPr wrap="square" rtlCol="0">
            <a:spAutoFit/>
          </a:bodyPr>
          <a:lstStyle/>
          <a:p>
            <a:pPr algn="ctr"/>
            <a:r>
              <a:rPr lang="en-US" dirty="0"/>
              <a:t>FFT</a:t>
            </a:r>
          </a:p>
        </p:txBody>
      </p:sp>
      <p:pic>
        <p:nvPicPr>
          <p:cNvPr id="5" name="Picture 4"/>
          <p:cNvPicPr>
            <a:picLocks noChangeAspect="1"/>
          </p:cNvPicPr>
          <p:nvPr/>
        </p:nvPicPr>
        <p:blipFill>
          <a:blip r:embed="rId3"/>
          <a:stretch>
            <a:fillRect/>
          </a:stretch>
        </p:blipFill>
        <p:spPr>
          <a:xfrm>
            <a:off x="4628489" y="406257"/>
            <a:ext cx="4063500" cy="3048000"/>
          </a:xfrm>
          <a:prstGeom prst="rect">
            <a:avLst/>
          </a:prstGeom>
        </p:spPr>
      </p:pic>
      <p:pic>
        <p:nvPicPr>
          <p:cNvPr id="7" name="Picture 6"/>
          <p:cNvPicPr>
            <a:picLocks noChangeAspect="1"/>
          </p:cNvPicPr>
          <p:nvPr/>
        </p:nvPicPr>
        <p:blipFill>
          <a:blip r:embed="rId4"/>
          <a:stretch>
            <a:fillRect/>
          </a:stretch>
        </p:blipFill>
        <p:spPr>
          <a:xfrm>
            <a:off x="4612033" y="3614523"/>
            <a:ext cx="4096411" cy="3072687"/>
          </a:xfrm>
          <a:prstGeom prst="rect">
            <a:avLst/>
          </a:prstGeom>
        </p:spPr>
      </p:pic>
      <p:sp>
        <p:nvSpPr>
          <p:cNvPr id="10" name="TextBox 9">
            <a:extLst>
              <a:ext uri="{FF2B5EF4-FFF2-40B4-BE49-F238E27FC236}">
                <a16:creationId xmlns:a16="http://schemas.microsoft.com/office/drawing/2014/main" id="{2A5EFA03-D438-4AFC-8D53-CDD08771AF50}"/>
              </a:ext>
            </a:extLst>
          </p:cNvPr>
          <p:cNvSpPr txBox="1"/>
          <p:nvPr/>
        </p:nvSpPr>
        <p:spPr>
          <a:xfrm>
            <a:off x="5862942" y="17587"/>
            <a:ext cx="1928220" cy="646331"/>
          </a:xfrm>
          <a:prstGeom prst="rect">
            <a:avLst/>
          </a:prstGeom>
          <a:noFill/>
        </p:spPr>
        <p:txBody>
          <a:bodyPr wrap="none" rtlCol="0">
            <a:spAutoFit/>
          </a:bodyPr>
          <a:lstStyle/>
          <a:p>
            <a:pPr algn="ctr"/>
            <a:r>
              <a:rPr lang="en-US" dirty="0">
                <a:solidFill>
                  <a:srgbClr val="FF0000"/>
                </a:solidFill>
              </a:rPr>
              <a:t>5 Hz square wave,</a:t>
            </a:r>
          </a:p>
          <a:p>
            <a:pPr algn="ctr"/>
            <a:r>
              <a:rPr lang="en-US" dirty="0">
                <a:solidFill>
                  <a:srgbClr val="FF0000"/>
                </a:solidFill>
              </a:rPr>
              <a:t>Sampled at 100 Hz</a:t>
            </a:r>
          </a:p>
        </p:txBody>
      </p:sp>
      <p:cxnSp>
        <p:nvCxnSpPr>
          <p:cNvPr id="12" name="Straight Arrow Connector 11">
            <a:extLst>
              <a:ext uri="{FF2B5EF4-FFF2-40B4-BE49-F238E27FC236}">
                <a16:creationId xmlns:a16="http://schemas.microsoft.com/office/drawing/2014/main" id="{EE304D5F-0FA0-41F1-BB87-00486F7E074A}"/>
              </a:ext>
            </a:extLst>
          </p:cNvPr>
          <p:cNvCxnSpPr>
            <a:cxnSpLocks/>
          </p:cNvCxnSpPr>
          <p:nvPr/>
        </p:nvCxnSpPr>
        <p:spPr>
          <a:xfrm flipH="1">
            <a:off x="5424792" y="4300129"/>
            <a:ext cx="876299" cy="10857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9A4A9CF-250C-4812-A8C0-55CCDF1A623C}"/>
              </a:ext>
            </a:extLst>
          </p:cNvPr>
          <p:cNvSpPr/>
          <p:nvPr/>
        </p:nvSpPr>
        <p:spPr>
          <a:xfrm>
            <a:off x="6748565" y="3748675"/>
            <a:ext cx="1747735" cy="2729182"/>
          </a:xfrm>
          <a:prstGeom prst="rect">
            <a:avLst/>
          </a:prstGeom>
          <a:solidFill>
            <a:schemeClr val="tx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46ABD6CC-028C-4548-8B76-4117AA3DB30F}"/>
              </a:ext>
            </a:extLst>
          </p:cNvPr>
          <p:cNvCxnSpPr>
            <a:cxnSpLocks/>
          </p:cNvCxnSpPr>
          <p:nvPr/>
        </p:nvCxnSpPr>
        <p:spPr>
          <a:xfrm flipH="1">
            <a:off x="5660123" y="4300129"/>
            <a:ext cx="778777" cy="12243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DB8A28-B1D2-49E3-9963-A0A95EB49ED7}"/>
              </a:ext>
            </a:extLst>
          </p:cNvPr>
          <p:cNvCxnSpPr>
            <a:cxnSpLocks/>
          </p:cNvCxnSpPr>
          <p:nvPr/>
        </p:nvCxnSpPr>
        <p:spPr>
          <a:xfrm flipH="1">
            <a:off x="5996479" y="4300129"/>
            <a:ext cx="539943" cy="14910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FFE4D92-4E36-4A96-AD42-A3487A9B2626}"/>
              </a:ext>
            </a:extLst>
          </p:cNvPr>
          <p:cNvCxnSpPr>
            <a:cxnSpLocks/>
          </p:cNvCxnSpPr>
          <p:nvPr/>
        </p:nvCxnSpPr>
        <p:spPr>
          <a:xfrm flipH="1">
            <a:off x="6301091" y="4300129"/>
            <a:ext cx="336357" cy="15672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BF9A25-4DE8-4A46-8A75-8A0E34F25DCF}"/>
              </a:ext>
            </a:extLst>
          </p:cNvPr>
          <p:cNvSpPr txBox="1"/>
          <p:nvPr/>
        </p:nvSpPr>
        <p:spPr>
          <a:xfrm>
            <a:off x="5641086" y="3897188"/>
            <a:ext cx="2791918" cy="369332"/>
          </a:xfrm>
          <a:prstGeom prst="rect">
            <a:avLst/>
          </a:prstGeom>
          <a:solidFill>
            <a:schemeClr val="bg1"/>
          </a:solidFill>
        </p:spPr>
        <p:txBody>
          <a:bodyPr wrap="none" rtlCol="0">
            <a:spAutoFit/>
          </a:bodyPr>
          <a:lstStyle/>
          <a:p>
            <a:r>
              <a:rPr lang="en-US" dirty="0">
                <a:solidFill>
                  <a:srgbClr val="FF0000"/>
                </a:solidFill>
              </a:rPr>
              <a:t>Peaks at 5, 15, 25, 35, 45 Hz</a:t>
            </a:r>
          </a:p>
        </p:txBody>
      </p:sp>
      <p:cxnSp>
        <p:nvCxnSpPr>
          <p:cNvPr id="28" name="Straight Arrow Connector 27">
            <a:extLst>
              <a:ext uri="{FF2B5EF4-FFF2-40B4-BE49-F238E27FC236}">
                <a16:creationId xmlns:a16="http://schemas.microsoft.com/office/drawing/2014/main" id="{90E24013-4228-4202-A583-C96A72E33DF0}"/>
              </a:ext>
            </a:extLst>
          </p:cNvPr>
          <p:cNvCxnSpPr>
            <a:cxnSpLocks/>
          </p:cNvCxnSpPr>
          <p:nvPr/>
        </p:nvCxnSpPr>
        <p:spPr>
          <a:xfrm flipH="1">
            <a:off x="6605703" y="4292634"/>
            <a:ext cx="109644" cy="16588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83622128-2ED2-4282-B2EF-15F80FC39D07}"/>
              </a:ext>
            </a:extLst>
          </p:cNvPr>
          <p:cNvPicPr>
            <a:picLocks noChangeAspect="1"/>
          </p:cNvPicPr>
          <p:nvPr/>
        </p:nvPicPr>
        <p:blipFill>
          <a:blip r:embed="rId5"/>
          <a:stretch>
            <a:fillRect/>
          </a:stretch>
        </p:blipFill>
        <p:spPr>
          <a:xfrm flipH="1">
            <a:off x="5163664" y="6598802"/>
            <a:ext cx="1584901" cy="157712"/>
          </a:xfrm>
          <a:prstGeom prst="rect">
            <a:avLst/>
          </a:prstGeom>
        </p:spPr>
      </p:pic>
    </p:spTree>
    <p:extLst>
      <p:ext uri="{BB962C8B-B14F-4D97-AF65-F5344CB8AC3E}">
        <p14:creationId xmlns:p14="http://schemas.microsoft.com/office/powerpoint/2010/main" val="319305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r="24667"/>
          <a:stretch/>
        </p:blipFill>
        <p:spPr bwMode="auto">
          <a:xfrm>
            <a:off x="2362200" y="1771727"/>
            <a:ext cx="4305300" cy="48279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3600" dirty="0"/>
              <a:t>Basically, a square wave is really a combination of sinusoidal harmonics:</a:t>
            </a:r>
          </a:p>
        </p:txBody>
      </p:sp>
      <p:sp>
        <p:nvSpPr>
          <p:cNvPr id="4" name="TextBox 3">
            <a:extLst>
              <a:ext uri="{FF2B5EF4-FFF2-40B4-BE49-F238E27FC236}">
                <a16:creationId xmlns:a16="http://schemas.microsoft.com/office/drawing/2014/main" id="{836E9D2D-9C6C-432F-B9C0-80DEA3888CB1}"/>
              </a:ext>
            </a:extLst>
          </p:cNvPr>
          <p:cNvSpPr txBox="1"/>
          <p:nvPr/>
        </p:nvSpPr>
        <p:spPr>
          <a:xfrm>
            <a:off x="2667000" y="1709427"/>
            <a:ext cx="1676400" cy="646331"/>
          </a:xfrm>
          <a:prstGeom prst="rect">
            <a:avLst/>
          </a:prstGeom>
          <a:noFill/>
        </p:spPr>
        <p:txBody>
          <a:bodyPr wrap="square" rtlCol="0">
            <a:spAutoFit/>
          </a:bodyPr>
          <a:lstStyle/>
          <a:p>
            <a:r>
              <a:rPr lang="en-US" dirty="0">
                <a:solidFill>
                  <a:srgbClr val="FF0000"/>
                </a:solidFill>
              </a:rPr>
              <a:t>Sine waves, odd harmonics only</a:t>
            </a:r>
          </a:p>
        </p:txBody>
      </p:sp>
      <p:sp>
        <p:nvSpPr>
          <p:cNvPr id="6" name="TextBox 5">
            <a:extLst>
              <a:ext uri="{FF2B5EF4-FFF2-40B4-BE49-F238E27FC236}">
                <a16:creationId xmlns:a16="http://schemas.microsoft.com/office/drawing/2014/main" id="{E5C6C6CE-6BAC-484C-92A8-AFD9E6B37EB9}"/>
              </a:ext>
            </a:extLst>
          </p:cNvPr>
          <p:cNvSpPr txBox="1"/>
          <p:nvPr/>
        </p:nvSpPr>
        <p:spPr>
          <a:xfrm>
            <a:off x="4762500" y="1860578"/>
            <a:ext cx="1943100" cy="369332"/>
          </a:xfrm>
          <a:prstGeom prst="rect">
            <a:avLst/>
          </a:prstGeom>
          <a:noFill/>
        </p:spPr>
        <p:txBody>
          <a:bodyPr wrap="square" rtlCol="0">
            <a:spAutoFit/>
          </a:bodyPr>
          <a:lstStyle/>
          <a:p>
            <a:r>
              <a:rPr lang="en-US" dirty="0">
                <a:solidFill>
                  <a:srgbClr val="FF0000"/>
                </a:solidFill>
              </a:rPr>
              <a:t>Cumulative sum:</a:t>
            </a:r>
          </a:p>
        </p:txBody>
      </p:sp>
      <p:sp>
        <p:nvSpPr>
          <p:cNvPr id="5" name="TextBox 4">
            <a:extLst>
              <a:ext uri="{FF2B5EF4-FFF2-40B4-BE49-F238E27FC236}">
                <a16:creationId xmlns:a16="http://schemas.microsoft.com/office/drawing/2014/main" id="{4C54E8D9-672E-4E3D-8A56-53EB8322FFD3}"/>
              </a:ext>
            </a:extLst>
          </p:cNvPr>
          <p:cNvSpPr txBox="1"/>
          <p:nvPr/>
        </p:nvSpPr>
        <p:spPr>
          <a:xfrm>
            <a:off x="1733874" y="2278834"/>
            <a:ext cx="590226" cy="369332"/>
          </a:xfrm>
          <a:prstGeom prst="rect">
            <a:avLst/>
          </a:prstGeom>
          <a:noFill/>
        </p:spPr>
        <p:txBody>
          <a:bodyPr wrap="none" rtlCol="0">
            <a:spAutoFit/>
          </a:bodyPr>
          <a:lstStyle/>
          <a:p>
            <a:r>
              <a:rPr lang="en-US" dirty="0"/>
              <a:t>5 Hz</a:t>
            </a:r>
          </a:p>
        </p:txBody>
      </p:sp>
      <p:sp>
        <p:nvSpPr>
          <p:cNvPr id="8" name="TextBox 7">
            <a:extLst>
              <a:ext uri="{FF2B5EF4-FFF2-40B4-BE49-F238E27FC236}">
                <a16:creationId xmlns:a16="http://schemas.microsoft.com/office/drawing/2014/main" id="{AC187434-EFFB-4240-B0A0-5604A9272C45}"/>
              </a:ext>
            </a:extLst>
          </p:cNvPr>
          <p:cNvSpPr txBox="1"/>
          <p:nvPr/>
        </p:nvSpPr>
        <p:spPr>
          <a:xfrm>
            <a:off x="1715761" y="2837006"/>
            <a:ext cx="707245" cy="369332"/>
          </a:xfrm>
          <a:prstGeom prst="rect">
            <a:avLst/>
          </a:prstGeom>
          <a:noFill/>
        </p:spPr>
        <p:txBody>
          <a:bodyPr wrap="none" rtlCol="0">
            <a:spAutoFit/>
          </a:bodyPr>
          <a:lstStyle/>
          <a:p>
            <a:r>
              <a:rPr lang="en-US" dirty="0"/>
              <a:t>15 Hz</a:t>
            </a:r>
          </a:p>
        </p:txBody>
      </p:sp>
      <p:sp>
        <p:nvSpPr>
          <p:cNvPr id="9" name="TextBox 8">
            <a:extLst>
              <a:ext uri="{FF2B5EF4-FFF2-40B4-BE49-F238E27FC236}">
                <a16:creationId xmlns:a16="http://schemas.microsoft.com/office/drawing/2014/main" id="{2B7B21DB-F6E5-417C-A4E3-3AE583356773}"/>
              </a:ext>
            </a:extLst>
          </p:cNvPr>
          <p:cNvSpPr txBox="1"/>
          <p:nvPr/>
        </p:nvSpPr>
        <p:spPr>
          <a:xfrm>
            <a:off x="1715760" y="3332581"/>
            <a:ext cx="707245" cy="369332"/>
          </a:xfrm>
          <a:prstGeom prst="rect">
            <a:avLst/>
          </a:prstGeom>
          <a:noFill/>
        </p:spPr>
        <p:txBody>
          <a:bodyPr wrap="none" rtlCol="0">
            <a:spAutoFit/>
          </a:bodyPr>
          <a:lstStyle/>
          <a:p>
            <a:r>
              <a:rPr lang="en-US" dirty="0"/>
              <a:t>25 Hz</a:t>
            </a:r>
          </a:p>
        </p:txBody>
      </p:sp>
      <p:sp>
        <p:nvSpPr>
          <p:cNvPr id="10" name="TextBox 9">
            <a:extLst>
              <a:ext uri="{FF2B5EF4-FFF2-40B4-BE49-F238E27FC236}">
                <a16:creationId xmlns:a16="http://schemas.microsoft.com/office/drawing/2014/main" id="{75847157-E34E-4DA3-AEAA-8AC200FD631E}"/>
              </a:ext>
            </a:extLst>
          </p:cNvPr>
          <p:cNvSpPr txBox="1"/>
          <p:nvPr/>
        </p:nvSpPr>
        <p:spPr>
          <a:xfrm>
            <a:off x="1715760" y="3797984"/>
            <a:ext cx="707245" cy="369332"/>
          </a:xfrm>
          <a:prstGeom prst="rect">
            <a:avLst/>
          </a:prstGeom>
          <a:noFill/>
        </p:spPr>
        <p:txBody>
          <a:bodyPr wrap="none" rtlCol="0">
            <a:spAutoFit/>
          </a:bodyPr>
          <a:lstStyle/>
          <a:p>
            <a:r>
              <a:rPr lang="en-US" dirty="0"/>
              <a:t>35 Hz</a:t>
            </a:r>
          </a:p>
        </p:txBody>
      </p:sp>
      <p:sp>
        <p:nvSpPr>
          <p:cNvPr id="11" name="TextBox 10">
            <a:extLst>
              <a:ext uri="{FF2B5EF4-FFF2-40B4-BE49-F238E27FC236}">
                <a16:creationId xmlns:a16="http://schemas.microsoft.com/office/drawing/2014/main" id="{D5CF5D80-3D5F-4111-973C-127BFEEFC80F}"/>
              </a:ext>
            </a:extLst>
          </p:cNvPr>
          <p:cNvSpPr txBox="1"/>
          <p:nvPr/>
        </p:nvSpPr>
        <p:spPr>
          <a:xfrm>
            <a:off x="1715760" y="4248354"/>
            <a:ext cx="707245" cy="369332"/>
          </a:xfrm>
          <a:prstGeom prst="rect">
            <a:avLst/>
          </a:prstGeom>
          <a:noFill/>
        </p:spPr>
        <p:txBody>
          <a:bodyPr wrap="none" rtlCol="0">
            <a:spAutoFit/>
          </a:bodyPr>
          <a:lstStyle/>
          <a:p>
            <a:r>
              <a:rPr lang="en-US" dirty="0"/>
              <a:t>45 Hz</a:t>
            </a:r>
          </a:p>
        </p:txBody>
      </p:sp>
      <p:sp>
        <p:nvSpPr>
          <p:cNvPr id="7" name="TextBox 6">
            <a:extLst>
              <a:ext uri="{FF2B5EF4-FFF2-40B4-BE49-F238E27FC236}">
                <a16:creationId xmlns:a16="http://schemas.microsoft.com/office/drawing/2014/main" id="{CB6D2E27-FE3F-4FA1-B98F-51E3B1A63523}"/>
              </a:ext>
            </a:extLst>
          </p:cNvPr>
          <p:cNvSpPr txBox="1"/>
          <p:nvPr/>
        </p:nvSpPr>
        <p:spPr>
          <a:xfrm>
            <a:off x="1736851" y="4698724"/>
            <a:ext cx="629468" cy="369332"/>
          </a:xfrm>
          <a:prstGeom prst="rect">
            <a:avLst/>
          </a:prstGeom>
          <a:noFill/>
        </p:spPr>
        <p:txBody>
          <a:bodyPr wrap="none" rtlCol="0">
            <a:spAutoFit/>
          </a:bodyPr>
          <a:lstStyle/>
          <a:p>
            <a:r>
              <a:rPr lang="en-US" dirty="0" err="1"/>
              <a:t>etc</a:t>
            </a:r>
            <a:r>
              <a:rPr lang="en-US" dirty="0"/>
              <a:t>…</a:t>
            </a:r>
          </a:p>
        </p:txBody>
      </p:sp>
    </p:spTree>
    <p:extLst>
      <p:ext uri="{BB962C8B-B14F-4D97-AF65-F5344CB8AC3E}">
        <p14:creationId xmlns:p14="http://schemas.microsoft.com/office/powerpoint/2010/main" val="195017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By adjusting amplitudes, can make triangle instead of square wave</a:t>
            </a:r>
          </a:p>
        </p:txBody>
      </p:sp>
      <p:pic>
        <p:nvPicPr>
          <p:cNvPr id="4" name="Picture 3"/>
          <p:cNvPicPr>
            <a:picLocks noChangeAspect="1"/>
          </p:cNvPicPr>
          <p:nvPr/>
        </p:nvPicPr>
        <p:blipFill>
          <a:blip r:embed="rId3"/>
          <a:stretch>
            <a:fillRect/>
          </a:stretch>
        </p:blipFill>
        <p:spPr>
          <a:xfrm>
            <a:off x="3945855" y="2122670"/>
            <a:ext cx="3019769" cy="3009900"/>
          </a:xfrm>
          <a:prstGeom prst="rect">
            <a:avLst/>
          </a:prstGeom>
        </p:spPr>
      </p:pic>
      <p:sp>
        <p:nvSpPr>
          <p:cNvPr id="5" name="TextBox 4"/>
          <p:cNvSpPr txBox="1"/>
          <p:nvPr/>
        </p:nvSpPr>
        <p:spPr>
          <a:xfrm>
            <a:off x="533401" y="5570172"/>
            <a:ext cx="6662487" cy="646331"/>
          </a:xfrm>
          <a:prstGeom prst="rect">
            <a:avLst/>
          </a:prstGeom>
          <a:noFill/>
        </p:spPr>
        <p:txBody>
          <a:bodyPr wrap="square" rtlCol="0">
            <a:spAutoFit/>
          </a:bodyPr>
          <a:lstStyle/>
          <a:p>
            <a:r>
              <a:rPr lang="en-US" dirty="0"/>
              <a:t>Square wave: Harmonic amplitudes = 1/n, n = 1, 3, 5, … </a:t>
            </a:r>
          </a:p>
          <a:p>
            <a:r>
              <a:rPr lang="en-US" dirty="0"/>
              <a:t>Triangle wave: nth harmonic amplitude = (-1)</a:t>
            </a:r>
            <a:r>
              <a:rPr lang="en-US" baseline="30000" dirty="0"/>
              <a:t>n</a:t>
            </a:r>
            <a:r>
              <a:rPr lang="en-US" dirty="0"/>
              <a:t>/n</a:t>
            </a:r>
            <a:r>
              <a:rPr lang="en-US" baseline="30000" dirty="0"/>
              <a:t>2</a:t>
            </a:r>
            <a:r>
              <a:rPr lang="en-US" dirty="0"/>
              <a:t>, n = 1, 3, 5, …</a:t>
            </a:r>
          </a:p>
        </p:txBody>
      </p:sp>
      <p:sp>
        <p:nvSpPr>
          <p:cNvPr id="3" name="TextBox 2">
            <a:extLst>
              <a:ext uri="{FF2B5EF4-FFF2-40B4-BE49-F238E27FC236}">
                <a16:creationId xmlns:a16="http://schemas.microsoft.com/office/drawing/2014/main" id="{53D1F5F7-FCBB-4990-AD4D-5F3657246398}"/>
              </a:ext>
            </a:extLst>
          </p:cNvPr>
          <p:cNvSpPr txBox="1"/>
          <p:nvPr/>
        </p:nvSpPr>
        <p:spPr>
          <a:xfrm>
            <a:off x="533401" y="3627620"/>
            <a:ext cx="2438400" cy="646331"/>
          </a:xfrm>
          <a:prstGeom prst="rect">
            <a:avLst/>
          </a:prstGeom>
          <a:noFill/>
        </p:spPr>
        <p:txBody>
          <a:bodyPr wrap="square" rtlCol="0">
            <a:spAutoFit/>
          </a:bodyPr>
          <a:lstStyle/>
          <a:p>
            <a:r>
              <a:rPr lang="en-US" dirty="0">
                <a:solidFill>
                  <a:srgbClr val="FF0000"/>
                </a:solidFill>
              </a:rPr>
              <a:t>Negative amplitude for harmonics 3, 7, 11, </a:t>
            </a:r>
            <a:r>
              <a:rPr lang="en-US" dirty="0" err="1">
                <a:solidFill>
                  <a:srgbClr val="FF0000"/>
                </a:solidFill>
              </a:rPr>
              <a:t>etc</a:t>
            </a:r>
            <a:endParaRPr lang="en-US" dirty="0">
              <a:solidFill>
                <a:srgbClr val="FF0000"/>
              </a:solidFill>
            </a:endParaRPr>
          </a:p>
        </p:txBody>
      </p:sp>
      <p:cxnSp>
        <p:nvCxnSpPr>
          <p:cNvPr id="8" name="Straight Arrow Connector 7">
            <a:extLst>
              <a:ext uri="{FF2B5EF4-FFF2-40B4-BE49-F238E27FC236}">
                <a16:creationId xmlns:a16="http://schemas.microsoft.com/office/drawing/2014/main" id="{ACB4F8EA-7549-4B5D-BB87-82E876F9CB8C}"/>
              </a:ext>
            </a:extLst>
          </p:cNvPr>
          <p:cNvCxnSpPr/>
          <p:nvPr/>
        </p:nvCxnSpPr>
        <p:spPr>
          <a:xfrm flipV="1">
            <a:off x="3124200" y="3771900"/>
            <a:ext cx="990600" cy="266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056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even harmonics gives sawtooth wave:</a:t>
            </a:r>
          </a:p>
        </p:txBody>
      </p:sp>
      <p:pic>
        <p:nvPicPr>
          <p:cNvPr id="6"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t="30442" b="3273"/>
          <a:stretch/>
        </p:blipFill>
        <p:spPr bwMode="auto">
          <a:xfrm>
            <a:off x="1409700" y="1943100"/>
            <a:ext cx="5971436"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027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6"/>
            <a:ext cx="8382000" cy="1325563"/>
          </a:xfrm>
        </p:spPr>
        <p:txBody>
          <a:bodyPr>
            <a:normAutofit/>
          </a:bodyPr>
          <a:lstStyle/>
          <a:p>
            <a:r>
              <a:rPr lang="en-US" dirty="0"/>
              <a:t>By modifying phase and amplitude, can build </a:t>
            </a:r>
            <a:r>
              <a:rPr lang="en-US" i="1" dirty="0"/>
              <a:t>any</a:t>
            </a:r>
            <a:r>
              <a:rPr lang="en-US" dirty="0"/>
              <a:t> waveform</a:t>
            </a:r>
          </a:p>
        </p:txBody>
      </p:sp>
      <p:sp>
        <p:nvSpPr>
          <p:cNvPr id="3" name="Content Placeholder 2"/>
          <p:cNvSpPr>
            <a:spLocks noGrp="1"/>
          </p:cNvSpPr>
          <p:nvPr>
            <p:ph idx="1"/>
          </p:nvPr>
        </p:nvSpPr>
        <p:spPr>
          <a:xfrm>
            <a:off x="628650" y="2667000"/>
            <a:ext cx="7886700" cy="3509962"/>
          </a:xfrm>
        </p:spPr>
        <p:txBody>
          <a:bodyPr/>
          <a:lstStyle/>
          <a:p>
            <a:r>
              <a:rPr lang="en-US" dirty="0">
                <a:hlinkClick r:id="rId3"/>
              </a:rPr>
              <a:t>https://www.youtube.com/watch?v=ds0cmAV-Yek</a:t>
            </a:r>
            <a:endParaRPr lang="en-US" dirty="0"/>
          </a:p>
        </p:txBody>
      </p:sp>
    </p:spTree>
    <p:extLst>
      <p:ext uri="{BB962C8B-B14F-4D97-AF65-F5344CB8AC3E}">
        <p14:creationId xmlns:p14="http://schemas.microsoft.com/office/powerpoint/2010/main" val="3573249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6295" r="7500" b="49740"/>
          <a:stretch/>
        </p:blipFill>
        <p:spPr>
          <a:xfrm>
            <a:off x="2025192" y="1447799"/>
            <a:ext cx="5131716" cy="1673433"/>
          </a:xfrm>
          <a:prstGeom prst="rect">
            <a:avLst/>
          </a:prstGeom>
        </p:spPr>
      </p:pic>
      <p:sp>
        <p:nvSpPr>
          <p:cNvPr id="2" name="Title 1"/>
          <p:cNvSpPr>
            <a:spLocks noGrp="1"/>
          </p:cNvSpPr>
          <p:nvPr>
            <p:ph type="title"/>
          </p:nvPr>
        </p:nvSpPr>
        <p:spPr>
          <a:xfrm>
            <a:off x="647700" y="0"/>
            <a:ext cx="7886700" cy="1325563"/>
          </a:xfrm>
        </p:spPr>
        <p:txBody>
          <a:bodyPr/>
          <a:lstStyle/>
          <a:p>
            <a:r>
              <a:rPr lang="en-US" dirty="0"/>
              <a:t>FFT of neural recording</a:t>
            </a:r>
          </a:p>
        </p:txBody>
      </p:sp>
      <p:sp>
        <p:nvSpPr>
          <p:cNvPr id="27" name="Rectangle 26"/>
          <p:cNvSpPr/>
          <p:nvPr/>
        </p:nvSpPr>
        <p:spPr>
          <a:xfrm>
            <a:off x="4114800" y="1165116"/>
            <a:ext cx="1447800" cy="244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l="4075" t="5620" r="13668"/>
          <a:stretch/>
        </p:blipFill>
        <p:spPr>
          <a:xfrm>
            <a:off x="1866900" y="3017206"/>
            <a:ext cx="5181600" cy="3687076"/>
          </a:xfrm>
          <a:prstGeom prst="rect">
            <a:avLst/>
          </a:prstGeom>
        </p:spPr>
      </p:pic>
      <p:sp>
        <p:nvSpPr>
          <p:cNvPr id="6" name="TextBox 5"/>
          <p:cNvSpPr txBox="1"/>
          <p:nvPr/>
        </p:nvSpPr>
        <p:spPr>
          <a:xfrm>
            <a:off x="2438400" y="5181600"/>
            <a:ext cx="952244" cy="369332"/>
          </a:xfrm>
          <a:prstGeom prst="rect">
            <a:avLst/>
          </a:prstGeom>
          <a:noFill/>
        </p:spPr>
        <p:txBody>
          <a:bodyPr wrap="square" rtlCol="0">
            <a:spAutoFit/>
          </a:bodyPr>
          <a:lstStyle/>
          <a:p>
            <a:r>
              <a:rPr lang="en-US" dirty="0">
                <a:solidFill>
                  <a:srgbClr val="FF0000"/>
                </a:solidFill>
              </a:rPr>
              <a:t>Spikes</a:t>
            </a:r>
          </a:p>
        </p:txBody>
      </p:sp>
      <p:sp>
        <p:nvSpPr>
          <p:cNvPr id="8" name="TextBox 7"/>
          <p:cNvSpPr txBox="1"/>
          <p:nvPr/>
        </p:nvSpPr>
        <p:spPr>
          <a:xfrm>
            <a:off x="2438400" y="3134031"/>
            <a:ext cx="761745" cy="369332"/>
          </a:xfrm>
          <a:prstGeom prst="rect">
            <a:avLst/>
          </a:prstGeom>
          <a:noFill/>
        </p:spPr>
        <p:txBody>
          <a:bodyPr wrap="square" rtlCol="0">
            <a:spAutoFit/>
          </a:bodyPr>
          <a:lstStyle/>
          <a:p>
            <a:r>
              <a:rPr lang="en-US" dirty="0">
                <a:solidFill>
                  <a:schemeClr val="accent1">
                    <a:lumMod val="75000"/>
                  </a:schemeClr>
                </a:solidFill>
              </a:rPr>
              <a:t>EEG</a:t>
            </a:r>
          </a:p>
        </p:txBody>
      </p:sp>
    </p:spTree>
    <p:extLst>
      <p:ext uri="{BB962C8B-B14F-4D97-AF65-F5344CB8AC3E}">
        <p14:creationId xmlns:p14="http://schemas.microsoft.com/office/powerpoint/2010/main" val="3162284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91" y="1358460"/>
            <a:ext cx="8345355" cy="5175586"/>
          </a:xfrm>
          <a:prstGeom prst="rect">
            <a:avLst/>
          </a:prstGeom>
        </p:spPr>
      </p:pic>
      <p:sp>
        <p:nvSpPr>
          <p:cNvPr id="2" name="Title 1"/>
          <p:cNvSpPr>
            <a:spLocks noGrp="1"/>
          </p:cNvSpPr>
          <p:nvPr>
            <p:ph type="title"/>
          </p:nvPr>
        </p:nvSpPr>
        <p:spPr>
          <a:xfrm>
            <a:off x="304800" y="166343"/>
            <a:ext cx="8610600" cy="1325563"/>
          </a:xfrm>
        </p:spPr>
        <p:txBody>
          <a:bodyPr>
            <a:normAutofit fontScale="90000"/>
          </a:bodyPr>
          <a:lstStyle/>
          <a:p>
            <a:r>
              <a:rPr lang="en-US" sz="3600" dirty="0"/>
              <a:t>Noise has a lot of low frequencies (slow wiggles). Can remove them with “high-pass” filter.</a:t>
            </a:r>
          </a:p>
        </p:txBody>
      </p:sp>
      <p:sp>
        <p:nvSpPr>
          <p:cNvPr id="4" name="TextBox 3"/>
          <p:cNvSpPr txBox="1"/>
          <p:nvPr/>
        </p:nvSpPr>
        <p:spPr>
          <a:xfrm>
            <a:off x="2060028" y="3917637"/>
            <a:ext cx="767133" cy="369332"/>
          </a:xfrm>
          <a:prstGeom prst="rect">
            <a:avLst/>
          </a:prstGeom>
          <a:noFill/>
        </p:spPr>
        <p:txBody>
          <a:bodyPr wrap="none" rtlCol="0">
            <a:spAutoFit/>
          </a:bodyPr>
          <a:lstStyle/>
          <a:p>
            <a:r>
              <a:rPr lang="en-US" dirty="0">
                <a:solidFill>
                  <a:srgbClr val="FF0000"/>
                </a:solidFill>
              </a:rPr>
              <a:t>Spikes</a:t>
            </a:r>
          </a:p>
        </p:txBody>
      </p:sp>
      <p:sp>
        <p:nvSpPr>
          <p:cNvPr id="8" name="Rectangle 7"/>
          <p:cNvSpPr/>
          <p:nvPr/>
        </p:nvSpPr>
        <p:spPr>
          <a:xfrm>
            <a:off x="1891890" y="1809654"/>
            <a:ext cx="2592255" cy="4175295"/>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91891" y="1689564"/>
            <a:ext cx="1295035" cy="369332"/>
          </a:xfrm>
          <a:prstGeom prst="rect">
            <a:avLst/>
          </a:prstGeom>
          <a:noFill/>
        </p:spPr>
        <p:txBody>
          <a:bodyPr wrap="none" rtlCol="0">
            <a:spAutoFit/>
          </a:bodyPr>
          <a:lstStyle/>
          <a:p>
            <a:r>
              <a:rPr lang="en-US" dirty="0">
                <a:solidFill>
                  <a:schemeClr val="accent1">
                    <a:lumMod val="75000"/>
                  </a:schemeClr>
                </a:solidFill>
              </a:rPr>
              <a:t>Background</a:t>
            </a:r>
          </a:p>
        </p:txBody>
      </p:sp>
      <p:sp>
        <p:nvSpPr>
          <p:cNvPr id="6" name="TextBox 5"/>
          <p:cNvSpPr txBox="1"/>
          <p:nvPr/>
        </p:nvSpPr>
        <p:spPr>
          <a:xfrm>
            <a:off x="2063341" y="4488605"/>
            <a:ext cx="1905000" cy="1477328"/>
          </a:xfrm>
          <a:prstGeom prst="rect">
            <a:avLst/>
          </a:prstGeom>
          <a:noFill/>
        </p:spPr>
        <p:txBody>
          <a:bodyPr wrap="square" rtlCol="0">
            <a:spAutoFit/>
          </a:bodyPr>
          <a:lstStyle/>
          <a:p>
            <a:r>
              <a:rPr lang="en-US" dirty="0"/>
              <a:t>Removing low frequencies will get rid of a LOT of background, but much less signal</a:t>
            </a:r>
          </a:p>
        </p:txBody>
      </p:sp>
    </p:spTree>
    <p:extLst>
      <p:ext uri="{BB962C8B-B14F-4D97-AF65-F5344CB8AC3E}">
        <p14:creationId xmlns:p14="http://schemas.microsoft.com/office/powerpoint/2010/main" val="3907419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22"/>
            <a:ext cx="8839200" cy="1325563"/>
          </a:xfrm>
        </p:spPr>
        <p:txBody>
          <a:bodyPr>
            <a:normAutofit fontScale="90000"/>
          </a:bodyPr>
          <a:lstStyle/>
          <a:p>
            <a:r>
              <a:rPr lang="en-US" dirty="0"/>
              <a:t>Filters are never perfect. There is “transition” from “pass” to “stop” bands</a:t>
            </a:r>
          </a:p>
        </p:txBody>
      </p:sp>
      <p:sp>
        <p:nvSpPr>
          <p:cNvPr id="3" name="Content Placeholder 2"/>
          <p:cNvSpPr>
            <a:spLocks noGrp="1"/>
          </p:cNvSpPr>
          <p:nvPr>
            <p:ph idx="1"/>
          </p:nvPr>
        </p:nvSpPr>
        <p:spPr>
          <a:xfrm>
            <a:off x="571500" y="5163857"/>
            <a:ext cx="8271228" cy="1033603"/>
          </a:xfrm>
        </p:spPr>
        <p:txBody>
          <a:bodyPr>
            <a:normAutofit fontScale="85000" lnSpcReduction="20000"/>
          </a:bodyPr>
          <a:lstStyle/>
          <a:p>
            <a:r>
              <a:rPr lang="en-US" dirty="0"/>
              <a:t>Output in the stop band is lower, but not zero.</a:t>
            </a:r>
          </a:p>
          <a:p>
            <a:r>
              <a:rPr lang="en-US" dirty="0"/>
              <a:t>Frequencies just above the cutoff frequency are not attenuated as effectively as those much further above.</a:t>
            </a:r>
          </a:p>
          <a:p>
            <a:endParaRPr lang="en-US" dirty="0"/>
          </a:p>
        </p:txBody>
      </p:sp>
      <p:grpSp>
        <p:nvGrpSpPr>
          <p:cNvPr id="6" name="Group 5"/>
          <p:cNvGrpSpPr/>
          <p:nvPr/>
        </p:nvGrpSpPr>
        <p:grpSpPr>
          <a:xfrm>
            <a:off x="1676400" y="1341085"/>
            <a:ext cx="5222262" cy="3530812"/>
            <a:chOff x="1714500" y="1015003"/>
            <a:chExt cx="5486400" cy="3709397"/>
          </a:xfrm>
        </p:grpSpPr>
        <p:pic>
          <p:nvPicPr>
            <p:cNvPr id="1026" name="Picture 2" descr="low pass filter bode plot"/>
            <p:cNvPicPr>
              <a:picLocks noChangeAspect="1" noChangeArrowheads="1"/>
            </p:cNvPicPr>
            <p:nvPr/>
          </p:nvPicPr>
          <p:blipFill rotWithShape="1">
            <a:blip r:embed="rId2">
              <a:extLst>
                <a:ext uri="{28A0092B-C50C-407E-A947-70E740481C1C}">
                  <a14:useLocalDpi xmlns:a14="http://schemas.microsoft.com/office/drawing/2010/main" val="0"/>
                </a:ext>
              </a:extLst>
            </a:blip>
            <a:srcRect b="34884"/>
            <a:stretch/>
          </p:blipFill>
          <p:spPr bwMode="auto">
            <a:xfrm>
              <a:off x="1714500" y="1015003"/>
              <a:ext cx="5486400" cy="367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3100" y="4229100"/>
              <a:ext cx="261902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333500" y="1257300"/>
            <a:ext cx="59055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3ED3C3-A08B-42F9-9811-1E4265470764}"/>
              </a:ext>
            </a:extLst>
          </p:cNvPr>
          <p:cNvSpPr txBox="1"/>
          <p:nvPr/>
        </p:nvSpPr>
        <p:spPr>
          <a:xfrm>
            <a:off x="2359409" y="2119725"/>
            <a:ext cx="1562100" cy="369332"/>
          </a:xfrm>
          <a:prstGeom prst="rect">
            <a:avLst/>
          </a:prstGeom>
          <a:noFill/>
        </p:spPr>
        <p:txBody>
          <a:bodyPr wrap="square" rtlCol="0">
            <a:spAutoFit/>
          </a:bodyPr>
          <a:lstStyle/>
          <a:p>
            <a:r>
              <a:rPr lang="en-US" dirty="0">
                <a:solidFill>
                  <a:srgbClr val="FF0000"/>
                </a:solidFill>
              </a:rPr>
              <a:t>100% pass </a:t>
            </a:r>
          </a:p>
        </p:txBody>
      </p:sp>
      <p:sp>
        <p:nvSpPr>
          <p:cNvPr id="9" name="TextBox 8">
            <a:extLst>
              <a:ext uri="{FF2B5EF4-FFF2-40B4-BE49-F238E27FC236}">
                <a16:creationId xmlns:a16="http://schemas.microsoft.com/office/drawing/2014/main" id="{B8AE2126-B56E-48D8-9BB5-C8FAF871B3F1}"/>
              </a:ext>
            </a:extLst>
          </p:cNvPr>
          <p:cNvSpPr txBox="1"/>
          <p:nvPr/>
        </p:nvSpPr>
        <p:spPr>
          <a:xfrm>
            <a:off x="5562600" y="2563081"/>
            <a:ext cx="1562100" cy="369332"/>
          </a:xfrm>
          <a:prstGeom prst="rect">
            <a:avLst/>
          </a:prstGeom>
          <a:solidFill>
            <a:schemeClr val="bg1"/>
          </a:solidFill>
        </p:spPr>
        <p:txBody>
          <a:bodyPr wrap="square" rtlCol="0">
            <a:spAutoFit/>
          </a:bodyPr>
          <a:lstStyle/>
          <a:p>
            <a:r>
              <a:rPr lang="en-US" dirty="0">
                <a:solidFill>
                  <a:srgbClr val="FF0000"/>
                </a:solidFill>
              </a:rPr>
              <a:t>70.7% pass </a:t>
            </a:r>
          </a:p>
        </p:txBody>
      </p:sp>
    </p:spTree>
    <p:extLst>
      <p:ext uri="{BB962C8B-B14F-4D97-AF65-F5344CB8AC3E}">
        <p14:creationId xmlns:p14="http://schemas.microsoft.com/office/powerpoint/2010/main" val="333972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22"/>
            <a:ext cx="8839200" cy="1325563"/>
          </a:xfrm>
        </p:spPr>
        <p:txBody>
          <a:bodyPr>
            <a:normAutofit/>
          </a:bodyPr>
          <a:lstStyle/>
          <a:p>
            <a:r>
              <a:rPr lang="en-US" dirty="0"/>
              <a:t>Note the “decibel” notation:</a:t>
            </a:r>
          </a:p>
        </p:txBody>
      </p:sp>
      <p:sp>
        <p:nvSpPr>
          <p:cNvPr id="3" name="Content Placeholder 2"/>
          <p:cNvSpPr>
            <a:spLocks noGrp="1"/>
          </p:cNvSpPr>
          <p:nvPr>
            <p:ph idx="1"/>
          </p:nvPr>
        </p:nvSpPr>
        <p:spPr>
          <a:xfrm>
            <a:off x="618772" y="4871897"/>
            <a:ext cx="8271228" cy="1795603"/>
          </a:xfrm>
        </p:spPr>
        <p:txBody>
          <a:bodyPr>
            <a:normAutofit lnSpcReduction="10000"/>
          </a:bodyPr>
          <a:lstStyle/>
          <a:p>
            <a:r>
              <a:rPr lang="en-US" dirty="0"/>
              <a:t>dB = 20 * log_10.</a:t>
            </a:r>
          </a:p>
          <a:p>
            <a:r>
              <a:rPr lang="en-US" dirty="0"/>
              <a:t>Why 20, and not 10?</a:t>
            </a:r>
          </a:p>
          <a:p>
            <a:r>
              <a:rPr lang="en-US" dirty="0"/>
              <a:t>Because power = amplitude</a:t>
            </a:r>
            <a:r>
              <a:rPr lang="en-US" baseline="30000" dirty="0"/>
              <a:t>2</a:t>
            </a:r>
            <a:r>
              <a:rPr lang="en-US" dirty="0"/>
              <a:t>, so 10x amplitude increase gives 100x power increase.</a:t>
            </a:r>
          </a:p>
          <a:p>
            <a:endParaRPr lang="en-US" dirty="0"/>
          </a:p>
          <a:p>
            <a:endParaRPr lang="en-US" dirty="0"/>
          </a:p>
        </p:txBody>
      </p:sp>
      <p:grpSp>
        <p:nvGrpSpPr>
          <p:cNvPr id="6" name="Group 5"/>
          <p:cNvGrpSpPr/>
          <p:nvPr/>
        </p:nvGrpSpPr>
        <p:grpSpPr>
          <a:xfrm>
            <a:off x="1676400" y="1341085"/>
            <a:ext cx="5222262" cy="3530812"/>
            <a:chOff x="1714500" y="1015003"/>
            <a:chExt cx="5486400" cy="3709397"/>
          </a:xfrm>
        </p:grpSpPr>
        <p:pic>
          <p:nvPicPr>
            <p:cNvPr id="1026" name="Picture 2" descr="low pass filter bode plot"/>
            <p:cNvPicPr>
              <a:picLocks noChangeAspect="1" noChangeArrowheads="1"/>
            </p:cNvPicPr>
            <p:nvPr/>
          </p:nvPicPr>
          <p:blipFill rotWithShape="1">
            <a:blip r:embed="rId2">
              <a:extLst>
                <a:ext uri="{28A0092B-C50C-407E-A947-70E740481C1C}">
                  <a14:useLocalDpi xmlns:a14="http://schemas.microsoft.com/office/drawing/2010/main" val="0"/>
                </a:ext>
              </a:extLst>
            </a:blip>
            <a:srcRect b="34884"/>
            <a:stretch/>
          </p:blipFill>
          <p:spPr bwMode="auto">
            <a:xfrm>
              <a:off x="1714500" y="1015003"/>
              <a:ext cx="5486400" cy="367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3100" y="4229100"/>
              <a:ext cx="261902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333500" y="1257300"/>
            <a:ext cx="59055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828800" y="2667000"/>
            <a:ext cx="6477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9" name="Rounded Rectangle 8"/>
          <p:cNvSpPr/>
          <p:nvPr/>
        </p:nvSpPr>
        <p:spPr>
          <a:xfrm>
            <a:off x="5715000" y="3124200"/>
            <a:ext cx="12573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14097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Launch Anaconda, then </a:t>
            </a:r>
            <a:r>
              <a:rPr lang="en-US" dirty="0" err="1"/>
              <a:t>Jupyter</a:t>
            </a:r>
            <a:r>
              <a:rPr lang="en-US" dirty="0"/>
              <a:t>:</a:t>
            </a:r>
          </a:p>
        </p:txBody>
      </p:sp>
      <p:pic>
        <p:nvPicPr>
          <p:cNvPr id="4" name="Picture 3">
            <a:extLst>
              <a:ext uri="{FF2B5EF4-FFF2-40B4-BE49-F238E27FC236}">
                <a16:creationId xmlns:a16="http://schemas.microsoft.com/office/drawing/2014/main" id="{2D1E4504-296F-4AC3-92AF-CB828C9444DA}"/>
              </a:ext>
            </a:extLst>
          </p:cNvPr>
          <p:cNvPicPr>
            <a:picLocks noChangeAspect="1"/>
          </p:cNvPicPr>
          <p:nvPr/>
        </p:nvPicPr>
        <p:blipFill>
          <a:blip r:embed="rId2"/>
          <a:stretch>
            <a:fillRect/>
          </a:stretch>
        </p:blipFill>
        <p:spPr>
          <a:xfrm>
            <a:off x="1469891" y="2057400"/>
            <a:ext cx="6204217" cy="4055010"/>
          </a:xfrm>
          <a:prstGeom prst="rect">
            <a:avLst/>
          </a:prstGeom>
        </p:spPr>
      </p:pic>
      <p:sp>
        <p:nvSpPr>
          <p:cNvPr id="5" name="Rectangle: Rounded Corners 4">
            <a:extLst>
              <a:ext uri="{FF2B5EF4-FFF2-40B4-BE49-F238E27FC236}">
                <a16:creationId xmlns:a16="http://schemas.microsoft.com/office/drawing/2014/main" id="{08900EEA-9817-4C3A-AC5B-8B26220C1944}"/>
              </a:ext>
            </a:extLst>
          </p:cNvPr>
          <p:cNvSpPr/>
          <p:nvPr/>
        </p:nvSpPr>
        <p:spPr>
          <a:xfrm>
            <a:off x="3984491" y="4581905"/>
            <a:ext cx="1333500" cy="153987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07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22"/>
            <a:ext cx="8839200" cy="1325563"/>
          </a:xfrm>
        </p:spPr>
        <p:txBody>
          <a:bodyPr>
            <a:normAutofit/>
          </a:bodyPr>
          <a:lstStyle/>
          <a:p>
            <a:r>
              <a:rPr lang="en-US" dirty="0"/>
              <a:t>3dB is the “half power” point:</a:t>
            </a:r>
          </a:p>
        </p:txBody>
      </p:sp>
      <p:sp>
        <p:nvSpPr>
          <p:cNvPr id="3" name="Content Placeholder 2"/>
          <p:cNvSpPr>
            <a:spLocks noGrp="1"/>
          </p:cNvSpPr>
          <p:nvPr>
            <p:ph idx="1"/>
          </p:nvPr>
        </p:nvSpPr>
        <p:spPr>
          <a:xfrm>
            <a:off x="618772" y="4871897"/>
            <a:ext cx="8271228" cy="1795603"/>
          </a:xfrm>
        </p:spPr>
        <p:txBody>
          <a:bodyPr>
            <a:normAutofit/>
          </a:bodyPr>
          <a:lstStyle/>
          <a:p>
            <a:r>
              <a:rPr lang="en-US" dirty="0"/>
              <a:t>This is where amplitude is 70.7% of max.</a:t>
            </a:r>
          </a:p>
          <a:p>
            <a:r>
              <a:rPr lang="en-US" dirty="0"/>
              <a:t>20 * log(0.707) = -3.01</a:t>
            </a:r>
          </a:p>
          <a:p>
            <a:r>
              <a:rPr lang="en-US" dirty="0"/>
              <a:t>Power = amplitude</a:t>
            </a:r>
            <a:r>
              <a:rPr lang="en-US" baseline="30000" dirty="0"/>
              <a:t>2</a:t>
            </a:r>
            <a:r>
              <a:rPr lang="en-US" dirty="0"/>
              <a:t>, and (0.707)</a:t>
            </a:r>
            <a:r>
              <a:rPr lang="en-US" baseline="30000" dirty="0"/>
              <a:t>2</a:t>
            </a:r>
            <a:r>
              <a:rPr lang="en-US" dirty="0"/>
              <a:t> = 0.5</a:t>
            </a:r>
          </a:p>
          <a:p>
            <a:endParaRPr lang="en-US" dirty="0"/>
          </a:p>
          <a:p>
            <a:endParaRPr lang="en-US" dirty="0"/>
          </a:p>
        </p:txBody>
      </p:sp>
      <p:grpSp>
        <p:nvGrpSpPr>
          <p:cNvPr id="6" name="Group 5"/>
          <p:cNvGrpSpPr/>
          <p:nvPr/>
        </p:nvGrpSpPr>
        <p:grpSpPr>
          <a:xfrm>
            <a:off x="1676400" y="1341085"/>
            <a:ext cx="5222262" cy="3530812"/>
            <a:chOff x="1714500" y="1015003"/>
            <a:chExt cx="5486400" cy="3709397"/>
          </a:xfrm>
        </p:grpSpPr>
        <p:pic>
          <p:nvPicPr>
            <p:cNvPr id="1026" name="Picture 2" descr="low pass filter bode plot"/>
            <p:cNvPicPr>
              <a:picLocks noChangeAspect="1" noChangeArrowheads="1"/>
            </p:cNvPicPr>
            <p:nvPr/>
          </p:nvPicPr>
          <p:blipFill rotWithShape="1">
            <a:blip r:embed="rId2">
              <a:extLst>
                <a:ext uri="{28A0092B-C50C-407E-A947-70E740481C1C}">
                  <a14:useLocalDpi xmlns:a14="http://schemas.microsoft.com/office/drawing/2010/main" val="0"/>
                </a:ext>
              </a:extLst>
            </a:blip>
            <a:srcRect b="34884"/>
            <a:stretch/>
          </p:blipFill>
          <p:spPr bwMode="auto">
            <a:xfrm>
              <a:off x="1714500" y="1015003"/>
              <a:ext cx="5486400" cy="367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3100" y="4229100"/>
              <a:ext cx="261902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333500" y="1257300"/>
            <a:ext cx="59055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828800" y="2667000"/>
            <a:ext cx="6477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9" name="Rounded Rectangle 8"/>
          <p:cNvSpPr/>
          <p:nvPr/>
        </p:nvSpPr>
        <p:spPr>
          <a:xfrm>
            <a:off x="5715000" y="3124200"/>
            <a:ext cx="12573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3453833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72" y="15522"/>
            <a:ext cx="7886700" cy="1325563"/>
          </a:xfrm>
        </p:spPr>
        <p:txBody>
          <a:bodyPr/>
          <a:lstStyle/>
          <a:p>
            <a:r>
              <a:rPr lang="en-US" dirty="0"/>
              <a:t>Other standard filter types</a:t>
            </a:r>
          </a:p>
        </p:txBody>
      </p:sp>
      <p:sp>
        <p:nvSpPr>
          <p:cNvPr id="3" name="Content Placeholder 2"/>
          <p:cNvSpPr>
            <a:spLocks noGrp="1"/>
          </p:cNvSpPr>
          <p:nvPr>
            <p:ph idx="1"/>
          </p:nvPr>
        </p:nvSpPr>
        <p:spPr>
          <a:xfrm>
            <a:off x="644172" y="4386403"/>
            <a:ext cx="7871178" cy="2209800"/>
          </a:xfrm>
        </p:spPr>
        <p:txBody>
          <a:bodyPr>
            <a:normAutofit lnSpcReduction="10000"/>
          </a:bodyPr>
          <a:lstStyle/>
          <a:p>
            <a:r>
              <a:rPr lang="en-US" dirty="0"/>
              <a:t>Any shape is possible, including multiple pass bands, or arbitrary shapes.</a:t>
            </a:r>
          </a:p>
          <a:p>
            <a:endParaRPr lang="en-US" dirty="0"/>
          </a:p>
          <a:p>
            <a:r>
              <a:rPr lang="en-US" dirty="0"/>
              <a:t>“Roll-off” rate varies with filter type - can be shallow or steep.</a:t>
            </a:r>
          </a:p>
        </p:txBody>
      </p:sp>
      <p:pic>
        <p:nvPicPr>
          <p:cNvPr id="5" name="Picture 4"/>
          <p:cNvPicPr>
            <a:picLocks noChangeAspect="1"/>
          </p:cNvPicPr>
          <p:nvPr/>
        </p:nvPicPr>
        <p:blipFill rotWithShape="1">
          <a:blip r:embed="rId2"/>
          <a:srcRect b="48173"/>
          <a:stretch/>
        </p:blipFill>
        <p:spPr>
          <a:xfrm>
            <a:off x="494153" y="1574378"/>
            <a:ext cx="8171216" cy="2554528"/>
          </a:xfrm>
          <a:prstGeom prst="rect">
            <a:avLst/>
          </a:prstGeom>
        </p:spPr>
      </p:pic>
    </p:spTree>
    <p:extLst>
      <p:ext uri="{BB962C8B-B14F-4D97-AF65-F5344CB8AC3E}">
        <p14:creationId xmlns:p14="http://schemas.microsoft.com/office/powerpoint/2010/main" val="3186411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8011" r="32969"/>
          <a:stretch/>
        </p:blipFill>
        <p:spPr>
          <a:xfrm>
            <a:off x="4267201" y="2273878"/>
            <a:ext cx="4648201" cy="3479222"/>
          </a:xfrm>
          <a:prstGeom prst="rect">
            <a:avLst/>
          </a:prstGeom>
        </p:spPr>
      </p:pic>
      <p:sp>
        <p:nvSpPr>
          <p:cNvPr id="19" name="TextBox 18"/>
          <p:cNvSpPr txBox="1"/>
          <p:nvPr/>
        </p:nvSpPr>
        <p:spPr>
          <a:xfrm>
            <a:off x="5682654" y="4446479"/>
            <a:ext cx="875248" cy="421383"/>
          </a:xfrm>
          <a:prstGeom prst="rect">
            <a:avLst/>
          </a:prstGeom>
          <a:noFill/>
        </p:spPr>
        <p:txBody>
          <a:bodyPr wrap="none" rtlCol="0">
            <a:spAutoFit/>
          </a:bodyPr>
          <a:lstStyle/>
          <a:p>
            <a:r>
              <a:rPr lang="en-US" dirty="0">
                <a:solidFill>
                  <a:srgbClr val="FF0000"/>
                </a:solidFill>
              </a:rPr>
              <a:t>Spikes</a:t>
            </a:r>
          </a:p>
        </p:txBody>
      </p:sp>
      <p:sp>
        <p:nvSpPr>
          <p:cNvPr id="20" name="Rectangle 19"/>
          <p:cNvSpPr/>
          <p:nvPr/>
        </p:nvSpPr>
        <p:spPr>
          <a:xfrm>
            <a:off x="4639385" y="2599017"/>
            <a:ext cx="177329" cy="2760323"/>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682853" y="2870699"/>
            <a:ext cx="630100" cy="421383"/>
          </a:xfrm>
          <a:prstGeom prst="rect">
            <a:avLst/>
          </a:prstGeom>
          <a:noFill/>
        </p:spPr>
        <p:txBody>
          <a:bodyPr wrap="none" rtlCol="0">
            <a:spAutoFit/>
          </a:bodyPr>
          <a:lstStyle/>
          <a:p>
            <a:r>
              <a:rPr lang="en-US" dirty="0">
                <a:solidFill>
                  <a:schemeClr val="accent1">
                    <a:lumMod val="75000"/>
                  </a:schemeClr>
                </a:solidFill>
              </a:rPr>
              <a:t>EEG</a:t>
            </a:r>
          </a:p>
        </p:txBody>
      </p:sp>
      <p:sp>
        <p:nvSpPr>
          <p:cNvPr id="25" name="TextBox 24"/>
          <p:cNvSpPr txBox="1"/>
          <p:nvPr/>
        </p:nvSpPr>
        <p:spPr>
          <a:xfrm>
            <a:off x="6107143" y="1885517"/>
            <a:ext cx="1223219" cy="369332"/>
          </a:xfrm>
          <a:prstGeom prst="rect">
            <a:avLst/>
          </a:prstGeom>
          <a:noFill/>
        </p:spPr>
        <p:txBody>
          <a:bodyPr wrap="none" rtlCol="0">
            <a:spAutoFit/>
          </a:bodyPr>
          <a:lstStyle/>
          <a:p>
            <a:pPr algn="ctr"/>
            <a:r>
              <a:rPr lang="en-US" dirty="0"/>
              <a:t>Linear axes</a:t>
            </a:r>
          </a:p>
        </p:txBody>
      </p:sp>
      <p:grpSp>
        <p:nvGrpSpPr>
          <p:cNvPr id="14" name="Group 13"/>
          <p:cNvGrpSpPr/>
          <p:nvPr/>
        </p:nvGrpSpPr>
        <p:grpSpPr>
          <a:xfrm>
            <a:off x="76200" y="2180942"/>
            <a:ext cx="4267201" cy="3530632"/>
            <a:chOff x="380776" y="3809999"/>
            <a:chExt cx="3911510" cy="2933691"/>
          </a:xfrm>
        </p:grpSpPr>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4022" r="13290"/>
            <a:stretch/>
          </p:blipFill>
          <p:spPr>
            <a:xfrm>
              <a:off x="380776" y="3809999"/>
              <a:ext cx="3911510" cy="2933691"/>
            </a:xfrm>
            <a:prstGeom prst="rect">
              <a:avLst/>
            </a:prstGeom>
          </p:spPr>
        </p:pic>
        <p:sp>
          <p:nvSpPr>
            <p:cNvPr id="4" name="TextBox 3"/>
            <p:cNvSpPr txBox="1"/>
            <p:nvPr/>
          </p:nvSpPr>
          <p:spPr>
            <a:xfrm>
              <a:off x="800100" y="5606840"/>
              <a:ext cx="1194238" cy="369332"/>
            </a:xfrm>
            <a:prstGeom prst="rect">
              <a:avLst/>
            </a:prstGeom>
            <a:noFill/>
          </p:spPr>
          <p:txBody>
            <a:bodyPr wrap="square" rtlCol="0">
              <a:spAutoFit/>
            </a:bodyPr>
            <a:lstStyle/>
            <a:p>
              <a:r>
                <a:rPr lang="en-US" dirty="0">
                  <a:solidFill>
                    <a:srgbClr val="FF0000"/>
                  </a:solidFill>
                </a:rPr>
                <a:t>Spikes</a:t>
              </a:r>
            </a:p>
          </p:txBody>
        </p:sp>
        <p:sp>
          <p:nvSpPr>
            <p:cNvPr id="5" name="TextBox 4"/>
            <p:cNvSpPr txBox="1"/>
            <p:nvPr/>
          </p:nvSpPr>
          <p:spPr>
            <a:xfrm>
              <a:off x="800100" y="4000500"/>
              <a:ext cx="1333260" cy="369332"/>
            </a:xfrm>
            <a:prstGeom prst="rect">
              <a:avLst/>
            </a:prstGeom>
            <a:noFill/>
          </p:spPr>
          <p:txBody>
            <a:bodyPr wrap="square" rtlCol="0">
              <a:spAutoFit/>
            </a:bodyPr>
            <a:lstStyle/>
            <a:p>
              <a:r>
                <a:rPr lang="en-US" dirty="0">
                  <a:solidFill>
                    <a:schemeClr val="accent1">
                      <a:lumMod val="75000"/>
                    </a:schemeClr>
                  </a:solidFill>
                </a:rPr>
                <a:t>EEG</a:t>
              </a:r>
            </a:p>
          </p:txBody>
        </p:sp>
      </p:grpSp>
      <p:sp>
        <p:nvSpPr>
          <p:cNvPr id="2" name="Title 1"/>
          <p:cNvSpPr>
            <a:spLocks noGrp="1"/>
          </p:cNvSpPr>
          <p:nvPr>
            <p:ph type="title"/>
          </p:nvPr>
        </p:nvSpPr>
        <p:spPr>
          <a:xfrm>
            <a:off x="323851" y="56756"/>
            <a:ext cx="7886700" cy="1325563"/>
          </a:xfrm>
        </p:spPr>
        <p:txBody>
          <a:bodyPr>
            <a:normAutofit/>
          </a:bodyPr>
          <a:lstStyle/>
          <a:p>
            <a:r>
              <a:rPr lang="en-US" sz="4000" dirty="0"/>
              <a:t>Why did I plot log axes? To avoid smushing low frequencies together:</a:t>
            </a:r>
          </a:p>
        </p:txBody>
      </p:sp>
      <p:sp>
        <p:nvSpPr>
          <p:cNvPr id="24" name="TextBox 23"/>
          <p:cNvSpPr txBox="1"/>
          <p:nvPr/>
        </p:nvSpPr>
        <p:spPr>
          <a:xfrm>
            <a:off x="1723224" y="1903921"/>
            <a:ext cx="973152" cy="369332"/>
          </a:xfrm>
          <a:prstGeom prst="rect">
            <a:avLst/>
          </a:prstGeom>
          <a:noFill/>
        </p:spPr>
        <p:txBody>
          <a:bodyPr wrap="none" rtlCol="0">
            <a:spAutoFit/>
          </a:bodyPr>
          <a:lstStyle/>
          <a:p>
            <a:r>
              <a:rPr lang="en-US" dirty="0"/>
              <a:t>Log axes</a:t>
            </a:r>
          </a:p>
        </p:txBody>
      </p:sp>
      <p:sp>
        <p:nvSpPr>
          <p:cNvPr id="16" name="Rectangle 15">
            <a:extLst>
              <a:ext uri="{FF2B5EF4-FFF2-40B4-BE49-F238E27FC236}">
                <a16:creationId xmlns:a16="http://schemas.microsoft.com/office/drawing/2014/main" id="{CEF636FE-8514-4B48-B5AE-C3515542FAB5}"/>
              </a:ext>
            </a:extLst>
          </p:cNvPr>
          <p:cNvSpPr/>
          <p:nvPr/>
        </p:nvSpPr>
        <p:spPr>
          <a:xfrm>
            <a:off x="540697" y="2514600"/>
            <a:ext cx="1182527" cy="2760323"/>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734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022" r="13290"/>
          <a:stretch/>
        </p:blipFill>
        <p:spPr>
          <a:xfrm>
            <a:off x="76200" y="2180942"/>
            <a:ext cx="4267201" cy="3530632"/>
          </a:xfrm>
          <a:prstGeom prst="rect">
            <a:avLst/>
          </a:prstGeom>
        </p:spPr>
      </p:pic>
      <p:sp>
        <p:nvSpPr>
          <p:cNvPr id="2" name="Title 1"/>
          <p:cNvSpPr>
            <a:spLocks noGrp="1"/>
          </p:cNvSpPr>
          <p:nvPr>
            <p:ph type="title"/>
          </p:nvPr>
        </p:nvSpPr>
        <p:spPr>
          <a:xfrm>
            <a:off x="323851" y="56756"/>
            <a:ext cx="7886700" cy="1325563"/>
          </a:xfrm>
        </p:spPr>
        <p:txBody>
          <a:bodyPr>
            <a:normAutofit/>
          </a:bodyPr>
          <a:lstStyle/>
          <a:p>
            <a:r>
              <a:rPr lang="en-US" sz="4000" dirty="0"/>
              <a:t>Absolute vs relative change</a:t>
            </a:r>
          </a:p>
        </p:txBody>
      </p:sp>
      <p:grpSp>
        <p:nvGrpSpPr>
          <p:cNvPr id="6" name="Group 5"/>
          <p:cNvGrpSpPr/>
          <p:nvPr/>
        </p:nvGrpSpPr>
        <p:grpSpPr>
          <a:xfrm>
            <a:off x="4267201" y="2273878"/>
            <a:ext cx="4648201" cy="3479222"/>
            <a:chOff x="4550591" y="3733800"/>
            <a:chExt cx="4074032" cy="3049452"/>
          </a:xfrm>
        </p:grpSpPr>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8011" r="32969"/>
            <a:stretch/>
          </p:blipFill>
          <p:spPr>
            <a:xfrm>
              <a:off x="4550591" y="3733800"/>
              <a:ext cx="4074032" cy="3049452"/>
            </a:xfrm>
            <a:prstGeom prst="rect">
              <a:avLst/>
            </a:prstGeom>
          </p:spPr>
        </p:pic>
        <p:sp>
          <p:nvSpPr>
            <p:cNvPr id="20" name="Rectangle 19"/>
            <p:cNvSpPr/>
            <p:nvPr/>
          </p:nvSpPr>
          <p:spPr>
            <a:xfrm>
              <a:off x="4876801" y="4018776"/>
              <a:ext cx="155424" cy="2419355"/>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ight Brace 7"/>
          <p:cNvSpPr/>
          <p:nvPr/>
        </p:nvSpPr>
        <p:spPr>
          <a:xfrm rot="5400000">
            <a:off x="1030413" y="5328861"/>
            <a:ext cx="152400" cy="917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99165" y="5981700"/>
            <a:ext cx="851452" cy="646331"/>
          </a:xfrm>
          <a:prstGeom prst="rect">
            <a:avLst/>
          </a:prstGeom>
          <a:noFill/>
        </p:spPr>
        <p:txBody>
          <a:bodyPr wrap="none" rtlCol="0">
            <a:spAutoFit/>
          </a:bodyPr>
          <a:lstStyle/>
          <a:p>
            <a:r>
              <a:rPr lang="en-US" dirty="0"/>
              <a:t>10-fold</a:t>
            </a:r>
          </a:p>
          <a:p>
            <a:r>
              <a:rPr lang="en-US" dirty="0"/>
              <a:t>range</a:t>
            </a:r>
          </a:p>
        </p:txBody>
      </p:sp>
      <p:sp>
        <p:nvSpPr>
          <p:cNvPr id="17" name="Right Brace 16"/>
          <p:cNvSpPr/>
          <p:nvPr/>
        </p:nvSpPr>
        <p:spPr>
          <a:xfrm rot="5400000">
            <a:off x="2236248" y="5330230"/>
            <a:ext cx="152400" cy="917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905000" y="5983069"/>
            <a:ext cx="851452" cy="646331"/>
          </a:xfrm>
          <a:prstGeom prst="rect">
            <a:avLst/>
          </a:prstGeom>
          <a:noFill/>
        </p:spPr>
        <p:txBody>
          <a:bodyPr wrap="none" rtlCol="0">
            <a:spAutoFit/>
          </a:bodyPr>
          <a:lstStyle/>
          <a:p>
            <a:r>
              <a:rPr lang="en-US" dirty="0"/>
              <a:t>10-fold</a:t>
            </a:r>
          </a:p>
          <a:p>
            <a:r>
              <a:rPr lang="en-US" dirty="0"/>
              <a:t>range</a:t>
            </a:r>
          </a:p>
        </p:txBody>
      </p:sp>
      <p:sp>
        <p:nvSpPr>
          <p:cNvPr id="22" name="Right Brace 21"/>
          <p:cNvSpPr/>
          <p:nvPr/>
        </p:nvSpPr>
        <p:spPr>
          <a:xfrm rot="5400000">
            <a:off x="3478471" y="5328861"/>
            <a:ext cx="152400" cy="917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3147223" y="5981700"/>
            <a:ext cx="851452" cy="646331"/>
          </a:xfrm>
          <a:prstGeom prst="rect">
            <a:avLst/>
          </a:prstGeom>
          <a:noFill/>
        </p:spPr>
        <p:txBody>
          <a:bodyPr wrap="none" rtlCol="0">
            <a:spAutoFit/>
          </a:bodyPr>
          <a:lstStyle/>
          <a:p>
            <a:r>
              <a:rPr lang="en-US" dirty="0"/>
              <a:t>10-fold</a:t>
            </a:r>
          </a:p>
          <a:p>
            <a:r>
              <a:rPr lang="en-US" dirty="0"/>
              <a:t>range</a:t>
            </a:r>
          </a:p>
        </p:txBody>
      </p:sp>
      <p:sp>
        <p:nvSpPr>
          <p:cNvPr id="26" name="Right Brace 25"/>
          <p:cNvSpPr/>
          <p:nvPr/>
        </p:nvSpPr>
        <p:spPr>
          <a:xfrm rot="5400000">
            <a:off x="4980387" y="5353386"/>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4709042" y="5946322"/>
            <a:ext cx="771365" cy="646331"/>
          </a:xfrm>
          <a:prstGeom prst="rect">
            <a:avLst/>
          </a:prstGeom>
          <a:noFill/>
        </p:spPr>
        <p:txBody>
          <a:bodyPr wrap="none" rtlCol="0">
            <a:spAutoFit/>
          </a:bodyPr>
          <a:lstStyle/>
          <a:p>
            <a:r>
              <a:rPr lang="en-US" dirty="0"/>
              <a:t>400Hz</a:t>
            </a:r>
          </a:p>
          <a:p>
            <a:r>
              <a:rPr lang="en-US" dirty="0"/>
              <a:t>range</a:t>
            </a:r>
          </a:p>
        </p:txBody>
      </p:sp>
      <p:sp>
        <p:nvSpPr>
          <p:cNvPr id="28" name="Right Brace 27"/>
          <p:cNvSpPr/>
          <p:nvPr/>
        </p:nvSpPr>
        <p:spPr>
          <a:xfrm rot="5400000">
            <a:off x="5825669" y="5360012"/>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554324" y="5952948"/>
            <a:ext cx="771365" cy="646331"/>
          </a:xfrm>
          <a:prstGeom prst="rect">
            <a:avLst/>
          </a:prstGeom>
          <a:noFill/>
        </p:spPr>
        <p:txBody>
          <a:bodyPr wrap="none" rtlCol="0">
            <a:spAutoFit/>
          </a:bodyPr>
          <a:lstStyle/>
          <a:p>
            <a:r>
              <a:rPr lang="en-US" dirty="0"/>
              <a:t>400Hz</a:t>
            </a:r>
          </a:p>
          <a:p>
            <a:r>
              <a:rPr lang="en-US" dirty="0"/>
              <a:t>range</a:t>
            </a:r>
          </a:p>
        </p:txBody>
      </p:sp>
      <p:sp>
        <p:nvSpPr>
          <p:cNvPr id="30" name="Right Brace 29"/>
          <p:cNvSpPr/>
          <p:nvPr/>
        </p:nvSpPr>
        <p:spPr>
          <a:xfrm rot="5400000">
            <a:off x="6657080" y="5353386"/>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6385735" y="5946322"/>
            <a:ext cx="771365" cy="646331"/>
          </a:xfrm>
          <a:prstGeom prst="rect">
            <a:avLst/>
          </a:prstGeom>
          <a:noFill/>
        </p:spPr>
        <p:txBody>
          <a:bodyPr wrap="none" rtlCol="0">
            <a:spAutoFit/>
          </a:bodyPr>
          <a:lstStyle/>
          <a:p>
            <a:r>
              <a:rPr lang="en-US" dirty="0"/>
              <a:t>400Hz</a:t>
            </a:r>
          </a:p>
          <a:p>
            <a:r>
              <a:rPr lang="en-US" dirty="0"/>
              <a:t>range</a:t>
            </a:r>
          </a:p>
        </p:txBody>
      </p:sp>
      <p:sp>
        <p:nvSpPr>
          <p:cNvPr id="32" name="Right Brace 31"/>
          <p:cNvSpPr/>
          <p:nvPr/>
        </p:nvSpPr>
        <p:spPr>
          <a:xfrm rot="5400000">
            <a:off x="7479821" y="5354693"/>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7208476" y="5947629"/>
            <a:ext cx="771365" cy="646331"/>
          </a:xfrm>
          <a:prstGeom prst="rect">
            <a:avLst/>
          </a:prstGeom>
          <a:noFill/>
        </p:spPr>
        <p:txBody>
          <a:bodyPr wrap="none" rtlCol="0">
            <a:spAutoFit/>
          </a:bodyPr>
          <a:lstStyle/>
          <a:p>
            <a:r>
              <a:rPr lang="en-US" dirty="0"/>
              <a:t>400Hz</a:t>
            </a:r>
          </a:p>
          <a:p>
            <a:r>
              <a:rPr lang="en-US" dirty="0"/>
              <a:t>range</a:t>
            </a:r>
          </a:p>
        </p:txBody>
      </p:sp>
      <p:sp>
        <p:nvSpPr>
          <p:cNvPr id="21" name="TextBox 20">
            <a:extLst>
              <a:ext uri="{FF2B5EF4-FFF2-40B4-BE49-F238E27FC236}">
                <a16:creationId xmlns:a16="http://schemas.microsoft.com/office/drawing/2014/main" id="{545E8C93-3DA6-4DFF-966C-937206CDF71D}"/>
              </a:ext>
            </a:extLst>
          </p:cNvPr>
          <p:cNvSpPr txBox="1"/>
          <p:nvPr/>
        </p:nvSpPr>
        <p:spPr>
          <a:xfrm>
            <a:off x="4948621" y="1889364"/>
            <a:ext cx="3361561" cy="369332"/>
          </a:xfrm>
          <a:prstGeom prst="rect">
            <a:avLst/>
          </a:prstGeom>
          <a:noFill/>
        </p:spPr>
        <p:txBody>
          <a:bodyPr wrap="none" rtlCol="0">
            <a:spAutoFit/>
          </a:bodyPr>
          <a:lstStyle/>
          <a:p>
            <a:pPr algn="ctr"/>
            <a:r>
              <a:rPr lang="en-US" dirty="0"/>
              <a:t>Linear axes show absolute change</a:t>
            </a:r>
          </a:p>
        </p:txBody>
      </p:sp>
      <p:sp>
        <p:nvSpPr>
          <p:cNvPr id="24" name="TextBox 23">
            <a:extLst>
              <a:ext uri="{FF2B5EF4-FFF2-40B4-BE49-F238E27FC236}">
                <a16:creationId xmlns:a16="http://schemas.microsoft.com/office/drawing/2014/main" id="{489D599E-7C25-4B12-811B-4BBC871220BD}"/>
              </a:ext>
            </a:extLst>
          </p:cNvPr>
          <p:cNvSpPr txBox="1"/>
          <p:nvPr/>
        </p:nvSpPr>
        <p:spPr>
          <a:xfrm>
            <a:off x="934727" y="1911684"/>
            <a:ext cx="3005182" cy="369332"/>
          </a:xfrm>
          <a:prstGeom prst="rect">
            <a:avLst/>
          </a:prstGeom>
          <a:noFill/>
        </p:spPr>
        <p:txBody>
          <a:bodyPr wrap="none" rtlCol="0">
            <a:spAutoFit/>
          </a:bodyPr>
          <a:lstStyle/>
          <a:p>
            <a:r>
              <a:rPr lang="en-US" dirty="0"/>
              <a:t>Log axes show relative change</a:t>
            </a:r>
          </a:p>
        </p:txBody>
      </p:sp>
    </p:spTree>
    <p:extLst>
      <p:ext uri="{BB962C8B-B14F-4D97-AF65-F5344CB8AC3E}">
        <p14:creationId xmlns:p14="http://schemas.microsoft.com/office/powerpoint/2010/main" val="1499039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56756"/>
            <a:ext cx="7886700" cy="1325563"/>
          </a:xfrm>
        </p:spPr>
        <p:txBody>
          <a:bodyPr>
            <a:normAutofit/>
          </a:bodyPr>
          <a:lstStyle/>
          <a:p>
            <a:r>
              <a:rPr lang="en-US" sz="4000" dirty="0"/>
              <a:t>Human perception often logarithmic: Weber’s law</a:t>
            </a:r>
          </a:p>
        </p:txBody>
      </p:sp>
      <p:pic>
        <p:nvPicPr>
          <p:cNvPr id="3074" name="Picture 2">
            <a:extLst>
              <a:ext uri="{FF2B5EF4-FFF2-40B4-BE49-F238E27FC236}">
                <a16:creationId xmlns:a16="http://schemas.microsoft.com/office/drawing/2014/main" id="{FA729D25-FD64-4756-88A6-1F3BC261D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00" y="1905000"/>
            <a:ext cx="8302799" cy="3804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167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4" r="7500" b="6290"/>
          <a:stretch/>
        </p:blipFill>
        <p:spPr>
          <a:xfrm>
            <a:off x="457200" y="1752600"/>
            <a:ext cx="8343900" cy="5143500"/>
          </a:xfrm>
          <a:prstGeom prst="rect">
            <a:avLst/>
          </a:prstGeom>
        </p:spPr>
      </p:pic>
      <p:sp>
        <p:nvSpPr>
          <p:cNvPr id="2" name="Title 1"/>
          <p:cNvSpPr>
            <a:spLocks noGrp="1"/>
          </p:cNvSpPr>
          <p:nvPr>
            <p:ph type="title"/>
          </p:nvPr>
        </p:nvSpPr>
        <p:spPr>
          <a:xfrm>
            <a:off x="647700" y="1"/>
            <a:ext cx="7886700" cy="762000"/>
          </a:xfrm>
        </p:spPr>
        <p:txBody>
          <a:bodyPr/>
          <a:lstStyle/>
          <a:p>
            <a:r>
              <a:rPr lang="en-US" dirty="0"/>
              <a:t>Python code:</a:t>
            </a:r>
          </a:p>
        </p:txBody>
      </p:sp>
      <p:cxnSp>
        <p:nvCxnSpPr>
          <p:cNvPr id="4" name="Straight Connector 3"/>
          <p:cNvCxnSpPr/>
          <p:nvPr/>
        </p:nvCxnSpPr>
        <p:spPr>
          <a:xfrm>
            <a:off x="914400" y="5715000"/>
            <a:ext cx="7696200" cy="381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0219" y="843290"/>
            <a:ext cx="8239756" cy="523220"/>
          </a:xfrm>
          <a:prstGeom prst="rect">
            <a:avLst/>
          </a:prstGeom>
        </p:spPr>
        <p:txBody>
          <a:bodyPr wrap="none">
            <a:spAutoFit/>
          </a:bodyPr>
          <a:lstStyle/>
          <a:p>
            <a:r>
              <a:rPr lang="en-US" sz="1400" dirty="0">
                <a:solidFill>
                  <a:srgbClr val="00B0F0"/>
                </a:solidFill>
                <a:latin typeface="Courier New" panose="02070309020205020404" pitchFamily="49" charset="0"/>
                <a:cs typeface="Courier New" panose="02070309020205020404" pitchFamily="49" charset="0"/>
              </a:rPr>
              <a:t>kernel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signal.firwin</a:t>
            </a:r>
            <a:r>
              <a:rPr lang="en-US" sz="1400" dirty="0">
                <a:latin typeface="Courier New" panose="02070309020205020404" pitchFamily="49" charset="0"/>
                <a:cs typeface="Courier New" panose="02070309020205020404" pitchFamily="49" charset="0"/>
              </a:rPr>
              <a:t>(</a:t>
            </a:r>
            <a:r>
              <a:rPr lang="en-US" sz="1400" dirty="0">
                <a:solidFill>
                  <a:srgbClr val="FF0000"/>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*2/</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pass_zero</a:t>
            </a:r>
            <a:r>
              <a:rPr lang="en-US" sz="1400" dirty="0">
                <a:latin typeface="Courier New" panose="02070309020205020404" pitchFamily="49" charset="0"/>
                <a:cs typeface="Courier New" panose="02070309020205020404" pitchFamily="49" charset="0"/>
              </a:rPr>
              <a:t> = False)</a:t>
            </a:r>
          </a:p>
          <a:p>
            <a:r>
              <a:rPr lang="en-US" sz="1400" dirty="0">
                <a:latin typeface="Courier New" panose="02070309020205020404" pitchFamily="49" charset="0"/>
                <a:cs typeface="Courier New" panose="02070309020205020404" pitchFamily="49" charset="0"/>
              </a:rPr>
              <a:t>output = </a:t>
            </a:r>
            <a:r>
              <a:rPr lang="en-US" sz="1400" dirty="0" err="1">
                <a:latin typeface="Courier New" panose="02070309020205020404" pitchFamily="49" charset="0"/>
                <a:cs typeface="Courier New" panose="02070309020205020404" pitchFamily="49" charset="0"/>
              </a:rPr>
              <a:t>np.convolve</a:t>
            </a:r>
            <a:r>
              <a:rPr lang="en-US" sz="1400" dirty="0">
                <a:latin typeface="Courier New" panose="02070309020205020404" pitchFamily="49" charset="0"/>
                <a:cs typeface="Courier New" panose="02070309020205020404" pitchFamily="49" charset="0"/>
              </a:rPr>
              <a:t>(wave, </a:t>
            </a:r>
            <a:r>
              <a:rPr lang="en-US" sz="1400" dirty="0">
                <a:solidFill>
                  <a:srgbClr val="00B0F0"/>
                </a:solidFill>
                <a:latin typeface="Courier New" panose="02070309020205020404" pitchFamily="49" charset="0"/>
                <a:cs typeface="Courier New" panose="02070309020205020404" pitchFamily="49" charset="0"/>
              </a:rPr>
              <a:t>kernel</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7308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209510" y="2552700"/>
            <a:ext cx="4705390" cy="3529477"/>
          </a:xfrm>
          <a:prstGeom prst="rect">
            <a:avLst/>
          </a:prstGeom>
        </p:spPr>
      </p:pic>
      <p:sp>
        <p:nvSpPr>
          <p:cNvPr id="17" name="Rectangle 16"/>
          <p:cNvSpPr/>
          <p:nvPr/>
        </p:nvSpPr>
        <p:spPr>
          <a:xfrm>
            <a:off x="1767855" y="2552700"/>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81000" y="5747333"/>
            <a:ext cx="114300" cy="2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4870" y="144063"/>
            <a:ext cx="7886700" cy="1325563"/>
          </a:xfrm>
        </p:spPr>
        <p:txBody>
          <a:bodyPr/>
          <a:lstStyle/>
          <a:p>
            <a:r>
              <a:rPr lang="en-US" dirty="0"/>
              <a:t>Voltage histograms</a:t>
            </a:r>
          </a:p>
        </p:txBody>
      </p:sp>
      <p:sp>
        <p:nvSpPr>
          <p:cNvPr id="7" name="TextBox 6"/>
          <p:cNvSpPr txBox="1"/>
          <p:nvPr/>
        </p:nvSpPr>
        <p:spPr>
          <a:xfrm>
            <a:off x="2829109" y="3015374"/>
            <a:ext cx="1295035" cy="369332"/>
          </a:xfrm>
          <a:prstGeom prst="rect">
            <a:avLst/>
          </a:prstGeom>
          <a:noFill/>
        </p:spPr>
        <p:txBody>
          <a:bodyPr wrap="none" rtlCol="0">
            <a:spAutoFit/>
          </a:bodyPr>
          <a:lstStyle/>
          <a:p>
            <a:r>
              <a:rPr lang="en-US" dirty="0"/>
              <a:t>Background</a:t>
            </a:r>
          </a:p>
        </p:txBody>
      </p:sp>
      <p:sp>
        <p:nvSpPr>
          <p:cNvPr id="8" name="TextBox 7"/>
          <p:cNvSpPr txBox="1"/>
          <p:nvPr/>
        </p:nvSpPr>
        <p:spPr>
          <a:xfrm>
            <a:off x="1462631" y="5295900"/>
            <a:ext cx="767133" cy="369332"/>
          </a:xfrm>
          <a:prstGeom prst="rect">
            <a:avLst/>
          </a:prstGeom>
          <a:noFill/>
        </p:spPr>
        <p:txBody>
          <a:bodyPr wrap="none" rtlCol="0">
            <a:spAutoFit/>
          </a:bodyPr>
          <a:lstStyle/>
          <a:p>
            <a:r>
              <a:rPr lang="en-US" dirty="0">
                <a:solidFill>
                  <a:srgbClr val="FF0000"/>
                </a:solidFill>
              </a:rPr>
              <a:t>Spikes</a:t>
            </a:r>
          </a:p>
        </p:txBody>
      </p:sp>
      <p:sp>
        <p:nvSpPr>
          <p:cNvPr id="9" name="TextBox 8"/>
          <p:cNvSpPr txBox="1"/>
          <p:nvPr/>
        </p:nvSpPr>
        <p:spPr>
          <a:xfrm>
            <a:off x="1600200" y="5905500"/>
            <a:ext cx="1451038" cy="369332"/>
          </a:xfrm>
          <a:prstGeom prst="rect">
            <a:avLst/>
          </a:prstGeom>
          <a:noFill/>
        </p:spPr>
        <p:txBody>
          <a:bodyPr wrap="none" rtlCol="0">
            <a:spAutoFit/>
          </a:bodyPr>
          <a:lstStyle/>
          <a:p>
            <a:r>
              <a:rPr lang="en-US" dirty="0"/>
              <a:t>Voltage (mV)</a:t>
            </a:r>
          </a:p>
        </p:txBody>
      </p:sp>
      <p:sp>
        <p:nvSpPr>
          <p:cNvPr id="11" name="TextBox 10"/>
          <p:cNvSpPr txBox="1"/>
          <p:nvPr/>
        </p:nvSpPr>
        <p:spPr>
          <a:xfrm>
            <a:off x="1219200" y="1855515"/>
            <a:ext cx="2356671" cy="523220"/>
          </a:xfrm>
          <a:prstGeom prst="rect">
            <a:avLst/>
          </a:prstGeom>
          <a:noFill/>
        </p:spPr>
        <p:txBody>
          <a:bodyPr wrap="none" rtlCol="0">
            <a:spAutoFit/>
          </a:bodyPr>
          <a:lstStyle/>
          <a:p>
            <a:r>
              <a:rPr lang="en-US" sz="2800" dirty="0"/>
              <a:t>Before filtering</a:t>
            </a:r>
          </a:p>
        </p:txBody>
      </p:sp>
      <p:pic>
        <p:nvPicPr>
          <p:cNvPr id="27" name="Picture 26">
            <a:extLst>
              <a:ext uri="{FF2B5EF4-FFF2-40B4-BE49-F238E27FC236}">
                <a16:creationId xmlns:a16="http://schemas.microsoft.com/office/drawing/2014/main" id="{ADB5DC0C-B0C0-4ADE-BFCA-3ABBD4B89CCC}"/>
              </a:ext>
            </a:extLst>
          </p:cNvPr>
          <p:cNvPicPr>
            <a:picLocks noChangeAspect="1"/>
          </p:cNvPicPr>
          <p:nvPr/>
        </p:nvPicPr>
        <p:blipFill rotWithShape="1">
          <a:blip r:embed="rId4">
            <a:extLst>
              <a:ext uri="{28A0092B-C50C-407E-A947-70E740481C1C}">
                <a14:useLocalDpi xmlns:a14="http://schemas.microsoft.com/office/drawing/2010/main" val="0"/>
              </a:ext>
            </a:extLst>
          </a:blip>
          <a:srcRect l="37981" t="3214" r="34841" b="6290"/>
          <a:stretch/>
        </p:blipFill>
        <p:spPr>
          <a:xfrm>
            <a:off x="5582104" y="457200"/>
            <a:ext cx="2705100" cy="6040449"/>
          </a:xfrm>
          <a:prstGeom prst="rect">
            <a:avLst/>
          </a:prstGeom>
        </p:spPr>
      </p:pic>
    </p:spTree>
    <p:extLst>
      <p:ext uri="{BB962C8B-B14F-4D97-AF65-F5344CB8AC3E}">
        <p14:creationId xmlns:p14="http://schemas.microsoft.com/office/powerpoint/2010/main" val="2768570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81000" y="5747333"/>
            <a:ext cx="114300" cy="2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5884" r="5469" b="3627"/>
          <a:stretch/>
        </p:blipFill>
        <p:spPr>
          <a:xfrm>
            <a:off x="872391" y="2643421"/>
            <a:ext cx="4152901" cy="3387764"/>
          </a:xfrm>
          <a:prstGeom prst="rect">
            <a:avLst/>
          </a:prstGeom>
        </p:spPr>
      </p:pic>
      <p:sp>
        <p:nvSpPr>
          <p:cNvPr id="2" name="Title 1"/>
          <p:cNvSpPr>
            <a:spLocks noGrp="1"/>
          </p:cNvSpPr>
          <p:nvPr>
            <p:ph type="title"/>
          </p:nvPr>
        </p:nvSpPr>
        <p:spPr>
          <a:xfrm>
            <a:off x="414870" y="144063"/>
            <a:ext cx="7886700" cy="1325563"/>
          </a:xfrm>
        </p:spPr>
        <p:txBody>
          <a:bodyPr/>
          <a:lstStyle/>
          <a:p>
            <a:r>
              <a:rPr lang="en-US" dirty="0"/>
              <a:t>Voltage histograms</a:t>
            </a:r>
          </a:p>
        </p:txBody>
      </p:sp>
      <p:sp>
        <p:nvSpPr>
          <p:cNvPr id="5" name="TextBox 4"/>
          <p:cNvSpPr txBox="1"/>
          <p:nvPr/>
        </p:nvSpPr>
        <p:spPr>
          <a:xfrm>
            <a:off x="1232091" y="4291376"/>
            <a:ext cx="1269963" cy="369332"/>
          </a:xfrm>
          <a:prstGeom prst="rect">
            <a:avLst/>
          </a:prstGeom>
          <a:noFill/>
        </p:spPr>
        <p:txBody>
          <a:bodyPr wrap="none" rtlCol="0">
            <a:spAutoFit/>
          </a:bodyPr>
          <a:lstStyle/>
          <a:p>
            <a:r>
              <a:rPr lang="en-US" dirty="0">
                <a:solidFill>
                  <a:srgbClr val="FF0000"/>
                </a:solidFill>
              </a:rPr>
              <a:t>Spike peaks</a:t>
            </a:r>
          </a:p>
        </p:txBody>
      </p:sp>
      <p:sp>
        <p:nvSpPr>
          <p:cNvPr id="6" name="TextBox 5"/>
          <p:cNvSpPr txBox="1"/>
          <p:nvPr/>
        </p:nvSpPr>
        <p:spPr>
          <a:xfrm>
            <a:off x="3117680" y="2885389"/>
            <a:ext cx="1295035" cy="369332"/>
          </a:xfrm>
          <a:prstGeom prst="rect">
            <a:avLst/>
          </a:prstGeom>
          <a:noFill/>
        </p:spPr>
        <p:txBody>
          <a:bodyPr wrap="none" rtlCol="0">
            <a:spAutoFit/>
          </a:bodyPr>
          <a:lstStyle/>
          <a:p>
            <a:r>
              <a:rPr lang="en-US" dirty="0"/>
              <a:t>Background</a:t>
            </a:r>
          </a:p>
        </p:txBody>
      </p:sp>
      <p:sp>
        <p:nvSpPr>
          <p:cNvPr id="10" name="TextBox 9"/>
          <p:cNvSpPr txBox="1"/>
          <p:nvPr/>
        </p:nvSpPr>
        <p:spPr>
          <a:xfrm>
            <a:off x="2396392" y="5916885"/>
            <a:ext cx="1398140" cy="369332"/>
          </a:xfrm>
          <a:prstGeom prst="rect">
            <a:avLst/>
          </a:prstGeom>
          <a:noFill/>
        </p:spPr>
        <p:txBody>
          <a:bodyPr wrap="none" rtlCol="0">
            <a:spAutoFit/>
          </a:bodyPr>
          <a:lstStyle/>
          <a:p>
            <a:r>
              <a:rPr lang="en-US" dirty="0"/>
              <a:t>Voltage (mV)</a:t>
            </a:r>
          </a:p>
        </p:txBody>
      </p:sp>
      <p:sp>
        <p:nvSpPr>
          <p:cNvPr id="12" name="TextBox 11"/>
          <p:cNvSpPr txBox="1"/>
          <p:nvPr/>
        </p:nvSpPr>
        <p:spPr>
          <a:xfrm>
            <a:off x="1790700" y="1905000"/>
            <a:ext cx="2134239" cy="523220"/>
          </a:xfrm>
          <a:prstGeom prst="rect">
            <a:avLst/>
          </a:prstGeom>
          <a:noFill/>
        </p:spPr>
        <p:txBody>
          <a:bodyPr wrap="none" rtlCol="0">
            <a:spAutoFit/>
          </a:bodyPr>
          <a:lstStyle/>
          <a:p>
            <a:r>
              <a:rPr lang="en-US" sz="2800" dirty="0"/>
              <a:t>After filtering</a:t>
            </a:r>
          </a:p>
        </p:txBody>
      </p:sp>
      <p:cxnSp>
        <p:nvCxnSpPr>
          <p:cNvPr id="16" name="Straight Connector 15"/>
          <p:cNvCxnSpPr/>
          <p:nvPr/>
        </p:nvCxnSpPr>
        <p:spPr>
          <a:xfrm>
            <a:off x="2510692" y="3187599"/>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4892" y="2643420"/>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58092" y="6271453"/>
            <a:ext cx="1529137" cy="369332"/>
          </a:xfrm>
          <a:prstGeom prst="rect">
            <a:avLst/>
          </a:prstGeom>
          <a:noFill/>
        </p:spPr>
        <p:txBody>
          <a:bodyPr wrap="none" rtlCol="0">
            <a:spAutoFit/>
          </a:bodyPr>
          <a:lstStyle/>
          <a:p>
            <a:r>
              <a:rPr lang="en-US" dirty="0"/>
              <a:t>False positives</a:t>
            </a:r>
          </a:p>
        </p:txBody>
      </p:sp>
      <p:cxnSp>
        <p:nvCxnSpPr>
          <p:cNvPr id="15" name="Straight Arrow Connector 14"/>
          <p:cNvCxnSpPr/>
          <p:nvPr/>
        </p:nvCxnSpPr>
        <p:spPr>
          <a:xfrm flipV="1">
            <a:off x="1824892" y="5578884"/>
            <a:ext cx="521527" cy="780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5223" y="5954985"/>
            <a:ext cx="1476173" cy="369332"/>
          </a:xfrm>
          <a:prstGeom prst="rect">
            <a:avLst/>
          </a:prstGeom>
          <a:noFill/>
        </p:spPr>
        <p:txBody>
          <a:bodyPr wrap="none" rtlCol="0">
            <a:spAutoFit/>
          </a:bodyPr>
          <a:lstStyle/>
          <a:p>
            <a:r>
              <a:rPr lang="en-US" dirty="0">
                <a:solidFill>
                  <a:srgbClr val="FF0000"/>
                </a:solidFill>
              </a:rPr>
              <a:t>True positives</a:t>
            </a:r>
          </a:p>
        </p:txBody>
      </p:sp>
      <p:cxnSp>
        <p:nvCxnSpPr>
          <p:cNvPr id="20" name="Straight Arrow Connector 19"/>
          <p:cNvCxnSpPr/>
          <p:nvPr/>
        </p:nvCxnSpPr>
        <p:spPr>
          <a:xfrm flipV="1">
            <a:off x="1453994" y="5260739"/>
            <a:ext cx="521527" cy="780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1336601" y="3216445"/>
            <a:ext cx="2055050" cy="369332"/>
          </a:xfrm>
          <a:prstGeom prst="rect">
            <a:avLst/>
          </a:prstGeom>
          <a:noFill/>
        </p:spPr>
        <p:txBody>
          <a:bodyPr wrap="none" rtlCol="0">
            <a:spAutoFit/>
          </a:bodyPr>
          <a:lstStyle/>
          <a:p>
            <a:r>
              <a:rPr lang="en-US" dirty="0">
                <a:solidFill>
                  <a:schemeClr val="accent5"/>
                </a:solidFill>
              </a:rPr>
              <a:t>Detection threshold</a:t>
            </a:r>
          </a:p>
        </p:txBody>
      </p:sp>
      <p:pic>
        <p:nvPicPr>
          <p:cNvPr id="29" name="Picture 28">
            <a:extLst>
              <a:ext uri="{FF2B5EF4-FFF2-40B4-BE49-F238E27FC236}">
                <a16:creationId xmlns:a16="http://schemas.microsoft.com/office/drawing/2014/main" id="{597F0B65-9D87-4E8F-B4D7-85E431BB83BD}"/>
              </a:ext>
            </a:extLst>
          </p:cNvPr>
          <p:cNvPicPr>
            <a:picLocks noChangeAspect="1"/>
          </p:cNvPicPr>
          <p:nvPr/>
        </p:nvPicPr>
        <p:blipFill rotWithShape="1">
          <a:blip r:embed="rId4">
            <a:extLst>
              <a:ext uri="{28A0092B-C50C-407E-A947-70E740481C1C}">
                <a14:useLocalDpi xmlns:a14="http://schemas.microsoft.com/office/drawing/2010/main" val="0"/>
              </a:ext>
            </a:extLst>
          </a:blip>
          <a:srcRect l="37981" t="3214" r="34841" b="6290"/>
          <a:stretch/>
        </p:blipFill>
        <p:spPr>
          <a:xfrm>
            <a:off x="5582104" y="457200"/>
            <a:ext cx="2705100" cy="6040449"/>
          </a:xfrm>
          <a:prstGeom prst="rect">
            <a:avLst/>
          </a:prstGeom>
        </p:spPr>
      </p:pic>
    </p:spTree>
    <p:extLst>
      <p:ext uri="{BB962C8B-B14F-4D97-AF65-F5344CB8AC3E}">
        <p14:creationId xmlns:p14="http://schemas.microsoft.com/office/powerpoint/2010/main" val="1619653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45210" y="2401090"/>
            <a:ext cx="4671972" cy="3504410"/>
          </a:xfrm>
          <a:prstGeom prst="rect">
            <a:avLst/>
          </a:prstGeom>
        </p:spPr>
      </p:pic>
      <p:sp>
        <p:nvSpPr>
          <p:cNvPr id="2" name="Title 1"/>
          <p:cNvSpPr>
            <a:spLocks noGrp="1"/>
          </p:cNvSpPr>
          <p:nvPr>
            <p:ph type="title"/>
          </p:nvPr>
        </p:nvSpPr>
        <p:spPr>
          <a:xfrm>
            <a:off x="559068" y="365126"/>
            <a:ext cx="8242031" cy="1325563"/>
          </a:xfrm>
        </p:spPr>
        <p:txBody>
          <a:bodyPr>
            <a:normAutofit/>
          </a:bodyPr>
          <a:lstStyle/>
          <a:p>
            <a:r>
              <a:rPr lang="en-US" dirty="0"/>
              <a:t>Let’s look at a noisier example:</a:t>
            </a:r>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35597" y="3535420"/>
            <a:ext cx="767133" cy="369332"/>
          </a:xfrm>
          <a:prstGeom prst="rect">
            <a:avLst/>
          </a:prstGeom>
          <a:noFill/>
        </p:spPr>
        <p:txBody>
          <a:bodyPr wrap="none" rtlCol="0">
            <a:spAutoFit/>
          </a:bodyPr>
          <a:lstStyle/>
          <a:p>
            <a:r>
              <a:rPr lang="en-US" dirty="0">
                <a:solidFill>
                  <a:srgbClr val="FF0000"/>
                </a:solidFill>
              </a:rPr>
              <a:t>Spikes</a:t>
            </a:r>
          </a:p>
        </p:txBody>
      </p:sp>
      <p:sp>
        <p:nvSpPr>
          <p:cNvPr id="6" name="TextBox 5"/>
          <p:cNvSpPr txBox="1"/>
          <p:nvPr/>
        </p:nvSpPr>
        <p:spPr>
          <a:xfrm>
            <a:off x="2917682" y="3564948"/>
            <a:ext cx="1295035" cy="369332"/>
          </a:xfrm>
          <a:prstGeom prst="rect">
            <a:avLst/>
          </a:prstGeom>
          <a:noFill/>
        </p:spPr>
        <p:txBody>
          <a:bodyPr wrap="none" rtlCol="0">
            <a:spAutoFit/>
          </a:bodyPr>
          <a:lstStyle/>
          <a:p>
            <a:r>
              <a:rPr lang="en-US" dirty="0"/>
              <a:t>Background</a:t>
            </a:r>
          </a:p>
        </p:txBody>
      </p:sp>
      <p:sp>
        <p:nvSpPr>
          <p:cNvPr id="10" name="TextBox 9"/>
          <p:cNvSpPr txBox="1"/>
          <p:nvPr/>
        </p:nvSpPr>
        <p:spPr>
          <a:xfrm>
            <a:off x="2197369" y="5638799"/>
            <a:ext cx="1398140" cy="369332"/>
          </a:xfrm>
          <a:prstGeom prst="rect">
            <a:avLst/>
          </a:prstGeom>
          <a:noFill/>
        </p:spPr>
        <p:txBody>
          <a:bodyPr wrap="none" rtlCol="0">
            <a:spAutoFit/>
          </a:bodyPr>
          <a:lstStyle/>
          <a:p>
            <a:r>
              <a:rPr lang="en-US" dirty="0"/>
              <a:t>Voltage (mV)</a:t>
            </a:r>
          </a:p>
        </p:txBody>
      </p:sp>
      <p:cxnSp>
        <p:nvCxnSpPr>
          <p:cNvPr id="16" name="Straight Connector 15"/>
          <p:cNvCxnSpPr/>
          <p:nvPr/>
        </p:nvCxnSpPr>
        <p:spPr>
          <a:xfrm>
            <a:off x="2555677" y="2909513"/>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25869" y="2365334"/>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rot="16200000">
            <a:off x="1763563" y="4709674"/>
            <a:ext cx="1428853" cy="276999"/>
          </a:xfrm>
          <a:prstGeom prst="rect">
            <a:avLst/>
          </a:prstGeom>
          <a:noFill/>
        </p:spPr>
        <p:txBody>
          <a:bodyPr wrap="none" rtlCol="0">
            <a:spAutoFit/>
          </a:bodyPr>
          <a:lstStyle/>
          <a:p>
            <a:r>
              <a:rPr lang="en-US" sz="1200" dirty="0">
                <a:solidFill>
                  <a:schemeClr val="accent5"/>
                </a:solidFill>
              </a:rPr>
              <a:t>Detection threshold</a:t>
            </a:r>
          </a:p>
        </p:txBody>
      </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656733"/>
            <a:ext cx="2049344" cy="646331"/>
          </a:xfrm>
          <a:prstGeom prst="rect">
            <a:avLst/>
          </a:prstGeom>
          <a:noFill/>
        </p:spPr>
        <p:txBody>
          <a:bodyPr wrap="none" rtlCol="0">
            <a:spAutoFit/>
          </a:bodyPr>
          <a:lstStyle/>
          <a:p>
            <a:pPr algn="r"/>
            <a:r>
              <a:rPr lang="en-US" sz="1200" dirty="0">
                <a:solidFill>
                  <a:srgbClr val="7030A0"/>
                </a:solidFill>
              </a:rPr>
              <a:t>More selective</a:t>
            </a:r>
          </a:p>
          <a:p>
            <a:pPr algn="r"/>
            <a:r>
              <a:rPr lang="en-US" sz="1200" dirty="0">
                <a:solidFill>
                  <a:srgbClr val="7030A0"/>
                </a:solidFill>
              </a:rPr>
              <a:t>(Fewer false positives,</a:t>
            </a:r>
          </a:p>
          <a:p>
            <a:pPr algn="r"/>
            <a:r>
              <a:rPr lang="en-US" sz="1200" dirty="0">
                <a:solidFill>
                  <a:srgbClr val="7030A0"/>
                </a:solidFill>
              </a:rPr>
              <a:t>but also more false negatives)</a:t>
            </a:r>
          </a:p>
        </p:txBody>
      </p:sp>
      <p:sp>
        <p:nvSpPr>
          <p:cNvPr id="29" name="TextBox 28"/>
          <p:cNvSpPr txBox="1"/>
          <p:nvPr/>
        </p:nvSpPr>
        <p:spPr>
          <a:xfrm>
            <a:off x="2467990" y="1661781"/>
            <a:ext cx="1720086" cy="646331"/>
          </a:xfrm>
          <a:prstGeom prst="rect">
            <a:avLst/>
          </a:prstGeom>
          <a:noFill/>
        </p:spPr>
        <p:txBody>
          <a:bodyPr wrap="none" rtlCol="0">
            <a:spAutoFit/>
          </a:bodyPr>
          <a:lstStyle/>
          <a:p>
            <a:r>
              <a:rPr lang="en-US" sz="1200" dirty="0">
                <a:solidFill>
                  <a:schemeClr val="accent1"/>
                </a:solidFill>
              </a:rPr>
              <a:t>More permissive</a:t>
            </a:r>
          </a:p>
          <a:p>
            <a:r>
              <a:rPr lang="en-US" sz="1200" dirty="0">
                <a:solidFill>
                  <a:schemeClr val="accent1"/>
                </a:solidFill>
              </a:rPr>
              <a:t>Fewer false negatives,</a:t>
            </a:r>
          </a:p>
          <a:p>
            <a:r>
              <a:rPr lang="en-US" sz="1200" dirty="0">
                <a:solidFill>
                  <a:schemeClr val="accent1"/>
                </a:solidFill>
              </a:rPr>
              <a:t>but also more false pos.)</a:t>
            </a:r>
          </a:p>
        </p:txBody>
      </p:sp>
      <p:sp>
        <p:nvSpPr>
          <p:cNvPr id="30" name="TextBox 29"/>
          <p:cNvSpPr txBox="1"/>
          <p:nvPr/>
        </p:nvSpPr>
        <p:spPr>
          <a:xfrm>
            <a:off x="3105624" y="4338615"/>
            <a:ext cx="1593257" cy="369332"/>
          </a:xfrm>
          <a:prstGeom prst="rect">
            <a:avLst/>
          </a:prstGeom>
          <a:noFill/>
        </p:spPr>
        <p:txBody>
          <a:bodyPr wrap="none" rtlCol="0">
            <a:spAutoFit/>
          </a:bodyPr>
          <a:lstStyle/>
          <a:p>
            <a:r>
              <a:rPr lang="en-US" dirty="0">
                <a:solidFill>
                  <a:srgbClr val="FF7C80"/>
                </a:solidFill>
              </a:rPr>
              <a:t>False negatives</a:t>
            </a:r>
          </a:p>
        </p:txBody>
      </p:sp>
      <p:cxnSp>
        <p:nvCxnSpPr>
          <p:cNvPr id="31" name="Straight Arrow Connector 30"/>
          <p:cNvCxnSpPr/>
          <p:nvPr/>
        </p:nvCxnSpPr>
        <p:spPr>
          <a:xfrm flipH="1">
            <a:off x="2895600" y="4620773"/>
            <a:ext cx="314127" cy="244359"/>
          </a:xfrm>
          <a:prstGeom prst="straightConnector1">
            <a:avLst/>
          </a:prstGeom>
          <a:ln w="3810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20221" y="3929990"/>
            <a:ext cx="1540293" cy="369332"/>
          </a:xfrm>
          <a:prstGeom prst="rect">
            <a:avLst/>
          </a:prstGeom>
          <a:noFill/>
        </p:spPr>
        <p:txBody>
          <a:bodyPr wrap="none" rtlCol="0">
            <a:spAutoFit/>
          </a:bodyPr>
          <a:lstStyle/>
          <a:p>
            <a:r>
              <a:rPr lang="en-US" dirty="0">
                <a:solidFill>
                  <a:schemeClr val="bg1">
                    <a:lumMod val="50000"/>
                  </a:schemeClr>
                </a:solidFill>
              </a:rPr>
              <a:t>True negatives</a:t>
            </a:r>
          </a:p>
        </p:txBody>
      </p:sp>
      <p:cxnSp>
        <p:nvCxnSpPr>
          <p:cNvPr id="33" name="Straight Arrow Connector 32"/>
          <p:cNvCxnSpPr/>
          <p:nvPr/>
        </p:nvCxnSpPr>
        <p:spPr>
          <a:xfrm flipH="1">
            <a:off x="3111491" y="4224780"/>
            <a:ext cx="328011" cy="165618"/>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92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45210" y="2401090"/>
            <a:ext cx="4671972" cy="3504410"/>
          </a:xfrm>
          <a:prstGeom prst="rect">
            <a:avLst/>
          </a:prstGeom>
        </p:spPr>
      </p:pic>
      <p:sp>
        <p:nvSpPr>
          <p:cNvPr id="2" name="Title 1"/>
          <p:cNvSpPr>
            <a:spLocks noGrp="1"/>
          </p:cNvSpPr>
          <p:nvPr>
            <p:ph type="title"/>
          </p:nvPr>
        </p:nvSpPr>
        <p:spPr>
          <a:xfrm>
            <a:off x="559068" y="365126"/>
            <a:ext cx="8242031" cy="1325563"/>
          </a:xfrm>
        </p:spPr>
        <p:txBody>
          <a:bodyPr>
            <a:normAutofit/>
          </a:bodyPr>
          <a:lstStyle/>
          <a:p>
            <a:r>
              <a:rPr lang="en-US" dirty="0"/>
              <a:t>“Receiver operator characteristic” (ROC) expresses tradeoff</a:t>
            </a:r>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07315" y="4149982"/>
            <a:ext cx="1295035" cy="369332"/>
          </a:xfrm>
          <a:prstGeom prst="rect">
            <a:avLst/>
          </a:prstGeom>
          <a:noFill/>
        </p:spPr>
        <p:txBody>
          <a:bodyPr wrap="none" rtlCol="0">
            <a:spAutoFit/>
          </a:bodyPr>
          <a:lstStyle/>
          <a:p>
            <a:r>
              <a:rPr lang="en-US" dirty="0"/>
              <a:t>Background</a:t>
            </a:r>
          </a:p>
        </p:txBody>
      </p:sp>
      <p:sp>
        <p:nvSpPr>
          <p:cNvPr id="10" name="TextBox 9"/>
          <p:cNvSpPr txBox="1"/>
          <p:nvPr/>
        </p:nvSpPr>
        <p:spPr>
          <a:xfrm>
            <a:off x="2197369" y="5638799"/>
            <a:ext cx="1398140" cy="369332"/>
          </a:xfrm>
          <a:prstGeom prst="rect">
            <a:avLst/>
          </a:prstGeom>
          <a:noFill/>
        </p:spPr>
        <p:txBody>
          <a:bodyPr wrap="none" rtlCol="0">
            <a:spAutoFit/>
          </a:bodyPr>
          <a:lstStyle/>
          <a:p>
            <a:r>
              <a:rPr lang="en-US" dirty="0"/>
              <a:t>Voltage (mV)</a:t>
            </a:r>
          </a:p>
        </p:txBody>
      </p:sp>
      <p:cxnSp>
        <p:nvCxnSpPr>
          <p:cNvPr id="16" name="Straight Connector 15"/>
          <p:cNvCxnSpPr/>
          <p:nvPr/>
        </p:nvCxnSpPr>
        <p:spPr>
          <a:xfrm>
            <a:off x="2555677" y="2909513"/>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25869" y="2365334"/>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rot="16200000">
            <a:off x="1763563" y="4709674"/>
            <a:ext cx="1428853" cy="276999"/>
          </a:xfrm>
          <a:prstGeom prst="rect">
            <a:avLst/>
          </a:prstGeom>
          <a:noFill/>
        </p:spPr>
        <p:txBody>
          <a:bodyPr wrap="none" rtlCol="0">
            <a:spAutoFit/>
          </a:bodyPr>
          <a:lstStyle/>
          <a:p>
            <a:r>
              <a:rPr lang="en-US" sz="1200" dirty="0">
                <a:solidFill>
                  <a:schemeClr val="accent5"/>
                </a:solidFill>
              </a:rPr>
              <a:t>Detection threshold</a:t>
            </a:r>
          </a:p>
        </p:txBody>
      </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656733"/>
            <a:ext cx="2049344" cy="646331"/>
          </a:xfrm>
          <a:prstGeom prst="rect">
            <a:avLst/>
          </a:prstGeom>
          <a:noFill/>
        </p:spPr>
        <p:txBody>
          <a:bodyPr wrap="none" rtlCol="0">
            <a:spAutoFit/>
          </a:bodyPr>
          <a:lstStyle/>
          <a:p>
            <a:pPr algn="r"/>
            <a:r>
              <a:rPr lang="en-US" sz="1200" dirty="0">
                <a:solidFill>
                  <a:srgbClr val="7030A0"/>
                </a:solidFill>
              </a:rPr>
              <a:t>More selective</a:t>
            </a:r>
          </a:p>
          <a:p>
            <a:pPr algn="r"/>
            <a:r>
              <a:rPr lang="en-US" sz="1200" dirty="0">
                <a:solidFill>
                  <a:srgbClr val="7030A0"/>
                </a:solidFill>
              </a:rPr>
              <a:t>(Fewer false positives,</a:t>
            </a:r>
          </a:p>
          <a:p>
            <a:pPr algn="r"/>
            <a:r>
              <a:rPr lang="en-US" sz="1200" dirty="0">
                <a:solidFill>
                  <a:srgbClr val="7030A0"/>
                </a:solidFill>
              </a:rPr>
              <a:t>but also more false negatives)</a:t>
            </a:r>
          </a:p>
        </p:txBody>
      </p:sp>
      <p:sp>
        <p:nvSpPr>
          <p:cNvPr id="29" name="TextBox 28"/>
          <p:cNvSpPr txBox="1"/>
          <p:nvPr/>
        </p:nvSpPr>
        <p:spPr>
          <a:xfrm>
            <a:off x="2467990" y="1661781"/>
            <a:ext cx="1720086" cy="646331"/>
          </a:xfrm>
          <a:prstGeom prst="rect">
            <a:avLst/>
          </a:prstGeom>
          <a:noFill/>
        </p:spPr>
        <p:txBody>
          <a:bodyPr wrap="none" rtlCol="0">
            <a:spAutoFit/>
          </a:bodyPr>
          <a:lstStyle/>
          <a:p>
            <a:r>
              <a:rPr lang="en-US" sz="1200" dirty="0">
                <a:solidFill>
                  <a:schemeClr val="accent1"/>
                </a:solidFill>
              </a:rPr>
              <a:t>More permissive</a:t>
            </a:r>
          </a:p>
          <a:p>
            <a:r>
              <a:rPr lang="en-US" sz="1200" dirty="0">
                <a:solidFill>
                  <a:schemeClr val="accent1"/>
                </a:solidFill>
              </a:rPr>
              <a:t>Fewer false negatives,</a:t>
            </a:r>
          </a:p>
          <a:p>
            <a:r>
              <a:rPr lang="en-US" sz="1200" dirty="0">
                <a:solidFill>
                  <a:schemeClr val="accent1"/>
                </a:solidFill>
              </a:rPr>
              <a:t>but also more false pos.)</a:t>
            </a:r>
          </a:p>
        </p:txBody>
      </p:sp>
      <p:pic>
        <p:nvPicPr>
          <p:cNvPr id="40" name="Picture 39"/>
          <p:cNvPicPr>
            <a:picLocks noChangeAspect="1"/>
          </p:cNvPicPr>
          <p:nvPr/>
        </p:nvPicPr>
        <p:blipFill rotWithShape="1">
          <a:blip r:embed="rId4"/>
          <a:srcRect l="4756" r="7199"/>
          <a:stretch/>
        </p:blipFill>
        <p:spPr>
          <a:xfrm>
            <a:off x="4495800" y="2012135"/>
            <a:ext cx="4191000" cy="3783772"/>
          </a:xfrm>
          <a:prstGeom prst="rect">
            <a:avLst/>
          </a:prstGeom>
        </p:spPr>
      </p:pic>
      <p:sp>
        <p:nvSpPr>
          <p:cNvPr id="41" name="TextBox 40"/>
          <p:cNvSpPr txBox="1"/>
          <p:nvPr/>
        </p:nvSpPr>
        <p:spPr>
          <a:xfrm rot="17272892">
            <a:off x="4525715" y="4176715"/>
            <a:ext cx="1107676" cy="276999"/>
          </a:xfrm>
          <a:prstGeom prst="rect">
            <a:avLst/>
          </a:prstGeom>
          <a:noFill/>
        </p:spPr>
        <p:txBody>
          <a:bodyPr wrap="none" rtlCol="0">
            <a:spAutoFit/>
          </a:bodyPr>
          <a:lstStyle/>
          <a:p>
            <a:r>
              <a:rPr lang="en-US" sz="1200" dirty="0">
                <a:solidFill>
                  <a:srgbClr val="7030A0"/>
                </a:solidFill>
              </a:rPr>
              <a:t>More selective</a:t>
            </a:r>
          </a:p>
        </p:txBody>
      </p:sp>
      <p:sp>
        <p:nvSpPr>
          <p:cNvPr id="42" name="TextBox 41"/>
          <p:cNvSpPr txBox="1"/>
          <p:nvPr/>
        </p:nvSpPr>
        <p:spPr>
          <a:xfrm rot="20716064">
            <a:off x="6832255" y="2262589"/>
            <a:ext cx="1231106" cy="276999"/>
          </a:xfrm>
          <a:prstGeom prst="rect">
            <a:avLst/>
          </a:prstGeom>
          <a:noFill/>
        </p:spPr>
        <p:txBody>
          <a:bodyPr wrap="none" rtlCol="0">
            <a:spAutoFit/>
          </a:bodyPr>
          <a:lstStyle/>
          <a:p>
            <a:r>
              <a:rPr lang="en-US" sz="1200" dirty="0">
                <a:solidFill>
                  <a:schemeClr val="accent1"/>
                </a:solidFill>
              </a:rPr>
              <a:t>More permissive</a:t>
            </a:r>
          </a:p>
        </p:txBody>
      </p:sp>
      <p:sp>
        <p:nvSpPr>
          <p:cNvPr id="34" name="Oval 33"/>
          <p:cNvSpPr/>
          <p:nvPr/>
        </p:nvSpPr>
        <p:spPr>
          <a:xfrm>
            <a:off x="5867400" y="3238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59069" y="5993367"/>
            <a:ext cx="1529137" cy="369332"/>
          </a:xfrm>
          <a:prstGeom prst="rect">
            <a:avLst/>
          </a:prstGeom>
          <a:noFill/>
        </p:spPr>
        <p:txBody>
          <a:bodyPr wrap="none" rtlCol="0">
            <a:spAutoFit/>
          </a:bodyPr>
          <a:lstStyle/>
          <a:p>
            <a:r>
              <a:rPr lang="en-US" dirty="0"/>
              <a:t>False positives</a:t>
            </a:r>
          </a:p>
        </p:txBody>
      </p:sp>
      <p:cxnSp>
        <p:nvCxnSpPr>
          <p:cNvPr id="30" name="Straight Arrow Connector 29"/>
          <p:cNvCxnSpPr/>
          <p:nvPr/>
        </p:nvCxnSpPr>
        <p:spPr>
          <a:xfrm flipV="1">
            <a:off x="1625869" y="5300798"/>
            <a:ext cx="521527" cy="780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200" y="5676899"/>
            <a:ext cx="1476173" cy="369332"/>
          </a:xfrm>
          <a:prstGeom prst="rect">
            <a:avLst/>
          </a:prstGeom>
          <a:noFill/>
        </p:spPr>
        <p:txBody>
          <a:bodyPr wrap="none" rtlCol="0">
            <a:spAutoFit/>
          </a:bodyPr>
          <a:lstStyle/>
          <a:p>
            <a:r>
              <a:rPr lang="en-US" dirty="0">
                <a:solidFill>
                  <a:srgbClr val="FF0000"/>
                </a:solidFill>
              </a:rPr>
              <a:t>True positives</a:t>
            </a:r>
          </a:p>
        </p:txBody>
      </p:sp>
      <p:cxnSp>
        <p:nvCxnSpPr>
          <p:cNvPr id="32" name="Straight Arrow Connector 31"/>
          <p:cNvCxnSpPr/>
          <p:nvPr/>
        </p:nvCxnSpPr>
        <p:spPr>
          <a:xfrm flipV="1">
            <a:off x="1254971" y="4724400"/>
            <a:ext cx="760694" cy="1038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499855" y="2899523"/>
            <a:ext cx="708988" cy="655435"/>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48532" y="4196834"/>
            <a:ext cx="767133" cy="369332"/>
          </a:xfrm>
          <a:prstGeom prst="rect">
            <a:avLst/>
          </a:prstGeom>
          <a:noFill/>
        </p:spPr>
        <p:txBody>
          <a:bodyPr wrap="none" rtlCol="0">
            <a:spAutoFit/>
          </a:bodyPr>
          <a:lstStyle/>
          <a:p>
            <a:r>
              <a:rPr lang="en-US" dirty="0">
                <a:solidFill>
                  <a:srgbClr val="FF0000"/>
                </a:solidFill>
              </a:rPr>
              <a:t>Spikes</a:t>
            </a:r>
          </a:p>
        </p:txBody>
      </p:sp>
      <p:sp>
        <p:nvSpPr>
          <p:cNvPr id="38" name="Flowchart: Decision 37"/>
          <p:cNvSpPr/>
          <p:nvPr/>
        </p:nvSpPr>
        <p:spPr>
          <a:xfrm rot="19212595">
            <a:off x="4341289" y="2949847"/>
            <a:ext cx="4754855" cy="1751255"/>
          </a:xfrm>
          <a:prstGeom prst="flowChartDecis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67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382000" cy="1325563"/>
          </a:xfrm>
        </p:spPr>
        <p:txBody>
          <a:bodyPr>
            <a:normAutofit/>
          </a:bodyPr>
          <a:lstStyle/>
          <a:p>
            <a:r>
              <a:rPr lang="en-US" dirty="0"/>
              <a:t>If it gets stuck, launch from start menu …:</a:t>
            </a:r>
          </a:p>
        </p:txBody>
      </p:sp>
      <p:pic>
        <p:nvPicPr>
          <p:cNvPr id="24" name="Picture 23">
            <a:extLst>
              <a:ext uri="{FF2B5EF4-FFF2-40B4-BE49-F238E27FC236}">
                <a16:creationId xmlns:a16="http://schemas.microsoft.com/office/drawing/2014/main" id="{3EE9BAD8-0A5E-4D12-9157-FF8E9CCE6769}"/>
              </a:ext>
            </a:extLst>
          </p:cNvPr>
          <p:cNvPicPr>
            <a:picLocks noChangeAspect="1"/>
          </p:cNvPicPr>
          <p:nvPr/>
        </p:nvPicPr>
        <p:blipFill rotWithShape="1">
          <a:blip r:embed="rId2"/>
          <a:srcRect t="33889" b="9445"/>
          <a:stretch/>
        </p:blipFill>
        <p:spPr>
          <a:xfrm>
            <a:off x="2705100" y="2362200"/>
            <a:ext cx="3332929" cy="3886200"/>
          </a:xfrm>
          <a:prstGeom prst="rect">
            <a:avLst/>
          </a:prstGeom>
        </p:spPr>
      </p:pic>
      <p:sp>
        <p:nvSpPr>
          <p:cNvPr id="25" name="Rectangle: Rounded Corners 24">
            <a:extLst>
              <a:ext uri="{FF2B5EF4-FFF2-40B4-BE49-F238E27FC236}">
                <a16:creationId xmlns:a16="http://schemas.microsoft.com/office/drawing/2014/main" id="{10EC0B82-1D0B-4B6A-9D79-5001997C1845}"/>
              </a:ext>
            </a:extLst>
          </p:cNvPr>
          <p:cNvSpPr/>
          <p:nvPr/>
        </p:nvSpPr>
        <p:spPr>
          <a:xfrm>
            <a:off x="3162300" y="3733800"/>
            <a:ext cx="2476500" cy="6858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460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45210" y="2401090"/>
            <a:ext cx="4671972" cy="3504410"/>
          </a:xfrm>
          <a:prstGeom prst="rect">
            <a:avLst/>
          </a:prstGeom>
        </p:spPr>
      </p:pic>
      <p:sp>
        <p:nvSpPr>
          <p:cNvPr id="2" name="Title 1"/>
          <p:cNvSpPr>
            <a:spLocks noGrp="1"/>
          </p:cNvSpPr>
          <p:nvPr>
            <p:ph type="title"/>
          </p:nvPr>
        </p:nvSpPr>
        <p:spPr>
          <a:xfrm>
            <a:off x="559068" y="365126"/>
            <a:ext cx="8242031" cy="1325563"/>
          </a:xfrm>
        </p:spPr>
        <p:txBody>
          <a:bodyPr>
            <a:normAutofit/>
          </a:bodyPr>
          <a:lstStyle/>
          <a:p>
            <a:r>
              <a:rPr lang="en-US" dirty="0"/>
              <a:t>“Receiver operator characteristic” (ROC) expresses tradeoff</a:t>
            </a:r>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48532" y="4196834"/>
            <a:ext cx="767133" cy="369332"/>
          </a:xfrm>
          <a:prstGeom prst="rect">
            <a:avLst/>
          </a:prstGeom>
          <a:noFill/>
        </p:spPr>
        <p:txBody>
          <a:bodyPr wrap="none" rtlCol="0">
            <a:spAutoFit/>
          </a:bodyPr>
          <a:lstStyle/>
          <a:p>
            <a:r>
              <a:rPr lang="en-US" dirty="0">
                <a:solidFill>
                  <a:srgbClr val="FF0000"/>
                </a:solidFill>
              </a:rPr>
              <a:t>Spikes</a:t>
            </a:r>
          </a:p>
        </p:txBody>
      </p:sp>
      <p:sp>
        <p:nvSpPr>
          <p:cNvPr id="10" name="TextBox 9"/>
          <p:cNvSpPr txBox="1"/>
          <p:nvPr/>
        </p:nvSpPr>
        <p:spPr>
          <a:xfrm>
            <a:off x="2197369" y="5638799"/>
            <a:ext cx="1398140" cy="369332"/>
          </a:xfrm>
          <a:prstGeom prst="rect">
            <a:avLst/>
          </a:prstGeom>
          <a:noFill/>
        </p:spPr>
        <p:txBody>
          <a:bodyPr wrap="none" rtlCol="0">
            <a:spAutoFit/>
          </a:bodyPr>
          <a:lstStyle/>
          <a:p>
            <a:r>
              <a:rPr lang="en-US" dirty="0"/>
              <a:t>Voltage (mV)</a:t>
            </a:r>
          </a:p>
        </p:txBody>
      </p:sp>
      <p:cxnSp>
        <p:nvCxnSpPr>
          <p:cNvPr id="16" name="Straight Connector 15"/>
          <p:cNvCxnSpPr/>
          <p:nvPr/>
        </p:nvCxnSpPr>
        <p:spPr>
          <a:xfrm>
            <a:off x="2044988" y="2909513"/>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25869" y="2365334"/>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200" y="5676899"/>
            <a:ext cx="1476173" cy="369332"/>
          </a:xfrm>
          <a:prstGeom prst="rect">
            <a:avLst/>
          </a:prstGeom>
          <a:noFill/>
        </p:spPr>
        <p:txBody>
          <a:bodyPr wrap="none" rtlCol="0">
            <a:spAutoFit/>
          </a:bodyPr>
          <a:lstStyle/>
          <a:p>
            <a:r>
              <a:rPr lang="en-US" dirty="0">
                <a:solidFill>
                  <a:srgbClr val="FF0000"/>
                </a:solidFill>
              </a:rPr>
              <a:t>True positives</a:t>
            </a:r>
          </a:p>
        </p:txBody>
      </p:sp>
      <p:cxnSp>
        <p:nvCxnSpPr>
          <p:cNvPr id="20" name="Straight Arrow Connector 19"/>
          <p:cNvCxnSpPr/>
          <p:nvPr/>
        </p:nvCxnSpPr>
        <p:spPr>
          <a:xfrm flipV="1">
            <a:off x="1254971" y="4982653"/>
            <a:ext cx="521527" cy="780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1252874" y="3376174"/>
            <a:ext cx="1428853" cy="276999"/>
          </a:xfrm>
          <a:prstGeom prst="rect">
            <a:avLst/>
          </a:prstGeom>
          <a:noFill/>
        </p:spPr>
        <p:txBody>
          <a:bodyPr wrap="none" rtlCol="0">
            <a:spAutoFit/>
          </a:bodyPr>
          <a:lstStyle/>
          <a:p>
            <a:r>
              <a:rPr lang="en-US" sz="1200" dirty="0">
                <a:solidFill>
                  <a:schemeClr val="accent5"/>
                </a:solidFill>
              </a:rPr>
              <a:t>Detection threshold</a:t>
            </a:r>
          </a:p>
        </p:txBody>
      </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656733"/>
            <a:ext cx="2049344" cy="646331"/>
          </a:xfrm>
          <a:prstGeom prst="rect">
            <a:avLst/>
          </a:prstGeom>
          <a:noFill/>
        </p:spPr>
        <p:txBody>
          <a:bodyPr wrap="none" rtlCol="0">
            <a:spAutoFit/>
          </a:bodyPr>
          <a:lstStyle/>
          <a:p>
            <a:pPr algn="r"/>
            <a:r>
              <a:rPr lang="en-US" sz="1200" dirty="0">
                <a:solidFill>
                  <a:srgbClr val="7030A0"/>
                </a:solidFill>
              </a:rPr>
              <a:t>More selective</a:t>
            </a:r>
          </a:p>
          <a:p>
            <a:pPr algn="r"/>
            <a:r>
              <a:rPr lang="en-US" sz="1200" dirty="0">
                <a:solidFill>
                  <a:srgbClr val="7030A0"/>
                </a:solidFill>
              </a:rPr>
              <a:t>(Fewer false positives,</a:t>
            </a:r>
          </a:p>
          <a:p>
            <a:pPr algn="r"/>
            <a:r>
              <a:rPr lang="en-US" sz="1200" dirty="0">
                <a:solidFill>
                  <a:srgbClr val="7030A0"/>
                </a:solidFill>
              </a:rPr>
              <a:t>but also more false negatives)</a:t>
            </a:r>
          </a:p>
        </p:txBody>
      </p:sp>
      <p:sp>
        <p:nvSpPr>
          <p:cNvPr id="29" name="TextBox 28"/>
          <p:cNvSpPr txBox="1"/>
          <p:nvPr/>
        </p:nvSpPr>
        <p:spPr>
          <a:xfrm>
            <a:off x="2467990" y="1661781"/>
            <a:ext cx="1720086" cy="646331"/>
          </a:xfrm>
          <a:prstGeom prst="rect">
            <a:avLst/>
          </a:prstGeom>
          <a:noFill/>
        </p:spPr>
        <p:txBody>
          <a:bodyPr wrap="none" rtlCol="0">
            <a:spAutoFit/>
          </a:bodyPr>
          <a:lstStyle/>
          <a:p>
            <a:r>
              <a:rPr lang="en-US" sz="1200" dirty="0">
                <a:solidFill>
                  <a:schemeClr val="accent1"/>
                </a:solidFill>
              </a:rPr>
              <a:t>More permissive</a:t>
            </a:r>
          </a:p>
          <a:p>
            <a:r>
              <a:rPr lang="en-US" sz="1200" dirty="0">
                <a:solidFill>
                  <a:schemeClr val="accent1"/>
                </a:solidFill>
              </a:rPr>
              <a:t>Fewer false negatives,</a:t>
            </a:r>
          </a:p>
          <a:p>
            <a:r>
              <a:rPr lang="en-US" sz="1200" dirty="0">
                <a:solidFill>
                  <a:schemeClr val="accent1"/>
                </a:solidFill>
              </a:rPr>
              <a:t>but also more false pos.)</a:t>
            </a:r>
          </a:p>
        </p:txBody>
      </p:sp>
      <p:pic>
        <p:nvPicPr>
          <p:cNvPr id="40" name="Picture 39"/>
          <p:cNvPicPr>
            <a:picLocks noChangeAspect="1"/>
          </p:cNvPicPr>
          <p:nvPr/>
        </p:nvPicPr>
        <p:blipFill rotWithShape="1">
          <a:blip r:embed="rId4"/>
          <a:srcRect l="4756" r="7199"/>
          <a:stretch/>
        </p:blipFill>
        <p:spPr>
          <a:xfrm>
            <a:off x="4495800" y="2012135"/>
            <a:ext cx="4191000" cy="3783772"/>
          </a:xfrm>
          <a:prstGeom prst="rect">
            <a:avLst/>
          </a:prstGeom>
        </p:spPr>
      </p:pic>
      <p:sp>
        <p:nvSpPr>
          <p:cNvPr id="9" name="Oval 8"/>
          <p:cNvSpPr/>
          <p:nvPr/>
        </p:nvSpPr>
        <p:spPr>
          <a:xfrm>
            <a:off x="5067300" y="43053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7272892">
            <a:off x="4525715" y="4176715"/>
            <a:ext cx="1107676" cy="276999"/>
          </a:xfrm>
          <a:prstGeom prst="rect">
            <a:avLst/>
          </a:prstGeom>
          <a:noFill/>
        </p:spPr>
        <p:txBody>
          <a:bodyPr wrap="none" rtlCol="0">
            <a:spAutoFit/>
          </a:bodyPr>
          <a:lstStyle/>
          <a:p>
            <a:r>
              <a:rPr lang="en-US" sz="1200" dirty="0">
                <a:solidFill>
                  <a:srgbClr val="7030A0"/>
                </a:solidFill>
              </a:rPr>
              <a:t>More selective</a:t>
            </a:r>
          </a:p>
        </p:txBody>
      </p:sp>
      <p:sp>
        <p:nvSpPr>
          <p:cNvPr id="26" name="TextBox 25"/>
          <p:cNvSpPr txBox="1"/>
          <p:nvPr/>
        </p:nvSpPr>
        <p:spPr>
          <a:xfrm rot="20716064">
            <a:off x="6832255" y="2262589"/>
            <a:ext cx="1231106" cy="276999"/>
          </a:xfrm>
          <a:prstGeom prst="rect">
            <a:avLst/>
          </a:prstGeom>
          <a:noFill/>
        </p:spPr>
        <p:txBody>
          <a:bodyPr wrap="none" rtlCol="0">
            <a:spAutoFit/>
          </a:bodyPr>
          <a:lstStyle/>
          <a:p>
            <a:r>
              <a:rPr lang="en-US" sz="1200" dirty="0">
                <a:solidFill>
                  <a:schemeClr val="accent1"/>
                </a:solidFill>
              </a:rPr>
              <a:t>More permissive</a:t>
            </a:r>
          </a:p>
        </p:txBody>
      </p:sp>
      <p:sp>
        <p:nvSpPr>
          <p:cNvPr id="30" name="TextBox 29"/>
          <p:cNvSpPr txBox="1"/>
          <p:nvPr/>
        </p:nvSpPr>
        <p:spPr>
          <a:xfrm>
            <a:off x="559069" y="5993367"/>
            <a:ext cx="1529137" cy="369332"/>
          </a:xfrm>
          <a:prstGeom prst="rect">
            <a:avLst/>
          </a:prstGeom>
          <a:noFill/>
        </p:spPr>
        <p:txBody>
          <a:bodyPr wrap="none" rtlCol="0">
            <a:spAutoFit/>
          </a:bodyPr>
          <a:lstStyle/>
          <a:p>
            <a:r>
              <a:rPr lang="en-US" dirty="0"/>
              <a:t>False positives</a:t>
            </a:r>
          </a:p>
        </p:txBody>
      </p:sp>
      <p:cxnSp>
        <p:nvCxnSpPr>
          <p:cNvPr id="31" name="Straight Arrow Connector 30"/>
          <p:cNvCxnSpPr/>
          <p:nvPr/>
        </p:nvCxnSpPr>
        <p:spPr>
          <a:xfrm flipV="1">
            <a:off x="1625869" y="5486399"/>
            <a:ext cx="237927" cy="5947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07315" y="4149982"/>
            <a:ext cx="1295035" cy="369332"/>
          </a:xfrm>
          <a:prstGeom prst="rect">
            <a:avLst/>
          </a:prstGeom>
          <a:noFill/>
        </p:spPr>
        <p:txBody>
          <a:bodyPr wrap="none" rtlCol="0">
            <a:spAutoFit/>
          </a:bodyPr>
          <a:lstStyle/>
          <a:p>
            <a:r>
              <a:rPr lang="en-US" dirty="0"/>
              <a:t>Background</a:t>
            </a:r>
          </a:p>
        </p:txBody>
      </p:sp>
      <p:sp>
        <p:nvSpPr>
          <p:cNvPr id="4" name="Flowchart: Decision 3"/>
          <p:cNvSpPr/>
          <p:nvPr/>
        </p:nvSpPr>
        <p:spPr>
          <a:xfrm rot="19212595">
            <a:off x="4341289" y="2949847"/>
            <a:ext cx="4754855" cy="1751255"/>
          </a:xfrm>
          <a:prstGeom prst="flowChartDecis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627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repeatCount="indefinite" accel="50000" decel="50000" fill="hold" grpId="0" nodeType="clickEffect">
                                  <p:stCondLst>
                                    <p:cond delay="0"/>
                                  </p:stCondLst>
                                  <p:childTnLst>
                                    <p:animMotion origin="layout" path="M 0 0.00648 L 0.0559 -0.10949 C 0.06788 -0.13426 0.08976 -0.16343 0.11545 -0.18912 C 0.14427 -0.21852 0.16944 -0.23727 0.19132 -0.24491 L 0.29028 -0.28727 " pathEditMode="relative" rAng="19380000" ptsTypes="AAAAA">
                                      <p:cBhvr>
                                        <p:cTn id="6" dur="2000" fill="hold"/>
                                        <p:tgtEl>
                                          <p:spTgt spid="9"/>
                                        </p:tgtEl>
                                        <p:attrNameLst>
                                          <p:attrName>ppt_x</p:attrName>
                                          <p:attrName>ppt_y</p:attrName>
                                        </p:attrNameLst>
                                      </p:cBhvr>
                                      <p:rCtr x="13108" y="-17176"/>
                                    </p:animMotion>
                                  </p:childTnLst>
                                </p:cTn>
                              </p:par>
                              <p:par>
                                <p:cTn id="7" presetID="42" presetClass="path" presetSubtype="0" repeatCount="indefinite" accel="50000" decel="50000" fill="hold" nodeType="withEffect">
                                  <p:stCondLst>
                                    <p:cond delay="0"/>
                                  </p:stCondLst>
                                  <p:childTnLst>
                                    <p:animMotion origin="layout" path="M -1.11111E-6 2.96296E-6 L 0.10521 2.96296E-6 " pathEditMode="relative" rAng="0" ptsTypes="AA">
                                      <p:cBhvr>
                                        <p:cTn id="8" dur="2000" fill="hold"/>
                                        <p:tgtEl>
                                          <p:spTgt spid="16"/>
                                        </p:tgtEl>
                                        <p:attrNameLst>
                                          <p:attrName>ppt_x</p:attrName>
                                          <p:attrName>ppt_y</p:attrName>
                                        </p:attrNameLst>
                                      </p:cBhvr>
                                      <p:rCtr x="5260" y="0"/>
                                    </p:animMotion>
                                  </p:childTnLst>
                                </p:cTn>
                              </p:par>
                              <p:par>
                                <p:cTn id="9" presetID="42" presetClass="path" presetSubtype="0" repeatCount="indefinite" accel="50000" decel="50000" fill="hold" grpId="0" nodeType="withEffect">
                                  <p:stCondLst>
                                    <p:cond delay="0"/>
                                  </p:stCondLst>
                                  <p:childTnLst>
                                    <p:animMotion origin="layout" path="M -4.16667E-6 -1.11022E-16 L 0.104 0.00208 " pathEditMode="relative" rAng="0" ptsTypes="AA">
                                      <p:cBhvr>
                                        <p:cTn id="10" dur="2000" fill="hold"/>
                                        <p:tgtEl>
                                          <p:spTgt spid="28"/>
                                        </p:tgtEl>
                                        <p:attrNameLst>
                                          <p:attrName>ppt_x</p:attrName>
                                          <p:attrName>ppt_y</p:attrName>
                                        </p:attrNameLst>
                                      </p:cBhvr>
                                      <p:rCtr x="5191"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8108"/>
            <a:ext cx="8572500" cy="1325563"/>
          </a:xfrm>
        </p:spPr>
        <p:txBody>
          <a:bodyPr>
            <a:normAutofit/>
          </a:bodyPr>
          <a:lstStyle/>
          <a:p>
            <a:r>
              <a:rPr lang="en-US" dirty="0"/>
              <a:t>Filtering greatly improved detection, but still short of perfection</a:t>
            </a:r>
          </a:p>
        </p:txBody>
      </p:sp>
      <p:pic>
        <p:nvPicPr>
          <p:cNvPr id="40" name="Picture 39"/>
          <p:cNvPicPr>
            <a:picLocks noChangeAspect="1"/>
          </p:cNvPicPr>
          <p:nvPr/>
        </p:nvPicPr>
        <p:blipFill rotWithShape="1">
          <a:blip r:embed="rId3"/>
          <a:srcRect l="4756" r="7199"/>
          <a:stretch/>
        </p:blipFill>
        <p:spPr>
          <a:xfrm>
            <a:off x="3886200" y="2232705"/>
            <a:ext cx="4191000" cy="3783772"/>
          </a:xfrm>
          <a:prstGeom prst="rect">
            <a:avLst/>
          </a:prstGeom>
        </p:spPr>
      </p:pic>
      <p:sp>
        <p:nvSpPr>
          <p:cNvPr id="41" name="TextBox 40"/>
          <p:cNvSpPr txBox="1"/>
          <p:nvPr/>
        </p:nvSpPr>
        <p:spPr>
          <a:xfrm rot="17272892">
            <a:off x="3916115" y="4397285"/>
            <a:ext cx="1107676" cy="276999"/>
          </a:xfrm>
          <a:prstGeom prst="rect">
            <a:avLst/>
          </a:prstGeom>
          <a:noFill/>
        </p:spPr>
        <p:txBody>
          <a:bodyPr wrap="none" rtlCol="0">
            <a:spAutoFit/>
          </a:bodyPr>
          <a:lstStyle/>
          <a:p>
            <a:r>
              <a:rPr lang="en-US" sz="1200" dirty="0">
                <a:solidFill>
                  <a:srgbClr val="7030A0"/>
                </a:solidFill>
              </a:rPr>
              <a:t>More selective</a:t>
            </a:r>
          </a:p>
        </p:txBody>
      </p:sp>
      <p:sp>
        <p:nvSpPr>
          <p:cNvPr id="42" name="TextBox 41"/>
          <p:cNvSpPr txBox="1"/>
          <p:nvPr/>
        </p:nvSpPr>
        <p:spPr>
          <a:xfrm rot="20716064">
            <a:off x="6200240" y="2495325"/>
            <a:ext cx="1231106" cy="276999"/>
          </a:xfrm>
          <a:prstGeom prst="rect">
            <a:avLst/>
          </a:prstGeom>
          <a:noFill/>
        </p:spPr>
        <p:txBody>
          <a:bodyPr wrap="none" rtlCol="0">
            <a:spAutoFit/>
          </a:bodyPr>
          <a:lstStyle/>
          <a:p>
            <a:r>
              <a:rPr lang="en-US" sz="1200" dirty="0">
                <a:solidFill>
                  <a:schemeClr val="accent5"/>
                </a:solidFill>
              </a:rPr>
              <a:t>More permissive</a:t>
            </a:r>
          </a:p>
        </p:txBody>
      </p:sp>
      <p:sp>
        <p:nvSpPr>
          <p:cNvPr id="44" name="TextBox 43"/>
          <p:cNvSpPr txBox="1"/>
          <p:nvPr/>
        </p:nvSpPr>
        <p:spPr>
          <a:xfrm rot="19220356">
            <a:off x="5287927" y="3975123"/>
            <a:ext cx="1794658" cy="276999"/>
          </a:xfrm>
          <a:prstGeom prst="rect">
            <a:avLst/>
          </a:prstGeom>
          <a:noFill/>
        </p:spPr>
        <p:txBody>
          <a:bodyPr wrap="none" rtlCol="0">
            <a:spAutoFit/>
          </a:bodyPr>
          <a:lstStyle/>
          <a:p>
            <a:r>
              <a:rPr lang="en-US" sz="1200" dirty="0"/>
              <a:t>y=x, random classification</a:t>
            </a:r>
          </a:p>
        </p:txBody>
      </p:sp>
      <p:cxnSp>
        <p:nvCxnSpPr>
          <p:cNvPr id="46" name="Straight Connector 45"/>
          <p:cNvCxnSpPr/>
          <p:nvPr/>
        </p:nvCxnSpPr>
        <p:spPr>
          <a:xfrm flipV="1">
            <a:off x="4294482" y="2509704"/>
            <a:ext cx="3668418" cy="3083717"/>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8600" y="5873960"/>
            <a:ext cx="3939488" cy="584775"/>
          </a:xfrm>
          <a:prstGeom prst="rect">
            <a:avLst/>
          </a:prstGeom>
          <a:noFill/>
        </p:spPr>
        <p:txBody>
          <a:bodyPr wrap="square" rtlCol="0">
            <a:spAutoFit/>
          </a:bodyPr>
          <a:lstStyle/>
          <a:p>
            <a:r>
              <a:rPr lang="en-US" sz="1600" dirty="0">
                <a:solidFill>
                  <a:srgbClr val="7030A0"/>
                </a:solidFill>
              </a:rPr>
              <a:t>Detecting ~25% of spikes, and ~5% of noise.</a:t>
            </a:r>
          </a:p>
          <a:p>
            <a:r>
              <a:rPr lang="en-US" sz="1600" dirty="0">
                <a:solidFill>
                  <a:srgbClr val="7030A0"/>
                </a:solidFill>
              </a:rPr>
              <a:t>Highest signal/noise ratio (5:1).</a:t>
            </a:r>
          </a:p>
        </p:txBody>
      </p:sp>
      <p:cxnSp>
        <p:nvCxnSpPr>
          <p:cNvPr id="49" name="Straight Arrow Connector 48"/>
          <p:cNvCxnSpPr/>
          <p:nvPr/>
        </p:nvCxnSpPr>
        <p:spPr>
          <a:xfrm flipV="1">
            <a:off x="3359557" y="4915180"/>
            <a:ext cx="1021943" cy="33470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2706" y="1464801"/>
            <a:ext cx="3875382" cy="830997"/>
          </a:xfrm>
          <a:prstGeom prst="rect">
            <a:avLst/>
          </a:prstGeom>
          <a:noFill/>
        </p:spPr>
        <p:txBody>
          <a:bodyPr wrap="square" rtlCol="0">
            <a:spAutoFit/>
          </a:bodyPr>
          <a:lstStyle/>
          <a:p>
            <a:r>
              <a:rPr lang="en-US" sz="1600" dirty="0"/>
              <a:t>Perfect classification:</a:t>
            </a:r>
          </a:p>
          <a:p>
            <a:r>
              <a:rPr lang="en-US" sz="1600" dirty="0"/>
              <a:t>Detect 100% of signal, 0% of background.</a:t>
            </a:r>
          </a:p>
          <a:p>
            <a:r>
              <a:rPr lang="en-US" sz="1600" dirty="0"/>
              <a:t>Can’t get here with this dataset.</a:t>
            </a:r>
          </a:p>
        </p:txBody>
      </p:sp>
      <p:cxnSp>
        <p:nvCxnSpPr>
          <p:cNvPr id="14" name="Straight Arrow Connector 13"/>
          <p:cNvCxnSpPr/>
          <p:nvPr/>
        </p:nvCxnSpPr>
        <p:spPr>
          <a:xfrm>
            <a:off x="3075412" y="2095145"/>
            <a:ext cx="1219070" cy="4145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86985" y="478484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64450" y="258099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459509" y="2509704"/>
            <a:ext cx="10444" cy="3083717"/>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53606" y="6284645"/>
            <a:ext cx="3057504" cy="369332"/>
          </a:xfrm>
          <a:prstGeom prst="rect">
            <a:avLst/>
          </a:prstGeom>
          <a:noFill/>
        </p:spPr>
        <p:txBody>
          <a:bodyPr wrap="none" rtlCol="0">
            <a:spAutoFit/>
          </a:bodyPr>
          <a:lstStyle/>
          <a:p>
            <a:r>
              <a:rPr lang="en-US" dirty="0"/>
              <a:t>p = 0.05 (publication standard)</a:t>
            </a:r>
          </a:p>
        </p:txBody>
      </p:sp>
      <p:cxnSp>
        <p:nvCxnSpPr>
          <p:cNvPr id="4" name="Straight Arrow Connector 3"/>
          <p:cNvCxnSpPr/>
          <p:nvPr/>
        </p:nvCxnSpPr>
        <p:spPr>
          <a:xfrm flipH="1" flipV="1">
            <a:off x="4495800" y="5715000"/>
            <a:ext cx="15714" cy="60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9220356">
            <a:off x="5458600" y="3541979"/>
            <a:ext cx="1115755" cy="276999"/>
          </a:xfrm>
          <a:prstGeom prst="rect">
            <a:avLst/>
          </a:prstGeom>
          <a:noFill/>
        </p:spPr>
        <p:txBody>
          <a:bodyPr wrap="none" rtlCol="0">
            <a:spAutoFit/>
          </a:bodyPr>
          <a:lstStyle/>
          <a:p>
            <a:r>
              <a:rPr lang="en-US" sz="1200" dirty="0">
                <a:solidFill>
                  <a:srgbClr val="FF0000"/>
                </a:solidFill>
              </a:rPr>
              <a:t>Before filtering</a:t>
            </a:r>
          </a:p>
        </p:txBody>
      </p:sp>
      <p:sp>
        <p:nvSpPr>
          <p:cNvPr id="33" name="TextBox 32"/>
          <p:cNvSpPr txBox="1"/>
          <p:nvPr/>
        </p:nvSpPr>
        <p:spPr>
          <a:xfrm rot="19220356">
            <a:off x="4988754" y="3157289"/>
            <a:ext cx="1019703" cy="276999"/>
          </a:xfrm>
          <a:prstGeom prst="rect">
            <a:avLst/>
          </a:prstGeom>
          <a:noFill/>
        </p:spPr>
        <p:txBody>
          <a:bodyPr wrap="none" rtlCol="0">
            <a:spAutoFit/>
          </a:bodyPr>
          <a:lstStyle/>
          <a:p>
            <a:r>
              <a:rPr lang="en-US" sz="1200" dirty="0"/>
              <a:t>After filtering</a:t>
            </a:r>
          </a:p>
        </p:txBody>
      </p:sp>
    </p:spTree>
    <p:extLst>
      <p:ext uri="{BB962C8B-B14F-4D97-AF65-F5344CB8AC3E}">
        <p14:creationId xmlns:p14="http://schemas.microsoft.com/office/powerpoint/2010/main" val="2070675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65126"/>
            <a:ext cx="8724900" cy="1325563"/>
          </a:xfrm>
        </p:spPr>
        <p:txBody>
          <a:bodyPr>
            <a:noAutofit/>
          </a:bodyPr>
          <a:lstStyle/>
          <a:p>
            <a:r>
              <a:rPr lang="en-US" sz="3600" dirty="0"/>
              <a:t>Filtering is big help, but not magic. Often you need a better experiment (better method, or move probe closer to neurons)</a:t>
            </a:r>
          </a:p>
        </p:txBody>
      </p:sp>
      <p:pic>
        <p:nvPicPr>
          <p:cNvPr id="2050" name="Picture 2" descr="Measuring Performance: AUC (AUROC) – Glass 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9143" y="1944151"/>
            <a:ext cx="5485714" cy="41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025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6"/>
            <a:ext cx="8572500" cy="1325563"/>
          </a:xfrm>
        </p:spPr>
        <p:txBody>
          <a:bodyPr>
            <a:normAutofit/>
          </a:bodyPr>
          <a:lstStyle/>
          <a:p>
            <a:r>
              <a:rPr lang="en-US" dirty="0"/>
              <a:t>Area under curve (AUC) is proportional to Mann-Whitney “U”</a:t>
            </a:r>
          </a:p>
        </p:txBody>
      </p:sp>
      <p:pic>
        <p:nvPicPr>
          <p:cNvPr id="40" name="Picture 39"/>
          <p:cNvPicPr>
            <a:picLocks noChangeAspect="1"/>
          </p:cNvPicPr>
          <p:nvPr/>
        </p:nvPicPr>
        <p:blipFill rotWithShape="1">
          <a:blip r:embed="rId3"/>
          <a:srcRect l="4756" r="7199"/>
          <a:stretch/>
        </p:blipFill>
        <p:spPr>
          <a:xfrm>
            <a:off x="2019300" y="1638300"/>
            <a:ext cx="4191000" cy="3783772"/>
          </a:xfrm>
          <a:prstGeom prst="rect">
            <a:avLst/>
          </a:prstGeom>
        </p:spPr>
      </p:pic>
      <p:grpSp>
        <p:nvGrpSpPr>
          <p:cNvPr id="8" name="Group 7"/>
          <p:cNvGrpSpPr/>
          <p:nvPr/>
        </p:nvGrpSpPr>
        <p:grpSpPr>
          <a:xfrm>
            <a:off x="2411118" y="1905000"/>
            <a:ext cx="3668418" cy="3097458"/>
            <a:chOff x="4530884" y="1301277"/>
            <a:chExt cx="3668418" cy="3097458"/>
          </a:xfrm>
        </p:grpSpPr>
        <p:sp>
          <p:nvSpPr>
            <p:cNvPr id="4" name="Isosceles Triangle 3"/>
            <p:cNvSpPr/>
            <p:nvPr/>
          </p:nvSpPr>
          <p:spPr>
            <a:xfrm>
              <a:off x="4530884" y="1301277"/>
              <a:ext cx="3668418" cy="3083717"/>
            </a:xfrm>
            <a:prstGeom prst="triangle">
              <a:avLst>
                <a:gd name="adj" fmla="val 10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41000"/>
                  </a:schemeClr>
                </a:solidFill>
              </a:endParaRPr>
            </a:p>
          </p:txBody>
        </p:sp>
        <p:sp>
          <p:nvSpPr>
            <p:cNvPr id="5" name="Freeform 4"/>
            <p:cNvSpPr/>
            <p:nvPr/>
          </p:nvSpPr>
          <p:spPr>
            <a:xfrm>
              <a:off x="4530884" y="1341928"/>
              <a:ext cx="3665500" cy="3056807"/>
            </a:xfrm>
            <a:custGeom>
              <a:avLst/>
              <a:gdLst>
                <a:gd name="connsiteX0" fmla="*/ 1490859 w 3665500"/>
                <a:gd name="connsiteY0" fmla="*/ 678947 h 3056807"/>
                <a:gd name="connsiteX1" fmla="*/ 1526859 w 3665500"/>
                <a:gd name="connsiteY1" fmla="*/ 664547 h 3056807"/>
                <a:gd name="connsiteX2" fmla="*/ 1570059 w 3665500"/>
                <a:gd name="connsiteY2" fmla="*/ 650147 h 3056807"/>
                <a:gd name="connsiteX3" fmla="*/ 1613259 w 3665500"/>
                <a:gd name="connsiteY3" fmla="*/ 628547 h 3056807"/>
                <a:gd name="connsiteX4" fmla="*/ 1634859 w 3665500"/>
                <a:gd name="connsiteY4" fmla="*/ 614147 h 3056807"/>
                <a:gd name="connsiteX5" fmla="*/ 1663659 w 3665500"/>
                <a:gd name="connsiteY5" fmla="*/ 606947 h 3056807"/>
                <a:gd name="connsiteX6" fmla="*/ 1685259 w 3665500"/>
                <a:gd name="connsiteY6" fmla="*/ 599747 h 3056807"/>
                <a:gd name="connsiteX7" fmla="*/ 1757259 w 3665500"/>
                <a:gd name="connsiteY7" fmla="*/ 578147 h 3056807"/>
                <a:gd name="connsiteX8" fmla="*/ 1778859 w 3665500"/>
                <a:gd name="connsiteY8" fmla="*/ 570947 h 3056807"/>
                <a:gd name="connsiteX9" fmla="*/ 1800459 w 3665500"/>
                <a:gd name="connsiteY9" fmla="*/ 563747 h 3056807"/>
                <a:gd name="connsiteX10" fmla="*/ 1822059 w 3665500"/>
                <a:gd name="connsiteY10" fmla="*/ 549347 h 3056807"/>
                <a:gd name="connsiteX11" fmla="*/ 1850859 w 3665500"/>
                <a:gd name="connsiteY11" fmla="*/ 534947 h 3056807"/>
                <a:gd name="connsiteX12" fmla="*/ 1872459 w 3665500"/>
                <a:gd name="connsiteY12" fmla="*/ 513347 h 3056807"/>
                <a:gd name="connsiteX13" fmla="*/ 1915659 w 3665500"/>
                <a:gd name="connsiteY13" fmla="*/ 491747 h 3056807"/>
                <a:gd name="connsiteX14" fmla="*/ 1958859 w 3665500"/>
                <a:gd name="connsiteY14" fmla="*/ 455747 h 3056807"/>
                <a:gd name="connsiteX15" fmla="*/ 1980459 w 3665500"/>
                <a:gd name="connsiteY15" fmla="*/ 441347 h 3056807"/>
                <a:gd name="connsiteX16" fmla="*/ 2038059 w 3665500"/>
                <a:gd name="connsiteY16" fmla="*/ 412547 h 3056807"/>
                <a:gd name="connsiteX17" fmla="*/ 2081259 w 3665500"/>
                <a:gd name="connsiteY17" fmla="*/ 398147 h 3056807"/>
                <a:gd name="connsiteX18" fmla="*/ 2102859 w 3665500"/>
                <a:gd name="connsiteY18" fmla="*/ 390947 h 3056807"/>
                <a:gd name="connsiteX19" fmla="*/ 2131659 w 3665500"/>
                <a:gd name="connsiteY19" fmla="*/ 383747 h 3056807"/>
                <a:gd name="connsiteX20" fmla="*/ 2153259 w 3665500"/>
                <a:gd name="connsiteY20" fmla="*/ 369347 h 3056807"/>
                <a:gd name="connsiteX21" fmla="*/ 2203659 w 3665500"/>
                <a:gd name="connsiteY21" fmla="*/ 354947 h 3056807"/>
                <a:gd name="connsiteX22" fmla="*/ 2225259 w 3665500"/>
                <a:gd name="connsiteY22" fmla="*/ 340547 h 3056807"/>
                <a:gd name="connsiteX23" fmla="*/ 2275659 w 3665500"/>
                <a:gd name="connsiteY23" fmla="*/ 326147 h 3056807"/>
                <a:gd name="connsiteX24" fmla="*/ 2297259 w 3665500"/>
                <a:gd name="connsiteY24" fmla="*/ 318947 h 3056807"/>
                <a:gd name="connsiteX25" fmla="*/ 2326059 w 3665500"/>
                <a:gd name="connsiteY25" fmla="*/ 311747 h 3056807"/>
                <a:gd name="connsiteX26" fmla="*/ 2347659 w 3665500"/>
                <a:gd name="connsiteY26" fmla="*/ 304547 h 3056807"/>
                <a:gd name="connsiteX27" fmla="*/ 2419659 w 3665500"/>
                <a:gd name="connsiteY27" fmla="*/ 282947 h 3056807"/>
                <a:gd name="connsiteX28" fmla="*/ 2470059 w 3665500"/>
                <a:gd name="connsiteY28" fmla="*/ 254147 h 3056807"/>
                <a:gd name="connsiteX29" fmla="*/ 2513259 w 3665500"/>
                <a:gd name="connsiteY29" fmla="*/ 225347 h 3056807"/>
                <a:gd name="connsiteX30" fmla="*/ 2556459 w 3665500"/>
                <a:gd name="connsiteY30" fmla="*/ 203747 h 3056807"/>
                <a:gd name="connsiteX31" fmla="*/ 2578059 w 3665500"/>
                <a:gd name="connsiteY31" fmla="*/ 196547 h 3056807"/>
                <a:gd name="connsiteX32" fmla="*/ 2599659 w 3665500"/>
                <a:gd name="connsiteY32" fmla="*/ 182147 h 3056807"/>
                <a:gd name="connsiteX33" fmla="*/ 2671659 w 3665500"/>
                <a:gd name="connsiteY33" fmla="*/ 153347 h 3056807"/>
                <a:gd name="connsiteX34" fmla="*/ 2700459 w 3665500"/>
                <a:gd name="connsiteY34" fmla="*/ 138947 h 3056807"/>
                <a:gd name="connsiteX35" fmla="*/ 2729259 w 3665500"/>
                <a:gd name="connsiteY35" fmla="*/ 131747 h 3056807"/>
                <a:gd name="connsiteX36" fmla="*/ 2750859 w 3665500"/>
                <a:gd name="connsiteY36" fmla="*/ 124547 h 3056807"/>
                <a:gd name="connsiteX37" fmla="*/ 2794059 w 3665500"/>
                <a:gd name="connsiteY37" fmla="*/ 117347 h 3056807"/>
                <a:gd name="connsiteX38" fmla="*/ 2815659 w 3665500"/>
                <a:gd name="connsiteY38" fmla="*/ 110147 h 3056807"/>
                <a:gd name="connsiteX39" fmla="*/ 2894859 w 3665500"/>
                <a:gd name="connsiteY39" fmla="*/ 102947 h 3056807"/>
                <a:gd name="connsiteX40" fmla="*/ 2974059 w 3665500"/>
                <a:gd name="connsiteY40" fmla="*/ 81347 h 3056807"/>
                <a:gd name="connsiteX41" fmla="*/ 3017259 w 3665500"/>
                <a:gd name="connsiteY41" fmla="*/ 66947 h 3056807"/>
                <a:gd name="connsiteX42" fmla="*/ 3110859 w 3665500"/>
                <a:gd name="connsiteY42" fmla="*/ 52547 h 3056807"/>
                <a:gd name="connsiteX43" fmla="*/ 3146859 w 3665500"/>
                <a:gd name="connsiteY43" fmla="*/ 45347 h 3056807"/>
                <a:gd name="connsiteX44" fmla="*/ 3204459 w 3665500"/>
                <a:gd name="connsiteY44" fmla="*/ 38147 h 3056807"/>
                <a:gd name="connsiteX45" fmla="*/ 3240459 w 3665500"/>
                <a:gd name="connsiteY45" fmla="*/ 30947 h 3056807"/>
                <a:gd name="connsiteX46" fmla="*/ 3600459 w 3665500"/>
                <a:gd name="connsiteY46" fmla="*/ 9347 h 3056807"/>
                <a:gd name="connsiteX47" fmla="*/ 3650859 w 3665500"/>
                <a:gd name="connsiteY47" fmla="*/ 2147 h 3056807"/>
                <a:gd name="connsiteX48" fmla="*/ 3665259 w 3665500"/>
                <a:gd name="connsiteY48" fmla="*/ 38147 h 3056807"/>
                <a:gd name="connsiteX49" fmla="*/ 3643659 w 3665500"/>
                <a:gd name="connsiteY49" fmla="*/ 124547 h 3056807"/>
                <a:gd name="connsiteX50" fmla="*/ 3629259 w 3665500"/>
                <a:gd name="connsiteY50" fmla="*/ 189347 h 3056807"/>
                <a:gd name="connsiteX51" fmla="*/ 3614859 w 3665500"/>
                <a:gd name="connsiteY51" fmla="*/ 210947 h 3056807"/>
                <a:gd name="connsiteX52" fmla="*/ 3607659 w 3665500"/>
                <a:gd name="connsiteY52" fmla="*/ 239747 h 3056807"/>
                <a:gd name="connsiteX53" fmla="*/ 3593259 w 3665500"/>
                <a:gd name="connsiteY53" fmla="*/ 261347 h 3056807"/>
                <a:gd name="connsiteX54" fmla="*/ 3578859 w 3665500"/>
                <a:gd name="connsiteY54" fmla="*/ 290147 h 3056807"/>
                <a:gd name="connsiteX55" fmla="*/ 3571659 w 3665500"/>
                <a:gd name="connsiteY55" fmla="*/ 311747 h 3056807"/>
                <a:gd name="connsiteX56" fmla="*/ 3528459 w 3665500"/>
                <a:gd name="connsiteY56" fmla="*/ 347747 h 3056807"/>
                <a:gd name="connsiteX57" fmla="*/ 3499659 w 3665500"/>
                <a:gd name="connsiteY57" fmla="*/ 383747 h 3056807"/>
                <a:gd name="connsiteX58" fmla="*/ 3434859 w 3665500"/>
                <a:gd name="connsiteY58" fmla="*/ 441347 h 3056807"/>
                <a:gd name="connsiteX59" fmla="*/ 3413259 w 3665500"/>
                <a:gd name="connsiteY59" fmla="*/ 470147 h 3056807"/>
                <a:gd name="connsiteX60" fmla="*/ 3391659 w 3665500"/>
                <a:gd name="connsiteY60" fmla="*/ 484547 h 3056807"/>
                <a:gd name="connsiteX61" fmla="*/ 3370059 w 3665500"/>
                <a:gd name="connsiteY61" fmla="*/ 513347 h 3056807"/>
                <a:gd name="connsiteX62" fmla="*/ 3341259 w 3665500"/>
                <a:gd name="connsiteY62" fmla="*/ 542147 h 3056807"/>
                <a:gd name="connsiteX63" fmla="*/ 3298059 w 3665500"/>
                <a:gd name="connsiteY63" fmla="*/ 621347 h 3056807"/>
                <a:gd name="connsiteX64" fmla="*/ 3269259 w 3665500"/>
                <a:gd name="connsiteY64" fmla="*/ 671747 h 3056807"/>
                <a:gd name="connsiteX65" fmla="*/ 3233259 w 3665500"/>
                <a:gd name="connsiteY65" fmla="*/ 722147 h 3056807"/>
                <a:gd name="connsiteX66" fmla="*/ 3168459 w 3665500"/>
                <a:gd name="connsiteY66" fmla="*/ 851747 h 3056807"/>
                <a:gd name="connsiteX67" fmla="*/ 3089259 w 3665500"/>
                <a:gd name="connsiteY67" fmla="*/ 966947 h 3056807"/>
                <a:gd name="connsiteX68" fmla="*/ 3010059 w 3665500"/>
                <a:gd name="connsiteY68" fmla="*/ 1074947 h 3056807"/>
                <a:gd name="connsiteX69" fmla="*/ 2952459 w 3665500"/>
                <a:gd name="connsiteY69" fmla="*/ 1168547 h 3056807"/>
                <a:gd name="connsiteX70" fmla="*/ 2916459 w 3665500"/>
                <a:gd name="connsiteY70" fmla="*/ 1262147 h 3056807"/>
                <a:gd name="connsiteX71" fmla="*/ 2887659 w 3665500"/>
                <a:gd name="connsiteY71" fmla="*/ 1312547 h 3056807"/>
                <a:gd name="connsiteX72" fmla="*/ 2873259 w 3665500"/>
                <a:gd name="connsiteY72" fmla="*/ 1362947 h 3056807"/>
                <a:gd name="connsiteX73" fmla="*/ 2844459 w 3665500"/>
                <a:gd name="connsiteY73" fmla="*/ 1449347 h 3056807"/>
                <a:gd name="connsiteX74" fmla="*/ 2815659 w 3665500"/>
                <a:gd name="connsiteY74" fmla="*/ 1535747 h 3056807"/>
                <a:gd name="connsiteX75" fmla="*/ 2758059 w 3665500"/>
                <a:gd name="connsiteY75" fmla="*/ 1564547 h 3056807"/>
                <a:gd name="connsiteX76" fmla="*/ 2736459 w 3665500"/>
                <a:gd name="connsiteY76" fmla="*/ 1578947 h 3056807"/>
                <a:gd name="connsiteX77" fmla="*/ 2707659 w 3665500"/>
                <a:gd name="connsiteY77" fmla="*/ 1593347 h 3056807"/>
                <a:gd name="connsiteX78" fmla="*/ 2592459 w 3665500"/>
                <a:gd name="connsiteY78" fmla="*/ 1658147 h 3056807"/>
                <a:gd name="connsiteX79" fmla="*/ 2477259 w 3665500"/>
                <a:gd name="connsiteY79" fmla="*/ 1701347 h 3056807"/>
                <a:gd name="connsiteX80" fmla="*/ 2419659 w 3665500"/>
                <a:gd name="connsiteY80" fmla="*/ 1730147 h 3056807"/>
                <a:gd name="connsiteX81" fmla="*/ 2275659 w 3665500"/>
                <a:gd name="connsiteY81" fmla="*/ 1787747 h 3056807"/>
                <a:gd name="connsiteX82" fmla="*/ 1937259 w 3665500"/>
                <a:gd name="connsiteY82" fmla="*/ 1982147 h 3056807"/>
                <a:gd name="connsiteX83" fmla="*/ 1843659 w 3665500"/>
                <a:gd name="connsiteY83" fmla="*/ 2032547 h 3056807"/>
                <a:gd name="connsiteX84" fmla="*/ 1692459 w 3665500"/>
                <a:gd name="connsiteY84" fmla="*/ 2133347 h 3056807"/>
                <a:gd name="connsiteX85" fmla="*/ 1627659 w 3665500"/>
                <a:gd name="connsiteY85" fmla="*/ 2162147 h 3056807"/>
                <a:gd name="connsiteX86" fmla="*/ 1505259 w 3665500"/>
                <a:gd name="connsiteY86" fmla="*/ 2248547 h 3056807"/>
                <a:gd name="connsiteX87" fmla="*/ 1462059 w 3665500"/>
                <a:gd name="connsiteY87" fmla="*/ 2284547 h 3056807"/>
                <a:gd name="connsiteX88" fmla="*/ 1418859 w 3665500"/>
                <a:gd name="connsiteY88" fmla="*/ 2291747 h 3056807"/>
                <a:gd name="connsiteX89" fmla="*/ 1368459 w 3665500"/>
                <a:gd name="connsiteY89" fmla="*/ 2313347 h 3056807"/>
                <a:gd name="connsiteX90" fmla="*/ 1346859 w 3665500"/>
                <a:gd name="connsiteY90" fmla="*/ 2320547 h 3056807"/>
                <a:gd name="connsiteX91" fmla="*/ 1325259 w 3665500"/>
                <a:gd name="connsiteY91" fmla="*/ 2334947 h 3056807"/>
                <a:gd name="connsiteX92" fmla="*/ 1231659 w 3665500"/>
                <a:gd name="connsiteY92" fmla="*/ 2378147 h 3056807"/>
                <a:gd name="connsiteX93" fmla="*/ 1181259 w 3665500"/>
                <a:gd name="connsiteY93" fmla="*/ 2392547 h 3056807"/>
                <a:gd name="connsiteX94" fmla="*/ 1116459 w 3665500"/>
                <a:gd name="connsiteY94" fmla="*/ 2406947 h 3056807"/>
                <a:gd name="connsiteX95" fmla="*/ 1080459 w 3665500"/>
                <a:gd name="connsiteY95" fmla="*/ 2421347 h 3056807"/>
                <a:gd name="connsiteX96" fmla="*/ 1051659 w 3665500"/>
                <a:gd name="connsiteY96" fmla="*/ 2428547 h 3056807"/>
                <a:gd name="connsiteX97" fmla="*/ 1022859 w 3665500"/>
                <a:gd name="connsiteY97" fmla="*/ 2442947 h 3056807"/>
                <a:gd name="connsiteX98" fmla="*/ 950859 w 3665500"/>
                <a:gd name="connsiteY98" fmla="*/ 2464547 h 3056807"/>
                <a:gd name="connsiteX99" fmla="*/ 878859 w 3665500"/>
                <a:gd name="connsiteY99" fmla="*/ 2500547 h 3056807"/>
                <a:gd name="connsiteX100" fmla="*/ 857259 w 3665500"/>
                <a:gd name="connsiteY100" fmla="*/ 2514947 h 3056807"/>
                <a:gd name="connsiteX101" fmla="*/ 821259 w 3665500"/>
                <a:gd name="connsiteY101" fmla="*/ 2529347 h 3056807"/>
                <a:gd name="connsiteX102" fmla="*/ 799659 w 3665500"/>
                <a:gd name="connsiteY102" fmla="*/ 2543747 h 3056807"/>
                <a:gd name="connsiteX103" fmla="*/ 734859 w 3665500"/>
                <a:gd name="connsiteY103" fmla="*/ 2565347 h 3056807"/>
                <a:gd name="connsiteX104" fmla="*/ 698859 w 3665500"/>
                <a:gd name="connsiteY104" fmla="*/ 2579747 h 3056807"/>
                <a:gd name="connsiteX105" fmla="*/ 662859 w 3665500"/>
                <a:gd name="connsiteY105" fmla="*/ 2586947 h 3056807"/>
                <a:gd name="connsiteX106" fmla="*/ 562059 w 3665500"/>
                <a:gd name="connsiteY106" fmla="*/ 2615747 h 3056807"/>
                <a:gd name="connsiteX107" fmla="*/ 540459 w 3665500"/>
                <a:gd name="connsiteY107" fmla="*/ 2637347 h 3056807"/>
                <a:gd name="connsiteX108" fmla="*/ 497259 w 3665500"/>
                <a:gd name="connsiteY108" fmla="*/ 2666147 h 3056807"/>
                <a:gd name="connsiteX109" fmla="*/ 454059 w 3665500"/>
                <a:gd name="connsiteY109" fmla="*/ 2702147 h 3056807"/>
                <a:gd name="connsiteX110" fmla="*/ 410859 w 3665500"/>
                <a:gd name="connsiteY110" fmla="*/ 2752547 h 3056807"/>
                <a:gd name="connsiteX111" fmla="*/ 389259 w 3665500"/>
                <a:gd name="connsiteY111" fmla="*/ 2774147 h 3056807"/>
                <a:gd name="connsiteX112" fmla="*/ 382059 w 3665500"/>
                <a:gd name="connsiteY112" fmla="*/ 2795747 h 3056807"/>
                <a:gd name="connsiteX113" fmla="*/ 353259 w 3665500"/>
                <a:gd name="connsiteY113" fmla="*/ 2838947 h 3056807"/>
                <a:gd name="connsiteX114" fmla="*/ 295659 w 3665500"/>
                <a:gd name="connsiteY114" fmla="*/ 2903747 h 3056807"/>
                <a:gd name="connsiteX115" fmla="*/ 252459 w 3665500"/>
                <a:gd name="connsiteY115" fmla="*/ 2932547 h 3056807"/>
                <a:gd name="connsiteX116" fmla="*/ 230859 w 3665500"/>
                <a:gd name="connsiteY116" fmla="*/ 2946947 h 3056807"/>
                <a:gd name="connsiteX117" fmla="*/ 209259 w 3665500"/>
                <a:gd name="connsiteY117" fmla="*/ 2968547 h 3056807"/>
                <a:gd name="connsiteX118" fmla="*/ 166059 w 3665500"/>
                <a:gd name="connsiteY118" fmla="*/ 2982947 h 3056807"/>
                <a:gd name="connsiteX119" fmla="*/ 137259 w 3665500"/>
                <a:gd name="connsiteY119" fmla="*/ 2990147 h 3056807"/>
                <a:gd name="connsiteX120" fmla="*/ 101259 w 3665500"/>
                <a:gd name="connsiteY120" fmla="*/ 2997347 h 3056807"/>
                <a:gd name="connsiteX121" fmla="*/ 58059 w 3665500"/>
                <a:gd name="connsiteY121" fmla="*/ 3011747 h 3056807"/>
                <a:gd name="connsiteX122" fmla="*/ 36459 w 3665500"/>
                <a:gd name="connsiteY122" fmla="*/ 3018947 h 3056807"/>
                <a:gd name="connsiteX123" fmla="*/ 14859 w 3665500"/>
                <a:gd name="connsiteY123" fmla="*/ 3033347 h 3056807"/>
                <a:gd name="connsiteX124" fmla="*/ 459 w 3665500"/>
                <a:gd name="connsiteY124" fmla="*/ 3054947 h 3056807"/>
                <a:gd name="connsiteX125" fmla="*/ 14859 w 3665500"/>
                <a:gd name="connsiteY125" fmla="*/ 2961347 h 3056807"/>
                <a:gd name="connsiteX126" fmla="*/ 36459 w 3665500"/>
                <a:gd name="connsiteY126" fmla="*/ 2802947 h 3056807"/>
                <a:gd name="connsiteX127" fmla="*/ 43659 w 3665500"/>
                <a:gd name="connsiteY127" fmla="*/ 2766947 h 3056807"/>
                <a:gd name="connsiteX128" fmla="*/ 58059 w 3665500"/>
                <a:gd name="connsiteY128" fmla="*/ 2716547 h 3056807"/>
                <a:gd name="connsiteX129" fmla="*/ 86859 w 3665500"/>
                <a:gd name="connsiteY129" fmla="*/ 2673347 h 3056807"/>
                <a:gd name="connsiteX130" fmla="*/ 101259 w 3665500"/>
                <a:gd name="connsiteY130" fmla="*/ 2565347 h 3056807"/>
                <a:gd name="connsiteX131" fmla="*/ 115659 w 3665500"/>
                <a:gd name="connsiteY131" fmla="*/ 2464547 h 3056807"/>
                <a:gd name="connsiteX132" fmla="*/ 158859 w 3665500"/>
                <a:gd name="connsiteY132" fmla="*/ 2378147 h 3056807"/>
                <a:gd name="connsiteX133" fmla="*/ 209259 w 3665500"/>
                <a:gd name="connsiteY133" fmla="*/ 2291747 h 3056807"/>
                <a:gd name="connsiteX134" fmla="*/ 216459 w 3665500"/>
                <a:gd name="connsiteY134" fmla="*/ 2270147 h 3056807"/>
                <a:gd name="connsiteX135" fmla="*/ 230859 w 3665500"/>
                <a:gd name="connsiteY135" fmla="*/ 2212547 h 3056807"/>
                <a:gd name="connsiteX136" fmla="*/ 238059 w 3665500"/>
                <a:gd name="connsiteY136" fmla="*/ 2190947 h 3056807"/>
                <a:gd name="connsiteX137" fmla="*/ 252459 w 3665500"/>
                <a:gd name="connsiteY137" fmla="*/ 2169347 h 3056807"/>
                <a:gd name="connsiteX138" fmla="*/ 259659 w 3665500"/>
                <a:gd name="connsiteY138" fmla="*/ 2147747 h 3056807"/>
                <a:gd name="connsiteX139" fmla="*/ 281259 w 3665500"/>
                <a:gd name="connsiteY139" fmla="*/ 2126147 h 3056807"/>
                <a:gd name="connsiteX140" fmla="*/ 295659 w 3665500"/>
                <a:gd name="connsiteY140" fmla="*/ 2104547 h 3056807"/>
                <a:gd name="connsiteX141" fmla="*/ 310059 w 3665500"/>
                <a:gd name="connsiteY141" fmla="*/ 2010947 h 3056807"/>
                <a:gd name="connsiteX142" fmla="*/ 324459 w 3665500"/>
                <a:gd name="connsiteY142" fmla="*/ 1974947 h 3056807"/>
                <a:gd name="connsiteX143" fmla="*/ 331659 w 3665500"/>
                <a:gd name="connsiteY143" fmla="*/ 1953347 h 3056807"/>
                <a:gd name="connsiteX144" fmla="*/ 346059 w 3665500"/>
                <a:gd name="connsiteY144" fmla="*/ 1931747 h 3056807"/>
                <a:gd name="connsiteX145" fmla="*/ 353259 w 3665500"/>
                <a:gd name="connsiteY145" fmla="*/ 1910147 h 3056807"/>
                <a:gd name="connsiteX146" fmla="*/ 382059 w 3665500"/>
                <a:gd name="connsiteY146" fmla="*/ 1866947 h 3056807"/>
                <a:gd name="connsiteX147" fmla="*/ 396459 w 3665500"/>
                <a:gd name="connsiteY147" fmla="*/ 1845347 h 3056807"/>
                <a:gd name="connsiteX148" fmla="*/ 418059 w 3665500"/>
                <a:gd name="connsiteY148" fmla="*/ 1816547 h 3056807"/>
                <a:gd name="connsiteX149" fmla="*/ 468459 w 3665500"/>
                <a:gd name="connsiteY149" fmla="*/ 1737347 h 3056807"/>
                <a:gd name="connsiteX150" fmla="*/ 504459 w 3665500"/>
                <a:gd name="connsiteY150" fmla="*/ 1672547 h 3056807"/>
                <a:gd name="connsiteX151" fmla="*/ 554859 w 3665500"/>
                <a:gd name="connsiteY151" fmla="*/ 1593347 h 3056807"/>
                <a:gd name="connsiteX152" fmla="*/ 590859 w 3665500"/>
                <a:gd name="connsiteY152" fmla="*/ 1542947 h 3056807"/>
                <a:gd name="connsiteX153" fmla="*/ 619659 w 3665500"/>
                <a:gd name="connsiteY153" fmla="*/ 1514147 h 3056807"/>
                <a:gd name="connsiteX154" fmla="*/ 634059 w 3665500"/>
                <a:gd name="connsiteY154" fmla="*/ 1492547 h 3056807"/>
                <a:gd name="connsiteX155" fmla="*/ 655659 w 3665500"/>
                <a:gd name="connsiteY155" fmla="*/ 1470947 h 3056807"/>
                <a:gd name="connsiteX156" fmla="*/ 698859 w 3665500"/>
                <a:gd name="connsiteY156" fmla="*/ 1406147 h 3056807"/>
                <a:gd name="connsiteX157" fmla="*/ 713259 w 3665500"/>
                <a:gd name="connsiteY157" fmla="*/ 1384547 h 3056807"/>
                <a:gd name="connsiteX158" fmla="*/ 742059 w 3665500"/>
                <a:gd name="connsiteY158" fmla="*/ 1355747 h 3056807"/>
                <a:gd name="connsiteX159" fmla="*/ 756459 w 3665500"/>
                <a:gd name="connsiteY159" fmla="*/ 1334147 h 3056807"/>
                <a:gd name="connsiteX160" fmla="*/ 778059 w 3665500"/>
                <a:gd name="connsiteY160" fmla="*/ 1319747 h 3056807"/>
                <a:gd name="connsiteX161" fmla="*/ 806859 w 3665500"/>
                <a:gd name="connsiteY161" fmla="*/ 1298147 h 3056807"/>
                <a:gd name="connsiteX162" fmla="*/ 828459 w 3665500"/>
                <a:gd name="connsiteY162" fmla="*/ 1276547 h 3056807"/>
                <a:gd name="connsiteX163" fmla="*/ 850059 w 3665500"/>
                <a:gd name="connsiteY163" fmla="*/ 1269347 h 3056807"/>
                <a:gd name="connsiteX164" fmla="*/ 893259 w 3665500"/>
                <a:gd name="connsiteY164" fmla="*/ 1233347 h 3056807"/>
                <a:gd name="connsiteX165" fmla="*/ 907659 w 3665500"/>
                <a:gd name="connsiteY165" fmla="*/ 1211747 h 3056807"/>
                <a:gd name="connsiteX166" fmla="*/ 929259 w 3665500"/>
                <a:gd name="connsiteY166" fmla="*/ 1204547 h 3056807"/>
                <a:gd name="connsiteX167" fmla="*/ 943659 w 3665500"/>
                <a:gd name="connsiteY167" fmla="*/ 1182947 h 3056807"/>
                <a:gd name="connsiteX168" fmla="*/ 965259 w 3665500"/>
                <a:gd name="connsiteY168" fmla="*/ 1175747 h 3056807"/>
                <a:gd name="connsiteX169" fmla="*/ 986859 w 3665500"/>
                <a:gd name="connsiteY169" fmla="*/ 1161347 h 3056807"/>
                <a:gd name="connsiteX170" fmla="*/ 1022859 w 3665500"/>
                <a:gd name="connsiteY170" fmla="*/ 1125347 h 3056807"/>
                <a:gd name="connsiteX171" fmla="*/ 1037259 w 3665500"/>
                <a:gd name="connsiteY171" fmla="*/ 1103747 h 3056807"/>
                <a:gd name="connsiteX172" fmla="*/ 1080459 w 3665500"/>
                <a:gd name="connsiteY172" fmla="*/ 1074947 h 3056807"/>
                <a:gd name="connsiteX173" fmla="*/ 1094859 w 3665500"/>
                <a:gd name="connsiteY173" fmla="*/ 1053347 h 3056807"/>
                <a:gd name="connsiteX174" fmla="*/ 1102059 w 3665500"/>
                <a:gd name="connsiteY174" fmla="*/ 1031747 h 3056807"/>
                <a:gd name="connsiteX175" fmla="*/ 1130859 w 3665500"/>
                <a:gd name="connsiteY175" fmla="*/ 988547 h 3056807"/>
                <a:gd name="connsiteX176" fmla="*/ 1145259 w 3665500"/>
                <a:gd name="connsiteY176" fmla="*/ 966947 h 3056807"/>
                <a:gd name="connsiteX177" fmla="*/ 1188459 w 3665500"/>
                <a:gd name="connsiteY177" fmla="*/ 930947 h 3056807"/>
                <a:gd name="connsiteX178" fmla="*/ 1238859 w 3665500"/>
                <a:gd name="connsiteY178" fmla="*/ 902147 h 3056807"/>
                <a:gd name="connsiteX179" fmla="*/ 1260459 w 3665500"/>
                <a:gd name="connsiteY179" fmla="*/ 894947 h 3056807"/>
                <a:gd name="connsiteX180" fmla="*/ 1325259 w 3665500"/>
                <a:gd name="connsiteY180" fmla="*/ 844547 h 3056807"/>
                <a:gd name="connsiteX181" fmla="*/ 1354059 w 3665500"/>
                <a:gd name="connsiteY181" fmla="*/ 830147 h 3056807"/>
                <a:gd name="connsiteX182" fmla="*/ 1397259 w 3665500"/>
                <a:gd name="connsiteY182" fmla="*/ 801347 h 3056807"/>
                <a:gd name="connsiteX183" fmla="*/ 1440459 w 3665500"/>
                <a:gd name="connsiteY183" fmla="*/ 786947 h 3056807"/>
                <a:gd name="connsiteX184" fmla="*/ 1462059 w 3665500"/>
                <a:gd name="connsiteY184" fmla="*/ 779747 h 3056807"/>
                <a:gd name="connsiteX185" fmla="*/ 1483659 w 3665500"/>
                <a:gd name="connsiteY185" fmla="*/ 758147 h 3056807"/>
                <a:gd name="connsiteX186" fmla="*/ 1505259 w 3665500"/>
                <a:gd name="connsiteY186" fmla="*/ 743747 h 3056807"/>
                <a:gd name="connsiteX187" fmla="*/ 1512459 w 3665500"/>
                <a:gd name="connsiteY187" fmla="*/ 722147 h 3056807"/>
                <a:gd name="connsiteX188" fmla="*/ 1526859 w 3665500"/>
                <a:gd name="connsiteY188" fmla="*/ 700547 h 3056807"/>
                <a:gd name="connsiteX189" fmla="*/ 1534059 w 3665500"/>
                <a:gd name="connsiteY189" fmla="*/ 650147 h 30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3665500" h="3056807">
                  <a:moveTo>
                    <a:pt x="1490859" y="678947"/>
                  </a:moveTo>
                  <a:cubicBezTo>
                    <a:pt x="1502859" y="674147"/>
                    <a:pt x="1514713" y="668964"/>
                    <a:pt x="1526859" y="664547"/>
                  </a:cubicBezTo>
                  <a:cubicBezTo>
                    <a:pt x="1541124" y="659360"/>
                    <a:pt x="1557429" y="658567"/>
                    <a:pt x="1570059" y="650147"/>
                  </a:cubicBezTo>
                  <a:cubicBezTo>
                    <a:pt x="1631962" y="608879"/>
                    <a:pt x="1553640" y="658356"/>
                    <a:pt x="1613259" y="628547"/>
                  </a:cubicBezTo>
                  <a:cubicBezTo>
                    <a:pt x="1620999" y="624677"/>
                    <a:pt x="1626905" y="617556"/>
                    <a:pt x="1634859" y="614147"/>
                  </a:cubicBezTo>
                  <a:cubicBezTo>
                    <a:pt x="1643954" y="610249"/>
                    <a:pt x="1654144" y="609665"/>
                    <a:pt x="1663659" y="606947"/>
                  </a:cubicBezTo>
                  <a:cubicBezTo>
                    <a:pt x="1670956" y="604862"/>
                    <a:pt x="1677962" y="601832"/>
                    <a:pt x="1685259" y="599747"/>
                  </a:cubicBezTo>
                  <a:cubicBezTo>
                    <a:pt x="1761429" y="577984"/>
                    <a:pt x="1654597" y="612368"/>
                    <a:pt x="1757259" y="578147"/>
                  </a:cubicBezTo>
                  <a:lnTo>
                    <a:pt x="1778859" y="570947"/>
                  </a:lnTo>
                  <a:cubicBezTo>
                    <a:pt x="1786059" y="568547"/>
                    <a:pt x="1794144" y="567957"/>
                    <a:pt x="1800459" y="563747"/>
                  </a:cubicBezTo>
                  <a:cubicBezTo>
                    <a:pt x="1807659" y="558947"/>
                    <a:pt x="1814546" y="553640"/>
                    <a:pt x="1822059" y="549347"/>
                  </a:cubicBezTo>
                  <a:cubicBezTo>
                    <a:pt x="1831378" y="544022"/>
                    <a:pt x="1842125" y="541186"/>
                    <a:pt x="1850859" y="534947"/>
                  </a:cubicBezTo>
                  <a:cubicBezTo>
                    <a:pt x="1859145" y="529029"/>
                    <a:pt x="1864637" y="519866"/>
                    <a:pt x="1872459" y="513347"/>
                  </a:cubicBezTo>
                  <a:cubicBezTo>
                    <a:pt x="1903410" y="487554"/>
                    <a:pt x="1883187" y="507983"/>
                    <a:pt x="1915659" y="491747"/>
                  </a:cubicBezTo>
                  <a:cubicBezTo>
                    <a:pt x="1942473" y="478340"/>
                    <a:pt x="1934974" y="475651"/>
                    <a:pt x="1958859" y="455747"/>
                  </a:cubicBezTo>
                  <a:cubicBezTo>
                    <a:pt x="1965507" y="450207"/>
                    <a:pt x="1972862" y="445491"/>
                    <a:pt x="1980459" y="441347"/>
                  </a:cubicBezTo>
                  <a:cubicBezTo>
                    <a:pt x="1999304" y="431068"/>
                    <a:pt x="2017694" y="419335"/>
                    <a:pt x="2038059" y="412547"/>
                  </a:cubicBezTo>
                  <a:lnTo>
                    <a:pt x="2081259" y="398147"/>
                  </a:lnTo>
                  <a:cubicBezTo>
                    <a:pt x="2088459" y="395747"/>
                    <a:pt x="2095496" y="392788"/>
                    <a:pt x="2102859" y="390947"/>
                  </a:cubicBezTo>
                  <a:lnTo>
                    <a:pt x="2131659" y="383747"/>
                  </a:lnTo>
                  <a:cubicBezTo>
                    <a:pt x="2138859" y="378947"/>
                    <a:pt x="2145305" y="372756"/>
                    <a:pt x="2153259" y="369347"/>
                  </a:cubicBezTo>
                  <a:cubicBezTo>
                    <a:pt x="2185555" y="355506"/>
                    <a:pt x="2175637" y="368958"/>
                    <a:pt x="2203659" y="354947"/>
                  </a:cubicBezTo>
                  <a:cubicBezTo>
                    <a:pt x="2211399" y="351077"/>
                    <a:pt x="2217519" y="344417"/>
                    <a:pt x="2225259" y="340547"/>
                  </a:cubicBezTo>
                  <a:cubicBezTo>
                    <a:pt x="2236768" y="334793"/>
                    <a:pt x="2264894" y="329223"/>
                    <a:pt x="2275659" y="326147"/>
                  </a:cubicBezTo>
                  <a:cubicBezTo>
                    <a:pt x="2282956" y="324062"/>
                    <a:pt x="2289962" y="321032"/>
                    <a:pt x="2297259" y="318947"/>
                  </a:cubicBezTo>
                  <a:cubicBezTo>
                    <a:pt x="2306774" y="316229"/>
                    <a:pt x="2316544" y="314465"/>
                    <a:pt x="2326059" y="311747"/>
                  </a:cubicBezTo>
                  <a:cubicBezTo>
                    <a:pt x="2333356" y="309662"/>
                    <a:pt x="2340362" y="306632"/>
                    <a:pt x="2347659" y="304547"/>
                  </a:cubicBezTo>
                  <a:cubicBezTo>
                    <a:pt x="2365268" y="299516"/>
                    <a:pt x="2406826" y="291502"/>
                    <a:pt x="2419659" y="282947"/>
                  </a:cubicBezTo>
                  <a:cubicBezTo>
                    <a:pt x="2494378" y="233134"/>
                    <a:pt x="2378710" y="308957"/>
                    <a:pt x="2470059" y="254147"/>
                  </a:cubicBezTo>
                  <a:cubicBezTo>
                    <a:pt x="2484899" y="245243"/>
                    <a:pt x="2496840" y="230820"/>
                    <a:pt x="2513259" y="225347"/>
                  </a:cubicBezTo>
                  <a:cubicBezTo>
                    <a:pt x="2567551" y="207250"/>
                    <a:pt x="2500629" y="231662"/>
                    <a:pt x="2556459" y="203747"/>
                  </a:cubicBezTo>
                  <a:cubicBezTo>
                    <a:pt x="2563247" y="200353"/>
                    <a:pt x="2571271" y="199941"/>
                    <a:pt x="2578059" y="196547"/>
                  </a:cubicBezTo>
                  <a:cubicBezTo>
                    <a:pt x="2585799" y="192677"/>
                    <a:pt x="2592146" y="186440"/>
                    <a:pt x="2599659" y="182147"/>
                  </a:cubicBezTo>
                  <a:cubicBezTo>
                    <a:pt x="2687735" y="131818"/>
                    <a:pt x="2553647" y="212353"/>
                    <a:pt x="2671659" y="153347"/>
                  </a:cubicBezTo>
                  <a:cubicBezTo>
                    <a:pt x="2681259" y="148547"/>
                    <a:pt x="2690409" y="142716"/>
                    <a:pt x="2700459" y="138947"/>
                  </a:cubicBezTo>
                  <a:cubicBezTo>
                    <a:pt x="2709724" y="135472"/>
                    <a:pt x="2719744" y="134465"/>
                    <a:pt x="2729259" y="131747"/>
                  </a:cubicBezTo>
                  <a:cubicBezTo>
                    <a:pt x="2736556" y="129662"/>
                    <a:pt x="2743450" y="126193"/>
                    <a:pt x="2750859" y="124547"/>
                  </a:cubicBezTo>
                  <a:cubicBezTo>
                    <a:pt x="2765110" y="121380"/>
                    <a:pt x="2779808" y="120514"/>
                    <a:pt x="2794059" y="117347"/>
                  </a:cubicBezTo>
                  <a:cubicBezTo>
                    <a:pt x="2801468" y="115701"/>
                    <a:pt x="2808146" y="111220"/>
                    <a:pt x="2815659" y="110147"/>
                  </a:cubicBezTo>
                  <a:cubicBezTo>
                    <a:pt x="2841901" y="106398"/>
                    <a:pt x="2868459" y="105347"/>
                    <a:pt x="2894859" y="102947"/>
                  </a:cubicBezTo>
                  <a:cubicBezTo>
                    <a:pt x="3025406" y="59431"/>
                    <a:pt x="2862114" y="111878"/>
                    <a:pt x="2974059" y="81347"/>
                  </a:cubicBezTo>
                  <a:cubicBezTo>
                    <a:pt x="2988703" y="77353"/>
                    <a:pt x="3002375" y="69924"/>
                    <a:pt x="3017259" y="66947"/>
                  </a:cubicBezTo>
                  <a:cubicBezTo>
                    <a:pt x="3099801" y="50439"/>
                    <a:pt x="2997526" y="69983"/>
                    <a:pt x="3110859" y="52547"/>
                  </a:cubicBezTo>
                  <a:cubicBezTo>
                    <a:pt x="3122954" y="50686"/>
                    <a:pt x="3134764" y="47208"/>
                    <a:pt x="3146859" y="45347"/>
                  </a:cubicBezTo>
                  <a:cubicBezTo>
                    <a:pt x="3165983" y="42405"/>
                    <a:pt x="3185335" y="41089"/>
                    <a:pt x="3204459" y="38147"/>
                  </a:cubicBezTo>
                  <a:cubicBezTo>
                    <a:pt x="3216554" y="36286"/>
                    <a:pt x="3228291" y="32251"/>
                    <a:pt x="3240459" y="30947"/>
                  </a:cubicBezTo>
                  <a:cubicBezTo>
                    <a:pt x="3404375" y="13385"/>
                    <a:pt x="3428261" y="15725"/>
                    <a:pt x="3600459" y="9347"/>
                  </a:cubicBezTo>
                  <a:cubicBezTo>
                    <a:pt x="3617259" y="6947"/>
                    <a:pt x="3635351" y="-4745"/>
                    <a:pt x="3650859" y="2147"/>
                  </a:cubicBezTo>
                  <a:cubicBezTo>
                    <a:pt x="3662669" y="7396"/>
                    <a:pt x="3664089" y="25276"/>
                    <a:pt x="3665259" y="38147"/>
                  </a:cubicBezTo>
                  <a:cubicBezTo>
                    <a:pt x="3667771" y="65779"/>
                    <a:pt x="3649983" y="99252"/>
                    <a:pt x="3643659" y="124547"/>
                  </a:cubicBezTo>
                  <a:cubicBezTo>
                    <a:pt x="3638128" y="146670"/>
                    <a:pt x="3639559" y="168747"/>
                    <a:pt x="3629259" y="189347"/>
                  </a:cubicBezTo>
                  <a:cubicBezTo>
                    <a:pt x="3625389" y="197087"/>
                    <a:pt x="3619659" y="203747"/>
                    <a:pt x="3614859" y="210947"/>
                  </a:cubicBezTo>
                  <a:cubicBezTo>
                    <a:pt x="3612459" y="220547"/>
                    <a:pt x="3611557" y="230652"/>
                    <a:pt x="3607659" y="239747"/>
                  </a:cubicBezTo>
                  <a:cubicBezTo>
                    <a:pt x="3604250" y="247701"/>
                    <a:pt x="3597552" y="253834"/>
                    <a:pt x="3593259" y="261347"/>
                  </a:cubicBezTo>
                  <a:cubicBezTo>
                    <a:pt x="3587934" y="270666"/>
                    <a:pt x="3583087" y="280282"/>
                    <a:pt x="3578859" y="290147"/>
                  </a:cubicBezTo>
                  <a:cubicBezTo>
                    <a:pt x="3575869" y="297123"/>
                    <a:pt x="3575869" y="305432"/>
                    <a:pt x="3571659" y="311747"/>
                  </a:cubicBezTo>
                  <a:cubicBezTo>
                    <a:pt x="3548068" y="347133"/>
                    <a:pt x="3555023" y="321183"/>
                    <a:pt x="3528459" y="347747"/>
                  </a:cubicBezTo>
                  <a:cubicBezTo>
                    <a:pt x="3517593" y="358613"/>
                    <a:pt x="3509869" y="372261"/>
                    <a:pt x="3499659" y="383747"/>
                  </a:cubicBezTo>
                  <a:cubicBezTo>
                    <a:pt x="3433787" y="457853"/>
                    <a:pt x="3511123" y="365083"/>
                    <a:pt x="3434859" y="441347"/>
                  </a:cubicBezTo>
                  <a:cubicBezTo>
                    <a:pt x="3426374" y="449832"/>
                    <a:pt x="3421744" y="461662"/>
                    <a:pt x="3413259" y="470147"/>
                  </a:cubicBezTo>
                  <a:cubicBezTo>
                    <a:pt x="3407140" y="476266"/>
                    <a:pt x="3397778" y="478428"/>
                    <a:pt x="3391659" y="484547"/>
                  </a:cubicBezTo>
                  <a:cubicBezTo>
                    <a:pt x="3383174" y="493032"/>
                    <a:pt x="3377961" y="504316"/>
                    <a:pt x="3370059" y="513347"/>
                  </a:cubicBezTo>
                  <a:cubicBezTo>
                    <a:pt x="3361119" y="523564"/>
                    <a:pt x="3349594" y="531430"/>
                    <a:pt x="3341259" y="542147"/>
                  </a:cubicBezTo>
                  <a:cubicBezTo>
                    <a:pt x="3325244" y="562738"/>
                    <a:pt x="3309963" y="599240"/>
                    <a:pt x="3298059" y="621347"/>
                  </a:cubicBezTo>
                  <a:cubicBezTo>
                    <a:pt x="3288885" y="638384"/>
                    <a:pt x="3279722" y="655471"/>
                    <a:pt x="3269259" y="671747"/>
                  </a:cubicBezTo>
                  <a:cubicBezTo>
                    <a:pt x="3258095" y="689114"/>
                    <a:pt x="3243381" y="704153"/>
                    <a:pt x="3233259" y="722147"/>
                  </a:cubicBezTo>
                  <a:cubicBezTo>
                    <a:pt x="3159343" y="853553"/>
                    <a:pt x="3252610" y="720261"/>
                    <a:pt x="3168459" y="851747"/>
                  </a:cubicBezTo>
                  <a:cubicBezTo>
                    <a:pt x="3143339" y="890996"/>
                    <a:pt x="3116194" y="928921"/>
                    <a:pt x="3089259" y="966947"/>
                  </a:cubicBezTo>
                  <a:cubicBezTo>
                    <a:pt x="3085487" y="972273"/>
                    <a:pt x="3015436" y="1064194"/>
                    <a:pt x="3010059" y="1074947"/>
                  </a:cubicBezTo>
                  <a:cubicBezTo>
                    <a:pt x="2979226" y="1136613"/>
                    <a:pt x="2997817" y="1105046"/>
                    <a:pt x="2952459" y="1168547"/>
                  </a:cubicBezTo>
                  <a:cubicBezTo>
                    <a:pt x="2939913" y="1206184"/>
                    <a:pt x="2934845" y="1225375"/>
                    <a:pt x="2916459" y="1262147"/>
                  </a:cubicBezTo>
                  <a:cubicBezTo>
                    <a:pt x="2907806" y="1279454"/>
                    <a:pt x="2895281" y="1294762"/>
                    <a:pt x="2887659" y="1312547"/>
                  </a:cubicBezTo>
                  <a:cubicBezTo>
                    <a:pt x="2880776" y="1328607"/>
                    <a:pt x="2878520" y="1346286"/>
                    <a:pt x="2873259" y="1362947"/>
                  </a:cubicBezTo>
                  <a:cubicBezTo>
                    <a:pt x="2864117" y="1391896"/>
                    <a:pt x="2851045" y="1419712"/>
                    <a:pt x="2844459" y="1449347"/>
                  </a:cubicBezTo>
                  <a:cubicBezTo>
                    <a:pt x="2842541" y="1457978"/>
                    <a:pt x="2836717" y="1521006"/>
                    <a:pt x="2815659" y="1535747"/>
                  </a:cubicBezTo>
                  <a:cubicBezTo>
                    <a:pt x="2798073" y="1548057"/>
                    <a:pt x="2775920" y="1552640"/>
                    <a:pt x="2758059" y="1564547"/>
                  </a:cubicBezTo>
                  <a:cubicBezTo>
                    <a:pt x="2750859" y="1569347"/>
                    <a:pt x="2743972" y="1574654"/>
                    <a:pt x="2736459" y="1578947"/>
                  </a:cubicBezTo>
                  <a:cubicBezTo>
                    <a:pt x="2727140" y="1584272"/>
                    <a:pt x="2716761" y="1587658"/>
                    <a:pt x="2707659" y="1593347"/>
                  </a:cubicBezTo>
                  <a:cubicBezTo>
                    <a:pt x="2650402" y="1629132"/>
                    <a:pt x="2696830" y="1623357"/>
                    <a:pt x="2592459" y="1658147"/>
                  </a:cubicBezTo>
                  <a:cubicBezTo>
                    <a:pt x="2544959" y="1673980"/>
                    <a:pt x="2528915" y="1678389"/>
                    <a:pt x="2477259" y="1701347"/>
                  </a:cubicBezTo>
                  <a:cubicBezTo>
                    <a:pt x="2457643" y="1710065"/>
                    <a:pt x="2439390" y="1721691"/>
                    <a:pt x="2419659" y="1730147"/>
                  </a:cubicBezTo>
                  <a:cubicBezTo>
                    <a:pt x="2372141" y="1750512"/>
                    <a:pt x="2319274" y="1759992"/>
                    <a:pt x="2275659" y="1787747"/>
                  </a:cubicBezTo>
                  <a:cubicBezTo>
                    <a:pt x="2047695" y="1932815"/>
                    <a:pt x="2186302" y="1851072"/>
                    <a:pt x="1937259" y="1982147"/>
                  </a:cubicBezTo>
                  <a:cubicBezTo>
                    <a:pt x="1905901" y="1998651"/>
                    <a:pt x="1873143" y="2012891"/>
                    <a:pt x="1843659" y="2032547"/>
                  </a:cubicBezTo>
                  <a:cubicBezTo>
                    <a:pt x="1793259" y="2066147"/>
                    <a:pt x="1747812" y="2108746"/>
                    <a:pt x="1692459" y="2133347"/>
                  </a:cubicBezTo>
                  <a:cubicBezTo>
                    <a:pt x="1670859" y="2142947"/>
                    <a:pt x="1648182" y="2150420"/>
                    <a:pt x="1627659" y="2162147"/>
                  </a:cubicBezTo>
                  <a:cubicBezTo>
                    <a:pt x="1594663" y="2181002"/>
                    <a:pt x="1538900" y="2219111"/>
                    <a:pt x="1505259" y="2248547"/>
                  </a:cubicBezTo>
                  <a:cubicBezTo>
                    <a:pt x="1492919" y="2259344"/>
                    <a:pt x="1479061" y="2278880"/>
                    <a:pt x="1462059" y="2284547"/>
                  </a:cubicBezTo>
                  <a:cubicBezTo>
                    <a:pt x="1448210" y="2289163"/>
                    <a:pt x="1433110" y="2288580"/>
                    <a:pt x="1418859" y="2291747"/>
                  </a:cubicBezTo>
                  <a:cubicBezTo>
                    <a:pt x="1395479" y="2296942"/>
                    <a:pt x="1392164" y="2303188"/>
                    <a:pt x="1368459" y="2313347"/>
                  </a:cubicBezTo>
                  <a:cubicBezTo>
                    <a:pt x="1361483" y="2316337"/>
                    <a:pt x="1353647" y="2317153"/>
                    <a:pt x="1346859" y="2320547"/>
                  </a:cubicBezTo>
                  <a:cubicBezTo>
                    <a:pt x="1339119" y="2324417"/>
                    <a:pt x="1332856" y="2330803"/>
                    <a:pt x="1325259" y="2334947"/>
                  </a:cubicBezTo>
                  <a:cubicBezTo>
                    <a:pt x="1300115" y="2348662"/>
                    <a:pt x="1261089" y="2368337"/>
                    <a:pt x="1231659" y="2378147"/>
                  </a:cubicBezTo>
                  <a:cubicBezTo>
                    <a:pt x="1215083" y="2383672"/>
                    <a:pt x="1198210" y="2388309"/>
                    <a:pt x="1181259" y="2392547"/>
                  </a:cubicBezTo>
                  <a:cubicBezTo>
                    <a:pt x="1158433" y="2398254"/>
                    <a:pt x="1138633" y="2399556"/>
                    <a:pt x="1116459" y="2406947"/>
                  </a:cubicBezTo>
                  <a:cubicBezTo>
                    <a:pt x="1104198" y="2411034"/>
                    <a:pt x="1092720" y="2417260"/>
                    <a:pt x="1080459" y="2421347"/>
                  </a:cubicBezTo>
                  <a:cubicBezTo>
                    <a:pt x="1071071" y="2424476"/>
                    <a:pt x="1060924" y="2425072"/>
                    <a:pt x="1051659" y="2428547"/>
                  </a:cubicBezTo>
                  <a:cubicBezTo>
                    <a:pt x="1041609" y="2432316"/>
                    <a:pt x="1032724" y="2438719"/>
                    <a:pt x="1022859" y="2442947"/>
                  </a:cubicBezTo>
                  <a:cubicBezTo>
                    <a:pt x="999828" y="2452817"/>
                    <a:pt x="974028" y="2455007"/>
                    <a:pt x="950859" y="2464547"/>
                  </a:cubicBezTo>
                  <a:cubicBezTo>
                    <a:pt x="926047" y="2474764"/>
                    <a:pt x="901185" y="2485663"/>
                    <a:pt x="878859" y="2500547"/>
                  </a:cubicBezTo>
                  <a:cubicBezTo>
                    <a:pt x="871659" y="2505347"/>
                    <a:pt x="864999" y="2511077"/>
                    <a:pt x="857259" y="2514947"/>
                  </a:cubicBezTo>
                  <a:cubicBezTo>
                    <a:pt x="845699" y="2520727"/>
                    <a:pt x="832819" y="2523567"/>
                    <a:pt x="821259" y="2529347"/>
                  </a:cubicBezTo>
                  <a:cubicBezTo>
                    <a:pt x="813519" y="2533217"/>
                    <a:pt x="807567" y="2540233"/>
                    <a:pt x="799659" y="2543747"/>
                  </a:cubicBezTo>
                  <a:cubicBezTo>
                    <a:pt x="767259" y="2558147"/>
                    <a:pt x="761859" y="2554547"/>
                    <a:pt x="734859" y="2565347"/>
                  </a:cubicBezTo>
                  <a:cubicBezTo>
                    <a:pt x="722859" y="2570147"/>
                    <a:pt x="711238" y="2576033"/>
                    <a:pt x="698859" y="2579747"/>
                  </a:cubicBezTo>
                  <a:cubicBezTo>
                    <a:pt x="687137" y="2583263"/>
                    <a:pt x="674626" y="2583585"/>
                    <a:pt x="662859" y="2586947"/>
                  </a:cubicBezTo>
                  <a:cubicBezTo>
                    <a:pt x="544000" y="2620907"/>
                    <a:pt x="643201" y="2599519"/>
                    <a:pt x="562059" y="2615747"/>
                  </a:cubicBezTo>
                  <a:cubicBezTo>
                    <a:pt x="554859" y="2622947"/>
                    <a:pt x="548496" y="2631096"/>
                    <a:pt x="540459" y="2637347"/>
                  </a:cubicBezTo>
                  <a:cubicBezTo>
                    <a:pt x="526798" y="2647972"/>
                    <a:pt x="509497" y="2653909"/>
                    <a:pt x="497259" y="2666147"/>
                  </a:cubicBezTo>
                  <a:cubicBezTo>
                    <a:pt x="434154" y="2729252"/>
                    <a:pt x="514203" y="2652027"/>
                    <a:pt x="454059" y="2702147"/>
                  </a:cubicBezTo>
                  <a:cubicBezTo>
                    <a:pt x="427260" y="2724479"/>
                    <a:pt x="434695" y="2724738"/>
                    <a:pt x="410859" y="2752547"/>
                  </a:cubicBezTo>
                  <a:cubicBezTo>
                    <a:pt x="404232" y="2760278"/>
                    <a:pt x="396459" y="2766947"/>
                    <a:pt x="389259" y="2774147"/>
                  </a:cubicBezTo>
                  <a:cubicBezTo>
                    <a:pt x="386859" y="2781347"/>
                    <a:pt x="385745" y="2789113"/>
                    <a:pt x="382059" y="2795747"/>
                  </a:cubicBezTo>
                  <a:cubicBezTo>
                    <a:pt x="373654" y="2810876"/>
                    <a:pt x="362859" y="2824547"/>
                    <a:pt x="353259" y="2838947"/>
                  </a:cubicBezTo>
                  <a:cubicBezTo>
                    <a:pt x="335945" y="2864918"/>
                    <a:pt x="325250" y="2884019"/>
                    <a:pt x="295659" y="2903747"/>
                  </a:cubicBezTo>
                  <a:lnTo>
                    <a:pt x="252459" y="2932547"/>
                  </a:lnTo>
                  <a:cubicBezTo>
                    <a:pt x="245259" y="2937347"/>
                    <a:pt x="236978" y="2940828"/>
                    <a:pt x="230859" y="2946947"/>
                  </a:cubicBezTo>
                  <a:cubicBezTo>
                    <a:pt x="223659" y="2954147"/>
                    <a:pt x="218160" y="2963602"/>
                    <a:pt x="209259" y="2968547"/>
                  </a:cubicBezTo>
                  <a:cubicBezTo>
                    <a:pt x="195990" y="2975919"/>
                    <a:pt x="180785" y="2979266"/>
                    <a:pt x="166059" y="2982947"/>
                  </a:cubicBezTo>
                  <a:cubicBezTo>
                    <a:pt x="156459" y="2985347"/>
                    <a:pt x="146919" y="2988000"/>
                    <a:pt x="137259" y="2990147"/>
                  </a:cubicBezTo>
                  <a:cubicBezTo>
                    <a:pt x="125313" y="2992802"/>
                    <a:pt x="113065" y="2994127"/>
                    <a:pt x="101259" y="2997347"/>
                  </a:cubicBezTo>
                  <a:cubicBezTo>
                    <a:pt x="86615" y="3001341"/>
                    <a:pt x="72459" y="3006947"/>
                    <a:pt x="58059" y="3011747"/>
                  </a:cubicBezTo>
                  <a:cubicBezTo>
                    <a:pt x="50859" y="3014147"/>
                    <a:pt x="42774" y="3014737"/>
                    <a:pt x="36459" y="3018947"/>
                  </a:cubicBezTo>
                  <a:lnTo>
                    <a:pt x="14859" y="3033347"/>
                  </a:lnTo>
                  <a:cubicBezTo>
                    <a:pt x="10059" y="3040547"/>
                    <a:pt x="2156" y="3063432"/>
                    <a:pt x="459" y="3054947"/>
                  </a:cubicBezTo>
                  <a:cubicBezTo>
                    <a:pt x="-2706" y="3039120"/>
                    <a:pt x="11380" y="2982221"/>
                    <a:pt x="14859" y="2961347"/>
                  </a:cubicBezTo>
                  <a:cubicBezTo>
                    <a:pt x="23623" y="2908763"/>
                    <a:pt x="27695" y="2855531"/>
                    <a:pt x="36459" y="2802947"/>
                  </a:cubicBezTo>
                  <a:cubicBezTo>
                    <a:pt x="38471" y="2790876"/>
                    <a:pt x="41004" y="2778893"/>
                    <a:pt x="43659" y="2766947"/>
                  </a:cubicBezTo>
                  <a:cubicBezTo>
                    <a:pt x="45040" y="2760733"/>
                    <a:pt x="53605" y="2724565"/>
                    <a:pt x="58059" y="2716547"/>
                  </a:cubicBezTo>
                  <a:cubicBezTo>
                    <a:pt x="66464" y="2701418"/>
                    <a:pt x="86859" y="2673347"/>
                    <a:pt x="86859" y="2673347"/>
                  </a:cubicBezTo>
                  <a:cubicBezTo>
                    <a:pt x="102367" y="2580297"/>
                    <a:pt x="85397" y="2686955"/>
                    <a:pt x="101259" y="2565347"/>
                  </a:cubicBezTo>
                  <a:cubicBezTo>
                    <a:pt x="105649" y="2531691"/>
                    <a:pt x="104926" y="2496746"/>
                    <a:pt x="115659" y="2464547"/>
                  </a:cubicBezTo>
                  <a:cubicBezTo>
                    <a:pt x="151854" y="2355963"/>
                    <a:pt x="103029" y="2489806"/>
                    <a:pt x="158859" y="2378147"/>
                  </a:cubicBezTo>
                  <a:cubicBezTo>
                    <a:pt x="193026" y="2309814"/>
                    <a:pt x="174779" y="2337720"/>
                    <a:pt x="209259" y="2291747"/>
                  </a:cubicBezTo>
                  <a:cubicBezTo>
                    <a:pt x="211659" y="2284547"/>
                    <a:pt x="214462" y="2277469"/>
                    <a:pt x="216459" y="2270147"/>
                  </a:cubicBezTo>
                  <a:cubicBezTo>
                    <a:pt x="221666" y="2251053"/>
                    <a:pt x="224601" y="2231322"/>
                    <a:pt x="230859" y="2212547"/>
                  </a:cubicBezTo>
                  <a:cubicBezTo>
                    <a:pt x="233259" y="2205347"/>
                    <a:pt x="234665" y="2197735"/>
                    <a:pt x="238059" y="2190947"/>
                  </a:cubicBezTo>
                  <a:cubicBezTo>
                    <a:pt x="241929" y="2183207"/>
                    <a:pt x="248589" y="2177087"/>
                    <a:pt x="252459" y="2169347"/>
                  </a:cubicBezTo>
                  <a:cubicBezTo>
                    <a:pt x="255853" y="2162559"/>
                    <a:pt x="255449" y="2154062"/>
                    <a:pt x="259659" y="2147747"/>
                  </a:cubicBezTo>
                  <a:cubicBezTo>
                    <a:pt x="265307" y="2139275"/>
                    <a:pt x="274740" y="2133969"/>
                    <a:pt x="281259" y="2126147"/>
                  </a:cubicBezTo>
                  <a:cubicBezTo>
                    <a:pt x="286799" y="2119499"/>
                    <a:pt x="290859" y="2111747"/>
                    <a:pt x="295659" y="2104547"/>
                  </a:cubicBezTo>
                  <a:cubicBezTo>
                    <a:pt x="300459" y="2073347"/>
                    <a:pt x="303211" y="2041762"/>
                    <a:pt x="310059" y="2010947"/>
                  </a:cubicBezTo>
                  <a:cubicBezTo>
                    <a:pt x="312863" y="1998330"/>
                    <a:pt x="319921" y="1987048"/>
                    <a:pt x="324459" y="1974947"/>
                  </a:cubicBezTo>
                  <a:cubicBezTo>
                    <a:pt x="327124" y="1967841"/>
                    <a:pt x="328265" y="1960135"/>
                    <a:pt x="331659" y="1953347"/>
                  </a:cubicBezTo>
                  <a:cubicBezTo>
                    <a:pt x="335529" y="1945607"/>
                    <a:pt x="342189" y="1939487"/>
                    <a:pt x="346059" y="1931747"/>
                  </a:cubicBezTo>
                  <a:cubicBezTo>
                    <a:pt x="349453" y="1924959"/>
                    <a:pt x="349573" y="1916781"/>
                    <a:pt x="353259" y="1910147"/>
                  </a:cubicBezTo>
                  <a:cubicBezTo>
                    <a:pt x="361664" y="1895018"/>
                    <a:pt x="372459" y="1881347"/>
                    <a:pt x="382059" y="1866947"/>
                  </a:cubicBezTo>
                  <a:cubicBezTo>
                    <a:pt x="386859" y="1859747"/>
                    <a:pt x="391267" y="1852270"/>
                    <a:pt x="396459" y="1845347"/>
                  </a:cubicBezTo>
                  <a:cubicBezTo>
                    <a:pt x="403659" y="1835747"/>
                    <a:pt x="412013" y="1826912"/>
                    <a:pt x="418059" y="1816547"/>
                  </a:cubicBezTo>
                  <a:cubicBezTo>
                    <a:pt x="464754" y="1736498"/>
                    <a:pt x="425352" y="1780454"/>
                    <a:pt x="468459" y="1737347"/>
                  </a:cubicBezTo>
                  <a:cubicBezTo>
                    <a:pt x="482941" y="1693900"/>
                    <a:pt x="467323" y="1734441"/>
                    <a:pt x="504459" y="1672547"/>
                  </a:cubicBezTo>
                  <a:cubicBezTo>
                    <a:pt x="534963" y="1621707"/>
                    <a:pt x="518296" y="1648191"/>
                    <a:pt x="554859" y="1593347"/>
                  </a:cubicBezTo>
                  <a:cubicBezTo>
                    <a:pt x="565611" y="1577218"/>
                    <a:pt x="578356" y="1557236"/>
                    <a:pt x="590859" y="1542947"/>
                  </a:cubicBezTo>
                  <a:cubicBezTo>
                    <a:pt x="599799" y="1532730"/>
                    <a:pt x="610824" y="1524455"/>
                    <a:pt x="619659" y="1514147"/>
                  </a:cubicBezTo>
                  <a:cubicBezTo>
                    <a:pt x="625291" y="1507577"/>
                    <a:pt x="628519" y="1499195"/>
                    <a:pt x="634059" y="1492547"/>
                  </a:cubicBezTo>
                  <a:cubicBezTo>
                    <a:pt x="640578" y="1484725"/>
                    <a:pt x="649408" y="1478984"/>
                    <a:pt x="655659" y="1470947"/>
                  </a:cubicBezTo>
                  <a:lnTo>
                    <a:pt x="698859" y="1406147"/>
                  </a:lnTo>
                  <a:cubicBezTo>
                    <a:pt x="703659" y="1398947"/>
                    <a:pt x="707140" y="1390666"/>
                    <a:pt x="713259" y="1384547"/>
                  </a:cubicBezTo>
                  <a:cubicBezTo>
                    <a:pt x="722859" y="1374947"/>
                    <a:pt x="733224" y="1366055"/>
                    <a:pt x="742059" y="1355747"/>
                  </a:cubicBezTo>
                  <a:cubicBezTo>
                    <a:pt x="747691" y="1349177"/>
                    <a:pt x="750340" y="1340266"/>
                    <a:pt x="756459" y="1334147"/>
                  </a:cubicBezTo>
                  <a:cubicBezTo>
                    <a:pt x="762578" y="1328028"/>
                    <a:pt x="771018" y="1324777"/>
                    <a:pt x="778059" y="1319747"/>
                  </a:cubicBezTo>
                  <a:cubicBezTo>
                    <a:pt x="787824" y="1312772"/>
                    <a:pt x="797748" y="1305956"/>
                    <a:pt x="806859" y="1298147"/>
                  </a:cubicBezTo>
                  <a:cubicBezTo>
                    <a:pt x="814590" y="1291520"/>
                    <a:pt x="819987" y="1282195"/>
                    <a:pt x="828459" y="1276547"/>
                  </a:cubicBezTo>
                  <a:cubicBezTo>
                    <a:pt x="834774" y="1272337"/>
                    <a:pt x="843271" y="1272741"/>
                    <a:pt x="850059" y="1269347"/>
                  </a:cubicBezTo>
                  <a:cubicBezTo>
                    <a:pt x="866241" y="1261256"/>
                    <a:pt x="881885" y="1246996"/>
                    <a:pt x="893259" y="1233347"/>
                  </a:cubicBezTo>
                  <a:cubicBezTo>
                    <a:pt x="898799" y="1226699"/>
                    <a:pt x="900902" y="1217153"/>
                    <a:pt x="907659" y="1211747"/>
                  </a:cubicBezTo>
                  <a:cubicBezTo>
                    <a:pt x="913585" y="1207006"/>
                    <a:pt x="922059" y="1206947"/>
                    <a:pt x="929259" y="1204547"/>
                  </a:cubicBezTo>
                  <a:cubicBezTo>
                    <a:pt x="934059" y="1197347"/>
                    <a:pt x="936902" y="1188353"/>
                    <a:pt x="943659" y="1182947"/>
                  </a:cubicBezTo>
                  <a:cubicBezTo>
                    <a:pt x="949585" y="1178206"/>
                    <a:pt x="958471" y="1179141"/>
                    <a:pt x="965259" y="1175747"/>
                  </a:cubicBezTo>
                  <a:cubicBezTo>
                    <a:pt x="972999" y="1171877"/>
                    <a:pt x="979659" y="1166147"/>
                    <a:pt x="986859" y="1161347"/>
                  </a:cubicBezTo>
                  <a:cubicBezTo>
                    <a:pt x="1025259" y="1103747"/>
                    <a:pt x="974859" y="1173347"/>
                    <a:pt x="1022859" y="1125347"/>
                  </a:cubicBezTo>
                  <a:cubicBezTo>
                    <a:pt x="1028978" y="1119228"/>
                    <a:pt x="1030747" y="1109445"/>
                    <a:pt x="1037259" y="1103747"/>
                  </a:cubicBezTo>
                  <a:cubicBezTo>
                    <a:pt x="1050284" y="1092350"/>
                    <a:pt x="1080459" y="1074947"/>
                    <a:pt x="1080459" y="1074947"/>
                  </a:cubicBezTo>
                  <a:cubicBezTo>
                    <a:pt x="1085259" y="1067747"/>
                    <a:pt x="1090989" y="1061087"/>
                    <a:pt x="1094859" y="1053347"/>
                  </a:cubicBezTo>
                  <a:cubicBezTo>
                    <a:pt x="1098253" y="1046559"/>
                    <a:pt x="1098373" y="1038381"/>
                    <a:pt x="1102059" y="1031747"/>
                  </a:cubicBezTo>
                  <a:cubicBezTo>
                    <a:pt x="1110464" y="1016618"/>
                    <a:pt x="1121259" y="1002947"/>
                    <a:pt x="1130859" y="988547"/>
                  </a:cubicBezTo>
                  <a:cubicBezTo>
                    <a:pt x="1135659" y="981347"/>
                    <a:pt x="1138059" y="971747"/>
                    <a:pt x="1145259" y="966947"/>
                  </a:cubicBezTo>
                  <a:cubicBezTo>
                    <a:pt x="1198888" y="931195"/>
                    <a:pt x="1133021" y="977145"/>
                    <a:pt x="1188459" y="930947"/>
                  </a:cubicBezTo>
                  <a:cubicBezTo>
                    <a:pt x="1201219" y="920313"/>
                    <a:pt x="1224360" y="908361"/>
                    <a:pt x="1238859" y="902147"/>
                  </a:cubicBezTo>
                  <a:cubicBezTo>
                    <a:pt x="1245835" y="899157"/>
                    <a:pt x="1253259" y="897347"/>
                    <a:pt x="1260459" y="894947"/>
                  </a:cubicBezTo>
                  <a:cubicBezTo>
                    <a:pt x="1284163" y="871243"/>
                    <a:pt x="1290811" y="861771"/>
                    <a:pt x="1325259" y="844547"/>
                  </a:cubicBezTo>
                  <a:cubicBezTo>
                    <a:pt x="1334859" y="839747"/>
                    <a:pt x="1344855" y="835669"/>
                    <a:pt x="1354059" y="830147"/>
                  </a:cubicBezTo>
                  <a:cubicBezTo>
                    <a:pt x="1368899" y="821243"/>
                    <a:pt x="1380840" y="806820"/>
                    <a:pt x="1397259" y="801347"/>
                  </a:cubicBezTo>
                  <a:lnTo>
                    <a:pt x="1440459" y="786947"/>
                  </a:lnTo>
                  <a:lnTo>
                    <a:pt x="1462059" y="779747"/>
                  </a:lnTo>
                  <a:cubicBezTo>
                    <a:pt x="1469259" y="772547"/>
                    <a:pt x="1475837" y="764666"/>
                    <a:pt x="1483659" y="758147"/>
                  </a:cubicBezTo>
                  <a:cubicBezTo>
                    <a:pt x="1490307" y="752607"/>
                    <a:pt x="1499853" y="750504"/>
                    <a:pt x="1505259" y="743747"/>
                  </a:cubicBezTo>
                  <a:cubicBezTo>
                    <a:pt x="1510000" y="737821"/>
                    <a:pt x="1509065" y="728935"/>
                    <a:pt x="1512459" y="722147"/>
                  </a:cubicBezTo>
                  <a:cubicBezTo>
                    <a:pt x="1516329" y="714407"/>
                    <a:pt x="1522059" y="707747"/>
                    <a:pt x="1526859" y="700547"/>
                  </a:cubicBezTo>
                  <a:cubicBezTo>
                    <a:pt x="1535805" y="664762"/>
                    <a:pt x="1534059" y="681642"/>
                    <a:pt x="1534059" y="650147"/>
                  </a:cubicBezTo>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41000"/>
                  </a:schemeClr>
                </a:solidFill>
              </a:endParaRPr>
            </a:p>
          </p:txBody>
        </p:sp>
      </p:grpSp>
      <p:pic>
        <p:nvPicPr>
          <p:cNvPr id="9" name="Picture 8"/>
          <p:cNvPicPr>
            <a:picLocks noChangeAspect="1"/>
          </p:cNvPicPr>
          <p:nvPr/>
        </p:nvPicPr>
        <p:blipFill>
          <a:blip r:embed="rId4"/>
          <a:stretch>
            <a:fillRect/>
          </a:stretch>
        </p:blipFill>
        <p:spPr>
          <a:xfrm>
            <a:off x="685800" y="5486400"/>
            <a:ext cx="6172200" cy="1238250"/>
          </a:xfrm>
          <a:prstGeom prst="rect">
            <a:avLst/>
          </a:prstGeom>
        </p:spPr>
      </p:pic>
    </p:spTree>
    <p:extLst>
      <p:ext uri="{BB962C8B-B14F-4D97-AF65-F5344CB8AC3E}">
        <p14:creationId xmlns:p14="http://schemas.microsoft.com/office/powerpoint/2010/main" val="4095447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638300"/>
            <a:ext cx="8953500" cy="4351338"/>
          </a:xfrm>
        </p:spPr>
        <p:txBody>
          <a:bodyPr>
            <a:normAutofit/>
          </a:bodyPr>
          <a:lstStyle/>
          <a:p>
            <a:r>
              <a:rPr lang="en-US" sz="1400" dirty="0">
                <a:solidFill>
                  <a:srgbClr val="00B0F0"/>
                </a:solidFill>
                <a:latin typeface="Courier New" panose="02070309020205020404" pitchFamily="49" charset="0"/>
                <a:cs typeface="Courier New" panose="02070309020205020404" pitchFamily="49" charset="0"/>
              </a:rPr>
              <a:t>kernel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scipy.signal.firwin</a:t>
            </a:r>
            <a:r>
              <a:rPr lang="en-US" sz="1400" dirty="0">
                <a:latin typeface="Courier New" panose="02070309020205020404" pitchFamily="49" charset="0"/>
                <a:cs typeface="Courier New" panose="02070309020205020404" pitchFamily="49" charset="0"/>
              </a:rPr>
              <a:t>(n,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*2/</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pass_zero</a:t>
            </a:r>
            <a:r>
              <a:rPr lang="en-US" sz="1400" dirty="0">
                <a:latin typeface="Courier New" panose="02070309020205020404" pitchFamily="49" charset="0"/>
                <a:cs typeface="Courier New" panose="02070309020205020404" pitchFamily="49" charset="0"/>
              </a:rPr>
              <a:t>=False)</a:t>
            </a:r>
          </a:p>
          <a:p>
            <a:r>
              <a:rPr lang="en-US" sz="1400" dirty="0">
                <a:latin typeface="Courier New" panose="02070309020205020404" pitchFamily="49" charset="0"/>
                <a:cs typeface="Courier New" panose="02070309020205020404" pitchFamily="49" charset="0"/>
              </a:rPr>
              <a:t>output = </a:t>
            </a:r>
            <a:r>
              <a:rPr lang="en-US" sz="1400" dirty="0" err="1">
                <a:latin typeface="Courier New" panose="02070309020205020404" pitchFamily="49" charset="0"/>
                <a:cs typeface="Courier New" panose="02070309020205020404" pitchFamily="49" charset="0"/>
              </a:rPr>
              <a:t>np.conv</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input_signal</a:t>
            </a:r>
            <a:r>
              <a:rPr lang="en-US" sz="1400" dirty="0">
                <a:latin typeface="Courier New" panose="02070309020205020404" pitchFamily="49" charset="0"/>
                <a:cs typeface="Courier New" panose="02070309020205020404" pitchFamily="49" charset="0"/>
              </a:rPr>
              <a:t>, </a:t>
            </a:r>
            <a:r>
              <a:rPr lang="en-US" sz="1400" dirty="0">
                <a:solidFill>
                  <a:srgbClr val="00B0F0"/>
                </a:solidFill>
                <a:latin typeface="Courier New" panose="02070309020205020404" pitchFamily="49" charset="0"/>
                <a:cs typeface="Courier New" panose="02070309020205020404" pitchFamily="49" charset="0"/>
              </a:rPr>
              <a:t>kernel</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sz="1400" dirty="0"/>
          </a:p>
        </p:txBody>
      </p:sp>
      <p:sp>
        <p:nvSpPr>
          <p:cNvPr id="2" name="Title 1"/>
          <p:cNvSpPr>
            <a:spLocks noGrp="1"/>
          </p:cNvSpPr>
          <p:nvPr>
            <p:ph type="title"/>
          </p:nvPr>
        </p:nvSpPr>
        <p:spPr>
          <a:xfrm>
            <a:off x="304800" y="365126"/>
            <a:ext cx="8496300" cy="1325563"/>
          </a:xfrm>
        </p:spPr>
        <p:txBody>
          <a:bodyPr/>
          <a:lstStyle/>
          <a:p>
            <a:r>
              <a:rPr lang="en-US" dirty="0"/>
              <a:t>Python code:</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333" t="3214" r="7500" b="6290"/>
          <a:stretch/>
        </p:blipFill>
        <p:spPr>
          <a:xfrm>
            <a:off x="1638300" y="2781300"/>
            <a:ext cx="5905500" cy="3963966"/>
          </a:xfrm>
          <a:prstGeom prst="rect">
            <a:avLst/>
          </a:prstGeom>
        </p:spPr>
      </p:pic>
    </p:spTree>
    <p:extLst>
      <p:ext uri="{BB962C8B-B14F-4D97-AF65-F5344CB8AC3E}">
        <p14:creationId xmlns:p14="http://schemas.microsoft.com/office/powerpoint/2010/main" val="2480960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38300"/>
            <a:ext cx="8515350" cy="4351338"/>
          </a:xfrm>
        </p:spPr>
        <p:txBody>
          <a:bodyPr>
            <a:normAutofit/>
          </a:bodyPr>
          <a:lstStyle/>
          <a:p>
            <a:r>
              <a:rPr lang="en-US" sz="1200" dirty="0">
                <a:latin typeface="Courier New" panose="02070309020205020404" pitchFamily="49" charset="0"/>
                <a:cs typeface="Courier New" panose="02070309020205020404" pitchFamily="49" charset="0"/>
              </a:rPr>
              <a:t>kernel = </a:t>
            </a:r>
            <a:r>
              <a:rPr lang="en-US" sz="1200" dirty="0" err="1">
                <a:latin typeface="Courier New" panose="02070309020205020404" pitchFamily="49" charset="0"/>
                <a:cs typeface="Courier New" panose="02070309020205020404" pitchFamily="49" charset="0"/>
              </a:rPr>
              <a:t>scipy.signal.firwin</a:t>
            </a:r>
            <a:r>
              <a:rPr lang="en-US" sz="1200" dirty="0">
                <a:latin typeface="Courier New" panose="02070309020205020404" pitchFamily="49" charset="0"/>
                <a:cs typeface="Courier New" panose="02070309020205020404" pitchFamily="49" charset="0"/>
              </a:rPr>
              <a:t>(</a:t>
            </a:r>
            <a:r>
              <a:rPr lang="en-US" sz="1200" dirty="0">
                <a:solidFill>
                  <a:srgbClr val="FF0000"/>
                </a:solidFill>
                <a:latin typeface="Courier New" panose="02070309020205020404" pitchFamily="49" charset="0"/>
                <a:cs typeface="Courier New" panose="02070309020205020404" pitchFamily="49" charset="0"/>
              </a:rPr>
              <a:t>n</a:t>
            </a:r>
            <a:r>
              <a:rPr lang="en-US" sz="1200" dirty="0">
                <a:latin typeface="Courier New" panose="02070309020205020404" pitchFamily="49" charset="0"/>
                <a:cs typeface="Courier New" panose="02070309020205020404" pitchFamily="49" charset="0"/>
              </a:rPr>
              <a:t>, </a:t>
            </a:r>
            <a:r>
              <a:rPr lang="en-US" sz="1200" dirty="0" err="1">
                <a:solidFill>
                  <a:schemeClr val="accent5"/>
                </a:solidFill>
                <a:latin typeface="Courier New" panose="02070309020205020404" pitchFamily="49" charset="0"/>
                <a:cs typeface="Courier New" panose="02070309020205020404" pitchFamily="49" charset="0"/>
              </a:rPr>
              <a:t>cutoff_frequency</a:t>
            </a:r>
            <a:r>
              <a:rPr lang="en-US" sz="1200" dirty="0">
                <a:solidFill>
                  <a:schemeClr val="accent5"/>
                </a:solidFill>
                <a:latin typeface="Courier New" panose="02070309020205020404" pitchFamily="49" charset="0"/>
                <a:cs typeface="Courier New" panose="02070309020205020404" pitchFamily="49" charset="0"/>
              </a:rPr>
              <a:t>*2/</a:t>
            </a:r>
            <a:r>
              <a:rPr lang="en-US" sz="1200" dirty="0" err="1">
                <a:solidFill>
                  <a:schemeClr val="accent5"/>
                </a:solidFill>
                <a:latin typeface="Courier New" panose="02070309020205020404" pitchFamily="49" charset="0"/>
                <a:cs typeface="Courier New" panose="02070309020205020404" pitchFamily="49" charset="0"/>
              </a:rPr>
              <a:t>sampleRate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pass_zero</a:t>
            </a:r>
            <a:r>
              <a:rPr lang="en-US" sz="1200" dirty="0">
                <a:latin typeface="Courier New" panose="02070309020205020404" pitchFamily="49" charset="0"/>
                <a:cs typeface="Courier New" panose="02070309020205020404" pitchFamily="49" charset="0"/>
              </a:rPr>
              <a:t>=False)</a:t>
            </a:r>
          </a:p>
          <a:p>
            <a:endParaRPr lang="en-US" sz="2000" dirty="0">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is filter “order”</a:t>
            </a:r>
          </a:p>
          <a:p>
            <a:r>
              <a:rPr lang="en-US" sz="2000" dirty="0" err="1">
                <a:solidFill>
                  <a:schemeClr val="accent5"/>
                </a:solidFill>
                <a:latin typeface="Courier New" panose="02070309020205020404" pitchFamily="49" charset="0"/>
                <a:cs typeface="Courier New" panose="02070309020205020404" pitchFamily="49" charset="0"/>
              </a:rPr>
              <a:t>cutoff_frequency</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is half-power frequency (transition from pass to stop bands)</a:t>
            </a:r>
          </a:p>
          <a:p>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114300" y="365126"/>
            <a:ext cx="9029700" cy="1325563"/>
          </a:xfrm>
        </p:spPr>
        <p:txBody>
          <a:bodyPr/>
          <a:lstStyle/>
          <a:p>
            <a:r>
              <a:rPr lang="en-US" dirty="0"/>
              <a:t>“</a:t>
            </a:r>
            <a:r>
              <a:rPr lang="en-US" dirty="0" err="1"/>
              <a:t>firwin</a:t>
            </a:r>
            <a:r>
              <a:rPr lang="en-US" dirty="0"/>
              <a:t>” function:</a:t>
            </a:r>
          </a:p>
        </p:txBody>
      </p:sp>
    </p:spTree>
    <p:extLst>
      <p:ext uri="{BB962C8B-B14F-4D97-AF65-F5344CB8AC3E}">
        <p14:creationId xmlns:p14="http://schemas.microsoft.com/office/powerpoint/2010/main" val="3851801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38300"/>
            <a:ext cx="8515350" cy="4351338"/>
          </a:xfrm>
        </p:spPr>
        <p:txBody>
          <a:bodyPr>
            <a:normAutofit/>
          </a:bodyPr>
          <a:lstStyle/>
          <a:p>
            <a:r>
              <a:rPr lang="en-US" sz="1200" dirty="0">
                <a:latin typeface="Courier New" panose="02070309020205020404" pitchFamily="49" charset="0"/>
                <a:cs typeface="Courier New" panose="02070309020205020404" pitchFamily="49" charset="0"/>
              </a:rPr>
              <a:t>kernel = </a:t>
            </a:r>
            <a:r>
              <a:rPr lang="en-US" sz="1200" dirty="0" err="1">
                <a:latin typeface="Courier New" panose="02070309020205020404" pitchFamily="49" charset="0"/>
                <a:cs typeface="Courier New" panose="02070309020205020404" pitchFamily="49" charset="0"/>
              </a:rPr>
              <a:t>scipy.signal.firwin</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cutoff_frequency</a:t>
            </a:r>
            <a:r>
              <a:rPr lang="en-US" sz="1200" dirty="0">
                <a:latin typeface="Courier New" panose="02070309020205020404" pitchFamily="49" charset="0"/>
                <a:cs typeface="Courier New" panose="02070309020205020404" pitchFamily="49" charset="0"/>
              </a:rPr>
              <a:t>*2/</a:t>
            </a:r>
            <a:r>
              <a:rPr lang="en-US" sz="1200" dirty="0" err="1">
                <a:latin typeface="Courier New" panose="02070309020205020404" pitchFamily="49" charset="0"/>
                <a:cs typeface="Courier New" panose="02070309020205020404" pitchFamily="49" charset="0"/>
              </a:rPr>
              <a:t>sampleRate</a:t>
            </a:r>
            <a:r>
              <a:rPr lang="en-US" sz="1200" dirty="0">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pass_zero</a:t>
            </a:r>
            <a:r>
              <a:rPr lang="en-US" sz="1200" dirty="0">
                <a:solidFill>
                  <a:srgbClr val="FF0000"/>
                </a:solidFill>
                <a:latin typeface="Courier New" panose="02070309020205020404" pitchFamily="49" charset="0"/>
                <a:cs typeface="Courier New" panose="02070309020205020404" pitchFamily="49" charset="0"/>
              </a:rPr>
              <a:t>=False</a:t>
            </a:r>
            <a:r>
              <a:rPr lang="en-US" sz="12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114300" y="365126"/>
            <a:ext cx="9029700" cy="1325563"/>
          </a:xfrm>
        </p:spPr>
        <p:txBody>
          <a:bodyPr/>
          <a:lstStyle/>
          <a:p>
            <a:r>
              <a:rPr lang="en-US" dirty="0" err="1"/>
              <a:t>pass_zero</a:t>
            </a:r>
            <a:r>
              <a:rPr lang="en-US" dirty="0"/>
              <a:t> argument specifies low vs high-pass behavior</a:t>
            </a:r>
          </a:p>
        </p:txBody>
      </p:sp>
      <p:pic>
        <p:nvPicPr>
          <p:cNvPr id="4" name="Picture 3"/>
          <p:cNvPicPr>
            <a:picLocks noChangeAspect="1"/>
          </p:cNvPicPr>
          <p:nvPr/>
        </p:nvPicPr>
        <p:blipFill rotWithShape="1">
          <a:blip r:embed="rId2"/>
          <a:srcRect l="6541" r="50561" b="58508"/>
          <a:stretch/>
        </p:blipFill>
        <p:spPr>
          <a:xfrm>
            <a:off x="3200400" y="3733800"/>
            <a:ext cx="3505200" cy="2045122"/>
          </a:xfrm>
          <a:prstGeom prst="rect">
            <a:avLst/>
          </a:prstGeom>
        </p:spPr>
      </p:pic>
      <p:sp>
        <p:nvSpPr>
          <p:cNvPr id="5" name="TextBox 4"/>
          <p:cNvSpPr txBox="1"/>
          <p:nvPr/>
        </p:nvSpPr>
        <p:spPr>
          <a:xfrm>
            <a:off x="2986521" y="3200400"/>
            <a:ext cx="1642629" cy="369332"/>
          </a:xfrm>
          <a:prstGeom prst="rect">
            <a:avLst/>
          </a:prstGeom>
          <a:noFill/>
        </p:spPr>
        <p:txBody>
          <a:bodyPr wrap="none" rtlCol="0">
            <a:spAutoFit/>
          </a:bodyPr>
          <a:lstStyle/>
          <a:p>
            <a:r>
              <a:rPr lang="en-US" dirty="0" err="1">
                <a:solidFill>
                  <a:srgbClr val="FF0000"/>
                </a:solidFill>
              </a:rPr>
              <a:t>pass_zero</a:t>
            </a:r>
            <a:r>
              <a:rPr lang="en-US" dirty="0">
                <a:solidFill>
                  <a:srgbClr val="FF0000"/>
                </a:solidFill>
              </a:rPr>
              <a:t>=True</a:t>
            </a:r>
          </a:p>
        </p:txBody>
      </p:sp>
      <p:cxnSp>
        <p:nvCxnSpPr>
          <p:cNvPr id="8" name="Straight Arrow Connector 7">
            <a:extLst>
              <a:ext uri="{FF2B5EF4-FFF2-40B4-BE49-F238E27FC236}">
                <a16:creationId xmlns:a16="http://schemas.microsoft.com/office/drawing/2014/main" id="{860A29F6-118E-4EEA-BDB3-E9464BD03EA1}"/>
              </a:ext>
            </a:extLst>
          </p:cNvPr>
          <p:cNvCxnSpPr/>
          <p:nvPr/>
        </p:nvCxnSpPr>
        <p:spPr>
          <a:xfrm>
            <a:off x="3276600" y="3613666"/>
            <a:ext cx="0" cy="348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56B7DD7-0C8E-4269-A837-1BC76B069CC2}"/>
              </a:ext>
            </a:extLst>
          </p:cNvPr>
          <p:cNvSpPr txBox="1"/>
          <p:nvPr/>
        </p:nvSpPr>
        <p:spPr>
          <a:xfrm>
            <a:off x="4838700" y="3200400"/>
            <a:ext cx="1695592" cy="369332"/>
          </a:xfrm>
          <a:prstGeom prst="rect">
            <a:avLst/>
          </a:prstGeom>
          <a:noFill/>
        </p:spPr>
        <p:txBody>
          <a:bodyPr wrap="none" rtlCol="0">
            <a:spAutoFit/>
          </a:bodyPr>
          <a:lstStyle/>
          <a:p>
            <a:r>
              <a:rPr lang="en-US" dirty="0" err="1">
                <a:solidFill>
                  <a:srgbClr val="FF0000"/>
                </a:solidFill>
              </a:rPr>
              <a:t>pass_zero</a:t>
            </a:r>
            <a:r>
              <a:rPr lang="en-US" dirty="0">
                <a:solidFill>
                  <a:srgbClr val="FF0000"/>
                </a:solidFill>
              </a:rPr>
              <a:t>=False</a:t>
            </a:r>
          </a:p>
        </p:txBody>
      </p:sp>
      <p:cxnSp>
        <p:nvCxnSpPr>
          <p:cNvPr id="10" name="Straight Arrow Connector 9">
            <a:extLst>
              <a:ext uri="{FF2B5EF4-FFF2-40B4-BE49-F238E27FC236}">
                <a16:creationId xmlns:a16="http://schemas.microsoft.com/office/drawing/2014/main" id="{3363A5D4-1C92-42CC-BE62-252528125A73}"/>
              </a:ext>
            </a:extLst>
          </p:cNvPr>
          <p:cNvCxnSpPr/>
          <p:nvPr/>
        </p:nvCxnSpPr>
        <p:spPr>
          <a:xfrm>
            <a:off x="5145018" y="3629799"/>
            <a:ext cx="0" cy="348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59E5BA1-6F55-42D2-9B4E-6C9EFEB55CAF}"/>
              </a:ext>
            </a:extLst>
          </p:cNvPr>
          <p:cNvSpPr txBox="1"/>
          <p:nvPr/>
        </p:nvSpPr>
        <p:spPr>
          <a:xfrm>
            <a:off x="3086100" y="5621586"/>
            <a:ext cx="838200" cy="369332"/>
          </a:xfrm>
          <a:prstGeom prst="rect">
            <a:avLst/>
          </a:prstGeom>
          <a:noFill/>
        </p:spPr>
        <p:txBody>
          <a:bodyPr wrap="square" rtlCol="0">
            <a:spAutoFit/>
          </a:bodyPr>
          <a:lstStyle/>
          <a:p>
            <a:r>
              <a:rPr lang="en-US" dirty="0">
                <a:solidFill>
                  <a:srgbClr val="FF0000"/>
                </a:solidFill>
              </a:rPr>
              <a:t>0 Hz</a:t>
            </a:r>
          </a:p>
        </p:txBody>
      </p:sp>
      <p:sp>
        <p:nvSpPr>
          <p:cNvPr id="12" name="TextBox 11">
            <a:extLst>
              <a:ext uri="{FF2B5EF4-FFF2-40B4-BE49-F238E27FC236}">
                <a16:creationId xmlns:a16="http://schemas.microsoft.com/office/drawing/2014/main" id="{5D0FE40D-30B8-4179-BA2E-9067FE05BFDE}"/>
              </a:ext>
            </a:extLst>
          </p:cNvPr>
          <p:cNvSpPr txBox="1"/>
          <p:nvPr/>
        </p:nvSpPr>
        <p:spPr>
          <a:xfrm>
            <a:off x="4953000" y="5628975"/>
            <a:ext cx="838200" cy="369332"/>
          </a:xfrm>
          <a:prstGeom prst="rect">
            <a:avLst/>
          </a:prstGeom>
          <a:noFill/>
        </p:spPr>
        <p:txBody>
          <a:bodyPr wrap="square" rtlCol="0">
            <a:spAutoFit/>
          </a:bodyPr>
          <a:lstStyle/>
          <a:p>
            <a:r>
              <a:rPr lang="en-US" dirty="0">
                <a:solidFill>
                  <a:srgbClr val="FF0000"/>
                </a:solidFill>
              </a:rPr>
              <a:t>0 Hz</a:t>
            </a:r>
          </a:p>
        </p:txBody>
      </p:sp>
      <p:cxnSp>
        <p:nvCxnSpPr>
          <p:cNvPr id="13" name="Straight Arrow Connector 12">
            <a:extLst>
              <a:ext uri="{FF2B5EF4-FFF2-40B4-BE49-F238E27FC236}">
                <a16:creationId xmlns:a16="http://schemas.microsoft.com/office/drawing/2014/main" id="{1E4B2E4C-F4D1-486C-AD08-6ADC92B16EB1}"/>
              </a:ext>
            </a:extLst>
          </p:cNvPr>
          <p:cNvCxnSpPr>
            <a:cxnSpLocks/>
            <a:stCxn id="9" idx="0"/>
          </p:cNvCxnSpPr>
          <p:nvPr/>
        </p:nvCxnSpPr>
        <p:spPr>
          <a:xfrm flipV="1">
            <a:off x="5686496" y="1905002"/>
            <a:ext cx="1133404" cy="12953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853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638300"/>
            <a:ext cx="8877300" cy="4351338"/>
          </a:xfrm>
        </p:spPr>
        <p:txBody>
          <a:bodyPr>
            <a:normAutofit/>
          </a:bodyPr>
          <a:lstStyle/>
          <a:p>
            <a:r>
              <a:rPr lang="en-US" sz="1600" dirty="0">
                <a:latin typeface="Courier New" panose="02070309020205020404" pitchFamily="49" charset="0"/>
                <a:cs typeface="Courier New" panose="02070309020205020404" pitchFamily="49" charset="0"/>
              </a:rPr>
              <a:t>kernel = fir1(n, </a:t>
            </a:r>
            <a:r>
              <a:rPr lang="en-US" sz="1600" dirty="0" err="1">
                <a:latin typeface="Courier New" panose="02070309020205020404" pitchFamily="49" charset="0"/>
                <a:cs typeface="Courier New" panose="02070309020205020404" pitchFamily="49" charset="0"/>
              </a:rPr>
              <a:t>cutoff_frequency</a:t>
            </a:r>
            <a:r>
              <a:rPr lang="en-US" sz="1600" dirty="0">
                <a:latin typeface="Courier New" panose="02070309020205020404" pitchFamily="49" charset="0"/>
                <a:cs typeface="Courier New" panose="02070309020205020404" pitchFamily="49" charset="0"/>
              </a:rPr>
              <a:t>*2/</a:t>
            </a:r>
            <a:r>
              <a:rPr lang="en-US" sz="1600" dirty="0" err="1">
                <a:latin typeface="Courier New" panose="02070309020205020404" pitchFamily="49" charset="0"/>
                <a:cs typeface="Courier New" panose="02070309020205020404" pitchFamily="49" charset="0"/>
              </a:rPr>
              <a:t>sampleRate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pass_zero</a:t>
            </a:r>
            <a:r>
              <a:rPr lang="en-US" sz="1600" dirty="0">
                <a:latin typeface="Courier New" panose="02070309020205020404" pitchFamily="49" charset="0"/>
                <a:cs typeface="Courier New" panose="02070309020205020404" pitchFamily="49" charset="0"/>
              </a:rPr>
              <a:t>=False)</a:t>
            </a:r>
          </a:p>
          <a:p>
            <a:r>
              <a:rPr lang="en-US" sz="1600" dirty="0">
                <a:latin typeface="Courier New" panose="02070309020205020404" pitchFamily="49" charset="0"/>
                <a:cs typeface="Courier New" panose="02070309020205020404" pitchFamily="49" charset="0"/>
              </a:rPr>
              <a:t>output = </a:t>
            </a:r>
            <a:r>
              <a:rPr lang="en-US" sz="1600" dirty="0" err="1">
                <a:latin typeface="Courier New" panose="02070309020205020404" pitchFamily="49" charset="0"/>
                <a:cs typeface="Courier New" panose="02070309020205020404" pitchFamily="49" charset="0"/>
              </a:rPr>
              <a:t>np.convolve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input_signal</a:t>
            </a:r>
            <a:r>
              <a:rPr lang="en-US" sz="1600" dirty="0">
                <a:latin typeface="Courier New" panose="02070309020205020404" pitchFamily="49" charset="0"/>
                <a:cs typeface="Courier New" panose="02070309020205020404" pitchFamily="49" charset="0"/>
              </a:rPr>
              <a:t>, kernel)</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kernel </a:t>
            </a:r>
            <a:r>
              <a:rPr lang="en-US" sz="2000" dirty="0">
                <a:cs typeface="Courier New" panose="02070309020205020404" pitchFamily="49" charset="0"/>
              </a:rPr>
              <a:t>is also called “impulse function”</a:t>
            </a:r>
          </a:p>
          <a:p>
            <a:r>
              <a:rPr lang="en-US" sz="2000" dirty="0">
                <a:latin typeface="Courier New" panose="02070309020205020404" pitchFamily="49" charset="0"/>
                <a:cs typeface="Courier New" panose="02070309020205020404" pitchFamily="49" charset="0"/>
              </a:rPr>
              <a:t>“convolving” </a:t>
            </a:r>
            <a:r>
              <a:rPr lang="en-US" sz="2000" dirty="0">
                <a:cs typeface="Courier New" panose="02070309020205020404" pitchFamily="49" charset="0"/>
              </a:rPr>
              <a:t>input with kernel produces filtered output.</a:t>
            </a:r>
          </a:p>
          <a:p>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114300" y="365126"/>
            <a:ext cx="9029700" cy="1325563"/>
          </a:xfrm>
        </p:spPr>
        <p:txBody>
          <a:bodyPr/>
          <a:lstStyle/>
          <a:p>
            <a:r>
              <a:rPr lang="en-US" dirty="0"/>
              <a:t>“convolve” function does the filtering:</a:t>
            </a:r>
          </a:p>
        </p:txBody>
      </p:sp>
    </p:spTree>
    <p:extLst>
      <p:ext uri="{BB962C8B-B14F-4D97-AF65-F5344CB8AC3E}">
        <p14:creationId xmlns:p14="http://schemas.microsoft.com/office/powerpoint/2010/main" val="4134850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78" t="25684" r="6477" b="6251"/>
          <a:stretch/>
        </p:blipFill>
        <p:spPr>
          <a:xfrm>
            <a:off x="1257300" y="2209800"/>
            <a:ext cx="6515100" cy="3461147"/>
          </a:xfrm>
          <a:prstGeom prst="rect">
            <a:avLst/>
          </a:prstGeom>
        </p:spPr>
      </p:pic>
      <p:sp>
        <p:nvSpPr>
          <p:cNvPr id="2" name="Title 1"/>
          <p:cNvSpPr>
            <a:spLocks noGrp="1"/>
          </p:cNvSpPr>
          <p:nvPr>
            <p:ph type="title"/>
          </p:nvPr>
        </p:nvSpPr>
        <p:spPr>
          <a:xfrm>
            <a:off x="152400" y="38100"/>
            <a:ext cx="8915400" cy="1325563"/>
          </a:xfrm>
        </p:spPr>
        <p:txBody>
          <a:bodyPr>
            <a:normAutofit/>
          </a:bodyPr>
          <a:lstStyle/>
          <a:p>
            <a:r>
              <a:rPr lang="en-US" dirty="0"/>
              <a:t>Higher filter order n gives sharper transition from pass to reject</a:t>
            </a:r>
            <a:endParaRPr lang="en-US" dirty="0">
              <a:solidFill>
                <a:schemeClr val="accent6">
                  <a:lumMod val="75000"/>
                </a:schemeClr>
              </a:solidFill>
            </a:endParaRPr>
          </a:p>
        </p:txBody>
      </p:sp>
      <p:sp>
        <p:nvSpPr>
          <p:cNvPr id="5" name="TextBox 4"/>
          <p:cNvSpPr txBox="1"/>
          <p:nvPr/>
        </p:nvSpPr>
        <p:spPr>
          <a:xfrm>
            <a:off x="1752600" y="4108847"/>
            <a:ext cx="566181" cy="369332"/>
          </a:xfrm>
          <a:prstGeom prst="rect">
            <a:avLst/>
          </a:prstGeom>
          <a:noFill/>
        </p:spPr>
        <p:txBody>
          <a:bodyPr wrap="none" rtlCol="0">
            <a:spAutoFit/>
          </a:bodyPr>
          <a:lstStyle/>
          <a:p>
            <a:r>
              <a:rPr lang="en-US" dirty="0">
                <a:solidFill>
                  <a:srgbClr val="FF0000"/>
                </a:solidFill>
              </a:rPr>
              <a:t>N=5</a:t>
            </a:r>
          </a:p>
        </p:txBody>
      </p:sp>
      <p:sp>
        <p:nvSpPr>
          <p:cNvPr id="6" name="TextBox 5"/>
          <p:cNvSpPr txBox="1"/>
          <p:nvPr/>
        </p:nvSpPr>
        <p:spPr>
          <a:xfrm>
            <a:off x="2971800" y="4985147"/>
            <a:ext cx="800219" cy="369332"/>
          </a:xfrm>
          <a:prstGeom prst="rect">
            <a:avLst/>
          </a:prstGeom>
          <a:noFill/>
        </p:spPr>
        <p:txBody>
          <a:bodyPr wrap="none" rtlCol="0">
            <a:spAutoFit/>
          </a:bodyPr>
          <a:lstStyle/>
          <a:p>
            <a:r>
              <a:rPr lang="en-US" dirty="0">
                <a:solidFill>
                  <a:srgbClr val="FF0000"/>
                </a:solidFill>
              </a:rPr>
              <a:t>N=100</a:t>
            </a:r>
          </a:p>
        </p:txBody>
      </p:sp>
      <p:sp>
        <p:nvSpPr>
          <p:cNvPr id="7" name="TextBox 6"/>
          <p:cNvSpPr txBox="1"/>
          <p:nvPr/>
        </p:nvSpPr>
        <p:spPr>
          <a:xfrm>
            <a:off x="2035690" y="4985147"/>
            <a:ext cx="683200" cy="369332"/>
          </a:xfrm>
          <a:prstGeom prst="rect">
            <a:avLst/>
          </a:prstGeom>
          <a:noFill/>
        </p:spPr>
        <p:txBody>
          <a:bodyPr wrap="none" rtlCol="0">
            <a:spAutoFit/>
          </a:bodyPr>
          <a:lstStyle/>
          <a:p>
            <a:r>
              <a:rPr lang="en-US" dirty="0">
                <a:solidFill>
                  <a:srgbClr val="FF0000"/>
                </a:solidFill>
              </a:rPr>
              <a:t>N=20</a:t>
            </a:r>
          </a:p>
        </p:txBody>
      </p:sp>
      <p:sp>
        <p:nvSpPr>
          <p:cNvPr id="8" name="TextBox 7"/>
          <p:cNvSpPr txBox="1"/>
          <p:nvPr/>
        </p:nvSpPr>
        <p:spPr>
          <a:xfrm>
            <a:off x="1676400" y="2713990"/>
            <a:ext cx="566181" cy="369332"/>
          </a:xfrm>
          <a:prstGeom prst="rect">
            <a:avLst/>
          </a:prstGeom>
          <a:noFill/>
        </p:spPr>
        <p:txBody>
          <a:bodyPr wrap="none" rtlCol="0">
            <a:spAutoFit/>
          </a:bodyPr>
          <a:lstStyle/>
          <a:p>
            <a:r>
              <a:rPr lang="en-US" dirty="0">
                <a:solidFill>
                  <a:srgbClr val="FF0000"/>
                </a:solidFill>
              </a:rPr>
              <a:t>N=2</a:t>
            </a:r>
          </a:p>
        </p:txBody>
      </p:sp>
      <p:sp>
        <p:nvSpPr>
          <p:cNvPr id="9" name="TextBox 8"/>
          <p:cNvSpPr txBox="1"/>
          <p:nvPr/>
        </p:nvSpPr>
        <p:spPr>
          <a:xfrm>
            <a:off x="1802477" y="4727575"/>
            <a:ext cx="683200" cy="369332"/>
          </a:xfrm>
          <a:prstGeom prst="rect">
            <a:avLst/>
          </a:prstGeom>
          <a:noFill/>
        </p:spPr>
        <p:txBody>
          <a:bodyPr wrap="none" rtlCol="0">
            <a:spAutoFit/>
          </a:bodyPr>
          <a:lstStyle/>
          <a:p>
            <a:r>
              <a:rPr lang="en-US" dirty="0">
                <a:solidFill>
                  <a:srgbClr val="FF0000"/>
                </a:solidFill>
              </a:rPr>
              <a:t>N=10</a:t>
            </a:r>
          </a:p>
        </p:txBody>
      </p:sp>
      <p:sp>
        <p:nvSpPr>
          <p:cNvPr id="3" name="TextBox 2">
            <a:extLst>
              <a:ext uri="{FF2B5EF4-FFF2-40B4-BE49-F238E27FC236}">
                <a16:creationId xmlns:a16="http://schemas.microsoft.com/office/drawing/2014/main" id="{AA13F7DC-C228-4352-B55F-5E7456CCEF4A}"/>
              </a:ext>
            </a:extLst>
          </p:cNvPr>
          <p:cNvSpPr txBox="1"/>
          <p:nvPr/>
        </p:nvSpPr>
        <p:spPr>
          <a:xfrm>
            <a:off x="4800600" y="2025134"/>
            <a:ext cx="1117485" cy="369332"/>
          </a:xfrm>
          <a:prstGeom prst="rect">
            <a:avLst/>
          </a:prstGeom>
          <a:noFill/>
        </p:spPr>
        <p:txBody>
          <a:bodyPr wrap="none" rtlCol="0">
            <a:spAutoFit/>
          </a:bodyPr>
          <a:lstStyle/>
          <a:p>
            <a:r>
              <a:rPr lang="en-US" dirty="0">
                <a:solidFill>
                  <a:srgbClr val="FF0000"/>
                </a:solidFill>
              </a:rPr>
              <a:t>Pass band</a:t>
            </a:r>
          </a:p>
        </p:txBody>
      </p:sp>
      <p:sp>
        <p:nvSpPr>
          <p:cNvPr id="10" name="TextBox 9">
            <a:extLst>
              <a:ext uri="{FF2B5EF4-FFF2-40B4-BE49-F238E27FC236}">
                <a16:creationId xmlns:a16="http://schemas.microsoft.com/office/drawing/2014/main" id="{8E605A7E-08D8-404D-8069-B38AE95284D6}"/>
              </a:ext>
            </a:extLst>
          </p:cNvPr>
          <p:cNvSpPr txBox="1"/>
          <p:nvPr/>
        </p:nvSpPr>
        <p:spPr>
          <a:xfrm>
            <a:off x="1802477" y="2035294"/>
            <a:ext cx="1294713" cy="369332"/>
          </a:xfrm>
          <a:prstGeom prst="rect">
            <a:avLst/>
          </a:prstGeom>
          <a:noFill/>
        </p:spPr>
        <p:txBody>
          <a:bodyPr wrap="none" rtlCol="0">
            <a:spAutoFit/>
          </a:bodyPr>
          <a:lstStyle/>
          <a:p>
            <a:r>
              <a:rPr lang="en-US" dirty="0">
                <a:solidFill>
                  <a:srgbClr val="FF0000"/>
                </a:solidFill>
              </a:rPr>
              <a:t>Reject band</a:t>
            </a:r>
          </a:p>
        </p:txBody>
      </p:sp>
    </p:spTree>
    <p:extLst>
      <p:ext uri="{BB962C8B-B14F-4D97-AF65-F5344CB8AC3E}">
        <p14:creationId xmlns:p14="http://schemas.microsoft.com/office/powerpoint/2010/main" val="2194070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Low-pass filter</a:t>
            </a:r>
          </a:p>
        </p:txBody>
      </p:sp>
      <p:pic>
        <p:nvPicPr>
          <p:cNvPr id="10" name="Content Placeholder 7"/>
          <p:cNvPicPr>
            <a:picLocks noChangeAspect="1"/>
          </p:cNvPicPr>
          <p:nvPr/>
        </p:nvPicPr>
        <p:blipFill rotWithShape="1">
          <a:blip r:embed="rId2">
            <a:extLst>
              <a:ext uri="{28A0092B-C50C-407E-A947-70E740481C1C}">
                <a14:useLocalDpi xmlns:a14="http://schemas.microsoft.com/office/drawing/2010/main" val="0"/>
              </a:ext>
            </a:extLst>
          </a:blip>
          <a:srcRect t="8879" b="4940"/>
          <a:stretch/>
        </p:blipFill>
        <p:spPr>
          <a:xfrm>
            <a:off x="1524000" y="2385650"/>
            <a:ext cx="6096000" cy="3944471"/>
          </a:xfrm>
          <a:prstGeom prst="rect">
            <a:avLst/>
          </a:prstGeom>
        </p:spPr>
      </p:pic>
      <p:sp>
        <p:nvSpPr>
          <p:cNvPr id="5" name="TextBox 4"/>
          <p:cNvSpPr txBox="1"/>
          <p:nvPr/>
        </p:nvSpPr>
        <p:spPr>
          <a:xfrm>
            <a:off x="4326770" y="4625754"/>
            <a:ext cx="566181" cy="369332"/>
          </a:xfrm>
          <a:prstGeom prst="rect">
            <a:avLst/>
          </a:prstGeom>
          <a:noFill/>
        </p:spPr>
        <p:txBody>
          <a:bodyPr wrap="none" rtlCol="0">
            <a:spAutoFit/>
          </a:bodyPr>
          <a:lstStyle/>
          <a:p>
            <a:r>
              <a:rPr lang="en-US" dirty="0">
                <a:solidFill>
                  <a:srgbClr val="FF0000"/>
                </a:solidFill>
              </a:rPr>
              <a:t>N=5</a:t>
            </a:r>
          </a:p>
        </p:txBody>
      </p:sp>
      <p:sp>
        <p:nvSpPr>
          <p:cNvPr id="6" name="TextBox 5"/>
          <p:cNvSpPr txBox="1"/>
          <p:nvPr/>
        </p:nvSpPr>
        <p:spPr>
          <a:xfrm>
            <a:off x="2819400" y="5638800"/>
            <a:ext cx="800219" cy="369332"/>
          </a:xfrm>
          <a:prstGeom prst="rect">
            <a:avLst/>
          </a:prstGeom>
          <a:noFill/>
        </p:spPr>
        <p:txBody>
          <a:bodyPr wrap="none" rtlCol="0">
            <a:spAutoFit/>
          </a:bodyPr>
          <a:lstStyle/>
          <a:p>
            <a:r>
              <a:rPr lang="en-US" dirty="0">
                <a:solidFill>
                  <a:srgbClr val="FF0000"/>
                </a:solidFill>
              </a:rPr>
              <a:t>N=100</a:t>
            </a:r>
          </a:p>
        </p:txBody>
      </p:sp>
      <p:sp>
        <p:nvSpPr>
          <p:cNvPr id="7" name="TextBox 6"/>
          <p:cNvSpPr txBox="1"/>
          <p:nvPr/>
        </p:nvSpPr>
        <p:spPr>
          <a:xfrm>
            <a:off x="4886325" y="3390900"/>
            <a:ext cx="566181" cy="369332"/>
          </a:xfrm>
          <a:prstGeom prst="rect">
            <a:avLst/>
          </a:prstGeom>
          <a:noFill/>
        </p:spPr>
        <p:txBody>
          <a:bodyPr wrap="none" rtlCol="0">
            <a:spAutoFit/>
          </a:bodyPr>
          <a:lstStyle/>
          <a:p>
            <a:r>
              <a:rPr lang="en-US" dirty="0">
                <a:solidFill>
                  <a:srgbClr val="FF0000"/>
                </a:solidFill>
              </a:rPr>
              <a:t>N=2</a:t>
            </a:r>
          </a:p>
        </p:txBody>
      </p:sp>
    </p:spTree>
    <p:extLst>
      <p:ext uri="{BB962C8B-B14F-4D97-AF65-F5344CB8AC3E}">
        <p14:creationId xmlns:p14="http://schemas.microsoft.com/office/powerpoint/2010/main" val="111961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137592-9CC8-43C1-A02A-CA216C157057}"/>
              </a:ext>
            </a:extLst>
          </p:cNvPr>
          <p:cNvPicPr>
            <a:picLocks noChangeAspect="1"/>
          </p:cNvPicPr>
          <p:nvPr/>
        </p:nvPicPr>
        <p:blipFill>
          <a:blip r:embed="rId2"/>
          <a:stretch>
            <a:fillRect/>
          </a:stretch>
        </p:blipFill>
        <p:spPr>
          <a:xfrm>
            <a:off x="1667179" y="1568244"/>
            <a:ext cx="6029021" cy="4831857"/>
          </a:xfrm>
          <a:prstGeom prst="rect">
            <a:avLst/>
          </a:prstGeom>
        </p:spPr>
      </p:pic>
      <p:sp>
        <p:nvSpPr>
          <p:cNvPr id="2" name="Title 1"/>
          <p:cNvSpPr>
            <a:spLocks noGrp="1"/>
          </p:cNvSpPr>
          <p:nvPr>
            <p:ph type="title"/>
          </p:nvPr>
        </p:nvSpPr>
        <p:spPr>
          <a:xfrm>
            <a:off x="304800" y="365126"/>
            <a:ext cx="8382000" cy="1325563"/>
          </a:xfrm>
        </p:spPr>
        <p:txBody>
          <a:bodyPr>
            <a:normAutofit/>
          </a:bodyPr>
          <a:lstStyle/>
          <a:p>
            <a:r>
              <a:rPr lang="en-US" dirty="0"/>
              <a:t>You should see your home folder:</a:t>
            </a:r>
          </a:p>
        </p:txBody>
      </p:sp>
      <p:sp>
        <p:nvSpPr>
          <p:cNvPr id="25" name="Rectangle: Rounded Corners 24">
            <a:extLst>
              <a:ext uri="{FF2B5EF4-FFF2-40B4-BE49-F238E27FC236}">
                <a16:creationId xmlns:a16="http://schemas.microsoft.com/office/drawing/2014/main" id="{10EC0B82-1D0B-4B6A-9D79-5001997C1845}"/>
              </a:ext>
            </a:extLst>
          </p:cNvPr>
          <p:cNvSpPr/>
          <p:nvPr/>
        </p:nvSpPr>
        <p:spPr>
          <a:xfrm>
            <a:off x="1652431" y="5974930"/>
            <a:ext cx="1609422" cy="35718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486545-ECE4-422D-AB45-4D4B3E7B62B1}"/>
              </a:ext>
            </a:extLst>
          </p:cNvPr>
          <p:cNvSpPr/>
          <p:nvPr/>
        </p:nvSpPr>
        <p:spPr>
          <a:xfrm>
            <a:off x="1395870" y="1828799"/>
            <a:ext cx="2566530" cy="48318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822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46037"/>
            <a:ext cx="7886700" cy="1325563"/>
          </a:xfrm>
        </p:spPr>
        <p:txBody>
          <a:bodyPr/>
          <a:lstStyle/>
          <a:p>
            <a:r>
              <a:rPr lang="en-US" dirty="0"/>
              <a:t>But: high order filters produce delays and other distortions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712" y="1219200"/>
            <a:ext cx="6248176" cy="4582559"/>
          </a:xfrm>
          <a:prstGeom prst="rect">
            <a:avLst/>
          </a:prstGeom>
        </p:spPr>
      </p:pic>
      <p:sp>
        <p:nvSpPr>
          <p:cNvPr id="4" name="TextBox 3"/>
          <p:cNvSpPr txBox="1"/>
          <p:nvPr/>
        </p:nvSpPr>
        <p:spPr>
          <a:xfrm>
            <a:off x="2247900" y="4686300"/>
            <a:ext cx="803105" cy="646331"/>
          </a:xfrm>
          <a:prstGeom prst="rect">
            <a:avLst/>
          </a:prstGeom>
          <a:noFill/>
        </p:spPr>
        <p:txBody>
          <a:bodyPr wrap="none" rtlCol="0">
            <a:spAutoFit/>
          </a:bodyPr>
          <a:lstStyle/>
          <a:p>
            <a:r>
              <a:rPr lang="en-US" dirty="0">
                <a:solidFill>
                  <a:schemeClr val="accent2"/>
                </a:solidFill>
              </a:rPr>
              <a:t>Before</a:t>
            </a:r>
          </a:p>
          <a:p>
            <a:r>
              <a:rPr lang="en-US" dirty="0">
                <a:solidFill>
                  <a:schemeClr val="accent2"/>
                </a:solidFill>
              </a:rPr>
              <a:t>filter</a:t>
            </a:r>
          </a:p>
        </p:txBody>
      </p:sp>
      <p:sp>
        <p:nvSpPr>
          <p:cNvPr id="5" name="TextBox 4"/>
          <p:cNvSpPr txBox="1"/>
          <p:nvPr/>
        </p:nvSpPr>
        <p:spPr>
          <a:xfrm>
            <a:off x="4090911" y="4394880"/>
            <a:ext cx="658257" cy="646331"/>
          </a:xfrm>
          <a:prstGeom prst="rect">
            <a:avLst/>
          </a:prstGeom>
          <a:noFill/>
        </p:spPr>
        <p:txBody>
          <a:bodyPr wrap="none" rtlCol="0">
            <a:spAutoFit/>
          </a:bodyPr>
          <a:lstStyle/>
          <a:p>
            <a:r>
              <a:rPr lang="en-US" dirty="0">
                <a:solidFill>
                  <a:schemeClr val="accent1"/>
                </a:solidFill>
              </a:rPr>
              <a:t>After</a:t>
            </a:r>
          </a:p>
          <a:p>
            <a:r>
              <a:rPr lang="en-US" dirty="0">
                <a:solidFill>
                  <a:schemeClr val="accent1"/>
                </a:solidFill>
              </a:rPr>
              <a:t>filter</a:t>
            </a:r>
          </a:p>
        </p:txBody>
      </p:sp>
      <p:sp>
        <p:nvSpPr>
          <p:cNvPr id="6" name="TextBox 5"/>
          <p:cNvSpPr txBox="1"/>
          <p:nvPr/>
        </p:nvSpPr>
        <p:spPr>
          <a:xfrm>
            <a:off x="1371712" y="5454503"/>
            <a:ext cx="7086600" cy="1200329"/>
          </a:xfrm>
          <a:prstGeom prst="rect">
            <a:avLst/>
          </a:prstGeom>
          <a:noFill/>
        </p:spPr>
        <p:txBody>
          <a:bodyPr wrap="square" rtlCol="0">
            <a:spAutoFit/>
          </a:bodyPr>
          <a:lstStyle/>
          <a:p>
            <a:r>
              <a:rPr lang="en-US" dirty="0"/>
              <a:t>Output is time-delayed (easy to compensate).</a:t>
            </a:r>
          </a:p>
          <a:p>
            <a:r>
              <a:rPr lang="en-US" dirty="0"/>
              <a:t>Biphasic waveform might become </a:t>
            </a:r>
            <a:r>
              <a:rPr lang="en-US" dirty="0" err="1"/>
              <a:t>triphasic</a:t>
            </a:r>
            <a:r>
              <a:rPr lang="en-US" dirty="0"/>
              <a:t> (NOT easy to correct)</a:t>
            </a:r>
          </a:p>
          <a:p>
            <a:r>
              <a:rPr lang="en-US" dirty="0"/>
              <a:t>High-order filters distort more than low order</a:t>
            </a:r>
          </a:p>
          <a:p>
            <a:r>
              <a:rPr lang="en-US" dirty="0"/>
              <a:t>High-pass filters distort more than low-pass.</a:t>
            </a:r>
          </a:p>
        </p:txBody>
      </p:sp>
    </p:spTree>
    <p:extLst>
      <p:ext uri="{BB962C8B-B14F-4D97-AF65-F5344CB8AC3E}">
        <p14:creationId xmlns:p14="http://schemas.microsoft.com/office/powerpoint/2010/main" val="4053224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distortion:</a:t>
            </a:r>
          </a:p>
        </p:txBody>
      </p:sp>
      <p:sp>
        <p:nvSpPr>
          <p:cNvPr id="3" name="Content Placeholder 2"/>
          <p:cNvSpPr>
            <a:spLocks noGrp="1"/>
          </p:cNvSpPr>
          <p:nvPr>
            <p:ph idx="1"/>
          </p:nvPr>
        </p:nvSpPr>
        <p:spPr/>
        <p:txBody>
          <a:bodyPr>
            <a:normAutofit/>
          </a:bodyPr>
          <a:lstStyle/>
          <a:p>
            <a:r>
              <a:rPr lang="en-US" sz="2400" dirty="0"/>
              <a:t>“Sample rate” is finite. Some information always lost</a:t>
            </a:r>
          </a:p>
        </p:txBody>
      </p:sp>
      <p:pic>
        <p:nvPicPr>
          <p:cNvPr id="8194" name="Picture 2" descr="Image result for discrete versus continuous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298" y="3124200"/>
            <a:ext cx="4009102" cy="2816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5500" y="4229100"/>
            <a:ext cx="614271" cy="369332"/>
          </a:xfrm>
          <a:prstGeom prst="rect">
            <a:avLst/>
          </a:prstGeom>
          <a:noFill/>
        </p:spPr>
        <p:txBody>
          <a:bodyPr wrap="none" rtlCol="0">
            <a:spAutoFit/>
          </a:bodyPr>
          <a:lstStyle/>
          <a:p>
            <a:r>
              <a:rPr lang="en-US" dirty="0"/>
              <a:t>time</a:t>
            </a:r>
          </a:p>
        </p:txBody>
      </p:sp>
      <p:sp>
        <p:nvSpPr>
          <p:cNvPr id="6" name="TextBox 5"/>
          <p:cNvSpPr txBox="1"/>
          <p:nvPr/>
        </p:nvSpPr>
        <p:spPr>
          <a:xfrm>
            <a:off x="5905499" y="5448300"/>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623473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“Aliasing” occurs at low sample rates</a:t>
            </a:r>
          </a:p>
        </p:txBody>
      </p:sp>
      <p:sp>
        <p:nvSpPr>
          <p:cNvPr id="4" name="TextBox 3"/>
          <p:cNvSpPr txBox="1"/>
          <p:nvPr/>
        </p:nvSpPr>
        <p:spPr>
          <a:xfrm>
            <a:off x="618711" y="2730402"/>
            <a:ext cx="3505200" cy="923330"/>
          </a:xfrm>
          <a:prstGeom prst="rect">
            <a:avLst/>
          </a:prstGeom>
          <a:noFill/>
        </p:spPr>
        <p:txBody>
          <a:bodyPr wrap="square" rtlCol="0">
            <a:spAutoFit/>
          </a:bodyPr>
          <a:lstStyle/>
          <a:p>
            <a:r>
              <a:rPr lang="en-US" dirty="0">
                <a:solidFill>
                  <a:schemeClr val="accent5">
                    <a:lumMod val="50000"/>
                  </a:schemeClr>
                </a:solidFill>
              </a:rPr>
              <a:t>Sine wave = 10kHz.</a:t>
            </a:r>
          </a:p>
          <a:p>
            <a:r>
              <a:rPr lang="en-US" dirty="0">
                <a:solidFill>
                  <a:srgbClr val="FF0000"/>
                </a:solidFill>
              </a:rPr>
              <a:t>Sample rate = 40kHz</a:t>
            </a:r>
            <a:r>
              <a:rPr lang="en-US" dirty="0"/>
              <a:t> </a:t>
            </a:r>
          </a:p>
          <a:p>
            <a:r>
              <a:rPr lang="en-US" dirty="0"/>
              <a:t>GOOD!</a:t>
            </a:r>
          </a:p>
        </p:txBody>
      </p:sp>
      <p:pic>
        <p:nvPicPr>
          <p:cNvPr id="10" name="Picture 9"/>
          <p:cNvPicPr>
            <a:picLocks noChangeAspect="1"/>
          </p:cNvPicPr>
          <p:nvPr/>
        </p:nvPicPr>
        <p:blipFill>
          <a:blip r:embed="rId3"/>
          <a:stretch>
            <a:fillRect/>
          </a:stretch>
        </p:blipFill>
        <p:spPr>
          <a:xfrm>
            <a:off x="4181999" y="1981200"/>
            <a:ext cx="4643437" cy="4258372"/>
          </a:xfrm>
          <a:prstGeom prst="rect">
            <a:avLst/>
          </a:prstGeom>
        </p:spPr>
      </p:pic>
      <p:sp>
        <p:nvSpPr>
          <p:cNvPr id="13" name="TextBox 12"/>
          <p:cNvSpPr txBox="1"/>
          <p:nvPr/>
        </p:nvSpPr>
        <p:spPr>
          <a:xfrm>
            <a:off x="626793" y="4569224"/>
            <a:ext cx="3505200" cy="923330"/>
          </a:xfrm>
          <a:prstGeom prst="rect">
            <a:avLst/>
          </a:prstGeom>
          <a:noFill/>
        </p:spPr>
        <p:txBody>
          <a:bodyPr wrap="square" rtlCol="0">
            <a:spAutoFit/>
          </a:bodyPr>
          <a:lstStyle/>
          <a:p>
            <a:r>
              <a:rPr lang="en-US" dirty="0">
                <a:solidFill>
                  <a:schemeClr val="accent5">
                    <a:lumMod val="50000"/>
                  </a:schemeClr>
                </a:solidFill>
              </a:rPr>
              <a:t>Sine wave = 30kHz.</a:t>
            </a:r>
          </a:p>
          <a:p>
            <a:r>
              <a:rPr lang="en-US" dirty="0">
                <a:solidFill>
                  <a:srgbClr val="FF0000"/>
                </a:solidFill>
              </a:rPr>
              <a:t>Sample rate = 40kHz</a:t>
            </a:r>
            <a:endParaRPr lang="en-US" dirty="0"/>
          </a:p>
          <a:p>
            <a:r>
              <a:rPr lang="en-US" dirty="0"/>
              <a:t>BAD!</a:t>
            </a:r>
          </a:p>
        </p:txBody>
      </p:sp>
    </p:spTree>
    <p:extLst>
      <p:ext uri="{BB962C8B-B14F-4D97-AF65-F5344CB8AC3E}">
        <p14:creationId xmlns:p14="http://schemas.microsoft.com/office/powerpoint/2010/main" val="2233534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Aliasing</a:t>
            </a:r>
          </a:p>
        </p:txBody>
      </p:sp>
      <p:sp>
        <p:nvSpPr>
          <p:cNvPr id="3" name="Content Placeholder 2"/>
          <p:cNvSpPr>
            <a:spLocks noGrp="1"/>
          </p:cNvSpPr>
          <p:nvPr>
            <p:ph idx="1"/>
          </p:nvPr>
        </p:nvSpPr>
        <p:spPr>
          <a:xfrm>
            <a:off x="628650" y="1825625"/>
            <a:ext cx="4575008" cy="4351338"/>
          </a:xfrm>
        </p:spPr>
        <p:txBody>
          <a:bodyPr>
            <a:normAutofit/>
          </a:bodyPr>
          <a:lstStyle/>
          <a:p>
            <a:r>
              <a:rPr lang="en-US" dirty="0"/>
              <a:t>At 40kHz sample rate,</a:t>
            </a:r>
          </a:p>
          <a:p>
            <a:r>
              <a:rPr lang="en-US" dirty="0"/>
              <a:t>10kHz, 30kHz look same</a:t>
            </a:r>
          </a:p>
          <a:p>
            <a:endParaRPr lang="en-US" dirty="0"/>
          </a:p>
          <a:p>
            <a:endParaRPr lang="en-US" dirty="0"/>
          </a:p>
        </p:txBody>
      </p:sp>
      <p:pic>
        <p:nvPicPr>
          <p:cNvPr id="4" name="Picture 3"/>
          <p:cNvPicPr>
            <a:picLocks noChangeAspect="1"/>
          </p:cNvPicPr>
          <p:nvPr/>
        </p:nvPicPr>
        <p:blipFill rotWithShape="1">
          <a:blip r:embed="rId2"/>
          <a:srcRect t="2" b="-1066"/>
          <a:stretch/>
        </p:blipFill>
        <p:spPr>
          <a:xfrm>
            <a:off x="4991100" y="2209800"/>
            <a:ext cx="3699710" cy="3429000"/>
          </a:xfrm>
          <a:prstGeom prst="rect">
            <a:avLst/>
          </a:prstGeom>
        </p:spPr>
      </p:pic>
    </p:spTree>
    <p:extLst>
      <p:ext uri="{BB962C8B-B14F-4D97-AF65-F5344CB8AC3E}">
        <p14:creationId xmlns:p14="http://schemas.microsoft.com/office/powerpoint/2010/main" val="15252676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Aliasing</a:t>
            </a:r>
          </a:p>
        </p:txBody>
      </p:sp>
      <p:sp>
        <p:nvSpPr>
          <p:cNvPr id="3" name="Content Placeholder 2"/>
          <p:cNvSpPr>
            <a:spLocks noGrp="1"/>
          </p:cNvSpPr>
          <p:nvPr>
            <p:ph idx="1"/>
          </p:nvPr>
        </p:nvSpPr>
        <p:spPr>
          <a:xfrm>
            <a:off x="628650" y="1825625"/>
            <a:ext cx="4575008" cy="4351338"/>
          </a:xfrm>
        </p:spPr>
        <p:txBody>
          <a:bodyPr>
            <a:normAutofit/>
          </a:bodyPr>
          <a:lstStyle/>
          <a:p>
            <a:r>
              <a:rPr lang="en-US" dirty="0"/>
              <a:t>19kHz, 21kHz look same</a:t>
            </a:r>
          </a:p>
          <a:p>
            <a:r>
              <a:rPr lang="en-US" dirty="0"/>
              <a:t>5kHz, 35kHz look same</a:t>
            </a:r>
          </a:p>
          <a:p>
            <a:r>
              <a:rPr lang="en-US" dirty="0"/>
              <a:t>1kHz, 39kHz look same</a:t>
            </a:r>
          </a:p>
          <a:p>
            <a:pPr marL="0" indent="0">
              <a:buNone/>
            </a:pPr>
            <a:endParaRPr lang="en-US" dirty="0"/>
          </a:p>
          <a:p>
            <a:r>
              <a:rPr lang="en-US" dirty="0"/>
              <a:t>Max unambiguously detected frequency is 20 kHz.</a:t>
            </a:r>
          </a:p>
          <a:p>
            <a:endParaRPr lang="en-US" dirty="0"/>
          </a:p>
          <a:p>
            <a:r>
              <a:rPr lang="en-US" dirty="0"/>
              <a:t>“Nyquist” frequency</a:t>
            </a:r>
          </a:p>
          <a:p>
            <a:endParaRPr lang="en-US" dirty="0"/>
          </a:p>
          <a:p>
            <a:endParaRPr lang="en-US" dirty="0"/>
          </a:p>
        </p:txBody>
      </p:sp>
      <p:pic>
        <p:nvPicPr>
          <p:cNvPr id="4" name="Picture 3"/>
          <p:cNvPicPr>
            <a:picLocks noChangeAspect="1"/>
          </p:cNvPicPr>
          <p:nvPr/>
        </p:nvPicPr>
        <p:blipFill rotWithShape="1">
          <a:blip r:embed="rId2"/>
          <a:srcRect t="2" b="-1066"/>
          <a:stretch/>
        </p:blipFill>
        <p:spPr>
          <a:xfrm>
            <a:off x="5203658" y="3276600"/>
            <a:ext cx="3699710" cy="3429000"/>
          </a:xfrm>
          <a:prstGeom prst="rect">
            <a:avLst/>
          </a:prstGeom>
        </p:spPr>
      </p:pic>
    </p:spTree>
    <p:extLst>
      <p:ext uri="{BB962C8B-B14F-4D97-AF65-F5344CB8AC3E}">
        <p14:creationId xmlns:p14="http://schemas.microsoft.com/office/powerpoint/2010/main" val="806748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Typically need analog filter before digital sampling</a:t>
            </a:r>
          </a:p>
        </p:txBody>
      </p:sp>
      <p:pic>
        <p:nvPicPr>
          <p:cNvPr id="5" name="Picture 4"/>
          <p:cNvPicPr>
            <a:picLocks noChangeAspect="1"/>
          </p:cNvPicPr>
          <p:nvPr/>
        </p:nvPicPr>
        <p:blipFill>
          <a:blip r:embed="rId2"/>
          <a:stretch>
            <a:fillRect/>
          </a:stretch>
        </p:blipFill>
        <p:spPr>
          <a:xfrm>
            <a:off x="152400" y="2667000"/>
            <a:ext cx="8572500" cy="3253708"/>
          </a:xfrm>
          <a:prstGeom prst="rect">
            <a:avLst/>
          </a:prstGeom>
        </p:spPr>
      </p:pic>
      <p:sp>
        <p:nvSpPr>
          <p:cNvPr id="6" name="TextBox 5"/>
          <p:cNvSpPr txBox="1"/>
          <p:nvPr/>
        </p:nvSpPr>
        <p:spPr>
          <a:xfrm>
            <a:off x="1485900" y="6488668"/>
            <a:ext cx="7784054" cy="369332"/>
          </a:xfrm>
          <a:prstGeom prst="rect">
            <a:avLst/>
          </a:prstGeom>
          <a:noFill/>
        </p:spPr>
        <p:txBody>
          <a:bodyPr wrap="none" rtlCol="0">
            <a:spAutoFit/>
          </a:bodyPr>
          <a:lstStyle/>
          <a:p>
            <a:r>
              <a:rPr lang="en-US" dirty="0"/>
              <a:t>https://community.sw.siemens.com/s/article/data-acquisition-anti-aliasing-filters</a:t>
            </a:r>
          </a:p>
        </p:txBody>
      </p:sp>
      <p:cxnSp>
        <p:nvCxnSpPr>
          <p:cNvPr id="8" name="Straight Arrow Connector 7"/>
          <p:cNvCxnSpPr/>
          <p:nvPr/>
        </p:nvCxnSpPr>
        <p:spPr>
          <a:xfrm flipH="1">
            <a:off x="3390900" y="2324100"/>
            <a:ext cx="800100" cy="1600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90950" y="2033589"/>
            <a:ext cx="2409186" cy="369332"/>
          </a:xfrm>
          <a:prstGeom prst="rect">
            <a:avLst/>
          </a:prstGeom>
          <a:noFill/>
        </p:spPr>
        <p:txBody>
          <a:bodyPr wrap="none" rtlCol="0">
            <a:spAutoFit/>
          </a:bodyPr>
          <a:lstStyle/>
          <a:p>
            <a:r>
              <a:rPr lang="en-US" dirty="0"/>
              <a:t>Low-pass ANALOG filter</a:t>
            </a:r>
          </a:p>
        </p:txBody>
      </p:sp>
    </p:spTree>
    <p:extLst>
      <p:ext uri="{BB962C8B-B14F-4D97-AF65-F5344CB8AC3E}">
        <p14:creationId xmlns:p14="http://schemas.microsoft.com/office/powerpoint/2010/main" val="908432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6"/>
            <a:ext cx="8534400" cy="1325563"/>
          </a:xfrm>
        </p:spPr>
        <p:txBody>
          <a:bodyPr>
            <a:normAutofit fontScale="90000"/>
          </a:bodyPr>
          <a:lstStyle/>
          <a:p>
            <a:r>
              <a:rPr lang="en-US" dirty="0"/>
              <a:t>If frequencies &lt; </a:t>
            </a:r>
            <a:r>
              <a:rPr lang="en-US" dirty="0" err="1"/>
              <a:t>Nyquist</a:t>
            </a:r>
            <a:r>
              <a:rPr lang="en-US" dirty="0"/>
              <a:t>, original wave can be interpolated perfectly from samples (via </a:t>
            </a:r>
            <a:r>
              <a:rPr lang="en-US" dirty="0" err="1"/>
              <a:t>sinc</a:t>
            </a:r>
            <a:r>
              <a:rPr lang="en-US" dirty="0"/>
              <a:t> function)</a:t>
            </a:r>
          </a:p>
        </p:txBody>
      </p:sp>
      <p:sp>
        <p:nvSpPr>
          <p:cNvPr id="6" name="TextBox 5"/>
          <p:cNvSpPr txBox="1"/>
          <p:nvPr/>
        </p:nvSpPr>
        <p:spPr>
          <a:xfrm>
            <a:off x="1485900" y="6488668"/>
            <a:ext cx="7784054" cy="369332"/>
          </a:xfrm>
          <a:prstGeom prst="rect">
            <a:avLst/>
          </a:prstGeom>
          <a:noFill/>
        </p:spPr>
        <p:txBody>
          <a:bodyPr wrap="none" rtlCol="0">
            <a:spAutoFit/>
          </a:bodyPr>
          <a:lstStyle/>
          <a:p>
            <a:r>
              <a:rPr lang="en-US" dirty="0"/>
              <a:t>https://demonstrations.wolfram.com/SincInterpolationForSignalReconstruction/</a:t>
            </a:r>
          </a:p>
        </p:txBody>
      </p:sp>
      <p:pic>
        <p:nvPicPr>
          <p:cNvPr id="1026" name="Picture 2" descr="https://demonstrations.wolfram.com/SincInterpolationForSignalReconstruction/img/popup_3.png"/>
          <p:cNvPicPr>
            <a:picLocks noChangeAspect="1" noChangeArrowheads="1"/>
          </p:cNvPicPr>
          <p:nvPr/>
        </p:nvPicPr>
        <p:blipFill rotWithShape="1">
          <a:blip r:embed="rId2">
            <a:extLst>
              <a:ext uri="{28A0092B-C50C-407E-A947-70E740481C1C}">
                <a14:useLocalDpi xmlns:a14="http://schemas.microsoft.com/office/drawing/2010/main" val="0"/>
              </a:ext>
            </a:extLst>
          </a:blip>
          <a:srcRect t="13125" b="40776"/>
          <a:stretch/>
        </p:blipFill>
        <p:spPr bwMode="auto">
          <a:xfrm>
            <a:off x="571500" y="2095500"/>
            <a:ext cx="7829550" cy="3485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28700" y="5662904"/>
            <a:ext cx="5583003" cy="646331"/>
          </a:xfrm>
          <a:prstGeom prst="rect">
            <a:avLst/>
          </a:prstGeom>
          <a:noFill/>
        </p:spPr>
        <p:txBody>
          <a:bodyPr wrap="none" rtlCol="0">
            <a:spAutoFit/>
          </a:bodyPr>
          <a:lstStyle/>
          <a:p>
            <a:r>
              <a:rPr lang="en-US" dirty="0">
                <a:solidFill>
                  <a:schemeClr val="accent5"/>
                </a:solidFill>
              </a:rPr>
              <a:t>Blue = original signal</a:t>
            </a:r>
            <a:r>
              <a:rPr lang="en-US" dirty="0"/>
              <a:t>. </a:t>
            </a:r>
            <a:r>
              <a:rPr lang="en-US" dirty="0">
                <a:solidFill>
                  <a:srgbClr val="FF0000"/>
                </a:solidFill>
              </a:rPr>
              <a:t>Red dots = sampled</a:t>
            </a:r>
            <a:r>
              <a:rPr lang="en-US" dirty="0"/>
              <a:t>.</a:t>
            </a:r>
          </a:p>
          <a:p>
            <a:r>
              <a:rPr lang="en-US" dirty="0">
                <a:solidFill>
                  <a:srgbClr val="FF3399"/>
                </a:solidFill>
              </a:rPr>
              <a:t>Magenta = interpolated from samples using </a:t>
            </a:r>
            <a:r>
              <a:rPr lang="en-US" dirty="0" err="1">
                <a:solidFill>
                  <a:srgbClr val="FF3399"/>
                </a:solidFill>
              </a:rPr>
              <a:t>sinc</a:t>
            </a:r>
            <a:r>
              <a:rPr lang="en-US" dirty="0">
                <a:solidFill>
                  <a:srgbClr val="FF3399"/>
                </a:solidFill>
              </a:rPr>
              <a:t> function.</a:t>
            </a:r>
          </a:p>
        </p:txBody>
      </p:sp>
    </p:spTree>
    <p:extLst>
      <p:ext uri="{BB962C8B-B14F-4D97-AF65-F5344CB8AC3E}">
        <p14:creationId xmlns:p14="http://schemas.microsoft.com/office/powerpoint/2010/main" val="2679140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due in 1 week</a:t>
            </a:r>
          </a:p>
        </p:txBody>
      </p:sp>
      <p:sp>
        <p:nvSpPr>
          <p:cNvPr id="3" name="Content Placeholder 2"/>
          <p:cNvSpPr>
            <a:spLocks noGrp="1"/>
          </p:cNvSpPr>
          <p:nvPr>
            <p:ph idx="1"/>
          </p:nvPr>
        </p:nvSpPr>
        <p:spPr/>
        <p:txBody>
          <a:bodyPr>
            <a:normAutofit/>
          </a:bodyPr>
          <a:lstStyle/>
          <a:p>
            <a:r>
              <a:rPr lang="en-US" dirty="0"/>
              <a:t>Update the </a:t>
            </a:r>
            <a:r>
              <a:rPr lang="en-US" dirty="0" err="1"/>
              <a:t>github</a:t>
            </a:r>
            <a:r>
              <a:rPr lang="en-US" dirty="0"/>
              <a:t> repository. You should see a folder called Class2, and a Python file called Homework2.py</a:t>
            </a:r>
          </a:p>
          <a:p>
            <a:endParaRPr lang="en-US" dirty="0"/>
          </a:p>
          <a:p>
            <a:r>
              <a:rPr lang="en-US" dirty="0"/>
              <a:t>Task 1: write code to remove the noise and identify the underlying musical piece.</a:t>
            </a:r>
          </a:p>
          <a:p>
            <a:endParaRPr lang="en-US" dirty="0"/>
          </a:p>
          <a:p>
            <a:r>
              <a:rPr lang="en-US" dirty="0"/>
              <a:t>Task 2: Plot Fourier transforms of wave before </a:t>
            </a:r>
            <a:r>
              <a:rPr lang="en-US" i="1" dirty="0"/>
              <a:t>and</a:t>
            </a:r>
            <a:r>
              <a:rPr lang="en-US" dirty="0"/>
              <a:t> after filtering.</a:t>
            </a:r>
          </a:p>
          <a:p>
            <a:endParaRPr lang="en-US" dirty="0"/>
          </a:p>
        </p:txBody>
      </p:sp>
    </p:spTree>
    <p:extLst>
      <p:ext uri="{BB962C8B-B14F-4D97-AF65-F5344CB8AC3E}">
        <p14:creationId xmlns:p14="http://schemas.microsoft.com/office/powerpoint/2010/main" val="279112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705100"/>
            <a:ext cx="7886700" cy="2852737"/>
          </a:xfrm>
        </p:spPr>
        <p:txBody>
          <a:bodyPr>
            <a:noAutofit/>
          </a:bodyPr>
          <a:lstStyle/>
          <a:p>
            <a:r>
              <a:rPr lang="en-US" sz="9600" dirty="0"/>
              <a:t>The end.</a:t>
            </a:r>
            <a:br>
              <a:rPr lang="en-US" sz="6600" dirty="0"/>
            </a:br>
            <a:br>
              <a:rPr lang="en-US" dirty="0"/>
            </a:br>
            <a:r>
              <a:rPr lang="en-US" dirty="0"/>
              <a:t>Ignore any slides after this one.</a:t>
            </a:r>
            <a:endParaRPr lang="en-US" sz="6600" dirty="0"/>
          </a:p>
        </p:txBody>
      </p:sp>
    </p:spTree>
    <p:extLst>
      <p:ext uri="{BB962C8B-B14F-4D97-AF65-F5344CB8AC3E}">
        <p14:creationId xmlns:p14="http://schemas.microsoft.com/office/powerpoint/2010/main" val="38311757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4663"/>
            <a:ext cx="8801100" cy="984037"/>
          </a:xfrm>
        </p:spPr>
        <p:txBody>
          <a:bodyPr>
            <a:normAutofit/>
          </a:bodyPr>
          <a:lstStyle/>
          <a:p>
            <a:r>
              <a:rPr lang="en-US" dirty="0"/>
              <a:t>A few notes about Python functions:</a:t>
            </a:r>
          </a:p>
        </p:txBody>
      </p:sp>
      <p:pic>
        <p:nvPicPr>
          <p:cNvPr id="4" name="Picture 3"/>
          <p:cNvPicPr>
            <a:picLocks noChangeAspect="1"/>
          </p:cNvPicPr>
          <p:nvPr/>
        </p:nvPicPr>
        <p:blipFill rotWithShape="1">
          <a:blip r:embed="rId2"/>
          <a:srcRect l="26627" t="26958" b="64876"/>
          <a:stretch/>
        </p:blipFill>
        <p:spPr>
          <a:xfrm>
            <a:off x="621276" y="2715246"/>
            <a:ext cx="7668390" cy="762001"/>
          </a:xfrm>
          <a:prstGeom prst="rect">
            <a:avLst/>
          </a:prstGeom>
        </p:spPr>
      </p:pic>
      <p:sp>
        <p:nvSpPr>
          <p:cNvPr id="3" name="Rounded Rectangle 2"/>
          <p:cNvSpPr/>
          <p:nvPr/>
        </p:nvSpPr>
        <p:spPr>
          <a:xfrm>
            <a:off x="745866" y="2667000"/>
            <a:ext cx="7429500" cy="7620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8458D0D-0885-41C6-8320-0FABE45C77B3}"/>
              </a:ext>
            </a:extLst>
          </p:cNvPr>
          <p:cNvSpPr txBox="1"/>
          <p:nvPr/>
        </p:nvSpPr>
        <p:spPr>
          <a:xfrm>
            <a:off x="990600" y="4453557"/>
            <a:ext cx="1590500" cy="369332"/>
          </a:xfrm>
          <a:prstGeom prst="rect">
            <a:avLst/>
          </a:prstGeom>
          <a:noFill/>
        </p:spPr>
        <p:txBody>
          <a:bodyPr wrap="none" rtlCol="0">
            <a:spAutoFit/>
          </a:bodyPr>
          <a:lstStyle/>
          <a:p>
            <a:r>
              <a:rPr lang="en-US" dirty="0"/>
              <a:t>Function name</a:t>
            </a:r>
          </a:p>
        </p:txBody>
      </p:sp>
      <p:cxnSp>
        <p:nvCxnSpPr>
          <p:cNvPr id="6" name="Straight Arrow Connector 5">
            <a:extLst>
              <a:ext uri="{FF2B5EF4-FFF2-40B4-BE49-F238E27FC236}">
                <a16:creationId xmlns:a16="http://schemas.microsoft.com/office/drawing/2014/main" id="{28970F00-FE9D-4106-968A-753BFB32C686}"/>
              </a:ext>
            </a:extLst>
          </p:cNvPr>
          <p:cNvCxnSpPr>
            <a:cxnSpLocks/>
          </p:cNvCxnSpPr>
          <p:nvPr/>
        </p:nvCxnSpPr>
        <p:spPr>
          <a:xfrm flipV="1">
            <a:off x="1562100" y="3048000"/>
            <a:ext cx="0" cy="13573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CEED3E-DD79-4298-8B20-B90B4B881A25}"/>
              </a:ext>
            </a:extLst>
          </p:cNvPr>
          <p:cNvSpPr txBox="1"/>
          <p:nvPr/>
        </p:nvSpPr>
        <p:spPr>
          <a:xfrm>
            <a:off x="0" y="4084225"/>
            <a:ext cx="1525161" cy="369332"/>
          </a:xfrm>
          <a:prstGeom prst="rect">
            <a:avLst/>
          </a:prstGeom>
          <a:noFill/>
        </p:spPr>
        <p:txBody>
          <a:bodyPr wrap="none" rtlCol="0">
            <a:spAutoFit/>
          </a:bodyPr>
          <a:lstStyle/>
          <a:p>
            <a:r>
              <a:rPr lang="en-US" dirty="0"/>
              <a:t>Package name</a:t>
            </a:r>
          </a:p>
        </p:txBody>
      </p:sp>
      <p:cxnSp>
        <p:nvCxnSpPr>
          <p:cNvPr id="10" name="Straight Arrow Connector 9">
            <a:extLst>
              <a:ext uri="{FF2B5EF4-FFF2-40B4-BE49-F238E27FC236}">
                <a16:creationId xmlns:a16="http://schemas.microsoft.com/office/drawing/2014/main" id="{CEAE8D48-C290-4A5B-8C3A-FE6DB72BAA85}"/>
              </a:ext>
            </a:extLst>
          </p:cNvPr>
          <p:cNvCxnSpPr>
            <a:cxnSpLocks/>
          </p:cNvCxnSpPr>
          <p:nvPr/>
        </p:nvCxnSpPr>
        <p:spPr>
          <a:xfrm flipV="1">
            <a:off x="602841" y="3048000"/>
            <a:ext cx="387759" cy="10596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0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669D3B-EBAA-4DD0-B5F2-834BC1CD54E4}"/>
              </a:ext>
            </a:extLst>
          </p:cNvPr>
          <p:cNvPicPr>
            <a:picLocks noChangeAspect="1"/>
          </p:cNvPicPr>
          <p:nvPr/>
        </p:nvPicPr>
        <p:blipFill>
          <a:blip r:embed="rId2"/>
          <a:stretch>
            <a:fillRect/>
          </a:stretch>
        </p:blipFill>
        <p:spPr>
          <a:xfrm>
            <a:off x="1066800" y="2895600"/>
            <a:ext cx="6743700" cy="2426632"/>
          </a:xfrm>
          <a:prstGeom prst="rect">
            <a:avLst/>
          </a:prstGeom>
        </p:spPr>
      </p:pic>
      <p:sp>
        <p:nvSpPr>
          <p:cNvPr id="2" name="Title 1"/>
          <p:cNvSpPr>
            <a:spLocks noGrp="1"/>
          </p:cNvSpPr>
          <p:nvPr>
            <p:ph type="title"/>
          </p:nvPr>
        </p:nvSpPr>
        <p:spPr>
          <a:xfrm>
            <a:off x="304800" y="365126"/>
            <a:ext cx="8382000" cy="1325563"/>
          </a:xfrm>
        </p:spPr>
        <p:txBody>
          <a:bodyPr>
            <a:normAutofit/>
          </a:bodyPr>
          <a:lstStyle/>
          <a:p>
            <a:r>
              <a:rPr lang="en-US" dirty="0"/>
              <a:t>Navigate to Homework1.ipynb:</a:t>
            </a:r>
          </a:p>
        </p:txBody>
      </p:sp>
      <p:sp>
        <p:nvSpPr>
          <p:cNvPr id="25" name="Rectangle: Rounded Corners 24">
            <a:extLst>
              <a:ext uri="{FF2B5EF4-FFF2-40B4-BE49-F238E27FC236}">
                <a16:creationId xmlns:a16="http://schemas.microsoft.com/office/drawing/2014/main" id="{10EC0B82-1D0B-4B6A-9D79-5001997C1845}"/>
              </a:ext>
            </a:extLst>
          </p:cNvPr>
          <p:cNvSpPr/>
          <p:nvPr/>
        </p:nvSpPr>
        <p:spPr>
          <a:xfrm>
            <a:off x="1752289" y="4108916"/>
            <a:ext cx="3352800" cy="3571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486545-ECE4-422D-AB45-4D4B3E7B62B1}"/>
              </a:ext>
            </a:extLst>
          </p:cNvPr>
          <p:cNvSpPr/>
          <p:nvPr/>
        </p:nvSpPr>
        <p:spPr>
          <a:xfrm>
            <a:off x="1066800" y="4648200"/>
            <a:ext cx="2018990" cy="4191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443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4663"/>
            <a:ext cx="8458200" cy="984037"/>
          </a:xfrm>
        </p:spPr>
        <p:txBody>
          <a:bodyPr>
            <a:normAutofit fontScale="90000"/>
          </a:bodyPr>
          <a:lstStyle/>
          <a:p>
            <a:r>
              <a:rPr lang="en-US" dirty="0"/>
              <a:t>Arguments are distinguished by their position (1</a:t>
            </a:r>
            <a:r>
              <a:rPr lang="en-US" baseline="30000" dirty="0"/>
              <a:t>st</a:t>
            </a:r>
            <a:r>
              <a:rPr lang="en-US" dirty="0"/>
              <a:t>, 2</a:t>
            </a:r>
            <a:r>
              <a:rPr lang="en-US" baseline="30000" dirty="0"/>
              <a:t>nd</a:t>
            </a:r>
            <a:r>
              <a:rPr lang="en-US" dirty="0"/>
              <a:t>, 3</a:t>
            </a:r>
            <a:r>
              <a:rPr lang="en-US" baseline="30000" dirty="0"/>
              <a:t>rd</a:t>
            </a:r>
            <a:r>
              <a:rPr lang="en-US" dirty="0"/>
              <a:t>) or name:</a:t>
            </a:r>
          </a:p>
        </p:txBody>
      </p:sp>
      <p:pic>
        <p:nvPicPr>
          <p:cNvPr id="4" name="Picture 3"/>
          <p:cNvPicPr>
            <a:picLocks noChangeAspect="1"/>
          </p:cNvPicPr>
          <p:nvPr/>
        </p:nvPicPr>
        <p:blipFill rotWithShape="1">
          <a:blip r:embed="rId2"/>
          <a:srcRect l="26627" t="26958" b="64876"/>
          <a:stretch/>
        </p:blipFill>
        <p:spPr>
          <a:xfrm>
            <a:off x="621276" y="2715246"/>
            <a:ext cx="7668390" cy="762001"/>
          </a:xfrm>
          <a:prstGeom prst="rect">
            <a:avLst/>
          </a:prstGeom>
        </p:spPr>
      </p:pic>
      <p:sp>
        <p:nvSpPr>
          <p:cNvPr id="3" name="Rounded Rectangle 2"/>
          <p:cNvSpPr/>
          <p:nvPr/>
        </p:nvSpPr>
        <p:spPr>
          <a:xfrm>
            <a:off x="745866" y="2667000"/>
            <a:ext cx="7429500" cy="7620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7C8BC28-9F1C-43F4-BB90-E2C0ED5A4357}"/>
              </a:ext>
            </a:extLst>
          </p:cNvPr>
          <p:cNvCxnSpPr>
            <a:cxnSpLocks/>
          </p:cNvCxnSpPr>
          <p:nvPr/>
        </p:nvCxnSpPr>
        <p:spPr>
          <a:xfrm>
            <a:off x="1905000" y="2171700"/>
            <a:ext cx="0" cy="6255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5904161-7559-4F50-AD2E-7ECAD33B6B42}"/>
              </a:ext>
            </a:extLst>
          </p:cNvPr>
          <p:cNvSpPr txBox="1"/>
          <p:nvPr/>
        </p:nvSpPr>
        <p:spPr>
          <a:xfrm>
            <a:off x="1181100" y="1827802"/>
            <a:ext cx="2574166" cy="369332"/>
          </a:xfrm>
          <a:prstGeom prst="rect">
            <a:avLst/>
          </a:prstGeom>
          <a:noFill/>
        </p:spPr>
        <p:txBody>
          <a:bodyPr wrap="none" rtlCol="0">
            <a:spAutoFit/>
          </a:bodyPr>
          <a:lstStyle/>
          <a:p>
            <a:r>
              <a:rPr lang="en-US" dirty="0"/>
              <a:t>First argument (no name)</a:t>
            </a:r>
          </a:p>
        </p:txBody>
      </p:sp>
      <p:sp>
        <p:nvSpPr>
          <p:cNvPr id="15" name="TextBox 14">
            <a:extLst>
              <a:ext uri="{FF2B5EF4-FFF2-40B4-BE49-F238E27FC236}">
                <a16:creationId xmlns:a16="http://schemas.microsoft.com/office/drawing/2014/main" id="{F46A6E83-92A9-4C6A-B418-A45EB431B21E}"/>
              </a:ext>
            </a:extLst>
          </p:cNvPr>
          <p:cNvSpPr txBox="1"/>
          <p:nvPr/>
        </p:nvSpPr>
        <p:spPr>
          <a:xfrm>
            <a:off x="1512871" y="5379703"/>
            <a:ext cx="2361096" cy="369332"/>
          </a:xfrm>
          <a:prstGeom prst="rect">
            <a:avLst/>
          </a:prstGeom>
          <a:noFill/>
        </p:spPr>
        <p:txBody>
          <a:bodyPr wrap="none" rtlCol="0">
            <a:spAutoFit/>
          </a:bodyPr>
          <a:lstStyle/>
          <a:p>
            <a:r>
              <a:rPr lang="en-US" dirty="0"/>
              <a:t>2nd argument (named)</a:t>
            </a:r>
          </a:p>
        </p:txBody>
      </p:sp>
      <p:cxnSp>
        <p:nvCxnSpPr>
          <p:cNvPr id="16" name="Straight Arrow Connector 15">
            <a:extLst>
              <a:ext uri="{FF2B5EF4-FFF2-40B4-BE49-F238E27FC236}">
                <a16:creationId xmlns:a16="http://schemas.microsoft.com/office/drawing/2014/main" id="{AAA7F5C5-5506-49BB-9E6A-3B4BF85BD3DD}"/>
              </a:ext>
            </a:extLst>
          </p:cNvPr>
          <p:cNvCxnSpPr>
            <a:cxnSpLocks/>
          </p:cNvCxnSpPr>
          <p:nvPr/>
        </p:nvCxnSpPr>
        <p:spPr>
          <a:xfrm flipV="1">
            <a:off x="2502648" y="3096247"/>
            <a:ext cx="0" cy="2283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D9E455-18B9-459E-9627-BFC489672E06}"/>
              </a:ext>
            </a:extLst>
          </p:cNvPr>
          <p:cNvCxnSpPr>
            <a:cxnSpLocks/>
          </p:cNvCxnSpPr>
          <p:nvPr/>
        </p:nvCxnSpPr>
        <p:spPr>
          <a:xfrm flipH="1" flipV="1">
            <a:off x="3467100" y="3096247"/>
            <a:ext cx="876300" cy="22377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2C8448F-EE31-483D-A6BF-9EF7CA545518}"/>
              </a:ext>
            </a:extLst>
          </p:cNvPr>
          <p:cNvSpPr txBox="1"/>
          <p:nvPr/>
        </p:nvSpPr>
        <p:spPr>
          <a:xfrm>
            <a:off x="4089487" y="5334000"/>
            <a:ext cx="2316275" cy="369332"/>
          </a:xfrm>
          <a:prstGeom prst="rect">
            <a:avLst/>
          </a:prstGeom>
          <a:noFill/>
        </p:spPr>
        <p:txBody>
          <a:bodyPr wrap="none" rtlCol="0">
            <a:spAutoFit/>
          </a:bodyPr>
          <a:lstStyle/>
          <a:p>
            <a:r>
              <a:rPr lang="en-US" dirty="0"/>
              <a:t>3rd argument (named)</a:t>
            </a:r>
          </a:p>
        </p:txBody>
      </p:sp>
    </p:spTree>
    <p:extLst>
      <p:ext uri="{BB962C8B-B14F-4D97-AF65-F5344CB8AC3E}">
        <p14:creationId xmlns:p14="http://schemas.microsoft.com/office/powerpoint/2010/main" val="1264440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4663"/>
            <a:ext cx="8458200" cy="984037"/>
          </a:xfrm>
        </p:spPr>
        <p:txBody>
          <a:bodyPr>
            <a:normAutofit fontScale="90000"/>
          </a:bodyPr>
          <a:lstStyle/>
          <a:p>
            <a:r>
              <a:rPr lang="en-US" dirty="0"/>
              <a:t>Named arguments can be in any order:</a:t>
            </a:r>
          </a:p>
        </p:txBody>
      </p:sp>
      <p:pic>
        <p:nvPicPr>
          <p:cNvPr id="4" name="Picture 3"/>
          <p:cNvPicPr>
            <a:picLocks noChangeAspect="1"/>
          </p:cNvPicPr>
          <p:nvPr/>
        </p:nvPicPr>
        <p:blipFill rotWithShape="1">
          <a:blip r:embed="rId2"/>
          <a:srcRect l="26627" t="26958" b="64876"/>
          <a:stretch/>
        </p:blipFill>
        <p:spPr>
          <a:xfrm>
            <a:off x="621276" y="2715246"/>
            <a:ext cx="7668390" cy="762001"/>
          </a:xfrm>
          <a:prstGeom prst="rect">
            <a:avLst/>
          </a:prstGeom>
        </p:spPr>
      </p:pic>
      <p:sp>
        <p:nvSpPr>
          <p:cNvPr id="3" name="Rounded Rectangle 2"/>
          <p:cNvSpPr/>
          <p:nvPr/>
        </p:nvSpPr>
        <p:spPr>
          <a:xfrm>
            <a:off x="2095500" y="2781300"/>
            <a:ext cx="838200" cy="304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4">
            <a:extLst>
              <a:ext uri="{FF2B5EF4-FFF2-40B4-BE49-F238E27FC236}">
                <a16:creationId xmlns:a16="http://schemas.microsoft.com/office/drawing/2014/main" id="{1A71815A-665C-4567-B866-88FE02540C9F}"/>
              </a:ext>
            </a:extLst>
          </p:cNvPr>
          <p:cNvSpPr>
            <a:spLocks noGrp="1"/>
          </p:cNvSpPr>
          <p:nvPr>
            <p:ph idx="1"/>
          </p:nvPr>
        </p:nvSpPr>
        <p:spPr>
          <a:xfrm>
            <a:off x="628650" y="4191000"/>
            <a:ext cx="7886700" cy="1985962"/>
          </a:xfrm>
        </p:spPr>
        <p:txBody>
          <a:bodyPr>
            <a:normAutofit/>
          </a:bodyPr>
          <a:lstStyle/>
          <a:p>
            <a:r>
              <a:rPr lang="en-US" sz="2000" dirty="0" err="1">
                <a:latin typeface="Courier New" panose="02070309020205020404" pitchFamily="49" charset="0"/>
                <a:cs typeface="Courier New" panose="02070309020205020404" pitchFamily="49" charset="0"/>
              </a:rPr>
              <a:t>np.mean</a:t>
            </a:r>
            <a:r>
              <a:rPr lang="en-US" sz="2000" dirty="0">
                <a:latin typeface="Courier New" panose="02070309020205020404" pitchFamily="49" charset="0"/>
                <a:cs typeface="Courier New" panose="02070309020205020404" pitchFamily="49" charset="0"/>
              </a:rPr>
              <a:t>(calcium, </a:t>
            </a:r>
            <a:r>
              <a:rPr lang="en-US" sz="2000" dirty="0">
                <a:solidFill>
                  <a:schemeClr val="accent1"/>
                </a:solidFill>
                <a:latin typeface="Courier New" panose="02070309020205020404" pitchFamily="49" charset="0"/>
                <a:cs typeface="Courier New" panose="02070309020205020404" pitchFamily="49" charset="0"/>
              </a:rPr>
              <a:t>axis = 0</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dtype</a:t>
            </a:r>
            <a:r>
              <a:rPr lang="en-US" sz="2000" dirty="0">
                <a:solidFill>
                  <a:srgbClr val="FF0000"/>
                </a:solidFill>
                <a:latin typeface="Courier New" panose="02070309020205020404" pitchFamily="49" charset="0"/>
                <a:cs typeface="Courier New" panose="02070309020205020404" pitchFamily="49" charset="0"/>
              </a:rPr>
              <a:t> = np.float32</a:t>
            </a:r>
            <a:r>
              <a:rPr lang="en-US" sz="2000" dirty="0">
                <a:latin typeface="Courier New" panose="02070309020205020404" pitchFamily="49" charset="0"/>
                <a:cs typeface="Courier New" panose="02070309020205020404" pitchFamily="49" charset="0"/>
              </a:rPr>
              <a:t>)</a:t>
            </a:r>
          </a:p>
          <a:p>
            <a:endParaRPr lang="en-US" sz="2000" dirty="0">
              <a:solidFill>
                <a:schemeClr val="accent6"/>
              </a:solidFill>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np.mean</a:t>
            </a:r>
            <a:r>
              <a:rPr lang="en-US" sz="2000" dirty="0">
                <a:latin typeface="Courier New" panose="02070309020205020404" pitchFamily="49" charset="0"/>
                <a:cs typeface="Courier New" panose="02070309020205020404" pitchFamily="49" charset="0"/>
              </a:rPr>
              <a:t>(calcium, </a:t>
            </a:r>
            <a:r>
              <a:rPr lang="en-US" sz="2000" dirty="0" err="1">
                <a:solidFill>
                  <a:srgbClr val="FF0000"/>
                </a:solidFill>
                <a:latin typeface="Courier New" panose="02070309020205020404" pitchFamily="49" charset="0"/>
                <a:cs typeface="Courier New" panose="02070309020205020404" pitchFamily="49" charset="0"/>
              </a:rPr>
              <a:t>dtype</a:t>
            </a:r>
            <a:r>
              <a:rPr lang="en-US" sz="2000" dirty="0">
                <a:solidFill>
                  <a:srgbClr val="FF0000"/>
                </a:solidFill>
                <a:latin typeface="Courier New" panose="02070309020205020404" pitchFamily="49" charset="0"/>
                <a:cs typeface="Courier New" panose="02070309020205020404" pitchFamily="49" charset="0"/>
              </a:rPr>
              <a:t> = np.float32</a:t>
            </a:r>
            <a:r>
              <a:rPr lang="en-US" sz="2000" dirty="0">
                <a:solidFill>
                  <a:schemeClr val="accent1"/>
                </a:solidFill>
                <a:latin typeface="Courier New" panose="02070309020205020404" pitchFamily="49" charset="0"/>
                <a:cs typeface="Courier New" panose="02070309020205020404" pitchFamily="49" charset="0"/>
              </a:rPr>
              <a:t>, axis = 0</a:t>
            </a:r>
            <a:r>
              <a:rPr lang="en-US" sz="2000" dirty="0">
                <a:latin typeface="Courier New" panose="02070309020205020404" pitchFamily="49" charset="0"/>
                <a:cs typeface="Courier New" panose="02070309020205020404" pitchFamily="49" charset="0"/>
              </a:rPr>
              <a:t>)</a:t>
            </a:r>
          </a:p>
          <a:p>
            <a:endParaRPr lang="en-US" dirty="0"/>
          </a:p>
          <a:p>
            <a:endParaRPr lang="en-US" dirty="0"/>
          </a:p>
        </p:txBody>
      </p:sp>
      <p:sp>
        <p:nvSpPr>
          <p:cNvPr id="13" name="Rounded Rectangle 2">
            <a:extLst>
              <a:ext uri="{FF2B5EF4-FFF2-40B4-BE49-F238E27FC236}">
                <a16:creationId xmlns:a16="http://schemas.microsoft.com/office/drawing/2014/main" id="{2DEB86AE-0460-4FE6-B4E3-80CCCF0A52A6}"/>
              </a:ext>
            </a:extLst>
          </p:cNvPr>
          <p:cNvSpPr/>
          <p:nvPr/>
        </p:nvSpPr>
        <p:spPr>
          <a:xfrm>
            <a:off x="3009900" y="2781300"/>
            <a:ext cx="9906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6709D42-70A0-4367-9556-90A3B96A8521}"/>
              </a:ext>
            </a:extLst>
          </p:cNvPr>
          <p:cNvCxnSpPr>
            <a:cxnSpLocks/>
          </p:cNvCxnSpPr>
          <p:nvPr/>
        </p:nvCxnSpPr>
        <p:spPr>
          <a:xfrm>
            <a:off x="4000500" y="3086100"/>
            <a:ext cx="1676400" cy="11049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B56DD5-FFE5-4937-A1AD-146C0A899DD1}"/>
              </a:ext>
            </a:extLst>
          </p:cNvPr>
          <p:cNvCxnSpPr>
            <a:cxnSpLocks/>
          </p:cNvCxnSpPr>
          <p:nvPr/>
        </p:nvCxnSpPr>
        <p:spPr>
          <a:xfrm>
            <a:off x="2857500" y="3086100"/>
            <a:ext cx="876300" cy="110490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CFE3CA4-7466-4661-98F1-C47303386669}"/>
              </a:ext>
            </a:extLst>
          </p:cNvPr>
          <p:cNvCxnSpPr>
            <a:cxnSpLocks/>
          </p:cNvCxnSpPr>
          <p:nvPr/>
        </p:nvCxnSpPr>
        <p:spPr>
          <a:xfrm>
            <a:off x="4381500" y="4495798"/>
            <a:ext cx="2171700" cy="66799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AB44CB-3DAE-4158-98FA-FE6AF678ECA2}"/>
              </a:ext>
            </a:extLst>
          </p:cNvPr>
          <p:cNvCxnSpPr>
            <a:cxnSpLocks/>
          </p:cNvCxnSpPr>
          <p:nvPr/>
        </p:nvCxnSpPr>
        <p:spPr>
          <a:xfrm flipH="1">
            <a:off x="4648200" y="4495799"/>
            <a:ext cx="1447800" cy="5715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
            <a:extLst>
              <a:ext uri="{FF2B5EF4-FFF2-40B4-BE49-F238E27FC236}">
                <a16:creationId xmlns:a16="http://schemas.microsoft.com/office/drawing/2014/main" id="{D5AA766B-E3C4-4DB6-87EA-F82053F8DB03}"/>
              </a:ext>
            </a:extLst>
          </p:cNvPr>
          <p:cNvSpPr/>
          <p:nvPr/>
        </p:nvSpPr>
        <p:spPr>
          <a:xfrm>
            <a:off x="1828800" y="2781300"/>
            <a:ext cx="209238" cy="304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
            <a:extLst>
              <a:ext uri="{FF2B5EF4-FFF2-40B4-BE49-F238E27FC236}">
                <a16:creationId xmlns:a16="http://schemas.microsoft.com/office/drawing/2014/main" id="{17C3AF37-4508-471C-9A9F-7B2151A96F0F}"/>
              </a:ext>
            </a:extLst>
          </p:cNvPr>
          <p:cNvSpPr/>
          <p:nvPr/>
        </p:nvSpPr>
        <p:spPr>
          <a:xfrm>
            <a:off x="2038038" y="4190998"/>
            <a:ext cx="1352861" cy="1181101"/>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926CC57-170A-41E7-972B-298C35A7B12C}"/>
              </a:ext>
            </a:extLst>
          </p:cNvPr>
          <p:cNvCxnSpPr>
            <a:cxnSpLocks/>
            <a:endCxn id="28" idx="0"/>
          </p:cNvCxnSpPr>
          <p:nvPr/>
        </p:nvCxnSpPr>
        <p:spPr>
          <a:xfrm>
            <a:off x="1984887" y="3097475"/>
            <a:ext cx="729582" cy="109352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4274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6"/>
            <a:ext cx="8724900" cy="1325563"/>
          </a:xfrm>
        </p:spPr>
        <p:txBody>
          <a:bodyPr>
            <a:normAutofit/>
          </a:bodyPr>
          <a:lstStyle/>
          <a:p>
            <a:r>
              <a:rPr lang="en-US" dirty="0"/>
              <a:t>Skipped arguments take default value:</a:t>
            </a:r>
          </a:p>
        </p:txBody>
      </p:sp>
      <p:pic>
        <p:nvPicPr>
          <p:cNvPr id="4" name="Picture 3"/>
          <p:cNvPicPr>
            <a:picLocks noChangeAspect="1"/>
          </p:cNvPicPr>
          <p:nvPr/>
        </p:nvPicPr>
        <p:blipFill rotWithShape="1">
          <a:blip r:embed="rId2"/>
          <a:srcRect l="26627" t="26441" b="64876"/>
          <a:stretch/>
        </p:blipFill>
        <p:spPr>
          <a:xfrm>
            <a:off x="621276" y="2667000"/>
            <a:ext cx="7668390" cy="810248"/>
          </a:xfrm>
          <a:prstGeom prst="rect">
            <a:avLst/>
          </a:prstGeom>
        </p:spPr>
      </p:pic>
      <p:sp>
        <p:nvSpPr>
          <p:cNvPr id="3" name="Rounded Rectangle 2"/>
          <p:cNvSpPr/>
          <p:nvPr/>
        </p:nvSpPr>
        <p:spPr>
          <a:xfrm>
            <a:off x="2476500" y="2774236"/>
            <a:ext cx="457200" cy="31186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DAD591F9-6D86-42F0-8045-3CD1C97FF27C}"/>
              </a:ext>
            </a:extLst>
          </p:cNvPr>
          <p:cNvCxnSpPr>
            <a:cxnSpLocks/>
          </p:cNvCxnSpPr>
          <p:nvPr/>
        </p:nvCxnSpPr>
        <p:spPr>
          <a:xfrm>
            <a:off x="2709444" y="2207643"/>
            <a:ext cx="0" cy="62558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A6621A8-9672-46E1-BEBE-7713589451F6}"/>
              </a:ext>
            </a:extLst>
          </p:cNvPr>
          <p:cNvSpPr txBox="1"/>
          <p:nvPr/>
        </p:nvSpPr>
        <p:spPr>
          <a:xfrm>
            <a:off x="1985544" y="1863745"/>
            <a:ext cx="2470228" cy="369332"/>
          </a:xfrm>
          <a:prstGeom prst="rect">
            <a:avLst/>
          </a:prstGeom>
          <a:noFill/>
        </p:spPr>
        <p:txBody>
          <a:bodyPr wrap="none" rtlCol="0">
            <a:spAutoFit/>
          </a:bodyPr>
          <a:lstStyle/>
          <a:p>
            <a:r>
              <a:rPr lang="en-US" dirty="0"/>
              <a:t>Default values if skipped</a:t>
            </a:r>
          </a:p>
        </p:txBody>
      </p:sp>
      <p:sp>
        <p:nvSpPr>
          <p:cNvPr id="10" name="Rounded Rectangle 2">
            <a:extLst>
              <a:ext uri="{FF2B5EF4-FFF2-40B4-BE49-F238E27FC236}">
                <a16:creationId xmlns:a16="http://schemas.microsoft.com/office/drawing/2014/main" id="{2058DE98-3898-4CD7-B89F-0292100EFEF8}"/>
              </a:ext>
            </a:extLst>
          </p:cNvPr>
          <p:cNvSpPr/>
          <p:nvPr/>
        </p:nvSpPr>
        <p:spPr>
          <a:xfrm>
            <a:off x="3505200" y="2782839"/>
            <a:ext cx="457200" cy="31186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444BE85-275E-4D80-A62B-910DAA2EFB1B}"/>
              </a:ext>
            </a:extLst>
          </p:cNvPr>
          <p:cNvCxnSpPr>
            <a:cxnSpLocks/>
            <a:stCxn id="7" idx="2"/>
          </p:cNvCxnSpPr>
          <p:nvPr/>
        </p:nvCxnSpPr>
        <p:spPr>
          <a:xfrm>
            <a:off x="3220658" y="2233077"/>
            <a:ext cx="398842" cy="54976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198307-80D9-4C0D-BA88-809CB11DDCE2}"/>
              </a:ext>
            </a:extLst>
          </p:cNvPr>
          <p:cNvCxnSpPr>
            <a:cxnSpLocks/>
          </p:cNvCxnSpPr>
          <p:nvPr/>
        </p:nvCxnSpPr>
        <p:spPr>
          <a:xfrm>
            <a:off x="3886200" y="2233077"/>
            <a:ext cx="569271" cy="54976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2">
            <a:extLst>
              <a:ext uri="{FF2B5EF4-FFF2-40B4-BE49-F238E27FC236}">
                <a16:creationId xmlns:a16="http://schemas.microsoft.com/office/drawing/2014/main" id="{0D6F55B7-1EC3-4571-97A6-804212CDCBD4}"/>
              </a:ext>
            </a:extLst>
          </p:cNvPr>
          <p:cNvSpPr/>
          <p:nvPr/>
        </p:nvSpPr>
        <p:spPr>
          <a:xfrm>
            <a:off x="4384494" y="2782839"/>
            <a:ext cx="457200" cy="31186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7874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common way to call functions:</a:t>
            </a:r>
          </a:p>
        </p:txBody>
      </p:sp>
      <p:sp>
        <p:nvSpPr>
          <p:cNvPr id="5" name="Content Placeholder 4">
            <a:extLst>
              <a:ext uri="{FF2B5EF4-FFF2-40B4-BE49-F238E27FC236}">
                <a16:creationId xmlns:a16="http://schemas.microsoft.com/office/drawing/2014/main" id="{887A7FE6-D4F2-4574-AB73-0ACE45DD0CF3}"/>
              </a:ext>
            </a:extLst>
          </p:cNvPr>
          <p:cNvSpPr>
            <a:spLocks noGrp="1"/>
          </p:cNvSpPr>
          <p:nvPr>
            <p:ph idx="1"/>
          </p:nvPr>
        </p:nvSpPr>
        <p:spPr>
          <a:xfrm>
            <a:off x="628650" y="2552701"/>
            <a:ext cx="7886700" cy="3624262"/>
          </a:xfrm>
        </p:spPr>
        <p:txBody>
          <a:bodyPr>
            <a:normAutofit fontScale="92500" lnSpcReduction="20000"/>
          </a:bodyPr>
          <a:lstStyle/>
          <a:p>
            <a:r>
              <a:rPr lang="en-US" dirty="0" err="1">
                <a:latin typeface="Courier New" panose="02070309020205020404" pitchFamily="49" charset="0"/>
                <a:cs typeface="Courier New" panose="02070309020205020404" pitchFamily="49" charset="0"/>
              </a:rPr>
              <a:t>np.mean</a:t>
            </a:r>
            <a:r>
              <a:rPr lang="en-US" dirty="0">
                <a:latin typeface="Courier New" panose="02070309020205020404" pitchFamily="49" charset="0"/>
                <a:cs typeface="Courier New" panose="02070309020205020404" pitchFamily="49" charset="0"/>
              </a:rPr>
              <a:t>(calcium, axis = 0)</a:t>
            </a:r>
          </a:p>
          <a:p>
            <a:endParaRPr lang="en-US" dirty="0">
              <a:solidFill>
                <a:schemeClr val="accent6"/>
              </a:solidFill>
              <a:latin typeface="Courier New" panose="02070309020205020404" pitchFamily="49" charset="0"/>
              <a:cs typeface="Courier New" panose="02070309020205020404" pitchFamily="49" charset="0"/>
            </a:endParaRPr>
          </a:p>
          <a:p>
            <a:r>
              <a:rPr lang="en-US" dirty="0">
                <a:solidFill>
                  <a:schemeClr val="accent6"/>
                </a:solidFill>
                <a:latin typeface="Courier New" panose="02070309020205020404" pitchFamily="49" charset="0"/>
                <a:cs typeface="Courier New" panose="02070309020205020404" pitchFamily="49" charset="0"/>
              </a:rPr>
              <a:t># The following is functionally equivalent:</a:t>
            </a:r>
          </a:p>
          <a:p>
            <a:r>
              <a:rPr lang="en-US" dirty="0" err="1">
                <a:latin typeface="Courier New" panose="02070309020205020404" pitchFamily="49" charset="0"/>
                <a:cs typeface="Courier New" panose="02070309020205020404" pitchFamily="49" charset="0"/>
              </a:rPr>
              <a:t>calcium.mean</a:t>
            </a:r>
            <a:r>
              <a:rPr lang="en-US" dirty="0">
                <a:latin typeface="Courier New" panose="02070309020205020404" pitchFamily="49" charset="0"/>
                <a:cs typeface="Courier New" panose="02070309020205020404" pitchFamily="49" charset="0"/>
              </a:rPr>
              <a:t>(axis=0)</a:t>
            </a:r>
          </a:p>
          <a:p>
            <a:endParaRPr lang="en-US" dirty="0"/>
          </a:p>
          <a:p>
            <a:endParaRPr lang="en-US" dirty="0"/>
          </a:p>
          <a:p>
            <a:r>
              <a:rPr lang="en-US" dirty="0"/>
              <a:t>This works because of something called “object oriented programming”.</a:t>
            </a:r>
          </a:p>
          <a:p>
            <a:endParaRPr lang="en-US" dirty="0"/>
          </a:p>
        </p:txBody>
      </p:sp>
    </p:spTree>
    <p:extLst>
      <p:ext uri="{BB962C8B-B14F-4D97-AF65-F5344CB8AC3E}">
        <p14:creationId xmlns:p14="http://schemas.microsoft.com/office/powerpoint/2010/main" val="16687332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 of “objects” as “smart” variables:</a:t>
            </a:r>
          </a:p>
        </p:txBody>
      </p:sp>
    </p:spTree>
    <p:extLst>
      <p:ext uri="{BB962C8B-B14F-4D97-AF65-F5344CB8AC3E}">
        <p14:creationId xmlns:p14="http://schemas.microsoft.com/office/powerpoint/2010/main" val="25745892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255091" y="685800"/>
            <a:ext cx="3660309" cy="2745570"/>
          </a:xfrm>
          <a:prstGeom prst="rect">
            <a:avLst/>
          </a:prstGeom>
        </p:spPr>
      </p:pic>
      <p:pic>
        <p:nvPicPr>
          <p:cNvPr id="11" name="Picture 10"/>
          <p:cNvPicPr>
            <a:picLocks noChangeAspect="1"/>
          </p:cNvPicPr>
          <p:nvPr/>
        </p:nvPicPr>
        <p:blipFill>
          <a:blip r:embed="rId4"/>
          <a:stretch>
            <a:fillRect/>
          </a:stretch>
        </p:blipFill>
        <p:spPr>
          <a:xfrm>
            <a:off x="5263545" y="3490621"/>
            <a:ext cx="3689955" cy="2767807"/>
          </a:xfrm>
          <a:prstGeom prst="rect">
            <a:avLst/>
          </a:prstGeom>
        </p:spPr>
      </p:pic>
      <p:sp>
        <p:nvSpPr>
          <p:cNvPr id="2" name="Title 1"/>
          <p:cNvSpPr>
            <a:spLocks noGrp="1"/>
          </p:cNvSpPr>
          <p:nvPr>
            <p:ph type="title"/>
          </p:nvPr>
        </p:nvSpPr>
        <p:spPr>
          <a:xfrm>
            <a:off x="628650" y="365127"/>
            <a:ext cx="7886700" cy="815974"/>
          </a:xfrm>
        </p:spPr>
        <p:txBody>
          <a:bodyPr>
            <a:normAutofit/>
          </a:bodyPr>
          <a:lstStyle/>
          <a:p>
            <a:r>
              <a:rPr lang="en-US" dirty="0"/>
              <a:t>The code:</a:t>
            </a:r>
          </a:p>
        </p:txBody>
      </p:sp>
      <p:sp>
        <p:nvSpPr>
          <p:cNvPr id="8" name="Content Placeholder 7"/>
          <p:cNvSpPr>
            <a:spLocks noGrp="1"/>
          </p:cNvSpPr>
          <p:nvPr>
            <p:ph idx="1"/>
          </p:nvPr>
        </p:nvSpPr>
        <p:spPr>
          <a:xfrm>
            <a:off x="342900" y="1501774"/>
            <a:ext cx="8172450" cy="4675189"/>
          </a:xfrm>
        </p:spPr>
        <p:txBody>
          <a:bodyPr>
            <a:normAutofit/>
          </a:bodyPr>
          <a:lstStyle/>
          <a:p>
            <a:r>
              <a:rPr lang="en-US" sz="1800" dirty="0">
                <a:solidFill>
                  <a:schemeClr val="accent6"/>
                </a:solidFill>
                <a:latin typeface="Courier New" panose="02070309020205020404" pitchFamily="49" charset="0"/>
                <a:cs typeface="Courier New" panose="02070309020205020404" pitchFamily="49" charset="0"/>
              </a:rPr>
              <a:t>% Generate/plot 5 Hz square wave</a:t>
            </a:r>
          </a:p>
          <a:p>
            <a:r>
              <a:rPr lang="en-US" sz="1800" dirty="0">
                <a:latin typeface="Courier New" panose="02070309020205020404" pitchFamily="49" charset="0"/>
                <a:cs typeface="Courier New" panose="02070309020205020404" pitchFamily="49" charset="0"/>
              </a:rPr>
              <a:t>t = </a:t>
            </a:r>
            <a:r>
              <a:rPr lang="en-US" sz="1800" dirty="0" err="1">
                <a:latin typeface="Courier New" panose="02070309020205020404" pitchFamily="49" charset="0"/>
                <a:cs typeface="Courier New" panose="02070309020205020404" pitchFamily="49" charset="0"/>
              </a:rPr>
              <a:t>np.arange</a:t>
            </a:r>
            <a:r>
              <a:rPr lang="en-US" sz="1800" dirty="0">
                <a:latin typeface="Courier New" panose="02070309020205020404" pitchFamily="49" charset="0"/>
                <a:cs typeface="Courier New" panose="02070309020205020404" pitchFamily="49" charset="0"/>
              </a:rPr>
              <a:t>(100)/100</a:t>
            </a:r>
          </a:p>
          <a:p>
            <a:r>
              <a:rPr lang="en-US" sz="1800" dirty="0">
                <a:latin typeface="Courier New" panose="02070309020205020404" pitchFamily="49" charset="0"/>
                <a:cs typeface="Courier New" panose="02070309020205020404" pitchFamily="49" charset="0"/>
              </a:rPr>
              <a:t>y = </a:t>
            </a:r>
            <a:r>
              <a:rPr lang="en-US" sz="1800" dirty="0" err="1">
                <a:latin typeface="Courier New" panose="02070309020205020404" pitchFamily="49" charset="0"/>
                <a:cs typeface="Courier New" panose="02070309020205020404" pitchFamily="49" charset="0"/>
              </a:rPr>
              <a:t>scipy.signal.square</a:t>
            </a:r>
            <a:r>
              <a:rPr lang="en-US" sz="1800" dirty="0">
                <a:latin typeface="Courier New" panose="02070309020205020404" pitchFamily="49" charset="0"/>
                <a:cs typeface="Courier New" panose="02070309020205020404" pitchFamily="49" charset="0"/>
              </a:rPr>
              <a:t>(t*5*2*pi);</a:t>
            </a:r>
          </a:p>
          <a:p>
            <a:r>
              <a:rPr lang="en-US" sz="1800" dirty="0" err="1">
                <a:latin typeface="Courier New" panose="02070309020205020404" pitchFamily="49" charset="0"/>
                <a:cs typeface="Courier New" panose="02070309020205020404" pitchFamily="49" charset="0"/>
              </a:rPr>
              <a:t>np.step</a:t>
            </a:r>
            <a:r>
              <a:rPr lang="en-US" sz="1800" dirty="0">
                <a:latin typeface="Courier New" panose="02070309020205020404" pitchFamily="49" charset="0"/>
                <a:cs typeface="Courier New" panose="02070309020205020404" pitchFamily="49" charset="0"/>
              </a:rPr>
              <a:t>(t, y)</a:t>
            </a: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solidFill>
                  <a:schemeClr val="accent6"/>
                </a:solidFill>
                <a:latin typeface="Courier New" panose="02070309020205020404" pitchFamily="49" charset="0"/>
                <a:cs typeface="Courier New" panose="02070309020205020404" pitchFamily="49" charset="0"/>
              </a:rPr>
              <a:t>% Calculate/plot FFT</a:t>
            </a:r>
          </a:p>
          <a:p>
            <a:r>
              <a:rPr lang="en-US" sz="1800" dirty="0">
                <a:latin typeface="Courier New" panose="02070309020205020404" pitchFamily="49" charset="0"/>
                <a:cs typeface="Courier New" panose="02070309020205020404" pitchFamily="49" charset="0"/>
              </a:rPr>
              <a:t>f = </a:t>
            </a:r>
            <a:r>
              <a:rPr lang="en-US" sz="1800" dirty="0" err="1">
                <a:latin typeface="Courier New" panose="02070309020205020404" pitchFamily="49" charset="0"/>
                <a:cs typeface="Courier New" panose="02070309020205020404" pitchFamily="49" charset="0"/>
              </a:rPr>
              <a:t>np.fft.fft</a:t>
            </a:r>
            <a:r>
              <a:rPr lang="en-US" sz="1800" dirty="0">
                <a:latin typeface="Courier New" panose="02070309020205020404" pitchFamily="49" charset="0"/>
                <a:cs typeface="Courier New" panose="02070309020205020404" pitchFamily="49" charset="0"/>
              </a:rPr>
              <a:t>(y);</a:t>
            </a:r>
          </a:p>
          <a:p>
            <a:r>
              <a:rPr lang="en-US" sz="1800" dirty="0" err="1">
                <a:latin typeface="Courier New" panose="02070309020205020404" pitchFamily="49" charset="0"/>
                <a:cs typeface="Courier New" panose="02070309020205020404" pitchFamily="49" charset="0"/>
              </a:rPr>
              <a:t>np.plot</a:t>
            </a:r>
            <a:r>
              <a:rPr lang="en-US" sz="1800" dirty="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abs</a:t>
            </a:r>
            <a:r>
              <a:rPr lang="en-US" sz="1800" dirty="0">
                <a:latin typeface="Courier New" panose="02070309020205020404" pitchFamily="49" charset="0"/>
                <a:cs typeface="Courier New" panose="02070309020205020404" pitchFamily="49" charset="0"/>
              </a:rPr>
              <a:t>(f))</a:t>
            </a:r>
          </a:p>
          <a:p>
            <a:endParaRPr lang="en-US" sz="1800" dirty="0"/>
          </a:p>
          <a:p>
            <a:endParaRPr lang="en-US" sz="1800" dirty="0"/>
          </a:p>
          <a:p>
            <a:endParaRPr lang="en-US" sz="1600" dirty="0"/>
          </a:p>
          <a:p>
            <a:endParaRPr lang="en-US" sz="1800" dirty="0"/>
          </a:p>
        </p:txBody>
      </p:sp>
      <p:sp>
        <p:nvSpPr>
          <p:cNvPr id="6" name="TextBox 5"/>
          <p:cNvSpPr txBox="1"/>
          <p:nvPr/>
        </p:nvSpPr>
        <p:spPr>
          <a:xfrm flipH="1">
            <a:off x="6399118" y="3185741"/>
            <a:ext cx="1470647" cy="369332"/>
          </a:xfrm>
          <a:prstGeom prst="rect">
            <a:avLst/>
          </a:prstGeom>
          <a:noFill/>
        </p:spPr>
        <p:txBody>
          <a:bodyPr wrap="square" rtlCol="0">
            <a:spAutoFit/>
          </a:bodyPr>
          <a:lstStyle/>
          <a:p>
            <a:pPr algn="ctr"/>
            <a:r>
              <a:rPr lang="en-US" dirty="0"/>
              <a:t>waveform</a:t>
            </a:r>
          </a:p>
        </p:txBody>
      </p:sp>
      <p:sp>
        <p:nvSpPr>
          <p:cNvPr id="9" name="TextBox 8"/>
          <p:cNvSpPr txBox="1"/>
          <p:nvPr/>
        </p:nvSpPr>
        <p:spPr>
          <a:xfrm flipH="1">
            <a:off x="6615093" y="6040259"/>
            <a:ext cx="1119207" cy="369332"/>
          </a:xfrm>
          <a:prstGeom prst="rect">
            <a:avLst/>
          </a:prstGeom>
          <a:noFill/>
        </p:spPr>
        <p:txBody>
          <a:bodyPr wrap="square" rtlCol="0">
            <a:spAutoFit/>
          </a:bodyPr>
          <a:lstStyle/>
          <a:p>
            <a:pPr algn="ctr"/>
            <a:r>
              <a:rPr lang="en-US" dirty="0"/>
              <a:t>FFT</a:t>
            </a:r>
          </a:p>
        </p:txBody>
      </p:sp>
    </p:spTree>
    <p:extLst>
      <p:ext uri="{BB962C8B-B14F-4D97-AF65-F5344CB8AC3E}">
        <p14:creationId xmlns:p14="http://schemas.microsoft.com/office/powerpoint/2010/main" val="1601269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FFT, are all “linear” functions</a:t>
            </a:r>
          </a:p>
        </p:txBody>
      </p:sp>
      <p:pic>
        <p:nvPicPr>
          <p:cNvPr id="2050" name="Picture 2" descr="Linear Functions - A Linear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438400"/>
            <a:ext cx="4267200" cy="3464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364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1028700"/>
          </a:xfrm>
        </p:spPr>
        <p:txBody>
          <a:bodyPr>
            <a:normAutofit/>
          </a:bodyPr>
          <a:lstStyle/>
          <a:p>
            <a:r>
              <a:rPr lang="en-US" dirty="0"/>
              <a:t>Much of nature is non-linear</a:t>
            </a:r>
          </a:p>
        </p:txBody>
      </p:sp>
      <p:sp>
        <p:nvSpPr>
          <p:cNvPr id="3" name="Content Placeholder 2"/>
          <p:cNvSpPr>
            <a:spLocks noGrp="1"/>
          </p:cNvSpPr>
          <p:nvPr>
            <p:ph idx="1"/>
          </p:nvPr>
        </p:nvSpPr>
        <p:spPr>
          <a:xfrm>
            <a:off x="628650" y="1181100"/>
            <a:ext cx="8248650" cy="4652963"/>
          </a:xfrm>
        </p:spPr>
        <p:txBody>
          <a:bodyPr/>
          <a:lstStyle/>
          <a:p>
            <a:r>
              <a:rPr lang="en-US" dirty="0"/>
              <a:t>But non-linear math is freakishly complex, so we try to make linear approximations wherever possible.</a:t>
            </a:r>
          </a:p>
          <a:p>
            <a:r>
              <a:rPr lang="en-US" dirty="0"/>
              <a:t>Many things are linear, up to a point.</a:t>
            </a:r>
          </a:p>
        </p:txBody>
      </p:sp>
      <p:pic>
        <p:nvPicPr>
          <p:cNvPr id="4" name="Picture 2" descr="What is the difference between laminar flow and turbulent flow? | Bronkho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009900"/>
            <a:ext cx="53149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60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24850" cy="1325563"/>
          </a:xfrm>
        </p:spPr>
        <p:txBody>
          <a:bodyPr/>
          <a:lstStyle/>
          <a:p>
            <a:r>
              <a:rPr lang="en-US" dirty="0"/>
              <a:t>Algebraic definition of linearity:</a:t>
            </a:r>
          </a:p>
        </p:txBody>
      </p:sp>
      <p:sp>
        <p:nvSpPr>
          <p:cNvPr id="3" name="Content Placeholder 2"/>
          <p:cNvSpPr>
            <a:spLocks noGrp="1"/>
          </p:cNvSpPr>
          <p:nvPr>
            <p:ph idx="1"/>
          </p:nvPr>
        </p:nvSpPr>
        <p:spPr/>
        <p:txBody>
          <a:bodyPr/>
          <a:lstStyle/>
          <a:p>
            <a:pPr lvl="1"/>
            <a:r>
              <a:rPr lang="en-US" dirty="0"/>
              <a:t>All terms square and higher are zero:</a:t>
            </a:r>
          </a:p>
        </p:txBody>
      </p:sp>
      <mc:AlternateContent xmlns:mc="http://schemas.openxmlformats.org/markup-compatibility/2006" xmlns:a14="http://schemas.microsoft.com/office/drawing/2010/main">
        <mc:Choice Requires="a14">
          <p:sp>
            <p:nvSpPr>
              <p:cNvPr id="4" name="TextBox 3"/>
              <p:cNvSpPr txBox="1"/>
              <p:nvPr/>
            </p:nvSpPr>
            <p:spPr>
              <a:xfrm>
                <a:off x="1828800" y="2476500"/>
                <a:ext cx="4550798" cy="280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i="1">
                          <a:latin typeface="Cambria Math" panose="02040503050406030204" pitchFamily="18" charset="0"/>
                        </a:rPr>
                        <m:t>+</m:t>
                      </m:r>
                      <m:r>
                        <a:rPr lang="en-US" b="0" i="1" smtClean="0">
                          <a:latin typeface="Cambria Math" panose="02040503050406030204" pitchFamily="18" charset="0"/>
                        </a:rPr>
                        <m:t>𝑔</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h</m:t>
                          </m:r>
                          <m:r>
                            <a:rPr lang="en-US" i="1">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828800" y="2476500"/>
                <a:ext cx="4550798" cy="280077"/>
              </a:xfrm>
              <a:prstGeom prst="rect">
                <a:avLst/>
              </a:prstGeom>
              <a:blipFill>
                <a:blip r:embed="rId2"/>
                <a:stretch>
                  <a:fillRect l="-1339" t="-4348" b="-34783"/>
                </a:stretch>
              </a:blipFill>
            </p:spPr>
            <p:txBody>
              <a:bodyPr/>
              <a:lstStyle/>
              <a:p>
                <a:r>
                  <a:rPr lang="en-US">
                    <a:noFill/>
                  </a:rPr>
                  <a:t> </a:t>
                </a:r>
              </a:p>
            </p:txBody>
          </p:sp>
        </mc:Fallback>
      </mc:AlternateContent>
      <p:cxnSp>
        <p:nvCxnSpPr>
          <p:cNvPr id="7" name="Straight Connector 6"/>
          <p:cNvCxnSpPr/>
          <p:nvPr/>
        </p:nvCxnSpPr>
        <p:spPr>
          <a:xfrm>
            <a:off x="3543300" y="2633809"/>
            <a:ext cx="2760098"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50" name="Picture 2" descr="Linear Functions - A Linear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346851"/>
            <a:ext cx="3483998" cy="28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3240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6"/>
            <a:ext cx="8248650" cy="1325563"/>
          </a:xfrm>
        </p:spPr>
        <p:txBody>
          <a:bodyPr/>
          <a:lstStyle/>
          <a:p>
            <a:r>
              <a:rPr lang="en-US" dirty="0"/>
              <a:t>Most general definition of linearity</a:t>
            </a:r>
          </a:p>
        </p:txBody>
      </p:sp>
      <p:sp>
        <p:nvSpPr>
          <p:cNvPr id="3" name="Content Placeholder 2"/>
          <p:cNvSpPr>
            <a:spLocks noGrp="1"/>
          </p:cNvSpPr>
          <p:nvPr>
            <p:ph idx="1"/>
          </p:nvPr>
        </p:nvSpPr>
        <p:spPr/>
        <p:txBody>
          <a:bodyPr>
            <a:normAutofit/>
          </a:bodyPr>
          <a:lstStyle/>
          <a:p>
            <a:r>
              <a:rPr lang="en-US" dirty="0"/>
              <a:t>A function f is linear if and only if:</a:t>
            </a:r>
          </a:p>
          <a:p>
            <a:endParaRPr lang="en-US" dirty="0"/>
          </a:p>
          <a:p>
            <a:pPr lvl="1"/>
            <a:r>
              <a:rPr lang="en-US" dirty="0"/>
              <a:t>f(x + y) = f(x) + f(y)               </a:t>
            </a:r>
            <a:r>
              <a:rPr lang="en-US" i="1" dirty="0"/>
              <a:t>f</a:t>
            </a:r>
            <a:r>
              <a:rPr lang="en-US" dirty="0"/>
              <a:t> (of sums) = sum (of </a:t>
            </a:r>
            <a:r>
              <a:rPr lang="en-US" i="1" dirty="0"/>
              <a:t>f</a:t>
            </a:r>
            <a:r>
              <a:rPr lang="en-US" dirty="0"/>
              <a:t>’s)</a:t>
            </a:r>
          </a:p>
          <a:p>
            <a:pPr lvl="1"/>
            <a:endParaRPr lang="en-US" dirty="0"/>
          </a:p>
          <a:p>
            <a:pPr lvl="1"/>
            <a:r>
              <a:rPr lang="en-US" dirty="0" err="1"/>
              <a:t>af</a:t>
            </a:r>
            <a:r>
              <a:rPr lang="en-US" dirty="0"/>
              <a:t>(x) = f(ax)                           Scalability</a:t>
            </a:r>
          </a:p>
          <a:p>
            <a:pPr lvl="1"/>
            <a:endParaRPr lang="en-US" dirty="0"/>
          </a:p>
          <a:p>
            <a:pPr lvl="1"/>
            <a:endParaRPr lang="en-US" dirty="0"/>
          </a:p>
        </p:txBody>
      </p:sp>
    </p:spTree>
    <p:extLst>
      <p:ext uri="{BB962C8B-B14F-4D97-AF65-F5344CB8AC3E}">
        <p14:creationId xmlns:p14="http://schemas.microsoft.com/office/powerpoint/2010/main" val="418529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25F2BF-3999-4140-AA5A-7B9EA5D4361C}"/>
              </a:ext>
            </a:extLst>
          </p:cNvPr>
          <p:cNvPicPr>
            <a:picLocks noChangeAspect="1"/>
          </p:cNvPicPr>
          <p:nvPr/>
        </p:nvPicPr>
        <p:blipFill>
          <a:blip r:embed="rId2"/>
          <a:stretch>
            <a:fillRect/>
          </a:stretch>
        </p:blipFill>
        <p:spPr>
          <a:xfrm>
            <a:off x="1104900" y="488008"/>
            <a:ext cx="7522712" cy="5881983"/>
          </a:xfrm>
          <a:prstGeom prst="rect">
            <a:avLst/>
          </a:prstGeom>
        </p:spPr>
      </p:pic>
      <p:sp>
        <p:nvSpPr>
          <p:cNvPr id="13" name="Rectangle: Rounded Corners 12">
            <a:extLst>
              <a:ext uri="{FF2B5EF4-FFF2-40B4-BE49-F238E27FC236}">
                <a16:creationId xmlns:a16="http://schemas.microsoft.com/office/drawing/2014/main" id="{30E1C241-B975-4D78-A37D-B9E2C7116F83}"/>
              </a:ext>
            </a:extLst>
          </p:cNvPr>
          <p:cNvSpPr/>
          <p:nvPr/>
        </p:nvSpPr>
        <p:spPr>
          <a:xfrm>
            <a:off x="2933701" y="1104900"/>
            <a:ext cx="571500" cy="33492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8015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72" y="15522"/>
            <a:ext cx="7886700" cy="1325563"/>
          </a:xfrm>
        </p:spPr>
        <p:txBody>
          <a:bodyPr/>
          <a:lstStyle/>
          <a:p>
            <a:r>
              <a:rPr lang="en-US" dirty="0"/>
              <a:t>Good overview of filtering:</a:t>
            </a:r>
          </a:p>
        </p:txBody>
      </p:sp>
      <p:sp>
        <p:nvSpPr>
          <p:cNvPr id="3" name="Content Placeholder 2"/>
          <p:cNvSpPr>
            <a:spLocks noGrp="1"/>
          </p:cNvSpPr>
          <p:nvPr>
            <p:ph idx="1"/>
          </p:nvPr>
        </p:nvSpPr>
        <p:spPr>
          <a:xfrm>
            <a:off x="426508" y="2819400"/>
            <a:ext cx="8271228" cy="1986103"/>
          </a:xfrm>
        </p:spPr>
        <p:txBody>
          <a:bodyPr>
            <a:normAutofit/>
          </a:bodyPr>
          <a:lstStyle/>
          <a:p>
            <a:r>
              <a:rPr lang="en-US" dirty="0">
                <a:hlinkClick r:id="rId2"/>
              </a:rPr>
              <a:t>https://www.sciencedirect.com/science/article/pii/S0896627319301746</a:t>
            </a:r>
            <a:endParaRPr lang="en-US" dirty="0"/>
          </a:p>
          <a:p>
            <a:endParaRPr lang="en-US" dirty="0"/>
          </a:p>
        </p:txBody>
      </p:sp>
    </p:spTree>
    <p:extLst>
      <p:ext uri="{BB962C8B-B14F-4D97-AF65-F5344CB8AC3E}">
        <p14:creationId xmlns:p14="http://schemas.microsoft.com/office/powerpoint/2010/main" val="1145358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2933700"/>
            <a:ext cx="495300" cy="304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181600" y="1807403"/>
            <a:ext cx="3689955" cy="2767807"/>
          </a:xfrm>
          <a:prstGeom prst="rect">
            <a:avLst/>
          </a:prstGeom>
        </p:spPr>
      </p:pic>
      <p:sp>
        <p:nvSpPr>
          <p:cNvPr id="2" name="Title 1"/>
          <p:cNvSpPr>
            <a:spLocks noGrp="1"/>
          </p:cNvSpPr>
          <p:nvPr>
            <p:ph type="title"/>
          </p:nvPr>
        </p:nvSpPr>
        <p:spPr>
          <a:xfrm>
            <a:off x="628650" y="365127"/>
            <a:ext cx="7886700" cy="815974"/>
          </a:xfrm>
        </p:spPr>
        <p:txBody>
          <a:bodyPr>
            <a:normAutofit/>
          </a:bodyPr>
          <a:lstStyle/>
          <a:p>
            <a:r>
              <a:rPr lang="en-US" dirty="0"/>
              <a:t>Why “abs”?</a:t>
            </a:r>
          </a:p>
        </p:txBody>
      </p:sp>
      <p:sp>
        <p:nvSpPr>
          <p:cNvPr id="8" name="Content Placeholder 7"/>
          <p:cNvSpPr>
            <a:spLocks noGrp="1"/>
          </p:cNvSpPr>
          <p:nvPr>
            <p:ph idx="1"/>
          </p:nvPr>
        </p:nvSpPr>
        <p:spPr>
          <a:xfrm>
            <a:off x="628650" y="1825625"/>
            <a:ext cx="7886700" cy="1905114"/>
          </a:xfrm>
        </p:spPr>
        <p:txBody>
          <a:bodyPr>
            <a:normAutofit/>
          </a:bodyPr>
          <a:lstStyle/>
          <a:p>
            <a:endParaRPr lang="en-US" sz="1800" dirty="0">
              <a:latin typeface="Courier New" panose="02070309020205020404" pitchFamily="49" charset="0"/>
              <a:cs typeface="Courier New" panose="02070309020205020404" pitchFamily="49" charset="0"/>
            </a:endParaRPr>
          </a:p>
          <a:p>
            <a:r>
              <a:rPr lang="en-US" sz="1800" dirty="0">
                <a:solidFill>
                  <a:schemeClr val="accent6"/>
                </a:solidFill>
                <a:latin typeface="Courier New" panose="02070309020205020404" pitchFamily="49" charset="0"/>
                <a:cs typeface="Courier New" panose="02070309020205020404" pitchFamily="49" charset="0"/>
              </a:rPr>
              <a:t>% Calculate/plot FFT</a:t>
            </a:r>
          </a:p>
          <a:p>
            <a:r>
              <a:rPr lang="en-US" sz="1800" dirty="0">
                <a:latin typeface="Courier New" panose="02070309020205020404" pitchFamily="49" charset="0"/>
                <a:cs typeface="Courier New" panose="02070309020205020404" pitchFamily="49" charset="0"/>
              </a:rPr>
              <a:t>f = </a:t>
            </a:r>
            <a:r>
              <a:rPr lang="en-US" sz="1800" dirty="0" err="1">
                <a:latin typeface="Courier New" panose="02070309020205020404" pitchFamily="49" charset="0"/>
                <a:cs typeface="Courier New" panose="02070309020205020404" pitchFamily="49" charset="0"/>
              </a:rPr>
              <a:t>fft</a:t>
            </a:r>
            <a:r>
              <a:rPr lang="en-US" sz="1800" dirty="0">
                <a:latin typeface="Courier New" panose="02070309020205020404" pitchFamily="49" charset="0"/>
                <a:cs typeface="Courier New" panose="02070309020205020404" pitchFamily="49" charset="0"/>
              </a:rPr>
              <a:t>(y);</a:t>
            </a:r>
          </a:p>
          <a:p>
            <a:r>
              <a:rPr lang="en-US" sz="1800" dirty="0">
                <a:latin typeface="Courier New" panose="02070309020205020404" pitchFamily="49" charset="0"/>
                <a:cs typeface="Courier New" panose="02070309020205020404" pitchFamily="49" charset="0"/>
              </a:rPr>
              <a:t>plot(</a:t>
            </a:r>
            <a:r>
              <a:rPr lang="en-US" sz="1800" b="1" dirty="0">
                <a:latin typeface="Courier New" panose="02070309020205020404" pitchFamily="49" charset="0"/>
                <a:cs typeface="Courier New" panose="02070309020205020404" pitchFamily="49" charset="0"/>
              </a:rPr>
              <a:t>abs</a:t>
            </a:r>
            <a:r>
              <a:rPr lang="en-US" sz="1800" dirty="0">
                <a:latin typeface="Courier New" panose="02070309020205020404" pitchFamily="49" charset="0"/>
                <a:cs typeface="Courier New" panose="02070309020205020404" pitchFamily="49" charset="0"/>
              </a:rPr>
              <a:t>(f))</a:t>
            </a:r>
          </a:p>
          <a:p>
            <a:endParaRPr lang="en-US" sz="1800" dirty="0"/>
          </a:p>
          <a:p>
            <a:endParaRPr lang="en-US" sz="1800" dirty="0"/>
          </a:p>
          <a:p>
            <a:endParaRPr lang="en-US" sz="1600" dirty="0"/>
          </a:p>
          <a:p>
            <a:endParaRPr lang="en-US" sz="1800" dirty="0"/>
          </a:p>
        </p:txBody>
      </p:sp>
      <p:sp>
        <p:nvSpPr>
          <p:cNvPr id="9" name="TextBox 8"/>
          <p:cNvSpPr txBox="1"/>
          <p:nvPr/>
        </p:nvSpPr>
        <p:spPr>
          <a:xfrm flipH="1">
            <a:off x="6533148" y="4357041"/>
            <a:ext cx="1119207" cy="369332"/>
          </a:xfrm>
          <a:prstGeom prst="rect">
            <a:avLst/>
          </a:prstGeom>
          <a:noFill/>
        </p:spPr>
        <p:txBody>
          <a:bodyPr wrap="square" rtlCol="0">
            <a:spAutoFit/>
          </a:bodyPr>
          <a:lstStyle/>
          <a:p>
            <a:pPr algn="ctr"/>
            <a:r>
              <a:rPr lang="en-US" dirty="0"/>
              <a:t>FFT</a:t>
            </a:r>
          </a:p>
        </p:txBody>
      </p:sp>
    </p:spTree>
    <p:extLst>
      <p:ext uri="{BB962C8B-B14F-4D97-AF65-F5344CB8AC3E}">
        <p14:creationId xmlns:p14="http://schemas.microsoft.com/office/powerpoint/2010/main" val="85656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244974"/>
          </a:xfrm>
        </p:spPr>
        <p:txBody>
          <a:bodyPr>
            <a:normAutofit/>
          </a:bodyPr>
          <a:lstStyle/>
          <a:p>
            <a:r>
              <a:rPr lang="en-US" dirty="0"/>
              <a:t>Now back to our regularly scheduled programming…</a:t>
            </a:r>
          </a:p>
        </p:txBody>
      </p:sp>
    </p:spTree>
    <p:extLst>
      <p:ext uri="{BB962C8B-B14F-4D97-AF65-F5344CB8AC3E}">
        <p14:creationId xmlns:p14="http://schemas.microsoft.com/office/powerpoint/2010/main" val="211588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437"/>
            <a:ext cx="8248650" cy="1197964"/>
          </a:xfrm>
        </p:spPr>
        <p:txBody>
          <a:bodyPr>
            <a:normAutofit/>
          </a:bodyPr>
          <a:lstStyle/>
          <a:p>
            <a:r>
              <a:rPr lang="en-US" sz="4000" dirty="0"/>
              <a:t>Filters enhance signals, reduce noise:</a:t>
            </a:r>
          </a:p>
        </p:txBody>
      </p:sp>
      <p:sp>
        <p:nvSpPr>
          <p:cNvPr id="3" name="Content Placeholder 2"/>
          <p:cNvSpPr>
            <a:spLocks noGrp="1"/>
          </p:cNvSpPr>
          <p:nvPr>
            <p:ph idx="1"/>
          </p:nvPr>
        </p:nvSpPr>
        <p:spPr>
          <a:xfrm>
            <a:off x="342900" y="1600200"/>
            <a:ext cx="5372100" cy="4652963"/>
          </a:xfrm>
        </p:spPr>
        <p:txBody>
          <a:bodyPr>
            <a:normAutofit lnSpcReduction="10000"/>
          </a:bodyPr>
          <a:lstStyle/>
          <a:p>
            <a:r>
              <a:rPr lang="en-US" dirty="0"/>
              <a:t>Found everywhere:</a:t>
            </a:r>
          </a:p>
          <a:p>
            <a:endParaRPr lang="en-US" dirty="0"/>
          </a:p>
          <a:p>
            <a:r>
              <a:rPr lang="en-US" dirty="0"/>
              <a:t>Sound/video processing: microphones, cameras, medical equipment, etc.</a:t>
            </a:r>
          </a:p>
          <a:p>
            <a:endParaRPr lang="en-US" dirty="0"/>
          </a:p>
          <a:p>
            <a:r>
              <a:rPr lang="en-US" dirty="0"/>
              <a:t>Analysis software</a:t>
            </a:r>
          </a:p>
          <a:p>
            <a:endParaRPr lang="en-US" dirty="0"/>
          </a:p>
          <a:p>
            <a:r>
              <a:rPr lang="en-US" dirty="0"/>
              <a:t>Biological systems (visual and auditory cortex)</a:t>
            </a:r>
          </a:p>
          <a:p>
            <a:endParaRPr lang="en-US" dirty="0"/>
          </a:p>
          <a:p>
            <a:endParaRPr lang="en-US" dirty="0"/>
          </a:p>
        </p:txBody>
      </p:sp>
      <p:pic>
        <p:nvPicPr>
          <p:cNvPr id="4" name="Picture 3">
            <a:extLst>
              <a:ext uri="{FF2B5EF4-FFF2-40B4-BE49-F238E27FC236}">
                <a16:creationId xmlns:a16="http://schemas.microsoft.com/office/drawing/2014/main" id="{F397820F-D13C-4C0D-9620-31A0FBEE5C9E}"/>
              </a:ext>
            </a:extLst>
          </p:cNvPr>
          <p:cNvPicPr>
            <a:picLocks noChangeAspect="1"/>
          </p:cNvPicPr>
          <p:nvPr/>
        </p:nvPicPr>
        <p:blipFill>
          <a:blip r:embed="rId2"/>
          <a:stretch>
            <a:fillRect/>
          </a:stretch>
        </p:blipFill>
        <p:spPr>
          <a:xfrm>
            <a:off x="5848350" y="1295400"/>
            <a:ext cx="2743200" cy="1828800"/>
          </a:xfrm>
          <a:prstGeom prst="rect">
            <a:avLst/>
          </a:prstGeom>
        </p:spPr>
      </p:pic>
      <p:pic>
        <p:nvPicPr>
          <p:cNvPr id="5" name="Picture 4">
            <a:extLst>
              <a:ext uri="{FF2B5EF4-FFF2-40B4-BE49-F238E27FC236}">
                <a16:creationId xmlns:a16="http://schemas.microsoft.com/office/drawing/2014/main" id="{B1CE2095-1ED5-4BCB-9DD7-D4230393E53D}"/>
              </a:ext>
            </a:extLst>
          </p:cNvPr>
          <p:cNvPicPr>
            <a:picLocks noChangeAspect="1"/>
          </p:cNvPicPr>
          <p:nvPr/>
        </p:nvPicPr>
        <p:blipFill>
          <a:blip r:embed="rId3"/>
          <a:stretch>
            <a:fillRect/>
          </a:stretch>
        </p:blipFill>
        <p:spPr>
          <a:xfrm>
            <a:off x="5791200" y="3352800"/>
            <a:ext cx="2857500" cy="1600200"/>
          </a:xfrm>
          <a:prstGeom prst="rect">
            <a:avLst/>
          </a:prstGeom>
        </p:spPr>
      </p:pic>
      <p:pic>
        <p:nvPicPr>
          <p:cNvPr id="6" name="Picture 5">
            <a:extLst>
              <a:ext uri="{FF2B5EF4-FFF2-40B4-BE49-F238E27FC236}">
                <a16:creationId xmlns:a16="http://schemas.microsoft.com/office/drawing/2014/main" id="{E25746F8-82A6-4114-9679-0927D98A6E72}"/>
              </a:ext>
            </a:extLst>
          </p:cNvPr>
          <p:cNvPicPr>
            <a:picLocks noChangeAspect="1"/>
          </p:cNvPicPr>
          <p:nvPr/>
        </p:nvPicPr>
        <p:blipFill rotWithShape="1">
          <a:blip r:embed="rId4"/>
          <a:srcRect b="13279"/>
          <a:stretch/>
        </p:blipFill>
        <p:spPr>
          <a:xfrm rot="16200000">
            <a:off x="6483559" y="4730021"/>
            <a:ext cx="1714500" cy="2312857"/>
          </a:xfrm>
          <a:prstGeom prst="rect">
            <a:avLst/>
          </a:prstGeom>
        </p:spPr>
      </p:pic>
    </p:spTree>
    <p:extLst>
      <p:ext uri="{BB962C8B-B14F-4D97-AF65-F5344CB8AC3E}">
        <p14:creationId xmlns:p14="http://schemas.microsoft.com/office/powerpoint/2010/main" val="1507424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38860</TotalTime>
  <Words>3612</Words>
  <Application>Microsoft Office PowerPoint</Application>
  <PresentationFormat>On-screen Show (4:3)</PresentationFormat>
  <Paragraphs>447</Paragraphs>
  <Slides>71</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Cambria Math</vt:lpstr>
      <vt:lpstr>Courier New</vt:lpstr>
      <vt:lpstr>Office Theme</vt:lpstr>
      <vt:lpstr>Lecture 2: Filters</vt:lpstr>
      <vt:lpstr>A few things before we start:</vt:lpstr>
      <vt:lpstr>Launch Anaconda, then Jupyter:</vt:lpstr>
      <vt:lpstr>If it gets stuck, launch from start menu …:</vt:lpstr>
      <vt:lpstr>You should see your home folder:</vt:lpstr>
      <vt:lpstr>Navigate to Homework1.ipynb:</vt:lpstr>
      <vt:lpstr>PowerPoint Presentation</vt:lpstr>
      <vt:lpstr>Now back to our regularly scheduled programming…</vt:lpstr>
      <vt:lpstr>Filters enhance signals, reduce noise:</vt:lpstr>
      <vt:lpstr>How do you define “noise”?</vt:lpstr>
      <vt:lpstr>Imaging examples:</vt:lpstr>
      <vt:lpstr>Example: neural spike detection:</vt:lpstr>
      <vt:lpstr>“Sampling” turns real-world signals into lists of numbers that Python/MATLAB can work with</vt:lpstr>
      <vt:lpstr>“staircase” plot</vt:lpstr>
      <vt:lpstr>If sample rate is high, they blend together into a continuous line. But signal is still ultimately a list of numbers.</vt:lpstr>
      <vt:lpstr>Perform “spectral analysis” of spikes vs noise</vt:lpstr>
      <vt:lpstr>Spectral analysis is what a prism does: it “unmixes” colors:</vt:lpstr>
      <vt:lpstr>Noise is predominantly low-frequency. If we remove it, spikes will “stick out” more.</vt:lpstr>
      <vt:lpstr>How to do frequency analysis? FFT = “Fast Fourier Transform”</vt:lpstr>
      <vt:lpstr>FFT of sine wave …</vt:lpstr>
      <vt:lpstr>FFT of square wave:</vt:lpstr>
      <vt:lpstr>Basically, a square wave is really a combination of sinusoidal harmonics:</vt:lpstr>
      <vt:lpstr>By adjusting amplitudes, can make triangle instead of square wave</vt:lpstr>
      <vt:lpstr>Adding even harmonics gives sawtooth wave:</vt:lpstr>
      <vt:lpstr>By modifying phase and amplitude, can build any waveform</vt:lpstr>
      <vt:lpstr>FFT of neural recording</vt:lpstr>
      <vt:lpstr>Noise has a lot of low frequencies (slow wiggles). Can remove them with “high-pass” filter.</vt:lpstr>
      <vt:lpstr>Filters are never perfect. There is “transition” from “pass” to “stop” bands</vt:lpstr>
      <vt:lpstr>Note the “decibel” notation:</vt:lpstr>
      <vt:lpstr>3dB is the “half power” point:</vt:lpstr>
      <vt:lpstr>Other standard filter types</vt:lpstr>
      <vt:lpstr>Why did I plot log axes? To avoid smushing low frequencies together:</vt:lpstr>
      <vt:lpstr>Absolute vs relative change</vt:lpstr>
      <vt:lpstr>Human perception often logarithmic: Weber’s law</vt:lpstr>
      <vt:lpstr>Python code:</vt:lpstr>
      <vt:lpstr>Voltage histograms</vt:lpstr>
      <vt:lpstr>Voltage histograms</vt:lpstr>
      <vt:lpstr>Let’s look at a noisier example:</vt:lpstr>
      <vt:lpstr>“Receiver operator characteristic” (ROC) expresses tradeoff</vt:lpstr>
      <vt:lpstr>“Receiver operator characteristic” (ROC) expresses tradeoff</vt:lpstr>
      <vt:lpstr>Filtering greatly improved detection, but still short of perfection</vt:lpstr>
      <vt:lpstr>Filtering is big help, but not magic. Often you need a better experiment (better method, or move probe closer to neurons)</vt:lpstr>
      <vt:lpstr>Area under curve (AUC) is proportional to Mann-Whitney “U”</vt:lpstr>
      <vt:lpstr>Python code:</vt:lpstr>
      <vt:lpstr>“firwin” function:</vt:lpstr>
      <vt:lpstr>pass_zero argument specifies low vs high-pass behavior</vt:lpstr>
      <vt:lpstr>“convolve” function does the filtering:</vt:lpstr>
      <vt:lpstr>Higher filter order n gives sharper transition from pass to reject</vt:lpstr>
      <vt:lpstr>Low-pass filter</vt:lpstr>
      <vt:lpstr>But: high order filters produce delays and other distortions</vt:lpstr>
      <vt:lpstr>Another distortion:</vt:lpstr>
      <vt:lpstr>“Aliasing” occurs at low sample rates</vt:lpstr>
      <vt:lpstr>Aliasing</vt:lpstr>
      <vt:lpstr>Aliasing</vt:lpstr>
      <vt:lpstr>Typically need analog filter before digital sampling</vt:lpstr>
      <vt:lpstr>If frequencies &lt; Nyquist, original wave can be interpolated perfectly from samples (via sinc function)</vt:lpstr>
      <vt:lpstr>Homework, due in 1 week</vt:lpstr>
      <vt:lpstr>The end.  Ignore any slides after this one.</vt:lpstr>
      <vt:lpstr>A few notes about Python functions:</vt:lpstr>
      <vt:lpstr>Arguments are distinguished by their position (1st, 2nd, 3rd) or name:</vt:lpstr>
      <vt:lpstr>Named arguments can be in any order:</vt:lpstr>
      <vt:lpstr>Skipped arguments take default value:</vt:lpstr>
      <vt:lpstr>Another common way to call functions:</vt:lpstr>
      <vt:lpstr>Think of “objects” as “smart” variables:</vt:lpstr>
      <vt:lpstr>The code:</vt:lpstr>
      <vt:lpstr>Convolution, FFT, are all “linear” functions</vt:lpstr>
      <vt:lpstr>Much of nature is non-linear</vt:lpstr>
      <vt:lpstr>Algebraic definition of linearity:</vt:lpstr>
      <vt:lpstr>Most general definition of linearity</vt:lpstr>
      <vt:lpstr>Good overview of filtering:</vt:lpstr>
      <vt:lpstr>Why “abs”?</vt:lpstr>
    </vt:vector>
  </TitlesOfParts>
  <Company>Medical 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basics</dc:title>
  <dc:creator>TomJhou</dc:creator>
  <cp:lastModifiedBy>Jhou, Thomas</cp:lastModifiedBy>
  <cp:revision>979</cp:revision>
  <dcterms:created xsi:type="dcterms:W3CDTF">2015-08-20T15:54:19Z</dcterms:created>
  <dcterms:modified xsi:type="dcterms:W3CDTF">2021-10-04T02:56:34Z</dcterms:modified>
</cp:coreProperties>
</file>