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handoutMasterIdLst>
    <p:handoutMasterId r:id="rId14"/>
  </p:handoutMasterIdLst>
  <p:sldIdLst>
    <p:sldId id="619" r:id="rId2"/>
    <p:sldId id="836" r:id="rId3"/>
    <p:sldId id="835" r:id="rId4"/>
    <p:sldId id="846" r:id="rId5"/>
    <p:sldId id="837" r:id="rId6"/>
    <p:sldId id="839" r:id="rId7"/>
    <p:sldId id="827" r:id="rId8"/>
    <p:sldId id="840" r:id="rId9"/>
    <p:sldId id="841" r:id="rId10"/>
    <p:sldId id="844" r:id="rId11"/>
    <p:sldId id="850" r:id="rId1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pitchFamily="-111" charset="0"/>
        <a:ea typeface="+mn-ea"/>
        <a:cs typeface="+mn-cs"/>
      </a:defRPr>
    </a:lvl1pPr>
    <a:lvl2pPr marL="457200" algn="l" rtl="0" eaLnBrk="0" fontAlgn="base" hangingPunct="0">
      <a:spcBef>
        <a:spcPct val="0"/>
      </a:spcBef>
      <a:spcAft>
        <a:spcPct val="0"/>
      </a:spcAft>
      <a:defRPr sz="2400" b="1" kern="1200">
        <a:solidFill>
          <a:schemeClr val="tx1"/>
        </a:solidFill>
        <a:latin typeface="Times" pitchFamily="-111" charset="0"/>
        <a:ea typeface="+mn-ea"/>
        <a:cs typeface="+mn-cs"/>
      </a:defRPr>
    </a:lvl2pPr>
    <a:lvl3pPr marL="914400" algn="l" rtl="0" eaLnBrk="0" fontAlgn="base" hangingPunct="0">
      <a:spcBef>
        <a:spcPct val="0"/>
      </a:spcBef>
      <a:spcAft>
        <a:spcPct val="0"/>
      </a:spcAft>
      <a:defRPr sz="2400" b="1" kern="1200">
        <a:solidFill>
          <a:schemeClr val="tx1"/>
        </a:solidFill>
        <a:latin typeface="Times" pitchFamily="-111" charset="0"/>
        <a:ea typeface="+mn-ea"/>
        <a:cs typeface="+mn-cs"/>
      </a:defRPr>
    </a:lvl3pPr>
    <a:lvl4pPr marL="1371600" algn="l" rtl="0" eaLnBrk="0" fontAlgn="base" hangingPunct="0">
      <a:spcBef>
        <a:spcPct val="0"/>
      </a:spcBef>
      <a:spcAft>
        <a:spcPct val="0"/>
      </a:spcAft>
      <a:defRPr sz="2400" b="1" kern="1200">
        <a:solidFill>
          <a:schemeClr val="tx1"/>
        </a:solidFill>
        <a:latin typeface="Times" pitchFamily="-111" charset="0"/>
        <a:ea typeface="+mn-ea"/>
        <a:cs typeface="+mn-cs"/>
      </a:defRPr>
    </a:lvl4pPr>
    <a:lvl5pPr marL="1828800" algn="l" rtl="0" eaLnBrk="0" fontAlgn="base" hangingPunct="0">
      <a:spcBef>
        <a:spcPct val="0"/>
      </a:spcBef>
      <a:spcAft>
        <a:spcPct val="0"/>
      </a:spcAft>
      <a:defRPr sz="2400" b="1" kern="1200">
        <a:solidFill>
          <a:schemeClr val="tx1"/>
        </a:solidFill>
        <a:latin typeface="Times" pitchFamily="-111" charset="0"/>
        <a:ea typeface="+mn-ea"/>
        <a:cs typeface="+mn-cs"/>
      </a:defRPr>
    </a:lvl5pPr>
    <a:lvl6pPr marL="2286000" algn="l" defTabSz="457200" rtl="0" eaLnBrk="1" latinLnBrk="0" hangingPunct="1">
      <a:defRPr sz="2400" b="1" kern="1200">
        <a:solidFill>
          <a:schemeClr val="tx1"/>
        </a:solidFill>
        <a:latin typeface="Times" pitchFamily="-111" charset="0"/>
        <a:ea typeface="+mn-ea"/>
        <a:cs typeface="+mn-cs"/>
      </a:defRPr>
    </a:lvl6pPr>
    <a:lvl7pPr marL="2743200" algn="l" defTabSz="457200" rtl="0" eaLnBrk="1" latinLnBrk="0" hangingPunct="1">
      <a:defRPr sz="2400" b="1" kern="1200">
        <a:solidFill>
          <a:schemeClr val="tx1"/>
        </a:solidFill>
        <a:latin typeface="Times" pitchFamily="-111" charset="0"/>
        <a:ea typeface="+mn-ea"/>
        <a:cs typeface="+mn-cs"/>
      </a:defRPr>
    </a:lvl7pPr>
    <a:lvl8pPr marL="3200400" algn="l" defTabSz="457200" rtl="0" eaLnBrk="1" latinLnBrk="0" hangingPunct="1">
      <a:defRPr sz="2400" b="1" kern="1200">
        <a:solidFill>
          <a:schemeClr val="tx1"/>
        </a:solidFill>
        <a:latin typeface="Times" pitchFamily="-111" charset="0"/>
        <a:ea typeface="+mn-ea"/>
        <a:cs typeface="+mn-cs"/>
      </a:defRPr>
    </a:lvl8pPr>
    <a:lvl9pPr marL="3657600" algn="l" defTabSz="457200" rtl="0" eaLnBrk="1" latinLnBrk="0" hangingPunct="1">
      <a:defRPr sz="2400" b="1" kern="1200">
        <a:solidFill>
          <a:schemeClr val="tx1"/>
        </a:solidFill>
        <a:latin typeface="Times" pitchFamily="-111" charset="0"/>
        <a:ea typeface="+mn-ea"/>
        <a:cs typeface="+mn-cs"/>
      </a:defRPr>
    </a:lvl9pPr>
  </p:defaultTextStyle>
  <p:extLst>
    <p:ext uri="{521415D9-36F7-43E2-AB2F-B90AF26B5E84}">
      <p14:sectionLst xmlns:p14="http://schemas.microsoft.com/office/powerpoint/2010/main">
        <p14:section name="Default Section" id="{8D53ABE6-018B-44B8-A68F-36E0FAE9D074}">
          <p14:sldIdLst>
            <p14:sldId id="619"/>
            <p14:sldId id="836"/>
            <p14:sldId id="835"/>
            <p14:sldId id="846"/>
            <p14:sldId id="837"/>
            <p14:sldId id="839"/>
            <p14:sldId id="827"/>
            <p14:sldId id="840"/>
            <p14:sldId id="841"/>
            <p14:sldId id="844"/>
            <p14:sldId id="850"/>
          </p14:sldIdLst>
        </p14:section>
        <p14:section name="Untitled Section" id="{24609272-50D9-4718-AED0-98AC848A573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78FF"/>
    <a:srgbClr val="CC0000"/>
    <a:srgbClr val="FF6633"/>
    <a:srgbClr val="00FF00"/>
    <a:srgbClr val="99FF33"/>
    <a:srgbClr val="FFFF00"/>
    <a:srgbClr val="0099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24"/>
    <p:restoredTop sz="81971" autoAdjust="0"/>
  </p:normalViewPr>
  <p:slideViewPr>
    <p:cSldViewPr snapToGrid="0">
      <p:cViewPr varScale="1">
        <p:scale>
          <a:sx n="98" d="100"/>
          <a:sy n="98" d="100"/>
        </p:scale>
        <p:origin x="10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208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31" charset="0"/>
              </a:defRPr>
            </a:lvl1pPr>
          </a:lstStyle>
          <a:p>
            <a:pPr>
              <a:defRPr/>
            </a:pPr>
            <a:endParaRPr lang="en-US"/>
          </a:p>
        </p:txBody>
      </p:sp>
      <p:sp>
        <p:nvSpPr>
          <p:cNvPr id="3788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31" charset="0"/>
              </a:defRPr>
            </a:lvl1pPr>
          </a:lstStyle>
          <a:p>
            <a:pPr>
              <a:defRPr/>
            </a:pPr>
            <a:endParaRPr lang="en-US"/>
          </a:p>
        </p:txBody>
      </p:sp>
      <p:sp>
        <p:nvSpPr>
          <p:cNvPr id="3788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31" charset="0"/>
              </a:defRPr>
            </a:lvl1pPr>
          </a:lstStyle>
          <a:p>
            <a:pPr>
              <a:defRPr/>
            </a:pPr>
            <a:endParaRPr lang="en-US"/>
          </a:p>
        </p:txBody>
      </p:sp>
      <p:sp>
        <p:nvSpPr>
          <p:cNvPr id="3788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31" charset="0"/>
              </a:defRPr>
            </a:lvl1pPr>
          </a:lstStyle>
          <a:p>
            <a:pPr>
              <a:defRPr/>
            </a:pPr>
            <a:fld id="{7C5DDC01-8C4B-5D4A-9FA8-4A30B30C534D}" type="slidenum">
              <a:rPr lang="en-US"/>
              <a:pPr>
                <a:defRPr/>
              </a:pPr>
              <a:t>‹#›</a:t>
            </a:fld>
            <a:endParaRPr lang="en-US"/>
          </a:p>
        </p:txBody>
      </p:sp>
    </p:spTree>
    <p:extLst>
      <p:ext uri="{BB962C8B-B14F-4D97-AF65-F5344CB8AC3E}">
        <p14:creationId xmlns:p14="http://schemas.microsoft.com/office/powerpoint/2010/main" val="2678246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pitchFamily="31" charset="0"/>
              </a:defRPr>
            </a:lvl1pPr>
          </a:lstStyle>
          <a:p>
            <a:pPr>
              <a:defRPr/>
            </a:pPr>
            <a:endParaRPr 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pitchFamily="31"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pitchFamily="31" charset="0"/>
              </a:defRPr>
            </a:lvl1pPr>
          </a:lstStyle>
          <a:p>
            <a:pPr>
              <a:defRPr/>
            </a:pPr>
            <a:endParaRPr lang="en-US"/>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pitchFamily="31" charset="0"/>
              </a:defRPr>
            </a:lvl1pPr>
          </a:lstStyle>
          <a:p>
            <a:pPr>
              <a:defRPr/>
            </a:pPr>
            <a:fld id="{BDAED537-D5D3-2643-A3B6-0423052EF009}" type="slidenum">
              <a:rPr lang="en-US"/>
              <a:pPr>
                <a:defRPr/>
              </a:pPr>
              <a:t>‹#›</a:t>
            </a:fld>
            <a:endParaRPr lang="en-US"/>
          </a:p>
        </p:txBody>
      </p:sp>
    </p:spTree>
    <p:extLst>
      <p:ext uri="{BB962C8B-B14F-4D97-AF65-F5344CB8AC3E}">
        <p14:creationId xmlns:p14="http://schemas.microsoft.com/office/powerpoint/2010/main" val="942696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31"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31" charset="0"/>
        <a:ea typeface="ＭＳ Ｐゴシック" pitchFamily="31" charset="-128"/>
        <a:cs typeface="+mn-cs"/>
      </a:defRPr>
    </a:lvl2pPr>
    <a:lvl3pPr marL="914400" algn="l" rtl="0" eaLnBrk="0" fontAlgn="base" hangingPunct="0">
      <a:spcBef>
        <a:spcPct val="30000"/>
      </a:spcBef>
      <a:spcAft>
        <a:spcPct val="0"/>
      </a:spcAft>
      <a:defRPr sz="1200" kern="1200">
        <a:solidFill>
          <a:schemeClr val="tx1"/>
        </a:solidFill>
        <a:latin typeface="Times" pitchFamily="31" charset="0"/>
        <a:ea typeface="ＭＳ Ｐゴシック" pitchFamily="31" charset="-128"/>
        <a:cs typeface="+mn-cs"/>
      </a:defRPr>
    </a:lvl3pPr>
    <a:lvl4pPr marL="1371600" algn="l" rtl="0" eaLnBrk="0" fontAlgn="base" hangingPunct="0">
      <a:spcBef>
        <a:spcPct val="30000"/>
      </a:spcBef>
      <a:spcAft>
        <a:spcPct val="0"/>
      </a:spcAft>
      <a:defRPr sz="1200" kern="1200">
        <a:solidFill>
          <a:schemeClr val="tx1"/>
        </a:solidFill>
        <a:latin typeface="Times" pitchFamily="31" charset="0"/>
        <a:ea typeface="ＭＳ Ｐゴシック" pitchFamily="31" charset="-128"/>
        <a:cs typeface="+mn-cs"/>
      </a:defRPr>
    </a:lvl4pPr>
    <a:lvl5pPr marL="1828800" algn="l" rtl="0" eaLnBrk="0" fontAlgn="base" hangingPunct="0">
      <a:spcBef>
        <a:spcPct val="30000"/>
      </a:spcBef>
      <a:spcAft>
        <a:spcPct val="0"/>
      </a:spcAft>
      <a:defRPr sz="1200" kern="1200">
        <a:solidFill>
          <a:schemeClr val="tx1"/>
        </a:solidFill>
        <a:latin typeface="Times" pitchFamily="31" charset="0"/>
        <a:ea typeface="ＭＳ Ｐゴシック" pitchFamily="3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Ok, today and throughout the</a:t>
            </a:r>
            <a:r>
              <a:rPr lang="en-US" baseline="0" dirty="0" smtClean="0"/>
              <a:t> rest of this class, we will discuss deep learning .  Probably most of you have heard the word deep learning or deep network, deep neural network, all mean the same thing.  I’ve noticed that people tend to talk about it without having intuition on how it works and what it can do.  So in the next few lectures we will aim to provide a good intuition on what this magical word means, and how we can employ it for our research.</a:t>
            </a:r>
            <a:endParaRPr lang="en-US" dirty="0" smtClean="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1</a:t>
            </a:fld>
            <a:endParaRPr lang="en-US"/>
          </a:p>
        </p:txBody>
      </p:sp>
    </p:spTree>
    <p:extLst>
      <p:ext uri="{BB962C8B-B14F-4D97-AF65-F5344CB8AC3E}">
        <p14:creationId xmlns:p14="http://schemas.microsoft.com/office/powerpoint/2010/main" val="2085942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we have not given much interpretation to the scores spit out by our linear model. We have input X, and weight matrix W and it was somehow spitting out some collection of scores for each category. In calculating the loss function, we are giving some interpretations to the scores that the model is predicting. With the cross-entropy loss, what we want to do is to try to find a way to have some </a:t>
            </a:r>
            <a:r>
              <a:rPr lang="en-US" baseline="0" dirty="0" err="1" smtClean="0"/>
              <a:t>probalistic</a:t>
            </a:r>
            <a:r>
              <a:rPr lang="en-US" baseline="0" dirty="0" smtClean="0"/>
              <a:t> interpretation of the scores predicted by the model, and we’d like to find a way to take this arbitrary vector of scores and interpret it as a probability distribution over all the categories we are trying to recognize.</a:t>
            </a:r>
          </a:p>
          <a:p>
            <a:r>
              <a:rPr lang="en-US" baseline="0" dirty="0" smtClean="0"/>
              <a:t>The way to do this is with this particular function called </a:t>
            </a:r>
            <a:r>
              <a:rPr lang="en-US" baseline="0" dirty="0" err="1" smtClean="0"/>
              <a:t>softmax</a:t>
            </a:r>
            <a:r>
              <a:rPr lang="en-US" baseline="0" dirty="0" smtClean="0"/>
              <a:t> that has some functional form here.  What we want to do is to take the raw scores predicted by the model, and these raw scores are called </a:t>
            </a:r>
            <a:r>
              <a:rPr lang="en-US" baseline="0" dirty="0" err="1" smtClean="0"/>
              <a:t>unnormalized</a:t>
            </a:r>
            <a:r>
              <a:rPr lang="en-US" baseline="0" dirty="0" smtClean="0"/>
              <a:t> log-probabilities or logits, you will see this in the program.  We first take these raw scores and run them through an exponential functions, so we will take e to the power of an individual score, and apply this element wise from the score vector. So the probability distribution is supposed to be non-negative, and the output of exponential is also non-negative so this is a way to transform the data to be non-negative. These are called </a:t>
            </a:r>
            <a:r>
              <a:rPr lang="en-US" baseline="0" dirty="0" err="1" smtClean="0"/>
              <a:t>unnormalized</a:t>
            </a:r>
            <a:r>
              <a:rPr lang="en-US" baseline="0" dirty="0" smtClean="0"/>
              <a:t> probabilities.  This name of </a:t>
            </a:r>
            <a:r>
              <a:rPr lang="en-US" baseline="0" dirty="0" err="1" smtClean="0"/>
              <a:t>unnormalized</a:t>
            </a:r>
            <a:r>
              <a:rPr lang="en-US" baseline="0" dirty="0" smtClean="0"/>
              <a:t> probabilities is very suggestive, it tell you that the next thing we want to do is to normalize. So we will take the sum of all the </a:t>
            </a:r>
            <a:r>
              <a:rPr lang="en-US" baseline="0" dirty="0" err="1" smtClean="0"/>
              <a:t>unnormalized</a:t>
            </a:r>
            <a:r>
              <a:rPr lang="en-US" baseline="0" dirty="0" smtClean="0"/>
              <a:t> probabilities and divide each of the </a:t>
            </a:r>
            <a:r>
              <a:rPr lang="en-US" baseline="0" dirty="0" err="1" smtClean="0"/>
              <a:t>unnormalized</a:t>
            </a:r>
            <a:r>
              <a:rPr lang="en-US" baseline="0" dirty="0" smtClean="0"/>
              <a:t> </a:t>
            </a:r>
            <a:r>
              <a:rPr lang="en-US" baseline="0" dirty="0" err="1" smtClean="0"/>
              <a:t>probabilies</a:t>
            </a:r>
            <a:r>
              <a:rPr lang="en-US" baseline="0" dirty="0" smtClean="0"/>
              <a:t> by the sum. After this operation, we now have a vector, each element of which is non-zero and which sums to 1.</a:t>
            </a:r>
          </a:p>
          <a:p>
            <a:r>
              <a:rPr lang="en-US" baseline="0" dirty="0" smtClean="0"/>
              <a:t>Now this vector we can interpret as a probability distribution of all the classes that we are trying to recognize.  This combination of taking exponential and dividing by the sum of the exponentials is called the </a:t>
            </a:r>
            <a:r>
              <a:rPr lang="en-US" baseline="0" dirty="0" err="1" smtClean="0"/>
              <a:t>softmax</a:t>
            </a:r>
            <a:r>
              <a:rPr lang="en-US" baseline="0" dirty="0" smtClean="0"/>
              <a:t> function and this gets used in a lot of different places in machine learning.</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10</a:t>
            </a:fld>
            <a:endParaRPr lang="en-US"/>
          </a:p>
        </p:txBody>
      </p:sp>
    </p:spTree>
    <p:extLst>
      <p:ext uri="{BB962C8B-B14F-4D97-AF65-F5344CB8AC3E}">
        <p14:creationId xmlns:p14="http://schemas.microsoft.com/office/powerpoint/2010/main" val="275919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show the basic idea of linear classifier. Here we use </a:t>
            </a:r>
            <a:r>
              <a:rPr lang="en-US" baseline="0" dirty="0" smtClean="0"/>
              <a:t>CIFAR 10 that we talked about as an example. It has 50K training data set that are categorized in 10 classes.  Each of the image is 32 x 32 x 3, 32 pixels in horizontal axis, 32 vertical axis, and 3 color of red, green and blue. that in total corresponds to 3072 pixels. There are 10 categories, so the program needs to create </a:t>
            </a:r>
          </a:p>
          <a:p>
            <a:r>
              <a:rPr lang="en-US" baseline="0" dirty="0" smtClean="0"/>
              <a:t>Ok, so the main job of the linear classifier is to create a template image that has the same size as the input image, for each categories using these 50K training images. The template will have the same size as these images, so 3072 pixels for each template. </a:t>
            </a:r>
          </a:p>
          <a:p>
            <a:r>
              <a:rPr lang="en-US" baseline="0" dirty="0" smtClean="0"/>
              <a:t>We will go through how the program creates these templates later, but for now let’s assume that the program has created templates, and let me explain how the program use these templates.</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11</a:t>
            </a:fld>
            <a:endParaRPr lang="en-US"/>
          </a:p>
        </p:txBody>
      </p:sp>
    </p:spTree>
    <p:extLst>
      <p:ext uri="{BB962C8B-B14F-4D97-AF65-F5344CB8AC3E}">
        <p14:creationId xmlns:p14="http://schemas.microsoft.com/office/powerpoint/2010/main" val="356268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2</a:t>
            </a:fld>
            <a:endParaRPr lang="en-US"/>
          </a:p>
        </p:txBody>
      </p:sp>
    </p:spTree>
    <p:extLst>
      <p:ext uri="{BB962C8B-B14F-4D97-AF65-F5344CB8AC3E}">
        <p14:creationId xmlns:p14="http://schemas.microsoft.com/office/powerpoint/2010/main" val="31134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show the basic idea of linear classifier. Here we use </a:t>
            </a:r>
            <a:r>
              <a:rPr lang="en-US" baseline="0" dirty="0" smtClean="0"/>
              <a:t>CIFAR 10 that we talked about as an example. It has 50K training data set that are categorized in 10 classes.  Each of the image is 32 x 32 x 3, 32 pixels in horizontal axis, 32 vertical axis, and 3 color of red, green and blue. that in total corresponds to 3072 pixels. There are 10 categories, so the program needs to create </a:t>
            </a:r>
          </a:p>
          <a:p>
            <a:r>
              <a:rPr lang="en-US" baseline="0" dirty="0" smtClean="0"/>
              <a:t>Ok, so the main job of the linear classifier is to create a template image that has the same size as the input image, for each categories using these 50K training images. The template will have the same size as these images, so 3072 pixels for each template. </a:t>
            </a:r>
          </a:p>
          <a:p>
            <a:r>
              <a:rPr lang="en-US" baseline="0" dirty="0" smtClean="0"/>
              <a:t>We will go through how the program creates these templates later, but for now let’s assume that the program has created templates, and let me explain how the program use these templates.</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3</a:t>
            </a:fld>
            <a:endParaRPr lang="en-US"/>
          </a:p>
        </p:txBody>
      </p:sp>
    </p:spTree>
    <p:extLst>
      <p:ext uri="{BB962C8B-B14F-4D97-AF65-F5344CB8AC3E}">
        <p14:creationId xmlns:p14="http://schemas.microsoft.com/office/powerpoint/2010/main" val="8891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kind of hand wavy approach</a:t>
            </a:r>
          </a:p>
          <a:p>
            <a:r>
              <a:rPr lang="en-US" dirty="0" smtClean="0"/>
              <a:t>To write an algorithm to do these things and</a:t>
            </a:r>
            <a:r>
              <a:rPr lang="en-US" baseline="0" dirty="0" smtClean="0"/>
              <a:t> determine automatically which W will be the best, we need some way to quantify the badness of any particular W</a:t>
            </a:r>
          </a:p>
          <a:p>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4</a:t>
            </a:fld>
            <a:endParaRPr lang="en-US"/>
          </a:p>
        </p:txBody>
      </p:sp>
    </p:spTree>
    <p:extLst>
      <p:ext uri="{BB962C8B-B14F-4D97-AF65-F5344CB8AC3E}">
        <p14:creationId xmlns:p14="http://schemas.microsoft.com/office/powerpoint/2010/main" val="50497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5</a:t>
            </a:fld>
            <a:endParaRPr lang="en-US"/>
          </a:p>
        </p:txBody>
      </p:sp>
    </p:spTree>
    <p:extLst>
      <p:ext uri="{BB962C8B-B14F-4D97-AF65-F5344CB8AC3E}">
        <p14:creationId xmlns:p14="http://schemas.microsoft.com/office/powerpoint/2010/main" val="186730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we have not given much interpretation to the scores spit out by our linear model. We have input X, and weight matrix W and it was somehow spitting out some collection of scores for each category. In calculating the loss function, we are giving some interpretations to the scores that the model is predicting. With the cross-entropy loss, what we want to do is to try to find a way to have some </a:t>
            </a:r>
            <a:r>
              <a:rPr lang="en-US" baseline="0" dirty="0" err="1" smtClean="0"/>
              <a:t>probalistic</a:t>
            </a:r>
            <a:r>
              <a:rPr lang="en-US" baseline="0" dirty="0" smtClean="0"/>
              <a:t> interpretation of the scores predicted by the model, and we’d like to find a way to take this arbitrary vector of scores and interpret it as a probability distribution over all the categories we are trying to recognize.</a:t>
            </a:r>
          </a:p>
          <a:p>
            <a:r>
              <a:rPr lang="en-US" baseline="0" dirty="0" smtClean="0"/>
              <a:t>The way to do this is with this particular function called </a:t>
            </a:r>
            <a:r>
              <a:rPr lang="en-US" baseline="0" dirty="0" err="1" smtClean="0"/>
              <a:t>softmax</a:t>
            </a:r>
            <a:r>
              <a:rPr lang="en-US" baseline="0" dirty="0" smtClean="0"/>
              <a:t> that has some functional form here.  What we want to do is to take the raw scores predicted by the model, and these raw scores are called </a:t>
            </a:r>
            <a:r>
              <a:rPr lang="en-US" baseline="0" dirty="0" err="1" smtClean="0"/>
              <a:t>unnormalized</a:t>
            </a:r>
            <a:r>
              <a:rPr lang="en-US" baseline="0" dirty="0" smtClean="0"/>
              <a:t> log-probabilities or logits, you will see this in the program.  We first take these raw scores and run them through an exponential functions, so we will take e to the power of an individual score, and apply this element wise from the score vector. So the probability distribution is supposed to be non-negative, and the output of exponential is also non-negative so this is a way to transform the data to be non-negative. These are called </a:t>
            </a:r>
            <a:r>
              <a:rPr lang="en-US" baseline="0" dirty="0" err="1" smtClean="0"/>
              <a:t>unnormalized</a:t>
            </a:r>
            <a:r>
              <a:rPr lang="en-US" baseline="0" dirty="0" smtClean="0"/>
              <a:t> probabilities.  This name of </a:t>
            </a:r>
            <a:r>
              <a:rPr lang="en-US" baseline="0" dirty="0" err="1" smtClean="0"/>
              <a:t>unnormalized</a:t>
            </a:r>
            <a:r>
              <a:rPr lang="en-US" baseline="0" dirty="0" smtClean="0"/>
              <a:t> probabilities is very suggestive, it tell you that the next thing we want to do is to normalize. So we will take the sum of all the </a:t>
            </a:r>
            <a:r>
              <a:rPr lang="en-US" baseline="0" dirty="0" err="1" smtClean="0"/>
              <a:t>unnormalized</a:t>
            </a:r>
            <a:r>
              <a:rPr lang="en-US" baseline="0" dirty="0" smtClean="0"/>
              <a:t> probabilities and divide each of the </a:t>
            </a:r>
            <a:r>
              <a:rPr lang="en-US" baseline="0" dirty="0" err="1" smtClean="0"/>
              <a:t>unnormalized</a:t>
            </a:r>
            <a:r>
              <a:rPr lang="en-US" baseline="0" dirty="0" smtClean="0"/>
              <a:t> </a:t>
            </a:r>
            <a:r>
              <a:rPr lang="en-US" baseline="0" dirty="0" err="1" smtClean="0"/>
              <a:t>probabilies</a:t>
            </a:r>
            <a:r>
              <a:rPr lang="en-US" baseline="0" dirty="0" smtClean="0"/>
              <a:t> by the sum. After this operation, we now have a vector, each element of which is non-zero and which sums to 1.</a:t>
            </a:r>
          </a:p>
          <a:p>
            <a:r>
              <a:rPr lang="en-US" baseline="0" dirty="0" smtClean="0"/>
              <a:t>Now this vector we can interpret as a probability distribution of all the classes that we are trying to recognize.  This combination of taking exponential and dividing by the sum of the exponentials is called the </a:t>
            </a:r>
            <a:r>
              <a:rPr lang="en-US" baseline="0" dirty="0" err="1" smtClean="0"/>
              <a:t>softmax</a:t>
            </a:r>
            <a:r>
              <a:rPr lang="en-US" baseline="0" dirty="0" smtClean="0"/>
              <a:t> function and this gets used in a lot of different places in machine learning.</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6</a:t>
            </a:fld>
            <a:endParaRPr lang="en-US"/>
          </a:p>
        </p:txBody>
      </p:sp>
    </p:spTree>
    <p:extLst>
      <p:ext uri="{BB962C8B-B14F-4D97-AF65-F5344CB8AC3E}">
        <p14:creationId xmlns:p14="http://schemas.microsoft.com/office/powerpoint/2010/main" val="413949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we have not given much interpretation to the scores spit out by our linear model. We have input X, and weight matrix W and it was somehow spitting out some collection of scores for each category. In calculating the loss function, we are giving some interpretations to the scores that the model is predicting. With the cross-entropy loss, what we want to do is to try to find a way to have some </a:t>
            </a:r>
            <a:r>
              <a:rPr lang="en-US" baseline="0" dirty="0" err="1" smtClean="0"/>
              <a:t>probalistic</a:t>
            </a:r>
            <a:r>
              <a:rPr lang="en-US" baseline="0" dirty="0" smtClean="0"/>
              <a:t> interpretation of the scores predicted by the model, and we’d like to find a way to take this arbitrary vector of scores and interpret it as a probability distribution over all the categories we are trying to recognize.</a:t>
            </a:r>
          </a:p>
          <a:p>
            <a:r>
              <a:rPr lang="en-US" baseline="0" dirty="0" smtClean="0"/>
              <a:t>The way to do this is with this particular function called </a:t>
            </a:r>
            <a:r>
              <a:rPr lang="en-US" baseline="0" dirty="0" err="1" smtClean="0"/>
              <a:t>softmax</a:t>
            </a:r>
            <a:r>
              <a:rPr lang="en-US" baseline="0" dirty="0" smtClean="0"/>
              <a:t> that has some functional form here.  What we want to do is to take the raw scores predicted by the model, and these raw scores are called </a:t>
            </a:r>
            <a:r>
              <a:rPr lang="en-US" baseline="0" dirty="0" err="1" smtClean="0"/>
              <a:t>unnormalized</a:t>
            </a:r>
            <a:r>
              <a:rPr lang="en-US" baseline="0" dirty="0" smtClean="0"/>
              <a:t> log-probabilities or logits, you will see this in the program.  We first take these raw scores and run them through an exponential functions, so we will take e to the power of an individual score, and apply this element wise from the score vector. So the probability distribution is supposed to be non-negative, and the output of exponential is also non-negative so this is a way to transform the data to be non-negative. These are called </a:t>
            </a:r>
            <a:r>
              <a:rPr lang="en-US" baseline="0" dirty="0" err="1" smtClean="0"/>
              <a:t>unnormalized</a:t>
            </a:r>
            <a:r>
              <a:rPr lang="en-US" baseline="0" dirty="0" smtClean="0"/>
              <a:t> probabilities.  This name of </a:t>
            </a:r>
            <a:r>
              <a:rPr lang="en-US" baseline="0" dirty="0" err="1" smtClean="0"/>
              <a:t>unnormalized</a:t>
            </a:r>
            <a:r>
              <a:rPr lang="en-US" baseline="0" dirty="0" smtClean="0"/>
              <a:t> probabilities is very suggestive, it tell you that the next thing we want to do is to normalize. So we will take the sum of all the </a:t>
            </a:r>
            <a:r>
              <a:rPr lang="en-US" baseline="0" dirty="0" err="1" smtClean="0"/>
              <a:t>unnormalized</a:t>
            </a:r>
            <a:r>
              <a:rPr lang="en-US" baseline="0" dirty="0" smtClean="0"/>
              <a:t> probabilities and divide each of the </a:t>
            </a:r>
            <a:r>
              <a:rPr lang="en-US" baseline="0" dirty="0" err="1" smtClean="0"/>
              <a:t>unnormalized</a:t>
            </a:r>
            <a:r>
              <a:rPr lang="en-US" baseline="0" dirty="0" smtClean="0"/>
              <a:t> </a:t>
            </a:r>
            <a:r>
              <a:rPr lang="en-US" baseline="0" dirty="0" err="1" smtClean="0"/>
              <a:t>probabilies</a:t>
            </a:r>
            <a:r>
              <a:rPr lang="en-US" baseline="0" dirty="0" smtClean="0"/>
              <a:t> by the sum. After this operation, we now have a vector, each element of which is non-zero and which sums to 1.</a:t>
            </a:r>
          </a:p>
          <a:p>
            <a:r>
              <a:rPr lang="en-US" baseline="0" dirty="0" smtClean="0"/>
              <a:t>Now this vector we can interpret as a probability distribution of all the classes that we are trying to recognize.  This combination of taking exponential and dividing by the sum of the exponentials is called the </a:t>
            </a:r>
            <a:r>
              <a:rPr lang="en-US" baseline="0" dirty="0" err="1" smtClean="0"/>
              <a:t>softmax</a:t>
            </a:r>
            <a:r>
              <a:rPr lang="en-US" baseline="0" dirty="0" smtClean="0"/>
              <a:t> function and this gets used in a lot of different places in machine learning.</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7</a:t>
            </a:fld>
            <a:endParaRPr lang="en-US"/>
          </a:p>
        </p:txBody>
      </p:sp>
    </p:spTree>
    <p:extLst>
      <p:ext uri="{BB962C8B-B14F-4D97-AF65-F5344CB8AC3E}">
        <p14:creationId xmlns:p14="http://schemas.microsoft.com/office/powerpoint/2010/main" val="88306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we have not given much interpretation to the scores spit out by our linear model. We have input X, and weight matrix W and it was somehow spitting out some collection of scores for each category. In calculating the loss function, we are giving some interpretations to the scores that the model is predicting. With the cross-entropy loss, what we want to do is to try to find a way to have some </a:t>
            </a:r>
            <a:r>
              <a:rPr lang="en-US" baseline="0" dirty="0" err="1" smtClean="0"/>
              <a:t>probalistic</a:t>
            </a:r>
            <a:r>
              <a:rPr lang="en-US" baseline="0" dirty="0" smtClean="0"/>
              <a:t> interpretation of the scores predicted by the model, and we’d like to find a way to take this arbitrary vector of scores and interpret it as a probability distribution over all the categories we are trying to recognize.</a:t>
            </a:r>
          </a:p>
          <a:p>
            <a:r>
              <a:rPr lang="en-US" baseline="0" dirty="0" smtClean="0"/>
              <a:t>The way to do this is with this particular function called </a:t>
            </a:r>
            <a:r>
              <a:rPr lang="en-US" baseline="0" dirty="0" err="1" smtClean="0"/>
              <a:t>softmax</a:t>
            </a:r>
            <a:r>
              <a:rPr lang="en-US" baseline="0" dirty="0" smtClean="0"/>
              <a:t> that has some functional form here.  What we want to do is to take the raw scores predicted by the model, and these raw scores are called </a:t>
            </a:r>
            <a:r>
              <a:rPr lang="en-US" baseline="0" dirty="0" err="1" smtClean="0"/>
              <a:t>unnormalized</a:t>
            </a:r>
            <a:r>
              <a:rPr lang="en-US" baseline="0" dirty="0" smtClean="0"/>
              <a:t> log-probabilities or logits, you will see this in the program.  We first take these raw scores and run them through an exponential functions, so we will take e to the power of an individual score, and apply this element wise from the score vector. So the probability distribution is supposed to be non-negative, and the output of exponential is also non-negative so this is a way to transform the data to be non-negative. These are called </a:t>
            </a:r>
            <a:r>
              <a:rPr lang="en-US" baseline="0" dirty="0" err="1" smtClean="0"/>
              <a:t>unnormalized</a:t>
            </a:r>
            <a:r>
              <a:rPr lang="en-US" baseline="0" dirty="0" smtClean="0"/>
              <a:t> probabilities.  This name of </a:t>
            </a:r>
            <a:r>
              <a:rPr lang="en-US" baseline="0" dirty="0" err="1" smtClean="0"/>
              <a:t>unnormalized</a:t>
            </a:r>
            <a:r>
              <a:rPr lang="en-US" baseline="0" dirty="0" smtClean="0"/>
              <a:t> probabilities is very suggestive, it tell you that the next thing we want to do is to normalize. So we will take the sum of all the </a:t>
            </a:r>
            <a:r>
              <a:rPr lang="en-US" baseline="0" dirty="0" err="1" smtClean="0"/>
              <a:t>unnormalized</a:t>
            </a:r>
            <a:r>
              <a:rPr lang="en-US" baseline="0" dirty="0" smtClean="0"/>
              <a:t> probabilities and divide each of the </a:t>
            </a:r>
            <a:r>
              <a:rPr lang="en-US" baseline="0" dirty="0" err="1" smtClean="0"/>
              <a:t>unnormalized</a:t>
            </a:r>
            <a:r>
              <a:rPr lang="en-US" baseline="0" dirty="0" smtClean="0"/>
              <a:t> </a:t>
            </a:r>
            <a:r>
              <a:rPr lang="en-US" baseline="0" dirty="0" err="1" smtClean="0"/>
              <a:t>probabilies</a:t>
            </a:r>
            <a:r>
              <a:rPr lang="en-US" baseline="0" dirty="0" smtClean="0"/>
              <a:t> by the sum. After this operation, we now have a vector, each element of which is non-zero and which sums to 1.</a:t>
            </a:r>
          </a:p>
          <a:p>
            <a:r>
              <a:rPr lang="en-US" baseline="0" dirty="0" smtClean="0"/>
              <a:t>Now this vector we can interpret as a probability distribution of all the classes that we are trying to recognize.  This combination of taking exponential and dividing by the sum of the exponentials is called the </a:t>
            </a:r>
            <a:r>
              <a:rPr lang="en-US" baseline="0" dirty="0" err="1" smtClean="0"/>
              <a:t>softmax</a:t>
            </a:r>
            <a:r>
              <a:rPr lang="en-US" baseline="0" dirty="0" smtClean="0"/>
              <a:t> function and this gets used in a lot of different places in machine learning.</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8</a:t>
            </a:fld>
            <a:endParaRPr lang="en-US"/>
          </a:p>
        </p:txBody>
      </p:sp>
    </p:spTree>
    <p:extLst>
      <p:ext uri="{BB962C8B-B14F-4D97-AF65-F5344CB8AC3E}">
        <p14:creationId xmlns:p14="http://schemas.microsoft.com/office/powerpoint/2010/main" val="14918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far we have not given much interpretation to the scores spit out by our linear model. We have input X, and weight matrix W and it was somehow spitting out some collection of scores for each category. In calculating the loss function, we are giving some interpretations to the scores that the model is predicting. With the cross-entropy loss, what we want to do is to try to find a way to have some </a:t>
            </a:r>
            <a:r>
              <a:rPr lang="en-US" baseline="0" dirty="0" err="1" smtClean="0"/>
              <a:t>probalistic</a:t>
            </a:r>
            <a:r>
              <a:rPr lang="en-US" baseline="0" dirty="0" smtClean="0"/>
              <a:t> interpretation of the scores predicted by the model, and we’d like to find a way to take this arbitrary vector of scores and interpret it as a probability distribution over all the categories we are trying to recognize.</a:t>
            </a:r>
          </a:p>
          <a:p>
            <a:r>
              <a:rPr lang="en-US" baseline="0" dirty="0" smtClean="0"/>
              <a:t>The way to do this is with this particular function called </a:t>
            </a:r>
            <a:r>
              <a:rPr lang="en-US" baseline="0" dirty="0" err="1" smtClean="0"/>
              <a:t>softmax</a:t>
            </a:r>
            <a:r>
              <a:rPr lang="en-US" baseline="0" dirty="0" smtClean="0"/>
              <a:t> that has some functional form here.  What we want to do is to take the raw scores predicted by the model, and these raw scores are called </a:t>
            </a:r>
            <a:r>
              <a:rPr lang="en-US" baseline="0" dirty="0" err="1" smtClean="0"/>
              <a:t>unnormalized</a:t>
            </a:r>
            <a:r>
              <a:rPr lang="en-US" baseline="0" dirty="0" smtClean="0"/>
              <a:t> log-probabilities or logits, you will see this in the program.  We first take these raw scores and run them through an exponential functions, so we will take e to the power of an individual score, and apply this element wise from the score vector. So the probability distribution is supposed to be non-negative, and the output of exponential is also non-negative so this is a way to transform the data to be non-negative. These are called </a:t>
            </a:r>
            <a:r>
              <a:rPr lang="en-US" baseline="0" dirty="0" err="1" smtClean="0"/>
              <a:t>unnormalized</a:t>
            </a:r>
            <a:r>
              <a:rPr lang="en-US" baseline="0" dirty="0" smtClean="0"/>
              <a:t> probabilities.  This name of </a:t>
            </a:r>
            <a:r>
              <a:rPr lang="en-US" baseline="0" dirty="0" err="1" smtClean="0"/>
              <a:t>unnormalized</a:t>
            </a:r>
            <a:r>
              <a:rPr lang="en-US" baseline="0" dirty="0" smtClean="0"/>
              <a:t> probabilities is very suggestive, it tell you that the next thing we want to do is to normalize. So we will take the sum of all the </a:t>
            </a:r>
            <a:r>
              <a:rPr lang="en-US" baseline="0" dirty="0" err="1" smtClean="0"/>
              <a:t>unnormalized</a:t>
            </a:r>
            <a:r>
              <a:rPr lang="en-US" baseline="0" dirty="0" smtClean="0"/>
              <a:t> probabilities and divide each of the </a:t>
            </a:r>
            <a:r>
              <a:rPr lang="en-US" baseline="0" dirty="0" err="1" smtClean="0"/>
              <a:t>unnormalized</a:t>
            </a:r>
            <a:r>
              <a:rPr lang="en-US" baseline="0" dirty="0" smtClean="0"/>
              <a:t> </a:t>
            </a:r>
            <a:r>
              <a:rPr lang="en-US" baseline="0" dirty="0" err="1" smtClean="0"/>
              <a:t>probabilies</a:t>
            </a:r>
            <a:r>
              <a:rPr lang="en-US" baseline="0" dirty="0" smtClean="0"/>
              <a:t> by the sum. After this operation, we now have a vector, each element of which is non-zero and which sums to 1.</a:t>
            </a:r>
          </a:p>
          <a:p>
            <a:r>
              <a:rPr lang="en-US" baseline="0" dirty="0" smtClean="0"/>
              <a:t>Now this vector we can interpret as a probability distribution of all the classes that we are trying to recognize.  This combination of taking exponential and dividing by the sum of the exponentials is called the </a:t>
            </a:r>
            <a:r>
              <a:rPr lang="en-US" baseline="0" dirty="0" err="1" smtClean="0"/>
              <a:t>softmax</a:t>
            </a:r>
            <a:r>
              <a:rPr lang="en-US" baseline="0" dirty="0" smtClean="0"/>
              <a:t> function and this gets used in a lot of different places in machine learning.</a:t>
            </a:r>
            <a:endParaRPr lang="en-US" dirty="0"/>
          </a:p>
        </p:txBody>
      </p:sp>
      <p:sp>
        <p:nvSpPr>
          <p:cNvPr id="4" name="Slide Number Placeholder 3"/>
          <p:cNvSpPr>
            <a:spLocks noGrp="1"/>
          </p:cNvSpPr>
          <p:nvPr>
            <p:ph type="sldNum" sz="quarter" idx="10"/>
          </p:nvPr>
        </p:nvSpPr>
        <p:spPr/>
        <p:txBody>
          <a:bodyPr/>
          <a:lstStyle/>
          <a:p>
            <a:pPr>
              <a:defRPr/>
            </a:pPr>
            <a:fld id="{BDAED537-D5D3-2643-A3B6-0423052EF009}" type="slidenum">
              <a:rPr lang="en-US" smtClean="0"/>
              <a:pPr>
                <a:defRPr/>
              </a:pPr>
              <a:t>9</a:t>
            </a:fld>
            <a:endParaRPr lang="en-US"/>
          </a:p>
        </p:txBody>
      </p:sp>
    </p:spTree>
    <p:extLst>
      <p:ext uri="{BB962C8B-B14F-4D97-AF65-F5344CB8AC3E}">
        <p14:creationId xmlns:p14="http://schemas.microsoft.com/office/powerpoint/2010/main" val="365142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FE6FE4-7724-4046-A5F2-72C6A0343C4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28403B-61B1-E44D-AE9A-E8E94493B7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72E062-0BE4-6C46-B8D3-2FFFA113990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B3BCD7-611F-6340-9D39-248D11C2FD4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80A766-E9EF-D143-9B83-A0D20203AD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2A0CE4-7549-EF46-8B32-20D8EFE2AC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BF217F-89E4-994B-8ABE-CC13CBCE4D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FC3F359-9750-854B-A0D6-7225794B49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B652295-AA12-E947-9851-4EC6EADF1C0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1F05C93-604C-8944-8A4C-B1A2AD516F8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45EC80-D79E-0C49-B351-6E66857F30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198C51-FAB1-4743-BE18-8759A2A1F0F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pitchFamily="31"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pitchFamily="31"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pitchFamily="31" charset="0"/>
              </a:defRPr>
            </a:lvl1pPr>
          </a:lstStyle>
          <a:p>
            <a:pPr>
              <a:defRPr/>
            </a:pPr>
            <a:fld id="{58896962-A8C4-4844-A486-D1230B0576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3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0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0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02.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00" y="1282701"/>
            <a:ext cx="7772400" cy="1250949"/>
          </a:xfrm>
        </p:spPr>
        <p:txBody>
          <a:bodyPr/>
          <a:lstStyle/>
          <a:p>
            <a:r>
              <a:rPr lang="en-US" sz="4000" dirty="0" smtClean="0">
                <a:latin typeface="Arial" panose="020B0604020202020204" pitchFamily="34" charset="0"/>
                <a:cs typeface="Arial" panose="020B0604020202020204" pitchFamily="34" charset="0"/>
              </a:rPr>
              <a:t>Deep Learning in Image analysis</a:t>
            </a:r>
            <a:br>
              <a:rPr lang="en-US" sz="4000" dirty="0" smtClean="0">
                <a:latin typeface="Arial" panose="020B0604020202020204" pitchFamily="34" charset="0"/>
                <a:cs typeface="Arial" panose="020B0604020202020204" pitchFamily="34" charset="0"/>
              </a:rPr>
            </a:br>
            <a:r>
              <a:rPr lang="en-US" sz="4000" dirty="0" smtClean="0">
                <a:latin typeface="Arial" panose="020B0604020202020204" pitchFamily="34" charset="0"/>
                <a:cs typeface="Arial" panose="020B0604020202020204" pitchFamily="34" charset="0"/>
              </a:rPr>
              <a:t>Lecture 3</a:t>
            </a:r>
            <a:endParaRPr lang="en-US" sz="4000" dirty="0">
              <a:latin typeface="Arial" panose="020B0604020202020204" pitchFamily="34" charset="0"/>
              <a:cs typeface="Arial" panose="020B0604020202020204" pitchFamily="34" charset="0"/>
            </a:endParaRPr>
          </a:p>
        </p:txBody>
      </p:sp>
      <p:sp>
        <p:nvSpPr>
          <p:cNvPr id="4" name="Title 1"/>
          <p:cNvSpPr txBox="1">
            <a:spLocks/>
          </p:cNvSpPr>
          <p:nvPr/>
        </p:nvSpPr>
        <p:spPr bwMode="auto">
          <a:xfrm>
            <a:off x="1714500" y="4356101"/>
            <a:ext cx="6413500" cy="9016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4000" b="0" kern="0" dirty="0" smtClean="0">
                <a:latin typeface="Arial" panose="020B0604020202020204" pitchFamily="34" charset="0"/>
                <a:cs typeface="Arial" panose="020B0604020202020204" pitchFamily="34" charset="0"/>
              </a:rPr>
              <a:t>Takashi Sato &amp; Tom Jhou</a:t>
            </a:r>
            <a:endParaRPr lang="en-US" sz="40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777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sp>
        <p:nvSpPr>
          <p:cNvPr id="66" name="TextBox 65"/>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97" name="TextBox 96"/>
          <p:cNvSpPr txBox="1"/>
          <p:nvPr/>
        </p:nvSpPr>
        <p:spPr>
          <a:xfrm>
            <a:off x="3250807" y="1094094"/>
            <a:ext cx="1082348"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Convert</a:t>
            </a:r>
          </a:p>
          <a:p>
            <a:pPr algn="ctr"/>
            <a:r>
              <a:rPr lang="en-US" sz="2000" b="0" dirty="0" smtClean="0">
                <a:latin typeface="Arial" panose="020B0604020202020204" pitchFamily="34" charset="0"/>
                <a:cs typeface="Arial" panose="020B0604020202020204" pitchFamily="34" charset="0"/>
              </a:rPr>
              <a:t>to &gt; 0</a:t>
            </a:r>
            <a:endParaRPr lang="en-US" sz="2000" b="0" dirty="0">
              <a:latin typeface="Arial" panose="020B0604020202020204" pitchFamily="34" charset="0"/>
              <a:cs typeface="Arial" panose="020B0604020202020204" pitchFamily="34" charset="0"/>
            </a:endParaRPr>
          </a:p>
        </p:txBody>
      </p:sp>
      <p:sp>
        <p:nvSpPr>
          <p:cNvPr id="106" name="TextBox 105"/>
          <p:cNvSpPr txBox="1"/>
          <p:nvPr/>
        </p:nvSpPr>
        <p:spPr>
          <a:xfrm>
            <a:off x="5155724" y="1105815"/>
            <a:ext cx="134043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Normalize</a:t>
            </a:r>
          </a:p>
          <a:p>
            <a:pPr algn="ctr"/>
            <a:r>
              <a:rPr lang="en-US" sz="2000" b="0" dirty="0">
                <a:latin typeface="Arial" panose="020B0604020202020204" pitchFamily="34" charset="0"/>
                <a:cs typeface="Arial" panose="020B0604020202020204" pitchFamily="34" charset="0"/>
              </a:rPr>
              <a:t>(</a:t>
            </a:r>
            <a:r>
              <a:rPr lang="en-US" sz="2000" b="0" dirty="0" smtClean="0">
                <a:latin typeface="Arial" panose="020B0604020202020204" pitchFamily="34" charset="0"/>
                <a:cs typeface="Arial" panose="020B0604020202020204" pitchFamily="34" charset="0"/>
              </a:rPr>
              <a:t>sum = 1)</a:t>
            </a:r>
            <a:endParaRPr lang="en-US" sz="2000" b="0" dirty="0">
              <a:latin typeface="Arial" panose="020B0604020202020204" pitchFamily="34" charset="0"/>
              <a:cs typeface="Arial" panose="020B0604020202020204" pitchFamily="34" charset="0"/>
            </a:endParaRPr>
          </a:p>
        </p:txBody>
      </p:sp>
      <p:grpSp>
        <p:nvGrpSpPr>
          <p:cNvPr id="116" name="Group 115"/>
          <p:cNvGrpSpPr/>
          <p:nvPr/>
        </p:nvGrpSpPr>
        <p:grpSpPr>
          <a:xfrm>
            <a:off x="3228558" y="1770061"/>
            <a:ext cx="1126687" cy="1483358"/>
            <a:chOff x="3228558" y="2379024"/>
            <a:chExt cx="1126687" cy="1483358"/>
          </a:xfrm>
        </p:grpSpPr>
        <p:sp>
          <p:nvSpPr>
            <p:cNvPr id="117" name="TextBox 116"/>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24.5</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18" name="TextBox 117"/>
            <p:cNvSpPr txBox="1"/>
            <p:nvPr/>
          </p:nvSpPr>
          <p:spPr>
            <a:xfrm>
              <a:off x="3228558" y="287081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164.0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9" name="TextBox 118"/>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0" name="Rectangle 119"/>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1" name="Group 120"/>
          <p:cNvGrpSpPr/>
          <p:nvPr/>
        </p:nvGrpSpPr>
        <p:grpSpPr>
          <a:xfrm>
            <a:off x="5289461" y="1743396"/>
            <a:ext cx="1056187" cy="1536688"/>
            <a:chOff x="5289461" y="2390747"/>
            <a:chExt cx="1056187" cy="1536688"/>
          </a:xfrm>
        </p:grpSpPr>
        <p:sp>
          <p:nvSpPr>
            <p:cNvPr id="122" name="TextBox 121"/>
            <p:cNvSpPr txBox="1"/>
            <p:nvPr/>
          </p:nvSpPr>
          <p:spPr>
            <a:xfrm>
              <a:off x="5363242"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0.13</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3" name="TextBox 122"/>
            <p:cNvSpPr txBox="1"/>
            <p:nvPr/>
          </p:nvSpPr>
          <p:spPr>
            <a:xfrm>
              <a:off x="5363242" y="291770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0.87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4" name="TextBox 123"/>
            <p:cNvSpPr txBox="1"/>
            <p:nvPr/>
          </p:nvSpPr>
          <p:spPr>
            <a:xfrm>
              <a:off x="5363242"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5" name="Rectangle 124"/>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6" name="Group 125"/>
          <p:cNvGrpSpPr/>
          <p:nvPr/>
        </p:nvGrpSpPr>
        <p:grpSpPr>
          <a:xfrm>
            <a:off x="2427816" y="1983544"/>
            <a:ext cx="667075" cy="494903"/>
            <a:chOff x="2427816" y="2625033"/>
            <a:chExt cx="667075" cy="494903"/>
          </a:xfrm>
        </p:grpSpPr>
        <p:cxnSp>
          <p:nvCxnSpPr>
            <p:cNvPr id="127" name="Straight Arrow Connector 126"/>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28" name="TextBox 127"/>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29" name="Group 128"/>
          <p:cNvGrpSpPr/>
          <p:nvPr/>
        </p:nvGrpSpPr>
        <p:grpSpPr>
          <a:xfrm>
            <a:off x="4319637" y="2053883"/>
            <a:ext cx="1072730" cy="418699"/>
            <a:chOff x="4319637" y="2695372"/>
            <a:chExt cx="1072730" cy="418699"/>
          </a:xfrm>
        </p:grpSpPr>
        <p:cxnSp>
          <p:nvCxnSpPr>
            <p:cNvPr id="130" name="Straight Arrow Connector 129"/>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31" name="TextBox 130"/>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sp>
        <p:nvSpPr>
          <p:cNvPr id="132"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b="0" kern="0" dirty="0" smtClean="0">
                <a:solidFill>
                  <a:schemeClr val="bg1">
                    <a:lumMod val="85000"/>
                  </a:schemeClr>
                </a:solidFill>
                <a:latin typeface="Arial" panose="020B0604020202020204" pitchFamily="34" charset="0"/>
                <a:cs typeface="Arial" panose="020B0604020202020204" pitchFamily="34" charset="0"/>
              </a:rPr>
              <a:t>max </a:t>
            </a:r>
            <a:r>
              <a:rPr lang="en-US" sz="3200" b="0" kern="0" dirty="0" smtClean="0">
                <a:latin typeface="Arial" panose="020B0604020202020204" pitchFamily="34" charset="0"/>
                <a:cs typeface="Arial" panose="020B0604020202020204" pitchFamily="34" charset="0"/>
              </a:rPr>
              <a:t>vs. </a:t>
            </a:r>
            <a:r>
              <a:rPr lang="en-US" sz="3200" kern="0" dirty="0" err="1" smtClean="0">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grpSp>
        <p:nvGrpSpPr>
          <p:cNvPr id="133" name="Group 132"/>
          <p:cNvGrpSpPr/>
          <p:nvPr/>
        </p:nvGrpSpPr>
        <p:grpSpPr>
          <a:xfrm>
            <a:off x="8085350" y="1770061"/>
            <a:ext cx="368067" cy="1483358"/>
            <a:chOff x="3299058" y="2379024"/>
            <a:chExt cx="1056187" cy="1483358"/>
          </a:xfrm>
        </p:grpSpPr>
        <p:sp>
          <p:nvSpPr>
            <p:cNvPr id="134" name="TextBox 133"/>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35" name="TextBox 134"/>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36" name="TextBox 135"/>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37" name="Rectangle 136"/>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42" name="TextBox 41"/>
          <p:cNvSpPr txBox="1"/>
          <p:nvPr/>
        </p:nvSpPr>
        <p:spPr>
          <a:xfrm>
            <a:off x="7820960" y="1282193"/>
            <a:ext cx="896849"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Target</a:t>
            </a:r>
            <a:endParaRPr lang="en-US" sz="2000" b="0" i="1" dirty="0">
              <a:latin typeface="Arial" panose="020B0604020202020204" pitchFamily="34" charset="0"/>
              <a:cs typeface="Arial" panose="020B0604020202020204" pitchFamily="34" charset="0"/>
            </a:endParaRPr>
          </a:p>
        </p:txBody>
      </p:sp>
      <p:sp>
        <p:nvSpPr>
          <p:cNvPr id="46" name="Rounded Rectangle 45"/>
          <p:cNvSpPr/>
          <p:nvPr/>
        </p:nvSpPr>
        <p:spPr bwMode="auto">
          <a:xfrm>
            <a:off x="5257384" y="2350010"/>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47" name="Freeform 46"/>
          <p:cNvSpPr/>
          <p:nvPr/>
        </p:nvSpPr>
        <p:spPr bwMode="auto">
          <a:xfrm>
            <a:off x="6040582" y="3362036"/>
            <a:ext cx="2161309" cy="348037"/>
          </a:xfrm>
          <a:custGeom>
            <a:avLst/>
            <a:gdLst>
              <a:gd name="connsiteX0" fmla="*/ 0 w 2161309"/>
              <a:gd name="connsiteY0" fmla="*/ 0 h 683491"/>
              <a:gd name="connsiteX1" fmla="*/ 27709 w 2161309"/>
              <a:gd name="connsiteY1" fmla="*/ 92364 h 683491"/>
              <a:gd name="connsiteX2" fmla="*/ 55418 w 2161309"/>
              <a:gd name="connsiteY2" fmla="*/ 184728 h 683491"/>
              <a:gd name="connsiteX3" fmla="*/ 73891 w 2161309"/>
              <a:gd name="connsiteY3" fmla="*/ 221673 h 683491"/>
              <a:gd name="connsiteX4" fmla="*/ 92363 w 2161309"/>
              <a:gd name="connsiteY4" fmla="*/ 249382 h 683491"/>
              <a:gd name="connsiteX5" fmla="*/ 138545 w 2161309"/>
              <a:gd name="connsiteY5" fmla="*/ 332509 h 683491"/>
              <a:gd name="connsiteX6" fmla="*/ 166254 w 2161309"/>
              <a:gd name="connsiteY6" fmla="*/ 360219 h 683491"/>
              <a:gd name="connsiteX7" fmla="*/ 184727 w 2161309"/>
              <a:gd name="connsiteY7" fmla="*/ 387928 h 683491"/>
              <a:gd name="connsiteX8" fmla="*/ 212436 w 2161309"/>
              <a:gd name="connsiteY8" fmla="*/ 406400 h 683491"/>
              <a:gd name="connsiteX9" fmla="*/ 240145 w 2161309"/>
              <a:gd name="connsiteY9" fmla="*/ 434109 h 683491"/>
              <a:gd name="connsiteX10" fmla="*/ 258618 w 2161309"/>
              <a:gd name="connsiteY10" fmla="*/ 461819 h 683491"/>
              <a:gd name="connsiteX11" fmla="*/ 286327 w 2161309"/>
              <a:gd name="connsiteY11" fmla="*/ 471055 h 683491"/>
              <a:gd name="connsiteX12" fmla="*/ 369454 w 2161309"/>
              <a:gd name="connsiteY12" fmla="*/ 526473 h 683491"/>
              <a:gd name="connsiteX13" fmla="*/ 397163 w 2161309"/>
              <a:gd name="connsiteY13" fmla="*/ 544946 h 683491"/>
              <a:gd name="connsiteX14" fmla="*/ 434109 w 2161309"/>
              <a:gd name="connsiteY14" fmla="*/ 563419 h 683491"/>
              <a:gd name="connsiteX15" fmla="*/ 461818 w 2161309"/>
              <a:gd name="connsiteY15" fmla="*/ 581891 h 683491"/>
              <a:gd name="connsiteX16" fmla="*/ 498763 w 2161309"/>
              <a:gd name="connsiteY16" fmla="*/ 591128 h 683491"/>
              <a:gd name="connsiteX17" fmla="*/ 591127 w 2161309"/>
              <a:gd name="connsiteY17" fmla="*/ 609600 h 683491"/>
              <a:gd name="connsiteX18" fmla="*/ 628073 w 2161309"/>
              <a:gd name="connsiteY18" fmla="*/ 618837 h 683491"/>
              <a:gd name="connsiteX19" fmla="*/ 674254 w 2161309"/>
              <a:gd name="connsiteY19" fmla="*/ 628073 h 683491"/>
              <a:gd name="connsiteX20" fmla="*/ 729673 w 2161309"/>
              <a:gd name="connsiteY20" fmla="*/ 646546 h 683491"/>
              <a:gd name="connsiteX21" fmla="*/ 775854 w 2161309"/>
              <a:gd name="connsiteY21" fmla="*/ 655782 h 683491"/>
              <a:gd name="connsiteX22" fmla="*/ 979054 w 2161309"/>
              <a:gd name="connsiteY22" fmla="*/ 683491 h 683491"/>
              <a:gd name="connsiteX23" fmla="*/ 1588654 w 2161309"/>
              <a:gd name="connsiteY23" fmla="*/ 674255 h 683491"/>
              <a:gd name="connsiteX24" fmla="*/ 1644073 w 2161309"/>
              <a:gd name="connsiteY24" fmla="*/ 655782 h 683491"/>
              <a:gd name="connsiteX25" fmla="*/ 1708727 w 2161309"/>
              <a:gd name="connsiteY25" fmla="*/ 628073 h 683491"/>
              <a:gd name="connsiteX26" fmla="*/ 1764145 w 2161309"/>
              <a:gd name="connsiteY26" fmla="*/ 591128 h 683491"/>
              <a:gd name="connsiteX27" fmla="*/ 1847273 w 2161309"/>
              <a:gd name="connsiteY27" fmla="*/ 535709 h 683491"/>
              <a:gd name="connsiteX28" fmla="*/ 1874982 w 2161309"/>
              <a:gd name="connsiteY28" fmla="*/ 517237 h 683491"/>
              <a:gd name="connsiteX29" fmla="*/ 1902691 w 2161309"/>
              <a:gd name="connsiteY29" fmla="*/ 489528 h 683491"/>
              <a:gd name="connsiteX30" fmla="*/ 1921163 w 2161309"/>
              <a:gd name="connsiteY30" fmla="*/ 461819 h 683491"/>
              <a:gd name="connsiteX31" fmla="*/ 1976582 w 2161309"/>
              <a:gd name="connsiteY31" fmla="*/ 406400 h 683491"/>
              <a:gd name="connsiteX32" fmla="*/ 2041236 w 2161309"/>
              <a:gd name="connsiteY32" fmla="*/ 323273 h 683491"/>
              <a:gd name="connsiteX33" fmla="*/ 2059709 w 2161309"/>
              <a:gd name="connsiteY33" fmla="*/ 295564 h 683491"/>
              <a:gd name="connsiteX34" fmla="*/ 2078182 w 2161309"/>
              <a:gd name="connsiteY34" fmla="*/ 240146 h 683491"/>
              <a:gd name="connsiteX35" fmla="*/ 2096654 w 2161309"/>
              <a:gd name="connsiteY35" fmla="*/ 212437 h 683491"/>
              <a:gd name="connsiteX36" fmla="*/ 2115127 w 2161309"/>
              <a:gd name="connsiteY36" fmla="*/ 157019 h 683491"/>
              <a:gd name="connsiteX37" fmla="*/ 2133600 w 2161309"/>
              <a:gd name="connsiteY37" fmla="*/ 101600 h 683491"/>
              <a:gd name="connsiteX38" fmla="*/ 2152073 w 2161309"/>
              <a:gd name="connsiteY38" fmla="*/ 46182 h 683491"/>
              <a:gd name="connsiteX39" fmla="*/ 2161309 w 2161309"/>
              <a:gd name="connsiteY39" fmla="*/ 18473 h 68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1309" h="683491">
                <a:moveTo>
                  <a:pt x="0" y="0"/>
                </a:moveTo>
                <a:cubicBezTo>
                  <a:pt x="18803" y="112822"/>
                  <a:pt x="-4509" y="6450"/>
                  <a:pt x="27709" y="92364"/>
                </a:cubicBezTo>
                <a:cubicBezTo>
                  <a:pt x="47597" y="145398"/>
                  <a:pt x="23835" y="121564"/>
                  <a:pt x="55418" y="184728"/>
                </a:cubicBezTo>
                <a:cubicBezTo>
                  <a:pt x="61576" y="197043"/>
                  <a:pt x="67060" y="209718"/>
                  <a:pt x="73891" y="221673"/>
                </a:cubicBezTo>
                <a:cubicBezTo>
                  <a:pt x="79398" y="231311"/>
                  <a:pt x="87399" y="239453"/>
                  <a:pt x="92363" y="249382"/>
                </a:cubicBezTo>
                <a:cubicBezTo>
                  <a:pt x="115591" y="295839"/>
                  <a:pt x="80305" y="274267"/>
                  <a:pt x="138545" y="332509"/>
                </a:cubicBezTo>
                <a:cubicBezTo>
                  <a:pt x="147781" y="341746"/>
                  <a:pt x="157892" y="350184"/>
                  <a:pt x="166254" y="360219"/>
                </a:cubicBezTo>
                <a:cubicBezTo>
                  <a:pt x="173360" y="368747"/>
                  <a:pt x="176877" y="380079"/>
                  <a:pt x="184727" y="387928"/>
                </a:cubicBezTo>
                <a:cubicBezTo>
                  <a:pt x="192576" y="395777"/>
                  <a:pt x="203908" y="399294"/>
                  <a:pt x="212436" y="406400"/>
                </a:cubicBezTo>
                <a:cubicBezTo>
                  <a:pt x="222471" y="414762"/>
                  <a:pt x="231783" y="424074"/>
                  <a:pt x="240145" y="434109"/>
                </a:cubicBezTo>
                <a:cubicBezTo>
                  <a:pt x="247252" y="442637"/>
                  <a:pt x="249950" y="454884"/>
                  <a:pt x="258618" y="461819"/>
                </a:cubicBezTo>
                <a:cubicBezTo>
                  <a:pt x="266220" y="467901"/>
                  <a:pt x="277091" y="467976"/>
                  <a:pt x="286327" y="471055"/>
                </a:cubicBezTo>
                <a:lnTo>
                  <a:pt x="369454" y="526473"/>
                </a:lnTo>
                <a:cubicBezTo>
                  <a:pt x="378690" y="532631"/>
                  <a:pt x="387234" y="539982"/>
                  <a:pt x="397163" y="544946"/>
                </a:cubicBezTo>
                <a:cubicBezTo>
                  <a:pt x="409478" y="551104"/>
                  <a:pt x="422154" y="556588"/>
                  <a:pt x="434109" y="563419"/>
                </a:cubicBezTo>
                <a:cubicBezTo>
                  <a:pt x="443747" y="568926"/>
                  <a:pt x="451615" y="577518"/>
                  <a:pt x="461818" y="581891"/>
                </a:cubicBezTo>
                <a:cubicBezTo>
                  <a:pt x="473486" y="586891"/>
                  <a:pt x="486351" y="588468"/>
                  <a:pt x="498763" y="591128"/>
                </a:cubicBezTo>
                <a:cubicBezTo>
                  <a:pt x="529464" y="597707"/>
                  <a:pt x="560667" y="601985"/>
                  <a:pt x="591127" y="609600"/>
                </a:cubicBezTo>
                <a:cubicBezTo>
                  <a:pt x="603442" y="612679"/>
                  <a:pt x="615681" y="616083"/>
                  <a:pt x="628073" y="618837"/>
                </a:cubicBezTo>
                <a:cubicBezTo>
                  <a:pt x="643398" y="622243"/>
                  <a:pt x="659109" y="623942"/>
                  <a:pt x="674254" y="628073"/>
                </a:cubicBezTo>
                <a:cubicBezTo>
                  <a:pt x="693040" y="633196"/>
                  <a:pt x="710579" y="642727"/>
                  <a:pt x="729673" y="646546"/>
                </a:cubicBezTo>
                <a:cubicBezTo>
                  <a:pt x="745067" y="649625"/>
                  <a:pt x="760348" y="653334"/>
                  <a:pt x="775854" y="655782"/>
                </a:cubicBezTo>
                <a:cubicBezTo>
                  <a:pt x="859410" y="668975"/>
                  <a:pt x="902050" y="673866"/>
                  <a:pt x="979054" y="683491"/>
                </a:cubicBezTo>
                <a:cubicBezTo>
                  <a:pt x="1182254" y="680412"/>
                  <a:pt x="1385607" y="682715"/>
                  <a:pt x="1588654" y="674255"/>
                </a:cubicBezTo>
                <a:cubicBezTo>
                  <a:pt x="1608109" y="673444"/>
                  <a:pt x="1625600" y="661940"/>
                  <a:pt x="1644073" y="655782"/>
                </a:cubicBezTo>
                <a:cubicBezTo>
                  <a:pt x="1666688" y="648244"/>
                  <a:pt x="1688751" y="642342"/>
                  <a:pt x="1708727" y="628073"/>
                </a:cubicBezTo>
                <a:cubicBezTo>
                  <a:pt x="1769263" y="584832"/>
                  <a:pt x="1704708" y="610940"/>
                  <a:pt x="1764145" y="591128"/>
                </a:cubicBezTo>
                <a:lnTo>
                  <a:pt x="1847273" y="535709"/>
                </a:lnTo>
                <a:cubicBezTo>
                  <a:pt x="1856509" y="529552"/>
                  <a:pt x="1867133" y="525086"/>
                  <a:pt x="1874982" y="517237"/>
                </a:cubicBezTo>
                <a:cubicBezTo>
                  <a:pt x="1884218" y="508001"/>
                  <a:pt x="1894329" y="499563"/>
                  <a:pt x="1902691" y="489528"/>
                </a:cubicBezTo>
                <a:cubicBezTo>
                  <a:pt x="1909797" y="481000"/>
                  <a:pt x="1913788" y="470116"/>
                  <a:pt x="1921163" y="461819"/>
                </a:cubicBezTo>
                <a:cubicBezTo>
                  <a:pt x="1938519" y="442293"/>
                  <a:pt x="1958109" y="424873"/>
                  <a:pt x="1976582" y="406400"/>
                </a:cubicBezTo>
                <a:cubicBezTo>
                  <a:pt x="2019990" y="362992"/>
                  <a:pt x="1997044" y="389561"/>
                  <a:pt x="2041236" y="323273"/>
                </a:cubicBezTo>
                <a:lnTo>
                  <a:pt x="2059709" y="295564"/>
                </a:lnTo>
                <a:cubicBezTo>
                  <a:pt x="2065867" y="277091"/>
                  <a:pt x="2067381" y="256348"/>
                  <a:pt x="2078182" y="240146"/>
                </a:cubicBezTo>
                <a:cubicBezTo>
                  <a:pt x="2084339" y="230910"/>
                  <a:pt x="2092146" y="222581"/>
                  <a:pt x="2096654" y="212437"/>
                </a:cubicBezTo>
                <a:cubicBezTo>
                  <a:pt x="2104562" y="194643"/>
                  <a:pt x="2108969" y="175492"/>
                  <a:pt x="2115127" y="157019"/>
                </a:cubicBezTo>
                <a:lnTo>
                  <a:pt x="2133600" y="101600"/>
                </a:lnTo>
                <a:lnTo>
                  <a:pt x="2152073" y="46182"/>
                </a:lnTo>
                <a:lnTo>
                  <a:pt x="2161309" y="18473"/>
                </a:lnTo>
              </a:path>
            </a:pathLst>
          </a:custGeom>
          <a:noFill/>
          <a:ln w="127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48" name="TextBox 47"/>
          <p:cNvSpPr txBox="1"/>
          <p:nvPr/>
        </p:nvSpPr>
        <p:spPr>
          <a:xfrm>
            <a:off x="6194951" y="3710073"/>
            <a:ext cx="1846980"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Distance</a:t>
            </a:r>
          </a:p>
          <a:p>
            <a:pPr algn="ctr"/>
            <a:r>
              <a:rPr lang="en-US" sz="2000" b="0" dirty="0">
                <a:latin typeface="Arial" panose="020B0604020202020204" pitchFamily="34" charset="0"/>
                <a:cs typeface="Arial" panose="020B0604020202020204" pitchFamily="34" charset="0"/>
              </a:rPr>
              <a:t>f</a:t>
            </a:r>
            <a:r>
              <a:rPr lang="en-US" sz="2000" b="0" dirty="0" smtClean="0">
                <a:latin typeface="Arial" panose="020B0604020202020204" pitchFamily="34" charset="0"/>
                <a:cs typeface="Arial" panose="020B0604020202020204" pitchFamily="34" charset="0"/>
              </a:rPr>
              <a:t>rom the target</a:t>
            </a:r>
            <a:endParaRPr lang="en-US" sz="2000" b="0" dirty="0">
              <a:latin typeface="Arial" panose="020B0604020202020204" pitchFamily="34" charset="0"/>
              <a:cs typeface="Arial" panose="020B0604020202020204" pitchFamily="34" charset="0"/>
            </a:endParaRPr>
          </a:p>
        </p:txBody>
      </p:sp>
      <p:sp>
        <p:nvSpPr>
          <p:cNvPr id="53" name="TextBox 52"/>
          <p:cNvSpPr txBox="1"/>
          <p:nvPr/>
        </p:nvSpPr>
        <p:spPr>
          <a:xfrm>
            <a:off x="6814292" y="5595629"/>
            <a:ext cx="1861408"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Min 0, max: </a:t>
            </a:r>
            <a:r>
              <a:rPr lang="en-US" sz="2000" b="0" dirty="0" err="1" smtClean="0">
                <a:latin typeface="Arial" panose="020B0604020202020204" pitchFamily="34" charset="0"/>
                <a:cs typeface="Arial" panose="020B0604020202020204" pitchFamily="34" charset="0"/>
              </a:rPr>
              <a:t>Inf</a:t>
            </a:r>
            <a:endParaRPr lang="en-US" sz="2000" b="0" dirty="0">
              <a:latin typeface="Arial" panose="020B0604020202020204" pitchFamily="34" charset="0"/>
              <a:cs typeface="Arial" panose="020B0604020202020204" pitchFamily="34" charset="0"/>
            </a:endParaRPr>
          </a:p>
        </p:txBody>
      </p:sp>
      <p:sp>
        <p:nvSpPr>
          <p:cNvPr id="58" name="Rectangle 57"/>
          <p:cNvSpPr/>
          <p:nvPr/>
        </p:nvSpPr>
        <p:spPr>
          <a:xfrm>
            <a:off x="6710459" y="5910642"/>
            <a:ext cx="2068194" cy="400110"/>
          </a:xfrm>
          <a:prstGeom prst="rect">
            <a:avLst/>
          </a:prstGeom>
        </p:spPr>
        <p:txBody>
          <a:bodyPr wrap="none">
            <a:spAutoFit/>
          </a:bodyPr>
          <a:lstStyle/>
          <a:p>
            <a:pPr algn="r"/>
            <a:r>
              <a:rPr lang="en-US" sz="2000" b="0" dirty="0" smtClean="0">
                <a:latin typeface="Arial" panose="020B0604020202020204" pitchFamily="34" charset="0"/>
                <a:cs typeface="Arial" panose="020B0604020202020204" pitchFamily="34" charset="0"/>
              </a:rPr>
              <a:t>- </a:t>
            </a:r>
            <a:r>
              <a:rPr lang="en-US" sz="2000" b="0" dirty="0">
                <a:latin typeface="Arial" panose="020B0604020202020204" pitchFamily="34" charset="0"/>
                <a:cs typeface="Arial" panose="020B0604020202020204" pitchFamily="34" charset="0"/>
              </a:rPr>
              <a:t>log </a:t>
            </a:r>
            <a:r>
              <a:rPr lang="en-US" sz="2000" b="0" dirty="0" smtClean="0">
                <a:latin typeface="Arial" panose="020B0604020202020204" pitchFamily="34" charset="0"/>
                <a:cs typeface="Arial" panose="020B0604020202020204" pitchFamily="34" charset="0"/>
              </a:rPr>
              <a:t>(1/3) = 1.09</a:t>
            </a:r>
            <a:endParaRPr lang="en-US" sz="2000" b="0" dirty="0">
              <a:latin typeface="Arial" panose="020B0604020202020204" pitchFamily="34" charset="0"/>
              <a:cs typeface="Arial" panose="020B0604020202020204" pitchFamily="34" charset="0"/>
            </a:endParaRPr>
          </a:p>
        </p:txBody>
      </p:sp>
      <p:sp>
        <p:nvSpPr>
          <p:cNvPr id="59" name="Rectangle 58"/>
          <p:cNvSpPr/>
          <p:nvPr/>
        </p:nvSpPr>
        <p:spPr>
          <a:xfrm>
            <a:off x="6735180" y="6257913"/>
            <a:ext cx="2210863" cy="400110"/>
          </a:xfrm>
          <a:prstGeom prst="rect">
            <a:avLst/>
          </a:prstGeom>
        </p:spPr>
        <p:txBody>
          <a:bodyPr wrap="none">
            <a:spAutoFit/>
          </a:bodyPr>
          <a:lstStyle/>
          <a:p>
            <a:pPr algn="r"/>
            <a:r>
              <a:rPr lang="en-US" sz="2000" b="0" dirty="0" smtClean="0">
                <a:latin typeface="Arial" panose="020B0604020202020204" pitchFamily="34" charset="0"/>
                <a:cs typeface="Arial" panose="020B0604020202020204" pitchFamily="34" charset="0"/>
              </a:rPr>
              <a:t>- </a:t>
            </a:r>
            <a:r>
              <a:rPr lang="en-US" sz="2000" b="0" dirty="0">
                <a:latin typeface="Arial" panose="020B0604020202020204" pitchFamily="34" charset="0"/>
                <a:cs typeface="Arial" panose="020B0604020202020204" pitchFamily="34" charset="0"/>
              </a:rPr>
              <a:t>log </a:t>
            </a:r>
            <a:r>
              <a:rPr lang="en-US" sz="2000" b="0" dirty="0" smtClean="0">
                <a:latin typeface="Arial" panose="020B0604020202020204" pitchFamily="34" charset="0"/>
                <a:cs typeface="Arial" panose="020B0604020202020204" pitchFamily="34" charset="0"/>
              </a:rPr>
              <a:t>(1/10) = 2.30</a:t>
            </a:r>
            <a:endParaRPr lang="en-US" sz="2000" b="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0" name="TextBox 59"/>
              <p:cNvSpPr txBox="1"/>
              <p:nvPr/>
            </p:nvSpPr>
            <p:spPr>
              <a:xfrm>
                <a:off x="410583" y="5594145"/>
                <a:ext cx="4476930"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What is the min/max possible loss </a:t>
                </a:r>
                <a14:m>
                  <m:oMath xmlns:m="http://schemas.openxmlformats.org/officeDocument/2006/math">
                    <m:sSub>
                      <m:sSubPr>
                        <m:ctrlPr>
                          <a:rPr lang="en-US" sz="2000" b="0" i="1">
                            <a:latin typeface="Cambria Math" panose="02040503050406030204" pitchFamily="18" charset="0"/>
                            <a:cs typeface="Arial" panose="020B0604020202020204" pitchFamily="34" charset="0"/>
                          </a:rPr>
                        </m:ctrlPr>
                      </m:sSubPr>
                      <m:e>
                        <m:r>
                          <a:rPr lang="en-US" sz="2000" b="0" i="1">
                            <a:latin typeface="Cambria Math" panose="02040503050406030204" pitchFamily="18" charset="0"/>
                            <a:cs typeface="Arial" panose="020B0604020202020204" pitchFamily="34" charset="0"/>
                          </a:rPr>
                          <m:t>𝐿</m:t>
                        </m:r>
                      </m:e>
                      <m:sub>
                        <m:r>
                          <a:rPr lang="en-US" sz="2000" b="0" i="1">
                            <a:latin typeface="Cambria Math" panose="02040503050406030204" pitchFamily="18" charset="0"/>
                            <a:cs typeface="Arial" panose="020B0604020202020204" pitchFamily="34" charset="0"/>
                          </a:rPr>
                          <m:t>𝑖</m:t>
                        </m:r>
                      </m:sub>
                    </m:sSub>
                  </m:oMath>
                </a14:m>
                <a:r>
                  <a:rPr lang="en-US" sz="2000" b="0" dirty="0" smtClean="0">
                    <a:latin typeface="Arial" panose="020B0604020202020204" pitchFamily="34" charset="0"/>
                    <a:cs typeface="Arial" panose="020B0604020202020204" pitchFamily="34" charset="0"/>
                  </a:rPr>
                  <a:t>?</a:t>
                </a:r>
                <a:endParaRPr lang="en-US" sz="2000" b="0" dirty="0">
                  <a:latin typeface="Arial" panose="020B0604020202020204" pitchFamily="34" charset="0"/>
                  <a:cs typeface="Arial" panose="020B0604020202020204" pitchFamily="34"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410583" y="5594145"/>
                <a:ext cx="4476930" cy="400110"/>
              </a:xfrm>
              <a:prstGeom prst="rect">
                <a:avLst/>
              </a:prstGeom>
              <a:blipFill>
                <a:blip r:embed="rId5"/>
                <a:stretch>
                  <a:fillRect l="-952" t="-7692" r="-952" b="-29231"/>
                </a:stretch>
              </a:blipFill>
            </p:spPr>
            <p:txBody>
              <a:bodyPr/>
              <a:lstStyle/>
              <a:p>
                <a:r>
                  <a:rPr lang="en-US">
                    <a:noFill/>
                  </a:rPr>
                  <a:t> </a:t>
                </a:r>
              </a:p>
            </p:txBody>
          </p:sp>
        </mc:Fallback>
      </mc:AlternateContent>
      <p:sp>
        <p:nvSpPr>
          <p:cNvPr id="61" name="TextBox 60"/>
          <p:cNvSpPr txBox="1"/>
          <p:nvPr/>
        </p:nvSpPr>
        <p:spPr>
          <a:xfrm>
            <a:off x="306510" y="5941420"/>
            <a:ext cx="6249083"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If all scores are similar, what is the loss (3 categories)</a:t>
            </a:r>
            <a:endParaRPr lang="en-US" sz="2000" b="0" dirty="0">
              <a:latin typeface="Arial" panose="020B0604020202020204" pitchFamily="34" charset="0"/>
              <a:cs typeface="Arial" panose="020B0604020202020204" pitchFamily="34" charset="0"/>
            </a:endParaRPr>
          </a:p>
        </p:txBody>
      </p:sp>
      <p:sp>
        <p:nvSpPr>
          <p:cNvPr id="62" name="TextBox 61"/>
          <p:cNvSpPr txBox="1"/>
          <p:nvPr/>
        </p:nvSpPr>
        <p:spPr>
          <a:xfrm>
            <a:off x="297635" y="6273700"/>
            <a:ext cx="6391751"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If all scores are similar, what is the loss (10 categories)</a:t>
            </a:r>
            <a:endParaRPr lang="en-US" sz="2000" b="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3" name="TextBox 62"/>
              <p:cNvSpPr txBox="1"/>
              <p:nvPr/>
            </p:nvSpPr>
            <p:spPr>
              <a:xfrm>
                <a:off x="6178517" y="4402535"/>
                <a:ext cx="2023374" cy="461665"/>
              </a:xfrm>
              <a:prstGeom prst="rect">
                <a:avLst/>
              </a:prstGeom>
              <a:noFill/>
            </p:spPr>
            <p:txBody>
              <a:bodyPr wrap="none" rtlCol="0">
                <a:spAutoFit/>
              </a:bodyPr>
              <a:lstStyle/>
              <a:p>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𝐿</m:t>
                        </m:r>
                      </m:e>
                      <m:sub>
                        <m:r>
                          <a:rPr lang="en-US" b="0" i="1" smtClean="0">
                            <a:solidFill>
                              <a:schemeClr val="tx1"/>
                            </a:solidFill>
                            <a:latin typeface="Cambria Math" panose="02040503050406030204" pitchFamily="18" charset="0"/>
                            <a:cs typeface="Arial" panose="020B0604020202020204" pitchFamily="34" charset="0"/>
                          </a:rPr>
                          <m:t>𝑖</m:t>
                        </m:r>
                      </m:sub>
                    </m:sSub>
                    <m:r>
                      <a:rPr lang="en-US" b="0" i="1" smtClean="0">
                        <a:solidFill>
                          <a:schemeClr val="tx1"/>
                        </a:solidFill>
                        <a:latin typeface="Cambria Math" panose="02040503050406030204" pitchFamily="18" charset="0"/>
                        <a:cs typeface="Arial" panose="020B0604020202020204" pitchFamily="34" charset="0"/>
                      </a:rPr>
                      <m:t>=</m:t>
                    </m:r>
                  </m:oMath>
                </a14:m>
                <a:r>
                  <a:rPr lang="en-US" b="0" dirty="0" smtClean="0">
                    <a:solidFill>
                      <a:schemeClr val="tx1"/>
                    </a:solidFill>
                    <a:latin typeface="Arial" panose="020B0604020202020204" pitchFamily="34" charset="0"/>
                    <a:cs typeface="Arial" panose="020B0604020202020204" pitchFamily="34" charset="0"/>
                  </a:rPr>
                  <a:t> - log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𝒑</m:t>
                        </m:r>
                      </m:e>
                      <m:sub>
                        <m:r>
                          <a:rPr lang="en-US" i="1">
                            <a:latin typeface="Cambria Math" panose="02040503050406030204" pitchFamily="18" charset="0"/>
                          </a:rPr>
                          <m:t>𝒊</m:t>
                        </m:r>
                      </m:sub>
                    </m:sSub>
                  </m:oMath>
                </a14:m>
                <a:r>
                  <a:rPr lang="en-US" b="0" dirty="0" smtClean="0">
                    <a:solidFill>
                      <a:schemeClr val="tx1"/>
                    </a:solidFill>
                    <a:latin typeface="Arial" panose="020B0604020202020204" pitchFamily="34" charset="0"/>
                    <a:cs typeface="Arial" panose="020B0604020202020204" pitchFamily="34" charset="0"/>
                  </a:rPr>
                  <a:t>)</a:t>
                </a:r>
              </a:p>
            </p:txBody>
          </p:sp>
        </mc:Choice>
        <mc:Fallback xmlns="">
          <p:sp>
            <p:nvSpPr>
              <p:cNvPr id="63" name="TextBox 62"/>
              <p:cNvSpPr txBox="1">
                <a:spLocks noRot="1" noChangeAspect="1" noMove="1" noResize="1" noEditPoints="1" noAdjustHandles="1" noChangeArrowheads="1" noChangeShapeType="1" noTextEdit="1"/>
              </p:cNvSpPr>
              <p:nvPr/>
            </p:nvSpPr>
            <p:spPr>
              <a:xfrm>
                <a:off x="6178517" y="4402535"/>
                <a:ext cx="2023374" cy="461665"/>
              </a:xfrm>
              <a:prstGeom prst="rect">
                <a:avLst/>
              </a:prstGeom>
              <a:blipFill>
                <a:blip r:embed="rId6"/>
                <a:stretch>
                  <a:fillRect l="-906" t="-9211" r="-4230"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000981" y="4298487"/>
                <a:ext cx="1409040" cy="531749"/>
              </a:xfrm>
              <a:prstGeom prst="rect">
                <a:avLst/>
              </a:prstGeom>
              <a:noFill/>
            </p:spPr>
            <p:txBody>
              <a:bodyPr wrap="none" lIns="0" tIns="0" rIns="0" bIns="0" rtlCol="0">
                <a:spAutoFit/>
              </a:bodyPr>
              <a:lstStyle/>
              <a:p>
                <a14:m>
                  <m:oMath xmlns:m="http://schemas.openxmlformats.org/officeDocument/2006/math">
                    <m:r>
                      <a:rPr lang="en-US" b="1" i="1" dirty="0" smtClean="0">
                        <a:latin typeface="Cambria Math" panose="02040503050406030204" pitchFamily="18" charset="0"/>
                      </a:rPr>
                      <m:t>𝑱</m:t>
                    </m:r>
                  </m:oMath>
                </a14:m>
                <a:r>
                  <a:rPr lang="en-US" dirty="0" smtClean="0">
                    <a:latin typeface="Arial" panose="020B0604020202020204" pitchFamily="34" charset="0"/>
                    <a:cs typeface="Arial" panose="020B0604020202020204" pitchFamily="34" charset="0"/>
                  </a:rPr>
                  <a:t> =  </a:t>
                </a:r>
                <a14:m>
                  <m:oMath xmlns:m="http://schemas.openxmlformats.org/officeDocument/2006/math">
                    <m:f>
                      <m:fPr>
                        <m:ctrlPr>
                          <a:rPr lang="pt-BR"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𝑵</m:t>
                        </m:r>
                      </m:den>
                    </m:f>
                    <m:nary>
                      <m:naryPr>
                        <m:chr m:val="∑"/>
                        <m:supHide m:val="on"/>
                        <m:ctrlPr>
                          <a:rPr lang="pt-BR" i="1" smtClean="0">
                            <a:latin typeface="Cambria Math" panose="02040503050406030204" pitchFamily="18" charset="0"/>
                          </a:rPr>
                        </m:ctrlPr>
                      </m:naryPr>
                      <m:sub>
                        <m:r>
                          <a:rPr lang="en-US" b="1" i="1" smtClean="0">
                            <a:latin typeface="Cambria Math" panose="02040503050406030204" pitchFamily="18" charset="0"/>
                          </a:rPr>
                          <m:t>𝒊</m:t>
                        </m: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e>
                    </m:nary>
                  </m:oMath>
                </a14:m>
                <a:endParaRPr lang="en-US" dirty="0">
                  <a:latin typeface="Arial" panose="020B0604020202020204" pitchFamily="34" charset="0"/>
                  <a:cs typeface="Arial" panose="020B0604020202020204" pitchFamily="34" charset="0"/>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1000981" y="4298487"/>
                <a:ext cx="1409040" cy="531749"/>
              </a:xfrm>
              <a:prstGeom prst="rect">
                <a:avLst/>
              </a:prstGeom>
              <a:blipFill>
                <a:blip r:embed="rId7"/>
                <a:stretch>
                  <a:fillRect l="-2165" t="-2299" b="-195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2701031" y="4390116"/>
                <a:ext cx="2130968" cy="369332"/>
              </a:xfrm>
              <a:prstGeom prst="rect">
                <a:avLst/>
              </a:prstGeom>
              <a:noFill/>
            </p:spPr>
            <p:txBody>
              <a:bodyPr wrap="none" lIns="0" tIns="0" rIns="0" bIns="0" rtlCol="0">
                <a:spAutoFit/>
              </a:bodyPr>
              <a:lstStyle/>
              <a:p>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𝒊</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 −</m:t>
                    </m:r>
                    <m:r>
                      <a:rPr lang="en-US" b="1" i="1" dirty="0" smtClean="0">
                        <a:latin typeface="Cambria Math" panose="02040503050406030204" pitchFamily="18" charset="0"/>
                      </a:rPr>
                      <m:t>𝟒𝟗</m:t>
                    </m:r>
                    <m:r>
                      <a:rPr lang="en-US" b="1" i="1" dirty="0" smtClean="0">
                        <a:latin typeface="Cambria Math" panose="02040503050406030204" pitchFamily="18" charset="0"/>
                      </a:rPr>
                      <m:t>,</m:t>
                    </m:r>
                    <m:r>
                      <a:rPr lang="en-US" b="1" i="1" dirty="0" smtClean="0">
                        <a:latin typeface="Cambria Math" panose="02040503050406030204" pitchFamily="18" charset="0"/>
                      </a:rPr>
                      <m:t>𝟗𝟗𝟗</m:t>
                    </m:r>
                  </m:oMath>
                </a14:m>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701031" y="4390116"/>
                <a:ext cx="2130968" cy="369332"/>
              </a:xfrm>
              <a:prstGeom prst="rect">
                <a:avLst/>
              </a:prstGeom>
              <a:blipFill>
                <a:blip r:embed="rId8"/>
                <a:stretch>
                  <a:fillRect l="-6571" t="-22951" r="-8000" b="-50820"/>
                </a:stretch>
              </a:blipFill>
            </p:spPr>
            <p:txBody>
              <a:bodyPr/>
              <a:lstStyle/>
              <a:p>
                <a:r>
                  <a:rPr lang="en-US">
                    <a:noFill/>
                  </a:rPr>
                  <a:t> </a:t>
                </a:r>
              </a:p>
            </p:txBody>
          </p:sp>
        </mc:Fallback>
      </mc:AlternateContent>
    </p:spTree>
    <p:extLst>
      <p:ext uri="{BB962C8B-B14F-4D97-AF65-F5344CB8AC3E}">
        <p14:creationId xmlns:p14="http://schemas.microsoft.com/office/powerpoint/2010/main" val="274067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P spid="59" grpId="0"/>
      <p:bldP spid="60" grpId="0"/>
      <p:bldP spid="61" grpId="0"/>
      <p:bldP spid="62" grpId="0"/>
      <p:bldP spid="65"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7252" y="2720480"/>
            <a:ext cx="8431441"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Using 50k training dataset, optimize </a:t>
            </a:r>
            <a:r>
              <a:rPr lang="en-US" b="0" i="1" dirty="0" smtClean="0">
                <a:latin typeface="Arial" panose="020B0604020202020204" pitchFamily="34" charset="0"/>
                <a:cs typeface="Arial" panose="020B0604020202020204" pitchFamily="34" charset="0"/>
              </a:rPr>
              <a:t>W, b </a:t>
            </a:r>
            <a:r>
              <a:rPr lang="en-US" b="0" dirty="0" smtClean="0">
                <a:latin typeface="Arial" panose="020B0604020202020204" pitchFamily="34" charset="0"/>
                <a:cs typeface="Arial" panose="020B0604020202020204" pitchFamily="34" charset="0"/>
              </a:rPr>
              <a:t>iteratively.</a:t>
            </a:r>
          </a:p>
        </p:txBody>
      </p:sp>
      <p:sp>
        <p:nvSpPr>
          <p:cNvPr id="13" name="TextBox 12"/>
          <p:cNvSpPr txBox="1"/>
          <p:nvPr/>
        </p:nvSpPr>
        <p:spPr>
          <a:xfrm>
            <a:off x="358202" y="3682218"/>
            <a:ext cx="7852009"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The training starts with a random values in </a:t>
            </a:r>
            <a:r>
              <a:rPr lang="en-US" b="0" i="1" dirty="0" smtClean="0">
                <a:latin typeface="Arial" panose="020B0604020202020204" pitchFamily="34" charset="0"/>
                <a:cs typeface="Arial" panose="020B0604020202020204" pitchFamily="34" charset="0"/>
              </a:rPr>
              <a:t>W</a:t>
            </a:r>
            <a:r>
              <a:rPr lang="en-US" b="0" i="1" dirty="0">
                <a:latin typeface="Arial" panose="020B0604020202020204" pitchFamily="34" charset="0"/>
                <a:cs typeface="Arial" panose="020B0604020202020204" pitchFamily="34" charset="0"/>
              </a:rPr>
              <a:t>, b</a:t>
            </a:r>
            <a:r>
              <a:rPr lang="en-US" b="0" dirty="0" smtClean="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14" name="TextBox 13"/>
              <p:cNvSpPr txBox="1"/>
              <p:nvPr/>
            </p:nvSpPr>
            <p:spPr>
              <a:xfrm>
                <a:off x="358202" y="5477100"/>
                <a:ext cx="8534589" cy="847220"/>
              </a:xfrm>
              <a:prstGeom prst="rect">
                <a:avLst/>
              </a:prstGeom>
              <a:noFill/>
            </p:spPr>
            <p:txBody>
              <a:bodyPr wrap="square" rtlCol="0">
                <a:spAutoFit/>
              </a:bodyPr>
              <a:lstStyle/>
              <a:p>
                <a:r>
                  <a:rPr lang="en-US" b="0" dirty="0" smtClean="0">
                    <a:solidFill>
                      <a:schemeClr val="tx1"/>
                    </a:solidFill>
                    <a:latin typeface="Arial" panose="020B0604020202020204" pitchFamily="34" charset="0"/>
                    <a:cs typeface="Arial" panose="020B0604020202020204" pitchFamily="34" charset="0"/>
                  </a:rPr>
                  <a:t>2) Adjust W, b by a small amount </a:t>
                </a:r>
                <a:r>
                  <a:rPr lang="en-US" dirty="0" smtClean="0">
                    <a:solidFill>
                      <a:schemeClr val="tx1"/>
                    </a:solidFill>
                    <a:latin typeface="Arial" panose="020B0604020202020204" pitchFamily="34" charset="0"/>
                    <a:cs typeface="Arial" panose="020B0604020202020204" pitchFamily="34" charset="0"/>
                  </a:rPr>
                  <a:t>(Gradient descent)</a:t>
                </a:r>
                <a:r>
                  <a:rPr lang="en-US" b="0" dirty="0" smtClean="0">
                    <a:solidFill>
                      <a:schemeClr val="tx1"/>
                    </a:solidFill>
                    <a:latin typeface="Arial" panose="020B0604020202020204" pitchFamily="34" charset="0"/>
                    <a:cs typeface="Arial" panose="020B0604020202020204" pitchFamily="34" charset="0"/>
                  </a:rPr>
                  <a:t>.</a:t>
                </a:r>
              </a:p>
              <a:p>
                <a:r>
                  <a:rPr lang="en-US" b="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𝑤</m:t>
                        </m:r>
                      </m:e>
                      <m:sub>
                        <m:r>
                          <a:rPr lang="en-US" b="0" i="1" smtClean="0">
                            <a:solidFill>
                              <a:schemeClr val="tx1"/>
                            </a:solidFill>
                            <a:latin typeface="Cambria Math" panose="02040503050406030204" pitchFamily="18" charset="0"/>
                            <a:cs typeface="Arial" panose="020B0604020202020204" pitchFamily="34" charset="0"/>
                          </a:rPr>
                          <m:t>1,1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0</m:t>
                        </m:r>
                        <m:r>
                          <a:rPr lang="en-US" b="0" i="1">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3027</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1</m:t>
                        </m:r>
                      </m:sub>
                    </m:sSub>
                    <m:r>
                      <a:rPr lang="en-US" b="0" i="1">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oMath>
                </a14:m>
                <a:endParaRPr lang="en-US" b="0" dirty="0" smtClean="0">
                  <a:solidFill>
                    <a:schemeClr val="tx1"/>
                  </a:solidFill>
                  <a:latin typeface="Arial" panose="020B0604020202020204" pitchFamily="34" charset="0"/>
                  <a:cs typeface="Arial" panose="020B06040202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58202" y="5477100"/>
                <a:ext cx="8534589" cy="847220"/>
              </a:xfrm>
              <a:prstGeom prst="rect">
                <a:avLst/>
              </a:prstGeom>
              <a:blipFill>
                <a:blip r:embed="rId3"/>
                <a:stretch>
                  <a:fillRect l="-1143" t="-5036" b="-13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160027" y="1276271"/>
                <a:ext cx="49543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rPr>
                        <m:t>𝒇</m:t>
                      </m:r>
                      <m:r>
                        <a:rPr lang="en-US" sz="4000" b="1" i="1" smtClean="0">
                          <a:latin typeface="Cambria Math" panose="02040503050406030204" pitchFamily="18" charset="0"/>
                        </a:rPr>
                        <m:t>(</m:t>
                      </m:r>
                      <m:r>
                        <a:rPr lang="en-US" sz="4000" b="1" i="1" smtClean="0">
                          <a:latin typeface="Cambria Math" panose="02040503050406030204" pitchFamily="18" charset="0"/>
                        </a:rPr>
                        <m:t>𝒙</m:t>
                      </m:r>
                      <m:r>
                        <a:rPr lang="en-US" sz="4000" b="1" i="1" smtClean="0">
                          <a:latin typeface="Cambria Math" panose="02040503050406030204" pitchFamily="18" charset="0"/>
                        </a:rPr>
                        <m:t>,</m:t>
                      </m:r>
                      <m:r>
                        <a:rPr lang="en-US" sz="4000" b="1" i="1" smtClean="0">
                          <a:latin typeface="Cambria Math" panose="02040503050406030204" pitchFamily="18" charset="0"/>
                        </a:rPr>
                        <m:t>𝑾</m:t>
                      </m:r>
                      <m:r>
                        <a:rPr lang="en-US" sz="4000" b="1" i="1" smtClean="0">
                          <a:latin typeface="Cambria Math" panose="02040503050406030204" pitchFamily="18" charset="0"/>
                        </a:rPr>
                        <m:t>, </m:t>
                      </m:r>
                      <m:r>
                        <a:rPr lang="en-US" sz="4000" b="1" i="1" smtClean="0">
                          <a:latin typeface="Cambria Math" panose="02040503050406030204" pitchFamily="18" charset="0"/>
                        </a:rPr>
                        <m:t>𝒃</m:t>
                      </m:r>
                      <m:r>
                        <a:rPr lang="en-US" sz="4000" b="1" i="1" smtClean="0">
                          <a:latin typeface="Cambria Math" panose="02040503050406030204" pitchFamily="18" charset="0"/>
                        </a:rPr>
                        <m:t>)= </m:t>
                      </m:r>
                      <m:r>
                        <a:rPr lang="en-US" sz="4000" b="1" i="1" smtClean="0">
                          <a:latin typeface="Cambria Math" panose="02040503050406030204" pitchFamily="18" charset="0"/>
                        </a:rPr>
                        <m:t>𝑾𝒙</m:t>
                      </m:r>
                      <m:r>
                        <a:rPr lang="en-US" sz="4000" b="1" i="1" smtClean="0">
                          <a:latin typeface="Cambria Math" panose="02040503050406030204" pitchFamily="18" charset="0"/>
                        </a:rPr>
                        <m:t>+</m:t>
                      </m:r>
                      <m:r>
                        <a:rPr lang="en-US" sz="4000" b="1" i="1" smtClean="0">
                          <a:latin typeface="Cambria Math" panose="02040503050406030204" pitchFamily="18" charset="0"/>
                        </a:rPr>
                        <m:t>𝒃</m:t>
                      </m:r>
                      <m:r>
                        <a:rPr lang="en-US" sz="4000" b="1" i="1" smtClean="0">
                          <a:latin typeface="Cambria Math" panose="02040503050406030204" pitchFamily="18" charset="0"/>
                        </a:rPr>
                        <m:t> </m:t>
                      </m:r>
                    </m:oMath>
                  </m:oMathPara>
                </a14:m>
                <a:endParaRPr lang="en-US" sz="4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60027" y="1276271"/>
                <a:ext cx="4954305" cy="615553"/>
              </a:xfrm>
              <a:prstGeom prst="rect">
                <a:avLst/>
              </a:prstGeom>
              <a:blipFill>
                <a:blip r:embed="rId4"/>
                <a:stretch>
                  <a:fillRect/>
                </a:stretch>
              </a:blipFill>
            </p:spPr>
            <p:txBody>
              <a:bodyPr/>
              <a:lstStyle/>
              <a:p>
                <a:r>
                  <a:rPr lang="en-US">
                    <a:noFill/>
                  </a:rPr>
                  <a:t> </a:t>
                </a:r>
              </a:p>
            </p:txBody>
          </p:sp>
        </mc:Fallback>
      </mc:AlternateContent>
      <p:sp>
        <p:nvSpPr>
          <p:cNvPr id="8" name="Title 1"/>
          <p:cNvSpPr txBox="1">
            <a:spLocks/>
          </p:cNvSpPr>
          <p:nvPr/>
        </p:nvSpPr>
        <p:spPr bwMode="auto">
          <a:xfrm>
            <a:off x="279399" y="254001"/>
            <a:ext cx="9135335"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Linear classifier</a:t>
            </a:r>
            <a:endParaRPr lang="en-US" sz="3200" b="0" kern="0" dirty="0">
              <a:latin typeface="Arial" panose="020B0604020202020204" pitchFamily="34" charset="0"/>
              <a:cs typeface="Arial" panose="020B0604020202020204" pitchFamily="34" charset="0"/>
            </a:endParaRPr>
          </a:p>
        </p:txBody>
      </p:sp>
      <p:sp>
        <p:nvSpPr>
          <p:cNvPr id="11" name="TextBox 10"/>
          <p:cNvSpPr txBox="1"/>
          <p:nvPr/>
        </p:nvSpPr>
        <p:spPr>
          <a:xfrm>
            <a:off x="339781" y="4497804"/>
            <a:ext cx="7852009"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1) Evaluate the linear classifier </a:t>
            </a:r>
            <a:r>
              <a:rPr lang="en-US" dirty="0" smtClean="0">
                <a:latin typeface="Arial" panose="020B0604020202020204" pitchFamily="34" charset="0"/>
                <a:cs typeface="Arial" panose="020B0604020202020204" pitchFamily="34" charset="0"/>
              </a:rPr>
              <a:t>(loss function)</a:t>
            </a:r>
            <a:r>
              <a:rPr lang="en-US" b="0" dirty="0" smtClean="0">
                <a:latin typeface="Arial" panose="020B0604020202020204" pitchFamily="34" charset="0"/>
                <a:cs typeface="Arial" panose="020B0604020202020204" pitchFamily="34" charset="0"/>
              </a:rPr>
              <a:t>.</a:t>
            </a:r>
          </a:p>
        </p:txBody>
      </p:sp>
      <p:sp>
        <p:nvSpPr>
          <p:cNvPr id="12" name="Freeform 11"/>
          <p:cNvSpPr/>
          <p:nvPr/>
        </p:nvSpPr>
        <p:spPr bwMode="auto">
          <a:xfrm>
            <a:off x="153759" y="4951477"/>
            <a:ext cx="308465" cy="626384"/>
          </a:xfrm>
          <a:custGeom>
            <a:avLst/>
            <a:gdLst>
              <a:gd name="connsiteX0" fmla="*/ 228600 w 238142"/>
              <a:gd name="connsiteY0" fmla="*/ 733425 h 733425"/>
              <a:gd name="connsiteX1" fmla="*/ 142875 w 238142"/>
              <a:gd name="connsiteY1" fmla="*/ 723900 h 733425"/>
              <a:gd name="connsiteX2" fmla="*/ 104775 w 238142"/>
              <a:gd name="connsiteY2" fmla="*/ 666750 h 733425"/>
              <a:gd name="connsiteX3" fmla="*/ 76200 w 238142"/>
              <a:gd name="connsiteY3" fmla="*/ 638175 h 733425"/>
              <a:gd name="connsiteX4" fmla="*/ 47625 w 238142"/>
              <a:gd name="connsiteY4" fmla="*/ 581025 h 733425"/>
              <a:gd name="connsiteX5" fmla="*/ 28575 w 238142"/>
              <a:gd name="connsiteY5" fmla="*/ 523875 h 733425"/>
              <a:gd name="connsiteX6" fmla="*/ 19050 w 238142"/>
              <a:gd name="connsiteY6" fmla="*/ 495300 h 733425"/>
              <a:gd name="connsiteX7" fmla="*/ 9525 w 238142"/>
              <a:gd name="connsiteY7" fmla="*/ 466725 h 733425"/>
              <a:gd name="connsiteX8" fmla="*/ 0 w 238142"/>
              <a:gd name="connsiteY8" fmla="*/ 438150 h 733425"/>
              <a:gd name="connsiteX9" fmla="*/ 28575 w 238142"/>
              <a:gd name="connsiteY9" fmla="*/ 238125 h 733425"/>
              <a:gd name="connsiteX10" fmla="*/ 47625 w 238142"/>
              <a:gd name="connsiteY10" fmla="*/ 209550 h 733425"/>
              <a:gd name="connsiteX11" fmla="*/ 76200 w 238142"/>
              <a:gd name="connsiteY11" fmla="*/ 152400 h 733425"/>
              <a:gd name="connsiteX12" fmla="*/ 104775 w 238142"/>
              <a:gd name="connsiteY12" fmla="*/ 123825 h 733425"/>
              <a:gd name="connsiteX13" fmla="*/ 123825 w 238142"/>
              <a:gd name="connsiteY13" fmla="*/ 95250 h 733425"/>
              <a:gd name="connsiteX14" fmla="*/ 152400 w 238142"/>
              <a:gd name="connsiteY14" fmla="*/ 76200 h 733425"/>
              <a:gd name="connsiteX15" fmla="*/ 180975 w 238142"/>
              <a:gd name="connsiteY15" fmla="*/ 47625 h 733425"/>
              <a:gd name="connsiteX16" fmla="*/ 238125 w 238142"/>
              <a:gd name="connsiteY16"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142" h="733425">
                <a:moveTo>
                  <a:pt x="228600" y="733425"/>
                </a:moveTo>
                <a:cubicBezTo>
                  <a:pt x="200025" y="730250"/>
                  <a:pt x="170150" y="732992"/>
                  <a:pt x="142875" y="723900"/>
                </a:cubicBezTo>
                <a:cubicBezTo>
                  <a:pt x="103808" y="710878"/>
                  <a:pt x="121088" y="691220"/>
                  <a:pt x="104775" y="666750"/>
                </a:cubicBezTo>
                <a:cubicBezTo>
                  <a:pt x="97303" y="655542"/>
                  <a:pt x="85725" y="647700"/>
                  <a:pt x="76200" y="638175"/>
                </a:cubicBezTo>
                <a:cubicBezTo>
                  <a:pt x="41462" y="533962"/>
                  <a:pt x="96864" y="691812"/>
                  <a:pt x="47625" y="581025"/>
                </a:cubicBezTo>
                <a:cubicBezTo>
                  <a:pt x="39470" y="562675"/>
                  <a:pt x="34925" y="542925"/>
                  <a:pt x="28575" y="523875"/>
                </a:cubicBezTo>
                <a:lnTo>
                  <a:pt x="19050" y="495300"/>
                </a:lnTo>
                <a:lnTo>
                  <a:pt x="9525" y="466725"/>
                </a:lnTo>
                <a:lnTo>
                  <a:pt x="0" y="438150"/>
                </a:lnTo>
                <a:cubicBezTo>
                  <a:pt x="1843" y="410504"/>
                  <a:pt x="-1775" y="283650"/>
                  <a:pt x="28575" y="238125"/>
                </a:cubicBezTo>
                <a:cubicBezTo>
                  <a:pt x="34925" y="228600"/>
                  <a:pt x="42505" y="219789"/>
                  <a:pt x="47625" y="209550"/>
                </a:cubicBezTo>
                <a:cubicBezTo>
                  <a:pt x="69104" y="166592"/>
                  <a:pt x="42078" y="193346"/>
                  <a:pt x="76200" y="152400"/>
                </a:cubicBezTo>
                <a:cubicBezTo>
                  <a:pt x="84824" y="142052"/>
                  <a:pt x="96151" y="134173"/>
                  <a:pt x="104775" y="123825"/>
                </a:cubicBezTo>
                <a:cubicBezTo>
                  <a:pt x="112104" y="115031"/>
                  <a:pt x="115730" y="103345"/>
                  <a:pt x="123825" y="95250"/>
                </a:cubicBezTo>
                <a:cubicBezTo>
                  <a:pt x="131920" y="87155"/>
                  <a:pt x="143606" y="83529"/>
                  <a:pt x="152400" y="76200"/>
                </a:cubicBezTo>
                <a:cubicBezTo>
                  <a:pt x="162748" y="67576"/>
                  <a:pt x="170342" y="55895"/>
                  <a:pt x="180975" y="47625"/>
                </a:cubicBezTo>
                <a:cubicBezTo>
                  <a:pt x="240767" y="1120"/>
                  <a:pt x="238125" y="33342"/>
                  <a:pt x="238125" y="0"/>
                </a:cubicBezTo>
              </a:path>
            </a:pathLst>
          </a:custGeom>
          <a:noFill/>
          <a:ln w="9525" cap="flat" cmpd="sng" algn="ctr">
            <a:solidFill>
              <a:schemeClr val="tx1"/>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cxnSp>
        <p:nvCxnSpPr>
          <p:cNvPr id="17" name="Straight Arrow Connector 16"/>
          <p:cNvCxnSpPr/>
          <p:nvPr/>
        </p:nvCxnSpPr>
        <p:spPr bwMode="auto">
          <a:xfrm>
            <a:off x="553809" y="4956999"/>
            <a:ext cx="0" cy="620862"/>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81489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26999" y="101601"/>
            <a:ext cx="9135335"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Linear classifier</a:t>
            </a:r>
            <a:endParaRPr lang="en-US" sz="3200" b="0" kern="0" dirty="0">
              <a:latin typeface="Arial" panose="020B0604020202020204" pitchFamily="34" charset="0"/>
              <a:cs typeface="Arial" panose="020B0604020202020204" pitchFamily="34" charset="0"/>
            </a:endParaRPr>
          </a:p>
        </p:txBody>
      </p:sp>
      <p:sp>
        <p:nvSpPr>
          <p:cNvPr id="62" name="TextBox 61"/>
          <p:cNvSpPr txBox="1"/>
          <p:nvPr/>
        </p:nvSpPr>
        <p:spPr>
          <a:xfrm>
            <a:off x="4887935" y="2656390"/>
            <a:ext cx="359394" cy="461665"/>
          </a:xfrm>
          <a:prstGeom prst="rect">
            <a:avLst/>
          </a:prstGeom>
          <a:noFill/>
        </p:spPr>
        <p:txBody>
          <a:bodyPr wrap="none" rtlCol="0">
            <a:spAutoFit/>
          </a:bodyPr>
          <a:lstStyle/>
          <a:p>
            <a:r>
              <a:rPr lang="en-US" dirty="0" smtClean="0"/>
              <a:t>=</a:t>
            </a:r>
            <a:endParaRPr lang="en-US" dirty="0"/>
          </a:p>
        </p:txBody>
      </p:sp>
      <p:sp>
        <p:nvSpPr>
          <p:cNvPr id="63" name="TextBox 62"/>
          <p:cNvSpPr txBox="1"/>
          <p:nvPr/>
        </p:nvSpPr>
        <p:spPr>
          <a:xfrm>
            <a:off x="3807800" y="2665915"/>
            <a:ext cx="359394" cy="461665"/>
          </a:xfrm>
          <a:prstGeom prst="rect">
            <a:avLst/>
          </a:prstGeom>
          <a:noFill/>
        </p:spPr>
        <p:txBody>
          <a:bodyPr wrap="none" rtlCol="0">
            <a:spAutoFit/>
          </a:bodyPr>
          <a:lstStyle/>
          <a:p>
            <a:r>
              <a:rPr lang="en-US" dirty="0" smtClean="0"/>
              <a:t>+</a:t>
            </a:r>
            <a:endParaRPr lang="en-US" dirty="0"/>
          </a:p>
        </p:txBody>
      </p:sp>
      <p:grpSp>
        <p:nvGrpSpPr>
          <p:cNvPr id="64" name="Group 63"/>
          <p:cNvGrpSpPr/>
          <p:nvPr/>
        </p:nvGrpSpPr>
        <p:grpSpPr>
          <a:xfrm>
            <a:off x="4261838" y="2042947"/>
            <a:ext cx="542675" cy="1698925"/>
            <a:chOff x="2212544" y="2400598"/>
            <a:chExt cx="542675" cy="2266652"/>
          </a:xfrm>
        </p:grpSpPr>
        <p:sp>
          <p:nvSpPr>
            <p:cNvPr id="69" name="Left Bracket 68"/>
            <p:cNvSpPr/>
            <p:nvPr/>
          </p:nvSpPr>
          <p:spPr bwMode="auto">
            <a:xfrm>
              <a:off x="2212544"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79" name="Left Bracket 78"/>
            <p:cNvSpPr/>
            <p:nvPr/>
          </p:nvSpPr>
          <p:spPr bwMode="auto">
            <a:xfrm flipH="1">
              <a:off x="2709500"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80" name="Title 1"/>
          <p:cNvSpPr txBox="1">
            <a:spLocks/>
          </p:cNvSpPr>
          <p:nvPr/>
        </p:nvSpPr>
        <p:spPr bwMode="auto">
          <a:xfrm rot="5400000">
            <a:off x="4267971" y="3006264"/>
            <a:ext cx="752475"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sp>
        <p:nvSpPr>
          <p:cNvPr id="81" name="TextBox 80"/>
          <p:cNvSpPr txBox="1"/>
          <p:nvPr/>
        </p:nvSpPr>
        <p:spPr>
          <a:xfrm>
            <a:off x="4350357" y="1965258"/>
            <a:ext cx="421910" cy="400110"/>
          </a:xfrm>
          <a:prstGeom prst="rect">
            <a:avLst/>
          </a:prstGeom>
          <a:noFill/>
        </p:spPr>
        <p:txBody>
          <a:bodyPr wrap="none" rtlCol="0">
            <a:spAutoFit/>
          </a:bodyPr>
          <a:lstStyle/>
          <a:p>
            <a:r>
              <a:rPr lang="en-US" sz="2000" b="0" dirty="0" smtClean="0">
                <a:solidFill>
                  <a:srgbClr val="FF78FF"/>
                </a:solidFill>
                <a:latin typeface="Arial" panose="020B0604020202020204" pitchFamily="34" charset="0"/>
                <a:cs typeface="Arial" panose="020B0604020202020204" pitchFamily="34" charset="0"/>
              </a:rPr>
              <a:t>b</a:t>
            </a:r>
            <a:r>
              <a:rPr lang="en-US" sz="2000" b="0" baseline="-25000" dirty="0" smtClean="0">
                <a:solidFill>
                  <a:srgbClr val="FF78FF"/>
                </a:solidFill>
                <a:latin typeface="Arial" panose="020B0604020202020204" pitchFamily="34" charset="0"/>
                <a:cs typeface="Arial" panose="020B0604020202020204" pitchFamily="34" charset="0"/>
              </a:rPr>
              <a:t>1</a:t>
            </a:r>
            <a:endParaRPr lang="en-US" sz="2000" b="0" baseline="-25000" dirty="0">
              <a:solidFill>
                <a:srgbClr val="FF78FF"/>
              </a:solidFill>
              <a:latin typeface="Arial" panose="020B0604020202020204" pitchFamily="34" charset="0"/>
              <a:cs typeface="Arial" panose="020B0604020202020204" pitchFamily="34" charset="0"/>
            </a:endParaRPr>
          </a:p>
        </p:txBody>
      </p:sp>
      <p:sp>
        <p:nvSpPr>
          <p:cNvPr id="93" name="TextBox 92"/>
          <p:cNvSpPr txBox="1"/>
          <p:nvPr/>
        </p:nvSpPr>
        <p:spPr>
          <a:xfrm>
            <a:off x="4350357" y="2460558"/>
            <a:ext cx="421910" cy="400110"/>
          </a:xfrm>
          <a:prstGeom prst="rect">
            <a:avLst/>
          </a:prstGeom>
          <a:noFill/>
        </p:spPr>
        <p:txBody>
          <a:bodyPr wrap="none" rtlCol="0">
            <a:spAutoFit/>
          </a:bodyPr>
          <a:lstStyle/>
          <a:p>
            <a:r>
              <a:rPr lang="en-US" sz="2000" b="0" dirty="0" smtClean="0">
                <a:solidFill>
                  <a:srgbClr val="00B0F0"/>
                </a:solidFill>
                <a:latin typeface="Arial" panose="020B0604020202020204" pitchFamily="34" charset="0"/>
                <a:cs typeface="Arial" panose="020B0604020202020204" pitchFamily="34" charset="0"/>
              </a:rPr>
              <a:t>b</a:t>
            </a:r>
            <a:r>
              <a:rPr lang="en-US" sz="2000" b="0" baseline="-25000" dirty="0">
                <a:solidFill>
                  <a:srgbClr val="00B0F0"/>
                </a:solidFill>
                <a:latin typeface="Arial" panose="020B0604020202020204" pitchFamily="34" charset="0"/>
                <a:cs typeface="Arial" panose="020B0604020202020204" pitchFamily="34" charset="0"/>
              </a:rPr>
              <a:t>2</a:t>
            </a:r>
          </a:p>
        </p:txBody>
      </p:sp>
      <p:sp>
        <p:nvSpPr>
          <p:cNvPr id="94" name="TextBox 93"/>
          <p:cNvSpPr txBox="1"/>
          <p:nvPr/>
        </p:nvSpPr>
        <p:spPr>
          <a:xfrm>
            <a:off x="4350357" y="3432108"/>
            <a:ext cx="516488" cy="400110"/>
          </a:xfrm>
          <a:prstGeom prst="rect">
            <a:avLst/>
          </a:prstGeom>
          <a:noFill/>
        </p:spPr>
        <p:txBody>
          <a:bodyPr wrap="none" rtlCol="0">
            <a:spAutoFit/>
          </a:bodyPr>
          <a:lstStyle/>
          <a:p>
            <a:r>
              <a:rPr lang="en-US" sz="2000" b="0" dirty="0" smtClean="0">
                <a:solidFill>
                  <a:srgbClr val="00CC00"/>
                </a:solidFill>
                <a:latin typeface="Arial" panose="020B0604020202020204" pitchFamily="34" charset="0"/>
                <a:cs typeface="Arial" panose="020B0604020202020204" pitchFamily="34" charset="0"/>
              </a:rPr>
              <a:t>b</a:t>
            </a:r>
            <a:r>
              <a:rPr lang="en-US" sz="2000" b="0" baseline="-25000" dirty="0" smtClean="0">
                <a:solidFill>
                  <a:srgbClr val="00CC00"/>
                </a:solidFill>
                <a:latin typeface="Arial" panose="020B0604020202020204" pitchFamily="34" charset="0"/>
                <a:cs typeface="Arial" panose="020B0604020202020204" pitchFamily="34" charset="0"/>
              </a:rPr>
              <a:t>10</a:t>
            </a:r>
            <a:endParaRPr lang="en-US" sz="2000" b="0" baseline="-25000" dirty="0">
              <a:solidFill>
                <a:srgbClr val="00CC00"/>
              </a:solidFill>
              <a:latin typeface="Arial" panose="020B0604020202020204" pitchFamily="34" charset="0"/>
              <a:cs typeface="Arial" panose="020B0604020202020204" pitchFamily="34" charset="0"/>
            </a:endParaRPr>
          </a:p>
        </p:txBody>
      </p:sp>
      <p:sp>
        <p:nvSpPr>
          <p:cNvPr id="95" name="Title 1"/>
          <p:cNvSpPr txBox="1">
            <a:spLocks/>
          </p:cNvSpPr>
          <p:nvPr/>
        </p:nvSpPr>
        <p:spPr bwMode="auto">
          <a:xfrm>
            <a:off x="3194240" y="1661075"/>
            <a:ext cx="586896"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25</a:t>
            </a:r>
            <a:endParaRPr lang="en-US" sz="2000" b="0" kern="0" baseline="-25000" dirty="0">
              <a:latin typeface="Arial" panose="020B0604020202020204" pitchFamily="34" charset="0"/>
              <a:cs typeface="Arial" panose="020B0604020202020204" pitchFamily="34" charset="0"/>
            </a:endParaRPr>
          </a:p>
        </p:txBody>
      </p:sp>
      <p:sp>
        <p:nvSpPr>
          <p:cNvPr id="96" name="Title 1"/>
          <p:cNvSpPr txBox="1">
            <a:spLocks/>
          </p:cNvSpPr>
          <p:nvPr/>
        </p:nvSpPr>
        <p:spPr bwMode="auto">
          <a:xfrm>
            <a:off x="3196419" y="2052583"/>
            <a:ext cx="586896"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29</a:t>
            </a:r>
            <a:endParaRPr lang="en-US" sz="2000" b="0" kern="0" baseline="-25000" dirty="0">
              <a:latin typeface="Arial" panose="020B0604020202020204" pitchFamily="34" charset="0"/>
              <a:cs typeface="Arial" panose="020B0604020202020204" pitchFamily="34" charset="0"/>
            </a:endParaRPr>
          </a:p>
        </p:txBody>
      </p:sp>
      <p:sp>
        <p:nvSpPr>
          <p:cNvPr id="97" name="Title 1"/>
          <p:cNvSpPr txBox="1">
            <a:spLocks/>
          </p:cNvSpPr>
          <p:nvPr/>
        </p:nvSpPr>
        <p:spPr bwMode="auto">
          <a:xfrm>
            <a:off x="3156140" y="3354676"/>
            <a:ext cx="686504"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119</a:t>
            </a:r>
            <a:endParaRPr lang="en-US" sz="2000" b="0" kern="0" baseline="-25000" dirty="0">
              <a:latin typeface="Arial" panose="020B0604020202020204" pitchFamily="34" charset="0"/>
              <a:cs typeface="Arial" panose="020B0604020202020204" pitchFamily="34" charset="0"/>
            </a:endParaRPr>
          </a:p>
        </p:txBody>
      </p:sp>
      <p:grpSp>
        <p:nvGrpSpPr>
          <p:cNvPr id="98" name="Group 97"/>
          <p:cNvGrpSpPr/>
          <p:nvPr/>
        </p:nvGrpSpPr>
        <p:grpSpPr>
          <a:xfrm>
            <a:off x="3223613" y="1740360"/>
            <a:ext cx="542675" cy="2486954"/>
            <a:chOff x="2212544" y="2400598"/>
            <a:chExt cx="542675" cy="2266652"/>
          </a:xfrm>
        </p:grpSpPr>
        <p:sp>
          <p:nvSpPr>
            <p:cNvPr id="99" name="Left Bracket 98"/>
            <p:cNvSpPr/>
            <p:nvPr/>
          </p:nvSpPr>
          <p:spPr bwMode="auto">
            <a:xfrm>
              <a:off x="2212544"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00" name="Left Bracket 99"/>
            <p:cNvSpPr/>
            <p:nvPr/>
          </p:nvSpPr>
          <p:spPr bwMode="auto">
            <a:xfrm flipH="1">
              <a:off x="2709500"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01" name="Title 1"/>
          <p:cNvSpPr txBox="1">
            <a:spLocks/>
          </p:cNvSpPr>
          <p:nvPr/>
        </p:nvSpPr>
        <p:spPr bwMode="auto">
          <a:xfrm rot="5400000">
            <a:off x="3134475" y="2761160"/>
            <a:ext cx="863186" cy="323850"/>
          </a:xfrm>
          <a:prstGeom prst="rect">
            <a:avLst/>
          </a:prstGeom>
          <a:noFill/>
          <a:ln w="9525">
            <a:noFill/>
            <a:miter lim="800000"/>
            <a:headEnd/>
            <a:tailEnd/>
          </a:ln>
        </p:spPr>
        <p:txBody>
          <a:bodyPr vert="horz" wrap="square" lIns="0" tIns="0" rIns="0" bIns="0" numCol="1" anchor="ctr" anchorCtr="1"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sp>
        <p:nvSpPr>
          <p:cNvPr id="102" name="Title 1"/>
          <p:cNvSpPr txBox="1">
            <a:spLocks/>
          </p:cNvSpPr>
          <p:nvPr/>
        </p:nvSpPr>
        <p:spPr bwMode="auto">
          <a:xfrm>
            <a:off x="3146615" y="3796063"/>
            <a:ext cx="686504"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72</a:t>
            </a:r>
            <a:endParaRPr lang="en-US" sz="2000" b="0" kern="0" baseline="-25000" dirty="0">
              <a:latin typeface="Arial" panose="020B0604020202020204" pitchFamily="34" charset="0"/>
              <a:cs typeface="Arial" panose="020B0604020202020204" pitchFamily="34" charset="0"/>
            </a:endParaRPr>
          </a:p>
        </p:txBody>
      </p:sp>
      <p:grpSp>
        <p:nvGrpSpPr>
          <p:cNvPr id="103" name="Group 102"/>
          <p:cNvGrpSpPr/>
          <p:nvPr/>
        </p:nvGrpSpPr>
        <p:grpSpPr>
          <a:xfrm>
            <a:off x="181124" y="2024387"/>
            <a:ext cx="2866534" cy="1698925"/>
            <a:chOff x="2054670" y="2400598"/>
            <a:chExt cx="2866534" cy="2266652"/>
          </a:xfrm>
        </p:grpSpPr>
        <p:sp>
          <p:nvSpPr>
            <p:cNvPr id="104" name="Left Bracket 103"/>
            <p:cNvSpPr/>
            <p:nvPr/>
          </p:nvSpPr>
          <p:spPr bwMode="auto">
            <a:xfrm>
              <a:off x="2054670"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05" name="Left Bracket 104"/>
            <p:cNvSpPr/>
            <p:nvPr/>
          </p:nvSpPr>
          <p:spPr bwMode="auto">
            <a:xfrm flipH="1">
              <a:off x="4875485"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06" name="Title 1"/>
          <p:cNvSpPr txBox="1">
            <a:spLocks/>
          </p:cNvSpPr>
          <p:nvPr/>
        </p:nvSpPr>
        <p:spPr bwMode="auto">
          <a:xfrm rot="5400000">
            <a:off x="1426833" y="2987066"/>
            <a:ext cx="752475"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grpSp>
        <p:nvGrpSpPr>
          <p:cNvPr id="107" name="Group 106"/>
          <p:cNvGrpSpPr/>
          <p:nvPr/>
        </p:nvGrpSpPr>
        <p:grpSpPr>
          <a:xfrm>
            <a:off x="167253" y="1968323"/>
            <a:ext cx="2907447" cy="419115"/>
            <a:chOff x="2178933" y="1968323"/>
            <a:chExt cx="2907447" cy="419115"/>
          </a:xfrm>
        </p:grpSpPr>
        <p:sp>
          <p:nvSpPr>
            <p:cNvPr id="108" name="TextBox 107"/>
            <p:cNvSpPr txBox="1"/>
            <p:nvPr/>
          </p:nvSpPr>
          <p:spPr>
            <a:xfrm>
              <a:off x="2178933" y="1987328"/>
              <a:ext cx="559769" cy="400110"/>
            </a:xfrm>
            <a:prstGeom prst="rect">
              <a:avLst/>
            </a:prstGeom>
            <a:noFill/>
          </p:spPr>
          <p:txBody>
            <a:bodyPr wrap="none" rtlCol="0">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1600" b="0" baseline="-25000" dirty="0" smtClean="0">
                  <a:solidFill>
                    <a:srgbClr val="FF78FF"/>
                  </a:solidFill>
                  <a:latin typeface="Arial" panose="020B0604020202020204" pitchFamily="34" charset="0"/>
                  <a:cs typeface="Arial" panose="020B0604020202020204" pitchFamily="34" charset="0"/>
                </a:rPr>
                <a:t>1,1</a:t>
              </a:r>
              <a:endParaRPr lang="en-US" sz="1600" b="0" baseline="-25000" dirty="0">
                <a:solidFill>
                  <a:srgbClr val="FF78FF"/>
                </a:solidFill>
                <a:latin typeface="Arial" panose="020B0604020202020204" pitchFamily="34" charset="0"/>
                <a:cs typeface="Arial" panose="020B0604020202020204" pitchFamily="34" charset="0"/>
              </a:endParaRPr>
            </a:p>
          </p:txBody>
        </p:sp>
        <p:sp>
          <p:nvSpPr>
            <p:cNvPr id="109" name="TextBox 108"/>
            <p:cNvSpPr txBox="1"/>
            <p:nvPr/>
          </p:nvSpPr>
          <p:spPr>
            <a:xfrm>
              <a:off x="2714239" y="1987328"/>
              <a:ext cx="559769" cy="400110"/>
            </a:xfrm>
            <a:prstGeom prst="rect">
              <a:avLst/>
            </a:prstGeom>
            <a:noFill/>
          </p:spPr>
          <p:txBody>
            <a:bodyPr wrap="none" rtlCol="0">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1600" b="0" baseline="-25000" dirty="0" smtClean="0">
                  <a:solidFill>
                    <a:srgbClr val="FF78FF"/>
                  </a:solidFill>
                  <a:latin typeface="Arial" panose="020B0604020202020204" pitchFamily="34" charset="0"/>
                  <a:cs typeface="Arial" panose="020B0604020202020204" pitchFamily="34" charset="0"/>
                </a:rPr>
                <a:t>1,2</a:t>
              </a:r>
              <a:endParaRPr lang="en-US" sz="1600" b="0" baseline="-25000" dirty="0">
                <a:solidFill>
                  <a:srgbClr val="FF78FF"/>
                </a:solidFill>
                <a:latin typeface="Arial" panose="020B0604020202020204" pitchFamily="34" charset="0"/>
                <a:cs typeface="Arial" panose="020B0604020202020204" pitchFamily="34" charset="0"/>
              </a:endParaRPr>
            </a:p>
          </p:txBody>
        </p:sp>
        <p:sp>
          <p:nvSpPr>
            <p:cNvPr id="110" name="TextBox 109"/>
            <p:cNvSpPr txBox="1"/>
            <p:nvPr/>
          </p:nvSpPr>
          <p:spPr>
            <a:xfrm>
              <a:off x="3523864" y="1987328"/>
              <a:ext cx="785793" cy="400110"/>
            </a:xfrm>
            <a:prstGeom prst="rect">
              <a:avLst/>
            </a:prstGeom>
            <a:noFill/>
          </p:spPr>
          <p:txBody>
            <a:bodyPr wrap="none" rtlCol="0">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1600" b="0" baseline="-25000" dirty="0" smtClean="0">
                  <a:solidFill>
                    <a:srgbClr val="FF78FF"/>
                  </a:solidFill>
                  <a:latin typeface="Arial" panose="020B0604020202020204" pitchFamily="34" charset="0"/>
                  <a:cs typeface="Arial" panose="020B0604020202020204" pitchFamily="34" charset="0"/>
                </a:rPr>
                <a:t>1,3071</a:t>
              </a:r>
              <a:endParaRPr lang="en-US" sz="1600" b="0" baseline="-25000" dirty="0">
                <a:solidFill>
                  <a:srgbClr val="FF78FF"/>
                </a:solidFill>
                <a:latin typeface="Arial" panose="020B0604020202020204" pitchFamily="34" charset="0"/>
                <a:cs typeface="Arial" panose="020B0604020202020204" pitchFamily="34" charset="0"/>
              </a:endParaRPr>
            </a:p>
          </p:txBody>
        </p:sp>
        <p:sp>
          <p:nvSpPr>
            <p:cNvPr id="111" name="TextBox 110"/>
            <p:cNvSpPr txBox="1"/>
            <p:nvPr/>
          </p:nvSpPr>
          <p:spPr>
            <a:xfrm>
              <a:off x="4300587" y="1987328"/>
              <a:ext cx="785793" cy="400110"/>
            </a:xfrm>
            <a:prstGeom prst="rect">
              <a:avLst/>
            </a:prstGeom>
            <a:noFill/>
          </p:spPr>
          <p:txBody>
            <a:bodyPr wrap="none" rtlCol="0">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1600" b="0" baseline="-25000" dirty="0" smtClean="0">
                  <a:solidFill>
                    <a:srgbClr val="FF78FF"/>
                  </a:solidFill>
                  <a:latin typeface="Arial" panose="020B0604020202020204" pitchFamily="34" charset="0"/>
                  <a:cs typeface="Arial" panose="020B0604020202020204" pitchFamily="34" charset="0"/>
                </a:rPr>
                <a:t>1,3072</a:t>
              </a:r>
              <a:endParaRPr lang="en-US" sz="1600" b="0" baseline="-25000" dirty="0">
                <a:solidFill>
                  <a:srgbClr val="FF78FF"/>
                </a:solidFill>
                <a:latin typeface="Arial" panose="020B0604020202020204" pitchFamily="34" charset="0"/>
                <a:cs typeface="Arial" panose="020B0604020202020204" pitchFamily="34" charset="0"/>
              </a:endParaRPr>
            </a:p>
          </p:txBody>
        </p:sp>
        <p:sp>
          <p:nvSpPr>
            <p:cNvPr id="112" name="Title 1"/>
            <p:cNvSpPr txBox="1">
              <a:spLocks/>
            </p:cNvSpPr>
            <p:nvPr/>
          </p:nvSpPr>
          <p:spPr bwMode="auto">
            <a:xfrm>
              <a:off x="3209220" y="1968323"/>
              <a:ext cx="499505" cy="2731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FF78FF"/>
                  </a:solidFill>
                  <a:latin typeface="Arial" panose="020B0604020202020204" pitchFamily="34" charset="0"/>
                  <a:cs typeface="Arial" panose="020B0604020202020204" pitchFamily="34" charset="0"/>
                </a:rPr>
                <a:t>...</a:t>
              </a:r>
              <a:endParaRPr lang="en-US" sz="2400" b="0" kern="0" dirty="0">
                <a:solidFill>
                  <a:srgbClr val="FF78FF"/>
                </a:solidFill>
                <a:latin typeface="Arial" panose="020B0604020202020204" pitchFamily="34" charset="0"/>
                <a:cs typeface="Arial" panose="020B0604020202020204" pitchFamily="34" charset="0"/>
              </a:endParaRPr>
            </a:p>
          </p:txBody>
        </p:sp>
      </p:grpSp>
      <p:grpSp>
        <p:nvGrpSpPr>
          <p:cNvPr id="113" name="Group 112"/>
          <p:cNvGrpSpPr/>
          <p:nvPr/>
        </p:nvGrpSpPr>
        <p:grpSpPr>
          <a:xfrm>
            <a:off x="167253" y="2355834"/>
            <a:ext cx="2907447" cy="419115"/>
            <a:chOff x="2178933" y="2995914"/>
            <a:chExt cx="2907447" cy="419115"/>
          </a:xfrm>
        </p:grpSpPr>
        <p:sp>
          <p:nvSpPr>
            <p:cNvPr id="114" name="TextBox 113"/>
            <p:cNvSpPr txBox="1"/>
            <p:nvPr/>
          </p:nvSpPr>
          <p:spPr>
            <a:xfrm>
              <a:off x="2178933" y="3014919"/>
              <a:ext cx="559769" cy="400110"/>
            </a:xfrm>
            <a:prstGeom prst="rect">
              <a:avLst/>
            </a:prstGeom>
            <a:noFill/>
          </p:spPr>
          <p:txBody>
            <a:bodyPr wrap="none" rtlCol="0">
              <a:spAutoFit/>
            </a:bodyPr>
            <a:lstStyle/>
            <a:p>
              <a:r>
                <a:rPr lang="en-US" sz="2000" b="0" dirty="0" smtClean="0">
                  <a:solidFill>
                    <a:srgbClr val="00B0F0"/>
                  </a:solidFill>
                  <a:latin typeface="Arial" panose="020B0604020202020204" pitchFamily="34" charset="0"/>
                  <a:cs typeface="Arial" panose="020B0604020202020204" pitchFamily="34" charset="0"/>
                </a:rPr>
                <a:t>w</a:t>
              </a:r>
              <a:r>
                <a:rPr lang="en-US" sz="1600" b="0" baseline="-25000" dirty="0">
                  <a:solidFill>
                    <a:srgbClr val="00B0F0"/>
                  </a:solidFill>
                  <a:latin typeface="Arial" panose="020B0604020202020204" pitchFamily="34" charset="0"/>
                  <a:cs typeface="Arial" panose="020B0604020202020204" pitchFamily="34" charset="0"/>
                </a:rPr>
                <a:t>2</a:t>
              </a:r>
              <a:r>
                <a:rPr lang="en-US" sz="1600" b="0" baseline="-25000" dirty="0" smtClean="0">
                  <a:solidFill>
                    <a:srgbClr val="00B0F0"/>
                  </a:solidFill>
                  <a:latin typeface="Arial" panose="020B0604020202020204" pitchFamily="34" charset="0"/>
                  <a:cs typeface="Arial" panose="020B0604020202020204" pitchFamily="34" charset="0"/>
                </a:rPr>
                <a:t>,1</a:t>
              </a:r>
              <a:endParaRPr lang="en-US" sz="1600" b="0" baseline="-25000" dirty="0">
                <a:solidFill>
                  <a:srgbClr val="00B0F0"/>
                </a:solidFill>
                <a:latin typeface="Arial" panose="020B0604020202020204" pitchFamily="34" charset="0"/>
                <a:cs typeface="Arial" panose="020B0604020202020204" pitchFamily="34" charset="0"/>
              </a:endParaRPr>
            </a:p>
          </p:txBody>
        </p:sp>
        <p:sp>
          <p:nvSpPr>
            <p:cNvPr id="115" name="TextBox 114"/>
            <p:cNvSpPr txBox="1"/>
            <p:nvPr/>
          </p:nvSpPr>
          <p:spPr>
            <a:xfrm>
              <a:off x="2714239" y="3014919"/>
              <a:ext cx="559769" cy="400110"/>
            </a:xfrm>
            <a:prstGeom prst="rect">
              <a:avLst/>
            </a:prstGeom>
            <a:noFill/>
          </p:spPr>
          <p:txBody>
            <a:bodyPr wrap="none" rtlCol="0">
              <a:spAutoFit/>
            </a:bodyPr>
            <a:lstStyle/>
            <a:p>
              <a:r>
                <a:rPr lang="en-US" sz="2000" b="0" dirty="0" smtClean="0">
                  <a:solidFill>
                    <a:srgbClr val="00B0F0"/>
                  </a:solidFill>
                  <a:latin typeface="Arial" panose="020B0604020202020204" pitchFamily="34" charset="0"/>
                  <a:cs typeface="Arial" panose="020B0604020202020204" pitchFamily="34" charset="0"/>
                </a:rPr>
                <a:t>w</a:t>
              </a:r>
              <a:r>
                <a:rPr lang="en-US" sz="1600" b="0" baseline="-25000" dirty="0">
                  <a:solidFill>
                    <a:srgbClr val="00B0F0"/>
                  </a:solidFill>
                  <a:latin typeface="Arial" panose="020B0604020202020204" pitchFamily="34" charset="0"/>
                  <a:cs typeface="Arial" panose="020B0604020202020204" pitchFamily="34" charset="0"/>
                </a:rPr>
                <a:t>2</a:t>
              </a:r>
              <a:r>
                <a:rPr lang="en-US" sz="1600" b="0" baseline="-25000" dirty="0" smtClean="0">
                  <a:solidFill>
                    <a:srgbClr val="00B0F0"/>
                  </a:solidFill>
                  <a:latin typeface="Arial" panose="020B0604020202020204" pitchFamily="34" charset="0"/>
                  <a:cs typeface="Arial" panose="020B0604020202020204" pitchFamily="34" charset="0"/>
                </a:rPr>
                <a:t>,2</a:t>
              </a:r>
              <a:endParaRPr lang="en-US" sz="1600" b="0" baseline="-25000" dirty="0">
                <a:solidFill>
                  <a:srgbClr val="00B0F0"/>
                </a:solidFill>
                <a:latin typeface="Arial" panose="020B0604020202020204" pitchFamily="34" charset="0"/>
                <a:cs typeface="Arial" panose="020B0604020202020204" pitchFamily="34" charset="0"/>
              </a:endParaRPr>
            </a:p>
          </p:txBody>
        </p:sp>
        <p:sp>
          <p:nvSpPr>
            <p:cNvPr id="116" name="TextBox 115"/>
            <p:cNvSpPr txBox="1"/>
            <p:nvPr/>
          </p:nvSpPr>
          <p:spPr>
            <a:xfrm>
              <a:off x="3523864" y="3014919"/>
              <a:ext cx="785793" cy="400110"/>
            </a:xfrm>
            <a:prstGeom prst="rect">
              <a:avLst/>
            </a:prstGeom>
            <a:noFill/>
          </p:spPr>
          <p:txBody>
            <a:bodyPr wrap="none" rtlCol="0">
              <a:spAutoFit/>
            </a:bodyPr>
            <a:lstStyle/>
            <a:p>
              <a:r>
                <a:rPr lang="en-US" sz="2000" b="0" dirty="0" smtClean="0">
                  <a:solidFill>
                    <a:srgbClr val="00B0F0"/>
                  </a:solidFill>
                  <a:latin typeface="Arial" panose="020B0604020202020204" pitchFamily="34" charset="0"/>
                  <a:cs typeface="Arial" panose="020B0604020202020204" pitchFamily="34" charset="0"/>
                </a:rPr>
                <a:t>w</a:t>
              </a:r>
              <a:r>
                <a:rPr lang="en-US" sz="1600" b="0" baseline="-25000" dirty="0">
                  <a:solidFill>
                    <a:srgbClr val="00B0F0"/>
                  </a:solidFill>
                  <a:latin typeface="Arial" panose="020B0604020202020204" pitchFamily="34" charset="0"/>
                  <a:cs typeface="Arial" panose="020B0604020202020204" pitchFamily="34" charset="0"/>
                </a:rPr>
                <a:t>2</a:t>
              </a:r>
              <a:r>
                <a:rPr lang="en-US" sz="1600" b="0" baseline="-25000" dirty="0" smtClean="0">
                  <a:solidFill>
                    <a:srgbClr val="00B0F0"/>
                  </a:solidFill>
                  <a:latin typeface="Arial" panose="020B0604020202020204" pitchFamily="34" charset="0"/>
                  <a:cs typeface="Arial" panose="020B0604020202020204" pitchFamily="34" charset="0"/>
                </a:rPr>
                <a:t>,3071</a:t>
              </a:r>
              <a:endParaRPr lang="en-US" sz="1600" b="0" baseline="-25000" dirty="0">
                <a:solidFill>
                  <a:srgbClr val="00B0F0"/>
                </a:solidFill>
                <a:latin typeface="Arial" panose="020B0604020202020204" pitchFamily="34" charset="0"/>
                <a:cs typeface="Arial" panose="020B0604020202020204" pitchFamily="34" charset="0"/>
              </a:endParaRPr>
            </a:p>
          </p:txBody>
        </p:sp>
        <p:sp>
          <p:nvSpPr>
            <p:cNvPr id="117" name="TextBox 116"/>
            <p:cNvSpPr txBox="1"/>
            <p:nvPr/>
          </p:nvSpPr>
          <p:spPr>
            <a:xfrm>
              <a:off x="4300587" y="3014919"/>
              <a:ext cx="785793" cy="400110"/>
            </a:xfrm>
            <a:prstGeom prst="rect">
              <a:avLst/>
            </a:prstGeom>
            <a:noFill/>
          </p:spPr>
          <p:txBody>
            <a:bodyPr wrap="none" rtlCol="0">
              <a:spAutoFit/>
            </a:bodyPr>
            <a:lstStyle/>
            <a:p>
              <a:r>
                <a:rPr lang="en-US" sz="2000" b="0" dirty="0" smtClean="0">
                  <a:solidFill>
                    <a:srgbClr val="00B0F0"/>
                  </a:solidFill>
                  <a:latin typeface="Arial" panose="020B0604020202020204" pitchFamily="34" charset="0"/>
                  <a:cs typeface="Arial" panose="020B0604020202020204" pitchFamily="34" charset="0"/>
                </a:rPr>
                <a:t>w</a:t>
              </a:r>
              <a:r>
                <a:rPr lang="en-US" sz="1600" b="0" baseline="-25000" dirty="0">
                  <a:solidFill>
                    <a:srgbClr val="00B0F0"/>
                  </a:solidFill>
                  <a:latin typeface="Arial" panose="020B0604020202020204" pitchFamily="34" charset="0"/>
                  <a:cs typeface="Arial" panose="020B0604020202020204" pitchFamily="34" charset="0"/>
                </a:rPr>
                <a:t>2</a:t>
              </a:r>
              <a:r>
                <a:rPr lang="en-US" sz="1600" b="0" baseline="-25000" dirty="0" smtClean="0">
                  <a:solidFill>
                    <a:srgbClr val="00B0F0"/>
                  </a:solidFill>
                  <a:latin typeface="Arial" panose="020B0604020202020204" pitchFamily="34" charset="0"/>
                  <a:cs typeface="Arial" panose="020B0604020202020204" pitchFamily="34" charset="0"/>
                </a:rPr>
                <a:t>,3072</a:t>
              </a:r>
              <a:endParaRPr lang="en-US" sz="1600" b="0" baseline="-25000" dirty="0">
                <a:solidFill>
                  <a:srgbClr val="00B0F0"/>
                </a:solidFill>
                <a:latin typeface="Arial" panose="020B0604020202020204" pitchFamily="34" charset="0"/>
                <a:cs typeface="Arial" panose="020B0604020202020204" pitchFamily="34" charset="0"/>
              </a:endParaRPr>
            </a:p>
          </p:txBody>
        </p:sp>
        <p:sp>
          <p:nvSpPr>
            <p:cNvPr id="118" name="Title 1"/>
            <p:cNvSpPr txBox="1">
              <a:spLocks/>
            </p:cNvSpPr>
            <p:nvPr/>
          </p:nvSpPr>
          <p:spPr bwMode="auto">
            <a:xfrm>
              <a:off x="3209220" y="2995914"/>
              <a:ext cx="499505" cy="2731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00B0F0"/>
                  </a:solidFill>
                  <a:latin typeface="Arial" panose="020B0604020202020204" pitchFamily="34" charset="0"/>
                  <a:cs typeface="Arial" panose="020B0604020202020204" pitchFamily="34" charset="0"/>
                </a:rPr>
                <a:t>...</a:t>
              </a:r>
              <a:endParaRPr lang="en-US" sz="2400" b="0" kern="0" dirty="0">
                <a:solidFill>
                  <a:srgbClr val="00B0F0"/>
                </a:solidFill>
                <a:latin typeface="Arial" panose="020B0604020202020204" pitchFamily="34" charset="0"/>
                <a:cs typeface="Arial" panose="020B0604020202020204" pitchFamily="34" charset="0"/>
              </a:endParaRPr>
            </a:p>
          </p:txBody>
        </p:sp>
      </p:grpSp>
      <p:grpSp>
        <p:nvGrpSpPr>
          <p:cNvPr id="119" name="Group 118"/>
          <p:cNvGrpSpPr/>
          <p:nvPr/>
        </p:nvGrpSpPr>
        <p:grpSpPr>
          <a:xfrm>
            <a:off x="171063" y="3365116"/>
            <a:ext cx="2891347" cy="419115"/>
            <a:chOff x="2182743" y="4965684"/>
            <a:chExt cx="2891347" cy="419115"/>
          </a:xfrm>
        </p:grpSpPr>
        <p:sp>
          <p:nvSpPr>
            <p:cNvPr id="120" name="TextBox 119"/>
            <p:cNvSpPr txBox="1"/>
            <p:nvPr/>
          </p:nvSpPr>
          <p:spPr>
            <a:xfrm>
              <a:off x="2182743" y="4984689"/>
              <a:ext cx="663964" cy="400110"/>
            </a:xfrm>
            <a:prstGeom prst="rect">
              <a:avLst/>
            </a:prstGeom>
            <a:noFill/>
          </p:spPr>
          <p:txBody>
            <a:bodyPr wrap="none" rtlCol="0">
              <a:spAutoFit/>
            </a:bodyPr>
            <a:lstStyle/>
            <a:p>
              <a:r>
                <a:rPr lang="en-US" sz="2000" b="0" dirty="0" smtClean="0">
                  <a:solidFill>
                    <a:srgbClr val="00CC00"/>
                  </a:solidFill>
                  <a:latin typeface="Arial" panose="020B0604020202020204" pitchFamily="34" charset="0"/>
                  <a:cs typeface="Arial" panose="020B0604020202020204" pitchFamily="34" charset="0"/>
                </a:rPr>
                <a:t>w</a:t>
              </a:r>
              <a:r>
                <a:rPr lang="en-US" sz="1600" b="0" baseline="-25000" dirty="0" smtClean="0">
                  <a:solidFill>
                    <a:srgbClr val="00CC00"/>
                  </a:solidFill>
                  <a:latin typeface="Arial" panose="020B0604020202020204" pitchFamily="34" charset="0"/>
                  <a:cs typeface="Arial" panose="020B0604020202020204" pitchFamily="34" charset="0"/>
                </a:rPr>
                <a:t>10</a:t>
              </a:r>
              <a:r>
                <a:rPr lang="en-US" sz="2000" b="0" baseline="-25000" dirty="0" smtClean="0">
                  <a:solidFill>
                    <a:srgbClr val="00CC00"/>
                  </a:solidFill>
                  <a:latin typeface="Arial" panose="020B0604020202020204" pitchFamily="34" charset="0"/>
                  <a:cs typeface="Arial" panose="020B0604020202020204" pitchFamily="34" charset="0"/>
                </a:rPr>
                <a:t>,1</a:t>
              </a:r>
              <a:endParaRPr lang="en-US" sz="2000" b="0" baseline="-25000" dirty="0">
                <a:solidFill>
                  <a:srgbClr val="00CC00"/>
                </a:solidFill>
                <a:latin typeface="Arial" panose="020B0604020202020204" pitchFamily="34" charset="0"/>
                <a:cs typeface="Arial" panose="020B0604020202020204" pitchFamily="34" charset="0"/>
              </a:endParaRPr>
            </a:p>
          </p:txBody>
        </p:sp>
        <p:sp>
          <p:nvSpPr>
            <p:cNvPr id="121" name="TextBox 120"/>
            <p:cNvSpPr txBox="1"/>
            <p:nvPr/>
          </p:nvSpPr>
          <p:spPr>
            <a:xfrm>
              <a:off x="2718049" y="4984689"/>
              <a:ext cx="663964" cy="400110"/>
            </a:xfrm>
            <a:prstGeom prst="rect">
              <a:avLst/>
            </a:prstGeom>
            <a:noFill/>
          </p:spPr>
          <p:txBody>
            <a:bodyPr wrap="none" rtlCol="0">
              <a:spAutoFit/>
            </a:bodyPr>
            <a:lstStyle/>
            <a:p>
              <a:r>
                <a:rPr lang="en-US" sz="2000" b="0" dirty="0" smtClean="0">
                  <a:solidFill>
                    <a:srgbClr val="00CC00"/>
                  </a:solidFill>
                  <a:latin typeface="Arial" panose="020B0604020202020204" pitchFamily="34" charset="0"/>
                  <a:cs typeface="Arial" panose="020B0604020202020204" pitchFamily="34" charset="0"/>
                </a:rPr>
                <a:t>w</a:t>
              </a:r>
              <a:r>
                <a:rPr lang="en-US" sz="1600" b="0" baseline="-25000" dirty="0" smtClean="0">
                  <a:solidFill>
                    <a:srgbClr val="00CC00"/>
                  </a:solidFill>
                  <a:latin typeface="Arial" panose="020B0604020202020204" pitchFamily="34" charset="0"/>
                  <a:cs typeface="Arial" panose="020B0604020202020204" pitchFamily="34" charset="0"/>
                </a:rPr>
                <a:t>10</a:t>
              </a:r>
              <a:r>
                <a:rPr lang="en-US" sz="2000" b="0" baseline="-25000" dirty="0" smtClean="0">
                  <a:solidFill>
                    <a:srgbClr val="00CC00"/>
                  </a:solidFill>
                  <a:latin typeface="Arial" panose="020B0604020202020204" pitchFamily="34" charset="0"/>
                  <a:cs typeface="Arial" panose="020B0604020202020204" pitchFamily="34" charset="0"/>
                </a:rPr>
                <a:t>,2</a:t>
              </a:r>
              <a:endParaRPr lang="en-US" sz="2000" b="0" baseline="-25000" dirty="0">
                <a:solidFill>
                  <a:srgbClr val="00CC00"/>
                </a:solidFill>
                <a:latin typeface="Arial" panose="020B0604020202020204" pitchFamily="34" charset="0"/>
                <a:cs typeface="Arial" panose="020B0604020202020204" pitchFamily="34" charset="0"/>
              </a:endParaRPr>
            </a:p>
          </p:txBody>
        </p:sp>
        <p:sp>
          <p:nvSpPr>
            <p:cNvPr id="122" name="TextBox 121"/>
            <p:cNvSpPr txBox="1"/>
            <p:nvPr/>
          </p:nvSpPr>
          <p:spPr>
            <a:xfrm>
              <a:off x="3481954" y="4984689"/>
              <a:ext cx="861133" cy="400110"/>
            </a:xfrm>
            <a:prstGeom prst="rect">
              <a:avLst/>
            </a:prstGeom>
            <a:noFill/>
          </p:spPr>
          <p:txBody>
            <a:bodyPr wrap="none" rtlCol="0">
              <a:spAutoFit/>
            </a:bodyPr>
            <a:lstStyle/>
            <a:p>
              <a:r>
                <a:rPr lang="en-US" sz="2000" b="0" dirty="0" smtClean="0">
                  <a:solidFill>
                    <a:srgbClr val="00CC00"/>
                  </a:solidFill>
                  <a:latin typeface="Arial" panose="020B0604020202020204" pitchFamily="34" charset="0"/>
                  <a:cs typeface="Arial" panose="020B0604020202020204" pitchFamily="34" charset="0"/>
                </a:rPr>
                <a:t>w</a:t>
              </a:r>
              <a:r>
                <a:rPr lang="en-US" sz="1600" b="0" baseline="-25000" dirty="0" smtClean="0">
                  <a:solidFill>
                    <a:srgbClr val="00CC00"/>
                  </a:solidFill>
                  <a:latin typeface="Arial" panose="020B0604020202020204" pitchFamily="34" charset="0"/>
                  <a:cs typeface="Arial" panose="020B0604020202020204" pitchFamily="34" charset="0"/>
                </a:rPr>
                <a:t>10,3071</a:t>
              </a:r>
              <a:endParaRPr lang="en-US" sz="1600" b="0" baseline="-25000" dirty="0">
                <a:solidFill>
                  <a:srgbClr val="00CC00"/>
                </a:solidFill>
                <a:latin typeface="Arial" panose="020B0604020202020204" pitchFamily="34" charset="0"/>
                <a:cs typeface="Arial" panose="020B0604020202020204" pitchFamily="34" charset="0"/>
              </a:endParaRPr>
            </a:p>
          </p:txBody>
        </p:sp>
        <p:sp>
          <p:nvSpPr>
            <p:cNvPr id="123" name="TextBox 122"/>
            <p:cNvSpPr txBox="1"/>
            <p:nvPr/>
          </p:nvSpPr>
          <p:spPr>
            <a:xfrm>
              <a:off x="4212957" y="4984689"/>
              <a:ext cx="861133" cy="400110"/>
            </a:xfrm>
            <a:prstGeom prst="rect">
              <a:avLst/>
            </a:prstGeom>
            <a:noFill/>
          </p:spPr>
          <p:txBody>
            <a:bodyPr wrap="none" rtlCol="0">
              <a:spAutoFit/>
            </a:bodyPr>
            <a:lstStyle/>
            <a:p>
              <a:r>
                <a:rPr lang="en-US" sz="2000" b="0" dirty="0" smtClean="0">
                  <a:solidFill>
                    <a:srgbClr val="00CC00"/>
                  </a:solidFill>
                  <a:latin typeface="Arial" panose="020B0604020202020204" pitchFamily="34" charset="0"/>
                  <a:cs typeface="Arial" panose="020B0604020202020204" pitchFamily="34" charset="0"/>
                </a:rPr>
                <a:t>w</a:t>
              </a:r>
              <a:r>
                <a:rPr lang="en-US" sz="1600" b="0" baseline="-25000" dirty="0" smtClean="0">
                  <a:solidFill>
                    <a:srgbClr val="00CC00"/>
                  </a:solidFill>
                  <a:latin typeface="Arial" panose="020B0604020202020204" pitchFamily="34" charset="0"/>
                  <a:cs typeface="Arial" panose="020B0604020202020204" pitchFamily="34" charset="0"/>
                </a:rPr>
                <a:t>10,3072</a:t>
              </a:r>
              <a:endParaRPr lang="en-US" sz="1600" b="0" baseline="-25000" dirty="0">
                <a:solidFill>
                  <a:srgbClr val="00CC00"/>
                </a:solidFill>
                <a:latin typeface="Arial" panose="020B0604020202020204" pitchFamily="34" charset="0"/>
                <a:cs typeface="Arial" panose="020B0604020202020204" pitchFamily="34" charset="0"/>
              </a:endParaRPr>
            </a:p>
          </p:txBody>
        </p:sp>
        <p:sp>
          <p:nvSpPr>
            <p:cNvPr id="124" name="Title 1"/>
            <p:cNvSpPr txBox="1">
              <a:spLocks/>
            </p:cNvSpPr>
            <p:nvPr/>
          </p:nvSpPr>
          <p:spPr bwMode="auto">
            <a:xfrm>
              <a:off x="3213030" y="4965684"/>
              <a:ext cx="499505" cy="2731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00FF00"/>
                  </a:solidFill>
                  <a:latin typeface="Arial" panose="020B0604020202020204" pitchFamily="34" charset="0"/>
                  <a:cs typeface="Arial" panose="020B0604020202020204" pitchFamily="34" charset="0"/>
                </a:rPr>
                <a:t>...</a:t>
              </a:r>
              <a:endParaRPr lang="en-US" sz="2400" b="0" kern="0" dirty="0">
                <a:solidFill>
                  <a:srgbClr val="00FF00"/>
                </a:solidFill>
                <a:latin typeface="Arial" panose="020B0604020202020204" pitchFamily="34" charset="0"/>
                <a:cs typeface="Arial" panose="020B0604020202020204" pitchFamily="34" charset="0"/>
              </a:endParaRPr>
            </a:p>
          </p:txBody>
        </p:sp>
      </p:grpSp>
      <p:sp>
        <p:nvSpPr>
          <p:cNvPr id="72" name="Title 1"/>
          <p:cNvSpPr txBox="1">
            <a:spLocks/>
          </p:cNvSpPr>
          <p:nvPr/>
        </p:nvSpPr>
        <p:spPr bwMode="auto">
          <a:xfrm>
            <a:off x="172067" y="1061280"/>
            <a:ext cx="2570852" cy="583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Weights</a:t>
            </a:r>
          </a:p>
          <a:p>
            <a:r>
              <a:rPr lang="en-US" sz="2000" b="0" kern="0" dirty="0" smtClean="0">
                <a:latin typeface="Arial" panose="020B0604020202020204" pitchFamily="34" charset="0"/>
                <a:cs typeface="Arial" panose="020B0604020202020204" pitchFamily="34" charset="0"/>
              </a:rPr>
              <a:t>(10 x 3072)</a:t>
            </a:r>
            <a:endParaRPr lang="en-US" sz="2000" b="0" kern="0" dirty="0">
              <a:latin typeface="Arial" panose="020B0604020202020204" pitchFamily="34" charset="0"/>
              <a:cs typeface="Arial" panose="020B0604020202020204" pitchFamily="34" charset="0"/>
            </a:endParaRPr>
          </a:p>
        </p:txBody>
      </p:sp>
      <p:sp>
        <p:nvSpPr>
          <p:cNvPr id="73" name="Title 1"/>
          <p:cNvSpPr txBox="1">
            <a:spLocks/>
          </p:cNvSpPr>
          <p:nvPr/>
        </p:nvSpPr>
        <p:spPr bwMode="auto">
          <a:xfrm rot="5400000">
            <a:off x="5806429" y="3063879"/>
            <a:ext cx="752474"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grpSp>
        <p:nvGrpSpPr>
          <p:cNvPr id="77" name="Group 76"/>
          <p:cNvGrpSpPr/>
          <p:nvPr/>
        </p:nvGrpSpPr>
        <p:grpSpPr>
          <a:xfrm>
            <a:off x="5271488" y="2042947"/>
            <a:ext cx="3243965" cy="1698925"/>
            <a:chOff x="2143964" y="2400598"/>
            <a:chExt cx="3243965" cy="2266652"/>
          </a:xfrm>
        </p:grpSpPr>
        <p:sp>
          <p:nvSpPr>
            <p:cNvPr id="78" name="Left Bracket 77"/>
            <p:cNvSpPr/>
            <p:nvPr/>
          </p:nvSpPr>
          <p:spPr bwMode="auto">
            <a:xfrm>
              <a:off x="2143964"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82" name="Left Bracket 81"/>
            <p:cNvSpPr/>
            <p:nvPr/>
          </p:nvSpPr>
          <p:spPr bwMode="auto">
            <a:xfrm flipH="1">
              <a:off x="5342210"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84" name="TextBox 83"/>
          <p:cNvSpPr txBox="1"/>
          <p:nvPr/>
        </p:nvSpPr>
        <p:spPr>
          <a:xfrm>
            <a:off x="7895562" y="1965258"/>
            <a:ext cx="570990" cy="400110"/>
          </a:xfrm>
          <a:prstGeom prst="rect">
            <a:avLst/>
          </a:prstGeom>
          <a:noFill/>
        </p:spPr>
        <p:txBody>
          <a:bodyPr wrap="none" rtlCol="0">
            <a:spAutoFit/>
          </a:bodyPr>
          <a:lstStyle/>
          <a:p>
            <a:r>
              <a:rPr lang="en-US" sz="2000" b="0" dirty="0" smtClean="0">
                <a:solidFill>
                  <a:srgbClr val="002060"/>
                </a:solidFill>
                <a:latin typeface="Arial" panose="020B0604020202020204" pitchFamily="34" charset="0"/>
                <a:cs typeface="Arial" panose="020B0604020202020204" pitchFamily="34" charset="0"/>
              </a:rPr>
              <a:t>+</a:t>
            </a:r>
            <a:r>
              <a:rPr lang="en-US" sz="2000" b="0" dirty="0" smtClean="0">
                <a:solidFill>
                  <a:srgbClr val="FF78FF"/>
                </a:solidFill>
                <a:latin typeface="Arial" panose="020B0604020202020204" pitchFamily="34" charset="0"/>
                <a:cs typeface="Arial" panose="020B0604020202020204" pitchFamily="34" charset="0"/>
              </a:rPr>
              <a:t>b</a:t>
            </a:r>
            <a:r>
              <a:rPr lang="en-US" sz="2000" b="0" baseline="-25000" dirty="0" smtClean="0">
                <a:solidFill>
                  <a:srgbClr val="FF78FF"/>
                </a:solidFill>
                <a:latin typeface="Arial" panose="020B0604020202020204" pitchFamily="34" charset="0"/>
                <a:cs typeface="Arial" panose="020B0604020202020204" pitchFamily="34" charset="0"/>
              </a:rPr>
              <a:t>1</a:t>
            </a:r>
            <a:endParaRPr lang="en-US" sz="2000" b="0" baseline="-25000" dirty="0">
              <a:solidFill>
                <a:srgbClr val="FF78FF"/>
              </a:solidFill>
              <a:latin typeface="Arial" panose="020B0604020202020204" pitchFamily="34" charset="0"/>
              <a:cs typeface="Arial" panose="020B0604020202020204" pitchFamily="34" charset="0"/>
            </a:endParaRPr>
          </a:p>
        </p:txBody>
      </p:sp>
      <p:sp>
        <p:nvSpPr>
          <p:cNvPr id="126" name="TextBox 125"/>
          <p:cNvSpPr txBox="1"/>
          <p:nvPr/>
        </p:nvSpPr>
        <p:spPr>
          <a:xfrm>
            <a:off x="7895562" y="2460558"/>
            <a:ext cx="570990" cy="400110"/>
          </a:xfrm>
          <a:prstGeom prst="rect">
            <a:avLst/>
          </a:prstGeom>
          <a:noFill/>
        </p:spPr>
        <p:txBody>
          <a:bodyPr wrap="none" rtlCol="0">
            <a:spAutoFit/>
          </a:bodyPr>
          <a:lstStyle/>
          <a:p>
            <a:r>
              <a:rPr lang="en-US" sz="2000" b="0" dirty="0" smtClean="0">
                <a:solidFill>
                  <a:srgbClr val="002060"/>
                </a:solidFill>
                <a:latin typeface="Arial" panose="020B0604020202020204" pitchFamily="34" charset="0"/>
                <a:cs typeface="Arial" panose="020B0604020202020204" pitchFamily="34" charset="0"/>
              </a:rPr>
              <a:t>+</a:t>
            </a:r>
            <a:r>
              <a:rPr lang="en-US" sz="2000" b="0" dirty="0" smtClean="0">
                <a:solidFill>
                  <a:srgbClr val="00B0F0"/>
                </a:solidFill>
                <a:latin typeface="Arial" panose="020B0604020202020204" pitchFamily="34" charset="0"/>
                <a:cs typeface="Arial" panose="020B0604020202020204" pitchFamily="34" charset="0"/>
              </a:rPr>
              <a:t>b</a:t>
            </a:r>
            <a:r>
              <a:rPr lang="en-US" sz="2000" b="0" baseline="-25000" dirty="0" smtClean="0">
                <a:solidFill>
                  <a:srgbClr val="00B0F0"/>
                </a:solidFill>
                <a:latin typeface="Arial" panose="020B0604020202020204" pitchFamily="34" charset="0"/>
                <a:cs typeface="Arial" panose="020B0604020202020204" pitchFamily="34" charset="0"/>
              </a:rPr>
              <a:t>2</a:t>
            </a:r>
            <a:endParaRPr lang="en-US" sz="2000" b="0" baseline="-25000" dirty="0">
              <a:solidFill>
                <a:srgbClr val="00B0F0"/>
              </a:solidFill>
              <a:latin typeface="Arial" panose="020B0604020202020204" pitchFamily="34" charset="0"/>
              <a:cs typeface="Arial" panose="020B0604020202020204" pitchFamily="34" charset="0"/>
            </a:endParaRPr>
          </a:p>
        </p:txBody>
      </p:sp>
      <p:sp>
        <p:nvSpPr>
          <p:cNvPr id="127" name="TextBox 126"/>
          <p:cNvSpPr txBox="1"/>
          <p:nvPr/>
        </p:nvSpPr>
        <p:spPr>
          <a:xfrm>
            <a:off x="7895562" y="3432108"/>
            <a:ext cx="665567" cy="400110"/>
          </a:xfrm>
          <a:prstGeom prst="rect">
            <a:avLst/>
          </a:prstGeom>
          <a:noFill/>
        </p:spPr>
        <p:txBody>
          <a:bodyPr wrap="none" rtlCol="0">
            <a:spAutoFit/>
          </a:bodyPr>
          <a:lstStyle/>
          <a:p>
            <a:r>
              <a:rPr lang="en-US" sz="2000" b="0" dirty="0" smtClean="0">
                <a:solidFill>
                  <a:srgbClr val="002060"/>
                </a:solidFill>
                <a:latin typeface="Arial" panose="020B0604020202020204" pitchFamily="34" charset="0"/>
                <a:cs typeface="Arial" panose="020B0604020202020204" pitchFamily="34" charset="0"/>
              </a:rPr>
              <a:t>+</a:t>
            </a:r>
            <a:r>
              <a:rPr lang="en-US" sz="2000" b="0" dirty="0" smtClean="0">
                <a:solidFill>
                  <a:srgbClr val="00CC00"/>
                </a:solidFill>
                <a:latin typeface="Arial" panose="020B0604020202020204" pitchFamily="34" charset="0"/>
                <a:cs typeface="Arial" panose="020B0604020202020204" pitchFamily="34" charset="0"/>
              </a:rPr>
              <a:t>b</a:t>
            </a:r>
            <a:r>
              <a:rPr lang="en-US" sz="2000" b="0" baseline="-25000" dirty="0" smtClean="0">
                <a:solidFill>
                  <a:srgbClr val="00CC00"/>
                </a:solidFill>
                <a:latin typeface="Arial" panose="020B0604020202020204" pitchFamily="34" charset="0"/>
                <a:cs typeface="Arial" panose="020B0604020202020204" pitchFamily="34" charset="0"/>
              </a:rPr>
              <a:t>10</a:t>
            </a:r>
            <a:endParaRPr lang="en-US" sz="2000" b="0" baseline="-25000" dirty="0">
              <a:solidFill>
                <a:srgbClr val="00CC00"/>
              </a:solidFill>
              <a:latin typeface="Arial" panose="020B0604020202020204" pitchFamily="34" charset="0"/>
              <a:cs typeface="Arial" panose="020B0604020202020204" pitchFamily="34" charset="0"/>
            </a:endParaRPr>
          </a:p>
        </p:txBody>
      </p:sp>
      <p:sp>
        <p:nvSpPr>
          <p:cNvPr id="128" name="Title 1"/>
          <p:cNvSpPr txBox="1">
            <a:spLocks/>
          </p:cNvSpPr>
          <p:nvPr/>
        </p:nvSpPr>
        <p:spPr bwMode="auto">
          <a:xfrm>
            <a:off x="5265419" y="2004221"/>
            <a:ext cx="2815591"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1600" b="0" kern="0" dirty="0" smtClean="0">
                <a:solidFill>
                  <a:schemeClr val="tx1"/>
                </a:solidFill>
                <a:latin typeface="Arial" panose="020B0604020202020204" pitchFamily="34" charset="0"/>
                <a:cs typeface="Arial" panose="020B0604020202020204" pitchFamily="34" charset="0"/>
              </a:rPr>
              <a:t>25 x </a:t>
            </a:r>
            <a:r>
              <a:rPr lang="en-US" sz="1600" b="0" kern="0" dirty="0" smtClean="0">
                <a:solidFill>
                  <a:srgbClr val="FF78FF"/>
                </a:solidFill>
                <a:latin typeface="Arial" panose="020B0604020202020204" pitchFamily="34" charset="0"/>
                <a:cs typeface="Arial" panose="020B0604020202020204" pitchFamily="34" charset="0"/>
              </a:rPr>
              <a:t>w</a:t>
            </a:r>
            <a:r>
              <a:rPr lang="en-US" sz="1600" b="0" kern="0" baseline="-25000" dirty="0" smtClean="0">
                <a:solidFill>
                  <a:srgbClr val="FF78FF"/>
                </a:solidFill>
                <a:latin typeface="Arial" panose="020B0604020202020204" pitchFamily="34" charset="0"/>
                <a:cs typeface="Arial" panose="020B0604020202020204" pitchFamily="34" charset="0"/>
              </a:rPr>
              <a:t>1,1</a:t>
            </a:r>
            <a:r>
              <a:rPr lang="en-US" sz="1600" b="0" kern="0" dirty="0" smtClean="0">
                <a:solidFill>
                  <a:schemeClr val="tx1"/>
                </a:solidFill>
                <a:latin typeface="Arial" panose="020B0604020202020204" pitchFamily="34" charset="0"/>
                <a:cs typeface="Arial" panose="020B0604020202020204" pitchFamily="34" charset="0"/>
              </a:rPr>
              <a:t> + …. + 72 </a:t>
            </a:r>
            <a:r>
              <a:rPr lang="en-US" sz="1600" b="0" kern="0" dirty="0">
                <a:solidFill>
                  <a:schemeClr val="tx1"/>
                </a:solidFill>
                <a:latin typeface="Arial" panose="020B0604020202020204" pitchFamily="34" charset="0"/>
                <a:cs typeface="Arial" panose="020B0604020202020204" pitchFamily="34" charset="0"/>
              </a:rPr>
              <a:t>x </a:t>
            </a:r>
            <a:r>
              <a:rPr lang="en-US" sz="1600" b="0" kern="0" dirty="0" smtClean="0">
                <a:solidFill>
                  <a:srgbClr val="FF78FF"/>
                </a:solidFill>
                <a:latin typeface="Arial" panose="020B0604020202020204" pitchFamily="34" charset="0"/>
                <a:cs typeface="Arial" panose="020B0604020202020204" pitchFamily="34" charset="0"/>
              </a:rPr>
              <a:t>w</a:t>
            </a:r>
            <a:r>
              <a:rPr lang="en-US" sz="1600" b="0" kern="0" baseline="-25000" dirty="0" smtClean="0">
                <a:solidFill>
                  <a:srgbClr val="FF78FF"/>
                </a:solidFill>
                <a:latin typeface="Arial" panose="020B0604020202020204" pitchFamily="34" charset="0"/>
                <a:cs typeface="Arial" panose="020B0604020202020204" pitchFamily="34" charset="0"/>
              </a:rPr>
              <a:t>1,3072</a:t>
            </a:r>
            <a:r>
              <a:rPr lang="en-US" sz="1600" b="0" kern="0" dirty="0" smtClean="0">
                <a:solidFill>
                  <a:schemeClr val="tx1"/>
                </a:solidFill>
                <a:latin typeface="Arial" panose="020B0604020202020204" pitchFamily="34" charset="0"/>
                <a:cs typeface="Arial" panose="020B0604020202020204" pitchFamily="34" charset="0"/>
              </a:rPr>
              <a:t> </a:t>
            </a:r>
            <a:endParaRPr lang="en-US" sz="1600" b="0" kern="0" dirty="0">
              <a:solidFill>
                <a:schemeClr val="tx1"/>
              </a:solidFill>
              <a:latin typeface="Arial" panose="020B0604020202020204" pitchFamily="34" charset="0"/>
              <a:cs typeface="Arial" panose="020B0604020202020204" pitchFamily="34" charset="0"/>
            </a:endParaRPr>
          </a:p>
        </p:txBody>
      </p:sp>
      <p:sp>
        <p:nvSpPr>
          <p:cNvPr id="129" name="Title 1"/>
          <p:cNvSpPr txBox="1">
            <a:spLocks/>
          </p:cNvSpPr>
          <p:nvPr/>
        </p:nvSpPr>
        <p:spPr bwMode="auto">
          <a:xfrm>
            <a:off x="5245922" y="2488974"/>
            <a:ext cx="2835088"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1600" b="0" kern="0" dirty="0" smtClean="0">
                <a:solidFill>
                  <a:schemeClr val="tx1"/>
                </a:solidFill>
                <a:latin typeface="Arial" panose="020B0604020202020204" pitchFamily="34" charset="0"/>
                <a:cs typeface="Arial" panose="020B0604020202020204" pitchFamily="34" charset="0"/>
              </a:rPr>
              <a:t>25 x </a:t>
            </a:r>
            <a:r>
              <a:rPr lang="en-US" sz="1600" b="0" kern="0" dirty="0" smtClean="0">
                <a:solidFill>
                  <a:srgbClr val="00B0F0"/>
                </a:solidFill>
                <a:latin typeface="Arial" panose="020B0604020202020204" pitchFamily="34" charset="0"/>
                <a:cs typeface="Arial" panose="020B0604020202020204" pitchFamily="34" charset="0"/>
              </a:rPr>
              <a:t>w</a:t>
            </a:r>
            <a:r>
              <a:rPr lang="en-US" sz="1600" b="0" kern="0" baseline="-25000" dirty="0" smtClean="0">
                <a:solidFill>
                  <a:srgbClr val="00B0F0"/>
                </a:solidFill>
                <a:latin typeface="Arial" panose="020B0604020202020204" pitchFamily="34" charset="0"/>
                <a:cs typeface="Arial" panose="020B0604020202020204" pitchFamily="34" charset="0"/>
              </a:rPr>
              <a:t>2,1</a:t>
            </a:r>
            <a:r>
              <a:rPr lang="en-US" sz="1600" b="0" kern="0" dirty="0" smtClean="0">
                <a:solidFill>
                  <a:schemeClr val="tx1"/>
                </a:solidFill>
                <a:latin typeface="Arial" panose="020B0604020202020204" pitchFamily="34" charset="0"/>
                <a:cs typeface="Arial" panose="020B0604020202020204" pitchFamily="34" charset="0"/>
              </a:rPr>
              <a:t> + …. + 72 </a:t>
            </a:r>
            <a:r>
              <a:rPr lang="en-US" sz="1600" b="0" kern="0" dirty="0">
                <a:solidFill>
                  <a:schemeClr val="tx1"/>
                </a:solidFill>
                <a:latin typeface="Arial" panose="020B0604020202020204" pitchFamily="34" charset="0"/>
                <a:cs typeface="Arial" panose="020B0604020202020204" pitchFamily="34" charset="0"/>
              </a:rPr>
              <a:t>x </a:t>
            </a:r>
            <a:r>
              <a:rPr lang="en-US" sz="1600" b="0" kern="0" dirty="0" smtClean="0">
                <a:solidFill>
                  <a:srgbClr val="00B0F0"/>
                </a:solidFill>
                <a:latin typeface="Arial" panose="020B0604020202020204" pitchFamily="34" charset="0"/>
                <a:cs typeface="Arial" panose="020B0604020202020204" pitchFamily="34" charset="0"/>
              </a:rPr>
              <a:t>w</a:t>
            </a:r>
            <a:r>
              <a:rPr lang="en-US" sz="1600" b="0" kern="0" baseline="-25000" dirty="0" smtClean="0">
                <a:solidFill>
                  <a:srgbClr val="00B0F0"/>
                </a:solidFill>
                <a:latin typeface="Arial" panose="020B0604020202020204" pitchFamily="34" charset="0"/>
                <a:cs typeface="Arial" panose="020B0604020202020204" pitchFamily="34" charset="0"/>
              </a:rPr>
              <a:t>2, 3072</a:t>
            </a:r>
            <a:r>
              <a:rPr lang="en-US" sz="1600" b="0" kern="0" dirty="0" smtClean="0">
                <a:solidFill>
                  <a:schemeClr val="tx1"/>
                </a:solidFill>
                <a:latin typeface="Arial" panose="020B0604020202020204" pitchFamily="34" charset="0"/>
                <a:cs typeface="Arial" panose="020B0604020202020204" pitchFamily="34" charset="0"/>
              </a:rPr>
              <a:t> </a:t>
            </a:r>
            <a:endParaRPr lang="en-US" sz="1600" b="0" kern="0" dirty="0">
              <a:solidFill>
                <a:schemeClr val="tx1"/>
              </a:solidFill>
              <a:latin typeface="Arial" panose="020B0604020202020204" pitchFamily="34" charset="0"/>
              <a:cs typeface="Arial" panose="020B0604020202020204" pitchFamily="34" charset="0"/>
            </a:endParaRPr>
          </a:p>
        </p:txBody>
      </p:sp>
      <p:sp>
        <p:nvSpPr>
          <p:cNvPr id="130" name="Title 1"/>
          <p:cNvSpPr txBox="1">
            <a:spLocks/>
          </p:cNvSpPr>
          <p:nvPr/>
        </p:nvSpPr>
        <p:spPr bwMode="auto">
          <a:xfrm>
            <a:off x="5257456" y="3454603"/>
            <a:ext cx="2982609"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1600" b="0" kern="0" dirty="0" smtClean="0">
                <a:solidFill>
                  <a:schemeClr val="tx1"/>
                </a:solidFill>
                <a:latin typeface="Arial" panose="020B0604020202020204" pitchFamily="34" charset="0"/>
                <a:cs typeface="Arial" panose="020B0604020202020204" pitchFamily="34" charset="0"/>
              </a:rPr>
              <a:t>25 x </a:t>
            </a:r>
            <a:r>
              <a:rPr lang="en-US" sz="1600" b="0" kern="0" dirty="0" smtClean="0">
                <a:solidFill>
                  <a:srgbClr val="00CC00"/>
                </a:solidFill>
                <a:latin typeface="Arial" panose="020B0604020202020204" pitchFamily="34" charset="0"/>
                <a:cs typeface="Arial" panose="020B0604020202020204" pitchFamily="34" charset="0"/>
              </a:rPr>
              <a:t>w</a:t>
            </a:r>
            <a:r>
              <a:rPr lang="en-US" sz="1600" b="0" kern="0" baseline="-25000" dirty="0" smtClean="0">
                <a:solidFill>
                  <a:srgbClr val="00CC00"/>
                </a:solidFill>
                <a:latin typeface="Arial" panose="020B0604020202020204" pitchFamily="34" charset="0"/>
                <a:cs typeface="Arial" panose="020B0604020202020204" pitchFamily="34" charset="0"/>
              </a:rPr>
              <a:t>10,1</a:t>
            </a:r>
            <a:r>
              <a:rPr lang="en-US" sz="1600" b="0" kern="0" dirty="0" smtClean="0">
                <a:solidFill>
                  <a:schemeClr val="tx1"/>
                </a:solidFill>
                <a:latin typeface="Arial" panose="020B0604020202020204" pitchFamily="34" charset="0"/>
                <a:cs typeface="Arial" panose="020B0604020202020204" pitchFamily="34" charset="0"/>
              </a:rPr>
              <a:t> + …. + 72 </a:t>
            </a:r>
            <a:r>
              <a:rPr lang="en-US" sz="1600" b="0" kern="0" dirty="0">
                <a:solidFill>
                  <a:schemeClr val="tx1"/>
                </a:solidFill>
                <a:latin typeface="Arial" panose="020B0604020202020204" pitchFamily="34" charset="0"/>
                <a:cs typeface="Arial" panose="020B0604020202020204" pitchFamily="34" charset="0"/>
              </a:rPr>
              <a:t>x </a:t>
            </a:r>
            <a:r>
              <a:rPr lang="en-US" sz="1600" b="0" kern="0" dirty="0" smtClean="0">
                <a:solidFill>
                  <a:srgbClr val="00CC00"/>
                </a:solidFill>
                <a:latin typeface="Arial" panose="020B0604020202020204" pitchFamily="34" charset="0"/>
                <a:cs typeface="Arial" panose="020B0604020202020204" pitchFamily="34" charset="0"/>
              </a:rPr>
              <a:t>w</a:t>
            </a:r>
            <a:r>
              <a:rPr lang="en-US" sz="1600" b="0" kern="0" baseline="-25000" dirty="0" smtClean="0">
                <a:solidFill>
                  <a:srgbClr val="00CC00"/>
                </a:solidFill>
                <a:latin typeface="Arial" panose="020B0604020202020204" pitchFamily="34" charset="0"/>
                <a:cs typeface="Arial" panose="020B0604020202020204" pitchFamily="34" charset="0"/>
              </a:rPr>
              <a:t>10,3072</a:t>
            </a:r>
            <a:r>
              <a:rPr lang="en-US" sz="1600" b="0" kern="0" dirty="0" smtClean="0">
                <a:solidFill>
                  <a:schemeClr val="tx1"/>
                </a:solidFill>
                <a:latin typeface="Arial" panose="020B0604020202020204" pitchFamily="34" charset="0"/>
                <a:cs typeface="Arial" panose="020B0604020202020204" pitchFamily="34" charset="0"/>
              </a:rPr>
              <a:t> </a:t>
            </a:r>
            <a:endParaRPr lang="en-US" sz="1600" b="0" kern="0" dirty="0">
              <a:solidFill>
                <a:schemeClr val="tx1"/>
              </a:solidFill>
              <a:latin typeface="Arial" panose="020B0604020202020204" pitchFamily="34" charset="0"/>
              <a:cs typeface="Arial" panose="020B0604020202020204" pitchFamily="34" charset="0"/>
            </a:endParaRPr>
          </a:p>
        </p:txBody>
      </p:sp>
      <p:sp>
        <p:nvSpPr>
          <p:cNvPr id="131" name="Title 1"/>
          <p:cNvSpPr txBox="1">
            <a:spLocks/>
          </p:cNvSpPr>
          <p:nvPr/>
        </p:nvSpPr>
        <p:spPr bwMode="auto">
          <a:xfrm>
            <a:off x="8538203" y="2004221"/>
            <a:ext cx="697237"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FF78FF"/>
                </a:solidFill>
                <a:latin typeface="Arial" panose="020B0604020202020204" pitchFamily="34" charset="0"/>
                <a:cs typeface="Arial" panose="020B0604020202020204" pitchFamily="34" charset="0"/>
              </a:rPr>
              <a:t>cat</a:t>
            </a:r>
            <a:endParaRPr lang="en-US" sz="2400" b="0" kern="0" dirty="0">
              <a:solidFill>
                <a:srgbClr val="FF78FF"/>
              </a:solidFill>
              <a:latin typeface="Arial" panose="020B0604020202020204" pitchFamily="34" charset="0"/>
              <a:cs typeface="Arial" panose="020B0604020202020204" pitchFamily="34" charset="0"/>
            </a:endParaRPr>
          </a:p>
        </p:txBody>
      </p:sp>
      <p:sp>
        <p:nvSpPr>
          <p:cNvPr id="132" name="Title 1"/>
          <p:cNvSpPr txBox="1">
            <a:spLocks/>
          </p:cNvSpPr>
          <p:nvPr/>
        </p:nvSpPr>
        <p:spPr bwMode="auto">
          <a:xfrm>
            <a:off x="8532481" y="3515872"/>
            <a:ext cx="70296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00B050"/>
                </a:solidFill>
                <a:latin typeface="Arial" panose="020B0604020202020204" pitchFamily="34" charset="0"/>
                <a:cs typeface="Arial" panose="020B0604020202020204" pitchFamily="34" charset="0"/>
              </a:rPr>
              <a:t>car</a:t>
            </a:r>
            <a:endParaRPr lang="en-US" sz="2400" b="0" kern="0" dirty="0">
              <a:solidFill>
                <a:srgbClr val="00B050"/>
              </a:solidFill>
              <a:latin typeface="Arial" panose="020B0604020202020204" pitchFamily="34" charset="0"/>
              <a:cs typeface="Arial" panose="020B0604020202020204" pitchFamily="34" charset="0"/>
            </a:endParaRPr>
          </a:p>
        </p:txBody>
      </p:sp>
      <p:sp>
        <p:nvSpPr>
          <p:cNvPr id="133" name="Title 1"/>
          <p:cNvSpPr txBox="1">
            <a:spLocks/>
          </p:cNvSpPr>
          <p:nvPr/>
        </p:nvSpPr>
        <p:spPr bwMode="auto">
          <a:xfrm>
            <a:off x="8538201" y="2558544"/>
            <a:ext cx="697239"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solidFill>
                  <a:srgbClr val="00B0F0"/>
                </a:solidFill>
                <a:latin typeface="Arial" panose="020B0604020202020204" pitchFamily="34" charset="0"/>
                <a:cs typeface="Arial" panose="020B0604020202020204" pitchFamily="34" charset="0"/>
              </a:rPr>
              <a:t>dog</a:t>
            </a:r>
            <a:endParaRPr lang="en-US" sz="2400" b="0" kern="0" dirty="0">
              <a:solidFill>
                <a:srgbClr val="00B0F0"/>
              </a:solidFill>
              <a:latin typeface="Arial" panose="020B0604020202020204" pitchFamily="34" charset="0"/>
              <a:cs typeface="Arial" panose="020B0604020202020204" pitchFamily="34" charset="0"/>
            </a:endParaRPr>
          </a:p>
        </p:txBody>
      </p:sp>
      <p:sp>
        <p:nvSpPr>
          <p:cNvPr id="134" name="Title 1"/>
          <p:cNvSpPr txBox="1">
            <a:spLocks/>
          </p:cNvSpPr>
          <p:nvPr/>
        </p:nvSpPr>
        <p:spPr bwMode="auto">
          <a:xfrm rot="5400000">
            <a:off x="8576298" y="3052767"/>
            <a:ext cx="752475"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sp>
        <p:nvSpPr>
          <p:cNvPr id="135" name="Title 1"/>
          <p:cNvSpPr txBox="1">
            <a:spLocks/>
          </p:cNvSpPr>
          <p:nvPr/>
        </p:nvSpPr>
        <p:spPr bwMode="auto">
          <a:xfrm>
            <a:off x="2531297" y="995829"/>
            <a:ext cx="1897542" cy="73342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Image</a:t>
            </a:r>
          </a:p>
          <a:p>
            <a:r>
              <a:rPr lang="en-US" sz="2000" b="0" kern="0" dirty="0" smtClean="0">
                <a:latin typeface="Arial" panose="020B0604020202020204" pitchFamily="34" charset="0"/>
                <a:cs typeface="Arial" panose="020B0604020202020204" pitchFamily="34" charset="0"/>
              </a:rPr>
              <a:t>(3072,1)</a:t>
            </a:r>
            <a:endParaRPr lang="en-US" sz="2000" b="0" kern="0" dirty="0">
              <a:latin typeface="Arial" panose="020B0604020202020204" pitchFamily="34" charset="0"/>
              <a:cs typeface="Arial" panose="020B0604020202020204" pitchFamily="34" charset="0"/>
            </a:endParaRPr>
          </a:p>
        </p:txBody>
      </p:sp>
      <p:sp>
        <p:nvSpPr>
          <p:cNvPr id="175" name="Title 1"/>
          <p:cNvSpPr txBox="1">
            <a:spLocks/>
          </p:cNvSpPr>
          <p:nvPr/>
        </p:nvSpPr>
        <p:spPr bwMode="auto">
          <a:xfrm>
            <a:off x="3840047" y="4089034"/>
            <a:ext cx="795492" cy="583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Input</a:t>
            </a:r>
            <a:endParaRPr lang="en-US" sz="2000" b="0" kern="0" dirty="0">
              <a:latin typeface="Arial" panose="020B0604020202020204" pitchFamily="34" charset="0"/>
              <a:cs typeface="Arial" panose="020B0604020202020204" pitchFamily="34" charset="0"/>
            </a:endParaRPr>
          </a:p>
        </p:txBody>
      </p:sp>
      <p:sp>
        <p:nvSpPr>
          <p:cNvPr id="183" name="Title 1"/>
          <p:cNvSpPr txBox="1">
            <a:spLocks/>
          </p:cNvSpPr>
          <p:nvPr/>
        </p:nvSpPr>
        <p:spPr bwMode="auto">
          <a:xfrm>
            <a:off x="5389240" y="4134383"/>
            <a:ext cx="981829" cy="5831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Output</a:t>
            </a:r>
            <a:endParaRPr lang="en-US" sz="2000" b="0" kern="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3" name="TextBox 242"/>
              <p:cNvSpPr txBox="1"/>
              <p:nvPr/>
            </p:nvSpPr>
            <p:spPr>
              <a:xfrm flipH="1">
                <a:off x="1285076" y="2657230"/>
                <a:ext cx="3657899" cy="707886"/>
              </a:xfrm>
              <a:prstGeom prst="rect">
                <a:avLst/>
              </a:prstGeom>
              <a:noFill/>
            </p:spPr>
            <p:txBody>
              <a:bodyPr wrap="square" rtlCol="0">
                <a:spAutoFit/>
              </a:bodyPr>
              <a:lstStyle/>
              <a:p>
                <a:r>
                  <a:rPr lang="en-US" sz="4000" i="1" dirty="0" smtClean="0">
                    <a:latin typeface="Arial" panose="020B0604020202020204" pitchFamily="34" charset="0"/>
                    <a:cs typeface="Arial" panose="020B0604020202020204" pitchFamily="34" charset="0"/>
                  </a:rPr>
                  <a:t>W</a:t>
                </a:r>
                <a14:m>
                  <m:oMath xmlns:m="http://schemas.openxmlformats.org/officeDocument/2006/math">
                    <m:r>
                      <a:rPr lang="en-US" sz="4000" b="1" i="1" smtClean="0">
                        <a:latin typeface="Cambria Math" panose="02040503050406030204" pitchFamily="18" charset="0"/>
                      </a:rPr>
                      <m:t>             </m:t>
                    </m:r>
                    <m:r>
                      <a:rPr lang="en-US" sz="4000" i="1">
                        <a:latin typeface="Cambria Math" panose="02040503050406030204" pitchFamily="18" charset="0"/>
                      </a:rPr>
                      <m:t>𝒙</m:t>
                    </m:r>
                    <m:r>
                      <a:rPr lang="en-US" sz="4000" b="1" i="1" smtClean="0">
                        <a:latin typeface="Cambria Math" panose="02040503050406030204" pitchFamily="18" charset="0"/>
                      </a:rPr>
                      <m:t>       </m:t>
                    </m:r>
                    <m:r>
                      <a:rPr lang="en-US" sz="4000" b="1" i="1" smtClean="0">
                        <a:latin typeface="Cambria Math" panose="02040503050406030204" pitchFamily="18" charset="0"/>
                      </a:rPr>
                      <m:t>𝒃</m:t>
                    </m:r>
                  </m:oMath>
                </a14:m>
                <a:endParaRPr lang="en-US" sz="4000" b="0" i="1" dirty="0">
                  <a:latin typeface="Arial" panose="020B0604020202020204" pitchFamily="34" charset="0"/>
                  <a:cs typeface="Arial" panose="020B0604020202020204" pitchFamily="34" charset="0"/>
                </a:endParaRPr>
              </a:p>
            </p:txBody>
          </p:sp>
        </mc:Choice>
        <mc:Fallback xmlns="">
          <p:sp>
            <p:nvSpPr>
              <p:cNvPr id="243" name="TextBox 242"/>
              <p:cNvSpPr txBox="1">
                <a:spLocks noRot="1" noChangeAspect="1" noMove="1" noResize="1" noEditPoints="1" noAdjustHandles="1" noChangeArrowheads="1" noChangeShapeType="1" noTextEdit="1"/>
              </p:cNvSpPr>
              <p:nvPr/>
            </p:nvSpPr>
            <p:spPr>
              <a:xfrm flipH="1">
                <a:off x="1285076" y="2657230"/>
                <a:ext cx="3657899" cy="707886"/>
              </a:xfrm>
              <a:prstGeom prst="rect">
                <a:avLst/>
              </a:prstGeom>
              <a:blipFill>
                <a:blip r:embed="rId3"/>
                <a:stretch>
                  <a:fillRect l="-6000"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p:cNvSpPr txBox="1"/>
              <p:nvPr/>
            </p:nvSpPr>
            <p:spPr>
              <a:xfrm>
                <a:off x="1900840" y="474713"/>
                <a:ext cx="49543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FF0000"/>
                          </a:solidFill>
                          <a:latin typeface="Cambria Math" panose="02040503050406030204" pitchFamily="18" charset="0"/>
                        </a:rPr>
                        <m:t>𝒇</m:t>
                      </m:r>
                      <m:r>
                        <a:rPr lang="en-US" sz="4000" b="1" i="1" smtClean="0">
                          <a:solidFill>
                            <a:srgbClr val="FF0000"/>
                          </a:solidFill>
                          <a:latin typeface="Cambria Math" panose="02040503050406030204" pitchFamily="18" charset="0"/>
                        </a:rPr>
                        <m:t>(</m:t>
                      </m:r>
                      <m:r>
                        <a:rPr lang="en-US" sz="4000" b="1" i="1" smtClean="0">
                          <a:solidFill>
                            <a:srgbClr val="FF0000"/>
                          </a:solidFill>
                          <a:latin typeface="Cambria Math" panose="02040503050406030204" pitchFamily="18" charset="0"/>
                        </a:rPr>
                        <m:t>𝒙</m:t>
                      </m:r>
                      <m:r>
                        <a:rPr lang="en-US" sz="4000" b="1" i="1" smtClean="0">
                          <a:solidFill>
                            <a:srgbClr val="FF0000"/>
                          </a:solidFill>
                          <a:latin typeface="Cambria Math" panose="02040503050406030204" pitchFamily="18" charset="0"/>
                        </a:rPr>
                        <m:t>,</m:t>
                      </m:r>
                      <m:r>
                        <a:rPr lang="en-US" sz="4000" b="1" i="1" smtClean="0">
                          <a:solidFill>
                            <a:srgbClr val="FF0000"/>
                          </a:solidFill>
                          <a:latin typeface="Cambria Math" panose="02040503050406030204" pitchFamily="18" charset="0"/>
                        </a:rPr>
                        <m:t>𝑾</m:t>
                      </m:r>
                      <m:r>
                        <a:rPr lang="en-US" sz="4000" b="1" i="1" smtClean="0">
                          <a:solidFill>
                            <a:srgbClr val="FF0000"/>
                          </a:solidFill>
                          <a:latin typeface="Cambria Math" panose="02040503050406030204" pitchFamily="18" charset="0"/>
                        </a:rPr>
                        <m:t>, </m:t>
                      </m:r>
                      <m:r>
                        <a:rPr lang="en-US" sz="4000" b="1" i="1" smtClean="0">
                          <a:solidFill>
                            <a:srgbClr val="FF0000"/>
                          </a:solidFill>
                          <a:latin typeface="Cambria Math" panose="02040503050406030204" pitchFamily="18" charset="0"/>
                        </a:rPr>
                        <m:t>𝒃</m:t>
                      </m:r>
                      <m:r>
                        <a:rPr lang="en-US" sz="4000" b="1" i="1" smtClean="0">
                          <a:solidFill>
                            <a:srgbClr val="FF0000"/>
                          </a:solidFill>
                          <a:latin typeface="Cambria Math" panose="02040503050406030204" pitchFamily="18" charset="0"/>
                        </a:rPr>
                        <m:t>)= </m:t>
                      </m:r>
                      <m:r>
                        <a:rPr lang="en-US" sz="4000" b="1" i="1" smtClean="0">
                          <a:solidFill>
                            <a:srgbClr val="FF0000"/>
                          </a:solidFill>
                          <a:latin typeface="Cambria Math" panose="02040503050406030204" pitchFamily="18" charset="0"/>
                        </a:rPr>
                        <m:t>𝑾𝒙</m:t>
                      </m:r>
                      <m:r>
                        <a:rPr lang="en-US" sz="4000" b="1" i="1" smtClean="0">
                          <a:solidFill>
                            <a:srgbClr val="FF0000"/>
                          </a:solidFill>
                          <a:latin typeface="Cambria Math" panose="02040503050406030204" pitchFamily="18" charset="0"/>
                        </a:rPr>
                        <m:t>+</m:t>
                      </m:r>
                      <m:r>
                        <a:rPr lang="en-US" sz="4000" b="1" i="1" smtClean="0">
                          <a:solidFill>
                            <a:srgbClr val="FF0000"/>
                          </a:solidFill>
                          <a:latin typeface="Cambria Math" panose="02040503050406030204" pitchFamily="18" charset="0"/>
                        </a:rPr>
                        <m:t>𝒃</m:t>
                      </m:r>
                      <m:r>
                        <a:rPr lang="en-US" sz="4000" b="1" i="1" smtClean="0">
                          <a:solidFill>
                            <a:srgbClr val="FF0000"/>
                          </a:solidFill>
                          <a:latin typeface="Cambria Math" panose="02040503050406030204" pitchFamily="18" charset="0"/>
                        </a:rPr>
                        <m:t> </m:t>
                      </m:r>
                    </m:oMath>
                  </m:oMathPara>
                </a14:m>
                <a:endParaRPr lang="en-US" sz="4000" dirty="0">
                  <a:solidFill>
                    <a:srgbClr val="FF0000"/>
                  </a:solidFill>
                </a:endParaRPr>
              </a:p>
            </p:txBody>
          </p:sp>
        </mc:Choice>
        <mc:Fallback xmlns="">
          <p:sp>
            <p:nvSpPr>
              <p:cNvPr id="244" name="TextBox 243"/>
              <p:cNvSpPr txBox="1">
                <a:spLocks noRot="1" noChangeAspect="1" noMove="1" noResize="1" noEditPoints="1" noAdjustHandles="1" noChangeArrowheads="1" noChangeShapeType="1" noTextEdit="1"/>
              </p:cNvSpPr>
              <p:nvPr/>
            </p:nvSpPr>
            <p:spPr>
              <a:xfrm>
                <a:off x="1900840" y="474713"/>
                <a:ext cx="4954305" cy="615553"/>
              </a:xfrm>
              <a:prstGeom prst="rect">
                <a:avLst/>
              </a:prstGeom>
              <a:blipFill>
                <a:blip r:embed="rId4"/>
                <a:stretch>
                  <a:fillRect/>
                </a:stretch>
              </a:blipFill>
            </p:spPr>
            <p:txBody>
              <a:bodyPr/>
              <a:lstStyle/>
              <a:p>
                <a:r>
                  <a:rPr lang="en-US">
                    <a:noFill/>
                  </a:rPr>
                  <a:t> </a:t>
                </a:r>
              </a:p>
            </p:txBody>
          </p:sp>
        </mc:Fallback>
      </mc:AlternateContent>
      <p:sp>
        <p:nvSpPr>
          <p:cNvPr id="125" name="Title 1"/>
          <p:cNvSpPr txBox="1">
            <a:spLocks/>
          </p:cNvSpPr>
          <p:nvPr/>
        </p:nvSpPr>
        <p:spPr bwMode="auto">
          <a:xfrm>
            <a:off x="3636197" y="995829"/>
            <a:ext cx="1897542" cy="73342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Biases</a:t>
            </a:r>
          </a:p>
          <a:p>
            <a:r>
              <a:rPr lang="en-US" sz="2000" b="0" kern="0" dirty="0" smtClean="0">
                <a:latin typeface="Arial" panose="020B0604020202020204" pitchFamily="34" charset="0"/>
                <a:cs typeface="Arial" panose="020B0604020202020204" pitchFamily="34" charset="0"/>
              </a:rPr>
              <a:t>(10,1</a:t>
            </a:r>
            <a:r>
              <a:rPr lang="en-US" sz="2000" b="0" kern="0" dirty="0" smtClean="0">
                <a:latin typeface="Arial" panose="020B0604020202020204" pitchFamily="34" charset="0"/>
                <a:cs typeface="Arial" panose="020B0604020202020204" pitchFamily="34" charset="0"/>
              </a:rPr>
              <a:t>)</a:t>
            </a:r>
            <a:endParaRPr lang="en-US" sz="2000" b="0" kern="0" dirty="0">
              <a:latin typeface="Arial" panose="020B0604020202020204" pitchFamily="34" charset="0"/>
              <a:cs typeface="Arial" panose="020B0604020202020204" pitchFamily="34" charset="0"/>
            </a:endParaRPr>
          </a:p>
        </p:txBody>
      </p:sp>
      <p:sp>
        <p:nvSpPr>
          <p:cNvPr id="191" name="Title 1"/>
          <p:cNvSpPr txBox="1">
            <a:spLocks/>
          </p:cNvSpPr>
          <p:nvPr/>
        </p:nvSpPr>
        <p:spPr bwMode="auto">
          <a:xfrm>
            <a:off x="5448300" y="1067640"/>
            <a:ext cx="2209800" cy="57040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Scores</a:t>
            </a:r>
          </a:p>
          <a:p>
            <a:r>
              <a:rPr lang="en-US" sz="2000" b="0" kern="0" dirty="0" smtClean="0">
                <a:latin typeface="Arial" panose="020B0604020202020204" pitchFamily="34" charset="0"/>
                <a:cs typeface="Arial" panose="020B0604020202020204" pitchFamily="34" charset="0"/>
              </a:rPr>
              <a:t>(10 x </a:t>
            </a:r>
            <a:r>
              <a:rPr lang="en-US" sz="2000" b="0" kern="0" dirty="0">
                <a:latin typeface="Arial" panose="020B0604020202020204" pitchFamily="34" charset="0"/>
                <a:cs typeface="Arial" panose="020B0604020202020204" pitchFamily="34" charset="0"/>
              </a:rPr>
              <a:t>1</a:t>
            </a:r>
            <a:r>
              <a:rPr lang="en-US" sz="2000" b="0" kern="0" dirty="0" smtClean="0">
                <a:latin typeface="Arial" panose="020B0604020202020204" pitchFamily="34" charset="0"/>
                <a:cs typeface="Arial" panose="020B0604020202020204" pitchFamily="34" charset="0"/>
              </a:rPr>
              <a:t>)</a:t>
            </a:r>
          </a:p>
        </p:txBody>
      </p:sp>
      <p:sp>
        <p:nvSpPr>
          <p:cNvPr id="192" name="Title 1"/>
          <p:cNvSpPr txBox="1">
            <a:spLocks/>
          </p:cNvSpPr>
          <p:nvPr/>
        </p:nvSpPr>
        <p:spPr bwMode="auto">
          <a:xfrm>
            <a:off x="744741" y="4586941"/>
            <a:ext cx="586896"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25</a:t>
            </a:r>
            <a:endParaRPr lang="en-US" sz="2000" b="0" kern="0" baseline="-25000" dirty="0">
              <a:latin typeface="Arial" panose="020B0604020202020204" pitchFamily="34" charset="0"/>
              <a:cs typeface="Arial" panose="020B0604020202020204" pitchFamily="34" charset="0"/>
            </a:endParaRPr>
          </a:p>
        </p:txBody>
      </p:sp>
      <p:sp>
        <p:nvSpPr>
          <p:cNvPr id="193" name="Title 1"/>
          <p:cNvSpPr txBox="1">
            <a:spLocks/>
          </p:cNvSpPr>
          <p:nvPr/>
        </p:nvSpPr>
        <p:spPr bwMode="auto">
          <a:xfrm>
            <a:off x="746920" y="4870385"/>
            <a:ext cx="586896"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29</a:t>
            </a:r>
            <a:endParaRPr lang="en-US" sz="2000" b="0" kern="0" baseline="-25000" dirty="0">
              <a:latin typeface="Arial" panose="020B0604020202020204" pitchFamily="34" charset="0"/>
              <a:cs typeface="Arial" panose="020B0604020202020204" pitchFamily="34" charset="0"/>
            </a:endParaRPr>
          </a:p>
        </p:txBody>
      </p:sp>
      <p:sp>
        <p:nvSpPr>
          <p:cNvPr id="194" name="Title 1"/>
          <p:cNvSpPr txBox="1">
            <a:spLocks/>
          </p:cNvSpPr>
          <p:nvPr/>
        </p:nvSpPr>
        <p:spPr bwMode="auto">
          <a:xfrm>
            <a:off x="706641" y="5598898"/>
            <a:ext cx="686504"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119</a:t>
            </a:r>
            <a:endParaRPr lang="en-US" sz="2000" b="0" kern="0" baseline="-25000" dirty="0">
              <a:latin typeface="Arial" panose="020B0604020202020204" pitchFamily="34" charset="0"/>
              <a:cs typeface="Arial" panose="020B0604020202020204" pitchFamily="34" charset="0"/>
            </a:endParaRPr>
          </a:p>
        </p:txBody>
      </p:sp>
      <p:grpSp>
        <p:nvGrpSpPr>
          <p:cNvPr id="195" name="Group 194"/>
          <p:cNvGrpSpPr/>
          <p:nvPr/>
        </p:nvGrpSpPr>
        <p:grpSpPr>
          <a:xfrm>
            <a:off x="774114" y="4626779"/>
            <a:ext cx="542675" cy="1698925"/>
            <a:chOff x="2212544" y="2400598"/>
            <a:chExt cx="542675" cy="2266652"/>
          </a:xfrm>
        </p:grpSpPr>
        <p:sp>
          <p:nvSpPr>
            <p:cNvPr id="196" name="Left Bracket 195"/>
            <p:cNvSpPr/>
            <p:nvPr/>
          </p:nvSpPr>
          <p:spPr bwMode="auto">
            <a:xfrm>
              <a:off x="2212544"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97" name="Left Bracket 196"/>
            <p:cNvSpPr/>
            <p:nvPr/>
          </p:nvSpPr>
          <p:spPr bwMode="auto">
            <a:xfrm flipH="1">
              <a:off x="2709500" y="2400598"/>
              <a:ext cx="45719" cy="2266652"/>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98" name="Title 1"/>
          <p:cNvSpPr txBox="1">
            <a:spLocks/>
          </p:cNvSpPr>
          <p:nvPr/>
        </p:nvSpPr>
        <p:spPr bwMode="auto">
          <a:xfrm rot="5400000">
            <a:off x="740331" y="5299161"/>
            <a:ext cx="752475" cy="323850"/>
          </a:xfrm>
          <a:prstGeom prst="rect">
            <a:avLst/>
          </a:prstGeom>
          <a:noFill/>
          <a:ln w="9525">
            <a:noFill/>
            <a:miter lim="800000"/>
            <a:headEnd/>
            <a:tailEnd/>
          </a:ln>
        </p:spPr>
        <p:txBody>
          <a:bodyPr vert="horz" wrap="square" lIns="0" tIns="0" rIns="0" bIns="0" numCol="1" anchor="ctr" anchorCtr="1"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sp>
        <p:nvSpPr>
          <p:cNvPr id="199" name="Title 1"/>
          <p:cNvSpPr txBox="1">
            <a:spLocks/>
          </p:cNvSpPr>
          <p:nvPr/>
        </p:nvSpPr>
        <p:spPr bwMode="auto">
          <a:xfrm>
            <a:off x="697116" y="5882341"/>
            <a:ext cx="686504" cy="443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72</a:t>
            </a:r>
            <a:endParaRPr lang="en-US" sz="2000" b="0" kern="0" baseline="-25000" dirty="0">
              <a:latin typeface="Arial" panose="020B0604020202020204" pitchFamily="34" charset="0"/>
              <a:cs typeface="Arial" panose="020B0604020202020204" pitchFamily="34" charset="0"/>
            </a:endParaRPr>
          </a:p>
        </p:txBody>
      </p:sp>
      <p:sp>
        <p:nvSpPr>
          <p:cNvPr id="200" name="Title 1"/>
          <p:cNvSpPr txBox="1">
            <a:spLocks/>
          </p:cNvSpPr>
          <p:nvPr/>
        </p:nvSpPr>
        <p:spPr bwMode="auto">
          <a:xfrm>
            <a:off x="3090089" y="6171830"/>
            <a:ext cx="2227123" cy="860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(3072)</a:t>
            </a:r>
            <a:endParaRPr lang="en-US" sz="2000" b="0" kern="0" dirty="0">
              <a:latin typeface="Arial" panose="020B0604020202020204" pitchFamily="34" charset="0"/>
              <a:cs typeface="Arial" panose="020B0604020202020204" pitchFamily="34" charset="0"/>
            </a:endParaRPr>
          </a:p>
        </p:txBody>
      </p:sp>
      <p:grpSp>
        <p:nvGrpSpPr>
          <p:cNvPr id="201" name="Group 200"/>
          <p:cNvGrpSpPr/>
          <p:nvPr/>
        </p:nvGrpSpPr>
        <p:grpSpPr>
          <a:xfrm>
            <a:off x="5741577" y="4969581"/>
            <a:ext cx="371609" cy="1049517"/>
            <a:chOff x="5741577" y="4969581"/>
            <a:chExt cx="371609" cy="1049517"/>
          </a:xfrm>
        </p:grpSpPr>
        <p:sp>
          <p:nvSpPr>
            <p:cNvPr id="202" name="Oval 201"/>
            <p:cNvSpPr/>
            <p:nvPr/>
          </p:nvSpPr>
          <p:spPr bwMode="auto">
            <a:xfrm>
              <a:off x="5741577" y="4969581"/>
              <a:ext cx="180220" cy="1802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03" name="Oval 202"/>
            <p:cNvSpPr/>
            <p:nvPr/>
          </p:nvSpPr>
          <p:spPr bwMode="auto">
            <a:xfrm>
              <a:off x="5741577" y="5224010"/>
              <a:ext cx="180220" cy="1802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04" name="Oval 203"/>
            <p:cNvSpPr/>
            <p:nvPr/>
          </p:nvSpPr>
          <p:spPr bwMode="auto">
            <a:xfrm>
              <a:off x="5741577" y="5838878"/>
              <a:ext cx="180220" cy="1802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05" name="Title 1"/>
            <p:cNvSpPr txBox="1">
              <a:spLocks/>
            </p:cNvSpPr>
            <p:nvPr/>
          </p:nvSpPr>
          <p:spPr bwMode="auto">
            <a:xfrm rot="5400000">
              <a:off x="5684464" y="5484368"/>
              <a:ext cx="518205" cy="339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grpSp>
      <p:sp>
        <p:nvSpPr>
          <p:cNvPr id="206" name="Title 1"/>
          <p:cNvSpPr txBox="1">
            <a:spLocks/>
          </p:cNvSpPr>
          <p:nvPr/>
        </p:nvSpPr>
        <p:spPr bwMode="auto">
          <a:xfrm>
            <a:off x="4816656" y="6203634"/>
            <a:ext cx="2111934" cy="81629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r>
              <a:rPr lang="en-US" sz="2000" b="0" kern="0" dirty="0" smtClean="0">
                <a:latin typeface="Arial" panose="020B0604020202020204" pitchFamily="34" charset="0"/>
                <a:cs typeface="Arial" panose="020B0604020202020204" pitchFamily="34" charset="0"/>
              </a:rPr>
              <a:t>(10)</a:t>
            </a:r>
            <a:endParaRPr lang="en-US" sz="2000" b="0" kern="0" dirty="0">
              <a:latin typeface="Arial" panose="020B0604020202020204" pitchFamily="34" charset="0"/>
              <a:cs typeface="Arial" panose="020B0604020202020204" pitchFamily="34" charset="0"/>
            </a:endParaRPr>
          </a:p>
        </p:txBody>
      </p:sp>
      <p:grpSp>
        <p:nvGrpSpPr>
          <p:cNvPr id="207" name="Group 206"/>
          <p:cNvGrpSpPr/>
          <p:nvPr/>
        </p:nvGrpSpPr>
        <p:grpSpPr>
          <a:xfrm>
            <a:off x="4342222" y="4767774"/>
            <a:ext cx="1399355" cy="1500526"/>
            <a:chOff x="2905125" y="4666904"/>
            <a:chExt cx="1257300" cy="1348201"/>
          </a:xfrm>
        </p:grpSpPr>
        <p:cxnSp>
          <p:nvCxnSpPr>
            <p:cNvPr id="208" name="Straight Connector 207"/>
            <p:cNvCxnSpPr>
              <a:stCxn id="234" idx="6"/>
              <a:endCxn id="202" idx="2"/>
            </p:cNvCxnSpPr>
            <p:nvPr/>
          </p:nvCxnSpPr>
          <p:spPr bwMode="auto">
            <a:xfrm>
              <a:off x="2905125" y="4666904"/>
              <a:ext cx="1257300" cy="262284"/>
            </a:xfrm>
            <a:prstGeom prst="line">
              <a:avLst/>
            </a:prstGeom>
            <a:solidFill>
              <a:schemeClr val="accent1"/>
            </a:solidFill>
            <a:ln w="9525" cap="flat" cmpd="sng" algn="ctr">
              <a:solidFill>
                <a:srgbClr val="FF78FF"/>
              </a:solidFill>
              <a:prstDash val="solid"/>
              <a:round/>
              <a:headEnd type="none" w="med" len="med"/>
              <a:tailEnd type="none" w="med" len="med"/>
            </a:ln>
            <a:effectLst/>
          </p:spPr>
        </p:cxnSp>
        <p:cxnSp>
          <p:nvCxnSpPr>
            <p:cNvPr id="209" name="Straight Connector 208"/>
            <p:cNvCxnSpPr>
              <a:stCxn id="235" idx="6"/>
              <a:endCxn id="202" idx="2"/>
            </p:cNvCxnSpPr>
            <p:nvPr/>
          </p:nvCxnSpPr>
          <p:spPr bwMode="auto">
            <a:xfrm>
              <a:off x="2905125" y="4895503"/>
              <a:ext cx="1257300" cy="33684"/>
            </a:xfrm>
            <a:prstGeom prst="line">
              <a:avLst/>
            </a:prstGeom>
            <a:solidFill>
              <a:schemeClr val="accent1"/>
            </a:solidFill>
            <a:ln w="9525" cap="flat" cmpd="sng" algn="ctr">
              <a:solidFill>
                <a:srgbClr val="FF78FF"/>
              </a:solidFill>
              <a:prstDash val="solid"/>
              <a:round/>
              <a:headEnd type="none" w="med" len="med"/>
              <a:tailEnd type="none" w="med" len="med"/>
            </a:ln>
            <a:effectLst/>
          </p:spPr>
        </p:cxnSp>
        <p:cxnSp>
          <p:nvCxnSpPr>
            <p:cNvPr id="210" name="Straight Connector 209"/>
            <p:cNvCxnSpPr>
              <a:stCxn id="236" idx="6"/>
              <a:endCxn id="202" idx="2"/>
            </p:cNvCxnSpPr>
            <p:nvPr/>
          </p:nvCxnSpPr>
          <p:spPr bwMode="auto">
            <a:xfrm flipV="1">
              <a:off x="2905125" y="4929187"/>
              <a:ext cx="1257300" cy="204441"/>
            </a:xfrm>
            <a:prstGeom prst="line">
              <a:avLst/>
            </a:prstGeom>
            <a:solidFill>
              <a:schemeClr val="accent1"/>
            </a:solidFill>
            <a:ln w="9525" cap="flat" cmpd="sng" algn="ctr">
              <a:solidFill>
                <a:srgbClr val="FF78FF"/>
              </a:solidFill>
              <a:prstDash val="solid"/>
              <a:round/>
              <a:headEnd type="none" w="med" len="med"/>
              <a:tailEnd type="none" w="med" len="med"/>
            </a:ln>
            <a:effectLst/>
          </p:spPr>
        </p:cxnSp>
        <p:cxnSp>
          <p:nvCxnSpPr>
            <p:cNvPr id="211" name="Straight Connector 210"/>
            <p:cNvCxnSpPr>
              <a:endCxn id="202" idx="2"/>
            </p:cNvCxnSpPr>
            <p:nvPr/>
          </p:nvCxnSpPr>
          <p:spPr bwMode="auto">
            <a:xfrm flipV="1">
              <a:off x="2905125" y="4929188"/>
              <a:ext cx="1257300" cy="1085917"/>
            </a:xfrm>
            <a:prstGeom prst="line">
              <a:avLst/>
            </a:prstGeom>
            <a:solidFill>
              <a:schemeClr val="accent1"/>
            </a:solidFill>
            <a:ln w="9525" cap="flat" cmpd="sng" algn="ctr">
              <a:solidFill>
                <a:srgbClr val="FF78FF"/>
              </a:solidFill>
              <a:prstDash val="solid"/>
              <a:round/>
              <a:headEnd type="none" w="med" len="med"/>
              <a:tailEnd type="none" w="med" len="med"/>
            </a:ln>
            <a:effectLst/>
          </p:spPr>
        </p:cxnSp>
      </p:grpSp>
      <p:grpSp>
        <p:nvGrpSpPr>
          <p:cNvPr id="212" name="Group 211"/>
          <p:cNvGrpSpPr/>
          <p:nvPr/>
        </p:nvGrpSpPr>
        <p:grpSpPr>
          <a:xfrm>
            <a:off x="4342222" y="4767773"/>
            <a:ext cx="1399355" cy="1500527"/>
            <a:chOff x="4342222" y="4767773"/>
            <a:chExt cx="1399355" cy="1500527"/>
          </a:xfrm>
        </p:grpSpPr>
        <p:cxnSp>
          <p:nvCxnSpPr>
            <p:cNvPr id="213" name="Straight Connector 212"/>
            <p:cNvCxnSpPr>
              <a:stCxn id="234" idx="6"/>
              <a:endCxn id="203" idx="2"/>
            </p:cNvCxnSpPr>
            <p:nvPr/>
          </p:nvCxnSpPr>
          <p:spPr bwMode="auto">
            <a:xfrm>
              <a:off x="4342222" y="4767773"/>
              <a:ext cx="1399355" cy="546347"/>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214" name="Straight Connector 213"/>
            <p:cNvCxnSpPr>
              <a:stCxn id="235" idx="6"/>
            </p:cNvCxnSpPr>
            <p:nvPr/>
          </p:nvCxnSpPr>
          <p:spPr bwMode="auto">
            <a:xfrm>
              <a:off x="4342222" y="5022201"/>
              <a:ext cx="1399355" cy="301536"/>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215" name="Straight Connector 214"/>
            <p:cNvCxnSpPr>
              <a:stCxn id="236" idx="6"/>
            </p:cNvCxnSpPr>
            <p:nvPr/>
          </p:nvCxnSpPr>
          <p:spPr bwMode="auto">
            <a:xfrm>
              <a:off x="4342222" y="5287230"/>
              <a:ext cx="1399355" cy="44044"/>
            </a:xfrm>
            <a:prstGeom prst="line">
              <a:avLst/>
            </a:prstGeom>
            <a:solidFill>
              <a:schemeClr val="accent1"/>
            </a:solidFill>
            <a:ln w="9525" cap="flat" cmpd="sng" algn="ctr">
              <a:solidFill>
                <a:srgbClr val="0070C0"/>
              </a:solidFill>
              <a:prstDash val="solid"/>
              <a:round/>
              <a:headEnd type="none" w="med" len="med"/>
              <a:tailEnd type="none" w="med" len="med"/>
            </a:ln>
            <a:effectLst/>
          </p:spPr>
        </p:cxnSp>
        <p:cxnSp>
          <p:nvCxnSpPr>
            <p:cNvPr id="216" name="Straight Connector 215"/>
            <p:cNvCxnSpPr/>
            <p:nvPr/>
          </p:nvCxnSpPr>
          <p:spPr bwMode="auto">
            <a:xfrm flipV="1">
              <a:off x="4342222" y="5329038"/>
              <a:ext cx="1399355" cy="939262"/>
            </a:xfrm>
            <a:prstGeom prst="line">
              <a:avLst/>
            </a:prstGeom>
            <a:solidFill>
              <a:schemeClr val="accent1"/>
            </a:solidFill>
            <a:ln w="9525" cap="flat" cmpd="sng" algn="ctr">
              <a:solidFill>
                <a:srgbClr val="0070C0"/>
              </a:solidFill>
              <a:prstDash val="solid"/>
              <a:round/>
              <a:headEnd type="none" w="med" len="med"/>
              <a:tailEnd type="none" w="med" len="med"/>
            </a:ln>
            <a:effectLst/>
          </p:spPr>
        </p:cxnSp>
      </p:grpSp>
      <p:grpSp>
        <p:nvGrpSpPr>
          <p:cNvPr id="217" name="Group 216"/>
          <p:cNvGrpSpPr/>
          <p:nvPr/>
        </p:nvGrpSpPr>
        <p:grpSpPr>
          <a:xfrm>
            <a:off x="4342222" y="4767774"/>
            <a:ext cx="1399355" cy="1500526"/>
            <a:chOff x="2905125" y="4666904"/>
            <a:chExt cx="1257300" cy="1348201"/>
          </a:xfrm>
        </p:grpSpPr>
        <p:cxnSp>
          <p:nvCxnSpPr>
            <p:cNvPr id="218" name="Straight Connector 217"/>
            <p:cNvCxnSpPr>
              <a:stCxn id="234" idx="6"/>
              <a:endCxn id="204" idx="2"/>
            </p:cNvCxnSpPr>
            <p:nvPr/>
          </p:nvCxnSpPr>
          <p:spPr bwMode="auto">
            <a:xfrm>
              <a:off x="2905125" y="4666904"/>
              <a:ext cx="1257300" cy="1043335"/>
            </a:xfrm>
            <a:prstGeom prst="line">
              <a:avLst/>
            </a:prstGeom>
            <a:ln>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35" idx="6"/>
              <a:endCxn id="204" idx="2"/>
            </p:cNvCxnSpPr>
            <p:nvPr/>
          </p:nvCxnSpPr>
          <p:spPr bwMode="auto">
            <a:xfrm>
              <a:off x="2905125" y="4895503"/>
              <a:ext cx="1257300" cy="814735"/>
            </a:xfrm>
            <a:prstGeom prst="line">
              <a:avLst/>
            </a:prstGeom>
            <a:ln>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36" idx="6"/>
              <a:endCxn id="204" idx="2"/>
            </p:cNvCxnSpPr>
            <p:nvPr/>
          </p:nvCxnSpPr>
          <p:spPr bwMode="auto">
            <a:xfrm>
              <a:off x="2905125" y="5133628"/>
              <a:ext cx="1257300" cy="576610"/>
            </a:xfrm>
            <a:prstGeom prst="line">
              <a:avLst/>
            </a:prstGeom>
            <a:ln>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bwMode="auto">
            <a:xfrm flipV="1">
              <a:off x="2905125" y="5710238"/>
              <a:ext cx="1257300" cy="304867"/>
            </a:xfrm>
            <a:prstGeom prst="line">
              <a:avLst/>
            </a:prstGeom>
            <a:ln>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4486641" y="4434974"/>
            <a:ext cx="992326" cy="1725751"/>
            <a:chOff x="2225258" y="4367888"/>
            <a:chExt cx="891591" cy="1550562"/>
          </a:xfrm>
        </p:grpSpPr>
        <p:sp>
          <p:nvSpPr>
            <p:cNvPr id="223" name="Rectangle 222"/>
            <p:cNvSpPr/>
            <p:nvPr/>
          </p:nvSpPr>
          <p:spPr>
            <a:xfrm>
              <a:off x="2225258" y="4367888"/>
              <a:ext cx="607859" cy="400110"/>
            </a:xfrm>
            <a:prstGeom prst="rect">
              <a:avLst/>
            </a:prstGeom>
          </p:spPr>
          <p:txBody>
            <a:bodyPr wrap="none">
              <a:spAutoFit/>
            </a:bodyPr>
            <a:lstStyle/>
            <a:p>
              <a:r>
                <a:rPr lang="en-US" sz="2000" b="0" dirty="0">
                  <a:solidFill>
                    <a:srgbClr val="FF78FF"/>
                  </a:solidFill>
                  <a:latin typeface="Arial" panose="020B0604020202020204" pitchFamily="34" charset="0"/>
                  <a:cs typeface="Arial" panose="020B0604020202020204" pitchFamily="34" charset="0"/>
                </a:rPr>
                <a:t>w</a:t>
              </a:r>
              <a:r>
                <a:rPr lang="en-US" sz="2000" b="0" baseline="-25000" dirty="0">
                  <a:solidFill>
                    <a:srgbClr val="FF78FF"/>
                  </a:solidFill>
                  <a:latin typeface="Arial" panose="020B0604020202020204" pitchFamily="34" charset="0"/>
                  <a:cs typeface="Arial" panose="020B0604020202020204" pitchFamily="34" charset="0"/>
                </a:rPr>
                <a:t>1,1</a:t>
              </a:r>
            </a:p>
          </p:txBody>
        </p:sp>
        <p:sp>
          <p:nvSpPr>
            <p:cNvPr id="224" name="Rectangle 223"/>
            <p:cNvSpPr/>
            <p:nvPr/>
          </p:nvSpPr>
          <p:spPr>
            <a:xfrm>
              <a:off x="2225258" y="4594110"/>
              <a:ext cx="607859" cy="400110"/>
            </a:xfrm>
            <a:prstGeom prst="rect">
              <a:avLst/>
            </a:prstGeom>
          </p:spPr>
          <p:txBody>
            <a:bodyPr wrap="none">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2000" b="0" baseline="-25000" dirty="0" smtClean="0">
                  <a:solidFill>
                    <a:srgbClr val="FF78FF"/>
                  </a:solidFill>
                  <a:latin typeface="Arial" panose="020B0604020202020204" pitchFamily="34" charset="0"/>
                  <a:cs typeface="Arial" panose="020B0604020202020204" pitchFamily="34" charset="0"/>
                </a:rPr>
                <a:t>1,2</a:t>
              </a:r>
              <a:endParaRPr lang="en-US" sz="2000" b="0" baseline="-25000" dirty="0">
                <a:solidFill>
                  <a:srgbClr val="FF78FF"/>
                </a:solidFill>
                <a:latin typeface="Arial" panose="020B0604020202020204" pitchFamily="34" charset="0"/>
                <a:cs typeface="Arial" panose="020B0604020202020204" pitchFamily="34" charset="0"/>
              </a:endParaRPr>
            </a:p>
          </p:txBody>
        </p:sp>
        <p:sp>
          <p:nvSpPr>
            <p:cNvPr id="225" name="Rectangle 224"/>
            <p:cNvSpPr/>
            <p:nvPr/>
          </p:nvSpPr>
          <p:spPr>
            <a:xfrm>
              <a:off x="2225258" y="4952985"/>
              <a:ext cx="607859" cy="400110"/>
            </a:xfrm>
            <a:prstGeom prst="rect">
              <a:avLst/>
            </a:prstGeom>
          </p:spPr>
          <p:txBody>
            <a:bodyPr wrap="none">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2000" b="0" baseline="-25000" dirty="0" smtClean="0">
                  <a:solidFill>
                    <a:srgbClr val="FF78FF"/>
                  </a:solidFill>
                  <a:latin typeface="Arial" panose="020B0604020202020204" pitchFamily="34" charset="0"/>
                  <a:cs typeface="Arial" panose="020B0604020202020204" pitchFamily="34" charset="0"/>
                </a:rPr>
                <a:t>1,3</a:t>
              </a:r>
              <a:endParaRPr lang="en-US" sz="2000" b="0" baseline="-25000" dirty="0">
                <a:solidFill>
                  <a:srgbClr val="FF78FF"/>
                </a:solidFill>
                <a:latin typeface="Arial" panose="020B0604020202020204" pitchFamily="34" charset="0"/>
                <a:cs typeface="Arial" panose="020B0604020202020204" pitchFamily="34" charset="0"/>
              </a:endParaRPr>
            </a:p>
          </p:txBody>
        </p:sp>
        <p:sp>
          <p:nvSpPr>
            <p:cNvPr id="226" name="Rectangle 225"/>
            <p:cNvSpPr/>
            <p:nvPr/>
          </p:nvSpPr>
          <p:spPr>
            <a:xfrm>
              <a:off x="2225258" y="5518340"/>
              <a:ext cx="891591" cy="400110"/>
            </a:xfrm>
            <a:prstGeom prst="rect">
              <a:avLst/>
            </a:prstGeom>
          </p:spPr>
          <p:txBody>
            <a:bodyPr wrap="none">
              <a:spAutoFit/>
            </a:bodyPr>
            <a:lstStyle/>
            <a:p>
              <a:r>
                <a:rPr lang="en-US" sz="2000" b="0" dirty="0" smtClean="0">
                  <a:solidFill>
                    <a:srgbClr val="FF78FF"/>
                  </a:solidFill>
                  <a:latin typeface="Arial" panose="020B0604020202020204" pitchFamily="34" charset="0"/>
                  <a:cs typeface="Arial" panose="020B0604020202020204" pitchFamily="34" charset="0"/>
                </a:rPr>
                <a:t>w</a:t>
              </a:r>
              <a:r>
                <a:rPr lang="en-US" sz="2000" b="0" baseline="-25000" dirty="0" smtClean="0">
                  <a:solidFill>
                    <a:srgbClr val="FF78FF"/>
                  </a:solidFill>
                  <a:latin typeface="Arial" panose="020B0604020202020204" pitchFamily="34" charset="0"/>
                  <a:cs typeface="Arial" panose="020B0604020202020204" pitchFamily="34" charset="0"/>
                </a:rPr>
                <a:t>1,3072</a:t>
              </a:r>
              <a:endParaRPr lang="en-US" sz="2000" b="0" baseline="-25000" dirty="0">
                <a:solidFill>
                  <a:srgbClr val="FF78FF"/>
                </a:solidFill>
                <a:latin typeface="Arial" panose="020B0604020202020204" pitchFamily="34" charset="0"/>
                <a:cs typeface="Arial" panose="020B0604020202020204" pitchFamily="34" charset="0"/>
              </a:endParaRPr>
            </a:p>
          </p:txBody>
        </p:sp>
      </p:grpSp>
      <p:cxnSp>
        <p:nvCxnSpPr>
          <p:cNvPr id="227" name="Straight Arrow Connector 226"/>
          <p:cNvCxnSpPr/>
          <p:nvPr/>
        </p:nvCxnSpPr>
        <p:spPr bwMode="auto">
          <a:xfrm>
            <a:off x="1393145" y="4764119"/>
            <a:ext cx="268355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8" name="Straight Arrow Connector 227"/>
          <p:cNvCxnSpPr/>
          <p:nvPr/>
        </p:nvCxnSpPr>
        <p:spPr bwMode="auto">
          <a:xfrm>
            <a:off x="1372461" y="5062092"/>
            <a:ext cx="268355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9" name="Straight Arrow Connector 228"/>
          <p:cNvCxnSpPr/>
          <p:nvPr/>
        </p:nvCxnSpPr>
        <p:spPr bwMode="auto">
          <a:xfrm>
            <a:off x="1393145" y="6171830"/>
            <a:ext cx="2683555" cy="964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30" name="Group 229"/>
          <p:cNvGrpSpPr/>
          <p:nvPr/>
        </p:nvGrpSpPr>
        <p:grpSpPr>
          <a:xfrm>
            <a:off x="4152173" y="4672748"/>
            <a:ext cx="381438" cy="1664385"/>
            <a:chOff x="4152173" y="4672748"/>
            <a:chExt cx="381438" cy="1664385"/>
          </a:xfrm>
        </p:grpSpPr>
        <p:grpSp>
          <p:nvGrpSpPr>
            <p:cNvPr id="231" name="Group 230"/>
            <p:cNvGrpSpPr/>
            <p:nvPr/>
          </p:nvGrpSpPr>
          <p:grpSpPr>
            <a:xfrm>
              <a:off x="4152173" y="4672748"/>
              <a:ext cx="190049" cy="1664385"/>
              <a:chOff x="4152173" y="4672748"/>
              <a:chExt cx="190049" cy="1664385"/>
            </a:xfrm>
          </p:grpSpPr>
          <p:sp>
            <p:nvSpPr>
              <p:cNvPr id="233" name="Oval 232"/>
              <p:cNvSpPr/>
              <p:nvPr/>
            </p:nvSpPr>
            <p:spPr bwMode="auto">
              <a:xfrm>
                <a:off x="4162002" y="6156913"/>
                <a:ext cx="180220" cy="1802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34" name="Oval 233"/>
              <p:cNvSpPr/>
              <p:nvPr/>
            </p:nvSpPr>
            <p:spPr bwMode="auto">
              <a:xfrm>
                <a:off x="4152173" y="4672748"/>
                <a:ext cx="190049" cy="19004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35" name="Oval 234"/>
              <p:cNvSpPr/>
              <p:nvPr/>
            </p:nvSpPr>
            <p:spPr bwMode="auto">
              <a:xfrm>
                <a:off x="4152173" y="4927176"/>
                <a:ext cx="190049" cy="19004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236" name="Oval 235"/>
              <p:cNvSpPr/>
              <p:nvPr/>
            </p:nvSpPr>
            <p:spPr bwMode="auto">
              <a:xfrm>
                <a:off x="4152173" y="5192205"/>
                <a:ext cx="190049" cy="19004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232" name="Title 1"/>
            <p:cNvSpPr txBox="1">
              <a:spLocks/>
            </p:cNvSpPr>
            <p:nvPr/>
          </p:nvSpPr>
          <p:spPr bwMode="auto">
            <a:xfrm rot="5400000">
              <a:off x="3913155" y="5646996"/>
              <a:ext cx="883172" cy="35774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grpSp>
      <p:sp>
        <p:nvSpPr>
          <p:cNvPr id="237" name="Title 1"/>
          <p:cNvSpPr txBox="1">
            <a:spLocks/>
          </p:cNvSpPr>
          <p:nvPr/>
        </p:nvSpPr>
        <p:spPr bwMode="auto">
          <a:xfrm>
            <a:off x="7281177" y="4913398"/>
            <a:ext cx="1027468"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000" b="0" kern="0" dirty="0" smtClean="0">
                <a:solidFill>
                  <a:srgbClr val="FF78FF"/>
                </a:solidFill>
                <a:latin typeface="Arial" panose="020B0604020202020204" pitchFamily="34" charset="0"/>
                <a:cs typeface="Arial" panose="020B0604020202020204" pitchFamily="34" charset="0"/>
              </a:rPr>
              <a:t>11.95</a:t>
            </a:r>
            <a:endParaRPr lang="en-US" sz="2000" b="0" kern="0" dirty="0">
              <a:solidFill>
                <a:srgbClr val="FF78FF"/>
              </a:solidFill>
              <a:latin typeface="Arial" panose="020B0604020202020204" pitchFamily="34" charset="0"/>
              <a:cs typeface="Arial" panose="020B0604020202020204" pitchFamily="34" charset="0"/>
            </a:endParaRPr>
          </a:p>
        </p:txBody>
      </p:sp>
      <p:sp>
        <p:nvSpPr>
          <p:cNvPr id="238" name="Title 1"/>
          <p:cNvSpPr txBox="1">
            <a:spLocks/>
          </p:cNvSpPr>
          <p:nvPr/>
        </p:nvSpPr>
        <p:spPr bwMode="auto">
          <a:xfrm>
            <a:off x="7281177" y="5210827"/>
            <a:ext cx="1027468"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000" b="0" kern="0" dirty="0" smtClean="0">
                <a:solidFill>
                  <a:srgbClr val="00B0F0"/>
                </a:solidFill>
                <a:latin typeface="Arial" panose="020B0604020202020204" pitchFamily="34" charset="0"/>
                <a:cs typeface="Arial" panose="020B0604020202020204" pitchFamily="34" charset="0"/>
              </a:rPr>
              <a:t>12.13</a:t>
            </a:r>
            <a:endParaRPr lang="en-US" sz="2000" b="0" kern="0" dirty="0">
              <a:solidFill>
                <a:srgbClr val="00B0F0"/>
              </a:solidFill>
              <a:latin typeface="Arial" panose="020B0604020202020204" pitchFamily="34" charset="0"/>
              <a:cs typeface="Arial" panose="020B0604020202020204" pitchFamily="34" charset="0"/>
            </a:endParaRPr>
          </a:p>
        </p:txBody>
      </p:sp>
      <p:sp>
        <p:nvSpPr>
          <p:cNvPr id="239" name="Title 1"/>
          <p:cNvSpPr txBox="1">
            <a:spLocks/>
          </p:cNvSpPr>
          <p:nvPr/>
        </p:nvSpPr>
        <p:spPr bwMode="auto">
          <a:xfrm>
            <a:off x="7338327" y="5841759"/>
            <a:ext cx="828285"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000" b="0" kern="0" dirty="0" smtClean="0">
                <a:solidFill>
                  <a:srgbClr val="00B050"/>
                </a:solidFill>
                <a:latin typeface="Arial" panose="020B0604020202020204" pitchFamily="34" charset="0"/>
                <a:cs typeface="Arial" panose="020B0604020202020204" pitchFamily="34" charset="0"/>
              </a:rPr>
              <a:t>2.56</a:t>
            </a:r>
            <a:endParaRPr lang="en-US" sz="2000" b="0" kern="0" dirty="0">
              <a:solidFill>
                <a:srgbClr val="00B050"/>
              </a:solidFill>
              <a:latin typeface="Arial" panose="020B0604020202020204" pitchFamily="34" charset="0"/>
              <a:cs typeface="Arial" panose="020B0604020202020204" pitchFamily="34" charset="0"/>
            </a:endParaRPr>
          </a:p>
        </p:txBody>
      </p:sp>
      <p:cxnSp>
        <p:nvCxnSpPr>
          <p:cNvPr id="240" name="Straight Arrow Connector 239"/>
          <p:cNvCxnSpPr>
            <a:endCxn id="237" idx="1"/>
          </p:cNvCxnSpPr>
          <p:nvPr/>
        </p:nvCxnSpPr>
        <p:spPr bwMode="auto">
          <a:xfrm>
            <a:off x="5996549" y="5065798"/>
            <a:ext cx="12846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1" name="Straight Arrow Connector 240"/>
          <p:cNvCxnSpPr/>
          <p:nvPr/>
        </p:nvCxnSpPr>
        <p:spPr bwMode="auto">
          <a:xfrm>
            <a:off x="6006074" y="5322973"/>
            <a:ext cx="12846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2" name="Straight Arrow Connector 241"/>
          <p:cNvCxnSpPr/>
          <p:nvPr/>
        </p:nvCxnSpPr>
        <p:spPr bwMode="auto">
          <a:xfrm>
            <a:off x="6015599" y="5961148"/>
            <a:ext cx="128462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5" name="Title 1"/>
          <p:cNvSpPr txBox="1">
            <a:spLocks/>
          </p:cNvSpPr>
          <p:nvPr/>
        </p:nvSpPr>
        <p:spPr bwMode="auto">
          <a:xfrm rot="5400000">
            <a:off x="7522789" y="5493893"/>
            <a:ext cx="518205" cy="339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a:t>
            </a:r>
            <a:endParaRPr lang="en-US" sz="24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6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7252" y="2720480"/>
            <a:ext cx="8431441"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Using 50k training dataset, optimize </a:t>
            </a:r>
            <a:r>
              <a:rPr lang="en-US" b="0" i="1" dirty="0" smtClean="0">
                <a:latin typeface="Arial" panose="020B0604020202020204" pitchFamily="34" charset="0"/>
                <a:cs typeface="Arial" panose="020B0604020202020204" pitchFamily="34" charset="0"/>
              </a:rPr>
              <a:t>W, b </a:t>
            </a:r>
            <a:r>
              <a:rPr lang="en-US" b="0" dirty="0" smtClean="0">
                <a:latin typeface="Arial" panose="020B0604020202020204" pitchFamily="34" charset="0"/>
                <a:cs typeface="Arial" panose="020B0604020202020204" pitchFamily="34" charset="0"/>
              </a:rPr>
              <a:t>iteratively.</a:t>
            </a:r>
          </a:p>
        </p:txBody>
      </p:sp>
      <p:sp>
        <p:nvSpPr>
          <p:cNvPr id="13" name="TextBox 12"/>
          <p:cNvSpPr txBox="1"/>
          <p:nvPr/>
        </p:nvSpPr>
        <p:spPr>
          <a:xfrm>
            <a:off x="358202" y="3682218"/>
            <a:ext cx="7852009"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The training starts with a random values in </a:t>
            </a:r>
            <a:r>
              <a:rPr lang="en-US" b="0" i="1" dirty="0" smtClean="0">
                <a:latin typeface="Arial" panose="020B0604020202020204" pitchFamily="34" charset="0"/>
                <a:cs typeface="Arial" panose="020B0604020202020204" pitchFamily="34" charset="0"/>
              </a:rPr>
              <a:t>W</a:t>
            </a:r>
            <a:r>
              <a:rPr lang="en-US" b="0" i="1" dirty="0">
                <a:latin typeface="Arial" panose="020B0604020202020204" pitchFamily="34" charset="0"/>
                <a:cs typeface="Arial" panose="020B0604020202020204" pitchFamily="34" charset="0"/>
              </a:rPr>
              <a:t>, b</a:t>
            </a:r>
            <a:r>
              <a:rPr lang="en-US" b="0" dirty="0" smtClean="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14" name="TextBox 13"/>
              <p:cNvSpPr txBox="1"/>
              <p:nvPr/>
            </p:nvSpPr>
            <p:spPr>
              <a:xfrm>
                <a:off x="358202" y="5477100"/>
                <a:ext cx="8534589" cy="847220"/>
              </a:xfrm>
              <a:prstGeom prst="rect">
                <a:avLst/>
              </a:prstGeom>
              <a:noFill/>
            </p:spPr>
            <p:txBody>
              <a:bodyPr wrap="square" rtlCol="0">
                <a:spAutoFit/>
              </a:bodyPr>
              <a:lstStyle/>
              <a:p>
                <a:r>
                  <a:rPr lang="en-US" b="0" dirty="0" smtClean="0">
                    <a:solidFill>
                      <a:schemeClr val="tx1"/>
                    </a:solidFill>
                    <a:latin typeface="Arial" panose="020B0604020202020204" pitchFamily="34" charset="0"/>
                    <a:cs typeface="Arial" panose="020B0604020202020204" pitchFamily="34" charset="0"/>
                  </a:rPr>
                  <a:t>2) Adjust W, b by a small amount.</a:t>
                </a:r>
              </a:p>
              <a:p>
                <a:r>
                  <a:rPr lang="en-US" b="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𝑤</m:t>
                        </m:r>
                      </m:e>
                      <m:sub>
                        <m:r>
                          <a:rPr lang="en-US" b="0" i="1" smtClean="0">
                            <a:solidFill>
                              <a:schemeClr val="tx1"/>
                            </a:solidFill>
                            <a:latin typeface="Cambria Math" panose="02040503050406030204" pitchFamily="18" charset="0"/>
                            <a:cs typeface="Arial" panose="020B0604020202020204" pitchFamily="34" charset="0"/>
                          </a:rPr>
                          <m:t>1,1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0</m:t>
                        </m:r>
                        <m:r>
                          <a:rPr lang="en-US" b="0" i="1">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3027</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1</m:t>
                        </m:r>
                      </m:sub>
                    </m:sSub>
                    <m:r>
                      <a:rPr lang="en-US" b="0" i="1">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oMath>
                </a14:m>
                <a:endParaRPr lang="en-US" b="0" dirty="0" smtClean="0">
                  <a:solidFill>
                    <a:schemeClr val="tx1"/>
                  </a:solidFill>
                  <a:latin typeface="Arial" panose="020B0604020202020204" pitchFamily="34" charset="0"/>
                  <a:cs typeface="Arial" panose="020B06040202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58202" y="5477100"/>
                <a:ext cx="8534589" cy="847220"/>
              </a:xfrm>
              <a:prstGeom prst="rect">
                <a:avLst/>
              </a:prstGeom>
              <a:blipFill>
                <a:blip r:embed="rId3"/>
                <a:stretch>
                  <a:fillRect l="-1143" t="-5036" b="-13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160027" y="1276271"/>
                <a:ext cx="4954305"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rPr>
                        <m:t>𝒇</m:t>
                      </m:r>
                      <m:r>
                        <a:rPr lang="en-US" sz="4000" b="1" i="1" smtClean="0">
                          <a:latin typeface="Cambria Math" panose="02040503050406030204" pitchFamily="18" charset="0"/>
                        </a:rPr>
                        <m:t>(</m:t>
                      </m:r>
                      <m:r>
                        <a:rPr lang="en-US" sz="4000" b="1" i="1" smtClean="0">
                          <a:latin typeface="Cambria Math" panose="02040503050406030204" pitchFamily="18" charset="0"/>
                        </a:rPr>
                        <m:t>𝒙</m:t>
                      </m:r>
                      <m:r>
                        <a:rPr lang="en-US" sz="4000" b="1" i="1" smtClean="0">
                          <a:latin typeface="Cambria Math" panose="02040503050406030204" pitchFamily="18" charset="0"/>
                        </a:rPr>
                        <m:t>,</m:t>
                      </m:r>
                      <m:r>
                        <a:rPr lang="en-US" sz="4000" b="1" i="1" smtClean="0">
                          <a:latin typeface="Cambria Math" panose="02040503050406030204" pitchFamily="18" charset="0"/>
                        </a:rPr>
                        <m:t>𝑾</m:t>
                      </m:r>
                      <m:r>
                        <a:rPr lang="en-US" sz="4000" b="1" i="1" smtClean="0">
                          <a:latin typeface="Cambria Math" panose="02040503050406030204" pitchFamily="18" charset="0"/>
                        </a:rPr>
                        <m:t>, </m:t>
                      </m:r>
                      <m:r>
                        <a:rPr lang="en-US" sz="4000" b="1" i="1" smtClean="0">
                          <a:latin typeface="Cambria Math" panose="02040503050406030204" pitchFamily="18" charset="0"/>
                        </a:rPr>
                        <m:t>𝒃</m:t>
                      </m:r>
                      <m:r>
                        <a:rPr lang="en-US" sz="4000" b="1" i="1" smtClean="0">
                          <a:latin typeface="Cambria Math" panose="02040503050406030204" pitchFamily="18" charset="0"/>
                        </a:rPr>
                        <m:t>)= </m:t>
                      </m:r>
                      <m:r>
                        <a:rPr lang="en-US" sz="4000" b="1" i="1" smtClean="0">
                          <a:latin typeface="Cambria Math" panose="02040503050406030204" pitchFamily="18" charset="0"/>
                        </a:rPr>
                        <m:t>𝑾𝒙</m:t>
                      </m:r>
                      <m:r>
                        <a:rPr lang="en-US" sz="4000" b="1" i="1" smtClean="0">
                          <a:latin typeface="Cambria Math" panose="02040503050406030204" pitchFamily="18" charset="0"/>
                        </a:rPr>
                        <m:t>+</m:t>
                      </m:r>
                      <m:r>
                        <a:rPr lang="en-US" sz="4000" b="1" i="1" smtClean="0">
                          <a:latin typeface="Cambria Math" panose="02040503050406030204" pitchFamily="18" charset="0"/>
                        </a:rPr>
                        <m:t>𝒃</m:t>
                      </m:r>
                      <m:r>
                        <a:rPr lang="en-US" sz="4000" b="1" i="1" smtClean="0">
                          <a:latin typeface="Cambria Math" panose="02040503050406030204" pitchFamily="18" charset="0"/>
                        </a:rPr>
                        <m:t> </m:t>
                      </m:r>
                    </m:oMath>
                  </m:oMathPara>
                </a14:m>
                <a:endParaRPr lang="en-US" sz="4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60027" y="1276271"/>
                <a:ext cx="4954305" cy="615553"/>
              </a:xfrm>
              <a:prstGeom prst="rect">
                <a:avLst/>
              </a:prstGeom>
              <a:blipFill>
                <a:blip r:embed="rId4"/>
                <a:stretch>
                  <a:fillRect/>
                </a:stretch>
              </a:blipFill>
            </p:spPr>
            <p:txBody>
              <a:bodyPr/>
              <a:lstStyle/>
              <a:p>
                <a:r>
                  <a:rPr lang="en-US">
                    <a:noFill/>
                  </a:rPr>
                  <a:t> </a:t>
                </a:r>
              </a:p>
            </p:txBody>
          </p:sp>
        </mc:Fallback>
      </mc:AlternateContent>
      <p:sp>
        <p:nvSpPr>
          <p:cNvPr id="8" name="Title 1"/>
          <p:cNvSpPr txBox="1">
            <a:spLocks/>
          </p:cNvSpPr>
          <p:nvPr/>
        </p:nvSpPr>
        <p:spPr bwMode="auto">
          <a:xfrm>
            <a:off x="279399" y="254001"/>
            <a:ext cx="9135335"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Linear classifier</a:t>
            </a:r>
            <a:endParaRPr lang="en-US" sz="3200" b="0" kern="0" dirty="0">
              <a:latin typeface="Arial" panose="020B0604020202020204" pitchFamily="34" charset="0"/>
              <a:cs typeface="Arial" panose="020B0604020202020204" pitchFamily="34" charset="0"/>
            </a:endParaRPr>
          </a:p>
        </p:txBody>
      </p:sp>
      <p:sp>
        <p:nvSpPr>
          <p:cNvPr id="11" name="TextBox 10"/>
          <p:cNvSpPr txBox="1"/>
          <p:nvPr/>
        </p:nvSpPr>
        <p:spPr>
          <a:xfrm>
            <a:off x="339781" y="4497804"/>
            <a:ext cx="7852009"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1) Evaluate the linear classifier.</a:t>
            </a:r>
          </a:p>
        </p:txBody>
      </p:sp>
      <p:sp>
        <p:nvSpPr>
          <p:cNvPr id="12" name="Freeform 11"/>
          <p:cNvSpPr/>
          <p:nvPr/>
        </p:nvSpPr>
        <p:spPr bwMode="auto">
          <a:xfrm>
            <a:off x="153759" y="4951477"/>
            <a:ext cx="308465" cy="626384"/>
          </a:xfrm>
          <a:custGeom>
            <a:avLst/>
            <a:gdLst>
              <a:gd name="connsiteX0" fmla="*/ 228600 w 238142"/>
              <a:gd name="connsiteY0" fmla="*/ 733425 h 733425"/>
              <a:gd name="connsiteX1" fmla="*/ 142875 w 238142"/>
              <a:gd name="connsiteY1" fmla="*/ 723900 h 733425"/>
              <a:gd name="connsiteX2" fmla="*/ 104775 w 238142"/>
              <a:gd name="connsiteY2" fmla="*/ 666750 h 733425"/>
              <a:gd name="connsiteX3" fmla="*/ 76200 w 238142"/>
              <a:gd name="connsiteY3" fmla="*/ 638175 h 733425"/>
              <a:gd name="connsiteX4" fmla="*/ 47625 w 238142"/>
              <a:gd name="connsiteY4" fmla="*/ 581025 h 733425"/>
              <a:gd name="connsiteX5" fmla="*/ 28575 w 238142"/>
              <a:gd name="connsiteY5" fmla="*/ 523875 h 733425"/>
              <a:gd name="connsiteX6" fmla="*/ 19050 w 238142"/>
              <a:gd name="connsiteY6" fmla="*/ 495300 h 733425"/>
              <a:gd name="connsiteX7" fmla="*/ 9525 w 238142"/>
              <a:gd name="connsiteY7" fmla="*/ 466725 h 733425"/>
              <a:gd name="connsiteX8" fmla="*/ 0 w 238142"/>
              <a:gd name="connsiteY8" fmla="*/ 438150 h 733425"/>
              <a:gd name="connsiteX9" fmla="*/ 28575 w 238142"/>
              <a:gd name="connsiteY9" fmla="*/ 238125 h 733425"/>
              <a:gd name="connsiteX10" fmla="*/ 47625 w 238142"/>
              <a:gd name="connsiteY10" fmla="*/ 209550 h 733425"/>
              <a:gd name="connsiteX11" fmla="*/ 76200 w 238142"/>
              <a:gd name="connsiteY11" fmla="*/ 152400 h 733425"/>
              <a:gd name="connsiteX12" fmla="*/ 104775 w 238142"/>
              <a:gd name="connsiteY12" fmla="*/ 123825 h 733425"/>
              <a:gd name="connsiteX13" fmla="*/ 123825 w 238142"/>
              <a:gd name="connsiteY13" fmla="*/ 95250 h 733425"/>
              <a:gd name="connsiteX14" fmla="*/ 152400 w 238142"/>
              <a:gd name="connsiteY14" fmla="*/ 76200 h 733425"/>
              <a:gd name="connsiteX15" fmla="*/ 180975 w 238142"/>
              <a:gd name="connsiteY15" fmla="*/ 47625 h 733425"/>
              <a:gd name="connsiteX16" fmla="*/ 238125 w 238142"/>
              <a:gd name="connsiteY16"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8142" h="733425">
                <a:moveTo>
                  <a:pt x="228600" y="733425"/>
                </a:moveTo>
                <a:cubicBezTo>
                  <a:pt x="200025" y="730250"/>
                  <a:pt x="170150" y="732992"/>
                  <a:pt x="142875" y="723900"/>
                </a:cubicBezTo>
                <a:cubicBezTo>
                  <a:pt x="103808" y="710878"/>
                  <a:pt x="121088" y="691220"/>
                  <a:pt x="104775" y="666750"/>
                </a:cubicBezTo>
                <a:cubicBezTo>
                  <a:pt x="97303" y="655542"/>
                  <a:pt x="85725" y="647700"/>
                  <a:pt x="76200" y="638175"/>
                </a:cubicBezTo>
                <a:cubicBezTo>
                  <a:pt x="41462" y="533962"/>
                  <a:pt x="96864" y="691812"/>
                  <a:pt x="47625" y="581025"/>
                </a:cubicBezTo>
                <a:cubicBezTo>
                  <a:pt x="39470" y="562675"/>
                  <a:pt x="34925" y="542925"/>
                  <a:pt x="28575" y="523875"/>
                </a:cubicBezTo>
                <a:lnTo>
                  <a:pt x="19050" y="495300"/>
                </a:lnTo>
                <a:lnTo>
                  <a:pt x="9525" y="466725"/>
                </a:lnTo>
                <a:lnTo>
                  <a:pt x="0" y="438150"/>
                </a:lnTo>
                <a:cubicBezTo>
                  <a:pt x="1843" y="410504"/>
                  <a:pt x="-1775" y="283650"/>
                  <a:pt x="28575" y="238125"/>
                </a:cubicBezTo>
                <a:cubicBezTo>
                  <a:pt x="34925" y="228600"/>
                  <a:pt x="42505" y="219789"/>
                  <a:pt x="47625" y="209550"/>
                </a:cubicBezTo>
                <a:cubicBezTo>
                  <a:pt x="69104" y="166592"/>
                  <a:pt x="42078" y="193346"/>
                  <a:pt x="76200" y="152400"/>
                </a:cubicBezTo>
                <a:cubicBezTo>
                  <a:pt x="84824" y="142052"/>
                  <a:pt x="96151" y="134173"/>
                  <a:pt x="104775" y="123825"/>
                </a:cubicBezTo>
                <a:cubicBezTo>
                  <a:pt x="112104" y="115031"/>
                  <a:pt x="115730" y="103345"/>
                  <a:pt x="123825" y="95250"/>
                </a:cubicBezTo>
                <a:cubicBezTo>
                  <a:pt x="131920" y="87155"/>
                  <a:pt x="143606" y="83529"/>
                  <a:pt x="152400" y="76200"/>
                </a:cubicBezTo>
                <a:cubicBezTo>
                  <a:pt x="162748" y="67576"/>
                  <a:pt x="170342" y="55895"/>
                  <a:pt x="180975" y="47625"/>
                </a:cubicBezTo>
                <a:cubicBezTo>
                  <a:pt x="240767" y="1120"/>
                  <a:pt x="238125" y="33342"/>
                  <a:pt x="238125" y="0"/>
                </a:cubicBezTo>
              </a:path>
            </a:pathLst>
          </a:custGeom>
          <a:noFill/>
          <a:ln w="9525" cap="flat" cmpd="sng" algn="ctr">
            <a:solidFill>
              <a:schemeClr val="tx1"/>
            </a:solidFill>
            <a:prstDash val="solid"/>
            <a:round/>
            <a:headEnd type="none" w="lg" len="lg"/>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cxnSp>
        <p:nvCxnSpPr>
          <p:cNvPr id="17" name="Straight Arrow Connector 16"/>
          <p:cNvCxnSpPr/>
          <p:nvPr/>
        </p:nvCxnSpPr>
        <p:spPr bwMode="auto">
          <a:xfrm>
            <a:off x="553809" y="4956999"/>
            <a:ext cx="0" cy="620862"/>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32731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79399" y="254001"/>
            <a:ext cx="9135335"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Linear classifier</a:t>
            </a:r>
            <a:endParaRPr lang="en-US" sz="3200" b="0" kern="0" dirty="0">
              <a:latin typeface="Arial" panose="020B0604020202020204" pitchFamily="34" charset="0"/>
              <a:cs typeface="Arial" panose="020B0604020202020204" pitchFamily="34" charset="0"/>
            </a:endParaRPr>
          </a:p>
        </p:txBody>
      </p:sp>
      <p:sp>
        <p:nvSpPr>
          <p:cNvPr id="15" name="Title 1"/>
          <p:cNvSpPr txBox="1">
            <a:spLocks/>
          </p:cNvSpPr>
          <p:nvPr/>
        </p:nvSpPr>
        <p:spPr bwMode="auto">
          <a:xfrm>
            <a:off x="925231" y="5348931"/>
            <a:ext cx="4109776" cy="15090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2400" b="0" kern="0" dirty="0" smtClean="0">
                <a:latin typeface="Arial" panose="020B0604020202020204" pitchFamily="34" charset="0"/>
                <a:cs typeface="Arial" panose="020B0604020202020204" pitchFamily="34" charset="0"/>
              </a:rPr>
              <a:t>Minimize loss function with respect to W and b</a:t>
            </a:r>
            <a:endParaRPr lang="en-US" sz="2400" b="0" kern="0" dirty="0">
              <a:latin typeface="Arial" panose="020B0604020202020204" pitchFamily="34" charset="0"/>
              <a:cs typeface="Arial" panose="020B0604020202020204" pitchFamily="34" charset="0"/>
            </a:endParaRPr>
          </a:p>
        </p:txBody>
      </p:sp>
      <p:sp>
        <p:nvSpPr>
          <p:cNvPr id="18" name="TextBox 17"/>
          <p:cNvSpPr txBox="1"/>
          <p:nvPr/>
        </p:nvSpPr>
        <p:spPr>
          <a:xfrm>
            <a:off x="1665390" y="2090132"/>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9" name="TextBox 18"/>
          <p:cNvSpPr txBox="1"/>
          <p:nvPr/>
        </p:nvSpPr>
        <p:spPr>
          <a:xfrm>
            <a:off x="1665390" y="2526480"/>
            <a:ext cx="963725" cy="523220"/>
          </a:xfrm>
          <a:prstGeom prst="rect">
            <a:avLst/>
          </a:prstGeom>
          <a:noFill/>
        </p:spPr>
        <p:txBody>
          <a:bodyPr wrap="none" rtlCol="0">
            <a:spAutoFit/>
          </a:bodyPr>
          <a:lstStyle/>
          <a:p>
            <a:r>
              <a:rPr lang="en-US" sz="2800" dirty="0">
                <a:solidFill>
                  <a:srgbClr val="00B0F0"/>
                </a:solidFill>
                <a:latin typeface="Arial" panose="020B0604020202020204" pitchFamily="34" charset="0"/>
                <a:cs typeface="Arial" panose="020B0604020202020204" pitchFamily="34" charset="0"/>
              </a:rPr>
              <a:t>d</a:t>
            </a:r>
            <a:r>
              <a:rPr lang="en-US" sz="2800" dirty="0" smtClean="0">
                <a:solidFill>
                  <a:srgbClr val="00B0F0"/>
                </a:solidFill>
                <a:latin typeface="Arial" panose="020B0604020202020204" pitchFamily="34" charset="0"/>
                <a:cs typeface="Arial" panose="020B0604020202020204" pitchFamily="34" charset="0"/>
              </a:rPr>
              <a:t>og:</a:t>
            </a:r>
            <a:endParaRPr lang="en-US" sz="2800" baseline="-25000" dirty="0">
              <a:solidFill>
                <a:srgbClr val="00B0F0"/>
              </a:solidFill>
              <a:latin typeface="Arial" panose="020B0604020202020204" pitchFamily="34" charset="0"/>
              <a:cs typeface="Arial" panose="020B0604020202020204" pitchFamily="34" charset="0"/>
            </a:endParaRPr>
          </a:p>
        </p:txBody>
      </p:sp>
      <p:sp>
        <p:nvSpPr>
          <p:cNvPr id="20" name="TextBox 19"/>
          <p:cNvSpPr txBox="1"/>
          <p:nvPr/>
        </p:nvSpPr>
        <p:spPr>
          <a:xfrm>
            <a:off x="1665390" y="2962829"/>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nvGrpSpPr>
          <p:cNvPr id="21" name="Group 20"/>
          <p:cNvGrpSpPr/>
          <p:nvPr/>
        </p:nvGrpSpPr>
        <p:grpSpPr>
          <a:xfrm>
            <a:off x="7303618" y="2092514"/>
            <a:ext cx="805029" cy="1395917"/>
            <a:chOff x="2840869" y="4122276"/>
            <a:chExt cx="805029" cy="1395917"/>
          </a:xfrm>
        </p:grpSpPr>
        <p:sp>
          <p:nvSpPr>
            <p:cNvPr id="22" name="TextBox 21"/>
            <p:cNvSpPr txBox="1"/>
            <p:nvPr/>
          </p:nvSpPr>
          <p:spPr>
            <a:xfrm>
              <a:off x="2961095" y="4122276"/>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3" name="TextBox 22"/>
            <p:cNvSpPr txBox="1"/>
            <p:nvPr/>
          </p:nvSpPr>
          <p:spPr>
            <a:xfrm>
              <a:off x="2961095" y="4558624"/>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4" name="TextBox 23"/>
            <p:cNvSpPr txBox="1"/>
            <p:nvPr/>
          </p:nvSpPr>
          <p:spPr>
            <a:xfrm>
              <a:off x="2840869" y="4994973"/>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grpSp>
      <p:sp>
        <p:nvSpPr>
          <p:cNvPr id="25" name="Rectangle 24"/>
          <p:cNvSpPr/>
          <p:nvPr/>
        </p:nvSpPr>
        <p:spPr bwMode="auto">
          <a:xfrm>
            <a:off x="7220877" y="205782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25" y="2226089"/>
            <a:ext cx="1278413" cy="1142411"/>
          </a:xfrm>
          <a:prstGeom prst="rect">
            <a:avLst/>
          </a:prstGeom>
        </p:spPr>
      </p:pic>
      <mc:AlternateContent xmlns:mc="http://schemas.openxmlformats.org/markup-compatibility/2006" xmlns:a14="http://schemas.microsoft.com/office/drawing/2010/main">
        <mc:Choice Requires="a14">
          <p:sp>
            <p:nvSpPr>
              <p:cNvPr id="27" name="TextBox 26"/>
              <p:cNvSpPr txBox="1"/>
              <p:nvPr/>
            </p:nvSpPr>
            <p:spPr>
              <a:xfrm>
                <a:off x="389050" y="1983268"/>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389050" y="1983268"/>
                <a:ext cx="1347868" cy="412934"/>
              </a:xfrm>
              <a:prstGeom prst="rect">
                <a:avLst/>
              </a:prstGeom>
              <a:blipFill>
                <a:blip r:embed="rId4"/>
                <a:stretch>
                  <a:fillRect l="-4525" t="-2941" b="-26471"/>
                </a:stretch>
              </a:blipFill>
            </p:spPr>
            <p:txBody>
              <a:bodyPr/>
              <a:lstStyle/>
              <a:p>
                <a:r>
                  <a:rPr lang="en-US">
                    <a:noFill/>
                  </a:rPr>
                  <a:t> </a:t>
                </a:r>
              </a:p>
            </p:txBody>
          </p:sp>
        </mc:Fallback>
      </mc:AlternateContent>
      <p:grpSp>
        <p:nvGrpSpPr>
          <p:cNvPr id="28" name="Group 27"/>
          <p:cNvGrpSpPr/>
          <p:nvPr/>
        </p:nvGrpSpPr>
        <p:grpSpPr>
          <a:xfrm>
            <a:off x="5950983" y="2092514"/>
            <a:ext cx="684803" cy="1395917"/>
            <a:chOff x="4346727" y="4122276"/>
            <a:chExt cx="684803" cy="1395917"/>
          </a:xfrm>
        </p:grpSpPr>
        <p:sp>
          <p:nvSpPr>
            <p:cNvPr id="29" name="TextBox 28"/>
            <p:cNvSpPr txBox="1"/>
            <p:nvPr/>
          </p:nvSpPr>
          <p:spPr>
            <a:xfrm>
              <a:off x="4346727" y="4122276"/>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3.8</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30" name="TextBox 29"/>
            <p:cNvSpPr txBox="1"/>
            <p:nvPr/>
          </p:nvSpPr>
          <p:spPr>
            <a:xfrm>
              <a:off x="4346727" y="4558624"/>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3.9</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31" name="TextBox 30"/>
            <p:cNvSpPr txBox="1"/>
            <p:nvPr/>
          </p:nvSpPr>
          <p:spPr>
            <a:xfrm>
              <a:off x="4346727" y="4994973"/>
              <a:ext cx="684803"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2.0</a:t>
              </a:r>
              <a:endParaRPr lang="en-US" sz="2800" b="0" baseline="-25000" dirty="0">
                <a:solidFill>
                  <a:srgbClr val="00CC00"/>
                </a:solidFill>
                <a:latin typeface="Arial" panose="020B0604020202020204" pitchFamily="34" charset="0"/>
                <a:cs typeface="Arial" panose="020B0604020202020204" pitchFamily="34" charset="0"/>
              </a:endParaRPr>
            </a:p>
          </p:txBody>
        </p:sp>
      </p:grpSp>
      <p:sp>
        <p:nvSpPr>
          <p:cNvPr id="32" name="Rectangle 31"/>
          <p:cNvSpPr/>
          <p:nvPr/>
        </p:nvSpPr>
        <p:spPr bwMode="auto">
          <a:xfrm>
            <a:off x="5765292" y="205782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nvGrpSpPr>
          <p:cNvPr id="33" name="Group 32"/>
          <p:cNvGrpSpPr/>
          <p:nvPr/>
        </p:nvGrpSpPr>
        <p:grpSpPr>
          <a:xfrm>
            <a:off x="2866767" y="2092514"/>
            <a:ext cx="819713" cy="1395917"/>
            <a:chOff x="7237958" y="4122276"/>
            <a:chExt cx="819713" cy="1395917"/>
          </a:xfrm>
        </p:grpSpPr>
        <p:sp>
          <p:nvSpPr>
            <p:cNvPr id="34" name="TextBox 33"/>
            <p:cNvSpPr txBox="1"/>
            <p:nvPr/>
          </p:nvSpPr>
          <p:spPr>
            <a:xfrm>
              <a:off x="7372868" y="4122276"/>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3.8</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35" name="TextBox 34"/>
            <p:cNvSpPr txBox="1"/>
            <p:nvPr/>
          </p:nvSpPr>
          <p:spPr>
            <a:xfrm>
              <a:off x="7237958" y="4558624"/>
              <a:ext cx="805029"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-1.1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36" name="TextBox 35"/>
            <p:cNvSpPr txBox="1"/>
            <p:nvPr/>
          </p:nvSpPr>
          <p:spPr>
            <a:xfrm>
              <a:off x="7252642" y="4994973"/>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1.3</a:t>
              </a:r>
              <a:endParaRPr lang="en-US" sz="2800" b="0" baseline="-25000" dirty="0">
                <a:solidFill>
                  <a:srgbClr val="00CC00"/>
                </a:solidFill>
                <a:latin typeface="Arial" panose="020B0604020202020204" pitchFamily="34" charset="0"/>
                <a:cs typeface="Arial" panose="020B0604020202020204" pitchFamily="34" charset="0"/>
              </a:endParaRPr>
            </a:p>
          </p:txBody>
        </p:sp>
      </p:grpSp>
      <p:sp>
        <p:nvSpPr>
          <p:cNvPr id="37" name="Rectangle 36"/>
          <p:cNvSpPr/>
          <p:nvPr/>
        </p:nvSpPr>
        <p:spPr bwMode="auto">
          <a:xfrm>
            <a:off x="2798710" y="205782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nvGrpSpPr>
          <p:cNvPr id="38" name="Group 37"/>
          <p:cNvGrpSpPr/>
          <p:nvPr/>
        </p:nvGrpSpPr>
        <p:grpSpPr>
          <a:xfrm>
            <a:off x="4435077" y="2092514"/>
            <a:ext cx="684803" cy="1395917"/>
            <a:chOff x="5871990" y="4122276"/>
            <a:chExt cx="684803" cy="1395917"/>
          </a:xfrm>
        </p:grpSpPr>
        <p:sp>
          <p:nvSpPr>
            <p:cNvPr id="39" name="TextBox 38"/>
            <p:cNvSpPr txBox="1"/>
            <p:nvPr/>
          </p:nvSpPr>
          <p:spPr>
            <a:xfrm>
              <a:off x="5871990" y="4122276"/>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40" name="TextBox 39"/>
            <p:cNvSpPr txBox="1"/>
            <p:nvPr/>
          </p:nvSpPr>
          <p:spPr>
            <a:xfrm>
              <a:off x="5871990" y="4558624"/>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2.6</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41" name="TextBox 40"/>
            <p:cNvSpPr txBox="1"/>
            <p:nvPr/>
          </p:nvSpPr>
          <p:spPr>
            <a:xfrm>
              <a:off x="5871990" y="4994973"/>
              <a:ext cx="684803"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2.3</a:t>
              </a:r>
              <a:endParaRPr lang="en-US" sz="2800" b="0" baseline="-25000" dirty="0">
                <a:solidFill>
                  <a:srgbClr val="00CC00"/>
                </a:solidFill>
                <a:latin typeface="Arial" panose="020B0604020202020204" pitchFamily="34" charset="0"/>
                <a:cs typeface="Arial" panose="020B0604020202020204" pitchFamily="34" charset="0"/>
              </a:endParaRPr>
            </a:p>
          </p:txBody>
        </p:sp>
      </p:grpSp>
      <p:sp>
        <p:nvSpPr>
          <p:cNvPr id="42" name="Rectangle 41"/>
          <p:cNvSpPr/>
          <p:nvPr/>
        </p:nvSpPr>
        <p:spPr bwMode="auto">
          <a:xfrm>
            <a:off x="4262397" y="205782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43" name="TextBox 42"/>
          <p:cNvSpPr txBox="1"/>
          <p:nvPr/>
        </p:nvSpPr>
        <p:spPr>
          <a:xfrm>
            <a:off x="5019786" y="1654576"/>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pic>
        <p:nvPicPr>
          <p:cNvPr id="7170" name="Picture 2" descr="https://static.packt-cdn.com/products/9781786466587/graphics/B05501_03_0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990" y="5094478"/>
            <a:ext cx="2805520" cy="15699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52493" y="3812188"/>
            <a:ext cx="6590266" cy="461665"/>
          </a:xfrm>
          <a:prstGeom prst="rect">
            <a:avLst/>
          </a:prstGeom>
        </p:spPr>
        <p:txBody>
          <a:bodyPr wrap="none">
            <a:spAutoFit/>
          </a:bodyPr>
          <a:lstStyle/>
          <a:p>
            <a:r>
              <a:rPr lang="en-US" kern="0" dirty="0" smtClean="0">
                <a:latin typeface="Arial" panose="020B0604020202020204" pitchFamily="34" charset="0"/>
                <a:cs typeface="Arial" panose="020B0604020202020204" pitchFamily="34" charset="0"/>
              </a:rPr>
              <a:t>loss function: How bad are the predictions?</a:t>
            </a:r>
          </a:p>
        </p:txBody>
      </p:sp>
      <p:sp>
        <p:nvSpPr>
          <p:cNvPr id="44" name="TextBox 43"/>
          <p:cNvSpPr txBox="1"/>
          <p:nvPr/>
        </p:nvSpPr>
        <p:spPr>
          <a:xfrm>
            <a:off x="339781" y="1300964"/>
            <a:ext cx="7852009" cy="461665"/>
          </a:xfrm>
          <a:prstGeom prst="rect">
            <a:avLst/>
          </a:prstGeom>
          <a:noFill/>
        </p:spPr>
        <p:txBody>
          <a:bodyPr wrap="square" rtlCol="0">
            <a:spAutoFit/>
          </a:bodyPr>
          <a:lstStyle/>
          <a:p>
            <a:r>
              <a:rPr lang="en-US" b="0" dirty="0" smtClean="0">
                <a:latin typeface="Arial" panose="020B0604020202020204" pitchFamily="34" charset="0"/>
                <a:cs typeface="Arial" panose="020B0604020202020204" pitchFamily="34" charset="0"/>
              </a:rPr>
              <a:t>1) Evaluate the linear classifier.</a:t>
            </a:r>
          </a:p>
        </p:txBody>
      </p:sp>
      <mc:AlternateContent xmlns:mc="http://schemas.openxmlformats.org/markup-compatibility/2006" xmlns:a14="http://schemas.microsoft.com/office/drawing/2010/main">
        <mc:Choice Requires="a14">
          <p:sp>
            <p:nvSpPr>
              <p:cNvPr id="45" name="TextBox 44"/>
              <p:cNvSpPr txBox="1"/>
              <p:nvPr/>
            </p:nvSpPr>
            <p:spPr>
              <a:xfrm>
                <a:off x="358202" y="4615732"/>
                <a:ext cx="8534589" cy="847220"/>
              </a:xfrm>
              <a:prstGeom prst="rect">
                <a:avLst/>
              </a:prstGeom>
              <a:noFill/>
            </p:spPr>
            <p:txBody>
              <a:bodyPr wrap="square" rtlCol="0">
                <a:spAutoFit/>
              </a:bodyPr>
              <a:lstStyle/>
              <a:p>
                <a:r>
                  <a:rPr lang="en-US" b="0" dirty="0" smtClean="0">
                    <a:solidFill>
                      <a:schemeClr val="tx1"/>
                    </a:solidFill>
                    <a:latin typeface="Arial" panose="020B0604020202020204" pitchFamily="34" charset="0"/>
                    <a:cs typeface="Arial" panose="020B0604020202020204" pitchFamily="34" charset="0"/>
                  </a:rPr>
                  <a:t>2) Adjust W, b by a small amount.</a:t>
                </a:r>
              </a:p>
              <a:p>
                <a:r>
                  <a:rPr lang="en-US" b="0" dirty="0" smtClean="0">
                    <a:solidFill>
                      <a:schemeClr val="tx1"/>
                    </a:solidFill>
                    <a:latin typeface="Arial" panose="020B0604020202020204" pitchFamily="34" charset="0"/>
                    <a:cs typeface="Arial" panose="020B0604020202020204" pitchFamily="34" charset="0"/>
                  </a:rPr>
                  <a:t>(</a:t>
                </a:r>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𝑤</m:t>
                        </m:r>
                      </m:e>
                      <m:sub>
                        <m:r>
                          <a:rPr lang="en-US" b="0" i="1" smtClean="0">
                            <a:solidFill>
                              <a:schemeClr val="tx1"/>
                            </a:solidFill>
                            <a:latin typeface="Cambria Math" panose="02040503050406030204" pitchFamily="18" charset="0"/>
                            <a:cs typeface="Arial" panose="020B0604020202020204" pitchFamily="34" charset="0"/>
                          </a:rPr>
                          <m:t>1,1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a:solidFill>
                              <a:schemeClr val="tx1"/>
                            </a:solidFill>
                            <a:latin typeface="Cambria Math" panose="02040503050406030204" pitchFamily="18" charset="0"/>
                            <a:cs typeface="Arial" panose="020B0604020202020204" pitchFamily="34" charset="0"/>
                          </a:rPr>
                          <m:t>𝑤</m:t>
                        </m:r>
                      </m:e>
                      <m:sub>
                        <m:r>
                          <a:rPr lang="en-US" b="0" i="1">
                            <a:solidFill>
                              <a:schemeClr val="tx1"/>
                            </a:solidFill>
                            <a:latin typeface="Cambria Math" panose="02040503050406030204" pitchFamily="18" charset="0"/>
                            <a:cs typeface="Arial" panose="020B0604020202020204" pitchFamily="34" charset="0"/>
                          </a:rPr>
                          <m:t>1</m:t>
                        </m:r>
                        <m:r>
                          <a:rPr lang="en-US" b="0" i="1" smtClean="0">
                            <a:solidFill>
                              <a:schemeClr val="tx1"/>
                            </a:solidFill>
                            <a:latin typeface="Cambria Math" panose="02040503050406030204" pitchFamily="18" charset="0"/>
                            <a:cs typeface="Arial" panose="020B0604020202020204" pitchFamily="34" charset="0"/>
                          </a:rPr>
                          <m:t>0</m:t>
                        </m:r>
                        <m:r>
                          <a:rPr lang="en-US" b="0" i="1">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3027</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1</m:t>
                        </m:r>
                      </m:sub>
                    </m:sSub>
                    <m:r>
                      <a:rPr lang="en-US" b="0" i="1">
                        <a:solidFill>
                          <a:schemeClr val="tx1"/>
                        </a:solidFill>
                        <a:latin typeface="Cambria Math" panose="02040503050406030204" pitchFamily="18" charset="0"/>
                        <a:cs typeface="Arial" panose="020B0604020202020204" pitchFamily="34" charset="0"/>
                      </a:rPr>
                      <m:t>,</m:t>
                    </m:r>
                    <m:sSub>
                      <m:sSubPr>
                        <m:ctrlPr>
                          <a:rPr lang="en-US" b="0" i="1">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𝑏</m:t>
                        </m:r>
                      </m:e>
                      <m:sub>
                        <m:r>
                          <a:rPr lang="en-US" b="0" i="1">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 …)</m:t>
                    </m:r>
                  </m:oMath>
                </a14:m>
                <a:endParaRPr lang="en-US" b="0" dirty="0" smtClean="0">
                  <a:solidFill>
                    <a:schemeClr val="tx1"/>
                  </a:solidFill>
                  <a:latin typeface="Arial" panose="020B0604020202020204" pitchFamily="34" charset="0"/>
                  <a:cs typeface="Arial" panose="020B0604020202020204"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58202" y="4615732"/>
                <a:ext cx="8534589" cy="847220"/>
              </a:xfrm>
              <a:prstGeom prst="rect">
                <a:avLst/>
              </a:prstGeom>
              <a:blipFill>
                <a:blip r:embed="rId6"/>
                <a:stretch>
                  <a:fillRect l="-1143" t="-5036" b="-13669"/>
                </a:stretch>
              </a:blipFill>
            </p:spPr>
            <p:txBody>
              <a:bodyPr/>
              <a:lstStyle/>
              <a:p>
                <a:r>
                  <a:rPr lang="en-US">
                    <a:noFill/>
                  </a:rPr>
                  <a:t> </a:t>
                </a:r>
              </a:p>
            </p:txBody>
          </p:sp>
        </mc:Fallback>
      </mc:AlternateContent>
      <p:sp>
        <p:nvSpPr>
          <p:cNvPr id="46" name="TextBox 45"/>
          <p:cNvSpPr txBox="1"/>
          <p:nvPr/>
        </p:nvSpPr>
        <p:spPr>
          <a:xfrm>
            <a:off x="2903504" y="3488675"/>
            <a:ext cx="880369" cy="400110"/>
          </a:xfrm>
          <a:prstGeom prst="rect">
            <a:avLst/>
          </a:prstGeom>
          <a:noFill/>
        </p:spPr>
        <p:txBody>
          <a:bodyPr wrap="none" rtlCol="0">
            <a:spAutoFit/>
          </a:bodyPr>
          <a:lstStyle/>
          <a:p>
            <a:pPr algn="ctr"/>
            <a:r>
              <a:rPr lang="en-US" sz="2000" b="0" i="1" dirty="0" smtClean="0">
                <a:latin typeface="Arial" panose="020B0604020202020204" pitchFamily="34" charset="0"/>
                <a:cs typeface="Arial" panose="020B0604020202020204" pitchFamily="34" charset="0"/>
              </a:rPr>
              <a:t>W  (1)</a:t>
            </a:r>
            <a:endParaRPr lang="en-US" sz="2000" b="0" i="1" dirty="0">
              <a:latin typeface="Arial" panose="020B0604020202020204" pitchFamily="34" charset="0"/>
              <a:cs typeface="Arial" panose="020B0604020202020204" pitchFamily="34" charset="0"/>
            </a:endParaRPr>
          </a:p>
        </p:txBody>
      </p:sp>
      <p:sp>
        <p:nvSpPr>
          <p:cNvPr id="47" name="TextBox 46"/>
          <p:cNvSpPr txBox="1"/>
          <p:nvPr/>
        </p:nvSpPr>
        <p:spPr>
          <a:xfrm>
            <a:off x="4372233" y="3470253"/>
            <a:ext cx="880369" cy="400110"/>
          </a:xfrm>
          <a:prstGeom prst="rect">
            <a:avLst/>
          </a:prstGeom>
          <a:noFill/>
        </p:spPr>
        <p:txBody>
          <a:bodyPr wrap="none" rtlCol="0">
            <a:spAutoFit/>
          </a:bodyPr>
          <a:lstStyle/>
          <a:p>
            <a:pPr algn="ctr"/>
            <a:r>
              <a:rPr lang="en-US" sz="2000" b="0" i="1" dirty="0" smtClean="0">
                <a:latin typeface="Arial" panose="020B0604020202020204" pitchFamily="34" charset="0"/>
                <a:cs typeface="Arial" panose="020B0604020202020204" pitchFamily="34" charset="0"/>
              </a:rPr>
              <a:t>W  (2)</a:t>
            </a:r>
            <a:endParaRPr lang="en-US" sz="2000" b="0" i="1" dirty="0">
              <a:latin typeface="Arial" panose="020B0604020202020204" pitchFamily="34" charset="0"/>
              <a:cs typeface="Arial" panose="020B0604020202020204" pitchFamily="34" charset="0"/>
            </a:endParaRPr>
          </a:p>
        </p:txBody>
      </p:sp>
      <p:sp>
        <p:nvSpPr>
          <p:cNvPr id="48" name="TextBox 47"/>
          <p:cNvSpPr txBox="1"/>
          <p:nvPr/>
        </p:nvSpPr>
        <p:spPr>
          <a:xfrm>
            <a:off x="5809151" y="3490349"/>
            <a:ext cx="880369" cy="400110"/>
          </a:xfrm>
          <a:prstGeom prst="rect">
            <a:avLst/>
          </a:prstGeom>
          <a:noFill/>
        </p:spPr>
        <p:txBody>
          <a:bodyPr wrap="none" rtlCol="0">
            <a:spAutoFit/>
          </a:bodyPr>
          <a:lstStyle/>
          <a:p>
            <a:pPr algn="ctr"/>
            <a:r>
              <a:rPr lang="en-US" sz="2000" b="0" i="1" dirty="0" smtClean="0">
                <a:latin typeface="Arial" panose="020B0604020202020204" pitchFamily="34" charset="0"/>
                <a:cs typeface="Arial" panose="020B0604020202020204" pitchFamily="34" charset="0"/>
              </a:rPr>
              <a:t>W  (3)</a:t>
            </a:r>
            <a:endParaRPr lang="en-US" sz="2000" b="0" i="1" dirty="0">
              <a:latin typeface="Arial" panose="020B0604020202020204" pitchFamily="34" charset="0"/>
              <a:cs typeface="Arial" panose="020B0604020202020204" pitchFamily="34" charset="0"/>
            </a:endParaRPr>
          </a:p>
        </p:txBody>
      </p:sp>
      <p:sp>
        <p:nvSpPr>
          <p:cNvPr id="49" name="TextBox 48"/>
          <p:cNvSpPr txBox="1"/>
          <p:nvPr/>
        </p:nvSpPr>
        <p:spPr>
          <a:xfrm>
            <a:off x="7338172" y="3481977"/>
            <a:ext cx="880369" cy="400110"/>
          </a:xfrm>
          <a:prstGeom prst="rect">
            <a:avLst/>
          </a:prstGeom>
          <a:noFill/>
        </p:spPr>
        <p:txBody>
          <a:bodyPr wrap="none" rtlCol="0">
            <a:spAutoFit/>
          </a:bodyPr>
          <a:lstStyle/>
          <a:p>
            <a:pPr algn="ctr"/>
            <a:r>
              <a:rPr lang="en-US" sz="2000" b="0" i="1" dirty="0" smtClean="0">
                <a:latin typeface="Arial" panose="020B0604020202020204" pitchFamily="34" charset="0"/>
                <a:cs typeface="Arial" panose="020B0604020202020204" pitchFamily="34" charset="0"/>
              </a:rPr>
              <a:t>W  (4)</a:t>
            </a:r>
            <a:endParaRPr lang="en-US" sz="2000" b="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8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0" grpId="0"/>
      <p:bldP spid="25" grpId="0" animBg="1"/>
      <p:bldP spid="27" grpId="0"/>
      <p:bldP spid="32" grpId="0" animBg="1"/>
      <p:bldP spid="37" grpId="0" animBg="1"/>
      <p:bldP spid="42" grpId="0" animBg="1"/>
      <p:bldP spid="43" grpId="0"/>
      <p:bldP spid="2" grpId="0"/>
      <p:bldP spid="46" grpId="0"/>
      <p:bldP spid="47"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cxnSp>
        <p:nvCxnSpPr>
          <p:cNvPr id="6" name="Straight Arrow Connector 5"/>
          <p:cNvCxnSpPr/>
          <p:nvPr/>
        </p:nvCxnSpPr>
        <p:spPr bwMode="auto">
          <a:xfrm>
            <a:off x="2487760" y="2478447"/>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grpSp>
        <p:nvGrpSpPr>
          <p:cNvPr id="43" name="Group 42"/>
          <p:cNvGrpSpPr/>
          <p:nvPr/>
        </p:nvGrpSpPr>
        <p:grpSpPr>
          <a:xfrm>
            <a:off x="1229099" y="5140106"/>
            <a:ext cx="1056187" cy="1483358"/>
            <a:chOff x="1891161" y="5186591"/>
            <a:chExt cx="1056187" cy="1483358"/>
          </a:xfrm>
        </p:grpSpPr>
        <p:sp>
          <p:nvSpPr>
            <p:cNvPr id="44" name="TextBox 43"/>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3.8</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45" name="TextBox 44"/>
            <p:cNvSpPr txBox="1"/>
            <p:nvPr/>
          </p:nvSpPr>
          <p:spPr>
            <a:xfrm>
              <a:off x="1959218" y="5657626"/>
              <a:ext cx="805029"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-1.1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46" name="TextBox 45"/>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1.3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47" name="Rectangle 46"/>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48" name="Group 47"/>
          <p:cNvGrpSpPr/>
          <p:nvPr/>
        </p:nvGrpSpPr>
        <p:grpSpPr>
          <a:xfrm>
            <a:off x="1229873" y="3452902"/>
            <a:ext cx="1056187" cy="1483358"/>
            <a:chOff x="1891161" y="5186591"/>
            <a:chExt cx="1056187" cy="1483358"/>
          </a:xfrm>
        </p:grpSpPr>
        <p:sp>
          <p:nvSpPr>
            <p:cNvPr id="49" name="TextBox 48"/>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0" name="TextBox 49"/>
            <p:cNvSpPr txBox="1"/>
            <p:nvPr/>
          </p:nvSpPr>
          <p:spPr>
            <a:xfrm>
              <a:off x="2098364" y="5657626"/>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2.6</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4" name="TextBox 53"/>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2.3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5" name="Rectangle 54"/>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56" name="Group 55"/>
          <p:cNvGrpSpPr/>
          <p:nvPr/>
        </p:nvGrpSpPr>
        <p:grpSpPr>
          <a:xfrm>
            <a:off x="248356" y="3425354"/>
            <a:ext cx="885179" cy="1395917"/>
            <a:chOff x="245041" y="3397103"/>
            <a:chExt cx="885179" cy="1395917"/>
          </a:xfrm>
        </p:grpSpPr>
        <p:sp>
          <p:nvSpPr>
            <p:cNvPr id="57" name="TextBox 56"/>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8" name="TextBox 57"/>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9" name="TextBox 58"/>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60" name="Group 59"/>
          <p:cNvGrpSpPr/>
          <p:nvPr/>
        </p:nvGrpSpPr>
        <p:grpSpPr>
          <a:xfrm>
            <a:off x="238417" y="5183827"/>
            <a:ext cx="885179" cy="1395917"/>
            <a:chOff x="245041" y="3397103"/>
            <a:chExt cx="885179" cy="1395917"/>
          </a:xfrm>
        </p:grpSpPr>
        <p:sp>
          <p:nvSpPr>
            <p:cNvPr id="61" name="TextBox 60"/>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62" name="TextBox 61"/>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3" name="TextBox 62"/>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51" name="Group 50"/>
          <p:cNvGrpSpPr/>
          <p:nvPr/>
        </p:nvGrpSpPr>
        <p:grpSpPr>
          <a:xfrm>
            <a:off x="3299058" y="3452902"/>
            <a:ext cx="368067" cy="1483358"/>
            <a:chOff x="3299058" y="2379024"/>
            <a:chExt cx="1056187" cy="1483358"/>
          </a:xfrm>
        </p:grpSpPr>
        <p:sp>
          <p:nvSpPr>
            <p:cNvPr id="52" name="TextBox 51"/>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1</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3" name="TextBox 52"/>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4" name="TextBox 63"/>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65" name="Rectangle 64"/>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cxnSp>
        <p:nvCxnSpPr>
          <p:cNvPr id="67" name="Straight Arrow Connector 66"/>
          <p:cNvCxnSpPr/>
          <p:nvPr/>
        </p:nvCxnSpPr>
        <p:spPr bwMode="auto">
          <a:xfrm>
            <a:off x="2487760" y="4203908"/>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nvGrpSpPr>
          <p:cNvPr id="77" name="Group 76"/>
          <p:cNvGrpSpPr/>
          <p:nvPr/>
        </p:nvGrpSpPr>
        <p:grpSpPr>
          <a:xfrm>
            <a:off x="3267749" y="5140106"/>
            <a:ext cx="399376" cy="1483358"/>
            <a:chOff x="3209215" y="2379024"/>
            <a:chExt cx="1146030" cy="1483358"/>
          </a:xfrm>
        </p:grpSpPr>
        <p:sp>
          <p:nvSpPr>
            <p:cNvPr id="78" name="TextBox 77"/>
            <p:cNvSpPr txBox="1"/>
            <p:nvPr/>
          </p:nvSpPr>
          <p:spPr>
            <a:xfrm>
              <a:off x="3209215" y="2434467"/>
              <a:ext cx="1104898"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1</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9" name="TextBox 78"/>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0" name="TextBox 79"/>
            <p:cNvSpPr txBox="1"/>
            <p:nvPr/>
          </p:nvSpPr>
          <p:spPr>
            <a:xfrm>
              <a:off x="3209215" y="3322157"/>
              <a:ext cx="1104898"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1" name="Rectangle 80"/>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cxnSp>
        <p:nvCxnSpPr>
          <p:cNvPr id="83" name="Straight Arrow Connector 82"/>
          <p:cNvCxnSpPr/>
          <p:nvPr/>
        </p:nvCxnSpPr>
        <p:spPr bwMode="auto">
          <a:xfrm>
            <a:off x="2487760" y="5919687"/>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nvGrpSpPr>
          <p:cNvPr id="166" name="Group 165"/>
          <p:cNvGrpSpPr/>
          <p:nvPr/>
        </p:nvGrpSpPr>
        <p:grpSpPr>
          <a:xfrm>
            <a:off x="3299058" y="1770061"/>
            <a:ext cx="368067" cy="1483358"/>
            <a:chOff x="3299058" y="2379024"/>
            <a:chExt cx="1056187" cy="1483358"/>
          </a:xfrm>
        </p:grpSpPr>
        <p:sp>
          <p:nvSpPr>
            <p:cNvPr id="167" name="TextBox 166"/>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68" name="TextBox 167"/>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69" name="TextBox 168"/>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70" name="Rectangle 169"/>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71"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kern="0" dirty="0" smtClean="0">
                <a:solidFill>
                  <a:schemeClr val="tx1"/>
                </a:solidFill>
                <a:latin typeface="Arial" panose="020B0604020202020204" pitchFamily="34" charset="0"/>
                <a:cs typeface="Arial" panose="020B0604020202020204" pitchFamily="34" charset="0"/>
              </a:rPr>
              <a:t>max</a:t>
            </a:r>
            <a:r>
              <a:rPr lang="en-US" sz="3200" b="0" kern="0" dirty="0" smtClean="0">
                <a:solidFill>
                  <a:schemeClr val="bg1">
                    <a:lumMod val="85000"/>
                  </a:schemeClr>
                </a:solidFill>
                <a:latin typeface="Arial" panose="020B0604020202020204" pitchFamily="34" charset="0"/>
                <a:cs typeface="Arial" panose="020B0604020202020204" pitchFamily="34" charset="0"/>
              </a:rPr>
              <a:t> vs. </a:t>
            </a:r>
            <a:r>
              <a:rPr lang="en-US" sz="3200" b="0" kern="0" dirty="0" err="1" smtClean="0">
                <a:solidFill>
                  <a:schemeClr val="bg1">
                    <a:lumMod val="85000"/>
                  </a:schemeClr>
                </a:solidFill>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grpSp>
        <p:nvGrpSpPr>
          <p:cNvPr id="172" name="Group 171"/>
          <p:cNvGrpSpPr/>
          <p:nvPr/>
        </p:nvGrpSpPr>
        <p:grpSpPr>
          <a:xfrm>
            <a:off x="4842108" y="1770061"/>
            <a:ext cx="368067" cy="1483358"/>
            <a:chOff x="3299058" y="2379024"/>
            <a:chExt cx="1056187" cy="1483358"/>
          </a:xfrm>
        </p:grpSpPr>
        <p:sp>
          <p:nvSpPr>
            <p:cNvPr id="173" name="TextBox 172"/>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74" name="TextBox 173"/>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75" name="TextBox 174"/>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76" name="Rectangle 175"/>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66" name="TextBox 65"/>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68" name="TextBox 67"/>
          <p:cNvSpPr txBox="1"/>
          <p:nvPr/>
        </p:nvSpPr>
        <p:spPr>
          <a:xfrm>
            <a:off x="2748960" y="1016189"/>
            <a:ext cx="1507144"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Which one</a:t>
            </a:r>
          </a:p>
          <a:p>
            <a:pPr algn="ctr"/>
            <a:r>
              <a:rPr lang="en-US" sz="2000" b="0" dirty="0" smtClean="0">
                <a:latin typeface="Arial" panose="020B0604020202020204" pitchFamily="34" charset="0"/>
                <a:cs typeface="Arial" panose="020B0604020202020204" pitchFamily="34" charset="0"/>
              </a:rPr>
              <a:t>is the max?</a:t>
            </a:r>
            <a:endParaRPr lang="en-US" sz="2000" b="0" dirty="0">
              <a:latin typeface="Arial" panose="020B0604020202020204" pitchFamily="34" charset="0"/>
              <a:cs typeface="Arial" panose="020B0604020202020204" pitchFamily="34" charset="0"/>
            </a:endParaRPr>
          </a:p>
        </p:txBody>
      </p:sp>
      <p:sp>
        <p:nvSpPr>
          <p:cNvPr id="69" name="TextBox 68"/>
          <p:cNvSpPr txBox="1"/>
          <p:nvPr/>
        </p:nvSpPr>
        <p:spPr>
          <a:xfrm>
            <a:off x="4616433" y="1026749"/>
            <a:ext cx="1024639"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Correct</a:t>
            </a:r>
          </a:p>
          <a:p>
            <a:pPr algn="ctr"/>
            <a:r>
              <a:rPr lang="en-US" sz="2000" b="0" dirty="0" smtClean="0">
                <a:latin typeface="Arial" panose="020B0604020202020204" pitchFamily="34" charset="0"/>
                <a:cs typeface="Arial" panose="020B0604020202020204" pitchFamily="34" charset="0"/>
              </a:rPr>
              <a:t>answer</a:t>
            </a:r>
            <a:endParaRPr lang="en-US" sz="2000" b="0" dirty="0">
              <a:latin typeface="Arial" panose="020B0604020202020204" pitchFamily="34" charset="0"/>
              <a:cs typeface="Arial" panose="020B0604020202020204" pitchFamily="34" charset="0"/>
            </a:endParaRPr>
          </a:p>
        </p:txBody>
      </p:sp>
      <p:sp>
        <p:nvSpPr>
          <p:cNvPr id="3" name="TextBox 2"/>
          <p:cNvSpPr txBox="1"/>
          <p:nvPr/>
        </p:nvSpPr>
        <p:spPr>
          <a:xfrm>
            <a:off x="4045008" y="2286378"/>
            <a:ext cx="359394" cy="461665"/>
          </a:xfrm>
          <a:prstGeom prst="rect">
            <a:avLst/>
          </a:prstGeom>
          <a:noFill/>
        </p:spPr>
        <p:txBody>
          <a:bodyPr wrap="none" rtlCol="0">
            <a:spAutoFit/>
          </a:bodyPr>
          <a:lstStyle/>
          <a:p>
            <a:r>
              <a:rPr lang="en-US" dirty="0" smtClean="0"/>
              <a:t>=</a:t>
            </a:r>
            <a:endParaRPr lang="en-US" dirty="0"/>
          </a:p>
        </p:txBody>
      </p:sp>
      <p:grpSp>
        <p:nvGrpSpPr>
          <p:cNvPr id="71" name="Group 70"/>
          <p:cNvGrpSpPr/>
          <p:nvPr/>
        </p:nvGrpSpPr>
        <p:grpSpPr>
          <a:xfrm>
            <a:off x="4827774" y="3446062"/>
            <a:ext cx="368067" cy="1483358"/>
            <a:chOff x="3299058" y="2379024"/>
            <a:chExt cx="1056187" cy="1483358"/>
          </a:xfrm>
        </p:grpSpPr>
        <p:sp>
          <p:nvSpPr>
            <p:cNvPr id="72" name="TextBox 71"/>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3" name="TextBox 72"/>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74" name="TextBox 73"/>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75" name="Rectangle 74"/>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76" name="Group 75"/>
          <p:cNvGrpSpPr/>
          <p:nvPr/>
        </p:nvGrpSpPr>
        <p:grpSpPr>
          <a:xfrm>
            <a:off x="4842108" y="5140106"/>
            <a:ext cx="368067" cy="1483358"/>
            <a:chOff x="3299058" y="2379024"/>
            <a:chExt cx="1056187" cy="1483358"/>
          </a:xfrm>
        </p:grpSpPr>
        <p:sp>
          <p:nvSpPr>
            <p:cNvPr id="82" name="TextBox 81"/>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84" name="TextBox 83"/>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5" name="TextBox 84"/>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6" name="Rectangle 85"/>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87" name="TextBox 86"/>
          <p:cNvSpPr txBox="1"/>
          <p:nvPr/>
        </p:nvSpPr>
        <p:spPr>
          <a:xfrm>
            <a:off x="4060248" y="3990787"/>
            <a:ext cx="352982" cy="461665"/>
          </a:xfrm>
          <a:prstGeom prst="rect">
            <a:avLst/>
          </a:prstGeom>
          <a:noFill/>
        </p:spPr>
        <p:txBody>
          <a:bodyPr wrap="none" rtlCol="0">
            <a:spAutoFit/>
          </a:bodyPr>
          <a:lstStyle/>
          <a:p>
            <a:r>
              <a:rPr lang="en-US" dirty="0" smtClean="0"/>
              <a:t>≠</a:t>
            </a:r>
            <a:endParaRPr lang="en-US" dirty="0"/>
          </a:p>
        </p:txBody>
      </p:sp>
      <p:sp>
        <p:nvSpPr>
          <p:cNvPr id="88" name="TextBox 87"/>
          <p:cNvSpPr txBox="1"/>
          <p:nvPr/>
        </p:nvSpPr>
        <p:spPr>
          <a:xfrm>
            <a:off x="4077354" y="5650952"/>
            <a:ext cx="352982" cy="461665"/>
          </a:xfrm>
          <a:prstGeom prst="rect">
            <a:avLst/>
          </a:prstGeom>
          <a:noFill/>
        </p:spPr>
        <p:txBody>
          <a:bodyPr wrap="none" rtlCol="0">
            <a:spAutoFit/>
          </a:bodyPr>
          <a:lstStyle/>
          <a:p>
            <a:r>
              <a:rPr lang="en-US" dirty="0" smtClean="0"/>
              <a:t>≠</a:t>
            </a:r>
            <a:endParaRPr lang="en-US" dirty="0"/>
          </a:p>
        </p:txBody>
      </p:sp>
      <p:sp>
        <p:nvSpPr>
          <p:cNvPr id="89" name="TextBox 88"/>
          <p:cNvSpPr txBox="1"/>
          <p:nvPr/>
        </p:nvSpPr>
        <p:spPr>
          <a:xfrm>
            <a:off x="5910776" y="2347933"/>
            <a:ext cx="1407758"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Correct (0)</a:t>
            </a:r>
            <a:endParaRPr lang="en-US" sz="2000" b="0" dirty="0">
              <a:latin typeface="Arial" panose="020B0604020202020204" pitchFamily="34" charset="0"/>
              <a:cs typeface="Arial" panose="020B0604020202020204" pitchFamily="34" charset="0"/>
            </a:endParaRPr>
          </a:p>
        </p:txBody>
      </p:sp>
      <p:sp>
        <p:nvSpPr>
          <p:cNvPr id="90" name="TextBox 89"/>
          <p:cNvSpPr txBox="1"/>
          <p:nvPr/>
        </p:nvSpPr>
        <p:spPr>
          <a:xfrm>
            <a:off x="5955562" y="3985492"/>
            <a:ext cx="1318181"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Wrong (1)</a:t>
            </a:r>
            <a:endParaRPr lang="en-US" sz="2000" b="0" dirty="0">
              <a:latin typeface="Arial" panose="020B0604020202020204" pitchFamily="34" charset="0"/>
              <a:cs typeface="Arial" panose="020B0604020202020204" pitchFamily="34" charset="0"/>
            </a:endParaRPr>
          </a:p>
        </p:txBody>
      </p:sp>
      <p:sp>
        <p:nvSpPr>
          <p:cNvPr id="91" name="TextBox 90"/>
          <p:cNvSpPr txBox="1"/>
          <p:nvPr/>
        </p:nvSpPr>
        <p:spPr>
          <a:xfrm>
            <a:off x="5955562" y="5683129"/>
            <a:ext cx="1318181"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Wrong (1)</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70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3" grpId="0"/>
      <p:bldP spid="87" grpId="0"/>
      <p:bldP spid="88" grpId="0"/>
      <p:bldP spid="89" grpId="0"/>
      <p:bldP spid="90" grpId="0"/>
      <p:bldP spid="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sp>
        <p:nvSpPr>
          <p:cNvPr id="66" name="TextBox 65"/>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97" name="TextBox 96"/>
          <p:cNvSpPr txBox="1"/>
          <p:nvPr/>
        </p:nvSpPr>
        <p:spPr>
          <a:xfrm>
            <a:off x="3250807" y="1094094"/>
            <a:ext cx="1082348"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Convert</a:t>
            </a:r>
          </a:p>
          <a:p>
            <a:pPr algn="ctr"/>
            <a:r>
              <a:rPr lang="en-US" sz="2000" b="0" dirty="0" smtClean="0">
                <a:latin typeface="Arial" panose="020B0604020202020204" pitchFamily="34" charset="0"/>
                <a:cs typeface="Arial" panose="020B0604020202020204" pitchFamily="34" charset="0"/>
              </a:rPr>
              <a:t>to &gt; 0</a:t>
            </a:r>
            <a:endParaRPr lang="en-US" sz="2000" b="0" dirty="0">
              <a:latin typeface="Arial" panose="020B0604020202020204" pitchFamily="34" charset="0"/>
              <a:cs typeface="Arial" panose="020B0604020202020204" pitchFamily="34" charset="0"/>
            </a:endParaRPr>
          </a:p>
        </p:txBody>
      </p:sp>
      <p:sp>
        <p:nvSpPr>
          <p:cNvPr id="106" name="TextBox 105"/>
          <p:cNvSpPr txBox="1"/>
          <p:nvPr/>
        </p:nvSpPr>
        <p:spPr>
          <a:xfrm>
            <a:off x="5155724" y="1105815"/>
            <a:ext cx="134043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Normalize</a:t>
            </a:r>
          </a:p>
          <a:p>
            <a:pPr algn="ctr"/>
            <a:r>
              <a:rPr lang="en-US" sz="2000" b="0" dirty="0">
                <a:latin typeface="Arial" panose="020B0604020202020204" pitchFamily="34" charset="0"/>
                <a:cs typeface="Arial" panose="020B0604020202020204" pitchFamily="34" charset="0"/>
              </a:rPr>
              <a:t>(</a:t>
            </a:r>
            <a:r>
              <a:rPr lang="en-US" sz="2000" b="0" dirty="0" smtClean="0">
                <a:latin typeface="Arial" panose="020B0604020202020204" pitchFamily="34" charset="0"/>
                <a:cs typeface="Arial" panose="020B0604020202020204" pitchFamily="34" charset="0"/>
              </a:rPr>
              <a:t>sum = 1)</a:t>
            </a:r>
            <a:endParaRPr lang="en-US" sz="2000" b="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0" name="TextBox 109"/>
              <p:cNvSpPr txBox="1"/>
              <p:nvPr/>
            </p:nvSpPr>
            <p:spPr>
              <a:xfrm>
                <a:off x="2145989" y="3539412"/>
                <a:ext cx="1370247" cy="314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FF78FF"/>
                              </a:solidFill>
                              <a:latin typeface="Cambria Math" panose="02040503050406030204" pitchFamily="18" charset="0"/>
                            </a:rPr>
                          </m:ctrlPr>
                        </m:sSupPr>
                        <m:e>
                          <m:r>
                            <a:rPr lang="en-US" sz="2000" i="1" smtClean="0">
                              <a:solidFill>
                                <a:srgbClr val="FF78FF"/>
                              </a:solidFill>
                              <a:latin typeface="Cambria Math" panose="02040503050406030204" pitchFamily="18" charset="0"/>
                            </a:rPr>
                            <m:t>𝑒</m:t>
                          </m:r>
                        </m:e>
                        <m:sup>
                          <m:r>
                            <a:rPr lang="en-US" sz="2000" b="1" i="1" smtClean="0">
                              <a:solidFill>
                                <a:srgbClr val="FF78FF"/>
                              </a:solidFill>
                              <a:latin typeface="Cambria Math" panose="02040503050406030204" pitchFamily="18" charset="0"/>
                            </a:rPr>
                            <m:t>𝟑</m:t>
                          </m:r>
                          <m:r>
                            <a:rPr lang="en-US" sz="2000" b="1" i="1" smtClean="0">
                              <a:solidFill>
                                <a:srgbClr val="FF78FF"/>
                              </a:solidFill>
                              <a:latin typeface="Cambria Math" panose="02040503050406030204" pitchFamily="18" charset="0"/>
                            </a:rPr>
                            <m:t>.</m:t>
                          </m:r>
                          <m:r>
                            <a:rPr lang="en-US" sz="2000" b="1" i="1" smtClean="0">
                              <a:solidFill>
                                <a:srgbClr val="FF78FF"/>
                              </a:solidFill>
                              <a:latin typeface="Cambria Math" panose="02040503050406030204" pitchFamily="18" charset="0"/>
                            </a:rPr>
                            <m:t>𝟐</m:t>
                          </m:r>
                        </m:sup>
                      </m:sSup>
                      <m:r>
                        <a:rPr lang="en-US" sz="2000" b="1" i="1" smtClean="0">
                          <a:solidFill>
                            <a:srgbClr val="FF78FF"/>
                          </a:solidFill>
                          <a:latin typeface="Cambria Math" panose="02040503050406030204" pitchFamily="18" charset="0"/>
                        </a:rPr>
                        <m:t>=</m:t>
                      </m:r>
                      <m:r>
                        <a:rPr lang="en-US" sz="2000" b="1" i="1" smtClean="0">
                          <a:solidFill>
                            <a:srgbClr val="FF78FF"/>
                          </a:solidFill>
                          <a:latin typeface="Cambria Math" panose="02040503050406030204" pitchFamily="18" charset="0"/>
                        </a:rPr>
                        <m:t>𝟐𝟒</m:t>
                      </m:r>
                      <m:r>
                        <a:rPr lang="en-US" sz="2000" b="1" i="1" smtClean="0">
                          <a:solidFill>
                            <a:srgbClr val="FF78FF"/>
                          </a:solidFill>
                          <a:latin typeface="Cambria Math" panose="02040503050406030204" pitchFamily="18" charset="0"/>
                        </a:rPr>
                        <m:t>.</m:t>
                      </m:r>
                      <m:r>
                        <a:rPr lang="en-US" sz="2000" b="1" i="1" smtClean="0">
                          <a:solidFill>
                            <a:srgbClr val="FF78FF"/>
                          </a:solidFill>
                          <a:latin typeface="Cambria Math" panose="02040503050406030204" pitchFamily="18" charset="0"/>
                        </a:rPr>
                        <m:t>𝟓</m:t>
                      </m:r>
                    </m:oMath>
                  </m:oMathPara>
                </a14:m>
                <a:endParaRPr lang="en-US" sz="2000" dirty="0">
                  <a:solidFill>
                    <a:srgbClr val="FF78FF"/>
                  </a:solidFill>
                </a:endParaRPr>
              </a:p>
            </p:txBody>
          </p:sp>
        </mc:Choice>
        <mc:Fallback xmlns="">
          <p:sp>
            <p:nvSpPr>
              <p:cNvPr id="110" name="TextBox 109"/>
              <p:cNvSpPr txBox="1">
                <a:spLocks noRot="1" noChangeAspect="1" noMove="1" noResize="1" noEditPoints="1" noAdjustHandles="1" noChangeArrowheads="1" noChangeShapeType="1" noTextEdit="1"/>
              </p:cNvSpPr>
              <p:nvPr/>
            </p:nvSpPr>
            <p:spPr>
              <a:xfrm>
                <a:off x="2145989" y="3539412"/>
                <a:ext cx="1370247" cy="314766"/>
              </a:xfrm>
              <a:prstGeom prst="rect">
                <a:avLst/>
              </a:prstGeom>
              <a:blipFill>
                <a:blip r:embed="rId5"/>
                <a:stretch>
                  <a:fillRect l="-1778" t="-1961" r="-3556"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4314112" y="3321382"/>
                <a:ext cx="2502736" cy="5896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1" i="1" smtClean="0">
                              <a:solidFill>
                                <a:srgbClr val="FF78FF"/>
                              </a:solidFill>
                              <a:latin typeface="Cambria Math" panose="02040503050406030204" pitchFamily="18" charset="0"/>
                            </a:rPr>
                            <m:t>𝟐𝟒</m:t>
                          </m:r>
                          <m:r>
                            <a:rPr lang="en-US" sz="2000" b="1" i="1" smtClean="0">
                              <a:solidFill>
                                <a:srgbClr val="FF78FF"/>
                              </a:solidFill>
                              <a:latin typeface="Cambria Math" panose="02040503050406030204" pitchFamily="18" charset="0"/>
                            </a:rPr>
                            <m:t>.</m:t>
                          </m:r>
                          <m:r>
                            <a:rPr lang="en-US" sz="2000" b="1" i="1" smtClean="0">
                              <a:solidFill>
                                <a:srgbClr val="FF78FF"/>
                              </a:solidFill>
                              <a:latin typeface="Cambria Math" panose="02040503050406030204" pitchFamily="18" charset="0"/>
                            </a:rPr>
                            <m:t>𝟓</m:t>
                          </m:r>
                        </m:num>
                        <m:den>
                          <m:r>
                            <a:rPr lang="en-US" sz="2000" b="1" i="1" smtClean="0">
                              <a:solidFill>
                                <a:srgbClr val="FF78FF"/>
                              </a:solidFill>
                              <a:latin typeface="Cambria Math" panose="02040503050406030204" pitchFamily="18" charset="0"/>
                            </a:rPr>
                            <m:t>𝟐𝟒</m:t>
                          </m:r>
                          <m:r>
                            <a:rPr lang="en-US" sz="2000" b="1" i="1" smtClean="0">
                              <a:solidFill>
                                <a:srgbClr val="FF78FF"/>
                              </a:solidFill>
                              <a:latin typeface="Cambria Math" panose="02040503050406030204" pitchFamily="18" charset="0"/>
                            </a:rPr>
                            <m:t>.</m:t>
                          </m:r>
                          <m:r>
                            <a:rPr lang="en-US" sz="2000" b="1" i="1" smtClean="0">
                              <a:solidFill>
                                <a:srgbClr val="FF78FF"/>
                              </a:solidFill>
                              <a:latin typeface="Cambria Math" panose="02040503050406030204" pitchFamily="18" charset="0"/>
                            </a:rPr>
                            <m:t>𝟓</m:t>
                          </m:r>
                          <m:r>
                            <a:rPr lang="en-US" sz="2000" b="1" i="1" smtClean="0">
                              <a:latin typeface="Cambria Math" panose="02040503050406030204" pitchFamily="18" charset="0"/>
                            </a:rPr>
                            <m:t>+</m:t>
                          </m:r>
                          <m:r>
                            <a:rPr lang="en-US" sz="2000" b="1" i="1" smtClean="0">
                              <a:solidFill>
                                <a:srgbClr val="00B0F0"/>
                              </a:solidFill>
                              <a:latin typeface="Cambria Math" panose="02040503050406030204" pitchFamily="18" charset="0"/>
                            </a:rPr>
                            <m:t>𝟏𝟔𝟒</m:t>
                          </m:r>
                          <m:r>
                            <a:rPr lang="en-US" sz="2000" b="1" i="1" smtClean="0">
                              <a:solidFill>
                                <a:srgbClr val="00B0F0"/>
                              </a:solidFill>
                              <a:latin typeface="Cambria Math" panose="02040503050406030204" pitchFamily="18" charset="0"/>
                            </a:rPr>
                            <m:t>.</m:t>
                          </m:r>
                          <m:r>
                            <a:rPr lang="en-US" sz="2000" b="1" i="1" smtClean="0">
                              <a:solidFill>
                                <a:srgbClr val="00B0F0"/>
                              </a:solidFill>
                              <a:latin typeface="Cambria Math" panose="02040503050406030204" pitchFamily="18" charset="0"/>
                            </a:rPr>
                            <m:t>𝟎</m:t>
                          </m:r>
                          <m:r>
                            <a:rPr lang="en-US" sz="2000" b="1" i="1" smtClean="0">
                              <a:latin typeface="Cambria Math" panose="02040503050406030204" pitchFamily="18" charset="0"/>
                            </a:rPr>
                            <m:t>+</m:t>
                          </m:r>
                          <m:r>
                            <a:rPr lang="en-US" sz="2000" b="1" i="1" smtClean="0">
                              <a:solidFill>
                                <a:srgbClr val="00CC00"/>
                              </a:solidFill>
                              <a:latin typeface="Cambria Math" panose="02040503050406030204" pitchFamily="18" charset="0"/>
                            </a:rPr>
                            <m:t>𝟎</m:t>
                          </m:r>
                          <m:r>
                            <a:rPr lang="en-US" sz="2000" b="1" i="1" smtClean="0">
                              <a:solidFill>
                                <a:srgbClr val="00CC00"/>
                              </a:solidFill>
                              <a:latin typeface="Cambria Math" panose="02040503050406030204" pitchFamily="18" charset="0"/>
                            </a:rPr>
                            <m:t>.</m:t>
                          </m:r>
                          <m:r>
                            <a:rPr lang="en-US" sz="2000" b="1" i="1" smtClean="0">
                              <a:solidFill>
                                <a:srgbClr val="00CC00"/>
                              </a:solidFill>
                              <a:latin typeface="Cambria Math" panose="02040503050406030204" pitchFamily="18" charset="0"/>
                            </a:rPr>
                            <m:t>𝟏𝟖</m:t>
                          </m:r>
                        </m:den>
                      </m:f>
                    </m:oMath>
                  </m:oMathPara>
                </a14:m>
                <a:endParaRPr lang="en-US" sz="20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4314112" y="3321382"/>
                <a:ext cx="2502736" cy="589649"/>
              </a:xfrm>
              <a:prstGeom prst="rect">
                <a:avLst/>
              </a:prstGeom>
              <a:blipFill>
                <a:blip r:embed="rId6"/>
                <a:stretch>
                  <a:fillRect/>
                </a:stretch>
              </a:blipFill>
            </p:spPr>
            <p:txBody>
              <a:bodyPr/>
              <a:lstStyle/>
              <a:p>
                <a:r>
                  <a:rPr lang="en-US">
                    <a:noFill/>
                  </a:rPr>
                  <a:t> </a:t>
                </a:r>
              </a:p>
            </p:txBody>
          </p:sp>
        </mc:Fallback>
      </mc:AlternateContent>
      <p:grpSp>
        <p:nvGrpSpPr>
          <p:cNvPr id="116" name="Group 115"/>
          <p:cNvGrpSpPr/>
          <p:nvPr/>
        </p:nvGrpSpPr>
        <p:grpSpPr>
          <a:xfrm>
            <a:off x="3228558" y="1770061"/>
            <a:ext cx="1126687" cy="1483358"/>
            <a:chOff x="3228558" y="2379024"/>
            <a:chExt cx="1126687" cy="1483358"/>
          </a:xfrm>
        </p:grpSpPr>
        <p:sp>
          <p:nvSpPr>
            <p:cNvPr id="117" name="TextBox 116"/>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24.5</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18" name="TextBox 117"/>
            <p:cNvSpPr txBox="1"/>
            <p:nvPr/>
          </p:nvSpPr>
          <p:spPr>
            <a:xfrm>
              <a:off x="3228558" y="287081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164.0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9" name="TextBox 118"/>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0" name="Rectangle 119"/>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1" name="Group 120"/>
          <p:cNvGrpSpPr/>
          <p:nvPr/>
        </p:nvGrpSpPr>
        <p:grpSpPr>
          <a:xfrm>
            <a:off x="5289461" y="1743396"/>
            <a:ext cx="1056187" cy="1536688"/>
            <a:chOff x="5289461" y="2390747"/>
            <a:chExt cx="1056187" cy="1536688"/>
          </a:xfrm>
        </p:grpSpPr>
        <p:sp>
          <p:nvSpPr>
            <p:cNvPr id="122" name="TextBox 121"/>
            <p:cNvSpPr txBox="1"/>
            <p:nvPr/>
          </p:nvSpPr>
          <p:spPr>
            <a:xfrm>
              <a:off x="5363242"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0.13</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3" name="TextBox 122"/>
            <p:cNvSpPr txBox="1"/>
            <p:nvPr/>
          </p:nvSpPr>
          <p:spPr>
            <a:xfrm>
              <a:off x="5363242" y="291770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0.87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4" name="TextBox 123"/>
            <p:cNvSpPr txBox="1"/>
            <p:nvPr/>
          </p:nvSpPr>
          <p:spPr>
            <a:xfrm>
              <a:off x="5363242"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5" name="Rectangle 124"/>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6" name="Group 125"/>
          <p:cNvGrpSpPr/>
          <p:nvPr/>
        </p:nvGrpSpPr>
        <p:grpSpPr>
          <a:xfrm>
            <a:off x="2427816" y="1983544"/>
            <a:ext cx="667075" cy="494903"/>
            <a:chOff x="2427816" y="2625033"/>
            <a:chExt cx="667075" cy="494903"/>
          </a:xfrm>
        </p:grpSpPr>
        <p:cxnSp>
          <p:nvCxnSpPr>
            <p:cNvPr id="127" name="Straight Arrow Connector 126"/>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28" name="TextBox 127"/>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29" name="Group 128"/>
          <p:cNvGrpSpPr/>
          <p:nvPr/>
        </p:nvGrpSpPr>
        <p:grpSpPr>
          <a:xfrm>
            <a:off x="4319637" y="2053883"/>
            <a:ext cx="1072730" cy="418699"/>
            <a:chOff x="4319637" y="2695372"/>
            <a:chExt cx="1072730" cy="418699"/>
          </a:xfrm>
        </p:grpSpPr>
        <p:cxnSp>
          <p:nvCxnSpPr>
            <p:cNvPr id="130" name="Straight Arrow Connector 129"/>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31" name="TextBox 130"/>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sp>
        <p:nvSpPr>
          <p:cNvPr id="132"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b="0" kern="0" dirty="0" smtClean="0">
                <a:solidFill>
                  <a:schemeClr val="bg1">
                    <a:lumMod val="85000"/>
                  </a:schemeClr>
                </a:solidFill>
                <a:latin typeface="Arial" panose="020B0604020202020204" pitchFamily="34" charset="0"/>
                <a:cs typeface="Arial" panose="020B0604020202020204" pitchFamily="34" charset="0"/>
              </a:rPr>
              <a:t>max </a:t>
            </a:r>
            <a:r>
              <a:rPr lang="en-US" sz="3200" b="0" kern="0" dirty="0" smtClean="0">
                <a:latin typeface="Arial" panose="020B0604020202020204" pitchFamily="34" charset="0"/>
                <a:cs typeface="Arial" panose="020B0604020202020204" pitchFamily="34" charset="0"/>
              </a:rPr>
              <a:t>vs. </a:t>
            </a:r>
            <a:r>
              <a:rPr lang="en-US" sz="3200" kern="0" dirty="0" err="1" smtClean="0">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grpSp>
        <p:nvGrpSpPr>
          <p:cNvPr id="133" name="Group 132"/>
          <p:cNvGrpSpPr/>
          <p:nvPr/>
        </p:nvGrpSpPr>
        <p:grpSpPr>
          <a:xfrm>
            <a:off x="8085350" y="1770061"/>
            <a:ext cx="368067" cy="1483358"/>
            <a:chOff x="3299058" y="2379024"/>
            <a:chExt cx="1056187" cy="1483358"/>
          </a:xfrm>
        </p:grpSpPr>
        <p:sp>
          <p:nvSpPr>
            <p:cNvPr id="134" name="TextBox 133"/>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35" name="TextBox 134"/>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36" name="TextBox 135"/>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37" name="Rectangle 136"/>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49" name="Rounded Rectangle 48"/>
          <p:cNvSpPr/>
          <p:nvPr/>
        </p:nvSpPr>
        <p:spPr bwMode="auto">
          <a:xfrm>
            <a:off x="5257384" y="2350010"/>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nvGrpSpPr>
          <p:cNvPr id="7" name="Group 6"/>
          <p:cNvGrpSpPr/>
          <p:nvPr/>
        </p:nvGrpSpPr>
        <p:grpSpPr>
          <a:xfrm>
            <a:off x="1602845" y="3893165"/>
            <a:ext cx="2420558" cy="2835816"/>
            <a:chOff x="1602845" y="3893165"/>
            <a:chExt cx="2420558" cy="2835816"/>
          </a:xfrm>
        </p:grpSpPr>
        <p:pic>
          <p:nvPicPr>
            <p:cNvPr id="6" name="Picture 5"/>
            <p:cNvPicPr>
              <a:picLocks noChangeAspect="1"/>
            </p:cNvPicPr>
            <p:nvPr/>
          </p:nvPicPr>
          <p:blipFill>
            <a:blip r:embed="rId7"/>
            <a:stretch>
              <a:fillRect/>
            </a:stretch>
          </p:blipFill>
          <p:spPr>
            <a:xfrm>
              <a:off x="1691204" y="3945947"/>
              <a:ext cx="2332199" cy="2518224"/>
            </a:xfrm>
            <a:prstGeom prst="rect">
              <a:avLst/>
            </a:prstGeom>
          </p:spPr>
        </p:pic>
        <p:sp>
          <p:nvSpPr>
            <p:cNvPr id="55" name="TextBox 54"/>
            <p:cNvSpPr txBox="1"/>
            <p:nvPr/>
          </p:nvSpPr>
          <p:spPr>
            <a:xfrm>
              <a:off x="2399602" y="6328871"/>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0</a:t>
              </a:r>
              <a:endParaRPr lang="en-US" sz="2000" b="0" dirty="0">
                <a:latin typeface="Arial" panose="020B0604020202020204" pitchFamily="34" charset="0"/>
                <a:cs typeface="Arial" panose="020B0604020202020204" pitchFamily="34" charset="0"/>
              </a:endParaRPr>
            </a:p>
          </p:txBody>
        </p:sp>
        <p:sp>
          <p:nvSpPr>
            <p:cNvPr id="56" name="TextBox 55"/>
            <p:cNvSpPr txBox="1"/>
            <p:nvPr/>
          </p:nvSpPr>
          <p:spPr>
            <a:xfrm>
              <a:off x="2806644" y="6328871"/>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1</a:t>
              </a:r>
              <a:endParaRPr lang="en-US" sz="2000" b="0" dirty="0">
                <a:latin typeface="Arial" panose="020B0604020202020204" pitchFamily="34" charset="0"/>
                <a:cs typeface="Arial" panose="020B0604020202020204" pitchFamily="34" charset="0"/>
              </a:endParaRPr>
            </a:p>
          </p:txBody>
        </p:sp>
        <p:sp>
          <p:nvSpPr>
            <p:cNvPr id="57" name="TextBox 56"/>
            <p:cNvSpPr txBox="1"/>
            <p:nvPr/>
          </p:nvSpPr>
          <p:spPr>
            <a:xfrm>
              <a:off x="3178964" y="6328871"/>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2</a:t>
              </a:r>
              <a:endParaRPr lang="en-US" sz="2000" b="0" dirty="0">
                <a:latin typeface="Arial" panose="020B0604020202020204" pitchFamily="34" charset="0"/>
                <a:cs typeface="Arial" panose="020B0604020202020204" pitchFamily="34" charset="0"/>
              </a:endParaRPr>
            </a:p>
          </p:txBody>
        </p:sp>
        <p:sp>
          <p:nvSpPr>
            <p:cNvPr id="58" name="TextBox 57"/>
            <p:cNvSpPr txBox="1"/>
            <p:nvPr/>
          </p:nvSpPr>
          <p:spPr>
            <a:xfrm>
              <a:off x="3551282" y="6328871"/>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3</a:t>
              </a:r>
              <a:endParaRPr lang="en-US" sz="2000" b="0" dirty="0">
                <a:latin typeface="Arial" panose="020B0604020202020204" pitchFamily="34" charset="0"/>
                <a:cs typeface="Arial" panose="020B0604020202020204" pitchFamily="34" charset="0"/>
              </a:endParaRPr>
            </a:p>
          </p:txBody>
        </p:sp>
        <p:sp>
          <p:nvSpPr>
            <p:cNvPr id="59" name="TextBox 58"/>
            <p:cNvSpPr txBox="1"/>
            <p:nvPr/>
          </p:nvSpPr>
          <p:spPr>
            <a:xfrm>
              <a:off x="1971303" y="6328871"/>
              <a:ext cx="41229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-1</a:t>
              </a:r>
              <a:endParaRPr lang="en-US" sz="2000" b="0" dirty="0">
                <a:latin typeface="Arial" panose="020B0604020202020204" pitchFamily="34" charset="0"/>
                <a:cs typeface="Arial" panose="020B0604020202020204" pitchFamily="34" charset="0"/>
              </a:endParaRPr>
            </a:p>
          </p:txBody>
        </p:sp>
        <p:sp>
          <p:nvSpPr>
            <p:cNvPr id="60" name="TextBox 59"/>
            <p:cNvSpPr txBox="1"/>
            <p:nvPr/>
          </p:nvSpPr>
          <p:spPr>
            <a:xfrm>
              <a:off x="1602845" y="6328871"/>
              <a:ext cx="41229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-2</a:t>
              </a:r>
              <a:endParaRPr lang="en-US" sz="2000" b="0" dirty="0">
                <a:latin typeface="Arial" panose="020B0604020202020204" pitchFamily="34" charset="0"/>
                <a:cs typeface="Arial" panose="020B0604020202020204" pitchFamily="34" charset="0"/>
              </a:endParaRPr>
            </a:p>
          </p:txBody>
        </p:sp>
        <p:sp>
          <p:nvSpPr>
            <p:cNvPr id="61" name="TextBox 60"/>
            <p:cNvSpPr txBox="1"/>
            <p:nvPr/>
          </p:nvSpPr>
          <p:spPr>
            <a:xfrm>
              <a:off x="2120368" y="5382442"/>
              <a:ext cx="470000"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10</a:t>
              </a:r>
              <a:endParaRPr lang="en-US" sz="2000" b="0" dirty="0">
                <a:latin typeface="Arial" panose="020B0604020202020204" pitchFamily="34" charset="0"/>
                <a:cs typeface="Arial" panose="020B0604020202020204" pitchFamily="34" charset="0"/>
              </a:endParaRPr>
            </a:p>
          </p:txBody>
        </p:sp>
        <p:sp>
          <p:nvSpPr>
            <p:cNvPr id="62" name="TextBox 61"/>
            <p:cNvSpPr txBox="1"/>
            <p:nvPr/>
          </p:nvSpPr>
          <p:spPr>
            <a:xfrm>
              <a:off x="2120368" y="4666740"/>
              <a:ext cx="470000"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20</a:t>
              </a:r>
              <a:endParaRPr lang="en-US" sz="2000" b="0" dirty="0">
                <a:latin typeface="Arial" panose="020B0604020202020204" pitchFamily="34" charset="0"/>
                <a:cs typeface="Arial" panose="020B0604020202020204" pitchFamily="34" charset="0"/>
              </a:endParaRPr>
            </a:p>
          </p:txBody>
        </p:sp>
        <p:sp>
          <p:nvSpPr>
            <p:cNvPr id="63" name="TextBox 62"/>
            <p:cNvSpPr txBox="1"/>
            <p:nvPr/>
          </p:nvSpPr>
          <p:spPr>
            <a:xfrm>
              <a:off x="2120368" y="3893165"/>
              <a:ext cx="470000"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30</a:t>
              </a:r>
              <a:endParaRPr lang="en-US" sz="2000" b="0"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8" name="Rectangle 7"/>
              <p:cNvSpPr/>
              <p:nvPr/>
            </p:nvSpPr>
            <p:spPr>
              <a:xfrm>
                <a:off x="3012569" y="4974226"/>
                <a:ext cx="5729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b="1" i="1" smtClean="0">
                              <a:solidFill>
                                <a:schemeClr val="tx1"/>
                              </a:solidFill>
                              <a:latin typeface="Cambria Math" panose="02040503050406030204" pitchFamily="18" charset="0"/>
                            </a:rPr>
                            <m:t>𝒙</m:t>
                          </m:r>
                        </m:sup>
                      </m:sSup>
                    </m:oMath>
                  </m:oMathPara>
                </a14:m>
                <a:endParaRPr lang="en-US"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3012569" y="4974226"/>
                <a:ext cx="572977" cy="461665"/>
              </a:xfrm>
              <a:prstGeom prst="rect">
                <a:avLst/>
              </a:prstGeom>
              <a:blipFill>
                <a:blip r:embed="rId8"/>
                <a:stretch>
                  <a:fillRect/>
                </a:stretch>
              </a:blipFill>
            </p:spPr>
            <p:txBody>
              <a:bodyPr/>
              <a:lstStyle/>
              <a:p>
                <a:r>
                  <a:rPr lang="en-US">
                    <a:noFill/>
                  </a:rPr>
                  <a:t> </a:t>
                </a:r>
              </a:p>
            </p:txBody>
          </p:sp>
        </mc:Fallback>
      </mc:AlternateContent>
      <p:sp>
        <p:nvSpPr>
          <p:cNvPr id="67" name="TextBox 66"/>
          <p:cNvSpPr txBox="1"/>
          <p:nvPr/>
        </p:nvSpPr>
        <p:spPr>
          <a:xfrm>
            <a:off x="7821862" y="1097085"/>
            <a:ext cx="1024639"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Correct</a:t>
            </a:r>
          </a:p>
          <a:p>
            <a:pPr algn="ctr"/>
            <a:r>
              <a:rPr lang="en-US" sz="2000" b="0" dirty="0" smtClean="0">
                <a:latin typeface="Arial" panose="020B0604020202020204" pitchFamily="34" charset="0"/>
                <a:cs typeface="Arial" panose="020B0604020202020204" pitchFamily="34" charset="0"/>
              </a:rPr>
              <a:t>answer</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7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6" grpId="0"/>
      <p:bldP spid="110" grpId="0"/>
      <p:bldP spid="111" grpId="0"/>
      <p:bldP spid="4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b="0" kern="0" dirty="0" smtClean="0">
                <a:solidFill>
                  <a:schemeClr val="bg1">
                    <a:lumMod val="85000"/>
                  </a:schemeClr>
                </a:solidFill>
                <a:latin typeface="Arial" panose="020B0604020202020204" pitchFamily="34" charset="0"/>
                <a:cs typeface="Arial" panose="020B0604020202020204" pitchFamily="34" charset="0"/>
              </a:rPr>
              <a:t>max </a:t>
            </a:r>
            <a:r>
              <a:rPr lang="en-US" sz="3200" b="0" kern="0" dirty="0" smtClean="0">
                <a:latin typeface="Arial" panose="020B0604020202020204" pitchFamily="34" charset="0"/>
                <a:cs typeface="Arial" panose="020B0604020202020204" pitchFamily="34" charset="0"/>
              </a:rPr>
              <a:t>vs. </a:t>
            </a:r>
            <a:r>
              <a:rPr lang="en-US" sz="3200" kern="0" dirty="0" err="1" smtClean="0">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39" name="Group 38"/>
          <p:cNvGrpSpPr/>
          <p:nvPr/>
        </p:nvGrpSpPr>
        <p:grpSpPr>
          <a:xfrm>
            <a:off x="3228558" y="1770061"/>
            <a:ext cx="1126687" cy="1483358"/>
            <a:chOff x="3228558" y="2379024"/>
            <a:chExt cx="1126687" cy="1483358"/>
          </a:xfrm>
        </p:grpSpPr>
        <p:sp>
          <p:nvSpPr>
            <p:cNvPr id="16" name="TextBox 15"/>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24.5</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7" name="TextBox 16"/>
            <p:cNvSpPr txBox="1"/>
            <p:nvPr/>
          </p:nvSpPr>
          <p:spPr>
            <a:xfrm>
              <a:off x="3228558" y="287081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164.0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8" name="TextBox 17"/>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31" name="Rectangle 30"/>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32" name="Rectangle 31"/>
          <p:cNvSpPr/>
          <p:nvPr/>
        </p:nvSpPr>
        <p:spPr bwMode="auto">
          <a:xfrm>
            <a:off x="5289461" y="1743396"/>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grpSp>
        <p:nvGrpSpPr>
          <p:cNvPr id="43" name="Group 42"/>
          <p:cNvGrpSpPr/>
          <p:nvPr/>
        </p:nvGrpSpPr>
        <p:grpSpPr>
          <a:xfrm>
            <a:off x="1229099" y="5140106"/>
            <a:ext cx="1056187" cy="1483358"/>
            <a:chOff x="1891161" y="5186591"/>
            <a:chExt cx="1056187" cy="1483358"/>
          </a:xfrm>
        </p:grpSpPr>
        <p:sp>
          <p:nvSpPr>
            <p:cNvPr id="44" name="TextBox 43"/>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3.8</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45" name="TextBox 44"/>
            <p:cNvSpPr txBox="1"/>
            <p:nvPr/>
          </p:nvSpPr>
          <p:spPr>
            <a:xfrm>
              <a:off x="1959218" y="5657626"/>
              <a:ext cx="805029"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-1.1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46" name="TextBox 45"/>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1.3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47" name="Rectangle 46"/>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48" name="Group 47"/>
          <p:cNvGrpSpPr/>
          <p:nvPr/>
        </p:nvGrpSpPr>
        <p:grpSpPr>
          <a:xfrm>
            <a:off x="1229873" y="3452902"/>
            <a:ext cx="1056187" cy="1483358"/>
            <a:chOff x="1891161" y="5186591"/>
            <a:chExt cx="1056187" cy="1483358"/>
          </a:xfrm>
        </p:grpSpPr>
        <p:sp>
          <p:nvSpPr>
            <p:cNvPr id="49" name="TextBox 48"/>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0" name="TextBox 49"/>
            <p:cNvSpPr txBox="1"/>
            <p:nvPr/>
          </p:nvSpPr>
          <p:spPr>
            <a:xfrm>
              <a:off x="2098364" y="5657626"/>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2.6</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4" name="TextBox 53"/>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2.3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5" name="Rectangle 54"/>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56" name="Group 55"/>
          <p:cNvGrpSpPr/>
          <p:nvPr/>
        </p:nvGrpSpPr>
        <p:grpSpPr>
          <a:xfrm>
            <a:off x="248356" y="3425354"/>
            <a:ext cx="885179" cy="1395917"/>
            <a:chOff x="245041" y="3397103"/>
            <a:chExt cx="885179" cy="1395917"/>
          </a:xfrm>
        </p:grpSpPr>
        <p:sp>
          <p:nvSpPr>
            <p:cNvPr id="57" name="TextBox 56"/>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8" name="TextBox 57"/>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9" name="TextBox 58"/>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60" name="Group 59"/>
          <p:cNvGrpSpPr/>
          <p:nvPr/>
        </p:nvGrpSpPr>
        <p:grpSpPr>
          <a:xfrm>
            <a:off x="238417" y="5183827"/>
            <a:ext cx="885179" cy="1395917"/>
            <a:chOff x="245041" y="3397103"/>
            <a:chExt cx="885179" cy="1395917"/>
          </a:xfrm>
        </p:grpSpPr>
        <p:sp>
          <p:nvSpPr>
            <p:cNvPr id="61" name="TextBox 60"/>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62" name="TextBox 61"/>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3" name="TextBox 62"/>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51" name="Group 50"/>
          <p:cNvGrpSpPr/>
          <p:nvPr/>
        </p:nvGrpSpPr>
        <p:grpSpPr>
          <a:xfrm>
            <a:off x="3299058" y="3452902"/>
            <a:ext cx="1056187" cy="1483358"/>
            <a:chOff x="3299058" y="2379024"/>
            <a:chExt cx="1056187" cy="1483358"/>
          </a:xfrm>
        </p:grpSpPr>
        <p:sp>
          <p:nvSpPr>
            <p:cNvPr id="52" name="TextBox 51"/>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36.6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3" name="TextBox 52"/>
            <p:cNvSpPr txBox="1"/>
            <p:nvPr/>
          </p:nvSpPr>
          <p:spPr>
            <a:xfrm>
              <a:off x="3428933" y="287081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13.5</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4" name="TextBox 63"/>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9.97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65" name="Rectangle 64"/>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69" name="Group 68"/>
          <p:cNvGrpSpPr/>
          <p:nvPr/>
        </p:nvGrpSpPr>
        <p:grpSpPr>
          <a:xfrm>
            <a:off x="5289461" y="3426237"/>
            <a:ext cx="1056187" cy="1536688"/>
            <a:chOff x="5289461" y="2390747"/>
            <a:chExt cx="1056187" cy="1536688"/>
          </a:xfrm>
        </p:grpSpPr>
        <p:sp>
          <p:nvSpPr>
            <p:cNvPr id="70" name="TextBox 69"/>
            <p:cNvSpPr txBox="1"/>
            <p:nvPr/>
          </p:nvSpPr>
          <p:spPr>
            <a:xfrm>
              <a:off x="5363242"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0.61</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1" name="TextBox 70"/>
            <p:cNvSpPr txBox="1"/>
            <p:nvPr/>
          </p:nvSpPr>
          <p:spPr>
            <a:xfrm>
              <a:off x="5363242" y="291770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0.22</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72" name="TextBox 71"/>
            <p:cNvSpPr txBox="1"/>
            <p:nvPr/>
          </p:nvSpPr>
          <p:spPr>
            <a:xfrm>
              <a:off x="5363242"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73" name="Rectangle 72"/>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77" name="Group 76"/>
          <p:cNvGrpSpPr/>
          <p:nvPr/>
        </p:nvGrpSpPr>
        <p:grpSpPr>
          <a:xfrm>
            <a:off x="3299058" y="5140106"/>
            <a:ext cx="1056187" cy="1483358"/>
            <a:chOff x="3299058" y="2379024"/>
            <a:chExt cx="1056187" cy="1483358"/>
          </a:xfrm>
        </p:grpSpPr>
        <p:sp>
          <p:nvSpPr>
            <p:cNvPr id="78" name="TextBox 77"/>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44.7</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9" name="TextBox 78"/>
            <p:cNvSpPr txBox="1"/>
            <p:nvPr/>
          </p:nvSpPr>
          <p:spPr>
            <a:xfrm>
              <a:off x="3428933" y="287081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0.33</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0" name="TextBox 79"/>
            <p:cNvSpPr txBox="1"/>
            <p:nvPr/>
          </p:nvSpPr>
          <p:spPr>
            <a:xfrm>
              <a:off x="3428934" y="3322157"/>
              <a:ext cx="885178"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3.67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1" name="Rectangle 80"/>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85" name="Group 84"/>
          <p:cNvGrpSpPr/>
          <p:nvPr/>
        </p:nvGrpSpPr>
        <p:grpSpPr>
          <a:xfrm>
            <a:off x="5269841" y="5113441"/>
            <a:ext cx="1085554" cy="1536688"/>
            <a:chOff x="5269841" y="2390747"/>
            <a:chExt cx="1085554" cy="1536688"/>
          </a:xfrm>
        </p:grpSpPr>
        <p:sp>
          <p:nvSpPr>
            <p:cNvPr id="86" name="TextBox 85"/>
            <p:cNvSpPr txBox="1"/>
            <p:nvPr/>
          </p:nvSpPr>
          <p:spPr>
            <a:xfrm>
              <a:off x="5357380"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0.92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87" name="TextBox 86"/>
            <p:cNvSpPr txBox="1"/>
            <p:nvPr/>
          </p:nvSpPr>
          <p:spPr>
            <a:xfrm>
              <a:off x="5269841" y="291770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0.007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8" name="TextBox 87"/>
            <p:cNvSpPr txBox="1"/>
            <p:nvPr/>
          </p:nvSpPr>
          <p:spPr>
            <a:xfrm>
              <a:off x="5351517"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9" name="Rectangle 88"/>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93" name="Group 92"/>
          <p:cNvGrpSpPr/>
          <p:nvPr/>
        </p:nvGrpSpPr>
        <p:grpSpPr>
          <a:xfrm>
            <a:off x="2427816" y="1983544"/>
            <a:ext cx="667075" cy="494903"/>
            <a:chOff x="2427816" y="2625033"/>
            <a:chExt cx="667075" cy="494903"/>
          </a:xfrm>
        </p:grpSpPr>
        <p:cxnSp>
          <p:nvCxnSpPr>
            <p:cNvPr id="94" name="Straight Arrow Connector 93"/>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95" name="TextBox 94"/>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96" name="Group 95"/>
          <p:cNvGrpSpPr/>
          <p:nvPr/>
        </p:nvGrpSpPr>
        <p:grpSpPr>
          <a:xfrm>
            <a:off x="4319637" y="2053883"/>
            <a:ext cx="1072730" cy="418699"/>
            <a:chOff x="4319637" y="2695372"/>
            <a:chExt cx="1072730" cy="418699"/>
          </a:xfrm>
        </p:grpSpPr>
        <p:cxnSp>
          <p:nvCxnSpPr>
            <p:cNvPr id="97" name="Straight Arrow Connector 96"/>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98" name="TextBox 97"/>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grpSp>
        <p:nvGrpSpPr>
          <p:cNvPr id="99" name="Group 98"/>
          <p:cNvGrpSpPr/>
          <p:nvPr/>
        </p:nvGrpSpPr>
        <p:grpSpPr>
          <a:xfrm>
            <a:off x="2427816" y="3709005"/>
            <a:ext cx="667075" cy="494903"/>
            <a:chOff x="2427816" y="2625033"/>
            <a:chExt cx="667075" cy="494903"/>
          </a:xfrm>
        </p:grpSpPr>
        <p:cxnSp>
          <p:nvCxnSpPr>
            <p:cNvPr id="100" name="Straight Arrow Connector 99"/>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1" name="TextBox 100"/>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02" name="Group 101"/>
          <p:cNvGrpSpPr/>
          <p:nvPr/>
        </p:nvGrpSpPr>
        <p:grpSpPr>
          <a:xfrm>
            <a:off x="4319637" y="3747107"/>
            <a:ext cx="1072730" cy="418699"/>
            <a:chOff x="4319637" y="2695372"/>
            <a:chExt cx="1072730" cy="418699"/>
          </a:xfrm>
        </p:grpSpPr>
        <p:cxnSp>
          <p:nvCxnSpPr>
            <p:cNvPr id="103" name="Straight Arrow Connector 102"/>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4" name="TextBox 103"/>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grpSp>
        <p:nvGrpSpPr>
          <p:cNvPr id="105" name="Group 104"/>
          <p:cNvGrpSpPr/>
          <p:nvPr/>
        </p:nvGrpSpPr>
        <p:grpSpPr>
          <a:xfrm>
            <a:off x="2427816" y="5424784"/>
            <a:ext cx="667075" cy="494903"/>
            <a:chOff x="2427816" y="2625033"/>
            <a:chExt cx="667075" cy="494903"/>
          </a:xfrm>
        </p:grpSpPr>
        <p:cxnSp>
          <p:nvCxnSpPr>
            <p:cNvPr id="106" name="Straight Arrow Connector 105"/>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7" name="TextBox 106"/>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08" name="Group 107"/>
          <p:cNvGrpSpPr/>
          <p:nvPr/>
        </p:nvGrpSpPr>
        <p:grpSpPr>
          <a:xfrm>
            <a:off x="4319637" y="5462886"/>
            <a:ext cx="1072730" cy="418699"/>
            <a:chOff x="4319637" y="2695372"/>
            <a:chExt cx="1072730" cy="418699"/>
          </a:xfrm>
        </p:grpSpPr>
        <p:cxnSp>
          <p:nvCxnSpPr>
            <p:cNvPr id="109" name="Straight Arrow Connector 108"/>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10" name="TextBox 109"/>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sp>
        <p:nvSpPr>
          <p:cNvPr id="82" name="TextBox 81"/>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83" name="TextBox 82"/>
          <p:cNvSpPr txBox="1"/>
          <p:nvPr/>
        </p:nvSpPr>
        <p:spPr>
          <a:xfrm>
            <a:off x="3250807" y="1094094"/>
            <a:ext cx="1082348"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Convert</a:t>
            </a:r>
          </a:p>
          <a:p>
            <a:pPr algn="ctr"/>
            <a:r>
              <a:rPr lang="en-US" sz="2000" b="0" dirty="0" smtClean="0">
                <a:latin typeface="Arial" panose="020B0604020202020204" pitchFamily="34" charset="0"/>
                <a:cs typeface="Arial" panose="020B0604020202020204" pitchFamily="34" charset="0"/>
              </a:rPr>
              <a:t>to &gt; 0</a:t>
            </a:r>
            <a:endParaRPr lang="en-US" sz="2000" b="0" dirty="0">
              <a:latin typeface="Arial" panose="020B0604020202020204" pitchFamily="34" charset="0"/>
              <a:cs typeface="Arial" panose="020B0604020202020204" pitchFamily="34" charset="0"/>
            </a:endParaRPr>
          </a:p>
        </p:txBody>
      </p:sp>
      <p:sp>
        <p:nvSpPr>
          <p:cNvPr id="84" name="TextBox 83"/>
          <p:cNvSpPr txBox="1"/>
          <p:nvPr/>
        </p:nvSpPr>
        <p:spPr>
          <a:xfrm>
            <a:off x="5155724" y="1105815"/>
            <a:ext cx="134043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Normalize</a:t>
            </a:r>
          </a:p>
          <a:p>
            <a:pPr algn="ctr"/>
            <a:r>
              <a:rPr lang="en-US" sz="2000" b="0" dirty="0">
                <a:latin typeface="Arial" panose="020B0604020202020204" pitchFamily="34" charset="0"/>
                <a:cs typeface="Arial" panose="020B0604020202020204" pitchFamily="34" charset="0"/>
              </a:rPr>
              <a:t>(</a:t>
            </a:r>
            <a:r>
              <a:rPr lang="en-US" sz="2000" b="0" dirty="0" smtClean="0">
                <a:latin typeface="Arial" panose="020B0604020202020204" pitchFamily="34" charset="0"/>
                <a:cs typeface="Arial" panose="020B0604020202020204" pitchFamily="34" charset="0"/>
              </a:rPr>
              <a:t>sum = 1)</a:t>
            </a:r>
            <a:endParaRPr lang="en-US" sz="2000" b="0" dirty="0">
              <a:latin typeface="Arial" panose="020B0604020202020204" pitchFamily="34" charset="0"/>
              <a:cs typeface="Arial" panose="020B0604020202020204" pitchFamily="34" charset="0"/>
            </a:endParaRPr>
          </a:p>
        </p:txBody>
      </p:sp>
      <p:grpSp>
        <p:nvGrpSpPr>
          <p:cNvPr id="90" name="Group 89"/>
          <p:cNvGrpSpPr/>
          <p:nvPr/>
        </p:nvGrpSpPr>
        <p:grpSpPr>
          <a:xfrm>
            <a:off x="8085350" y="1770061"/>
            <a:ext cx="368067" cy="1483358"/>
            <a:chOff x="3299058" y="2379024"/>
            <a:chExt cx="1056187" cy="1483358"/>
          </a:xfrm>
        </p:grpSpPr>
        <p:sp>
          <p:nvSpPr>
            <p:cNvPr id="91" name="TextBox 90"/>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92" name="TextBox 91"/>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1" name="TextBox 110"/>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12" name="Rectangle 111"/>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13" name="Group 112"/>
          <p:cNvGrpSpPr/>
          <p:nvPr/>
        </p:nvGrpSpPr>
        <p:grpSpPr>
          <a:xfrm>
            <a:off x="8071016" y="3446062"/>
            <a:ext cx="368067" cy="1483358"/>
            <a:chOff x="3299058" y="2379024"/>
            <a:chExt cx="1056187" cy="1483358"/>
          </a:xfrm>
        </p:grpSpPr>
        <p:sp>
          <p:nvSpPr>
            <p:cNvPr id="114" name="TextBox 113"/>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15" name="TextBox 114"/>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6" name="TextBox 115"/>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17" name="Rectangle 116"/>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18" name="Group 117"/>
          <p:cNvGrpSpPr/>
          <p:nvPr/>
        </p:nvGrpSpPr>
        <p:grpSpPr>
          <a:xfrm>
            <a:off x="8085350" y="5140106"/>
            <a:ext cx="368067" cy="1483358"/>
            <a:chOff x="3299058" y="2379024"/>
            <a:chExt cx="1056187" cy="1483358"/>
          </a:xfrm>
        </p:grpSpPr>
        <p:sp>
          <p:nvSpPr>
            <p:cNvPr id="119" name="TextBox 118"/>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0" name="TextBox 119"/>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1" name="TextBox 120"/>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2" name="Rectangle 121"/>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24" name="TextBox 123"/>
          <p:cNvSpPr txBox="1"/>
          <p:nvPr/>
        </p:nvSpPr>
        <p:spPr>
          <a:xfrm>
            <a:off x="5363242" y="1798838"/>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0.13</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5" name="TextBox 124"/>
          <p:cNvSpPr txBox="1"/>
          <p:nvPr/>
        </p:nvSpPr>
        <p:spPr>
          <a:xfrm>
            <a:off x="5363242" y="2270355"/>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0.87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6" name="TextBox 125"/>
          <p:cNvSpPr txBox="1"/>
          <p:nvPr/>
        </p:nvSpPr>
        <p:spPr>
          <a:xfrm>
            <a:off x="5363242" y="2756864"/>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3" name="Rounded Rectangle 2"/>
          <p:cNvSpPr/>
          <p:nvPr/>
        </p:nvSpPr>
        <p:spPr bwMode="auto">
          <a:xfrm>
            <a:off x="5257384" y="2350010"/>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27" name="Rounded Rectangle 126"/>
          <p:cNvSpPr/>
          <p:nvPr/>
        </p:nvSpPr>
        <p:spPr bwMode="auto">
          <a:xfrm>
            <a:off x="5270886" y="4041841"/>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28" name="Rounded Rectangle 127"/>
          <p:cNvSpPr/>
          <p:nvPr/>
        </p:nvSpPr>
        <p:spPr bwMode="auto">
          <a:xfrm>
            <a:off x="5282463" y="5708601"/>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29" name="TextBox 128"/>
          <p:cNvSpPr txBox="1"/>
          <p:nvPr/>
        </p:nvSpPr>
        <p:spPr>
          <a:xfrm>
            <a:off x="7821862" y="1097085"/>
            <a:ext cx="1024639"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Correct</a:t>
            </a:r>
          </a:p>
          <a:p>
            <a:pPr algn="ctr"/>
            <a:r>
              <a:rPr lang="en-US" sz="2000" b="0" dirty="0" smtClean="0">
                <a:latin typeface="Arial" panose="020B0604020202020204" pitchFamily="34" charset="0"/>
                <a:cs typeface="Arial" panose="020B0604020202020204" pitchFamily="34" charset="0"/>
              </a:rPr>
              <a:t>answer</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89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sp>
        <p:nvSpPr>
          <p:cNvPr id="66" name="TextBox 65"/>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97" name="TextBox 96"/>
          <p:cNvSpPr txBox="1"/>
          <p:nvPr/>
        </p:nvSpPr>
        <p:spPr>
          <a:xfrm>
            <a:off x="3250807" y="1094094"/>
            <a:ext cx="1082348"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Convert</a:t>
            </a:r>
          </a:p>
          <a:p>
            <a:pPr algn="ctr"/>
            <a:r>
              <a:rPr lang="en-US" sz="2000" b="0" dirty="0" smtClean="0">
                <a:latin typeface="Arial" panose="020B0604020202020204" pitchFamily="34" charset="0"/>
                <a:cs typeface="Arial" panose="020B0604020202020204" pitchFamily="34" charset="0"/>
              </a:rPr>
              <a:t>to &gt; 0</a:t>
            </a:r>
            <a:endParaRPr lang="en-US" sz="2000" b="0" dirty="0">
              <a:latin typeface="Arial" panose="020B0604020202020204" pitchFamily="34" charset="0"/>
              <a:cs typeface="Arial" panose="020B0604020202020204" pitchFamily="34" charset="0"/>
            </a:endParaRPr>
          </a:p>
        </p:txBody>
      </p:sp>
      <p:sp>
        <p:nvSpPr>
          <p:cNvPr id="106" name="TextBox 105"/>
          <p:cNvSpPr txBox="1"/>
          <p:nvPr/>
        </p:nvSpPr>
        <p:spPr>
          <a:xfrm>
            <a:off x="5155724" y="1105815"/>
            <a:ext cx="134043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Normalize</a:t>
            </a:r>
          </a:p>
          <a:p>
            <a:pPr algn="ctr"/>
            <a:r>
              <a:rPr lang="en-US" sz="2000" b="0" dirty="0">
                <a:latin typeface="Arial" panose="020B0604020202020204" pitchFamily="34" charset="0"/>
                <a:cs typeface="Arial" panose="020B0604020202020204" pitchFamily="34" charset="0"/>
              </a:rPr>
              <a:t>(</a:t>
            </a:r>
            <a:r>
              <a:rPr lang="en-US" sz="2000" b="0" dirty="0" smtClean="0">
                <a:latin typeface="Arial" panose="020B0604020202020204" pitchFamily="34" charset="0"/>
                <a:cs typeface="Arial" panose="020B0604020202020204" pitchFamily="34" charset="0"/>
              </a:rPr>
              <a:t>sum = 1)</a:t>
            </a:r>
            <a:endParaRPr lang="en-US" sz="2000" b="0" dirty="0">
              <a:latin typeface="Arial" panose="020B0604020202020204" pitchFamily="34" charset="0"/>
              <a:cs typeface="Arial" panose="020B0604020202020204" pitchFamily="34" charset="0"/>
            </a:endParaRPr>
          </a:p>
        </p:txBody>
      </p:sp>
      <p:grpSp>
        <p:nvGrpSpPr>
          <p:cNvPr id="116" name="Group 115"/>
          <p:cNvGrpSpPr/>
          <p:nvPr/>
        </p:nvGrpSpPr>
        <p:grpSpPr>
          <a:xfrm>
            <a:off x="3228558" y="1770061"/>
            <a:ext cx="1126687" cy="1483358"/>
            <a:chOff x="3228558" y="2379024"/>
            <a:chExt cx="1126687" cy="1483358"/>
          </a:xfrm>
        </p:grpSpPr>
        <p:sp>
          <p:nvSpPr>
            <p:cNvPr id="117" name="TextBox 116"/>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24.5</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18" name="TextBox 117"/>
            <p:cNvSpPr txBox="1"/>
            <p:nvPr/>
          </p:nvSpPr>
          <p:spPr>
            <a:xfrm>
              <a:off x="3228558" y="287081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164.0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9" name="TextBox 118"/>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0" name="Rectangle 119"/>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1" name="Group 120"/>
          <p:cNvGrpSpPr/>
          <p:nvPr/>
        </p:nvGrpSpPr>
        <p:grpSpPr>
          <a:xfrm>
            <a:off x="5289461" y="1743396"/>
            <a:ext cx="1056187" cy="1536688"/>
            <a:chOff x="5289461" y="2390747"/>
            <a:chExt cx="1056187" cy="1536688"/>
          </a:xfrm>
        </p:grpSpPr>
        <p:sp>
          <p:nvSpPr>
            <p:cNvPr id="122" name="TextBox 121"/>
            <p:cNvSpPr txBox="1"/>
            <p:nvPr/>
          </p:nvSpPr>
          <p:spPr>
            <a:xfrm>
              <a:off x="5363242"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0.13</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3" name="TextBox 122"/>
            <p:cNvSpPr txBox="1"/>
            <p:nvPr/>
          </p:nvSpPr>
          <p:spPr>
            <a:xfrm>
              <a:off x="5363242" y="291770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0.87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4" name="TextBox 123"/>
            <p:cNvSpPr txBox="1"/>
            <p:nvPr/>
          </p:nvSpPr>
          <p:spPr>
            <a:xfrm>
              <a:off x="5363242"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5" name="Rectangle 124"/>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26" name="Group 125"/>
          <p:cNvGrpSpPr/>
          <p:nvPr/>
        </p:nvGrpSpPr>
        <p:grpSpPr>
          <a:xfrm>
            <a:off x="2427816" y="1983544"/>
            <a:ext cx="667075" cy="494903"/>
            <a:chOff x="2427816" y="2625033"/>
            <a:chExt cx="667075" cy="494903"/>
          </a:xfrm>
        </p:grpSpPr>
        <p:cxnSp>
          <p:nvCxnSpPr>
            <p:cNvPr id="127" name="Straight Arrow Connector 126"/>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28" name="TextBox 127"/>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29" name="Group 128"/>
          <p:cNvGrpSpPr/>
          <p:nvPr/>
        </p:nvGrpSpPr>
        <p:grpSpPr>
          <a:xfrm>
            <a:off x="4319637" y="2053883"/>
            <a:ext cx="1072730" cy="418699"/>
            <a:chOff x="4319637" y="2695372"/>
            <a:chExt cx="1072730" cy="418699"/>
          </a:xfrm>
        </p:grpSpPr>
        <p:cxnSp>
          <p:nvCxnSpPr>
            <p:cNvPr id="130" name="Straight Arrow Connector 129"/>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31" name="TextBox 130"/>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sp>
        <p:nvSpPr>
          <p:cNvPr id="132"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b="0" kern="0" dirty="0" smtClean="0">
                <a:solidFill>
                  <a:schemeClr val="bg1">
                    <a:lumMod val="85000"/>
                  </a:schemeClr>
                </a:solidFill>
                <a:latin typeface="Arial" panose="020B0604020202020204" pitchFamily="34" charset="0"/>
                <a:cs typeface="Arial" panose="020B0604020202020204" pitchFamily="34" charset="0"/>
              </a:rPr>
              <a:t>max </a:t>
            </a:r>
            <a:r>
              <a:rPr lang="en-US" sz="3200" b="0" kern="0" dirty="0" smtClean="0">
                <a:latin typeface="Arial" panose="020B0604020202020204" pitchFamily="34" charset="0"/>
                <a:cs typeface="Arial" panose="020B0604020202020204" pitchFamily="34" charset="0"/>
              </a:rPr>
              <a:t>vs. </a:t>
            </a:r>
            <a:r>
              <a:rPr lang="en-US" sz="3200" kern="0" dirty="0" err="1" smtClean="0">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grpSp>
        <p:nvGrpSpPr>
          <p:cNvPr id="133" name="Group 132"/>
          <p:cNvGrpSpPr/>
          <p:nvPr/>
        </p:nvGrpSpPr>
        <p:grpSpPr>
          <a:xfrm>
            <a:off x="8085350" y="1770061"/>
            <a:ext cx="368067" cy="1483358"/>
            <a:chOff x="3299058" y="2379024"/>
            <a:chExt cx="1056187" cy="1483358"/>
          </a:xfrm>
        </p:grpSpPr>
        <p:sp>
          <p:nvSpPr>
            <p:cNvPr id="134" name="TextBox 133"/>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35" name="TextBox 134"/>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36" name="TextBox 135"/>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37" name="Rectangle 136"/>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46" name="Rounded Rectangle 45"/>
          <p:cNvSpPr/>
          <p:nvPr/>
        </p:nvSpPr>
        <p:spPr bwMode="auto">
          <a:xfrm>
            <a:off x="5257384" y="2350010"/>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47" name="Freeform 46"/>
          <p:cNvSpPr/>
          <p:nvPr/>
        </p:nvSpPr>
        <p:spPr bwMode="auto">
          <a:xfrm>
            <a:off x="6040582" y="3362036"/>
            <a:ext cx="2161309" cy="348037"/>
          </a:xfrm>
          <a:custGeom>
            <a:avLst/>
            <a:gdLst>
              <a:gd name="connsiteX0" fmla="*/ 0 w 2161309"/>
              <a:gd name="connsiteY0" fmla="*/ 0 h 683491"/>
              <a:gd name="connsiteX1" fmla="*/ 27709 w 2161309"/>
              <a:gd name="connsiteY1" fmla="*/ 92364 h 683491"/>
              <a:gd name="connsiteX2" fmla="*/ 55418 w 2161309"/>
              <a:gd name="connsiteY2" fmla="*/ 184728 h 683491"/>
              <a:gd name="connsiteX3" fmla="*/ 73891 w 2161309"/>
              <a:gd name="connsiteY3" fmla="*/ 221673 h 683491"/>
              <a:gd name="connsiteX4" fmla="*/ 92363 w 2161309"/>
              <a:gd name="connsiteY4" fmla="*/ 249382 h 683491"/>
              <a:gd name="connsiteX5" fmla="*/ 138545 w 2161309"/>
              <a:gd name="connsiteY5" fmla="*/ 332509 h 683491"/>
              <a:gd name="connsiteX6" fmla="*/ 166254 w 2161309"/>
              <a:gd name="connsiteY6" fmla="*/ 360219 h 683491"/>
              <a:gd name="connsiteX7" fmla="*/ 184727 w 2161309"/>
              <a:gd name="connsiteY7" fmla="*/ 387928 h 683491"/>
              <a:gd name="connsiteX8" fmla="*/ 212436 w 2161309"/>
              <a:gd name="connsiteY8" fmla="*/ 406400 h 683491"/>
              <a:gd name="connsiteX9" fmla="*/ 240145 w 2161309"/>
              <a:gd name="connsiteY9" fmla="*/ 434109 h 683491"/>
              <a:gd name="connsiteX10" fmla="*/ 258618 w 2161309"/>
              <a:gd name="connsiteY10" fmla="*/ 461819 h 683491"/>
              <a:gd name="connsiteX11" fmla="*/ 286327 w 2161309"/>
              <a:gd name="connsiteY11" fmla="*/ 471055 h 683491"/>
              <a:gd name="connsiteX12" fmla="*/ 369454 w 2161309"/>
              <a:gd name="connsiteY12" fmla="*/ 526473 h 683491"/>
              <a:gd name="connsiteX13" fmla="*/ 397163 w 2161309"/>
              <a:gd name="connsiteY13" fmla="*/ 544946 h 683491"/>
              <a:gd name="connsiteX14" fmla="*/ 434109 w 2161309"/>
              <a:gd name="connsiteY14" fmla="*/ 563419 h 683491"/>
              <a:gd name="connsiteX15" fmla="*/ 461818 w 2161309"/>
              <a:gd name="connsiteY15" fmla="*/ 581891 h 683491"/>
              <a:gd name="connsiteX16" fmla="*/ 498763 w 2161309"/>
              <a:gd name="connsiteY16" fmla="*/ 591128 h 683491"/>
              <a:gd name="connsiteX17" fmla="*/ 591127 w 2161309"/>
              <a:gd name="connsiteY17" fmla="*/ 609600 h 683491"/>
              <a:gd name="connsiteX18" fmla="*/ 628073 w 2161309"/>
              <a:gd name="connsiteY18" fmla="*/ 618837 h 683491"/>
              <a:gd name="connsiteX19" fmla="*/ 674254 w 2161309"/>
              <a:gd name="connsiteY19" fmla="*/ 628073 h 683491"/>
              <a:gd name="connsiteX20" fmla="*/ 729673 w 2161309"/>
              <a:gd name="connsiteY20" fmla="*/ 646546 h 683491"/>
              <a:gd name="connsiteX21" fmla="*/ 775854 w 2161309"/>
              <a:gd name="connsiteY21" fmla="*/ 655782 h 683491"/>
              <a:gd name="connsiteX22" fmla="*/ 979054 w 2161309"/>
              <a:gd name="connsiteY22" fmla="*/ 683491 h 683491"/>
              <a:gd name="connsiteX23" fmla="*/ 1588654 w 2161309"/>
              <a:gd name="connsiteY23" fmla="*/ 674255 h 683491"/>
              <a:gd name="connsiteX24" fmla="*/ 1644073 w 2161309"/>
              <a:gd name="connsiteY24" fmla="*/ 655782 h 683491"/>
              <a:gd name="connsiteX25" fmla="*/ 1708727 w 2161309"/>
              <a:gd name="connsiteY25" fmla="*/ 628073 h 683491"/>
              <a:gd name="connsiteX26" fmla="*/ 1764145 w 2161309"/>
              <a:gd name="connsiteY26" fmla="*/ 591128 h 683491"/>
              <a:gd name="connsiteX27" fmla="*/ 1847273 w 2161309"/>
              <a:gd name="connsiteY27" fmla="*/ 535709 h 683491"/>
              <a:gd name="connsiteX28" fmla="*/ 1874982 w 2161309"/>
              <a:gd name="connsiteY28" fmla="*/ 517237 h 683491"/>
              <a:gd name="connsiteX29" fmla="*/ 1902691 w 2161309"/>
              <a:gd name="connsiteY29" fmla="*/ 489528 h 683491"/>
              <a:gd name="connsiteX30" fmla="*/ 1921163 w 2161309"/>
              <a:gd name="connsiteY30" fmla="*/ 461819 h 683491"/>
              <a:gd name="connsiteX31" fmla="*/ 1976582 w 2161309"/>
              <a:gd name="connsiteY31" fmla="*/ 406400 h 683491"/>
              <a:gd name="connsiteX32" fmla="*/ 2041236 w 2161309"/>
              <a:gd name="connsiteY32" fmla="*/ 323273 h 683491"/>
              <a:gd name="connsiteX33" fmla="*/ 2059709 w 2161309"/>
              <a:gd name="connsiteY33" fmla="*/ 295564 h 683491"/>
              <a:gd name="connsiteX34" fmla="*/ 2078182 w 2161309"/>
              <a:gd name="connsiteY34" fmla="*/ 240146 h 683491"/>
              <a:gd name="connsiteX35" fmla="*/ 2096654 w 2161309"/>
              <a:gd name="connsiteY35" fmla="*/ 212437 h 683491"/>
              <a:gd name="connsiteX36" fmla="*/ 2115127 w 2161309"/>
              <a:gd name="connsiteY36" fmla="*/ 157019 h 683491"/>
              <a:gd name="connsiteX37" fmla="*/ 2133600 w 2161309"/>
              <a:gd name="connsiteY37" fmla="*/ 101600 h 683491"/>
              <a:gd name="connsiteX38" fmla="*/ 2152073 w 2161309"/>
              <a:gd name="connsiteY38" fmla="*/ 46182 h 683491"/>
              <a:gd name="connsiteX39" fmla="*/ 2161309 w 2161309"/>
              <a:gd name="connsiteY39" fmla="*/ 18473 h 68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1309" h="683491">
                <a:moveTo>
                  <a:pt x="0" y="0"/>
                </a:moveTo>
                <a:cubicBezTo>
                  <a:pt x="18803" y="112822"/>
                  <a:pt x="-4509" y="6450"/>
                  <a:pt x="27709" y="92364"/>
                </a:cubicBezTo>
                <a:cubicBezTo>
                  <a:pt x="47597" y="145398"/>
                  <a:pt x="23835" y="121564"/>
                  <a:pt x="55418" y="184728"/>
                </a:cubicBezTo>
                <a:cubicBezTo>
                  <a:pt x="61576" y="197043"/>
                  <a:pt x="67060" y="209718"/>
                  <a:pt x="73891" y="221673"/>
                </a:cubicBezTo>
                <a:cubicBezTo>
                  <a:pt x="79398" y="231311"/>
                  <a:pt x="87399" y="239453"/>
                  <a:pt x="92363" y="249382"/>
                </a:cubicBezTo>
                <a:cubicBezTo>
                  <a:pt x="115591" y="295839"/>
                  <a:pt x="80305" y="274267"/>
                  <a:pt x="138545" y="332509"/>
                </a:cubicBezTo>
                <a:cubicBezTo>
                  <a:pt x="147781" y="341746"/>
                  <a:pt x="157892" y="350184"/>
                  <a:pt x="166254" y="360219"/>
                </a:cubicBezTo>
                <a:cubicBezTo>
                  <a:pt x="173360" y="368747"/>
                  <a:pt x="176877" y="380079"/>
                  <a:pt x="184727" y="387928"/>
                </a:cubicBezTo>
                <a:cubicBezTo>
                  <a:pt x="192576" y="395777"/>
                  <a:pt x="203908" y="399294"/>
                  <a:pt x="212436" y="406400"/>
                </a:cubicBezTo>
                <a:cubicBezTo>
                  <a:pt x="222471" y="414762"/>
                  <a:pt x="231783" y="424074"/>
                  <a:pt x="240145" y="434109"/>
                </a:cubicBezTo>
                <a:cubicBezTo>
                  <a:pt x="247252" y="442637"/>
                  <a:pt x="249950" y="454884"/>
                  <a:pt x="258618" y="461819"/>
                </a:cubicBezTo>
                <a:cubicBezTo>
                  <a:pt x="266220" y="467901"/>
                  <a:pt x="277091" y="467976"/>
                  <a:pt x="286327" y="471055"/>
                </a:cubicBezTo>
                <a:lnTo>
                  <a:pt x="369454" y="526473"/>
                </a:lnTo>
                <a:cubicBezTo>
                  <a:pt x="378690" y="532631"/>
                  <a:pt x="387234" y="539982"/>
                  <a:pt x="397163" y="544946"/>
                </a:cubicBezTo>
                <a:cubicBezTo>
                  <a:pt x="409478" y="551104"/>
                  <a:pt x="422154" y="556588"/>
                  <a:pt x="434109" y="563419"/>
                </a:cubicBezTo>
                <a:cubicBezTo>
                  <a:pt x="443747" y="568926"/>
                  <a:pt x="451615" y="577518"/>
                  <a:pt x="461818" y="581891"/>
                </a:cubicBezTo>
                <a:cubicBezTo>
                  <a:pt x="473486" y="586891"/>
                  <a:pt x="486351" y="588468"/>
                  <a:pt x="498763" y="591128"/>
                </a:cubicBezTo>
                <a:cubicBezTo>
                  <a:pt x="529464" y="597707"/>
                  <a:pt x="560667" y="601985"/>
                  <a:pt x="591127" y="609600"/>
                </a:cubicBezTo>
                <a:cubicBezTo>
                  <a:pt x="603442" y="612679"/>
                  <a:pt x="615681" y="616083"/>
                  <a:pt x="628073" y="618837"/>
                </a:cubicBezTo>
                <a:cubicBezTo>
                  <a:pt x="643398" y="622243"/>
                  <a:pt x="659109" y="623942"/>
                  <a:pt x="674254" y="628073"/>
                </a:cubicBezTo>
                <a:cubicBezTo>
                  <a:pt x="693040" y="633196"/>
                  <a:pt x="710579" y="642727"/>
                  <a:pt x="729673" y="646546"/>
                </a:cubicBezTo>
                <a:cubicBezTo>
                  <a:pt x="745067" y="649625"/>
                  <a:pt x="760348" y="653334"/>
                  <a:pt x="775854" y="655782"/>
                </a:cubicBezTo>
                <a:cubicBezTo>
                  <a:pt x="859410" y="668975"/>
                  <a:pt x="902050" y="673866"/>
                  <a:pt x="979054" y="683491"/>
                </a:cubicBezTo>
                <a:cubicBezTo>
                  <a:pt x="1182254" y="680412"/>
                  <a:pt x="1385607" y="682715"/>
                  <a:pt x="1588654" y="674255"/>
                </a:cubicBezTo>
                <a:cubicBezTo>
                  <a:pt x="1608109" y="673444"/>
                  <a:pt x="1625600" y="661940"/>
                  <a:pt x="1644073" y="655782"/>
                </a:cubicBezTo>
                <a:cubicBezTo>
                  <a:pt x="1666688" y="648244"/>
                  <a:pt x="1688751" y="642342"/>
                  <a:pt x="1708727" y="628073"/>
                </a:cubicBezTo>
                <a:cubicBezTo>
                  <a:pt x="1769263" y="584832"/>
                  <a:pt x="1704708" y="610940"/>
                  <a:pt x="1764145" y="591128"/>
                </a:cubicBezTo>
                <a:lnTo>
                  <a:pt x="1847273" y="535709"/>
                </a:lnTo>
                <a:cubicBezTo>
                  <a:pt x="1856509" y="529552"/>
                  <a:pt x="1867133" y="525086"/>
                  <a:pt x="1874982" y="517237"/>
                </a:cubicBezTo>
                <a:cubicBezTo>
                  <a:pt x="1884218" y="508001"/>
                  <a:pt x="1894329" y="499563"/>
                  <a:pt x="1902691" y="489528"/>
                </a:cubicBezTo>
                <a:cubicBezTo>
                  <a:pt x="1909797" y="481000"/>
                  <a:pt x="1913788" y="470116"/>
                  <a:pt x="1921163" y="461819"/>
                </a:cubicBezTo>
                <a:cubicBezTo>
                  <a:pt x="1938519" y="442293"/>
                  <a:pt x="1958109" y="424873"/>
                  <a:pt x="1976582" y="406400"/>
                </a:cubicBezTo>
                <a:cubicBezTo>
                  <a:pt x="2019990" y="362992"/>
                  <a:pt x="1997044" y="389561"/>
                  <a:pt x="2041236" y="323273"/>
                </a:cubicBezTo>
                <a:lnTo>
                  <a:pt x="2059709" y="295564"/>
                </a:lnTo>
                <a:cubicBezTo>
                  <a:pt x="2065867" y="277091"/>
                  <a:pt x="2067381" y="256348"/>
                  <a:pt x="2078182" y="240146"/>
                </a:cubicBezTo>
                <a:cubicBezTo>
                  <a:pt x="2084339" y="230910"/>
                  <a:pt x="2092146" y="222581"/>
                  <a:pt x="2096654" y="212437"/>
                </a:cubicBezTo>
                <a:cubicBezTo>
                  <a:pt x="2104562" y="194643"/>
                  <a:pt x="2108969" y="175492"/>
                  <a:pt x="2115127" y="157019"/>
                </a:cubicBezTo>
                <a:lnTo>
                  <a:pt x="2133600" y="101600"/>
                </a:lnTo>
                <a:lnTo>
                  <a:pt x="2152073" y="46182"/>
                </a:lnTo>
                <a:lnTo>
                  <a:pt x="2161309" y="18473"/>
                </a:lnTo>
              </a:path>
            </a:pathLst>
          </a:custGeom>
          <a:noFill/>
          <a:ln w="127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48" name="TextBox 47"/>
          <p:cNvSpPr txBox="1"/>
          <p:nvPr/>
        </p:nvSpPr>
        <p:spPr>
          <a:xfrm>
            <a:off x="5695621" y="3710073"/>
            <a:ext cx="284565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Quantify how far this is </a:t>
            </a:r>
          </a:p>
          <a:p>
            <a:pPr algn="ctr"/>
            <a:r>
              <a:rPr lang="en-US" sz="2000" b="0" dirty="0" smtClean="0">
                <a:latin typeface="Arial" panose="020B0604020202020204" pitchFamily="34" charset="0"/>
                <a:cs typeface="Arial" panose="020B0604020202020204" pitchFamily="34" charset="0"/>
              </a:rPr>
              <a:t>From the answer</a:t>
            </a:r>
            <a:endParaRPr lang="en-US" sz="2000" b="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0" name="TextBox 49"/>
              <p:cNvSpPr txBox="1"/>
              <p:nvPr/>
            </p:nvSpPr>
            <p:spPr>
              <a:xfrm>
                <a:off x="5990504" y="4521423"/>
                <a:ext cx="14981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𝟖𝟕</m:t>
                      </m:r>
                      <m:r>
                        <a:rPr lang="en-US" b="1" i="1" smtClean="0">
                          <a:latin typeface="Cambria Math" panose="02040503050406030204" pitchFamily="18" charset="0"/>
                        </a:rPr>
                        <m:t> </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5990504" y="4521423"/>
                <a:ext cx="1498166" cy="369332"/>
              </a:xfrm>
              <a:prstGeom prst="rect">
                <a:avLst/>
              </a:prstGeom>
              <a:blipFill>
                <a:blip r:embed="rId5"/>
                <a:stretch>
                  <a:fillRect l="-4898"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990504" y="5339646"/>
                <a:ext cx="2053767" cy="1200329"/>
              </a:xfrm>
              <a:prstGeom prst="rect">
                <a:avLst/>
              </a:prstGeom>
              <a:noFill/>
            </p:spPr>
            <p:txBody>
              <a:bodyPr wrap="none" rtlCol="0">
                <a:spAutoFit/>
              </a:bodyPr>
              <a:lstStyle/>
              <a:p>
                <a14:m>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𝐿</m:t>
                        </m:r>
                      </m:e>
                      <m:sub>
                        <m:r>
                          <a:rPr lang="en-US" b="0" i="1" smtClean="0">
                            <a:solidFill>
                              <a:schemeClr val="tx1"/>
                            </a:solidFill>
                            <a:latin typeface="Cambria Math" panose="02040503050406030204" pitchFamily="18" charset="0"/>
                            <a:cs typeface="Arial" panose="020B0604020202020204" pitchFamily="34" charset="0"/>
                          </a:rPr>
                          <m:t>𝑖</m:t>
                        </m:r>
                      </m:sub>
                    </m:sSub>
                    <m:r>
                      <a:rPr lang="en-US" b="0" i="1" smtClean="0">
                        <a:solidFill>
                          <a:schemeClr val="tx1"/>
                        </a:solidFill>
                        <a:latin typeface="Cambria Math" panose="02040503050406030204" pitchFamily="18" charset="0"/>
                        <a:cs typeface="Arial" panose="020B0604020202020204" pitchFamily="34" charset="0"/>
                      </a:rPr>
                      <m:t>=</m:t>
                    </m:r>
                  </m:oMath>
                </a14:m>
                <a:r>
                  <a:rPr lang="en-US" b="0" dirty="0" smtClean="0">
                    <a:solidFill>
                      <a:schemeClr val="tx1"/>
                    </a:solidFill>
                    <a:latin typeface="Arial" panose="020B0604020202020204" pitchFamily="34" charset="0"/>
                    <a:cs typeface="Arial" panose="020B0604020202020204" pitchFamily="34" charset="0"/>
                  </a:rPr>
                  <a:t> - log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𝒑</m:t>
                        </m:r>
                      </m:e>
                      <m:sub>
                        <m:r>
                          <a:rPr lang="en-US" i="1">
                            <a:latin typeface="Cambria Math" panose="02040503050406030204" pitchFamily="18" charset="0"/>
                          </a:rPr>
                          <m:t>𝒊</m:t>
                        </m:r>
                      </m:sub>
                    </m:sSub>
                  </m:oMath>
                </a14:m>
                <a:r>
                  <a:rPr lang="en-US" b="0" dirty="0" smtClean="0">
                    <a:solidFill>
                      <a:schemeClr val="tx1"/>
                    </a:solidFill>
                    <a:latin typeface="Arial" panose="020B0604020202020204" pitchFamily="34" charset="0"/>
                    <a:cs typeface="Arial" panose="020B0604020202020204" pitchFamily="34" charset="0"/>
                  </a:rPr>
                  <a:t>)</a:t>
                </a:r>
              </a:p>
              <a:p>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   = - (-0.14)</a:t>
                </a:r>
                <a:endParaRPr lang="en-US" b="0" dirty="0" smtClean="0">
                  <a:solidFill>
                    <a:schemeClr val="tx1"/>
                  </a:solidFill>
                  <a:latin typeface="Arial" panose="020B0604020202020204" pitchFamily="34" charset="0"/>
                  <a:cs typeface="Arial" panose="020B0604020202020204" pitchFamily="34" charset="0"/>
                </a:endParaRPr>
              </a:p>
              <a:p>
                <a:r>
                  <a:rPr lang="en-US" b="0" dirty="0">
                    <a:solidFill>
                      <a:schemeClr val="tx1"/>
                    </a:solidFill>
                    <a:latin typeface="Arial" panose="020B0604020202020204" pitchFamily="34" charset="0"/>
                    <a:cs typeface="Arial" panose="020B0604020202020204" pitchFamily="34" charset="0"/>
                  </a:rPr>
                  <a:t> </a:t>
                </a:r>
                <a:r>
                  <a:rPr lang="en-US" b="0" dirty="0" smtClean="0">
                    <a:solidFill>
                      <a:schemeClr val="tx1"/>
                    </a:solidFill>
                    <a:latin typeface="Arial" panose="020B0604020202020204" pitchFamily="34" charset="0"/>
                    <a:cs typeface="Arial" panose="020B0604020202020204" pitchFamily="34" charset="0"/>
                  </a:rPr>
                  <a:t>   = 0.14</a:t>
                </a:r>
                <a:endParaRPr lang="en-US" b="0" baseline="-25000" dirty="0">
                  <a:solidFill>
                    <a:schemeClr val="tx1"/>
                  </a:solidFill>
                  <a:latin typeface="Arial" panose="020B0604020202020204" pitchFamily="34" charset="0"/>
                  <a:cs typeface="Arial" panose="020B0604020202020204"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990504" y="5339646"/>
                <a:ext cx="2053767" cy="1200329"/>
              </a:xfrm>
              <a:prstGeom prst="rect">
                <a:avLst/>
              </a:prstGeom>
              <a:blipFill>
                <a:blip r:embed="rId6"/>
                <a:stretch>
                  <a:fillRect l="-890" t="-3553" r="-2374" b="-11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566156" y="4994219"/>
                <a:ext cx="21778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𝒊</m:t>
                              </m:r>
                            </m:sub>
                          </m:sSub>
                        </m:e>
                      </m:func>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𝟏𝟒</m:t>
                      </m:r>
                      <m:r>
                        <a:rPr lang="en-US" b="1" i="1" smtClean="0">
                          <a:latin typeface="Cambria Math" panose="02040503050406030204" pitchFamily="18" charset="0"/>
                        </a:rPr>
                        <m:t> </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5566156" y="4994219"/>
                <a:ext cx="2177839" cy="369332"/>
              </a:xfrm>
              <a:prstGeom prst="rect">
                <a:avLst/>
              </a:prstGeom>
              <a:blipFill>
                <a:blip r:embed="rId7"/>
                <a:stretch>
                  <a:fillRect l="-4202" b="-36066"/>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1366684" y="3831474"/>
            <a:ext cx="2598565" cy="2866275"/>
          </a:xfrm>
          <a:prstGeom prst="rect">
            <a:avLst/>
          </a:prstGeom>
        </p:spPr>
      </p:pic>
      <mc:AlternateContent xmlns:mc="http://schemas.openxmlformats.org/markup-compatibility/2006" xmlns:a14="http://schemas.microsoft.com/office/drawing/2010/main">
        <mc:Choice Requires="a14">
          <p:sp>
            <p:nvSpPr>
              <p:cNvPr id="54" name="TextBox 53"/>
              <p:cNvSpPr txBox="1"/>
              <p:nvPr/>
            </p:nvSpPr>
            <p:spPr>
              <a:xfrm>
                <a:off x="2401785" y="4820653"/>
                <a:ext cx="7001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1"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𝑥</m:t>
                          </m:r>
                        </m:e>
                      </m:func>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2401785" y="4820653"/>
                <a:ext cx="700192" cy="369332"/>
              </a:xfrm>
              <a:prstGeom prst="rect">
                <a:avLst/>
              </a:prstGeom>
              <a:blipFill>
                <a:blip r:embed="rId9"/>
                <a:stretch>
                  <a:fillRect l="-14783" r="-3478" b="-36667"/>
                </a:stretch>
              </a:blipFill>
            </p:spPr>
            <p:txBody>
              <a:bodyPr/>
              <a:lstStyle/>
              <a:p>
                <a:r>
                  <a:rPr lang="en-US">
                    <a:noFill/>
                  </a:rPr>
                  <a:t> </a:t>
                </a:r>
              </a:p>
            </p:txBody>
          </p:sp>
        </mc:Fallback>
      </mc:AlternateContent>
      <p:sp>
        <p:nvSpPr>
          <p:cNvPr id="55" name="TextBox 54"/>
          <p:cNvSpPr txBox="1"/>
          <p:nvPr/>
        </p:nvSpPr>
        <p:spPr>
          <a:xfrm>
            <a:off x="1387020" y="4105543"/>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0</a:t>
            </a:r>
            <a:endParaRPr lang="en-US" sz="2000" b="0" dirty="0">
              <a:latin typeface="Arial" panose="020B0604020202020204" pitchFamily="34" charset="0"/>
              <a:cs typeface="Arial" panose="020B0604020202020204" pitchFamily="34" charset="0"/>
            </a:endParaRPr>
          </a:p>
        </p:txBody>
      </p:sp>
      <p:sp>
        <p:nvSpPr>
          <p:cNvPr id="56" name="TextBox 55"/>
          <p:cNvSpPr txBox="1"/>
          <p:nvPr/>
        </p:nvSpPr>
        <p:spPr>
          <a:xfrm>
            <a:off x="3250807" y="4118516"/>
            <a:ext cx="327334"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1</a:t>
            </a:r>
            <a:endParaRPr lang="en-US" sz="2000" b="0" dirty="0">
              <a:latin typeface="Arial" panose="020B0604020202020204" pitchFamily="34" charset="0"/>
              <a:cs typeface="Arial" panose="020B0604020202020204" pitchFamily="34" charset="0"/>
            </a:endParaRPr>
          </a:p>
        </p:txBody>
      </p:sp>
      <p:sp>
        <p:nvSpPr>
          <p:cNvPr id="57" name="TextBox 56"/>
          <p:cNvSpPr txBox="1"/>
          <p:nvPr/>
        </p:nvSpPr>
        <p:spPr>
          <a:xfrm>
            <a:off x="1254758" y="5582934"/>
            <a:ext cx="41229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-2</a:t>
            </a:r>
            <a:endParaRPr lang="en-US" sz="2000" b="0" dirty="0">
              <a:latin typeface="Arial" panose="020B0604020202020204" pitchFamily="34" charset="0"/>
              <a:cs typeface="Arial" panose="020B0604020202020204" pitchFamily="34" charset="0"/>
            </a:endParaRPr>
          </a:p>
        </p:txBody>
      </p:sp>
      <p:sp>
        <p:nvSpPr>
          <p:cNvPr id="58" name="TextBox 57"/>
          <p:cNvSpPr txBox="1"/>
          <p:nvPr/>
        </p:nvSpPr>
        <p:spPr>
          <a:xfrm>
            <a:off x="7821862" y="1097085"/>
            <a:ext cx="1024639"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Correct</a:t>
            </a:r>
          </a:p>
          <a:p>
            <a:pPr algn="ctr"/>
            <a:r>
              <a:rPr lang="en-US" sz="2000" b="0" dirty="0" smtClean="0">
                <a:latin typeface="Arial" panose="020B0604020202020204" pitchFamily="34" charset="0"/>
                <a:cs typeface="Arial" panose="020B0604020202020204" pitchFamily="34" charset="0"/>
              </a:rPr>
              <a:t>answer</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22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P spid="51" grpId="0"/>
      <p:bldP spid="52" grpId="0"/>
      <p:bldP spid="54"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79400" y="254001"/>
            <a:ext cx="8250004" cy="55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31" charset="0"/>
                <a:ea typeface="ＭＳ Ｐゴシック" pitchFamily="-112" charset="-128"/>
                <a:cs typeface="ＭＳ Ｐゴシック" pitchFamily="-112" charset="-128"/>
              </a:defRPr>
            </a:lvl5pPr>
            <a:lvl6pPr marL="457200" algn="ctr" rtl="0" eaLnBrk="0" fontAlgn="base" hangingPunct="0">
              <a:spcBef>
                <a:spcPct val="0"/>
              </a:spcBef>
              <a:spcAft>
                <a:spcPct val="0"/>
              </a:spcAft>
              <a:defRPr sz="4400">
                <a:solidFill>
                  <a:schemeClr val="tx2"/>
                </a:solidFill>
                <a:latin typeface="Times" pitchFamily="31" charset="0"/>
              </a:defRPr>
            </a:lvl6pPr>
            <a:lvl7pPr marL="914400" algn="ctr" rtl="0" eaLnBrk="0" fontAlgn="base" hangingPunct="0">
              <a:spcBef>
                <a:spcPct val="0"/>
              </a:spcBef>
              <a:spcAft>
                <a:spcPct val="0"/>
              </a:spcAft>
              <a:defRPr sz="4400">
                <a:solidFill>
                  <a:schemeClr val="tx2"/>
                </a:solidFill>
                <a:latin typeface="Times" pitchFamily="31" charset="0"/>
              </a:defRPr>
            </a:lvl7pPr>
            <a:lvl8pPr marL="1371600" algn="ctr" rtl="0" eaLnBrk="0" fontAlgn="base" hangingPunct="0">
              <a:spcBef>
                <a:spcPct val="0"/>
              </a:spcBef>
              <a:spcAft>
                <a:spcPct val="0"/>
              </a:spcAft>
              <a:defRPr sz="4400">
                <a:solidFill>
                  <a:schemeClr val="tx2"/>
                </a:solidFill>
                <a:latin typeface="Times" pitchFamily="31" charset="0"/>
              </a:defRPr>
            </a:lvl8pPr>
            <a:lvl9pPr marL="1828800" algn="ctr" rtl="0" eaLnBrk="0" fontAlgn="base" hangingPunct="0">
              <a:spcBef>
                <a:spcPct val="0"/>
              </a:spcBef>
              <a:spcAft>
                <a:spcPct val="0"/>
              </a:spcAft>
              <a:defRPr sz="4400">
                <a:solidFill>
                  <a:schemeClr val="tx2"/>
                </a:solidFill>
                <a:latin typeface="Times" pitchFamily="31" charset="0"/>
              </a:defRPr>
            </a:lvl9pPr>
          </a:lstStyle>
          <a:p>
            <a:pPr algn="l"/>
            <a:r>
              <a:rPr lang="en-US" sz="3200" b="0" kern="0" dirty="0" smtClean="0">
                <a:latin typeface="Arial" panose="020B0604020202020204" pitchFamily="34" charset="0"/>
                <a:cs typeface="Arial" panose="020B0604020202020204" pitchFamily="34" charset="0"/>
              </a:rPr>
              <a:t>Loss function (</a:t>
            </a:r>
            <a:r>
              <a:rPr lang="en-US" sz="3200" b="0" kern="0" dirty="0" smtClean="0">
                <a:solidFill>
                  <a:schemeClr val="bg1">
                    <a:lumMod val="85000"/>
                  </a:schemeClr>
                </a:solidFill>
                <a:latin typeface="Arial" panose="020B0604020202020204" pitchFamily="34" charset="0"/>
                <a:cs typeface="Arial" panose="020B0604020202020204" pitchFamily="34" charset="0"/>
              </a:rPr>
              <a:t>max </a:t>
            </a:r>
            <a:r>
              <a:rPr lang="en-US" sz="3200" b="0" kern="0" dirty="0" smtClean="0">
                <a:latin typeface="Arial" panose="020B0604020202020204" pitchFamily="34" charset="0"/>
                <a:cs typeface="Arial" panose="020B0604020202020204" pitchFamily="34" charset="0"/>
              </a:rPr>
              <a:t>vs. </a:t>
            </a:r>
            <a:r>
              <a:rPr lang="en-US" sz="3200" kern="0" dirty="0" err="1" smtClean="0">
                <a:latin typeface="Arial" panose="020B0604020202020204" pitchFamily="34" charset="0"/>
                <a:cs typeface="Arial" panose="020B0604020202020204" pitchFamily="34" charset="0"/>
              </a:rPr>
              <a:t>softmax</a:t>
            </a:r>
            <a:r>
              <a:rPr lang="en-US" sz="3200" b="0" kern="0" dirty="0" smtClean="0">
                <a:latin typeface="Arial" panose="020B0604020202020204" pitchFamily="34" charset="0"/>
                <a:cs typeface="Arial" panose="020B0604020202020204" pitchFamily="34" charset="0"/>
              </a:rPr>
              <a:t>)</a:t>
            </a:r>
            <a:endParaRPr lang="en-US" sz="3200" b="0" kern="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 y="1026110"/>
            <a:ext cx="1020882" cy="912277"/>
          </a:xfrm>
          <a:prstGeom prst="rect">
            <a:avLst/>
          </a:prstGeom>
        </p:spPr>
      </p:pic>
      <p:grpSp>
        <p:nvGrpSpPr>
          <p:cNvPr id="9" name="Group 8"/>
          <p:cNvGrpSpPr/>
          <p:nvPr/>
        </p:nvGrpSpPr>
        <p:grpSpPr>
          <a:xfrm>
            <a:off x="245041" y="1781256"/>
            <a:ext cx="885179" cy="1395917"/>
            <a:chOff x="245041" y="3397103"/>
            <a:chExt cx="885179" cy="1395917"/>
          </a:xfrm>
        </p:grpSpPr>
        <p:sp>
          <p:nvSpPr>
            <p:cNvPr id="13" name="TextBox 12"/>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4" name="TextBox 13"/>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5" name="TextBox 14"/>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2" name="Group 1"/>
          <p:cNvGrpSpPr/>
          <p:nvPr/>
        </p:nvGrpSpPr>
        <p:grpSpPr>
          <a:xfrm>
            <a:off x="1229099" y="1770061"/>
            <a:ext cx="1056187" cy="1483358"/>
            <a:chOff x="1229099" y="1845482"/>
            <a:chExt cx="1056187" cy="1483358"/>
          </a:xfrm>
        </p:grpSpPr>
        <p:sp>
          <p:nvSpPr>
            <p:cNvPr id="21" name="TextBox 20"/>
            <p:cNvSpPr txBox="1"/>
            <p:nvPr/>
          </p:nvSpPr>
          <p:spPr>
            <a:xfrm>
              <a:off x="1432066" y="1880169"/>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22" name="TextBox 21"/>
            <p:cNvSpPr txBox="1"/>
            <p:nvPr/>
          </p:nvSpPr>
          <p:spPr>
            <a:xfrm>
              <a:off x="1432066" y="2316517"/>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5.1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28" name="TextBox 27"/>
            <p:cNvSpPr txBox="1"/>
            <p:nvPr/>
          </p:nvSpPr>
          <p:spPr>
            <a:xfrm>
              <a:off x="1311840" y="2752866"/>
              <a:ext cx="80502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 name="Rectangle 4"/>
            <p:cNvSpPr/>
            <p:nvPr/>
          </p:nvSpPr>
          <p:spPr bwMode="auto">
            <a:xfrm>
              <a:off x="1229099" y="1845482"/>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39" name="Group 38"/>
          <p:cNvGrpSpPr/>
          <p:nvPr/>
        </p:nvGrpSpPr>
        <p:grpSpPr>
          <a:xfrm>
            <a:off x="3228558" y="1770061"/>
            <a:ext cx="1126687" cy="1483358"/>
            <a:chOff x="3228558" y="2379024"/>
            <a:chExt cx="1126687" cy="1483358"/>
          </a:xfrm>
        </p:grpSpPr>
        <p:sp>
          <p:nvSpPr>
            <p:cNvPr id="16" name="TextBox 15"/>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24.5</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7" name="TextBox 16"/>
            <p:cNvSpPr txBox="1"/>
            <p:nvPr/>
          </p:nvSpPr>
          <p:spPr>
            <a:xfrm>
              <a:off x="3228558" y="287081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164.0</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8" name="TextBox 17"/>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31" name="Rectangle 30"/>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32" name="Rectangle 31"/>
          <p:cNvSpPr/>
          <p:nvPr/>
        </p:nvSpPr>
        <p:spPr bwMode="auto">
          <a:xfrm>
            <a:off x="5289461" y="1743396"/>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mc:AlternateContent xmlns:mc="http://schemas.openxmlformats.org/markup-compatibility/2006" xmlns:a14="http://schemas.microsoft.com/office/drawing/2010/main">
        <mc:Choice Requires="a14">
          <p:sp>
            <p:nvSpPr>
              <p:cNvPr id="38" name="TextBox 37"/>
              <p:cNvSpPr txBox="1"/>
              <p:nvPr/>
            </p:nvSpPr>
            <p:spPr>
              <a:xfrm>
                <a:off x="4415" y="779072"/>
                <a:ext cx="1347868" cy="412934"/>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Image </a:t>
                </a:r>
                <a14:m>
                  <m:oMath xmlns:m="http://schemas.openxmlformats.org/officeDocument/2006/math">
                    <m:sSup>
                      <m:sSupPr>
                        <m:ctrlPr>
                          <a:rPr lang="pt-BR" sz="2000" i="1" dirty="0">
                            <a:latin typeface="Cambria Math" panose="02040503050406030204" pitchFamily="18" charset="0"/>
                          </a:rPr>
                        </m:ctrlPr>
                      </m:sSupPr>
                      <m:e>
                        <m:r>
                          <a:rPr lang="en-US" sz="2000" i="1" dirty="0">
                            <a:latin typeface="Cambria Math" panose="02040503050406030204" pitchFamily="18" charset="0"/>
                          </a:rPr>
                          <m:t>𝒙</m:t>
                        </m:r>
                      </m:e>
                      <m:sup>
                        <m:r>
                          <a:rPr lang="en-US" sz="2000" i="1" dirty="0">
                            <a:latin typeface="Cambria Math" panose="02040503050406030204" pitchFamily="18" charset="0"/>
                          </a:rPr>
                          <m:t>(</m:t>
                        </m:r>
                        <m:r>
                          <a:rPr lang="en-US" sz="2000" i="1" dirty="0">
                            <a:latin typeface="Cambria Math" panose="02040503050406030204" pitchFamily="18" charset="0"/>
                          </a:rPr>
                          <m:t>𝒊</m:t>
                        </m:r>
                        <m:r>
                          <a:rPr lang="en-US" sz="2000" i="1" dirty="0">
                            <a:latin typeface="Cambria Math" panose="02040503050406030204" pitchFamily="18" charset="0"/>
                          </a:rPr>
                          <m:t>)</m:t>
                        </m:r>
                      </m:sup>
                    </m:sSup>
                  </m:oMath>
                </a14:m>
                <a:endParaRPr lang="en-US" sz="2000" b="0" i="1" dirty="0">
                  <a:latin typeface="Arial" panose="020B0604020202020204" pitchFamily="34" charset="0"/>
                  <a:cs typeface="Arial"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15" y="779072"/>
                <a:ext cx="1347868" cy="412934"/>
              </a:xfrm>
              <a:prstGeom prst="rect">
                <a:avLst/>
              </a:prstGeom>
              <a:blipFill>
                <a:blip r:embed="rId4"/>
                <a:stretch>
                  <a:fillRect l="-4525" t="-4412" b="-26471"/>
                </a:stretch>
              </a:blipFill>
            </p:spPr>
            <p:txBody>
              <a:bodyPr/>
              <a:lstStyle/>
              <a:p>
                <a:r>
                  <a:rPr lang="en-US">
                    <a:noFill/>
                  </a:rPr>
                  <a:t> </a:t>
                </a:r>
              </a:p>
            </p:txBody>
          </p:sp>
        </mc:Fallback>
      </mc:AlternateContent>
      <p:grpSp>
        <p:nvGrpSpPr>
          <p:cNvPr id="43" name="Group 42"/>
          <p:cNvGrpSpPr/>
          <p:nvPr/>
        </p:nvGrpSpPr>
        <p:grpSpPr>
          <a:xfrm>
            <a:off x="1229099" y="5140106"/>
            <a:ext cx="1056187" cy="1483358"/>
            <a:chOff x="1891161" y="5186591"/>
            <a:chExt cx="1056187" cy="1483358"/>
          </a:xfrm>
        </p:grpSpPr>
        <p:sp>
          <p:nvSpPr>
            <p:cNvPr id="44" name="TextBox 43"/>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3.8</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45" name="TextBox 44"/>
            <p:cNvSpPr txBox="1"/>
            <p:nvPr/>
          </p:nvSpPr>
          <p:spPr>
            <a:xfrm>
              <a:off x="1959218" y="5657626"/>
              <a:ext cx="805029"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-1.1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46" name="TextBox 45"/>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1.3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47" name="Rectangle 46"/>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48" name="Group 47"/>
          <p:cNvGrpSpPr/>
          <p:nvPr/>
        </p:nvGrpSpPr>
        <p:grpSpPr>
          <a:xfrm>
            <a:off x="1229873" y="3452902"/>
            <a:ext cx="1056187" cy="1483358"/>
            <a:chOff x="1891161" y="5186591"/>
            <a:chExt cx="1056187" cy="1483358"/>
          </a:xfrm>
        </p:grpSpPr>
        <p:sp>
          <p:nvSpPr>
            <p:cNvPr id="49" name="TextBox 48"/>
            <p:cNvSpPr txBox="1"/>
            <p:nvPr/>
          </p:nvSpPr>
          <p:spPr>
            <a:xfrm>
              <a:off x="2094128" y="5221278"/>
              <a:ext cx="684803" cy="523220"/>
            </a:xfrm>
            <a:prstGeom prst="rect">
              <a:avLst/>
            </a:prstGeom>
            <a:noFill/>
          </p:spPr>
          <p:txBody>
            <a:bodyPr wrap="none" rtlCol="0">
              <a:spAutoFit/>
            </a:bodyPr>
            <a:lstStyle/>
            <a:p>
              <a:r>
                <a:rPr lang="en-US" sz="2800" b="0" dirty="0" smtClean="0">
                  <a:solidFill>
                    <a:srgbClr val="FF78FF"/>
                  </a:solidFill>
                  <a:latin typeface="Arial" panose="020B0604020202020204" pitchFamily="34" charset="0"/>
                  <a:cs typeface="Arial" panose="020B0604020202020204" pitchFamily="34" charset="0"/>
                </a:rPr>
                <a:t>3.6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0" name="TextBox 49"/>
            <p:cNvSpPr txBox="1"/>
            <p:nvPr/>
          </p:nvSpPr>
          <p:spPr>
            <a:xfrm>
              <a:off x="2098364" y="5657626"/>
              <a:ext cx="684803" cy="523220"/>
            </a:xfrm>
            <a:prstGeom prst="rect">
              <a:avLst/>
            </a:prstGeom>
            <a:noFill/>
          </p:spPr>
          <p:txBody>
            <a:bodyPr wrap="none" rtlCol="0">
              <a:spAutoFit/>
            </a:bodyPr>
            <a:lstStyle/>
            <a:p>
              <a:r>
                <a:rPr lang="en-US" sz="2800" b="0" dirty="0" smtClean="0">
                  <a:solidFill>
                    <a:srgbClr val="00B0F0"/>
                  </a:solidFill>
                  <a:latin typeface="Arial" panose="020B0604020202020204" pitchFamily="34" charset="0"/>
                  <a:cs typeface="Arial" panose="020B0604020202020204" pitchFamily="34" charset="0"/>
                </a:rPr>
                <a:t>2.6</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4" name="TextBox 53"/>
            <p:cNvSpPr txBox="1"/>
            <p:nvPr/>
          </p:nvSpPr>
          <p:spPr>
            <a:xfrm>
              <a:off x="1973902" y="6093975"/>
              <a:ext cx="784189" cy="523220"/>
            </a:xfrm>
            <a:prstGeom prst="rect">
              <a:avLst/>
            </a:prstGeom>
            <a:noFill/>
          </p:spPr>
          <p:txBody>
            <a:bodyPr wrap="none" rtlCol="0">
              <a:spAutoFit/>
            </a:bodyPr>
            <a:lstStyle/>
            <a:p>
              <a:r>
                <a:rPr lang="en-US" sz="2800" b="0" dirty="0" smtClean="0">
                  <a:solidFill>
                    <a:srgbClr val="00CC00"/>
                  </a:solidFill>
                  <a:latin typeface="Arial" panose="020B0604020202020204" pitchFamily="34" charset="0"/>
                  <a:cs typeface="Arial" panose="020B0604020202020204" pitchFamily="34" charset="0"/>
                </a:rPr>
                <a:t> 2.3</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55" name="Rectangle 54"/>
            <p:cNvSpPr/>
            <p:nvPr/>
          </p:nvSpPr>
          <p:spPr bwMode="auto">
            <a:xfrm>
              <a:off x="1891161" y="5186591"/>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56" name="Group 55"/>
          <p:cNvGrpSpPr/>
          <p:nvPr/>
        </p:nvGrpSpPr>
        <p:grpSpPr>
          <a:xfrm>
            <a:off x="248356" y="3425354"/>
            <a:ext cx="885179" cy="1395917"/>
            <a:chOff x="245041" y="3397103"/>
            <a:chExt cx="885179" cy="1395917"/>
          </a:xfrm>
        </p:grpSpPr>
        <p:sp>
          <p:nvSpPr>
            <p:cNvPr id="57" name="TextBox 56"/>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8" name="TextBox 57"/>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59" name="TextBox 58"/>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60" name="Group 59"/>
          <p:cNvGrpSpPr/>
          <p:nvPr/>
        </p:nvGrpSpPr>
        <p:grpSpPr>
          <a:xfrm>
            <a:off x="238417" y="5183827"/>
            <a:ext cx="885179" cy="1395917"/>
            <a:chOff x="245041" y="3397103"/>
            <a:chExt cx="885179" cy="1395917"/>
          </a:xfrm>
        </p:grpSpPr>
        <p:sp>
          <p:nvSpPr>
            <p:cNvPr id="61" name="TextBox 60"/>
            <p:cNvSpPr txBox="1"/>
            <p:nvPr/>
          </p:nvSpPr>
          <p:spPr>
            <a:xfrm>
              <a:off x="245041" y="3397103"/>
              <a:ext cx="763351" cy="523220"/>
            </a:xfrm>
            <a:prstGeom prst="rect">
              <a:avLst/>
            </a:prstGeom>
            <a:noFill/>
          </p:spPr>
          <p:txBody>
            <a:bodyPr wrap="none" rtlCol="0">
              <a:spAutoFit/>
            </a:bodyPr>
            <a:lstStyle/>
            <a:p>
              <a:r>
                <a:rPr lang="en-US" sz="2800" b="0" dirty="0">
                  <a:solidFill>
                    <a:srgbClr val="FF78FF"/>
                  </a:solidFill>
                  <a:latin typeface="Arial" panose="020B0604020202020204" pitchFamily="34" charset="0"/>
                  <a:cs typeface="Arial" panose="020B0604020202020204" pitchFamily="34" charset="0"/>
                </a:rPr>
                <a:t>c</a:t>
              </a:r>
              <a:r>
                <a:rPr lang="en-US" sz="2800" b="0" dirty="0" smtClean="0">
                  <a:solidFill>
                    <a:srgbClr val="FF78FF"/>
                  </a:solidFill>
                  <a:latin typeface="Arial" panose="020B0604020202020204" pitchFamily="34" charset="0"/>
                  <a:cs typeface="Arial" panose="020B0604020202020204" pitchFamily="34" charset="0"/>
                </a:rPr>
                <a:t>at:</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62" name="TextBox 61"/>
            <p:cNvSpPr txBox="1"/>
            <p:nvPr/>
          </p:nvSpPr>
          <p:spPr>
            <a:xfrm>
              <a:off x="245041" y="3833451"/>
              <a:ext cx="885179" cy="523220"/>
            </a:xfrm>
            <a:prstGeom prst="rect">
              <a:avLst/>
            </a:prstGeom>
            <a:noFill/>
          </p:spPr>
          <p:txBody>
            <a:bodyPr wrap="none" rtlCol="0">
              <a:spAutoFit/>
            </a:bodyPr>
            <a:lstStyle/>
            <a:p>
              <a:r>
                <a:rPr lang="en-US" sz="2800" b="0" dirty="0">
                  <a:solidFill>
                    <a:srgbClr val="00B0F0"/>
                  </a:solidFill>
                  <a:latin typeface="Arial" panose="020B0604020202020204" pitchFamily="34" charset="0"/>
                  <a:cs typeface="Arial" panose="020B0604020202020204" pitchFamily="34" charset="0"/>
                </a:rPr>
                <a:t>d</a:t>
              </a:r>
              <a:r>
                <a:rPr lang="en-US" sz="2800" b="0" dirty="0" smtClean="0">
                  <a:solidFill>
                    <a:srgbClr val="00B0F0"/>
                  </a:solidFill>
                  <a:latin typeface="Arial" panose="020B0604020202020204" pitchFamily="34" charset="0"/>
                  <a:cs typeface="Arial" panose="020B0604020202020204" pitchFamily="34" charset="0"/>
                </a:rPr>
                <a:t>og:</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3" name="TextBox 62"/>
            <p:cNvSpPr txBox="1"/>
            <p:nvPr/>
          </p:nvSpPr>
          <p:spPr>
            <a:xfrm>
              <a:off x="245041" y="4269800"/>
              <a:ext cx="784189" cy="523220"/>
            </a:xfrm>
            <a:prstGeom prst="rect">
              <a:avLst/>
            </a:prstGeom>
            <a:noFill/>
          </p:spPr>
          <p:txBody>
            <a:bodyPr wrap="none" rtlCol="0">
              <a:spAutoFit/>
            </a:bodyPr>
            <a:lstStyle/>
            <a:p>
              <a:r>
                <a:rPr lang="en-US" sz="2800" b="0" dirty="0">
                  <a:solidFill>
                    <a:srgbClr val="00CC00"/>
                  </a:solidFill>
                  <a:latin typeface="Arial" panose="020B0604020202020204" pitchFamily="34" charset="0"/>
                  <a:cs typeface="Arial" panose="020B0604020202020204" pitchFamily="34" charset="0"/>
                </a:rPr>
                <a:t>c</a:t>
              </a:r>
              <a:r>
                <a:rPr lang="en-US" sz="2800" b="0" dirty="0" smtClean="0">
                  <a:solidFill>
                    <a:srgbClr val="00CC00"/>
                  </a:solidFill>
                  <a:latin typeface="Arial" panose="020B0604020202020204" pitchFamily="34" charset="0"/>
                  <a:cs typeface="Arial" panose="020B0604020202020204" pitchFamily="34" charset="0"/>
                </a:rPr>
                <a:t>ar:</a:t>
              </a:r>
              <a:endParaRPr lang="en-US" sz="2800" b="0" baseline="-25000" dirty="0">
                <a:solidFill>
                  <a:srgbClr val="00CC00"/>
                </a:solidFill>
                <a:latin typeface="Arial" panose="020B0604020202020204" pitchFamily="34" charset="0"/>
                <a:cs typeface="Arial" panose="020B0604020202020204" pitchFamily="34" charset="0"/>
              </a:endParaRPr>
            </a:p>
          </p:txBody>
        </p:sp>
      </p:grpSp>
      <p:grpSp>
        <p:nvGrpSpPr>
          <p:cNvPr id="51" name="Group 50"/>
          <p:cNvGrpSpPr/>
          <p:nvPr/>
        </p:nvGrpSpPr>
        <p:grpSpPr>
          <a:xfrm>
            <a:off x="3299058" y="3452902"/>
            <a:ext cx="1056187" cy="1483358"/>
            <a:chOff x="3299058" y="2379024"/>
            <a:chExt cx="1056187" cy="1483358"/>
          </a:xfrm>
        </p:grpSpPr>
        <p:sp>
          <p:nvSpPr>
            <p:cNvPr id="52" name="TextBox 51"/>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36.6</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53" name="TextBox 52"/>
            <p:cNvSpPr txBox="1"/>
            <p:nvPr/>
          </p:nvSpPr>
          <p:spPr>
            <a:xfrm>
              <a:off x="3428933" y="287081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13.5</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64" name="TextBox 63"/>
            <p:cNvSpPr txBox="1"/>
            <p:nvPr/>
          </p:nvSpPr>
          <p:spPr>
            <a:xfrm>
              <a:off x="3428933" y="3322157"/>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9.97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65" name="Rectangle 64"/>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69" name="Group 68"/>
          <p:cNvGrpSpPr/>
          <p:nvPr/>
        </p:nvGrpSpPr>
        <p:grpSpPr>
          <a:xfrm>
            <a:off x="5289461" y="3426237"/>
            <a:ext cx="1056187" cy="1536688"/>
            <a:chOff x="5289461" y="2390747"/>
            <a:chExt cx="1056187" cy="1536688"/>
          </a:xfrm>
        </p:grpSpPr>
        <p:sp>
          <p:nvSpPr>
            <p:cNvPr id="70" name="TextBox 69"/>
            <p:cNvSpPr txBox="1"/>
            <p:nvPr/>
          </p:nvSpPr>
          <p:spPr>
            <a:xfrm>
              <a:off x="5363242"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0.61</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1" name="TextBox 70"/>
            <p:cNvSpPr txBox="1"/>
            <p:nvPr/>
          </p:nvSpPr>
          <p:spPr>
            <a:xfrm>
              <a:off x="5363242" y="291770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0.22</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72" name="TextBox 71"/>
            <p:cNvSpPr txBox="1"/>
            <p:nvPr/>
          </p:nvSpPr>
          <p:spPr>
            <a:xfrm>
              <a:off x="5363242"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0.17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73" name="Rectangle 72"/>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77" name="Group 76"/>
          <p:cNvGrpSpPr/>
          <p:nvPr/>
        </p:nvGrpSpPr>
        <p:grpSpPr>
          <a:xfrm>
            <a:off x="3299058" y="5140106"/>
            <a:ext cx="1056187" cy="1483358"/>
            <a:chOff x="3299058" y="2379024"/>
            <a:chExt cx="1056187" cy="1483358"/>
          </a:xfrm>
        </p:grpSpPr>
        <p:sp>
          <p:nvSpPr>
            <p:cNvPr id="78" name="TextBox 77"/>
            <p:cNvSpPr txBox="1"/>
            <p:nvPr/>
          </p:nvSpPr>
          <p:spPr>
            <a:xfrm>
              <a:off x="3428933" y="2434467"/>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44.7</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79" name="TextBox 78"/>
            <p:cNvSpPr txBox="1"/>
            <p:nvPr/>
          </p:nvSpPr>
          <p:spPr>
            <a:xfrm>
              <a:off x="3428933" y="2870816"/>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0.33</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0" name="TextBox 79"/>
            <p:cNvSpPr txBox="1"/>
            <p:nvPr/>
          </p:nvSpPr>
          <p:spPr>
            <a:xfrm>
              <a:off x="3428934" y="3322157"/>
              <a:ext cx="885178"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3.67</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1" name="Rectangle 80"/>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85" name="Group 84"/>
          <p:cNvGrpSpPr/>
          <p:nvPr/>
        </p:nvGrpSpPr>
        <p:grpSpPr>
          <a:xfrm>
            <a:off x="5269841" y="5113441"/>
            <a:ext cx="1085554" cy="1536688"/>
            <a:chOff x="5269841" y="2390747"/>
            <a:chExt cx="1085554" cy="1536688"/>
          </a:xfrm>
        </p:grpSpPr>
        <p:sp>
          <p:nvSpPr>
            <p:cNvPr id="86" name="TextBox 85"/>
            <p:cNvSpPr txBox="1"/>
            <p:nvPr/>
          </p:nvSpPr>
          <p:spPr>
            <a:xfrm>
              <a:off x="5357380" y="2446189"/>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0.92</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87" name="TextBox 86"/>
            <p:cNvSpPr txBox="1"/>
            <p:nvPr/>
          </p:nvSpPr>
          <p:spPr>
            <a:xfrm>
              <a:off x="5269841" y="2917706"/>
              <a:ext cx="1085554"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0.007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88" name="TextBox 87"/>
            <p:cNvSpPr txBox="1"/>
            <p:nvPr/>
          </p:nvSpPr>
          <p:spPr>
            <a:xfrm>
              <a:off x="5351517" y="3404215"/>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0.08</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89" name="Rectangle 88"/>
            <p:cNvSpPr/>
            <p:nvPr/>
          </p:nvSpPr>
          <p:spPr bwMode="auto">
            <a:xfrm>
              <a:off x="5289461" y="2390747"/>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93" name="Group 92"/>
          <p:cNvGrpSpPr/>
          <p:nvPr/>
        </p:nvGrpSpPr>
        <p:grpSpPr>
          <a:xfrm>
            <a:off x="2427816" y="1983544"/>
            <a:ext cx="667075" cy="494903"/>
            <a:chOff x="2427816" y="2625033"/>
            <a:chExt cx="667075" cy="494903"/>
          </a:xfrm>
        </p:grpSpPr>
        <p:cxnSp>
          <p:nvCxnSpPr>
            <p:cNvPr id="94" name="Straight Arrow Connector 93"/>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95" name="TextBox 94"/>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96" name="Group 95"/>
          <p:cNvGrpSpPr/>
          <p:nvPr/>
        </p:nvGrpSpPr>
        <p:grpSpPr>
          <a:xfrm>
            <a:off x="4319637" y="2053883"/>
            <a:ext cx="1072730" cy="418699"/>
            <a:chOff x="4319637" y="2695372"/>
            <a:chExt cx="1072730" cy="418699"/>
          </a:xfrm>
        </p:grpSpPr>
        <p:cxnSp>
          <p:nvCxnSpPr>
            <p:cNvPr id="97" name="Straight Arrow Connector 96"/>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98" name="TextBox 97"/>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grpSp>
        <p:nvGrpSpPr>
          <p:cNvPr id="99" name="Group 98"/>
          <p:cNvGrpSpPr/>
          <p:nvPr/>
        </p:nvGrpSpPr>
        <p:grpSpPr>
          <a:xfrm>
            <a:off x="2427816" y="3709005"/>
            <a:ext cx="667075" cy="494903"/>
            <a:chOff x="2427816" y="2625033"/>
            <a:chExt cx="667075" cy="494903"/>
          </a:xfrm>
        </p:grpSpPr>
        <p:cxnSp>
          <p:nvCxnSpPr>
            <p:cNvPr id="100" name="Straight Arrow Connector 99"/>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1" name="TextBox 100"/>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02" name="Group 101"/>
          <p:cNvGrpSpPr/>
          <p:nvPr/>
        </p:nvGrpSpPr>
        <p:grpSpPr>
          <a:xfrm>
            <a:off x="4319637" y="3747107"/>
            <a:ext cx="1072730" cy="418699"/>
            <a:chOff x="4319637" y="2695372"/>
            <a:chExt cx="1072730" cy="418699"/>
          </a:xfrm>
        </p:grpSpPr>
        <p:cxnSp>
          <p:nvCxnSpPr>
            <p:cNvPr id="103" name="Straight Arrow Connector 102"/>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4" name="TextBox 103"/>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grpSp>
        <p:nvGrpSpPr>
          <p:cNvPr id="105" name="Group 104"/>
          <p:cNvGrpSpPr/>
          <p:nvPr/>
        </p:nvGrpSpPr>
        <p:grpSpPr>
          <a:xfrm>
            <a:off x="2427816" y="5424784"/>
            <a:ext cx="667075" cy="494903"/>
            <a:chOff x="2427816" y="2625033"/>
            <a:chExt cx="667075" cy="494903"/>
          </a:xfrm>
        </p:grpSpPr>
        <p:cxnSp>
          <p:nvCxnSpPr>
            <p:cNvPr id="106" name="Straight Arrow Connector 105"/>
            <p:cNvCxnSpPr/>
            <p:nvPr/>
          </p:nvCxnSpPr>
          <p:spPr bwMode="auto">
            <a:xfrm>
              <a:off x="2487760" y="3119936"/>
              <a:ext cx="60713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07" name="TextBox 106"/>
            <p:cNvSpPr txBox="1"/>
            <p:nvPr/>
          </p:nvSpPr>
          <p:spPr>
            <a:xfrm>
              <a:off x="2427816" y="2625033"/>
              <a:ext cx="598241" cy="400110"/>
            </a:xfrm>
            <a:prstGeom prst="rect">
              <a:avLst/>
            </a:prstGeom>
            <a:noFill/>
          </p:spPr>
          <p:txBody>
            <a:bodyPr wrap="none" rtlCol="0">
              <a:spAutoFit/>
            </a:bodyPr>
            <a:lstStyle/>
            <a:p>
              <a:pPr algn="ctr"/>
              <a:r>
                <a:rPr lang="en-US" sz="2000" b="0" i="1" dirty="0" err="1" smtClean="0">
                  <a:latin typeface="Arial" panose="020B0604020202020204" pitchFamily="34" charset="0"/>
                  <a:cs typeface="Arial" panose="020B0604020202020204" pitchFamily="34" charset="0"/>
                </a:rPr>
                <a:t>exp</a:t>
              </a:r>
              <a:endParaRPr lang="en-US" sz="2000" b="0" i="1" dirty="0">
                <a:latin typeface="Arial" panose="020B0604020202020204" pitchFamily="34" charset="0"/>
                <a:cs typeface="Arial" panose="020B0604020202020204" pitchFamily="34" charset="0"/>
              </a:endParaRPr>
            </a:p>
          </p:txBody>
        </p:sp>
      </p:grpSp>
      <p:grpSp>
        <p:nvGrpSpPr>
          <p:cNvPr id="108" name="Group 107"/>
          <p:cNvGrpSpPr/>
          <p:nvPr/>
        </p:nvGrpSpPr>
        <p:grpSpPr>
          <a:xfrm>
            <a:off x="4319637" y="5462886"/>
            <a:ext cx="1072730" cy="418699"/>
            <a:chOff x="4319637" y="2695372"/>
            <a:chExt cx="1072730" cy="418699"/>
          </a:xfrm>
        </p:grpSpPr>
        <p:cxnSp>
          <p:nvCxnSpPr>
            <p:cNvPr id="109" name="Straight Arrow Connector 108"/>
            <p:cNvCxnSpPr/>
            <p:nvPr/>
          </p:nvCxnSpPr>
          <p:spPr bwMode="auto">
            <a:xfrm>
              <a:off x="4504127" y="3114071"/>
              <a:ext cx="577822"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110" name="TextBox 109"/>
            <p:cNvSpPr txBox="1"/>
            <p:nvPr/>
          </p:nvSpPr>
          <p:spPr>
            <a:xfrm>
              <a:off x="4319637" y="2695372"/>
              <a:ext cx="1072730" cy="338554"/>
            </a:xfrm>
            <a:prstGeom prst="rect">
              <a:avLst/>
            </a:prstGeom>
            <a:noFill/>
          </p:spPr>
          <p:txBody>
            <a:bodyPr wrap="none" rtlCol="0">
              <a:spAutoFit/>
            </a:bodyPr>
            <a:lstStyle/>
            <a:p>
              <a:pPr algn="ctr"/>
              <a:r>
                <a:rPr lang="en-US" sz="1600" b="0" i="1" dirty="0" smtClean="0">
                  <a:latin typeface="Arial" panose="020B0604020202020204" pitchFamily="34" charset="0"/>
                  <a:cs typeface="Arial" panose="020B0604020202020204" pitchFamily="34" charset="0"/>
                </a:rPr>
                <a:t>normalize</a:t>
              </a:r>
              <a:endParaRPr lang="en-US" sz="1600" b="0" i="1" dirty="0">
                <a:latin typeface="Arial" panose="020B0604020202020204" pitchFamily="34" charset="0"/>
                <a:cs typeface="Arial" panose="020B0604020202020204" pitchFamily="34" charset="0"/>
              </a:endParaRPr>
            </a:p>
          </p:txBody>
        </p:sp>
      </p:grpSp>
      <p:sp>
        <p:nvSpPr>
          <p:cNvPr id="82" name="TextBox 81"/>
          <p:cNvSpPr txBox="1"/>
          <p:nvPr/>
        </p:nvSpPr>
        <p:spPr>
          <a:xfrm>
            <a:off x="1235802" y="1262578"/>
            <a:ext cx="982962"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Scores</a:t>
            </a:r>
            <a:endParaRPr lang="en-US" sz="2000" b="0" i="1" dirty="0">
              <a:latin typeface="Arial" panose="020B0604020202020204" pitchFamily="34" charset="0"/>
              <a:cs typeface="Arial" panose="020B0604020202020204" pitchFamily="34" charset="0"/>
            </a:endParaRPr>
          </a:p>
        </p:txBody>
      </p:sp>
      <p:sp>
        <p:nvSpPr>
          <p:cNvPr id="83" name="TextBox 82"/>
          <p:cNvSpPr txBox="1"/>
          <p:nvPr/>
        </p:nvSpPr>
        <p:spPr>
          <a:xfrm>
            <a:off x="3250807" y="1094094"/>
            <a:ext cx="1082348"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Convert</a:t>
            </a:r>
          </a:p>
          <a:p>
            <a:pPr algn="ctr"/>
            <a:r>
              <a:rPr lang="en-US" sz="2000" b="0" dirty="0" smtClean="0">
                <a:latin typeface="Arial" panose="020B0604020202020204" pitchFamily="34" charset="0"/>
                <a:cs typeface="Arial" panose="020B0604020202020204" pitchFamily="34" charset="0"/>
              </a:rPr>
              <a:t>to &gt; 0</a:t>
            </a:r>
            <a:endParaRPr lang="en-US" sz="2000" b="0" dirty="0">
              <a:latin typeface="Arial" panose="020B0604020202020204" pitchFamily="34" charset="0"/>
              <a:cs typeface="Arial" panose="020B0604020202020204" pitchFamily="34" charset="0"/>
            </a:endParaRPr>
          </a:p>
        </p:txBody>
      </p:sp>
      <p:sp>
        <p:nvSpPr>
          <p:cNvPr id="84" name="TextBox 83"/>
          <p:cNvSpPr txBox="1"/>
          <p:nvPr/>
        </p:nvSpPr>
        <p:spPr>
          <a:xfrm>
            <a:off x="5155724" y="1105815"/>
            <a:ext cx="1340431" cy="707886"/>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Normalize</a:t>
            </a:r>
          </a:p>
          <a:p>
            <a:pPr algn="ctr"/>
            <a:r>
              <a:rPr lang="en-US" sz="2000" b="0" dirty="0">
                <a:latin typeface="Arial" panose="020B0604020202020204" pitchFamily="34" charset="0"/>
                <a:cs typeface="Arial" panose="020B0604020202020204" pitchFamily="34" charset="0"/>
              </a:rPr>
              <a:t>(</a:t>
            </a:r>
            <a:r>
              <a:rPr lang="en-US" sz="2000" b="0" dirty="0" smtClean="0">
                <a:latin typeface="Arial" panose="020B0604020202020204" pitchFamily="34" charset="0"/>
                <a:cs typeface="Arial" panose="020B0604020202020204" pitchFamily="34" charset="0"/>
              </a:rPr>
              <a:t>sum = 1)</a:t>
            </a:r>
            <a:endParaRPr lang="en-US" sz="2000" b="0" dirty="0">
              <a:latin typeface="Arial" panose="020B0604020202020204" pitchFamily="34" charset="0"/>
              <a:cs typeface="Arial" panose="020B0604020202020204" pitchFamily="34" charset="0"/>
            </a:endParaRPr>
          </a:p>
        </p:txBody>
      </p:sp>
      <p:grpSp>
        <p:nvGrpSpPr>
          <p:cNvPr id="90" name="Group 89"/>
          <p:cNvGrpSpPr/>
          <p:nvPr/>
        </p:nvGrpSpPr>
        <p:grpSpPr>
          <a:xfrm>
            <a:off x="8085350" y="1770061"/>
            <a:ext cx="368067" cy="1483358"/>
            <a:chOff x="3299058" y="2379024"/>
            <a:chExt cx="1056187" cy="1483358"/>
          </a:xfrm>
        </p:grpSpPr>
        <p:sp>
          <p:nvSpPr>
            <p:cNvPr id="91" name="TextBox 90"/>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92" name="TextBox 91"/>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1" name="TextBox 110"/>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12" name="Rectangle 111"/>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13" name="Group 112"/>
          <p:cNvGrpSpPr/>
          <p:nvPr/>
        </p:nvGrpSpPr>
        <p:grpSpPr>
          <a:xfrm>
            <a:off x="8071016" y="3446062"/>
            <a:ext cx="368067" cy="1483358"/>
            <a:chOff x="3299058" y="2379024"/>
            <a:chExt cx="1056187" cy="1483358"/>
          </a:xfrm>
        </p:grpSpPr>
        <p:sp>
          <p:nvSpPr>
            <p:cNvPr id="114" name="TextBox 113"/>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15" name="TextBox 114"/>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16" name="TextBox 115"/>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17" name="Rectangle 116"/>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grpSp>
        <p:nvGrpSpPr>
          <p:cNvPr id="118" name="Group 117"/>
          <p:cNvGrpSpPr/>
          <p:nvPr/>
        </p:nvGrpSpPr>
        <p:grpSpPr>
          <a:xfrm>
            <a:off x="8085350" y="5140106"/>
            <a:ext cx="368067" cy="1483358"/>
            <a:chOff x="3299058" y="2379024"/>
            <a:chExt cx="1056187" cy="1483358"/>
          </a:xfrm>
        </p:grpSpPr>
        <p:sp>
          <p:nvSpPr>
            <p:cNvPr id="119" name="TextBox 118"/>
            <p:cNvSpPr txBox="1"/>
            <p:nvPr/>
          </p:nvSpPr>
          <p:spPr>
            <a:xfrm>
              <a:off x="3929071" y="2434467"/>
              <a:ext cx="385041"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0" name="TextBox 119"/>
            <p:cNvSpPr txBox="1"/>
            <p:nvPr/>
          </p:nvSpPr>
          <p:spPr>
            <a:xfrm>
              <a:off x="3929071" y="2870816"/>
              <a:ext cx="385041"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1</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1" name="TextBox 120"/>
            <p:cNvSpPr txBox="1"/>
            <p:nvPr/>
          </p:nvSpPr>
          <p:spPr>
            <a:xfrm>
              <a:off x="3929071" y="3322157"/>
              <a:ext cx="385041"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122" name="Rectangle 121"/>
            <p:cNvSpPr/>
            <p:nvPr/>
          </p:nvSpPr>
          <p:spPr bwMode="auto">
            <a:xfrm>
              <a:off x="3299058" y="2379024"/>
              <a:ext cx="1056187" cy="1483358"/>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grpSp>
      <p:sp>
        <p:nvSpPr>
          <p:cNvPr id="123" name="TextBox 122"/>
          <p:cNvSpPr txBox="1"/>
          <p:nvPr/>
        </p:nvSpPr>
        <p:spPr>
          <a:xfrm>
            <a:off x="7820960" y="1282193"/>
            <a:ext cx="896849" cy="400110"/>
          </a:xfrm>
          <a:prstGeom prst="rect">
            <a:avLst/>
          </a:prstGeom>
          <a:noFill/>
        </p:spPr>
        <p:txBody>
          <a:bodyPr wrap="none" rtlCol="0">
            <a:spAutoFit/>
          </a:bodyPr>
          <a:lstStyle/>
          <a:p>
            <a:pPr algn="ctr"/>
            <a:r>
              <a:rPr lang="en-US" sz="2000" b="0" dirty="0" smtClean="0">
                <a:latin typeface="Arial" panose="020B0604020202020204" pitchFamily="34" charset="0"/>
                <a:cs typeface="Arial" panose="020B0604020202020204" pitchFamily="34" charset="0"/>
              </a:rPr>
              <a:t>Target</a:t>
            </a:r>
            <a:endParaRPr lang="en-US" sz="2000" b="0" i="1" dirty="0">
              <a:latin typeface="Arial" panose="020B0604020202020204" pitchFamily="34" charset="0"/>
              <a:cs typeface="Arial" panose="020B0604020202020204" pitchFamily="34" charset="0"/>
            </a:endParaRPr>
          </a:p>
        </p:txBody>
      </p:sp>
      <p:sp>
        <p:nvSpPr>
          <p:cNvPr id="124" name="TextBox 123"/>
          <p:cNvSpPr txBox="1"/>
          <p:nvPr/>
        </p:nvSpPr>
        <p:spPr>
          <a:xfrm>
            <a:off x="5363242" y="1798838"/>
            <a:ext cx="885179" cy="523220"/>
          </a:xfrm>
          <a:prstGeom prst="rect">
            <a:avLst/>
          </a:prstGeom>
          <a:noFill/>
        </p:spPr>
        <p:txBody>
          <a:bodyPr wrap="none" rtlCol="0">
            <a:spAutoFit/>
          </a:bodyPr>
          <a:lstStyle/>
          <a:p>
            <a:pPr algn="r"/>
            <a:r>
              <a:rPr lang="en-US" sz="2800" b="0" dirty="0" smtClean="0">
                <a:solidFill>
                  <a:srgbClr val="FF78FF"/>
                </a:solidFill>
                <a:latin typeface="Arial" panose="020B0604020202020204" pitchFamily="34" charset="0"/>
                <a:cs typeface="Arial" panose="020B0604020202020204" pitchFamily="34" charset="0"/>
              </a:rPr>
              <a:t>0.13</a:t>
            </a:r>
            <a:endParaRPr lang="en-US" sz="2800" b="0" baseline="-25000" dirty="0">
              <a:solidFill>
                <a:srgbClr val="FF78FF"/>
              </a:solidFill>
              <a:latin typeface="Arial" panose="020B0604020202020204" pitchFamily="34" charset="0"/>
              <a:cs typeface="Arial" panose="020B0604020202020204" pitchFamily="34" charset="0"/>
            </a:endParaRPr>
          </a:p>
        </p:txBody>
      </p:sp>
      <p:sp>
        <p:nvSpPr>
          <p:cNvPr id="125" name="TextBox 124"/>
          <p:cNvSpPr txBox="1"/>
          <p:nvPr/>
        </p:nvSpPr>
        <p:spPr>
          <a:xfrm>
            <a:off x="5363242" y="2270355"/>
            <a:ext cx="885179" cy="523220"/>
          </a:xfrm>
          <a:prstGeom prst="rect">
            <a:avLst/>
          </a:prstGeom>
          <a:noFill/>
        </p:spPr>
        <p:txBody>
          <a:bodyPr wrap="none" rtlCol="0">
            <a:spAutoFit/>
          </a:bodyPr>
          <a:lstStyle/>
          <a:p>
            <a:pPr algn="r"/>
            <a:r>
              <a:rPr lang="en-US" sz="2800" b="0" dirty="0" smtClean="0">
                <a:solidFill>
                  <a:srgbClr val="00B0F0"/>
                </a:solidFill>
                <a:latin typeface="Arial" panose="020B0604020202020204" pitchFamily="34" charset="0"/>
                <a:cs typeface="Arial" panose="020B0604020202020204" pitchFamily="34" charset="0"/>
              </a:rPr>
              <a:t>0.87</a:t>
            </a:r>
            <a:endParaRPr lang="en-US" sz="2800" b="0" baseline="-25000" dirty="0">
              <a:solidFill>
                <a:srgbClr val="00B0F0"/>
              </a:solidFill>
              <a:latin typeface="Arial" panose="020B0604020202020204" pitchFamily="34" charset="0"/>
              <a:cs typeface="Arial" panose="020B0604020202020204" pitchFamily="34" charset="0"/>
            </a:endParaRPr>
          </a:p>
        </p:txBody>
      </p:sp>
      <p:sp>
        <p:nvSpPr>
          <p:cNvPr id="126" name="TextBox 125"/>
          <p:cNvSpPr txBox="1"/>
          <p:nvPr/>
        </p:nvSpPr>
        <p:spPr>
          <a:xfrm>
            <a:off x="5363242" y="2756864"/>
            <a:ext cx="885179" cy="523220"/>
          </a:xfrm>
          <a:prstGeom prst="rect">
            <a:avLst/>
          </a:prstGeom>
          <a:noFill/>
        </p:spPr>
        <p:txBody>
          <a:bodyPr wrap="none" rtlCol="0">
            <a:spAutoFit/>
          </a:bodyPr>
          <a:lstStyle/>
          <a:p>
            <a:pPr algn="r"/>
            <a:r>
              <a:rPr lang="en-US" sz="2800" b="0" dirty="0" smtClean="0">
                <a:solidFill>
                  <a:srgbClr val="00CC00"/>
                </a:solidFill>
                <a:latin typeface="Arial" panose="020B0604020202020204" pitchFamily="34" charset="0"/>
                <a:cs typeface="Arial" panose="020B0604020202020204" pitchFamily="34" charset="0"/>
              </a:rPr>
              <a:t>0.00</a:t>
            </a:r>
            <a:endParaRPr lang="en-US" sz="2800" b="0" baseline="-25000" dirty="0">
              <a:solidFill>
                <a:srgbClr val="00CC00"/>
              </a:solidFill>
              <a:latin typeface="Arial" panose="020B0604020202020204" pitchFamily="34" charset="0"/>
              <a:cs typeface="Arial" panose="020B0604020202020204" pitchFamily="34" charset="0"/>
            </a:endParaRPr>
          </a:p>
        </p:txBody>
      </p:sp>
      <p:sp>
        <p:nvSpPr>
          <p:cNvPr id="3" name="Rounded Rectangle 2"/>
          <p:cNvSpPr/>
          <p:nvPr/>
        </p:nvSpPr>
        <p:spPr bwMode="auto">
          <a:xfrm>
            <a:off x="5257384" y="2350010"/>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27" name="Rounded Rectangle 126"/>
          <p:cNvSpPr/>
          <p:nvPr/>
        </p:nvSpPr>
        <p:spPr bwMode="auto">
          <a:xfrm>
            <a:off x="5270886" y="4041841"/>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p:sp>
        <p:nvSpPr>
          <p:cNvPr id="128" name="Rounded Rectangle 127"/>
          <p:cNvSpPr/>
          <p:nvPr/>
        </p:nvSpPr>
        <p:spPr bwMode="auto">
          <a:xfrm>
            <a:off x="5282463" y="5708601"/>
            <a:ext cx="3259563" cy="328721"/>
          </a:xfrm>
          <a:prstGeom prst="roundRect">
            <a:avLst/>
          </a:prstGeom>
          <a:noFill/>
          <a:ln w="476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pitchFamily="31" charset="0"/>
            </a:endParaRPr>
          </a:p>
        </p:txBody>
      </p:sp>
      <mc:AlternateContent xmlns:mc="http://schemas.openxmlformats.org/markup-compatibility/2006" xmlns:a14="http://schemas.microsoft.com/office/drawing/2010/main">
        <mc:Choice Requires="a14">
          <p:sp>
            <p:nvSpPr>
              <p:cNvPr id="129" name="TextBox 128"/>
              <p:cNvSpPr txBox="1"/>
              <p:nvPr/>
            </p:nvSpPr>
            <p:spPr>
              <a:xfrm>
                <a:off x="6248421" y="2637666"/>
                <a:ext cx="1826141" cy="830997"/>
              </a:xfrm>
              <a:prstGeom prst="rect">
                <a:avLst/>
              </a:prstGeom>
              <a:noFill/>
            </p:spPr>
            <p:txBody>
              <a:bodyPr wrap="none" rtlCol="0">
                <a:spAutoFit/>
              </a:bodyPr>
              <a:lstStyle/>
              <a:p>
                <a:r>
                  <a:rPr lang="en-US" b="0" dirty="0" smtClean="0">
                    <a:solidFill>
                      <a:schemeClr val="tx1"/>
                    </a:solidFill>
                    <a:latin typeface="Arial" panose="020B0604020202020204" pitchFamily="34" charset="0"/>
                    <a:cs typeface="Arial" panose="020B0604020202020204" pitchFamily="34" charset="0"/>
                  </a:rPr>
                  <a:t> - log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𝟖𝟕</m:t>
                    </m:r>
                  </m:oMath>
                </a14:m>
                <a:r>
                  <a:rPr lang="en-US" b="0" dirty="0" smtClean="0">
                    <a:solidFill>
                      <a:schemeClr val="tx1"/>
                    </a:solidFill>
                    <a:latin typeface="Arial" panose="020B0604020202020204" pitchFamily="34" charset="0"/>
                    <a:cs typeface="Arial" panose="020B0604020202020204" pitchFamily="34" charset="0"/>
                  </a:rPr>
                  <a:t>)</a:t>
                </a:r>
              </a:p>
              <a:p>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 </a:t>
                </a:r>
                <a:r>
                  <a:rPr lang="en-US" b="0" dirty="0" smtClean="0">
                    <a:solidFill>
                      <a:schemeClr val="tx1"/>
                    </a:solidFill>
                    <a:latin typeface="Arial" panose="020B0604020202020204" pitchFamily="34" charset="0"/>
                    <a:cs typeface="Arial" panose="020B0604020202020204" pitchFamily="34" charset="0"/>
                  </a:rPr>
                  <a:t>0.14</a:t>
                </a:r>
                <a:endParaRPr lang="en-US" b="0" baseline="-25000" dirty="0">
                  <a:solidFill>
                    <a:schemeClr val="tx1"/>
                  </a:solidFill>
                  <a:latin typeface="Arial" panose="020B0604020202020204" pitchFamily="34" charset="0"/>
                  <a:cs typeface="Arial" panose="020B0604020202020204" pitchFamily="34" charset="0"/>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6248421" y="2637666"/>
                <a:ext cx="1826141" cy="830997"/>
              </a:xfrm>
              <a:prstGeom prst="rect">
                <a:avLst/>
              </a:prstGeom>
              <a:blipFill>
                <a:blip r:embed="rId5"/>
                <a:stretch>
                  <a:fillRect l="-333" t="-5147" r="-4333"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6248421" y="4341071"/>
                <a:ext cx="1826141" cy="830997"/>
              </a:xfrm>
              <a:prstGeom prst="rect">
                <a:avLst/>
              </a:prstGeom>
              <a:noFill/>
            </p:spPr>
            <p:txBody>
              <a:bodyPr wrap="none" rtlCol="0">
                <a:spAutoFit/>
              </a:bodyPr>
              <a:lstStyle/>
              <a:p>
                <a:r>
                  <a:rPr lang="en-US" b="0" dirty="0" smtClean="0">
                    <a:solidFill>
                      <a:schemeClr val="tx1"/>
                    </a:solidFill>
                    <a:latin typeface="Arial" panose="020B0604020202020204" pitchFamily="34" charset="0"/>
                    <a:cs typeface="Arial" panose="020B0604020202020204" pitchFamily="34" charset="0"/>
                  </a:rPr>
                  <a:t> - log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𝟐𝟐</m:t>
                    </m:r>
                  </m:oMath>
                </a14:m>
                <a:r>
                  <a:rPr lang="en-US" b="0" dirty="0" smtClean="0">
                    <a:solidFill>
                      <a:schemeClr val="tx1"/>
                    </a:solidFill>
                    <a:latin typeface="Arial" panose="020B0604020202020204" pitchFamily="34" charset="0"/>
                    <a:cs typeface="Arial" panose="020B0604020202020204" pitchFamily="34" charset="0"/>
                  </a:rPr>
                  <a:t>)</a:t>
                </a:r>
              </a:p>
              <a:p>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 0.86</a:t>
                </a:r>
                <a:endParaRPr lang="en-US" b="0" baseline="-25000" dirty="0">
                  <a:solidFill>
                    <a:schemeClr val="tx1"/>
                  </a:solidFill>
                  <a:latin typeface="Arial" panose="020B0604020202020204" pitchFamily="34" charset="0"/>
                  <a:cs typeface="Arial" panose="020B0604020202020204" pitchFamily="34" charset="0"/>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6248421" y="4341071"/>
                <a:ext cx="1826141" cy="830997"/>
              </a:xfrm>
              <a:prstGeom prst="rect">
                <a:avLst/>
              </a:prstGeom>
              <a:blipFill>
                <a:blip r:embed="rId6"/>
                <a:stretch>
                  <a:fillRect l="-333" t="-5147" r="-4333"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6248421" y="5988592"/>
                <a:ext cx="2010487" cy="830997"/>
              </a:xfrm>
              <a:prstGeom prst="rect">
                <a:avLst/>
              </a:prstGeom>
              <a:noFill/>
            </p:spPr>
            <p:txBody>
              <a:bodyPr wrap="none" rtlCol="0">
                <a:spAutoFit/>
              </a:bodyPr>
              <a:lstStyle/>
              <a:p>
                <a:r>
                  <a:rPr lang="en-US" b="0" dirty="0" smtClean="0">
                    <a:solidFill>
                      <a:schemeClr val="tx1"/>
                    </a:solidFill>
                    <a:latin typeface="Arial" panose="020B0604020202020204" pitchFamily="34" charset="0"/>
                    <a:cs typeface="Arial" panose="020B0604020202020204" pitchFamily="34" charset="0"/>
                  </a:rPr>
                  <a:t> - log (</a:t>
                </a:r>
                <a14:m>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𝟎𝟎𝟕</m:t>
                    </m:r>
                  </m:oMath>
                </a14:m>
                <a:r>
                  <a:rPr lang="en-US" b="0" dirty="0" smtClean="0">
                    <a:solidFill>
                      <a:schemeClr val="tx1"/>
                    </a:solidFill>
                    <a:latin typeface="Arial" panose="020B0604020202020204" pitchFamily="34" charset="0"/>
                    <a:cs typeface="Arial" panose="020B0604020202020204" pitchFamily="34" charset="0"/>
                  </a:rPr>
                  <a:t>)</a:t>
                </a:r>
              </a:p>
              <a:p>
                <a:r>
                  <a:rPr lang="en-US" b="0" dirty="0">
                    <a:latin typeface="Arial" panose="020B0604020202020204" pitchFamily="34" charset="0"/>
                    <a:cs typeface="Arial" panose="020B0604020202020204" pitchFamily="34" charset="0"/>
                  </a:rPr>
                  <a:t> </a:t>
                </a:r>
                <a:r>
                  <a:rPr lang="en-US" b="0" dirty="0" smtClean="0">
                    <a:latin typeface="Arial" panose="020B0604020202020204" pitchFamily="34" charset="0"/>
                    <a:cs typeface="Arial" panose="020B0604020202020204" pitchFamily="34" charset="0"/>
                  </a:rPr>
                  <a:t>= </a:t>
                </a:r>
                <a:r>
                  <a:rPr lang="en-US" b="0" dirty="0" smtClean="0">
                    <a:solidFill>
                      <a:schemeClr val="tx1"/>
                    </a:solidFill>
                    <a:latin typeface="Arial" panose="020B0604020202020204" pitchFamily="34" charset="0"/>
                    <a:cs typeface="Arial" panose="020B0604020202020204" pitchFamily="34" charset="0"/>
                  </a:rPr>
                  <a:t>6.94</a:t>
                </a:r>
                <a:endParaRPr lang="en-US" b="0" baseline="-25000" dirty="0">
                  <a:solidFill>
                    <a:schemeClr val="tx1"/>
                  </a:solidFill>
                  <a:latin typeface="Arial" panose="020B0604020202020204" pitchFamily="34" charset="0"/>
                  <a:cs typeface="Arial" panose="020B0604020202020204" pitchFamily="34" charset="0"/>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6248421" y="5988592"/>
                <a:ext cx="2010487" cy="830997"/>
              </a:xfrm>
              <a:prstGeom prst="rect">
                <a:avLst/>
              </a:prstGeom>
              <a:blipFill>
                <a:blip r:embed="rId7"/>
                <a:stretch>
                  <a:fillRect l="-303" t="-5109" r="-3939" b="-16058"/>
                </a:stretch>
              </a:blipFill>
            </p:spPr>
            <p:txBody>
              <a:bodyPr/>
              <a:lstStyle/>
              <a:p>
                <a:r>
                  <a:rPr lang="en-US">
                    <a:noFill/>
                  </a:rPr>
                  <a:t> </a:t>
                </a:r>
              </a:p>
            </p:txBody>
          </p:sp>
        </mc:Fallback>
      </mc:AlternateContent>
    </p:spTree>
    <p:extLst>
      <p:ext uri="{BB962C8B-B14F-4D97-AF65-F5344CB8AC3E}">
        <p14:creationId xmlns:p14="http://schemas.microsoft.com/office/powerpoint/2010/main" val="891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pitchFamily="3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pitchFamily="3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98:Templates:Blank Presentation</Template>
  <TotalTime>47182</TotalTime>
  <Words>3452</Words>
  <Application>Microsoft Office PowerPoint</Application>
  <PresentationFormat>On-screen Show (4:3)</PresentationFormat>
  <Paragraphs>431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PGothic</vt:lpstr>
      <vt:lpstr>Arial</vt:lpstr>
      <vt:lpstr>Cambria Math</vt:lpstr>
      <vt:lpstr>Times</vt:lpstr>
      <vt:lpstr>Blank Presentation</vt:lpstr>
      <vt:lpstr>Deep Learning in Image analysis 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GOOD</dc:title>
  <dc:creator>Peter Kalivas</dc:creator>
  <cp:lastModifiedBy>Sato, Takashi</cp:lastModifiedBy>
  <cp:revision>1303</cp:revision>
  <cp:lastPrinted>2002-04-23T11:20:24Z</cp:lastPrinted>
  <dcterms:created xsi:type="dcterms:W3CDTF">2010-10-24T13:01:11Z</dcterms:created>
  <dcterms:modified xsi:type="dcterms:W3CDTF">2021-10-25T17:25:15Z</dcterms:modified>
</cp:coreProperties>
</file>