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313" r:id="rId3"/>
    <p:sldId id="397" r:id="rId4"/>
    <p:sldId id="294" r:id="rId5"/>
    <p:sldId id="301" r:id="rId6"/>
    <p:sldId id="298" r:id="rId7"/>
    <p:sldId id="257" r:id="rId8"/>
    <p:sldId id="380" r:id="rId9"/>
    <p:sldId id="314" r:id="rId10"/>
    <p:sldId id="443" r:id="rId11"/>
    <p:sldId id="334" r:id="rId12"/>
    <p:sldId id="335" r:id="rId13"/>
    <p:sldId id="336" r:id="rId14"/>
    <p:sldId id="338" r:id="rId15"/>
    <p:sldId id="361" r:id="rId16"/>
    <p:sldId id="340" r:id="rId17"/>
    <p:sldId id="341" r:id="rId18"/>
    <p:sldId id="431" r:id="rId19"/>
    <p:sldId id="432" r:id="rId20"/>
    <p:sldId id="343" r:id="rId21"/>
    <p:sldId id="452" r:id="rId22"/>
    <p:sldId id="453" r:id="rId23"/>
    <p:sldId id="344" r:id="rId24"/>
    <p:sldId id="454" r:id="rId25"/>
    <p:sldId id="362" r:id="rId26"/>
    <p:sldId id="382" r:id="rId27"/>
    <p:sldId id="433" r:id="rId28"/>
    <p:sldId id="434" r:id="rId29"/>
    <p:sldId id="381" r:id="rId30"/>
    <p:sldId id="345" r:id="rId31"/>
    <p:sldId id="339" r:id="rId32"/>
    <p:sldId id="337" r:id="rId33"/>
    <p:sldId id="305" r:id="rId34"/>
    <p:sldId id="437" r:id="rId35"/>
    <p:sldId id="304" r:id="rId36"/>
    <p:sldId id="438" r:id="rId37"/>
    <p:sldId id="368" r:id="rId38"/>
    <p:sldId id="439" r:id="rId39"/>
    <p:sldId id="429" r:id="rId40"/>
    <p:sldId id="280" r:id="rId41"/>
    <p:sldId id="455" r:id="rId42"/>
    <p:sldId id="456" r:id="rId43"/>
    <p:sldId id="363" r:id="rId44"/>
    <p:sldId id="383" r:id="rId45"/>
    <p:sldId id="440" r:id="rId46"/>
    <p:sldId id="364" r:id="rId47"/>
    <p:sldId id="430" r:id="rId48"/>
    <p:sldId id="441" r:id="rId49"/>
    <p:sldId id="369" r:id="rId50"/>
    <p:sldId id="365" r:id="rId51"/>
    <p:sldId id="367" r:id="rId52"/>
    <p:sldId id="268" r:id="rId53"/>
    <p:sldId id="261" r:id="rId54"/>
    <p:sldId id="384" r:id="rId55"/>
    <p:sldId id="278" r:id="rId56"/>
    <p:sldId id="377" r:id="rId57"/>
    <p:sldId id="457" r:id="rId58"/>
    <p:sldId id="385" r:id="rId59"/>
    <p:sldId id="388" r:id="rId60"/>
    <p:sldId id="442" r:id="rId61"/>
    <p:sldId id="386" r:id="rId62"/>
    <p:sldId id="387" r:id="rId63"/>
    <p:sldId id="410" r:id="rId64"/>
    <p:sldId id="379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378" r:id="rId74"/>
    <p:sldId id="342" r:id="rId75"/>
    <p:sldId id="346" r:id="rId76"/>
    <p:sldId id="435" r:id="rId77"/>
    <p:sldId id="398" r:id="rId78"/>
    <p:sldId id="399" r:id="rId79"/>
    <p:sldId id="400" r:id="rId80"/>
    <p:sldId id="401" r:id="rId81"/>
    <p:sldId id="402" r:id="rId82"/>
    <p:sldId id="403" r:id="rId83"/>
    <p:sldId id="415" r:id="rId84"/>
    <p:sldId id="416" r:id="rId85"/>
    <p:sldId id="417" r:id="rId86"/>
    <p:sldId id="418" r:id="rId87"/>
    <p:sldId id="419" r:id="rId88"/>
    <p:sldId id="420" r:id="rId89"/>
    <p:sldId id="421" r:id="rId90"/>
    <p:sldId id="422" r:id="rId91"/>
    <p:sldId id="423" r:id="rId92"/>
    <p:sldId id="424" r:id="rId93"/>
    <p:sldId id="425" r:id="rId94"/>
    <p:sldId id="426" r:id="rId95"/>
    <p:sldId id="427" r:id="rId96"/>
    <p:sldId id="428" r:id="rId97"/>
    <p:sldId id="404" r:id="rId98"/>
    <p:sldId id="405" r:id="rId99"/>
    <p:sldId id="406" r:id="rId100"/>
    <p:sldId id="407" r:id="rId101"/>
    <p:sldId id="408" r:id="rId102"/>
    <p:sldId id="409" r:id="rId103"/>
    <p:sldId id="411" r:id="rId104"/>
    <p:sldId id="412" r:id="rId105"/>
    <p:sldId id="414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Jhou\TomJhou%20Dropbox\Home%20Biz\teaching\2021%20Math%20methods%20and%20deep%20learning\Dot-product-cross-cor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vectors'!$L$4:$L$7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vectors'!$M$4:$M$7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5-4238-AD0D-37CA47FE3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'Example vectors'!$V$4:$V$7</c:f>
              <c:numCache>
                <c:formatCode>General</c:formatCode>
                <c:ptCount val="4"/>
                <c:pt idx="0">
                  <c:v>-2</c:v>
                </c:pt>
                <c:pt idx="1">
                  <c:v>-1</c:v>
                </c:pt>
                <c:pt idx="2">
                  <c:v>1</c:v>
                </c:pt>
                <c:pt idx="3">
                  <c:v>2</c:v>
                </c:pt>
              </c:numCache>
            </c:numRef>
          </c:xVal>
          <c:yVal>
            <c:numRef>
              <c:f>'Example vectors'!$W$4:$W$7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-1</c:v>
                </c:pt>
                <c:pt idx="3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0C-4F77-878F-DC6A0350D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  <c:min val="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  <c:majorUnit val="1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 of 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25-D vectors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40958434366903612"/>
                  <c:y val="-3.2150819857195271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'Example vectors'!$F$43:$F$67</c:f>
              <c:numCache>
                <c:formatCode>General</c:formatCode>
                <c:ptCount val="25"/>
                <c:pt idx="0">
                  <c:v>0.25657429222571587</c:v>
                </c:pt>
                <c:pt idx="1">
                  <c:v>-1.0616186078023999</c:v>
                </c:pt>
                <c:pt idx="2">
                  <c:v>0.20548610881223517</c:v>
                </c:pt>
                <c:pt idx="3">
                  <c:v>1.381873558925689</c:v>
                </c:pt>
                <c:pt idx="4">
                  <c:v>-0.37889540538810246</c:v>
                </c:pt>
                <c:pt idx="5">
                  <c:v>1.3286902647263592</c:v>
                </c:pt>
                <c:pt idx="6">
                  <c:v>1.34443829699211</c:v>
                </c:pt>
                <c:pt idx="7">
                  <c:v>1.4615911958883132</c:v>
                </c:pt>
                <c:pt idx="8">
                  <c:v>1.5542555527654103</c:v>
                </c:pt>
                <c:pt idx="9">
                  <c:v>0.88983253333035262</c:v>
                </c:pt>
                <c:pt idx="10">
                  <c:v>-1.247353014697145</c:v>
                </c:pt>
                <c:pt idx="11">
                  <c:v>-0.75901640962667283</c:v>
                </c:pt>
                <c:pt idx="12">
                  <c:v>-1.4346057042290985</c:v>
                </c:pt>
                <c:pt idx="13">
                  <c:v>-6.0702136298166273E-3</c:v>
                </c:pt>
                <c:pt idx="14">
                  <c:v>-0.2606151521556565</c:v>
                </c:pt>
                <c:pt idx="15">
                  <c:v>-0.54498307370183352</c:v>
                </c:pt>
                <c:pt idx="16">
                  <c:v>0.32815492288073611</c:v>
                </c:pt>
                <c:pt idx="17">
                  <c:v>-1.1667874356283112</c:v>
                </c:pt>
                <c:pt idx="18">
                  <c:v>-5.5784708576388488E-2</c:v>
                </c:pt>
                <c:pt idx="19">
                  <c:v>-1.2432553696370807</c:v>
                </c:pt>
                <c:pt idx="20">
                  <c:v>1.3137888985724597</c:v>
                </c:pt>
                <c:pt idx="21">
                  <c:v>0.58111047073829691</c:v>
                </c:pt>
                <c:pt idx="22">
                  <c:v>-6.7645988932086079E-2</c:v>
                </c:pt>
                <c:pt idx="23">
                  <c:v>-1.5469755707961184</c:v>
                </c:pt>
                <c:pt idx="24">
                  <c:v>-0.8721894410569665</c:v>
                </c:pt>
              </c:numCache>
            </c:numRef>
          </c:xVal>
          <c:yVal>
            <c:numRef>
              <c:f>'Example vectors'!$G$43:$G$67</c:f>
              <c:numCache>
                <c:formatCode>General</c:formatCode>
                <c:ptCount val="25"/>
                <c:pt idx="0">
                  <c:v>-0.47409015394453385</c:v>
                </c:pt>
                <c:pt idx="1">
                  <c:v>0.10461325936112063</c:v>
                </c:pt>
                <c:pt idx="2">
                  <c:v>1.000592357448997</c:v>
                </c:pt>
                <c:pt idx="3">
                  <c:v>1.6418751384080015</c:v>
                </c:pt>
                <c:pt idx="4">
                  <c:v>-1.0342740618980577</c:v>
                </c:pt>
                <c:pt idx="5">
                  <c:v>0.18998488698555119</c:v>
                </c:pt>
                <c:pt idx="6">
                  <c:v>1.911619391955099</c:v>
                </c:pt>
                <c:pt idx="7">
                  <c:v>0.91458127112683285</c:v>
                </c:pt>
                <c:pt idx="8">
                  <c:v>0.7370257085787113</c:v>
                </c:pt>
                <c:pt idx="9">
                  <c:v>0.96365873565389271</c:v>
                </c:pt>
                <c:pt idx="10">
                  <c:v>-0.24158141818788448</c:v>
                </c:pt>
                <c:pt idx="11">
                  <c:v>-1.5272189653161148</c:v>
                </c:pt>
                <c:pt idx="12">
                  <c:v>-0.81190328576147353</c:v>
                </c:pt>
                <c:pt idx="13">
                  <c:v>0.71620087416182754</c:v>
                </c:pt>
                <c:pt idx="14">
                  <c:v>-0.1145630825272701</c:v>
                </c:pt>
                <c:pt idx="15">
                  <c:v>-1.1938464466681871</c:v>
                </c:pt>
                <c:pt idx="16">
                  <c:v>1.2843828075646613</c:v>
                </c:pt>
                <c:pt idx="17">
                  <c:v>-0.55996092490964566</c:v>
                </c:pt>
                <c:pt idx="18">
                  <c:v>-0.48952573583035264</c:v>
                </c:pt>
                <c:pt idx="19">
                  <c:v>-0.80472791370195473</c:v>
                </c:pt>
                <c:pt idx="20">
                  <c:v>1.3611024446039317</c:v>
                </c:pt>
                <c:pt idx="21">
                  <c:v>-0.63931810620319129</c:v>
                </c:pt>
                <c:pt idx="22">
                  <c:v>-0.30030604890477086</c:v>
                </c:pt>
                <c:pt idx="23">
                  <c:v>-0.9134836388351496</c:v>
                </c:pt>
                <c:pt idx="24">
                  <c:v>-1.7208370931600396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83-4808-B2B3-7F37FA53D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24511"/>
        <c:axId val="374324927"/>
      </c:scatterChart>
      <c:valAx>
        <c:axId val="37432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927"/>
        <c:crosses val="autoZero"/>
        <c:crossBetween val="midCat"/>
      </c:valAx>
      <c:valAx>
        <c:axId val="3743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51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C785-68D2-43CC-A1BB-971EC0C9799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52210-4473-4DDE-8969-B5E983ED7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 definition of cosine, we can “prove” the dot product for the special case where one vector lies along the x-axis.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vectors have the same magnitude =</a:t>
            </a:r>
            <a:r>
              <a:rPr lang="en-US" baseline="0" dirty="0" smtClean="0"/>
              <a:t>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7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0C4F-80C4-4505-8893-CE9CB191780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D752-E6B3-416D-B718-ED1F4A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jhou/MathClassPythonCode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GKycYT2v0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methods in neuroscience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8234"/>
            <a:ext cx="9144000" cy="12795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Sept 21, 2021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570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365125"/>
            <a:ext cx="11684000" cy="7976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Install “</a:t>
            </a:r>
            <a:r>
              <a:rPr lang="en-US" sz="3200" dirty="0" err="1" smtClean="0"/>
              <a:t>PyCharm</a:t>
            </a:r>
            <a:r>
              <a:rPr lang="en-US" sz="3200" dirty="0" smtClean="0"/>
              <a:t>”, an “integrated development environment” (IDE)</a:t>
            </a:r>
            <a:endParaRPr 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91445" y="1277899"/>
            <a:ext cx="10515600" cy="3657283"/>
          </a:xfrm>
        </p:spPr>
        <p:txBody>
          <a:bodyPr>
            <a:normAutofit/>
          </a:bodyPr>
          <a:lstStyle/>
          <a:p>
            <a:r>
              <a:rPr lang="en-US" dirty="0" smtClean="0"/>
              <a:t>Good IDEs make editing and debugging </a:t>
            </a:r>
            <a:r>
              <a:rPr lang="en-US" i="1" dirty="0" smtClean="0"/>
              <a:t>vastly</a:t>
            </a:r>
            <a:r>
              <a:rPr lang="en-US" dirty="0" smtClean="0"/>
              <a:t> easier.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165"/>
          <a:stretch/>
        </p:blipFill>
        <p:spPr>
          <a:xfrm>
            <a:off x="2212622" y="1738325"/>
            <a:ext cx="7890934" cy="50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30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256841"/>
            <a:ext cx="11372426" cy="1325563"/>
          </a:xfrm>
        </p:spPr>
        <p:txBody>
          <a:bodyPr/>
          <a:lstStyle/>
          <a:p>
            <a:r>
              <a:rPr lang="en-US" dirty="0" smtClean="0"/>
              <a:t>This method works even with high-dimensional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821" y="1718056"/>
                <a:ext cx="7886700" cy="43481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, …) </a:t>
                </a:r>
                <a:r>
                  <a:rPr lang="en-US" dirty="0"/>
                  <a:t>• 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b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b</a:t>
                </a:r>
                <a:r>
                  <a:rPr lang="en-US" baseline="-25000" dirty="0" smtClean="0"/>
                  <a:t>3</a:t>
                </a:r>
                <a:r>
                  <a:rPr lang="en-US" dirty="0"/>
                  <a:t>, …)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25-D vectors, A, B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821" y="1718056"/>
                <a:ext cx="7886700" cy="4348162"/>
              </a:xfrm>
              <a:blipFill>
                <a:blip r:embed="rId2"/>
                <a:stretch>
                  <a:fillRect l="-139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719733" y="2702560"/>
            <a:ext cx="1422400" cy="1300480"/>
          </a:xfrm>
          <a:prstGeom prst="rect">
            <a:avLst/>
          </a:prstGeom>
          <a:solidFill>
            <a:srgbClr val="00B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8800" y="4128346"/>
            <a:ext cx="1422400" cy="1300480"/>
          </a:xfrm>
          <a:prstGeom prst="rect">
            <a:avLst/>
          </a:prstGeom>
          <a:solidFill>
            <a:srgbClr val="00B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19733" y="4128346"/>
            <a:ext cx="1422400" cy="130048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78800" y="2702560"/>
            <a:ext cx="1422400" cy="130048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70010" y="2346655"/>
          <a:ext cx="1038738" cy="435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369">
                  <a:extLst>
                    <a:ext uri="{9D8B030D-6E8A-4147-A177-3AD203B41FA5}">
                      <a16:colId xmlns:a16="http://schemas.microsoft.com/office/drawing/2014/main" val="2603142045"/>
                    </a:ext>
                  </a:extLst>
                </a:gridCol>
                <a:gridCol w="519369">
                  <a:extLst>
                    <a:ext uri="{9D8B030D-6E8A-4147-A177-3AD203B41FA5}">
                      <a16:colId xmlns:a16="http://schemas.microsoft.com/office/drawing/2014/main" val="578228402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133598006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0.256574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-0.47409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10203058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-1.06162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0.104613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417795754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0.205486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1.000592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065618399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1.381874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1.641875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491712110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-0.3789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-1.03427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316366785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0.189985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90458434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1.911619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61232933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1.461591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0.914581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509875093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1.554256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0.737026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161866418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0.963659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98229108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-1.24735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-0.24158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3130611586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-0.75902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-1.52722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86821125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-1.43461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-0.8119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48619965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-0.00607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0.716201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360446343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-0.26062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-0.11456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781090853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-0.54498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-1.19385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424505746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0.328155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1.284383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3816525711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-1.16679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-0.55996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61176422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-0.05578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-0.48953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3890529488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-1.24326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-0.80473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3860801282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1.313789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1.361102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4261042109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-0.63932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517484865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-0.06765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-0.30031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1341153287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-1.54698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-0.91348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2151341244"/>
                  </a:ext>
                </a:extLst>
              </a:tr>
              <a:tr h="1623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-0.87219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-1.72084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5" marR="8115" marT="8115" marB="0" anchor="b"/>
                </a:tc>
                <a:extLst>
                  <a:ext uri="{0D108BD9-81ED-4DB2-BD59-A6C34878D82A}">
                    <a16:rowId xmlns:a16="http://schemas.microsoft.com/office/drawing/2014/main" val="184862241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625473" y="2120487"/>
          <a:ext cx="3709988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80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3" y="89953"/>
            <a:ext cx="11659547" cy="1325563"/>
          </a:xfrm>
        </p:spPr>
        <p:txBody>
          <a:bodyPr/>
          <a:lstStyle/>
          <a:p>
            <a:r>
              <a:rPr lang="en-US" dirty="0" smtClean="0"/>
              <a:t>Note similarity to cross-correlation formula: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75" y="1270660"/>
            <a:ext cx="9861468" cy="4662449"/>
          </a:xfrm>
        </p:spPr>
        <p:txBody>
          <a:bodyPr>
            <a:normAutofit/>
          </a:bodyPr>
          <a:lstStyle/>
          <a:p>
            <a:r>
              <a:rPr lang="en-US" dirty="0" smtClean="0"/>
              <a:t>From Wikipedia, Pearson’s cross-correlation coefficient “r”: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Suppose each vector has mean = 0. Then this becomes: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5511" y="1708041"/>
                <a:ext cx="6584367" cy="1705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b="0" i="1" baseline="30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11" y="1708041"/>
                <a:ext cx="6584367" cy="1705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25510" y="4227706"/>
                <a:ext cx="8821325" cy="1670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3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3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rad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10" y="4227706"/>
                <a:ext cx="8821325" cy="1670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3" y="89953"/>
            <a:ext cx="11659547" cy="1325563"/>
          </a:xfrm>
        </p:spPr>
        <p:txBody>
          <a:bodyPr/>
          <a:lstStyle/>
          <a:p>
            <a:r>
              <a:rPr lang="en-US" dirty="0" smtClean="0"/>
              <a:t>Dot product is proportional to Pearson’s r:</a:t>
            </a:r>
            <a:endParaRPr lang="en-US" dirty="0"/>
          </a:p>
        </p:txBody>
      </p:sp>
      <p:pic>
        <p:nvPicPr>
          <p:cNvPr id="3074" name="Picture 2" descr="https://upload.wikimedia.org/wikipedia/commons/thumb/d/d4/Correlation_examples2.svg/1280px-Correlation_examples2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b="69757"/>
          <a:stretch/>
        </p:blipFill>
        <p:spPr bwMode="auto">
          <a:xfrm>
            <a:off x="331892" y="4262802"/>
            <a:ext cx="11659547" cy="166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498" y="1726160"/>
            <a:ext cx="10515600" cy="15158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Pearson’s r is positive along y=x diagonal, negative along y=-x diagonal, and intermediate elsewhere</a:t>
            </a:r>
          </a:p>
          <a:p>
            <a:endParaRPr lang="en-US" dirty="0"/>
          </a:p>
          <a:p>
            <a:r>
              <a:rPr lang="en-US" dirty="0" smtClean="0"/>
              <a:t>Dot product behaves similarly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365125"/>
            <a:ext cx="11111753" cy="1325563"/>
          </a:xfrm>
        </p:spPr>
        <p:txBody>
          <a:bodyPr/>
          <a:lstStyle/>
          <a:p>
            <a:r>
              <a:rPr lang="en-US" dirty="0" smtClean="0"/>
              <a:t>Dot products in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" y="1636502"/>
            <a:ext cx="2569370" cy="18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4" y="4042161"/>
            <a:ext cx="9262262" cy="13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8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365125"/>
            <a:ext cx="11111753" cy="1325563"/>
          </a:xfrm>
        </p:spPr>
        <p:txBody>
          <a:bodyPr/>
          <a:lstStyle/>
          <a:p>
            <a:r>
              <a:rPr lang="en-US" dirty="0" smtClean="0"/>
              <a:t>Matrix multiplication in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7" y="1822236"/>
            <a:ext cx="4696128" cy="1826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7" y="4080728"/>
            <a:ext cx="8575537" cy="16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256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is a set of dot products of each row of X, with column of 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61" t="62995" r="32618" b="21635"/>
          <a:stretch/>
        </p:blipFill>
        <p:spPr>
          <a:xfrm>
            <a:off x="3891564" y="4061361"/>
            <a:ext cx="3522188" cy="1673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81" t="27338" r="30853" b="57762"/>
          <a:stretch/>
        </p:blipFill>
        <p:spPr>
          <a:xfrm>
            <a:off x="3795285" y="1803891"/>
            <a:ext cx="3618467" cy="1621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027" t="9172" r="33186" b="75928"/>
          <a:stretch/>
        </p:blipFill>
        <p:spPr>
          <a:xfrm>
            <a:off x="303810" y="4060204"/>
            <a:ext cx="3443959" cy="16219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2402" y="4429846"/>
            <a:ext cx="2663321" cy="367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63326" y="2025594"/>
            <a:ext cx="483687" cy="14002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05170" y="3425884"/>
            <a:ext cx="4336" cy="1027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95285" y="4631377"/>
            <a:ext cx="768041" cy="11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2402" y="4821381"/>
            <a:ext cx="2663321" cy="3677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2401" y="5214773"/>
            <a:ext cx="2663321" cy="3677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96982" y="5005273"/>
            <a:ext cx="768041" cy="118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82600" y="5398665"/>
            <a:ext cx="768041" cy="118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20727" y="2025594"/>
            <a:ext cx="483687" cy="14002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78128" y="1982904"/>
            <a:ext cx="483687" cy="14002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60402" y="3402134"/>
            <a:ext cx="4336" cy="1027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15634" y="3383194"/>
            <a:ext cx="4336" cy="1027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blank </a:t>
            </a:r>
            <a:r>
              <a:rPr lang="en-US" dirty="0" err="1" smtClean="0"/>
              <a:t>PyCharm</a:t>
            </a:r>
            <a:r>
              <a:rPr lang="en-US" dirty="0" smtClean="0"/>
              <a:t> project by clicking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81" y="2713874"/>
            <a:ext cx="7440063" cy="31913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644640" y="2160693"/>
            <a:ext cx="379307" cy="9889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project location, “</a:t>
            </a:r>
            <a:r>
              <a:rPr lang="en-US" dirty="0" err="1" smtClean="0"/>
              <a:t>virtualenv</a:t>
            </a:r>
            <a:r>
              <a:rPr lang="en-US" dirty="0" smtClean="0"/>
              <a:t>” location, and interpreter: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587413"/>
            <a:ext cx="4872839" cy="36947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336026" y="927946"/>
            <a:ext cx="866986" cy="1903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19787" y="927945"/>
            <a:ext cx="4806772" cy="2695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9984" y="1574799"/>
            <a:ext cx="504123" cy="2279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1955866"/>
            <a:ext cx="5926217" cy="4298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65125"/>
            <a:ext cx="11109960" cy="1325563"/>
          </a:xfrm>
        </p:spPr>
        <p:txBody>
          <a:bodyPr/>
          <a:lstStyle/>
          <a:p>
            <a:r>
              <a:rPr lang="en-US" dirty="0" smtClean="0"/>
              <a:t>Script or console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8" idx="3"/>
          </p:cNvCxnSpPr>
          <p:nvPr/>
        </p:nvCxnSpPr>
        <p:spPr>
          <a:xfrm>
            <a:off x="4895236" y="5408467"/>
            <a:ext cx="3707343" cy="601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2689" y="2532647"/>
            <a:ext cx="4301290" cy="968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541" y="2360812"/>
            <a:ext cx="4170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instructions into a text file,</a:t>
            </a:r>
          </a:p>
          <a:p>
            <a:r>
              <a:rPr lang="en-US" dirty="0" smtClean="0"/>
              <a:t>Execute them by pressing green triangle</a:t>
            </a:r>
          </a:p>
          <a:p>
            <a:endParaRPr lang="en-US" dirty="0"/>
          </a:p>
          <a:p>
            <a:r>
              <a:rPr lang="en-US" dirty="0" smtClean="0"/>
              <a:t>You will write most of your programs here.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75233" y="2342399"/>
            <a:ext cx="3151309" cy="4790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1541" y="4808302"/>
            <a:ext cx="436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select “Console”. Instructions</a:t>
            </a:r>
          </a:p>
          <a:p>
            <a:r>
              <a:rPr lang="en-US" dirty="0" smtClean="0"/>
              <a:t>here are carried out as soon as you hit enter.</a:t>
            </a:r>
          </a:p>
          <a:p>
            <a:endParaRPr lang="en-US" dirty="0"/>
          </a:p>
          <a:p>
            <a:r>
              <a:rPr lang="en-US" dirty="0" smtClean="0"/>
              <a:t>Useful for quickly trying stuff out.</a:t>
            </a:r>
          </a:p>
        </p:txBody>
      </p:sp>
    </p:spTree>
    <p:extLst>
      <p:ext uri="{BB962C8B-B14F-4D97-AF65-F5344CB8AC3E}">
        <p14:creationId xmlns:p14="http://schemas.microsoft.com/office/powerpoint/2010/main" val="115472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98" y="2273215"/>
            <a:ext cx="2419958" cy="395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38" y="247210"/>
            <a:ext cx="11182884" cy="1325563"/>
          </a:xfrm>
        </p:spPr>
        <p:txBody>
          <a:bodyPr/>
          <a:lstStyle/>
          <a:p>
            <a:r>
              <a:rPr lang="en-US" dirty="0" smtClean="0"/>
              <a:t>Console can be used as calculator. Just type expressions and hit &lt;Enter&gt;: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119023" y="5321152"/>
            <a:ext cx="1218754" cy="7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16799" y="5136486"/>
            <a:ext cx="33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Raise number to a power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44711" y="2167467"/>
            <a:ext cx="684487" cy="3838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175" y="1678521"/>
            <a:ext cx="3127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Green carets indicate Console prompt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35867" y="2505122"/>
            <a:ext cx="1218754" cy="7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3643" y="2320456"/>
            <a:ext cx="202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you type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35774" y="3029014"/>
            <a:ext cx="993424" cy="45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6148" y="2798181"/>
            <a:ext cx="30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Response from console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5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2" y="54705"/>
            <a:ext cx="11255073" cy="1325563"/>
          </a:xfrm>
        </p:spPr>
        <p:txBody>
          <a:bodyPr/>
          <a:lstStyle/>
          <a:p>
            <a:r>
              <a:rPr lang="en-US" dirty="0" smtClean="0"/>
              <a:t>Two kinds of division (/ and //)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986"/>
          <a:stretch/>
        </p:blipFill>
        <p:spPr>
          <a:xfrm>
            <a:off x="4322912" y="2570215"/>
            <a:ext cx="2547165" cy="2043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4805" y="3592162"/>
            <a:ext cx="390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Truncates fractional part (rounds down)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4805" y="257021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 division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3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7" y="1580413"/>
            <a:ext cx="6887536" cy="5277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Can also type code into script window, then click run button (green triangle):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79254" y="2720622"/>
            <a:ext cx="1713653" cy="889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13378" y="4741331"/>
            <a:ext cx="1364826" cy="688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17156" y="1298222"/>
            <a:ext cx="338666" cy="654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Store/retrieve values in variables: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61" y="2335277"/>
            <a:ext cx="5441402" cy="321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456" y="2335277"/>
            <a:ext cx="16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Store value in 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99359" y="2519943"/>
            <a:ext cx="1192107" cy="2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902" y="2794711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Store value in 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01615" y="2979377"/>
            <a:ext cx="1192107" cy="2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4669" y="3216868"/>
            <a:ext cx="24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Retrieve, sum values x, 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99359" y="3401534"/>
            <a:ext cx="1192107" cy="2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392" y="3805089"/>
            <a:ext cx="225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use long names to remind yourself what you are storing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99359" y="4239661"/>
            <a:ext cx="1192107" cy="270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2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Can modify “in place”: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742"/>
          <a:stretch/>
        </p:blipFill>
        <p:spPr>
          <a:xfrm>
            <a:off x="4260126" y="2095075"/>
            <a:ext cx="4856913" cy="26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Shorthand notation: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308" y="1826753"/>
            <a:ext cx="3233470" cy="4035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8938" y="2448166"/>
            <a:ext cx="2527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Shorthand for x = x + 1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87822" y="2632832"/>
            <a:ext cx="857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8938" y="4113277"/>
            <a:ext cx="2527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Shorthand for x = x *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87822" y="4297943"/>
            <a:ext cx="8579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2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neuroscientists need math or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415208"/>
            <a:ext cx="10515600" cy="4020171"/>
          </a:xfrm>
        </p:spPr>
        <p:txBody>
          <a:bodyPr>
            <a:normAutofit/>
          </a:bodyPr>
          <a:lstStyle/>
          <a:p>
            <a:r>
              <a:rPr lang="en-US" dirty="0" smtClean="0"/>
              <a:t>Handle large datasets (electrophysiological recordings, calcium recordings, behavioral video recordings)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Detect </a:t>
            </a:r>
            <a:r>
              <a:rPr lang="en-US" dirty="0"/>
              <a:t>signals </a:t>
            </a:r>
            <a:r>
              <a:rPr lang="en-US" dirty="0" smtClean="0"/>
              <a:t>(e.g. action potentials</a:t>
            </a:r>
            <a:r>
              <a:rPr lang="en-US" dirty="0" smtClean="0"/>
              <a:t>) that are mixed with noise, or with other competing signals.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 models/simulations of brain function (not covered in this class).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73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Variables can store lists of numbers (use square bracket notation):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7449"/>
          <a:stretch/>
        </p:blipFill>
        <p:spPr>
          <a:xfrm>
            <a:off x="3955368" y="2336800"/>
            <a:ext cx="4139222" cy="3765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58479" y="2336800"/>
            <a:ext cx="376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and store list with 4 numbers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7574844" y="2521466"/>
            <a:ext cx="583635" cy="97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5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Retrieve elements of vector using zero-based index: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3124"/>
          <a:stretch/>
        </p:blipFill>
        <p:spPr>
          <a:xfrm>
            <a:off x="3955368" y="2336801"/>
            <a:ext cx="4139222" cy="2006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386667" y="2987041"/>
            <a:ext cx="731520" cy="5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312" y="2821649"/>
            <a:ext cx="329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Retrieve first element (number 0)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386667" y="3758285"/>
            <a:ext cx="731520" cy="6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333" y="3605462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Fourth element is numbered 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0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Use negative index to count backwards from end: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8" y="2336800"/>
            <a:ext cx="4139222" cy="3000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0294" y="4389275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 index counts from end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86667" y="4578773"/>
            <a:ext cx="731520" cy="1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3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921"/>
          <a:stretch/>
        </p:blipFill>
        <p:spPr>
          <a:xfrm>
            <a:off x="4829390" y="1774197"/>
            <a:ext cx="4619408" cy="1654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" y="54705"/>
            <a:ext cx="12131040" cy="1325563"/>
          </a:xfrm>
        </p:spPr>
        <p:txBody>
          <a:bodyPr/>
          <a:lstStyle/>
          <a:p>
            <a:r>
              <a:rPr lang="en-US" dirty="0" smtClean="0"/>
              <a:t>A list can contain other lists: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86010" y="1958862"/>
            <a:ext cx="1266614" cy="13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984" y="1774196"/>
            <a:ext cx="30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brackets inside brackets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5603" y="2163307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(zeroth) row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74722" y="2341200"/>
            <a:ext cx="1266614" cy="13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1988" y="2786756"/>
            <a:ext cx="142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 row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86010" y="2964649"/>
            <a:ext cx="1266614" cy="13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6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6558"/>
          <a:stretch/>
        </p:blipFill>
        <p:spPr>
          <a:xfrm>
            <a:off x="4829390" y="1774196"/>
            <a:ext cx="4619408" cy="2996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" y="54705"/>
            <a:ext cx="12131040" cy="1325563"/>
          </a:xfrm>
        </p:spPr>
        <p:txBody>
          <a:bodyPr/>
          <a:lstStyle/>
          <a:p>
            <a:r>
              <a:rPr lang="en-US" dirty="0" smtClean="0"/>
              <a:t>A list can contain other lists: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558" y="3432371"/>
            <a:ext cx="29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Third element in first row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79236" y="3617037"/>
            <a:ext cx="1266614" cy="13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5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" y="54705"/>
            <a:ext cx="12131040" cy="1325563"/>
          </a:xfrm>
        </p:spPr>
        <p:txBody>
          <a:bodyPr/>
          <a:lstStyle/>
          <a:p>
            <a:r>
              <a:rPr lang="en-US" dirty="0" smtClean="0"/>
              <a:t>Lists can mix text and numbers: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64" y="2281686"/>
            <a:ext cx="6775507" cy="22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8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402" b="69134"/>
          <a:stretch/>
        </p:blipFill>
        <p:spPr>
          <a:xfrm>
            <a:off x="2269408" y="2652889"/>
            <a:ext cx="10554427" cy="16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Use range() function to create consecutive numbers: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42311" y="2195606"/>
            <a:ext cx="41041" cy="1488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7867" y="1728115"/>
            <a:ext cx="437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Does NOT include final number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8222" y="1817910"/>
            <a:ext cx="23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Starts at 0, not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22222" y="2189780"/>
            <a:ext cx="1296039" cy="1637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6622" y="1380268"/>
            <a:ext cx="290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“unpacking” operator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90484" y="1931190"/>
            <a:ext cx="21088" cy="891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7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2044" b="38511"/>
          <a:stretch/>
        </p:blipFill>
        <p:spPr>
          <a:xfrm>
            <a:off x="2242660" y="2337440"/>
            <a:ext cx="8585761" cy="1252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Change start value (default = 0):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55739" y="2061935"/>
            <a:ext cx="0" cy="1000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4163" y="1735963"/>
            <a:ext cx="3148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Does NOT include endpoint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8" idx="3"/>
          </p:cNvCxnSpPr>
          <p:nvPr/>
        </p:nvCxnSpPr>
        <p:spPr>
          <a:xfrm>
            <a:off x="3781704" y="1801819"/>
            <a:ext cx="1580518" cy="5356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5440" y="1601764"/>
            <a:ext cx="343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Specify start value other than 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6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0427"/>
          <a:stretch/>
        </p:blipFill>
        <p:spPr>
          <a:xfrm>
            <a:off x="2287815" y="2702069"/>
            <a:ext cx="8585761" cy="1683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Change increment (default = 1):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056521" y="2061935"/>
            <a:ext cx="2699218" cy="16182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54163" y="1735963"/>
            <a:ext cx="3148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Does NOT include endpoint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5922" y="1661825"/>
            <a:ext cx="351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Step by 2 instead of 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34133" y="2136073"/>
            <a:ext cx="640165" cy="6254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97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53" y="1271698"/>
            <a:ext cx="5980958" cy="5099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Extract </a:t>
            </a:r>
            <a:r>
              <a:rPr lang="en-US" dirty="0" smtClean="0"/>
              <a:t>multiple list elements using colon: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7904" y="3856384"/>
            <a:ext cx="377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mit end (assumes last item)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2107" y="4067383"/>
            <a:ext cx="1405377" cy="10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3"/>
          </p:cNvCxnSpPr>
          <p:nvPr/>
        </p:nvCxnSpPr>
        <p:spPr>
          <a:xfrm>
            <a:off x="3495753" y="3308285"/>
            <a:ext cx="1539091" cy="24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086" y="3123619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Omit start (assumes 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628" y="5500431"/>
            <a:ext cx="393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 numbers count from end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3378" y="5668623"/>
            <a:ext cx="1182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</p:cNvCxnSpPr>
          <p:nvPr/>
        </p:nvCxnSpPr>
        <p:spPr>
          <a:xfrm>
            <a:off x="3527108" y="2599998"/>
            <a:ext cx="1539091" cy="24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0441" y="2415332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Extract elements 0 to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>
            <a:off x="3637585" y="4800594"/>
            <a:ext cx="1539091" cy="24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0918" y="4615928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Same as y[5]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Lectures </a:t>
            </a:r>
            <a:r>
              <a:rPr lang="en-US" dirty="0" smtClean="0"/>
              <a:t>1-5, Tom Jhou: </a:t>
            </a:r>
            <a:r>
              <a:rPr lang="en-US" dirty="0" smtClean="0"/>
              <a:t>Signal </a:t>
            </a:r>
            <a:r>
              <a:rPr lang="en-US" dirty="0" smtClean="0"/>
              <a:t>processing</a:t>
            </a:r>
            <a:endParaRPr lang="en-US" dirty="0" smtClean="0"/>
          </a:p>
          <a:p>
            <a:pPr lvl="1"/>
            <a:r>
              <a:rPr lang="en-US" dirty="0" smtClean="0"/>
              <a:t>Lecture 1: Introduction to Python programming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Lecture </a:t>
            </a:r>
            <a:r>
              <a:rPr lang="en-US" dirty="0"/>
              <a:t>2</a:t>
            </a:r>
            <a:r>
              <a:rPr lang="en-US" dirty="0" smtClean="0"/>
              <a:t>: Filtering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Lecture </a:t>
            </a:r>
            <a:r>
              <a:rPr lang="en-US" dirty="0" smtClean="0"/>
              <a:t>3: How filters work: convolution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Lecture </a:t>
            </a:r>
            <a:r>
              <a:rPr lang="en-US" dirty="0"/>
              <a:t>4</a:t>
            </a:r>
            <a:r>
              <a:rPr lang="en-US" dirty="0" smtClean="0"/>
              <a:t>: Spectral analysis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Lecture 5: Signal classification with PCA and ICA</a:t>
            </a:r>
          </a:p>
          <a:p>
            <a:endParaRPr lang="en-US" dirty="0"/>
          </a:p>
          <a:p>
            <a:r>
              <a:rPr lang="en-US" dirty="0" smtClean="0"/>
              <a:t>Lectures </a:t>
            </a:r>
            <a:r>
              <a:rPr lang="en-US" dirty="0" smtClean="0"/>
              <a:t>6-11, Takashi Sato: </a:t>
            </a:r>
            <a:r>
              <a:rPr lang="en-US" dirty="0" smtClean="0"/>
              <a:t>Deep </a:t>
            </a:r>
            <a:r>
              <a:rPr lang="en-US" dirty="0" smtClean="0"/>
              <a:t>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31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Concatenate two lists: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44" y="2133783"/>
            <a:ext cx="4310256" cy="2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3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52" y="54705"/>
            <a:ext cx="1152997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Python’s math abilities are limited. But you can add functionality with library called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971" y="2722880"/>
            <a:ext cx="10227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Created in 2005. Originally called “Numerical Python extensions”, now just “</a:t>
            </a:r>
            <a:r>
              <a:rPr lang="en-US" sz="2800" dirty="0" err="1" smtClean="0"/>
              <a:t>NumPy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Supports matrices/arrays, and many math functions (sin, cos, log, exponentials,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5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6457943" y="351578"/>
            <a:ext cx="56083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Type “</a:t>
            </a:r>
            <a:r>
              <a:rPr lang="en-US" dirty="0" err="1" smtClean="0"/>
              <a:t>numpy</a:t>
            </a:r>
            <a:r>
              <a:rPr lang="en-US" dirty="0" smtClean="0"/>
              <a:t>”, then click “Install package”: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2293333"/>
            <a:ext cx="5573591" cy="4341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87" y="365125"/>
            <a:ext cx="560832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Click “settings”, “Python Interpreter”, then “+”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77815" y="1557867"/>
            <a:ext cx="2729652" cy="1578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4" y="2465493"/>
            <a:ext cx="4913669" cy="41696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854613" y="941493"/>
            <a:ext cx="1043094" cy="18945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10027" y="1557867"/>
            <a:ext cx="1178560" cy="4693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83735" y="1557867"/>
            <a:ext cx="541865" cy="2092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6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311" y="2701431"/>
            <a:ext cx="3576755" cy="2452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705"/>
            <a:ext cx="11922826" cy="1325563"/>
          </a:xfrm>
        </p:spPr>
        <p:txBody>
          <a:bodyPr/>
          <a:lstStyle/>
          <a:p>
            <a:r>
              <a:rPr lang="en-US" dirty="0" smtClean="0"/>
              <a:t>Now you have advanced functions like </a:t>
            </a:r>
            <a:r>
              <a:rPr lang="en-US" dirty="0" err="1" smtClean="0"/>
              <a:t>sqrt</a:t>
            </a:r>
            <a:r>
              <a:rPr lang="en-US" dirty="0" smtClean="0"/>
              <a:t>(), sin(), cos(), log(), etc.</a:t>
            </a:r>
            <a:endParaRPr lang="en-US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4639659" y="2549428"/>
            <a:ext cx="767718" cy="444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3395" y="2195485"/>
            <a:ext cx="343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Need to “import” at the start of every new session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4549348" y="3255429"/>
            <a:ext cx="767718" cy="153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955" y="3055374"/>
            <a:ext cx="419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Need “</a:t>
            </a:r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.” before every function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</p:cNvCxnSpPr>
          <p:nvPr/>
        </p:nvCxnSpPr>
        <p:spPr>
          <a:xfrm>
            <a:off x="4639659" y="4163370"/>
            <a:ext cx="767718" cy="153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0266" y="3963315"/>
            <a:ext cx="419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Need “</a:t>
            </a:r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.” before every function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0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705"/>
            <a:ext cx="11922826" cy="1325563"/>
          </a:xfrm>
        </p:spPr>
        <p:txBody>
          <a:bodyPr/>
          <a:lstStyle/>
          <a:p>
            <a:r>
              <a:rPr lang="en-US" dirty="0" smtClean="0"/>
              <a:t>It’s a pain to type “</a:t>
            </a:r>
            <a:r>
              <a:rPr lang="en-US" dirty="0" err="1" smtClean="0"/>
              <a:t>numpy</a:t>
            </a:r>
            <a:r>
              <a:rPr lang="en-US" dirty="0" smtClean="0"/>
              <a:t>.” before every function. Can </a:t>
            </a:r>
            <a:r>
              <a:rPr lang="en-US" dirty="0" smtClean="0"/>
              <a:t>use abbreviation: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693" t="29145" r="53696" b="42941"/>
          <a:stretch/>
        </p:blipFill>
        <p:spPr>
          <a:xfrm>
            <a:off x="4632958" y="2479040"/>
            <a:ext cx="3924019" cy="237735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371645" y="2079677"/>
            <a:ext cx="0" cy="798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4631" y="1665108"/>
            <a:ext cx="412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“as” keyword specifies abbreviation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4297188" y="3436789"/>
            <a:ext cx="942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573" y="3216700"/>
            <a:ext cx="4227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Now we type “np” instead of “</a:t>
            </a:r>
            <a:r>
              <a:rPr lang="en-US" sz="2000" dirty="0" err="1" smtClean="0">
                <a:solidFill>
                  <a:srgbClr val="FF0000"/>
                </a:solidFill>
              </a:rPr>
              <a:t>numpy</a:t>
            </a:r>
            <a:r>
              <a:rPr lang="en-US" sz="2000" dirty="0" smtClean="0">
                <a:solidFill>
                  <a:srgbClr val="FF0000"/>
                </a:solidFill>
              </a:rPr>
              <a:t>”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852036" y="1987826"/>
            <a:ext cx="556468" cy="8761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1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1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has “arrays”, which are like lists, but with </a:t>
            </a:r>
            <a:r>
              <a:rPr lang="en-US" dirty="0" smtClean="0"/>
              <a:t>vastly better numerical </a:t>
            </a:r>
            <a:r>
              <a:rPr lang="en-US" dirty="0" smtClean="0"/>
              <a:t>calculation capabilities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08" y="2318638"/>
            <a:ext cx="4620880" cy="32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17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“+” no longer concatenates. There are dedicated </a:t>
            </a:r>
            <a:r>
              <a:rPr lang="en-US" dirty="0" err="1" smtClean="0"/>
              <a:t>numpy</a:t>
            </a:r>
            <a:r>
              <a:rPr lang="en-US" dirty="0" smtClean="0"/>
              <a:t> functions for that: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96427"/>
            <a:ext cx="5689056" cy="284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" y="4281308"/>
            <a:ext cx="4244622" cy="186000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300918" y="3951111"/>
            <a:ext cx="1201482" cy="255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9155" y="3766445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Join horizontally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99436" y="5270844"/>
            <a:ext cx="1201482" cy="255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7673" y="5086178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“Stack” vertically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90172"/>
            <a:ext cx="11383879" cy="1325563"/>
          </a:xfrm>
        </p:spPr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umpy.arange</a:t>
            </a:r>
            <a:r>
              <a:rPr lang="en-US" dirty="0" smtClean="0"/>
              <a:t>() function is </a:t>
            </a:r>
            <a:r>
              <a:rPr lang="en-US" dirty="0" smtClean="0"/>
              <a:t>an improved version of</a:t>
            </a:r>
            <a:r>
              <a:rPr lang="en-US" dirty="0" smtClean="0"/>
              <a:t> Python’s </a:t>
            </a:r>
            <a:r>
              <a:rPr lang="en-US" dirty="0" smtClean="0"/>
              <a:t>range</a:t>
            </a:r>
            <a:r>
              <a:rPr lang="en-US" dirty="0" smtClean="0"/>
              <a:t>()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3" y="2607733"/>
            <a:ext cx="9606517" cy="19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26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90172"/>
            <a:ext cx="11383879" cy="1325563"/>
          </a:xfrm>
        </p:spPr>
        <p:txBody>
          <a:bodyPr/>
          <a:lstStyle/>
          <a:p>
            <a:r>
              <a:rPr lang="en-US" dirty="0" err="1" smtClean="0"/>
              <a:t>np.arange</a:t>
            </a:r>
            <a:r>
              <a:rPr lang="en-US" dirty="0" smtClean="0"/>
              <a:t>() </a:t>
            </a:r>
            <a:r>
              <a:rPr lang="en-US" dirty="0" smtClean="0"/>
              <a:t>allows </a:t>
            </a:r>
            <a:r>
              <a:rPr lang="en-US" dirty="0" smtClean="0"/>
              <a:t>decimals, whereas *range() only </a:t>
            </a:r>
            <a:r>
              <a:rPr lang="en-US" dirty="0" smtClean="0"/>
              <a:t>allows</a:t>
            </a:r>
            <a:r>
              <a:rPr lang="en-US" dirty="0" smtClean="0"/>
              <a:t> </a:t>
            </a:r>
            <a:r>
              <a:rPr lang="en-US" dirty="0" smtClean="0"/>
              <a:t>integers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90" y="2654031"/>
            <a:ext cx="9887499" cy="24586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51200" y="4944533"/>
            <a:ext cx="33867" cy="9062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6764" y="5850826"/>
            <a:ext cx="660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“Float” refers to a “floating point” decimal number. Basically, any number that is not an integer.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6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03" y="225800"/>
            <a:ext cx="8802564" cy="1325563"/>
          </a:xfrm>
        </p:spPr>
        <p:txBody>
          <a:bodyPr/>
          <a:lstStyle/>
          <a:p>
            <a:r>
              <a:rPr lang="en-US" dirty="0" smtClean="0"/>
              <a:t>Read from Excel file into </a:t>
            </a:r>
            <a:r>
              <a:rPr lang="en-US" dirty="0" err="1" smtClean="0"/>
              <a:t>numpy</a:t>
            </a:r>
            <a:r>
              <a:rPr lang="en-US" dirty="0" smtClean="0"/>
              <a:t> array (via pandas array):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1" y="1727200"/>
            <a:ext cx="4963933" cy="3630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03" y="1203158"/>
            <a:ext cx="5676948" cy="46621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014232" y="2778514"/>
            <a:ext cx="768041" cy="11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57129" y="28815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40 trials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02932" y="5346212"/>
            <a:ext cx="13732" cy="806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9366" y="6219294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1831 time points, spaced 8ms apart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801" y="5644679"/>
            <a:ext cx="401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Pandas = “Panel Data”, a Python data analysis library originally built to handle econometric data.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flipH="1" flipV="1">
            <a:off x="23228" y="2088444"/>
            <a:ext cx="1320150" cy="3905956"/>
          </a:xfrm>
          <a:prstGeom prst="arc">
            <a:avLst>
              <a:gd name="adj1" fmla="val 16112703"/>
              <a:gd name="adj2" fmla="val 537111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3081" y="2001731"/>
            <a:ext cx="83618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Created in 1991 by Dutch researcher Guido van Rossum at Centrum </a:t>
            </a:r>
            <a:r>
              <a:rPr lang="en-US" dirty="0" err="1" smtClean="0"/>
              <a:t>Wiskunde</a:t>
            </a:r>
            <a:r>
              <a:rPr lang="en-US" dirty="0" smtClean="0"/>
              <a:t> &amp; </a:t>
            </a:r>
            <a:r>
              <a:rPr lang="en-US" dirty="0" err="1" smtClean="0"/>
              <a:t>Informatica</a:t>
            </a:r>
            <a:r>
              <a:rPr lang="en-US" dirty="0" smtClean="0"/>
              <a:t>, a mathematical research organization in Amsterdam.</a:t>
            </a:r>
          </a:p>
          <a:p>
            <a:endParaRPr lang="en-US" dirty="0" smtClean="0"/>
          </a:p>
          <a:p>
            <a:r>
              <a:rPr lang="en-US" dirty="0" smtClean="0"/>
              <a:t>Main strengths:</a:t>
            </a:r>
          </a:p>
          <a:p>
            <a:pPr lvl="1"/>
            <a:r>
              <a:rPr lang="en-US" dirty="0" smtClean="0"/>
              <a:t>Free and open-source</a:t>
            </a:r>
          </a:p>
          <a:p>
            <a:pPr lvl="1"/>
            <a:r>
              <a:rPr lang="en-US" dirty="0" smtClean="0"/>
              <a:t>Very active community developing tons of “libraries”, or extensions to the language.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25" y="679556"/>
            <a:ext cx="1059675" cy="1589512"/>
          </a:xfrm>
          <a:prstGeom prst="rect">
            <a:avLst/>
          </a:prstGeom>
        </p:spPr>
      </p:pic>
      <p:sp>
        <p:nvSpPr>
          <p:cNvPr id="6" name="AutoShape 2" descr="Amsterdam continues to excel in mathematics, data science and research | I  amsterdam"/>
          <p:cNvSpPr>
            <a:spLocks noChangeAspect="1" noChangeArrowheads="1"/>
          </p:cNvSpPr>
          <p:nvPr/>
        </p:nvSpPr>
        <p:spPr bwMode="auto">
          <a:xfrm>
            <a:off x="0" y="-286703"/>
            <a:ext cx="226064" cy="2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900" y="2391569"/>
            <a:ext cx="2838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03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 elements with same bracket notation as before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0608" b="42542"/>
          <a:stretch/>
        </p:blipFill>
        <p:spPr>
          <a:xfrm>
            <a:off x="2187316" y="2333059"/>
            <a:ext cx="6181431" cy="27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81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xtract consecutive elements using colon: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946" r="41488" b="81735"/>
          <a:stretch/>
        </p:blipFill>
        <p:spPr>
          <a:xfrm>
            <a:off x="1451824" y="1729407"/>
            <a:ext cx="8896257" cy="72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2751" y="1454241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0            1            2            3            4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1" b="31782"/>
          <a:stretch/>
        </p:blipFill>
        <p:spPr>
          <a:xfrm>
            <a:off x="1451824" y="2493683"/>
            <a:ext cx="4799889" cy="43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5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Negative indexes work too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946" r="41488" b="81735"/>
          <a:stretch/>
        </p:blipFill>
        <p:spPr>
          <a:xfrm>
            <a:off x="1451824" y="1729407"/>
            <a:ext cx="8896257" cy="72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2751" y="1454241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0            1            2            3            4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2752" y="245496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-5           -4           -3           -2           -1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6732"/>
          <a:stretch/>
        </p:blipFill>
        <p:spPr>
          <a:xfrm>
            <a:off x="1451824" y="3101008"/>
            <a:ext cx="5741142" cy="17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70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Create 2D </a:t>
            </a:r>
            <a:r>
              <a:rPr lang="en-US" dirty="0" err="1" smtClean="0"/>
              <a:t>numpy</a:t>
            </a:r>
            <a:r>
              <a:rPr lang="en-US" dirty="0" smtClean="0"/>
              <a:t> arrays from nested lists: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70" y="1690688"/>
            <a:ext cx="4649430" cy="21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11" y="365125"/>
            <a:ext cx="11537245" cy="1325563"/>
          </a:xfrm>
        </p:spPr>
        <p:txBody>
          <a:bodyPr/>
          <a:lstStyle/>
          <a:p>
            <a:r>
              <a:rPr lang="en-US" dirty="0" smtClean="0"/>
              <a:t>2D arrays must have same # elements in each row.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933"/>
            <a:ext cx="10515600" cy="3874030"/>
          </a:xfrm>
        </p:spPr>
        <p:txBody>
          <a:bodyPr/>
          <a:lstStyle/>
          <a:p>
            <a:r>
              <a:rPr lang="en-US" dirty="0" smtClean="0"/>
              <a:t>Otherwise you get a very long error message: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" y="3397957"/>
            <a:ext cx="12061231" cy="17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0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Create 2D </a:t>
            </a:r>
            <a:r>
              <a:rPr lang="en-US" dirty="0" err="1" smtClean="0"/>
              <a:t>numpy</a:t>
            </a:r>
            <a:r>
              <a:rPr lang="en-US" dirty="0" smtClean="0"/>
              <a:t> array of zeros: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37" y="2588059"/>
            <a:ext cx="3599024" cy="23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67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Bracket notation for 2D arrays uses pair of indexes, separated by a comma: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6944"/>
          <a:stretch/>
        </p:blipFill>
        <p:spPr>
          <a:xfrm>
            <a:off x="1583926" y="2506341"/>
            <a:ext cx="4816505" cy="293182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343010" y="4512856"/>
            <a:ext cx="2020711" cy="925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65099" y="3228479"/>
            <a:ext cx="214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0       1       2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" t="20774" r="39888" b="62319"/>
          <a:stretch/>
        </p:blipFill>
        <p:spPr>
          <a:xfrm>
            <a:off x="7832035" y="3505116"/>
            <a:ext cx="2892287" cy="934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19747" y="3597811"/>
            <a:ext cx="5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23712" y="4016838"/>
            <a:ext cx="5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52586" y="3983624"/>
            <a:ext cx="444354" cy="455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8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Extract entire rows: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353" b="19046"/>
          <a:stretch/>
        </p:blipFill>
        <p:spPr>
          <a:xfrm>
            <a:off x="465958" y="3045173"/>
            <a:ext cx="4329510" cy="14703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993272" y="3132894"/>
            <a:ext cx="2690515" cy="91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5468" y="2856089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all columns from row 1 (second row)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724220" y="3882028"/>
            <a:ext cx="2690515" cy="91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95468" y="369736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Shorthand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4861" b="63076"/>
          <a:stretch/>
        </p:blipFill>
        <p:spPr>
          <a:xfrm>
            <a:off x="465959" y="1844105"/>
            <a:ext cx="4217828" cy="106765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98222" y="2573231"/>
            <a:ext cx="1490134" cy="3862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6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Extract entire columns: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1409"/>
          <a:stretch/>
        </p:blipFill>
        <p:spPr>
          <a:xfrm>
            <a:off x="465959" y="3169836"/>
            <a:ext cx="4329510" cy="92344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93274" y="3386667"/>
            <a:ext cx="1912682" cy="29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05956" y="3202001"/>
            <a:ext cx="443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all rows from column 2 (third column)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4861" b="63076"/>
          <a:stretch/>
        </p:blipFill>
        <p:spPr>
          <a:xfrm>
            <a:off x="465959" y="1844105"/>
            <a:ext cx="4217828" cy="106765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223911" y="2102179"/>
            <a:ext cx="530578" cy="8484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9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Can also modify </a:t>
            </a:r>
            <a:r>
              <a:rPr lang="en-US" dirty="0" smtClean="0"/>
              <a:t>single array </a:t>
            </a:r>
            <a:r>
              <a:rPr lang="en-US" dirty="0" smtClean="0"/>
              <a:t>elements: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64" y="1854543"/>
            <a:ext cx="5069913" cy="37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89" y="82383"/>
            <a:ext cx="10515600" cy="1325563"/>
          </a:xfrm>
        </p:spPr>
        <p:txBody>
          <a:bodyPr/>
          <a:lstStyle/>
          <a:p>
            <a:r>
              <a:rPr lang="en-US" dirty="0" smtClean="0"/>
              <a:t>Python is gaining popularity (purple line)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7666" y="6450750"/>
            <a:ext cx="314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http://pypl.github.io/PYPL.html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49" y="1407946"/>
            <a:ext cx="11778342" cy="47307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525760" y="2641600"/>
            <a:ext cx="169333" cy="8669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0525760" y="3765973"/>
            <a:ext cx="216747" cy="474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14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Modify entire row or column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54" y="2516479"/>
            <a:ext cx="4287023" cy="289869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34635" y="2163066"/>
            <a:ext cx="11143" cy="698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00483" y="1793734"/>
            <a:ext cx="21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colon means all rows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21" y="2756214"/>
            <a:ext cx="3027601" cy="265522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217333" y="2245897"/>
            <a:ext cx="11289" cy="51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6079" y="1881021"/>
            <a:ext cx="248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colon means all columns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4695" y="4135707"/>
            <a:ext cx="188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entire row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8693" y="5990602"/>
            <a:ext cx="22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 entire column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44761" y="4320373"/>
            <a:ext cx="710596" cy="37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756460" y="5182233"/>
            <a:ext cx="1208" cy="81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08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5" y="365125"/>
            <a:ext cx="11580394" cy="1325563"/>
          </a:xfrm>
        </p:spPr>
        <p:txBody>
          <a:bodyPr/>
          <a:lstStyle/>
          <a:p>
            <a:r>
              <a:rPr lang="en-US" dirty="0" smtClean="0"/>
              <a:t>Determine </a:t>
            </a:r>
            <a:r>
              <a:rPr lang="en-US" dirty="0" smtClean="0"/>
              <a:t>array </a:t>
            </a:r>
            <a:r>
              <a:rPr lang="en-US" dirty="0" smtClean="0"/>
              <a:t>size using “shape()”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6006"/>
          <a:stretch/>
        </p:blipFill>
        <p:spPr>
          <a:xfrm>
            <a:off x="1162090" y="1861330"/>
            <a:ext cx="6307773" cy="1108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1360" y="5601547"/>
            <a:ext cx="503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round brackets, not square. This is a Python “tuple”, which is like a list but with “immutable” elements, i.e. cannot be altered without replacing entire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495"/>
          <a:stretch/>
        </p:blipFill>
        <p:spPr>
          <a:xfrm>
            <a:off x="1162089" y="3016278"/>
            <a:ext cx="6307774" cy="131718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643809" y="4075043"/>
            <a:ext cx="2192351" cy="152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93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365125"/>
            <a:ext cx="11111753" cy="1325563"/>
          </a:xfrm>
        </p:spPr>
        <p:txBody>
          <a:bodyPr/>
          <a:lstStyle/>
          <a:p>
            <a:r>
              <a:rPr lang="en-US" dirty="0" smtClean="0"/>
              <a:t>Arithmetic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96" y="1643274"/>
            <a:ext cx="2501278" cy="2465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96" y="4267200"/>
            <a:ext cx="10354140" cy="20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5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dirty="0" smtClean="0"/>
              <a:t>Download this </a:t>
            </a:r>
            <a:r>
              <a:rPr lang="en-US" dirty="0" err="1" smtClean="0"/>
              <a:t>github</a:t>
            </a:r>
            <a:r>
              <a:rPr lang="en-US" dirty="0" smtClean="0"/>
              <a:t> repository: </a:t>
            </a:r>
            <a:r>
              <a:rPr lang="en-US" dirty="0">
                <a:hlinkClick r:id="rId2"/>
              </a:rPr>
              <a:t>https://github.com/tomjhou/MathClassPythonCode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01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dirty="0" smtClean="0"/>
              <a:t>“Code”, then “Download ZIP”.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216" b="4621"/>
          <a:stretch/>
        </p:blipFill>
        <p:spPr>
          <a:xfrm>
            <a:off x="2873076" y="2339095"/>
            <a:ext cx="5512934" cy="40802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425148" y="1943100"/>
            <a:ext cx="5718226" cy="22619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9017" y="1943100"/>
            <a:ext cx="764267" cy="4096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3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03" y="225800"/>
            <a:ext cx="10515600" cy="1325563"/>
          </a:xfrm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/>
              <a:t>“</a:t>
            </a:r>
            <a:r>
              <a:rPr lang="en-US" dirty="0" smtClean="0"/>
              <a:t>main.py” (right click menu):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1" y="2090008"/>
            <a:ext cx="4467849" cy="3267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03" y="1203158"/>
            <a:ext cx="5676948" cy="46621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014232" y="2778514"/>
            <a:ext cx="768041" cy="11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57129" y="28815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40 trials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02932" y="5346212"/>
            <a:ext cx="13732" cy="806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9366" y="6219294"/>
            <a:ext cx="35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1831 time points, spaced 8ms apart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39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8" y="2183803"/>
            <a:ext cx="5268060" cy="256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03" y="225800"/>
            <a:ext cx="10515600" cy="1325563"/>
          </a:xfrm>
        </p:spPr>
        <p:txBody>
          <a:bodyPr/>
          <a:lstStyle/>
          <a:p>
            <a:r>
              <a:rPr lang="en-US" dirty="0" smtClean="0"/>
              <a:t>Should get two plots: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572" r="50427"/>
          <a:stretch/>
        </p:blipFill>
        <p:spPr>
          <a:xfrm>
            <a:off x="7102259" y="481263"/>
            <a:ext cx="3945327" cy="298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230" t="11807"/>
          <a:stretch/>
        </p:blipFill>
        <p:spPr>
          <a:xfrm>
            <a:off x="7102259" y="3735805"/>
            <a:ext cx="3960986" cy="29759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80184" y="1686718"/>
            <a:ext cx="3222075" cy="797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7816" y="4662237"/>
            <a:ext cx="4124443" cy="372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50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03" y="225800"/>
            <a:ext cx="10515600" cy="1325563"/>
          </a:xfrm>
        </p:spPr>
        <p:txBody>
          <a:bodyPr/>
          <a:lstStyle/>
          <a:p>
            <a:r>
              <a:rPr lang="en-US" dirty="0" smtClean="0"/>
              <a:t>Homework: add standard error bands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0230" t="11807"/>
          <a:stretch/>
        </p:blipFill>
        <p:spPr>
          <a:xfrm>
            <a:off x="443040" y="1607778"/>
            <a:ext cx="5323517" cy="39995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00" t="7146" r="5819" b="1046"/>
          <a:stretch/>
        </p:blipFill>
        <p:spPr>
          <a:xfrm>
            <a:off x="5844208" y="1593974"/>
            <a:ext cx="5098774" cy="40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7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68"/>
            <a:ext cx="10515600" cy="4360195"/>
          </a:xfrm>
        </p:spPr>
        <p:txBody>
          <a:bodyPr>
            <a:normAutofit/>
          </a:bodyPr>
          <a:lstStyle/>
          <a:p>
            <a:r>
              <a:rPr lang="en-US" dirty="0" smtClean="0"/>
              <a:t>Download/install “</a:t>
            </a:r>
            <a:r>
              <a:rPr lang="en-US" dirty="0" err="1" smtClean="0"/>
              <a:t>Github</a:t>
            </a:r>
            <a:r>
              <a:rPr lang="en-US" dirty="0" smtClean="0"/>
              <a:t> Desktop”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desktop.github.com/</a:t>
            </a:r>
            <a:endParaRPr lang="en-US" dirty="0"/>
          </a:p>
          <a:p>
            <a:r>
              <a:rPr lang="en-US" dirty="0" smtClean="0"/>
              <a:t>Launch app.</a:t>
            </a:r>
          </a:p>
          <a:p>
            <a:r>
              <a:rPr lang="en-US" dirty="0" smtClean="0"/>
              <a:t>Click “File/Clone repository”, then “URL”. Paste URL, click “Clone”: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66" y="3956278"/>
            <a:ext cx="3387160" cy="2097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11237494" cy="1325563"/>
          </a:xfrm>
        </p:spPr>
        <p:txBody>
          <a:bodyPr/>
          <a:lstStyle/>
          <a:p>
            <a:r>
              <a:rPr lang="en-US" dirty="0" smtClean="0"/>
              <a:t>Can “clone” repository: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1137" b="34099"/>
          <a:stretch/>
        </p:blipFill>
        <p:spPr>
          <a:xfrm>
            <a:off x="1250689" y="4026118"/>
            <a:ext cx="2846064" cy="19577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375360" y="3320716"/>
            <a:ext cx="252661" cy="16842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05337" y="3248526"/>
            <a:ext cx="336885" cy="1124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316079" y="3248526"/>
            <a:ext cx="703847" cy="1449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110663" y="3284621"/>
            <a:ext cx="2935705" cy="2490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25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11237494" cy="1325563"/>
          </a:xfrm>
        </p:spPr>
        <p:txBody>
          <a:bodyPr/>
          <a:lstStyle/>
          <a:p>
            <a:r>
              <a:rPr lang="en-US" dirty="0" smtClean="0"/>
              <a:t>What are “</a:t>
            </a:r>
            <a:r>
              <a:rPr lang="en-US" dirty="0" err="1" smtClean="0"/>
              <a:t>git</a:t>
            </a:r>
            <a:r>
              <a:rPr lang="en-US" dirty="0" smtClean="0"/>
              <a:t>” and “</a:t>
            </a:r>
            <a:r>
              <a:rPr lang="en-US" dirty="0" err="1" smtClean="0"/>
              <a:t>github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853" y="1747420"/>
            <a:ext cx="107141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”: a type of “Version control system”.</a:t>
            </a:r>
          </a:p>
          <a:p>
            <a:r>
              <a:rPr lang="en-US" dirty="0" smtClean="0"/>
              <a:t>Useful for tracking changes. Can “roll back” to any earlier version without losing later versions.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 descr="git unfuck-it-up with reflog and bisect | by Riccardo Odone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55"/>
          <a:stretch/>
        </p:blipFill>
        <p:spPr bwMode="auto">
          <a:xfrm>
            <a:off x="2011873" y="3375377"/>
            <a:ext cx="8039577" cy="207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6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88" y="82383"/>
            <a:ext cx="10867591" cy="83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is #1 programming language by some measures:</a:t>
            </a:r>
            <a:endParaRPr lang="en-US" dirty="0"/>
          </a:p>
        </p:txBody>
      </p:sp>
      <p:pic>
        <p:nvPicPr>
          <p:cNvPr id="1026" name="Picture 2" descr="Programming Languages For Data Scientists | by Mackenzie Mitchell | Towards 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89" y="1124059"/>
            <a:ext cx="6209131" cy="552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204228" y="2891323"/>
            <a:ext cx="1852863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68578" y="2027333"/>
            <a:ext cx="283744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68578" y="1660914"/>
            <a:ext cx="5454317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8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11237494" cy="132556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” allows edits on multiple branches: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853" y="1747420"/>
            <a:ext cx="1071412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Useful for testing prototypes without </a:t>
            </a:r>
            <a:r>
              <a:rPr lang="en-US" dirty="0" smtClean="0"/>
              <a:t>messing up </a:t>
            </a:r>
            <a:r>
              <a:rPr lang="en-US" dirty="0" smtClean="0"/>
              <a:t>original code.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done, merge </a:t>
            </a:r>
            <a:r>
              <a:rPr lang="en-US" dirty="0" smtClean="0"/>
              <a:t>back with original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18295" r="8351"/>
          <a:stretch/>
        </p:blipFill>
        <p:spPr bwMode="auto">
          <a:xfrm>
            <a:off x="2619021" y="2889957"/>
            <a:ext cx="6577525" cy="37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7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11237494" cy="1325563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github</a:t>
            </a:r>
            <a:r>
              <a:rPr lang="en-US" dirty="0" smtClean="0"/>
              <a:t>” is a popular cloud-based version of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853" y="2322094"/>
            <a:ext cx="7044489" cy="3776663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user has local copy of project.</a:t>
            </a:r>
          </a:p>
          <a:p>
            <a:endParaRPr lang="en-US" dirty="0" smtClean="0"/>
          </a:p>
          <a:p>
            <a:r>
              <a:rPr lang="en-US" dirty="0" smtClean="0"/>
              <a:t>Local changes can be “pushed” to the “remote” (cloud) </a:t>
            </a:r>
            <a:r>
              <a:rPr lang="en-US" dirty="0" smtClean="0"/>
              <a:t>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Users can “pull” changes </a:t>
            </a:r>
            <a:r>
              <a:rPr lang="en-US" dirty="0" smtClean="0"/>
              <a:t>from server.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Git Feature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27" y="2201779"/>
            <a:ext cx="4623077" cy="347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73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365125"/>
            <a:ext cx="11237494" cy="1325563"/>
          </a:xfrm>
        </p:spPr>
        <p:txBody>
          <a:bodyPr/>
          <a:lstStyle/>
          <a:p>
            <a:r>
              <a:rPr lang="en-US" dirty="0" smtClean="0"/>
              <a:t>Fun fact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5958" y="1831641"/>
            <a:ext cx="10515600" cy="4351338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” was created by </a:t>
            </a:r>
            <a:r>
              <a:rPr lang="en-US" dirty="0" smtClean="0"/>
              <a:t>Linus </a:t>
            </a:r>
            <a:r>
              <a:rPr lang="en-US" dirty="0" smtClean="0"/>
              <a:t>Torvalds in 2005.</a:t>
            </a:r>
          </a:p>
          <a:p>
            <a:endParaRPr lang="en-US" dirty="0" smtClean="0"/>
          </a:p>
          <a:p>
            <a:r>
              <a:rPr lang="en-US" dirty="0" smtClean="0"/>
              <a:t>Same guy who made Linux in early 1990’s.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2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69719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The End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28521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27" y="2687693"/>
            <a:ext cx="5772956" cy="1590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03" y="225800"/>
            <a:ext cx="10515600" cy="1325563"/>
          </a:xfrm>
        </p:spPr>
        <p:txBody>
          <a:bodyPr/>
          <a:lstStyle/>
          <a:p>
            <a:r>
              <a:rPr lang="en-US" dirty="0" smtClean="0"/>
              <a:t>Note that variables include extra column for timestamps: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1" y="2090008"/>
            <a:ext cx="4467849" cy="326753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343899" y="3477128"/>
            <a:ext cx="1858879" cy="972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64026" y="4278590"/>
            <a:ext cx="1431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41 columns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(timestamp 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40 trials)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29369" y="3483142"/>
            <a:ext cx="241552" cy="99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3547" y="4505180"/>
            <a:ext cx="347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1831 rows, one for each time point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0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are simply grids of numbers.</a:t>
            </a:r>
          </a:p>
          <a:p>
            <a:endParaRPr lang="en-US" dirty="0" smtClean="0"/>
          </a:p>
          <a:p>
            <a:r>
              <a:rPr lang="en-US" dirty="0" smtClean="0"/>
              <a:t>A lot of complex tools are built on top of them. So we need to understand them well.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6748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x N matrix has M rows and N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99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Note: vertical dimension is always specified first.</a:t>
            </a:r>
          </a:p>
          <a:p>
            <a:r>
              <a:rPr lang="en-US" dirty="0" smtClean="0"/>
              <a:t>This is opposite of the Cartesian convention.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34" y="2657854"/>
            <a:ext cx="3637796" cy="32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2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think about matrices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1. Organizational – grouping numbers by row/column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E.g. rows = subjects, columns = replicates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Geometrical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Each row/column is a “vector” in n-dimensional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96" y="2777313"/>
            <a:ext cx="4836751" cy="2566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1757" y="3414814"/>
            <a:ext cx="3169076" cy="167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8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defines a set of (x, y, z …) coordinates</a:t>
            </a:r>
          </a:p>
          <a:p>
            <a:r>
              <a:rPr lang="en-US" dirty="0" smtClean="0"/>
              <a:t>… having a magnitude and a direction in N-dimensional space, where N is the number of columns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75" y="3410260"/>
            <a:ext cx="3315862" cy="3294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1" y="3904247"/>
            <a:ext cx="4780706" cy="2536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3890" y="4581957"/>
            <a:ext cx="3170321" cy="31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09" y="1359568"/>
            <a:ext cx="4689406" cy="2503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row and column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 x N matrix = “row” vector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M x 1 matrix = “column” vector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“T” stands for “transpose”, switching rows and columns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42221" y="2144389"/>
            <a:ext cx="2761247" cy="962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79187" y="1294727"/>
            <a:ext cx="1204228" cy="26784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1705" y="2538663"/>
            <a:ext cx="1389648" cy="18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25290" y="3491790"/>
            <a:ext cx="4600073" cy="1377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173453" y="2556711"/>
            <a:ext cx="581803" cy="2502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- Levels of Programming Languages PowerPoint Presentation, free  download - ID:41695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21" y="1417637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8" y="2899611"/>
            <a:ext cx="4183430" cy="2394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6284"/>
            <a:ext cx="10515600" cy="1325563"/>
          </a:xfrm>
        </p:spPr>
        <p:txBody>
          <a:bodyPr/>
          <a:lstStyle/>
          <a:p>
            <a:r>
              <a:rPr lang="en-US" dirty="0" smtClean="0"/>
              <a:t>Python is a “high-level” language (along with most languages you will encounter)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19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1 x 1 matrix = “scalar”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6631"/>
            <a:ext cx="10515600" cy="3650331"/>
          </a:xfrm>
        </p:spPr>
        <p:txBody>
          <a:bodyPr/>
          <a:lstStyle/>
          <a:p>
            <a:r>
              <a:rPr lang="en-US" dirty="0" smtClean="0"/>
              <a:t>A fancy term for a plain old normal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62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365125"/>
            <a:ext cx="1151846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arithmetic on matrixes: adding/subtracting</a:t>
            </a:r>
            <a:endParaRPr lang="en-US" dirty="0"/>
          </a:p>
        </p:txBody>
      </p:sp>
      <p:pic>
        <p:nvPicPr>
          <p:cNvPr id="1028" name="Picture 4" descr="https://codeforwin.org/ezoimgfmt/secureservercdn.net/160.153.138.219/b79.d22.myftpupload.com/wp-content/uploads/2015/07/matrix-addition.png?ezimgfmt=rs:392x204/rsc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5" y="2177715"/>
            <a:ext cx="6186875" cy="321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860" y="2130443"/>
            <a:ext cx="4207492" cy="30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925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multiply/divide matrices too, but this is complicated.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come back to this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460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03" y="225800"/>
            <a:ext cx="10515600" cy="1325563"/>
          </a:xfrm>
        </p:spPr>
        <p:txBody>
          <a:bodyPr/>
          <a:lstStyle/>
          <a:p>
            <a:r>
              <a:rPr lang="en-US" dirty="0" smtClean="0"/>
              <a:t>When debugging, variable browser is very useful: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22" y="1454414"/>
            <a:ext cx="5960161" cy="51977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444289" y="4776537"/>
            <a:ext cx="3170322" cy="15641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71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Use “f” notation for user-friendly output text: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1" y="1320230"/>
            <a:ext cx="6811326" cy="51251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828801" y="880534"/>
            <a:ext cx="2438399" cy="2214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373120" y="4680373"/>
            <a:ext cx="4849707" cy="6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98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Easy way to create repeating elements: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14" y="1615709"/>
            <a:ext cx="8145221" cy="111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14" y="3752917"/>
            <a:ext cx="8186885" cy="937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8934" y="4871719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 1  2 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 1 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 1  2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 1  2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4705"/>
            <a:ext cx="11577386" cy="1325563"/>
          </a:xfrm>
        </p:spPr>
        <p:txBody>
          <a:bodyPr/>
          <a:lstStyle/>
          <a:p>
            <a:r>
              <a:rPr lang="en-US" dirty="0" smtClean="0"/>
              <a:t>Extend an existing list by one element: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5" y="2890148"/>
            <a:ext cx="2752389" cy="17248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98013" y="4118309"/>
            <a:ext cx="596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Modifies existing list variable (overwrites previous contents).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Equivalent to x = x + [99]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992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245932" cy="1325563"/>
          </a:xfrm>
        </p:spPr>
        <p:txBody>
          <a:bodyPr/>
          <a:lstStyle/>
          <a:p>
            <a:r>
              <a:rPr lang="en-US" dirty="0" smtClean="0"/>
              <a:t>Common operation on vectors: “dot product”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5174" y="3537075"/>
            <a:ext cx="8596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   </a:t>
            </a:r>
            <a:r>
              <a:rPr lang="en-US" sz="2800" dirty="0" smtClean="0">
                <a:solidFill>
                  <a:srgbClr val="FF0000"/>
                </a:solidFill>
              </a:rPr>
              <a:t>1 * 9 </a:t>
            </a:r>
            <a:r>
              <a:rPr lang="en-US" sz="2800" dirty="0" smtClean="0"/>
              <a:t>+ </a:t>
            </a:r>
            <a:r>
              <a:rPr lang="en-US" sz="2800" dirty="0" smtClean="0">
                <a:solidFill>
                  <a:srgbClr val="00B050"/>
                </a:solidFill>
              </a:rPr>
              <a:t>2 * 6 </a:t>
            </a:r>
            <a:r>
              <a:rPr lang="en-US" sz="2800" dirty="0" smtClean="0"/>
              <a:t>+ </a:t>
            </a:r>
            <a:r>
              <a:rPr lang="en-US" sz="2800" dirty="0" smtClean="0">
                <a:solidFill>
                  <a:schemeClr val="accent5"/>
                </a:solidFill>
              </a:rPr>
              <a:t>3 * 3 </a:t>
            </a:r>
            <a:r>
              <a:rPr lang="en-US" sz="2800" dirty="0" smtClean="0">
                <a:solidFill>
                  <a:srgbClr val="00B050"/>
                </a:solidFill>
              </a:rPr>
              <a:t>       </a:t>
            </a:r>
            <a:r>
              <a:rPr lang="en-US" sz="2800" dirty="0" smtClean="0"/>
              <a:t>=       </a:t>
            </a:r>
            <a:r>
              <a:rPr lang="en-US" sz="2800" dirty="0" smtClean="0">
                <a:solidFill>
                  <a:srgbClr val="FF0000"/>
                </a:solidFill>
              </a:rPr>
              <a:t>9</a:t>
            </a:r>
            <a:r>
              <a:rPr lang="en-US" sz="2800" dirty="0" smtClean="0"/>
              <a:t>     +   </a:t>
            </a:r>
            <a:r>
              <a:rPr lang="en-US" sz="2800" dirty="0" smtClean="0">
                <a:solidFill>
                  <a:srgbClr val="00B050"/>
                </a:solidFill>
              </a:rPr>
              <a:t>12</a:t>
            </a:r>
            <a:r>
              <a:rPr lang="en-US" sz="2800" dirty="0" smtClean="0"/>
              <a:t>   +    </a:t>
            </a:r>
            <a:r>
              <a:rPr lang="en-US" sz="2800" dirty="0" smtClean="0">
                <a:solidFill>
                  <a:schemeClr val="accent5"/>
                </a:solidFill>
              </a:rPr>
              <a:t>9</a:t>
            </a:r>
            <a:r>
              <a:rPr lang="en-US" sz="2800" dirty="0" smtClean="0"/>
              <a:t>     =     30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8096" y="3065792"/>
                <a:ext cx="291631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96" y="3065792"/>
                <a:ext cx="2916311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6265" y="1690688"/>
            <a:ext cx="8315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vectors must have same length.</a:t>
            </a:r>
          </a:p>
          <a:p>
            <a:r>
              <a:rPr lang="en-US" sz="2400" dirty="0" smtClean="0"/>
              <a:t>Their “dot product” is the pair-wise sum of products of elements.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6265" y="5075685"/>
            <a:ext cx="636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You’ll have to trust me that this will be important.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4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245932" cy="1325563"/>
          </a:xfrm>
        </p:spPr>
        <p:txBody>
          <a:bodyPr/>
          <a:lstStyle/>
          <a:p>
            <a:r>
              <a:rPr lang="en-US" dirty="0" smtClean="0"/>
              <a:t>Summation notation: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30054"/>
            <a:ext cx="7886700" cy="43481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A and B are n-dimensional vectors:</a:t>
            </a:r>
          </a:p>
          <a:p>
            <a:pPr lvl="1"/>
            <a:r>
              <a:rPr lang="en-US" dirty="0" smtClean="0"/>
              <a:t>A = [a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3</a:t>
            </a:r>
            <a:r>
              <a:rPr lang="en-US" dirty="0" smtClean="0"/>
              <a:t>, … a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 = [b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3</a:t>
            </a:r>
            <a:r>
              <a:rPr lang="en-US" dirty="0" smtClean="0"/>
              <a:t>, … a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hen the dot product of A and B is given by: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1070" y="4447629"/>
                <a:ext cx="2785058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0" y="4447629"/>
                <a:ext cx="2785058" cy="1344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82197" y="1386080"/>
                <a:ext cx="4799775" cy="239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197" y="1386080"/>
                <a:ext cx="4799775" cy="2397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59942" y="4873578"/>
                <a:ext cx="56756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42" y="4873578"/>
                <a:ext cx="567565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think of 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0054"/>
            <a:ext cx="9821779" cy="4348162"/>
          </a:xfrm>
        </p:spPr>
        <p:txBody>
          <a:bodyPr>
            <a:normAutofit/>
          </a:bodyPr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Pairwise sum of products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Geometric: Vectors in n-dimensional space</a:t>
            </a:r>
          </a:p>
          <a:p>
            <a:endParaRPr lang="en-US" dirty="0"/>
          </a:p>
          <a:p>
            <a:r>
              <a:rPr lang="en-US" dirty="0" smtClean="0"/>
              <a:t>Geometric: Analogous to cross-correlation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MATLAB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37068" y="1579563"/>
            <a:ext cx="3810417" cy="823912"/>
          </a:xfrm>
        </p:spPr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29088" y="2403475"/>
            <a:ext cx="3978859" cy="3684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at MUSC. </a:t>
            </a:r>
            <a:r>
              <a:rPr lang="en-US" dirty="0" smtClean="0">
                <a:solidFill>
                  <a:srgbClr val="FF0000"/>
                </a:solidFill>
              </a:rPr>
              <a:t>&gt;$2000 to buy on your own.</a:t>
            </a:r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ptimized for matrix manipulations</a:t>
            </a:r>
          </a:p>
          <a:p>
            <a:endParaRPr lang="en-US" dirty="0"/>
          </a:p>
          <a:p>
            <a:r>
              <a:rPr lang="en-US" dirty="0" smtClean="0"/>
              <a:t>Well-established community, lots of on-line help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056676" y="1471189"/>
            <a:ext cx="2694384" cy="823912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555465" y="2246975"/>
            <a:ext cx="4620535" cy="4142372"/>
          </a:xfrm>
        </p:spPr>
        <p:txBody>
          <a:bodyPr>
            <a:normAutofit/>
          </a:bodyPr>
          <a:lstStyle/>
          <a:p>
            <a:r>
              <a:rPr lang="en-US" dirty="0" smtClean="0"/>
              <a:t>Free everywhere, lots of free “library” extensions.</a:t>
            </a:r>
          </a:p>
          <a:p>
            <a:endParaRPr lang="en-US" dirty="0" smtClean="0"/>
          </a:p>
          <a:p>
            <a:r>
              <a:rPr lang="en-US" dirty="0" smtClean="0"/>
              <a:t>General purpose, rapid prototyping</a:t>
            </a:r>
          </a:p>
          <a:p>
            <a:endParaRPr lang="en-US" dirty="0" smtClean="0"/>
          </a:p>
          <a:p>
            <a:r>
              <a:rPr lang="en-US" dirty="0" smtClean="0"/>
              <a:t>Lots of on-line help, but it is chaotic. There seems to be 50 ways to do everything</a:t>
            </a:r>
          </a:p>
        </p:txBody>
      </p:sp>
    </p:spTree>
    <p:extLst>
      <p:ext uri="{BB962C8B-B14F-4D97-AF65-F5344CB8AC3E}">
        <p14:creationId xmlns:p14="http://schemas.microsoft.com/office/powerpoint/2010/main" val="4109288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182153"/>
            <a:ext cx="11251096" cy="1325563"/>
          </a:xfrm>
        </p:spPr>
        <p:txBody>
          <a:bodyPr/>
          <a:lstStyle/>
          <a:p>
            <a:r>
              <a:rPr lang="en-US" dirty="0" smtClean="0"/>
              <a:t>Dot product of vector with self = Pythagorean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0054"/>
            <a:ext cx="7886700" cy="4348162"/>
          </a:xfrm>
        </p:spPr>
        <p:txBody>
          <a:bodyPr>
            <a:normAutofit/>
          </a:bodyPr>
          <a:lstStyle/>
          <a:p>
            <a:r>
              <a:rPr lang="en-US" dirty="0" smtClean="0"/>
              <a:t>Let A </a:t>
            </a:r>
            <a:r>
              <a:rPr lang="en-US" dirty="0"/>
              <a:t>= </a:t>
            </a:r>
            <a:r>
              <a:rPr lang="en-US" dirty="0" smtClean="0"/>
              <a:t>[x, y] be a two-dimensional vector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A </a:t>
            </a:r>
            <a:r>
              <a:rPr lang="en-US" dirty="0"/>
              <a:t>•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y</a:t>
            </a:r>
            <a:r>
              <a:rPr lang="en-US" baseline="30000" dirty="0" smtClean="0"/>
              <a:t>2</a:t>
            </a:r>
            <a:r>
              <a:rPr lang="en-US" dirty="0" smtClean="0"/>
              <a:t> = hypotenuse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ow can we find magnitude of vector in three dimensional graph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2510941"/>
            <a:ext cx="25241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182153"/>
            <a:ext cx="11251096" cy="1325563"/>
          </a:xfrm>
        </p:spPr>
        <p:txBody>
          <a:bodyPr/>
          <a:lstStyle/>
          <a:p>
            <a:r>
              <a:rPr lang="en-US" dirty="0" smtClean="0"/>
              <a:t>This works in any number of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0054"/>
            <a:ext cx="9677400" cy="4348162"/>
          </a:xfrm>
        </p:spPr>
        <p:txBody>
          <a:bodyPr>
            <a:normAutofit/>
          </a:bodyPr>
          <a:lstStyle/>
          <a:p>
            <a:r>
              <a:rPr lang="en-US" dirty="0" smtClean="0"/>
              <a:t>Let A </a:t>
            </a:r>
            <a:r>
              <a:rPr lang="en-US" dirty="0"/>
              <a:t>= [a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 a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endParaRPr lang="en-US" dirty="0" smtClean="0"/>
          </a:p>
          <a:p>
            <a:r>
              <a:rPr lang="en-US" dirty="0" smtClean="0"/>
              <a:t>Magnitude |A</a:t>
            </a:r>
            <a:r>
              <a:rPr lang="en-US" dirty="0"/>
              <a:t>| = </a:t>
            </a:r>
            <a:r>
              <a:rPr lang="en-US" dirty="0" smtClean="0"/>
              <a:t>A </a:t>
            </a:r>
            <a:r>
              <a:rPr lang="en-US" dirty="0"/>
              <a:t>• 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… + a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Vector “magnitude” denoted with vertical bracket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182153"/>
            <a:ext cx="11251096" cy="1325563"/>
          </a:xfrm>
        </p:spPr>
        <p:txBody>
          <a:bodyPr/>
          <a:lstStyle/>
          <a:p>
            <a:r>
              <a:rPr lang="en-US" dirty="0" smtClean="0"/>
              <a:t>More general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0054"/>
            <a:ext cx="9677400" cy="4348162"/>
          </a:xfrm>
        </p:spPr>
        <p:txBody>
          <a:bodyPr>
            <a:normAutofit/>
          </a:bodyPr>
          <a:lstStyle/>
          <a:p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= [a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 …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 = </a:t>
            </a:r>
            <a:r>
              <a:rPr lang="en-US" dirty="0"/>
              <a:t>[b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b</a:t>
            </a:r>
            <a:r>
              <a:rPr lang="en-US" baseline="-25000" dirty="0"/>
              <a:t>3</a:t>
            </a:r>
            <a:r>
              <a:rPr lang="en-US" dirty="0"/>
              <a:t>, … a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hen</a:t>
            </a:r>
          </a:p>
          <a:p>
            <a:pPr lvl="1"/>
            <a:r>
              <a:rPr lang="en-US" dirty="0"/>
              <a:t>A • </a:t>
            </a:r>
            <a:r>
              <a:rPr lang="en-US" dirty="0" smtClean="0"/>
              <a:t>B = |A|*|B|*cos </a:t>
            </a:r>
            <a:r>
              <a:rPr lang="el-GR" dirty="0"/>
              <a:t>θ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 where </a:t>
            </a:r>
            <a:r>
              <a:rPr lang="el-GR" dirty="0" smtClean="0"/>
              <a:t>θ</a:t>
            </a:r>
            <a:r>
              <a:rPr lang="en-US" dirty="0" smtClean="0"/>
              <a:t> is the angle between the two vectors.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47" y="195581"/>
            <a:ext cx="10058400" cy="1325563"/>
          </a:xfrm>
        </p:spPr>
        <p:txBody>
          <a:bodyPr/>
          <a:lstStyle/>
          <a:p>
            <a:r>
              <a:rPr lang="en-US" dirty="0" smtClean="0"/>
              <a:t>Geometrical interpretation of dot product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4351" y="2086104"/>
            <a:ext cx="62545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Remember that a vector with n elements can be represented by an arrow in n-dimensional space. This arrow has a direction and a length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82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1.staticflickr.com/5/4186/34509015786_d0a841277d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56" y="1407219"/>
            <a:ext cx="3787033" cy="298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47" y="195581"/>
            <a:ext cx="10058400" cy="1325563"/>
          </a:xfrm>
        </p:spPr>
        <p:txBody>
          <a:bodyPr/>
          <a:lstStyle/>
          <a:p>
            <a:r>
              <a:rPr lang="en-US" dirty="0" smtClean="0"/>
              <a:t>A very basic formula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444" y="2208024"/>
            <a:ext cx="62545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Suppose a and b are two vectors.</a:t>
            </a:r>
          </a:p>
          <a:p>
            <a:endParaRPr lang="en-US" sz="3200" dirty="0"/>
          </a:p>
          <a:p>
            <a:r>
              <a:rPr lang="en-US" sz="3200" dirty="0" smtClean="0"/>
              <a:t>Their dot product is product of magnitudes times cosine of angle separating their directions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3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47" y="195581"/>
            <a:ext cx="10058400" cy="1325563"/>
          </a:xfrm>
        </p:spPr>
        <p:txBody>
          <a:bodyPr/>
          <a:lstStyle/>
          <a:p>
            <a:r>
              <a:rPr lang="en-US" dirty="0" smtClean="0"/>
              <a:t>Remember the cosine function</a:t>
            </a:r>
            <a:endParaRPr lang="en-US" dirty="0"/>
          </a:p>
        </p:txBody>
      </p:sp>
      <p:pic>
        <p:nvPicPr>
          <p:cNvPr id="2050" name="Picture 2" descr="BioMath: Trigonometric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15" y="1735595"/>
            <a:ext cx="6038462" cy="43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2161" y="581152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90 </a:t>
            </a:r>
            <a:r>
              <a:rPr lang="en-US" dirty="0" err="1" smtClean="0">
                <a:solidFill>
                  <a:schemeClr val="accent5"/>
                </a:solidFill>
              </a:rPr>
              <a:t>deg</a:t>
            </a:r>
            <a:r>
              <a:rPr lang="en-US" dirty="0" smtClean="0">
                <a:solidFill>
                  <a:schemeClr val="accent5"/>
                </a:solidFill>
              </a:rPr>
              <a:t> = right angle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97493" y="4375573"/>
            <a:ext cx="365761" cy="146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5041" y="6281062"/>
            <a:ext cx="29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180 </a:t>
            </a:r>
            <a:r>
              <a:rPr lang="en-US" dirty="0" err="1" smtClean="0">
                <a:solidFill>
                  <a:schemeClr val="accent5"/>
                </a:solidFill>
              </a:rPr>
              <a:t>deg</a:t>
            </a:r>
            <a:r>
              <a:rPr lang="en-US" dirty="0" smtClean="0">
                <a:solidFill>
                  <a:schemeClr val="accent5"/>
                </a:solidFill>
              </a:rPr>
              <a:t> = opposite directions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906347" y="5750560"/>
            <a:ext cx="494453" cy="615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974" y="4375573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0 </a:t>
            </a:r>
            <a:r>
              <a:rPr lang="en-US" dirty="0" err="1" smtClean="0">
                <a:solidFill>
                  <a:schemeClr val="accent5"/>
                </a:solidFill>
              </a:rPr>
              <a:t>deg</a:t>
            </a:r>
            <a:r>
              <a:rPr lang="en-US" dirty="0" smtClean="0">
                <a:solidFill>
                  <a:schemeClr val="accent5"/>
                </a:solidFill>
              </a:rPr>
              <a:t> = parallel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173826" y="2607733"/>
            <a:ext cx="1558281" cy="1767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dotted with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0054"/>
            <a:ext cx="8515773" cy="4348162"/>
          </a:xfrm>
        </p:spPr>
        <p:txBody>
          <a:bodyPr>
            <a:normAutofit/>
          </a:bodyPr>
          <a:lstStyle/>
          <a:p>
            <a:r>
              <a:rPr lang="en-US" dirty="0" smtClean="0"/>
              <a:t>Zero degree angle between vector and itself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os(0) = 0</a:t>
            </a:r>
          </a:p>
          <a:p>
            <a:endParaRPr lang="en-US" dirty="0"/>
          </a:p>
          <a:p>
            <a:r>
              <a:rPr lang="en-US" dirty="0" smtClean="0"/>
              <a:t>So dot product is magnitude squared, as we saw earlier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x, y) • (x, y) = 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y</a:t>
            </a:r>
            <a:r>
              <a:rPr lang="en-US" baseline="30000" dirty="0" smtClean="0"/>
              <a:t>2 </a:t>
            </a:r>
            <a:r>
              <a:rPr lang="en-US" dirty="0" smtClean="0"/>
              <a:t>= magnitude squared (hypotenuse)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500533" y="1483360"/>
            <a:ext cx="1862667" cy="2099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612717" y="1587024"/>
            <a:ext cx="1862667" cy="2099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12701"/>
            <a:ext cx="7886700" cy="1325563"/>
          </a:xfrm>
        </p:spPr>
        <p:txBody>
          <a:bodyPr/>
          <a:lstStyle/>
          <a:p>
            <a:r>
              <a:rPr lang="en-US" dirty="0" smtClean="0"/>
              <a:t>Example #1: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23001" r="14959" b="22426"/>
          <a:stretch/>
        </p:blipFill>
        <p:spPr>
          <a:xfrm>
            <a:off x="2194338" y="1828801"/>
            <a:ext cx="5120863" cy="450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5929" y="1151208"/>
            <a:ext cx="49980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= </a:t>
            </a:r>
            <a:r>
              <a:rPr lang="en-US" sz="3200" dirty="0" smtClean="0"/>
              <a:t>(5</a:t>
            </a:r>
            <a:r>
              <a:rPr lang="en-US" sz="3200" dirty="0"/>
              <a:t>, </a:t>
            </a:r>
            <a:r>
              <a:rPr lang="en-US" sz="3200" dirty="0" smtClean="0"/>
              <a:t>0)</a:t>
            </a:r>
            <a:endParaRPr lang="en-US" sz="3200" dirty="0"/>
          </a:p>
          <a:p>
            <a:r>
              <a:rPr lang="en-US" sz="3200" dirty="0" smtClean="0"/>
              <a:t>b </a:t>
            </a:r>
            <a:r>
              <a:rPr lang="en-US" sz="3200" dirty="0"/>
              <a:t>= </a:t>
            </a:r>
            <a:r>
              <a:rPr lang="en-US" sz="3200" dirty="0" smtClean="0"/>
              <a:t>(4</a:t>
            </a:r>
            <a:r>
              <a:rPr lang="en-US" sz="3200" dirty="0"/>
              <a:t>, </a:t>
            </a:r>
            <a:r>
              <a:rPr lang="en-US" sz="3200" dirty="0" smtClean="0"/>
              <a:t>3)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• </a:t>
            </a:r>
            <a:r>
              <a:rPr lang="en-US" sz="3200" dirty="0" smtClean="0"/>
              <a:t>a = 25 = |a|</a:t>
            </a:r>
            <a:r>
              <a:rPr lang="en-US" sz="3200" baseline="30000" dirty="0" smtClean="0"/>
              <a:t>2</a:t>
            </a:r>
          </a:p>
          <a:p>
            <a:endParaRPr lang="en-US" sz="3200" dirty="0"/>
          </a:p>
          <a:p>
            <a:r>
              <a:rPr lang="en-US" sz="3200" dirty="0" smtClean="0"/>
              <a:t>b </a:t>
            </a:r>
            <a:r>
              <a:rPr lang="en-US" sz="3200" dirty="0"/>
              <a:t>• b </a:t>
            </a:r>
            <a:r>
              <a:rPr lang="en-US" sz="3200" dirty="0" smtClean="0"/>
              <a:t>= 4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+ 3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16 + 9 = 25</a:t>
            </a:r>
            <a:endParaRPr lang="en-US" sz="3200" baseline="300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419600" y="2895600"/>
            <a:ext cx="1562100" cy="1169432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915" y="12661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#2: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9826" y="1689245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(5,0) </a:t>
            </a:r>
            <a:r>
              <a:rPr lang="en-US" sz="3200" dirty="0"/>
              <a:t>• </a:t>
            </a:r>
            <a:r>
              <a:rPr lang="en-US" sz="3200" dirty="0" smtClean="0"/>
              <a:t>(0,5) </a:t>
            </a:r>
            <a:r>
              <a:rPr lang="en-US" sz="3200" dirty="0"/>
              <a:t>=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t="20703" r="16107" b="22426"/>
          <a:stretch/>
        </p:blipFill>
        <p:spPr>
          <a:xfrm>
            <a:off x="3947693" y="2430824"/>
            <a:ext cx="3618473" cy="34445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6930" y="402017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=90°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5235" y="3982452"/>
            <a:ext cx="3668259" cy="165581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915" y="12661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#2: orthogonal vectors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2426" r="20703" b="21852"/>
          <a:stretch/>
        </p:blipFill>
        <p:spPr>
          <a:xfrm>
            <a:off x="3883347" y="2502346"/>
            <a:ext cx="3886200" cy="369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8879" y="1753776"/>
            <a:ext cx="458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(3,4) </a:t>
            </a:r>
            <a:r>
              <a:rPr lang="en-US" sz="3200" dirty="0"/>
              <a:t>• </a:t>
            </a:r>
            <a:r>
              <a:rPr lang="en-US" sz="3200" dirty="0" smtClean="0"/>
              <a:t>(-4,3) </a:t>
            </a:r>
            <a:r>
              <a:rPr lang="en-US" sz="3200" dirty="0"/>
              <a:t>= -12 + 12 = 0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1288" y="4361759"/>
            <a:ext cx="3668259" cy="165581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Python from www.python.org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33119"/>
          </a:xfrm>
        </p:spPr>
        <p:txBody>
          <a:bodyPr>
            <a:normAutofit/>
          </a:bodyPr>
          <a:lstStyle/>
          <a:p>
            <a:r>
              <a:rPr lang="en-US" dirty="0" smtClean="0"/>
              <a:t>Latest version is 3.9.7 (either Windows or Mac).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75" y="2235198"/>
            <a:ext cx="6831819" cy="44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80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54" y="126616"/>
            <a:ext cx="1029627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#3: opposite direction vectors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2426" r="20703" b="21852"/>
          <a:stretch/>
        </p:blipFill>
        <p:spPr>
          <a:xfrm>
            <a:off x="6561221" y="1936549"/>
            <a:ext cx="3886200" cy="3695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554" y="3618360"/>
            <a:ext cx="4935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(3,4) </a:t>
            </a:r>
            <a:r>
              <a:rPr lang="en-US" sz="3200" dirty="0"/>
              <a:t>• </a:t>
            </a:r>
            <a:r>
              <a:rPr lang="en-US" sz="3200" dirty="0" smtClean="0"/>
              <a:t>(-3,-4) = -</a:t>
            </a:r>
            <a:r>
              <a:rPr lang="en-US" sz="3200" dirty="0"/>
              <a:t>9</a:t>
            </a:r>
            <a:r>
              <a:rPr lang="en-US" sz="3200" dirty="0" smtClean="0"/>
              <a:t> - 16 = - 25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504321" y="3784399"/>
            <a:ext cx="1943100" cy="165581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09574" y="2080905"/>
            <a:ext cx="1943100" cy="165581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12701"/>
            <a:ext cx="10149675" cy="1325563"/>
          </a:xfrm>
        </p:spPr>
        <p:txBody>
          <a:bodyPr/>
          <a:lstStyle/>
          <a:p>
            <a:r>
              <a:rPr lang="en-US" dirty="0" smtClean="0"/>
              <a:t>Example #4: neither parallel nor orthogonal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23001" r="14959" b="22426"/>
          <a:stretch/>
        </p:blipFill>
        <p:spPr>
          <a:xfrm>
            <a:off x="2194338" y="1828801"/>
            <a:ext cx="5120863" cy="450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1956" y="1997874"/>
            <a:ext cx="299633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= </a:t>
            </a:r>
            <a:r>
              <a:rPr lang="en-US" sz="3200" dirty="0" smtClean="0"/>
              <a:t>(5</a:t>
            </a:r>
            <a:r>
              <a:rPr lang="en-US" sz="3200" dirty="0"/>
              <a:t>, </a:t>
            </a:r>
            <a:r>
              <a:rPr lang="en-US" sz="3200" dirty="0" smtClean="0"/>
              <a:t>0)</a:t>
            </a:r>
            <a:endParaRPr lang="en-US" sz="3200" dirty="0"/>
          </a:p>
          <a:p>
            <a:r>
              <a:rPr lang="en-US" sz="3200" dirty="0" smtClean="0"/>
              <a:t>b </a:t>
            </a:r>
            <a:r>
              <a:rPr lang="en-US" sz="3200" dirty="0"/>
              <a:t>= </a:t>
            </a:r>
            <a:r>
              <a:rPr lang="en-US" sz="3200" dirty="0" smtClean="0"/>
              <a:t>(4</a:t>
            </a:r>
            <a:r>
              <a:rPr lang="en-US" sz="3200" dirty="0"/>
              <a:t>, </a:t>
            </a:r>
            <a:r>
              <a:rPr lang="en-US" sz="3200" dirty="0" smtClean="0"/>
              <a:t>3)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a • b = </a:t>
            </a:r>
            <a:r>
              <a:rPr lang="en-US" sz="3200" dirty="0" smtClean="0"/>
              <a:t>5 * 4 </a:t>
            </a:r>
            <a:r>
              <a:rPr lang="en-US" sz="3200" dirty="0"/>
              <a:t>= 20</a:t>
            </a:r>
          </a:p>
          <a:p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419600" y="2895600"/>
            <a:ext cx="1562100" cy="1169432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23001" r="14959" b="22426"/>
          <a:stretch/>
        </p:blipFill>
        <p:spPr>
          <a:xfrm>
            <a:off x="876880" y="1744580"/>
            <a:ext cx="5120863" cy="4504463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>
            <a:off x="3102142" y="2811379"/>
            <a:ext cx="1562100" cy="1169432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12701"/>
            <a:ext cx="7886700" cy="1325563"/>
          </a:xfrm>
        </p:spPr>
        <p:txBody>
          <a:bodyPr/>
          <a:lstStyle/>
          <a:p>
            <a:r>
              <a:rPr lang="en-US" dirty="0" smtClean="0"/>
              <a:t>Yep, the identity still holds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5543" y="361147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=36.87°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680" y="1151207"/>
            <a:ext cx="604011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= </a:t>
            </a:r>
            <a:r>
              <a:rPr lang="en-US" sz="3200" dirty="0" smtClean="0"/>
              <a:t>(a</a:t>
            </a:r>
            <a:r>
              <a:rPr lang="en-US" sz="3200" baseline="-25000" dirty="0" smtClean="0"/>
              <a:t>x </a:t>
            </a:r>
            <a:r>
              <a:rPr lang="en-US" sz="3200" dirty="0" smtClean="0"/>
              <a:t>, a</a:t>
            </a:r>
            <a:r>
              <a:rPr lang="en-US" sz="3200" baseline="-25000" dirty="0" smtClean="0"/>
              <a:t>y</a:t>
            </a:r>
            <a:r>
              <a:rPr lang="en-US" sz="3200" dirty="0" smtClean="0"/>
              <a:t>) = (5, 0)</a:t>
            </a:r>
          </a:p>
          <a:p>
            <a:r>
              <a:rPr lang="en-US" sz="3200" dirty="0"/>
              <a:t>b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(</a:t>
            </a:r>
            <a:r>
              <a:rPr lang="en-US" sz="3200" dirty="0" err="1" smtClean="0"/>
              <a:t>b</a:t>
            </a:r>
            <a:r>
              <a:rPr lang="en-US" sz="3200" baseline="-25000" dirty="0" err="1" smtClean="0"/>
              <a:t>x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, b</a:t>
            </a:r>
            <a:r>
              <a:rPr lang="en-US" sz="3200" baseline="-25000" dirty="0" smtClean="0"/>
              <a:t>y</a:t>
            </a:r>
            <a:r>
              <a:rPr lang="en-US" sz="3200" dirty="0" smtClean="0"/>
              <a:t>) = (4, 3)</a:t>
            </a:r>
          </a:p>
          <a:p>
            <a:endParaRPr lang="en-US" sz="3200" dirty="0"/>
          </a:p>
          <a:p>
            <a:r>
              <a:rPr lang="en-US" sz="3200" dirty="0" smtClean="0"/>
              <a:t>cos </a:t>
            </a:r>
            <a:r>
              <a:rPr lang="el-GR" sz="3200" dirty="0"/>
              <a:t>θ </a:t>
            </a:r>
            <a:r>
              <a:rPr lang="en-US" sz="3200" dirty="0"/>
              <a:t>= </a:t>
            </a:r>
            <a:r>
              <a:rPr lang="en-US" sz="2000" dirty="0"/>
              <a:t>adjacent / </a:t>
            </a:r>
            <a:r>
              <a:rPr lang="en-US" sz="2000" dirty="0" smtClean="0"/>
              <a:t>hypotenuse </a:t>
            </a:r>
            <a:r>
              <a:rPr lang="en-US" sz="3200" dirty="0" smtClean="0"/>
              <a:t>= 4/5</a:t>
            </a:r>
          </a:p>
          <a:p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• b = </a:t>
            </a:r>
            <a:r>
              <a:rPr lang="en-US" sz="3200" dirty="0" smtClean="0"/>
              <a:t>20 = 25 * cos </a:t>
            </a:r>
            <a:r>
              <a:rPr lang="el-GR" sz="3200" dirty="0"/>
              <a:t>θ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353314">
            <a:off x="3366128" y="305660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|b</a:t>
            </a:r>
            <a:r>
              <a:rPr lang="en-US" dirty="0" smtClean="0"/>
              <a:t>|=5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543" y="4106582"/>
            <a:ext cx="63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b</a:t>
            </a:r>
            <a:r>
              <a:rPr lang="en-US" baseline="-25000" dirty="0" err="1">
                <a:solidFill>
                  <a:schemeClr val="accent5"/>
                </a:solidFill>
              </a:rPr>
              <a:t>x</a:t>
            </a:r>
            <a:r>
              <a:rPr lang="en-US" baseline="-25000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=4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02142" y="4106582"/>
            <a:ext cx="156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67" y="303954"/>
            <a:ext cx="9889066" cy="1325563"/>
          </a:xfrm>
        </p:spPr>
        <p:txBody>
          <a:bodyPr/>
          <a:lstStyle/>
          <a:p>
            <a:r>
              <a:rPr lang="en-US" dirty="0" smtClean="0"/>
              <a:t>Terminology: “unit” vector, length = 1.0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7268" y="2048565"/>
            <a:ext cx="587742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create by dividing any vector by its own magnitude.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b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̂</a:t>
            </a:r>
            <a:r>
              <a:rPr lang="en-US" sz="3200" dirty="0"/>
              <a:t> </a:t>
            </a:r>
            <a:r>
              <a:rPr lang="en-US" sz="3200" dirty="0" smtClean="0"/>
              <a:t>= b / |b| = (4/5, 3/5) = (0.8, 0.6)</a:t>
            </a:r>
          </a:p>
          <a:p>
            <a:endParaRPr lang="en-US" sz="3200" dirty="0" smtClean="0"/>
          </a:p>
          <a:p>
            <a:r>
              <a:rPr lang="en-US" sz="3200" dirty="0" smtClean="0"/>
              <a:t>Verify:</a:t>
            </a:r>
          </a:p>
          <a:p>
            <a:r>
              <a:rPr lang="en-US" sz="3200" dirty="0" smtClean="0"/>
              <a:t>0.8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+ 0.6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0.64 + 0.36 = 1.00</a:t>
            </a: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0" t="29320" r="20130" b="40235"/>
          <a:stretch/>
        </p:blipFill>
        <p:spPr>
          <a:xfrm>
            <a:off x="1145005" y="2235868"/>
            <a:ext cx="3733800" cy="302895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>
            <a:off x="1945105" y="2883568"/>
            <a:ext cx="1828800" cy="1371600"/>
          </a:xfrm>
          <a:prstGeom prst="triangle">
            <a:avLst>
              <a:gd name="adj" fmla="val 10000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70910" y="4000500"/>
            <a:ext cx="421106" cy="25466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2391" y="348873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b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̂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88267" y="4343400"/>
            <a:ext cx="800100" cy="258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53212" y="2514236"/>
            <a:ext cx="1019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(0.8, 0.6)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" y="158034"/>
            <a:ext cx="1205823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Dot product with any unit vector = length of shadow</a:t>
            </a:r>
            <a:endParaRPr lang="en-US" dirty="0"/>
          </a:p>
        </p:txBody>
      </p:sp>
      <p:pic>
        <p:nvPicPr>
          <p:cNvPr id="13314" name="Picture 2" descr="Dot product as projection onto a unit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229101"/>
            <a:ext cx="29908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38850" y="3105716"/>
            <a:ext cx="5511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Dot product </a:t>
            </a:r>
            <a:r>
              <a:rPr lang="en-US" sz="2800" dirty="0" smtClean="0"/>
              <a:t>of “a” with unit vector “u” is </a:t>
            </a:r>
            <a:r>
              <a:rPr lang="en-US" sz="2800" dirty="0"/>
              <a:t>length of the “shadow” </a:t>
            </a:r>
            <a:r>
              <a:rPr lang="en-US" sz="2800" dirty="0" smtClean="0"/>
              <a:t>of “a” onto “u”</a:t>
            </a:r>
            <a:endParaRPr lang="en-US" sz="2800" dirty="0"/>
          </a:p>
        </p:txBody>
      </p:sp>
      <p:pic>
        <p:nvPicPr>
          <p:cNvPr id="13316" name="Picture 4" descr="Image result for sun graph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43" y="1693856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490943" y="2646357"/>
            <a:ext cx="381000" cy="14835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5268" y="2535323"/>
            <a:ext cx="381000" cy="14835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71856" y="2757391"/>
            <a:ext cx="381000" cy="14835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nice animation of what you just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www.youtube.com/watch?v=LyGKycYT2v0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Watch up to 4:21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number of dimensions is &gt; 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Graphical intuition becomes much harder.</a:t>
            </a:r>
          </a:p>
          <a:p>
            <a:r>
              <a:rPr lang="en-US" dirty="0" smtClean="0"/>
              <a:t>Can’t draw.</a:t>
            </a:r>
          </a:p>
          <a:p>
            <a:endParaRPr lang="en-US" dirty="0" smtClean="0"/>
          </a:p>
          <a:p>
            <a:r>
              <a:rPr lang="en-US" dirty="0" smtClean="0"/>
              <a:t>But basic ideas still hold.</a:t>
            </a:r>
          </a:p>
          <a:p>
            <a:endParaRPr lang="en-US" dirty="0"/>
          </a:p>
          <a:p>
            <a:r>
              <a:rPr lang="en-US" dirty="0" smtClean="0"/>
              <a:t>There will be a plane containing both vectors. The angle between them (in that plane) still </a:t>
            </a:r>
            <a:r>
              <a:rPr lang="en-US" smtClean="0"/>
              <a:t>contains the angle of interest</a:t>
            </a:r>
            <a:endParaRPr lang="en-US" dirty="0"/>
          </a:p>
        </p:txBody>
      </p:sp>
      <p:pic>
        <p:nvPicPr>
          <p:cNvPr id="1026" name="Picture 2" descr="dot product 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44" y="1626351"/>
            <a:ext cx="30194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918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365125"/>
            <a:ext cx="11273589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It is common to work with vectors having hundreds of dimensions. How to visualize?</a:t>
            </a:r>
            <a:endParaRPr lang="en-US" dirty="0"/>
          </a:p>
        </p:txBody>
      </p:sp>
      <p:pic>
        <p:nvPicPr>
          <p:cNvPr id="4104" name="Picture 8" descr="State 1D,2D and 3D with example.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31"/>
          <a:stretch/>
        </p:blipFill>
        <p:spPr bwMode="auto">
          <a:xfrm>
            <a:off x="1613188" y="2490397"/>
            <a:ext cx="4591050" cy="13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ate 1D,2D and 3D with example.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4"/>
          <a:stretch/>
        </p:blipFill>
        <p:spPr bwMode="auto">
          <a:xfrm>
            <a:off x="6097363" y="2433953"/>
            <a:ext cx="4703243" cy="16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One-Dimensional, Two-Dimensional and Three-Dimensional Coordinat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r="16273" b="71984"/>
          <a:stretch/>
        </p:blipFill>
        <p:spPr bwMode="auto">
          <a:xfrm>
            <a:off x="149276" y="4417622"/>
            <a:ext cx="3745830" cy="9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One-Dimensional, Two-Dimensional and Three-Dimensional Coordinat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26973" b="16803"/>
          <a:stretch/>
        </p:blipFill>
        <p:spPr bwMode="auto">
          <a:xfrm>
            <a:off x="3966357" y="4163996"/>
            <a:ext cx="4388815" cy="16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32755" y="4536383"/>
            <a:ext cx="40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0800606" y="3503633"/>
            <a:ext cx="905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5D, </a:t>
            </a:r>
            <a:r>
              <a:rPr lang="en-US" sz="2000" b="1" dirty="0" err="1" smtClean="0"/>
              <a:t>etc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57696" y="4511758"/>
            <a:ext cx="40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475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/>
          <p:cNvGraphicFramePr>
            <a:graphicFrameLocks/>
          </p:cNvGraphicFramePr>
          <p:nvPr/>
        </p:nvGraphicFramePr>
        <p:xfrm>
          <a:off x="6190291" y="1556195"/>
          <a:ext cx="3900488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5" y="216871"/>
            <a:ext cx="10767673" cy="1325563"/>
          </a:xfrm>
        </p:spPr>
        <p:txBody>
          <a:bodyPr/>
          <a:lstStyle/>
          <a:p>
            <a:r>
              <a:rPr lang="en-US" dirty="0" smtClean="0"/>
              <a:t>Two 4-D vectors, as 4 pairs of </a:t>
            </a:r>
            <a:r>
              <a:rPr lang="en-US" dirty="0" err="1" smtClean="0"/>
              <a:t>x,y</a:t>
            </a:r>
            <a:r>
              <a:rPr lang="en-US" dirty="0" smtClean="0"/>
              <a:t> coordinates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68516" y="2315981"/>
          <a:ext cx="96740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702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3935920" y="2815203"/>
            <a:ext cx="3441872" cy="1020527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3935920" y="3254193"/>
            <a:ext cx="3901794" cy="189651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5920" y="2652643"/>
            <a:ext cx="4899322" cy="958439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35920" y="2185062"/>
            <a:ext cx="5413207" cy="1828798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4763" y="5585610"/>
            <a:ext cx="333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Dot product = + 10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627560" y="1826525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baseline="-25000" dirty="0" smtClean="0">
                <a:solidFill>
                  <a:srgbClr val="00B050"/>
                </a:solidFill>
              </a:rPr>
              <a:t>4</a:t>
            </a:r>
            <a:r>
              <a:rPr lang="en-US" sz="2400" dirty="0" smtClean="0">
                <a:solidFill>
                  <a:srgbClr val="00B050"/>
                </a:solidFill>
              </a:rPr>
              <a:t>*b</a:t>
            </a:r>
            <a:r>
              <a:rPr lang="en-US" sz="2400" baseline="-25000" dirty="0" smtClean="0">
                <a:solidFill>
                  <a:srgbClr val="00B050"/>
                </a:solidFill>
              </a:rPr>
              <a:t>4</a:t>
            </a:r>
            <a:r>
              <a:rPr lang="en-US" sz="2400" dirty="0" smtClean="0">
                <a:solidFill>
                  <a:srgbClr val="00B050"/>
                </a:solidFill>
              </a:rPr>
              <a:t> = +4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91296" y="2588539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baseline="-25000" dirty="0" smtClean="0">
                <a:solidFill>
                  <a:srgbClr val="00B050"/>
                </a:solidFill>
              </a:rPr>
              <a:t>3</a:t>
            </a:r>
            <a:r>
              <a:rPr lang="en-US" sz="2400" dirty="0" smtClean="0">
                <a:solidFill>
                  <a:srgbClr val="00B050"/>
                </a:solidFill>
              </a:rPr>
              <a:t>*b</a:t>
            </a:r>
            <a:r>
              <a:rPr lang="en-US" sz="2400" baseline="-25000" dirty="0">
                <a:solidFill>
                  <a:srgbClr val="00B050"/>
                </a:solidFill>
              </a:rPr>
              <a:t>3</a:t>
            </a:r>
            <a:r>
              <a:rPr lang="en-US" sz="2400" dirty="0" smtClean="0">
                <a:solidFill>
                  <a:srgbClr val="00B050"/>
                </a:solidFill>
              </a:rPr>
              <a:t> = +1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48618" y="3527283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*b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+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13798" y="3930458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*b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= +4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/>
        </p:nvGraphicFramePr>
        <p:xfrm>
          <a:off x="6209680" y="1542434"/>
          <a:ext cx="3900488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5" y="216871"/>
            <a:ext cx="10767673" cy="1325563"/>
          </a:xfrm>
        </p:spPr>
        <p:txBody>
          <a:bodyPr/>
          <a:lstStyle/>
          <a:p>
            <a:r>
              <a:rPr lang="en-US" dirty="0" smtClean="0"/>
              <a:t>Slightly rearrange the numbers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68516" y="2315981"/>
          <a:ext cx="96740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702">
                  <a:extLst>
                    <a:ext uri="{9D8B030D-6E8A-4147-A177-3AD203B41FA5}">
                      <a16:colId xmlns:a16="http://schemas.microsoft.com/office/drawing/2014/main" val="2654169748"/>
                    </a:ext>
                  </a:extLst>
                </a:gridCol>
                <a:gridCol w="483702">
                  <a:extLst>
                    <a:ext uri="{9D8B030D-6E8A-4147-A177-3AD203B41FA5}">
                      <a16:colId xmlns:a16="http://schemas.microsoft.com/office/drawing/2014/main" val="2563110257"/>
                    </a:ext>
                  </a:extLst>
                </a:gridCol>
              </a:tblGrid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256169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78755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141278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6883466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03343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3935920" y="2185062"/>
            <a:ext cx="3435328" cy="630141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3935920" y="2588539"/>
            <a:ext cx="3949296" cy="665654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5920" y="3527283"/>
            <a:ext cx="4955376" cy="83800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35920" y="3930458"/>
            <a:ext cx="5421836" cy="83402"/>
          </a:xfrm>
          <a:prstGeom prst="straightConnector1">
            <a:avLst/>
          </a:prstGeom>
          <a:ln w="38100">
            <a:solidFill>
              <a:schemeClr val="tx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4763" y="5585610"/>
            <a:ext cx="333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Dot product = - 10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9735126" y="3699625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*b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06401" y="3159906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*b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85216" y="218506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*b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= 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2862" y="1635811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*b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11197</TotalTime>
  <Words>3176</Words>
  <Application>Microsoft Office PowerPoint</Application>
  <PresentationFormat>Widescreen</PresentationFormat>
  <Paragraphs>503</Paragraphs>
  <Slides>105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Mathematical methods in neuroscience</vt:lpstr>
      <vt:lpstr>Why might neuroscientists need math or programming?</vt:lpstr>
      <vt:lpstr>Course outline:</vt:lpstr>
      <vt:lpstr>Python introduction</vt:lpstr>
      <vt:lpstr>Python is gaining popularity (purple line)</vt:lpstr>
      <vt:lpstr>Python is #1 programming language by some measures:</vt:lpstr>
      <vt:lpstr>Python is a “high-level” language (along with most languages you will encounter)</vt:lpstr>
      <vt:lpstr>Comparison with MATLAB</vt:lpstr>
      <vt:lpstr>Download Python from www.python.org</vt:lpstr>
      <vt:lpstr>Install “PyCharm”, an “integrated development environment” (IDE)</vt:lpstr>
      <vt:lpstr>Create blank PyCharm project by clicking button</vt:lpstr>
      <vt:lpstr>Select project location, “virtualenv” location, and interpreter:</vt:lpstr>
      <vt:lpstr>Script or console</vt:lpstr>
      <vt:lpstr>Console can be used as calculator. Just type expressions and hit &lt;Enter&gt;:</vt:lpstr>
      <vt:lpstr>Two kinds of division (/ and //)</vt:lpstr>
      <vt:lpstr>Can also type code into script window, then click run button (green triangle):</vt:lpstr>
      <vt:lpstr>Store/retrieve values in variables:</vt:lpstr>
      <vt:lpstr>Can modify “in place”:</vt:lpstr>
      <vt:lpstr>Shorthand notation:</vt:lpstr>
      <vt:lpstr>Variables can store lists of numbers (use square bracket notation):</vt:lpstr>
      <vt:lpstr>Retrieve elements of vector using zero-based index:</vt:lpstr>
      <vt:lpstr>Use negative index to count backwards from end:</vt:lpstr>
      <vt:lpstr>A list can contain other lists:</vt:lpstr>
      <vt:lpstr>A list can contain other lists:</vt:lpstr>
      <vt:lpstr>Lists can mix text and numbers:</vt:lpstr>
      <vt:lpstr>Use range() function to create consecutive numbers:</vt:lpstr>
      <vt:lpstr>Change start value (default = 0):</vt:lpstr>
      <vt:lpstr>Change increment (default = 1):</vt:lpstr>
      <vt:lpstr>Extract multiple list elements using colon:</vt:lpstr>
      <vt:lpstr>Concatenate two lists:</vt:lpstr>
      <vt:lpstr>Python’s math abilities are limited. But you can add functionality with library called NumPy</vt:lpstr>
      <vt:lpstr>Click “settings”, “Python Interpreter”, then “+”</vt:lpstr>
      <vt:lpstr>Now you have advanced functions like sqrt(), sin(), cos(), log(), etc.</vt:lpstr>
      <vt:lpstr>It’s a pain to type “numpy.” before every function. Can use abbreviation:</vt:lpstr>
      <vt:lpstr>Numpy has “arrays”, which are like lists, but with vastly better numerical calculation capabilities</vt:lpstr>
      <vt:lpstr>“+” no longer concatenates. There are dedicated numpy functions for that:</vt:lpstr>
      <vt:lpstr>numpy.arange() function is an improved version of Python’s range() function</vt:lpstr>
      <vt:lpstr>np.arange() allows decimals, whereas *range() only allows integers</vt:lpstr>
      <vt:lpstr>Read from Excel file into numpy array (via pandas array):</vt:lpstr>
      <vt:lpstr>Access numpy array elements with same bracket notation as before</vt:lpstr>
      <vt:lpstr>Extract consecutive elements using colon:</vt:lpstr>
      <vt:lpstr>Negative indexes work too:</vt:lpstr>
      <vt:lpstr>Create 2D numpy arrays from nested lists:</vt:lpstr>
      <vt:lpstr>2D arrays must have same # elements in each row.</vt:lpstr>
      <vt:lpstr>Create 2D numpy array of zeros:</vt:lpstr>
      <vt:lpstr>Bracket notation for 2D arrays uses pair of indexes, separated by a comma:</vt:lpstr>
      <vt:lpstr>Extract entire rows:</vt:lpstr>
      <vt:lpstr>Extract entire columns:</vt:lpstr>
      <vt:lpstr>Can also modify single array elements:</vt:lpstr>
      <vt:lpstr>Modify entire row or column</vt:lpstr>
      <vt:lpstr>Determine array size using “shape()” function</vt:lpstr>
      <vt:lpstr>Arithmetic on numpy arrays</vt:lpstr>
      <vt:lpstr>Homework:</vt:lpstr>
      <vt:lpstr>Download from browser</vt:lpstr>
      <vt:lpstr>Run “main.py” (right click menu):</vt:lpstr>
      <vt:lpstr>Should get two plots:</vt:lpstr>
      <vt:lpstr>Homework: add standard error bands</vt:lpstr>
      <vt:lpstr>Can “clone” repository:</vt:lpstr>
      <vt:lpstr>What are “git” and “github”?</vt:lpstr>
      <vt:lpstr>“git” allows edits on multiple branches:</vt:lpstr>
      <vt:lpstr>“github” is a popular cloud-based version of “git”</vt:lpstr>
      <vt:lpstr>Fun fact</vt:lpstr>
      <vt:lpstr>The End</vt:lpstr>
      <vt:lpstr>Note that variables include extra column for timestamps:</vt:lpstr>
      <vt:lpstr>Vectors and Matrices</vt:lpstr>
      <vt:lpstr>M x N matrix has M rows and N columns</vt:lpstr>
      <vt:lpstr>Two ways to think about matrices:</vt:lpstr>
      <vt:lpstr>Geometrical</vt:lpstr>
      <vt:lpstr>Terminology: row and column matrices</vt:lpstr>
      <vt:lpstr>Terminology: 1 x 1 matrix = “scalar”</vt:lpstr>
      <vt:lpstr>Basic arithmetic on matrixes: adding/subtracting</vt:lpstr>
      <vt:lpstr>You can multiply/divide matrices too, but this is complicated.</vt:lpstr>
      <vt:lpstr>When debugging, variable browser is very useful:</vt:lpstr>
      <vt:lpstr>Use “f” notation for user-friendly output text:</vt:lpstr>
      <vt:lpstr>Easy way to create repeating elements:</vt:lpstr>
      <vt:lpstr>Extend an existing list by one element:</vt:lpstr>
      <vt:lpstr>Common operation on vectors: “dot product”</vt:lpstr>
      <vt:lpstr>Summation notation:</vt:lpstr>
      <vt:lpstr>Three ways to think of dot product</vt:lpstr>
      <vt:lpstr>Dot product of vector with self = Pythagorean theorem</vt:lpstr>
      <vt:lpstr>This works in any number of dimensions</vt:lpstr>
      <vt:lpstr>More general formula</vt:lpstr>
      <vt:lpstr>Geometrical interpretation of dot product</vt:lpstr>
      <vt:lpstr>A very basic formula</vt:lpstr>
      <vt:lpstr>Remember the cosine function</vt:lpstr>
      <vt:lpstr>Vector dotted with itself</vt:lpstr>
      <vt:lpstr>Example #1:</vt:lpstr>
      <vt:lpstr>Example #2:</vt:lpstr>
      <vt:lpstr>Example #2: orthogonal vectors</vt:lpstr>
      <vt:lpstr>Example #3: opposite direction vectors</vt:lpstr>
      <vt:lpstr>Example #4: neither parallel nor orthogonal</vt:lpstr>
      <vt:lpstr>Yep, the identity still holds</vt:lpstr>
      <vt:lpstr>Terminology: “unit” vector, length = 1.0</vt:lpstr>
      <vt:lpstr>Dot product with any unit vector = length of shadow</vt:lpstr>
      <vt:lpstr>A nice animation of what you just saw</vt:lpstr>
      <vt:lpstr>What if number of dimensions is &gt; 3?</vt:lpstr>
      <vt:lpstr>It is common to work with vectors having hundreds of dimensions. How to visualize?</vt:lpstr>
      <vt:lpstr>Two 4-D vectors, as 4 pairs of x,y coordinates</vt:lpstr>
      <vt:lpstr>Slightly rearrange the numbers</vt:lpstr>
      <vt:lpstr>This method works even with high-dimensional vectors</vt:lpstr>
      <vt:lpstr>Note similarity to cross-correlation formula:</vt:lpstr>
      <vt:lpstr>Dot product is proportional to Pearson’s r:</vt:lpstr>
      <vt:lpstr>Dot products in Python</vt:lpstr>
      <vt:lpstr>Matrix multiplication in Python</vt:lpstr>
      <vt:lpstr>Matrix multiplication is a set of dot products of each row of X, with column of 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intro</dc:title>
  <dc:creator>Thomas Jhou</dc:creator>
  <cp:lastModifiedBy>Thomas Jhou</cp:lastModifiedBy>
  <cp:revision>334</cp:revision>
  <dcterms:created xsi:type="dcterms:W3CDTF">2019-11-10T03:36:43Z</dcterms:created>
  <dcterms:modified xsi:type="dcterms:W3CDTF">2021-09-27T02:33:54Z</dcterms:modified>
</cp:coreProperties>
</file>