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19" r:id="rId2"/>
    <p:sldId id="645" r:id="rId3"/>
    <p:sldId id="646" r:id="rId4"/>
    <p:sldId id="641" r:id="rId5"/>
    <p:sldId id="643" r:id="rId6"/>
    <p:sldId id="644" r:id="rId7"/>
    <p:sldId id="647" r:id="rId8"/>
    <p:sldId id="648" r:id="rId9"/>
    <p:sldId id="64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37" r:id="rId20"/>
    <p:sldId id="639" r:id="rId21"/>
    <p:sldId id="640" r:id="rId22"/>
    <p:sldId id="630" r:id="rId23"/>
    <p:sldId id="633" r:id="rId24"/>
    <p:sldId id="634" r:id="rId25"/>
    <p:sldId id="635" r:id="rId26"/>
    <p:sldId id="63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3ABE6-018B-44B8-A68F-36E0FAE9D074}">
          <p14:sldIdLst>
            <p14:sldId id="619"/>
            <p14:sldId id="645"/>
            <p14:sldId id="646"/>
            <p14:sldId id="641"/>
            <p14:sldId id="643"/>
            <p14:sldId id="644"/>
            <p14:sldId id="647"/>
            <p14:sldId id="648"/>
            <p14:sldId id="649"/>
          </p14:sldIdLst>
        </p14:section>
        <p14:section name="Untitled Section" id="{24609272-50D9-4718-AED0-98AC848A573E}">
          <p14:sldIdLst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7"/>
            <p14:sldId id="639"/>
            <p14:sldId id="640"/>
            <p14:sldId id="630"/>
            <p14:sldId id="633"/>
            <p14:sldId id="634"/>
            <p14:sldId id="635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CC0000"/>
    <a:srgbClr val="00CC00"/>
    <a:srgbClr val="FF78FF"/>
    <a:srgbClr val="FF6633"/>
    <a:srgbClr val="FF7C80"/>
    <a:srgbClr val="00FF00"/>
    <a:srgbClr val="99FF33"/>
    <a:srgbClr val="FF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68776" autoAdjust="0"/>
  </p:normalViewPr>
  <p:slideViewPr>
    <p:cSldViewPr snapToGrid="0">
      <p:cViewPr>
        <p:scale>
          <a:sx n="136" d="100"/>
          <a:sy n="136" d="100"/>
        </p:scale>
        <p:origin x="822" y="-14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0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fld id="{7C5DDC01-8C4B-5D4A-9FA8-4A30B30C5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6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fld id="{BDAED537-D5D3-2643-A3B6-0423052EF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6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5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5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8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thst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6FE4-7724-4046-A5F2-72C6A034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8403B-61B1-E44D-AE9A-E8E94493B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2E062-0BE4-6C46-B8D3-2FFFA1139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BCD7-611F-6340-9D39-248D11C2F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0A766-E9EF-D143-9B83-A0D20203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0CE4-7549-EF46-8B32-20D8EFE2A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217F-89E4-994B-8ABE-CC13CBCE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F359-9750-854B-A0D6-7225794B4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2295-AA12-E947-9851-4EC6EADF1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5C93-604C-8944-8A4C-B1A2AD516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5EC80-D79E-0C49-B351-6E66857F3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8C51-FAB1-4743-BE18-8759A2A1F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fld id="{58896962-A8C4-4844-A486-D1230B057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80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10" Type="http://schemas.openxmlformats.org/officeDocument/2006/relationships/image" Target="../media/image18.png"/><Relationship Id="rId19" Type="http://schemas.openxmlformats.org/officeDocument/2006/relationships/image" Target="../media/image113.png"/><Relationship Id="rId4" Type="http://schemas.openxmlformats.org/officeDocument/2006/relationships/image" Target="../media/image990.png"/><Relationship Id="rId9" Type="http://schemas.openxmlformats.org/officeDocument/2006/relationships/image" Target="../media/image104.png"/><Relationship Id="rId14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09.png"/><Relationship Id="rId18" Type="http://schemas.openxmlformats.org/officeDocument/2006/relationships/image" Target="../media/image122.png"/><Relationship Id="rId3" Type="http://schemas.openxmlformats.org/officeDocument/2006/relationships/image" Target="../media/image100.png"/><Relationship Id="rId7" Type="http://schemas.openxmlformats.org/officeDocument/2006/relationships/image" Target="../media/image990.png"/><Relationship Id="rId12" Type="http://schemas.openxmlformats.org/officeDocument/2006/relationships/image" Target="../media/image117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19.png"/><Relationship Id="rId10" Type="http://schemas.openxmlformats.org/officeDocument/2006/relationships/image" Target="../media/image980.png"/><Relationship Id="rId19" Type="http://schemas.openxmlformats.org/officeDocument/2006/relationships/image" Target="../media/image123.png"/><Relationship Id="rId4" Type="http://schemas.openxmlformats.org/officeDocument/2006/relationships/image" Target="../media/image101.png"/><Relationship Id="rId9" Type="http://schemas.openxmlformats.org/officeDocument/2006/relationships/image" Target="../media/image115.png"/><Relationship Id="rId1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09.png"/><Relationship Id="rId18" Type="http://schemas.openxmlformats.org/officeDocument/2006/relationships/image" Target="../media/image125.png"/><Relationship Id="rId3" Type="http://schemas.openxmlformats.org/officeDocument/2006/relationships/image" Target="../media/image100.png"/><Relationship Id="rId21" Type="http://schemas.openxmlformats.org/officeDocument/2006/relationships/image" Target="../media/image21.png"/><Relationship Id="rId7" Type="http://schemas.openxmlformats.org/officeDocument/2006/relationships/image" Target="../media/image990.png"/><Relationship Id="rId12" Type="http://schemas.openxmlformats.org/officeDocument/2006/relationships/image" Target="../media/image117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0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19.png"/><Relationship Id="rId10" Type="http://schemas.openxmlformats.org/officeDocument/2006/relationships/image" Target="../media/image980.png"/><Relationship Id="rId19" Type="http://schemas.openxmlformats.org/officeDocument/2006/relationships/image" Target="../media/image126.png"/><Relationship Id="rId4" Type="http://schemas.openxmlformats.org/officeDocument/2006/relationships/image" Target="../media/image101.png"/><Relationship Id="rId9" Type="http://schemas.openxmlformats.org/officeDocument/2006/relationships/image" Target="../media/image115.png"/><Relationship Id="rId1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28.png"/><Relationship Id="rId3" Type="http://schemas.openxmlformats.org/officeDocument/2006/relationships/image" Target="../media/image100.png"/><Relationship Id="rId21" Type="http://schemas.openxmlformats.org/officeDocument/2006/relationships/image" Target="../media/image22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5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20.png"/><Relationship Id="rId23" Type="http://schemas.openxmlformats.org/officeDocument/2006/relationships/image" Target="../media/image133.png"/><Relationship Id="rId10" Type="http://schemas.openxmlformats.org/officeDocument/2006/relationships/image" Target="../media/image116.png"/><Relationship Id="rId19" Type="http://schemas.openxmlformats.org/officeDocument/2006/relationships/image" Target="../media/image129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Relationship Id="rId22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29.png"/><Relationship Id="rId26" Type="http://schemas.openxmlformats.org/officeDocument/2006/relationships/image" Target="../media/image133.png"/><Relationship Id="rId3" Type="http://schemas.openxmlformats.org/officeDocument/2006/relationships/image" Target="../media/image100.png"/><Relationship Id="rId21" Type="http://schemas.openxmlformats.org/officeDocument/2006/relationships/image" Target="../media/image132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24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5.png"/><Relationship Id="rId20" Type="http://schemas.openxmlformats.org/officeDocument/2006/relationships/image" Target="../media/image22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24" Type="http://schemas.openxmlformats.org/officeDocument/2006/relationships/image" Target="../media/image136.png"/><Relationship Id="rId5" Type="http://schemas.openxmlformats.org/officeDocument/2006/relationships/image" Target="../media/image102.png"/><Relationship Id="rId15" Type="http://schemas.openxmlformats.org/officeDocument/2006/relationships/image" Target="../media/image120.png"/><Relationship Id="rId23" Type="http://schemas.openxmlformats.org/officeDocument/2006/relationships/image" Target="../media/image135.png"/><Relationship Id="rId28" Type="http://schemas.openxmlformats.org/officeDocument/2006/relationships/image" Target="../media/image138.png"/><Relationship Id="rId10" Type="http://schemas.openxmlformats.org/officeDocument/2006/relationships/image" Target="../media/image116.png"/><Relationship Id="rId19" Type="http://schemas.openxmlformats.org/officeDocument/2006/relationships/image" Target="../media/image130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Relationship Id="rId22" Type="http://schemas.openxmlformats.org/officeDocument/2006/relationships/image" Target="../media/image134.png"/><Relationship Id="rId27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image" Target="../media/image100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41.png"/><Relationship Id="rId3" Type="http://schemas.openxmlformats.org/officeDocument/2006/relationships/image" Target="../media/image100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41.png"/><Relationship Id="rId3" Type="http://schemas.openxmlformats.org/officeDocument/2006/relationships/image" Target="../media/image100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5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19" Type="http://schemas.openxmlformats.org/officeDocument/2006/relationships/image" Target="../media/image143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41.png"/><Relationship Id="rId3" Type="http://schemas.openxmlformats.org/officeDocument/2006/relationships/image" Target="../media/image100.png"/><Relationship Id="rId21" Type="http://schemas.openxmlformats.org/officeDocument/2006/relationships/image" Target="../media/image146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5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24" Type="http://schemas.openxmlformats.org/officeDocument/2006/relationships/image" Target="../media/image149.png"/><Relationship Id="rId5" Type="http://schemas.openxmlformats.org/officeDocument/2006/relationships/image" Target="../media/image102.png"/><Relationship Id="rId15" Type="http://schemas.openxmlformats.org/officeDocument/2006/relationships/image" Target="../media/image145.png"/><Relationship Id="rId23" Type="http://schemas.openxmlformats.org/officeDocument/2006/relationships/image" Target="../media/image148.png"/><Relationship Id="rId10" Type="http://schemas.openxmlformats.org/officeDocument/2006/relationships/image" Target="../media/image116.png"/><Relationship Id="rId19" Type="http://schemas.openxmlformats.org/officeDocument/2006/relationships/image" Target="../media/image143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Relationship Id="rId22" Type="http://schemas.openxmlformats.org/officeDocument/2006/relationships/image" Target="../media/image14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7.png"/><Relationship Id="rId3" Type="http://schemas.openxmlformats.org/officeDocument/2006/relationships/image" Target="../media/image23.png"/><Relationship Id="rId21" Type="http://schemas.openxmlformats.org/officeDocument/2006/relationships/image" Target="../media/image4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8.png"/><Relationship Id="rId26" Type="http://schemas.openxmlformats.org/officeDocument/2006/relationships/image" Target="../media/image47.png"/><Relationship Id="rId3" Type="http://schemas.openxmlformats.org/officeDocument/2006/relationships/image" Target="../media/image55.png"/><Relationship Id="rId21" Type="http://schemas.openxmlformats.org/officeDocument/2006/relationships/image" Target="../media/image42.png"/><Relationship Id="rId34" Type="http://schemas.openxmlformats.org/officeDocument/2006/relationships/image" Target="../media/image5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5" Type="http://schemas.openxmlformats.org/officeDocument/2006/relationships/image" Target="../media/image46.png"/><Relationship Id="rId3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58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23" Type="http://schemas.openxmlformats.org/officeDocument/2006/relationships/image" Target="../media/image44.png"/><Relationship Id="rId28" Type="http://schemas.openxmlformats.org/officeDocument/2006/relationships/image" Target="../media/image57.png"/><Relationship Id="rId36" Type="http://schemas.openxmlformats.org/officeDocument/2006/relationships/image" Target="../media/image60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31" Type="http://schemas.openxmlformats.org/officeDocument/2006/relationships/image" Target="../media/image5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Relationship Id="rId22" Type="http://schemas.openxmlformats.org/officeDocument/2006/relationships/image" Target="../media/image43.png"/><Relationship Id="rId27" Type="http://schemas.openxmlformats.org/officeDocument/2006/relationships/image" Target="../media/image56.png"/><Relationship Id="rId30" Type="http://schemas.openxmlformats.org/officeDocument/2006/relationships/image" Target="../media/image51.png"/><Relationship Id="rId35" Type="http://schemas.openxmlformats.org/officeDocument/2006/relationships/image" Target="../media/image59.png"/><Relationship Id="rId8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8.png"/><Relationship Id="rId26" Type="http://schemas.openxmlformats.org/officeDocument/2006/relationships/image" Target="../media/image47.png"/><Relationship Id="rId3" Type="http://schemas.openxmlformats.org/officeDocument/2006/relationships/image" Target="../media/image62.png"/><Relationship Id="rId21" Type="http://schemas.openxmlformats.org/officeDocument/2006/relationships/image" Target="../media/image42.png"/><Relationship Id="rId34" Type="http://schemas.openxmlformats.org/officeDocument/2006/relationships/image" Target="../media/image5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5" Type="http://schemas.openxmlformats.org/officeDocument/2006/relationships/image" Target="../media/image46.png"/><Relationship Id="rId3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58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23" Type="http://schemas.openxmlformats.org/officeDocument/2006/relationships/image" Target="../media/image44.png"/><Relationship Id="rId28" Type="http://schemas.openxmlformats.org/officeDocument/2006/relationships/image" Target="../media/image64.png"/><Relationship Id="rId36" Type="http://schemas.openxmlformats.org/officeDocument/2006/relationships/image" Target="../media/image60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31" Type="http://schemas.openxmlformats.org/officeDocument/2006/relationships/image" Target="../media/image5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Relationship Id="rId22" Type="http://schemas.openxmlformats.org/officeDocument/2006/relationships/image" Target="../media/image43.png"/><Relationship Id="rId27" Type="http://schemas.openxmlformats.org/officeDocument/2006/relationships/image" Target="../media/image63.png"/><Relationship Id="rId30" Type="http://schemas.openxmlformats.org/officeDocument/2006/relationships/image" Target="../media/image51.png"/><Relationship Id="rId35" Type="http://schemas.openxmlformats.org/officeDocument/2006/relationships/image" Target="../media/image59.png"/><Relationship Id="rId8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65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67.png"/><Relationship Id="rId10" Type="http://schemas.openxmlformats.org/officeDocument/2006/relationships/image" Target="../media/image157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41.png"/><Relationship Id="rId3" Type="http://schemas.openxmlformats.org/officeDocument/2006/relationships/image" Target="../media/image100.png"/><Relationship Id="rId21" Type="http://schemas.openxmlformats.org/officeDocument/2006/relationships/image" Target="../media/image160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45.png"/><Relationship Id="rId10" Type="http://schemas.openxmlformats.org/officeDocument/2006/relationships/image" Target="../media/image116.png"/><Relationship Id="rId19" Type="http://schemas.openxmlformats.org/officeDocument/2006/relationships/image" Target="../media/image158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41.png"/><Relationship Id="rId3" Type="http://schemas.openxmlformats.org/officeDocument/2006/relationships/image" Target="../media/image100.png"/><Relationship Id="rId21" Type="http://schemas.openxmlformats.org/officeDocument/2006/relationships/image" Target="../media/image160.png"/><Relationship Id="rId7" Type="http://schemas.openxmlformats.org/officeDocument/2006/relationships/image" Target="../media/image990.png"/><Relationship Id="rId12" Type="http://schemas.openxmlformats.org/officeDocument/2006/relationships/image" Target="../media/image109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45.png"/><Relationship Id="rId10" Type="http://schemas.openxmlformats.org/officeDocument/2006/relationships/image" Target="../media/image116.png"/><Relationship Id="rId19" Type="http://schemas.openxmlformats.org/officeDocument/2006/relationships/image" Target="../media/image158.png"/><Relationship Id="rId4" Type="http://schemas.openxmlformats.org/officeDocument/2006/relationships/image" Target="../media/image101.png"/><Relationship Id="rId9" Type="http://schemas.openxmlformats.org/officeDocument/2006/relationships/image" Target="../media/image980.png"/><Relationship Id="rId14" Type="http://schemas.openxmlformats.org/officeDocument/2006/relationships/image" Target="../media/image119.png"/><Relationship Id="rId22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.png"/><Relationship Id="rId5" Type="http://schemas.openxmlformats.org/officeDocument/2006/relationships/image" Target="../media/image96.png"/><Relationship Id="rId10" Type="http://schemas.openxmlformats.org/officeDocument/2006/relationships/image" Target="../media/image5.png"/><Relationship Id="rId4" Type="http://schemas.openxmlformats.org/officeDocument/2006/relationships/image" Target="../media/image402.png"/><Relationship Id="rId9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1.png"/><Relationship Id="rId11" Type="http://schemas.openxmlformats.org/officeDocument/2006/relationships/image" Target="../media/image77.png"/><Relationship Id="rId5" Type="http://schemas.openxmlformats.org/officeDocument/2006/relationships/image" Target="../media/image9.png"/><Relationship Id="rId10" Type="http://schemas.openxmlformats.org/officeDocument/2006/relationships/image" Target="../media/image710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1.png"/><Relationship Id="rId11" Type="http://schemas.openxmlformats.org/officeDocument/2006/relationships/image" Target="../media/image77.png"/><Relationship Id="rId5" Type="http://schemas.openxmlformats.org/officeDocument/2006/relationships/image" Target="../media/image9.png"/><Relationship Id="rId10" Type="http://schemas.openxmlformats.org/officeDocument/2006/relationships/image" Target="../media/image710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282701"/>
            <a:ext cx="7772400" cy="1250949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in Image analysis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4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14500" y="4356101"/>
            <a:ext cx="6413500" cy="9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4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Takashi Sato &amp; Tom Jhou</a:t>
            </a:r>
            <a:endParaRPr lang="en-US" sz="4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701655" y="1017344"/>
            <a:ext cx="2620919" cy="2280619"/>
            <a:chOff x="1065766" y="4581525"/>
            <a:chExt cx="2620919" cy="2280619"/>
          </a:xfrm>
        </p:grpSpPr>
        <p:sp>
          <p:nvSpPr>
            <p:cNvPr id="211" name="Oval 210"/>
            <p:cNvSpPr/>
            <p:nvPr/>
          </p:nvSpPr>
          <p:spPr bwMode="auto">
            <a:xfrm>
              <a:off x="1933575" y="458152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1933575" y="481012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1933575" y="504825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14" name="Title 1"/>
            <p:cNvSpPr txBox="1">
              <a:spLocks/>
            </p:cNvSpPr>
            <p:nvPr/>
          </p:nvSpPr>
          <p:spPr bwMode="auto">
            <a:xfrm rot="5400000">
              <a:off x="1738822" y="5444664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1933575" y="591502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3352800" y="484822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3352800" y="507682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3352800" y="562927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itle 1"/>
                <p:cNvSpPr txBox="1">
                  <a:spLocks/>
                </p:cNvSpPr>
                <p:nvPr/>
              </p:nvSpPr>
              <p:spPr bwMode="auto">
                <a:xfrm>
                  <a:off x="1065766" y="6128718"/>
                  <a:ext cx="1897542" cy="733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a14:m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3072)</a:t>
                  </a:r>
                </a:p>
                <a:p>
                  <a:r>
                    <a:rPr lang="en-US" sz="1800" b="0" kern="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9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5766" y="6128718"/>
                  <a:ext cx="1897542" cy="73342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Title 1"/>
            <p:cNvSpPr txBox="1">
              <a:spLocks/>
            </p:cNvSpPr>
            <p:nvPr/>
          </p:nvSpPr>
          <p:spPr bwMode="auto">
            <a:xfrm rot="5400000">
              <a:off x="3301485" y="531075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095500" y="4662488"/>
              <a:ext cx="1257300" cy="1352617"/>
              <a:chOff x="2905125" y="4662488"/>
              <a:chExt cx="1257300" cy="1352617"/>
            </a:xfrm>
          </p:grpSpPr>
          <p:cxnSp>
            <p:nvCxnSpPr>
              <p:cNvPr id="232" name="Straight Connector 231"/>
              <p:cNvCxnSpPr>
                <a:stCxn id="211" idx="6"/>
                <a:endCxn id="216" idx="2"/>
              </p:cNvCxnSpPr>
              <p:nvPr/>
            </p:nvCxnSpPr>
            <p:spPr bwMode="auto">
              <a:xfrm>
                <a:off x="2905125" y="4662488"/>
                <a:ext cx="1257300" cy="266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7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/>
              <p:cNvCxnSpPr>
                <a:stCxn id="212" idx="6"/>
                <a:endCxn id="216" idx="2"/>
              </p:cNvCxnSpPr>
              <p:nvPr/>
            </p:nvCxnSpPr>
            <p:spPr bwMode="auto">
              <a:xfrm>
                <a:off x="2905125" y="4891088"/>
                <a:ext cx="1257300" cy="3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7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Straight Connector 233"/>
              <p:cNvCxnSpPr>
                <a:stCxn id="213" idx="6"/>
                <a:endCxn id="216" idx="2"/>
              </p:cNvCxnSpPr>
              <p:nvPr/>
            </p:nvCxnSpPr>
            <p:spPr bwMode="auto">
              <a:xfrm flipV="1">
                <a:off x="2905125" y="4929188"/>
                <a:ext cx="1257300" cy="2000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7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/>
              <p:cNvCxnSpPr>
                <a:endCxn id="216" idx="2"/>
              </p:cNvCxnSpPr>
              <p:nvPr/>
            </p:nvCxnSpPr>
            <p:spPr bwMode="auto">
              <a:xfrm flipV="1">
                <a:off x="2905125" y="4929188"/>
                <a:ext cx="1257300" cy="108591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7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2" name="Group 221"/>
            <p:cNvGrpSpPr/>
            <p:nvPr/>
          </p:nvGrpSpPr>
          <p:grpSpPr>
            <a:xfrm>
              <a:off x="2095500" y="4662488"/>
              <a:ext cx="1257300" cy="1352617"/>
              <a:chOff x="2905125" y="4662488"/>
              <a:chExt cx="1257300" cy="1352617"/>
            </a:xfrm>
          </p:grpSpPr>
          <p:cxnSp>
            <p:nvCxnSpPr>
              <p:cNvPr id="228" name="Straight Connector 227"/>
              <p:cNvCxnSpPr>
                <a:stCxn id="211" idx="6"/>
                <a:endCxn id="217" idx="2"/>
              </p:cNvCxnSpPr>
              <p:nvPr/>
            </p:nvCxnSpPr>
            <p:spPr bwMode="auto">
              <a:xfrm>
                <a:off x="2905125" y="4662488"/>
                <a:ext cx="1257300" cy="495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Straight Connector 228"/>
              <p:cNvCxnSpPr>
                <a:stCxn id="212" idx="6"/>
              </p:cNvCxnSpPr>
              <p:nvPr/>
            </p:nvCxnSpPr>
            <p:spPr bwMode="auto">
              <a:xfrm>
                <a:off x="2905125" y="4891088"/>
                <a:ext cx="1257300" cy="2753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Straight Connector 229"/>
              <p:cNvCxnSpPr>
                <a:stCxn id="213" idx="6"/>
              </p:cNvCxnSpPr>
              <p:nvPr/>
            </p:nvCxnSpPr>
            <p:spPr bwMode="auto">
              <a:xfrm>
                <a:off x="2905125" y="5129213"/>
                <a:ext cx="1257300" cy="439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2905125" y="5171192"/>
                <a:ext cx="1257300" cy="8439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3" name="Group 222"/>
            <p:cNvGrpSpPr/>
            <p:nvPr/>
          </p:nvGrpSpPr>
          <p:grpSpPr>
            <a:xfrm>
              <a:off x="2095500" y="4662488"/>
              <a:ext cx="1257300" cy="1352617"/>
              <a:chOff x="2905125" y="4662488"/>
              <a:chExt cx="1257300" cy="1352617"/>
            </a:xfrm>
          </p:grpSpPr>
          <p:cxnSp>
            <p:nvCxnSpPr>
              <p:cNvPr id="224" name="Straight Connector 223"/>
              <p:cNvCxnSpPr>
                <a:stCxn id="211" idx="6"/>
                <a:endCxn id="218" idx="2"/>
              </p:cNvCxnSpPr>
              <p:nvPr/>
            </p:nvCxnSpPr>
            <p:spPr bwMode="auto">
              <a:xfrm>
                <a:off x="2905125" y="4662488"/>
                <a:ext cx="1257300" cy="10477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Straight Connector 224"/>
              <p:cNvCxnSpPr>
                <a:stCxn id="212" idx="6"/>
                <a:endCxn id="218" idx="2"/>
              </p:cNvCxnSpPr>
              <p:nvPr/>
            </p:nvCxnSpPr>
            <p:spPr bwMode="auto">
              <a:xfrm>
                <a:off x="2905125" y="4891088"/>
                <a:ext cx="1257300" cy="8191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8" idx="2"/>
              </p:cNvCxnSpPr>
              <p:nvPr/>
            </p:nvCxnSpPr>
            <p:spPr bwMode="auto">
              <a:xfrm>
                <a:off x="2905125" y="5129213"/>
                <a:ext cx="1257300" cy="5810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/>
              <p:cNvCxnSpPr/>
              <p:nvPr/>
            </p:nvCxnSpPr>
            <p:spPr bwMode="auto">
              <a:xfrm flipV="1">
                <a:off x="2905125" y="5710238"/>
                <a:ext cx="1257300" cy="3048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5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7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8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itle 1"/>
              <p:cNvSpPr txBox="1">
                <a:spLocks/>
              </p:cNvSpPr>
              <p:nvPr/>
            </p:nvSpPr>
            <p:spPr bwMode="auto">
              <a:xfrm>
                <a:off x="6221403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1403" y="2564537"/>
                <a:ext cx="1897542" cy="733426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Title 1"/>
          <p:cNvSpPr txBox="1">
            <a:spLocks/>
          </p:cNvSpPr>
          <p:nvPr/>
        </p:nvSpPr>
        <p:spPr bwMode="auto">
          <a:xfrm>
            <a:off x="8246739" y="4730952"/>
            <a:ext cx="77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2400" b="0" kern="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itle 1"/>
          <p:cNvSpPr txBox="1">
            <a:spLocks/>
          </p:cNvSpPr>
          <p:nvPr/>
        </p:nvSpPr>
        <p:spPr bwMode="auto">
          <a:xfrm>
            <a:off x="8241016" y="6242603"/>
            <a:ext cx="897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2400" b="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itle 1"/>
          <p:cNvSpPr txBox="1">
            <a:spLocks/>
          </p:cNvSpPr>
          <p:nvPr/>
        </p:nvSpPr>
        <p:spPr bwMode="auto">
          <a:xfrm>
            <a:off x="8246737" y="5285275"/>
            <a:ext cx="897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en-US" sz="2400" kern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Title 1"/>
          <p:cNvSpPr txBox="1">
            <a:spLocks/>
          </p:cNvSpPr>
          <p:nvPr/>
        </p:nvSpPr>
        <p:spPr bwMode="auto">
          <a:xfrm rot="5400000">
            <a:off x="8284834" y="5779498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5945236" y="4686733"/>
            <a:ext cx="836379" cy="1866960"/>
            <a:chOff x="5916660" y="1960002"/>
            <a:chExt cx="836379" cy="1866960"/>
          </a:xfrm>
        </p:grpSpPr>
        <p:grpSp>
          <p:nvGrpSpPr>
            <p:cNvPr id="295" name="Group 294"/>
            <p:cNvGrpSpPr/>
            <p:nvPr/>
          </p:nvGrpSpPr>
          <p:grpSpPr>
            <a:xfrm>
              <a:off x="5956352" y="2024387"/>
              <a:ext cx="742371" cy="1698925"/>
              <a:chOff x="2012848" y="2400598"/>
              <a:chExt cx="742371" cy="2266652"/>
            </a:xfrm>
          </p:grpSpPr>
          <p:sp>
            <p:nvSpPr>
              <p:cNvPr id="300" name="Left Bracket 299"/>
              <p:cNvSpPr/>
              <p:nvPr/>
            </p:nvSpPr>
            <p:spPr bwMode="auto">
              <a:xfrm>
                <a:off x="2012848" y="2400598"/>
                <a:ext cx="45719" cy="2266652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301" name="Left Bracket 300"/>
              <p:cNvSpPr/>
              <p:nvPr/>
            </p:nvSpPr>
            <p:spPr bwMode="auto">
              <a:xfrm flipH="1">
                <a:off x="2709500" y="2400598"/>
                <a:ext cx="45719" cy="2266652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</p:grpSp>
        <p:sp>
          <p:nvSpPr>
            <p:cNvPr id="296" name="Title 1"/>
            <p:cNvSpPr txBox="1">
              <a:spLocks/>
            </p:cNvSpPr>
            <p:nvPr/>
          </p:nvSpPr>
          <p:spPr bwMode="auto">
            <a:xfrm rot="5400000">
              <a:off x="6066455" y="3001008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16660" y="1960002"/>
              <a:ext cx="806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11.95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927172" y="2455302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12.13</a:t>
              </a:r>
              <a:endParaRPr lang="en-US" sz="20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011253" y="3426852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2.56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4916511" y="538312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3836376" y="53926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4290414" y="4769678"/>
            <a:ext cx="542675" cy="1698925"/>
            <a:chOff x="2212544" y="2400598"/>
            <a:chExt cx="542675" cy="2266652"/>
          </a:xfrm>
        </p:grpSpPr>
        <p:sp>
          <p:nvSpPr>
            <p:cNvPr id="305" name="Left Bracket 304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306" name="Left Bracket 305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307" name="Title 1"/>
          <p:cNvSpPr txBox="1">
            <a:spLocks/>
          </p:cNvSpPr>
          <p:nvPr/>
        </p:nvSpPr>
        <p:spPr bwMode="auto">
          <a:xfrm rot="5400000">
            <a:off x="4213418" y="5732995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378933" y="4691989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378933" y="5187289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4378933" y="6158839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209700" y="4751118"/>
            <a:ext cx="2866534" cy="1698925"/>
            <a:chOff x="2054670" y="2400598"/>
            <a:chExt cx="2866534" cy="2266652"/>
          </a:xfrm>
        </p:grpSpPr>
        <p:sp>
          <p:nvSpPr>
            <p:cNvPr id="320" name="Left Bracket 319"/>
            <p:cNvSpPr/>
            <p:nvPr/>
          </p:nvSpPr>
          <p:spPr bwMode="auto">
            <a:xfrm>
              <a:off x="205467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321" name="Left Bracket 320"/>
            <p:cNvSpPr/>
            <p:nvPr/>
          </p:nvSpPr>
          <p:spPr bwMode="auto">
            <a:xfrm flipH="1">
              <a:off x="4875485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322" name="Title 1"/>
          <p:cNvSpPr txBox="1">
            <a:spLocks/>
          </p:cNvSpPr>
          <p:nvPr/>
        </p:nvSpPr>
        <p:spPr bwMode="auto">
          <a:xfrm rot="5400000">
            <a:off x="1455409" y="5713797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" name="Group 322"/>
          <p:cNvGrpSpPr/>
          <p:nvPr/>
        </p:nvGrpSpPr>
        <p:grpSpPr>
          <a:xfrm>
            <a:off x="195829" y="4695054"/>
            <a:ext cx="2907447" cy="419115"/>
            <a:chOff x="2178933" y="1968323"/>
            <a:chExt cx="2907447" cy="419115"/>
          </a:xfrm>
        </p:grpSpPr>
        <p:sp>
          <p:nvSpPr>
            <p:cNvPr id="324" name="TextBox 323"/>
            <p:cNvSpPr txBox="1"/>
            <p:nvPr/>
          </p:nvSpPr>
          <p:spPr>
            <a:xfrm>
              <a:off x="2178933" y="1987328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714239" y="1987328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3523864" y="198732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1,3071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300587" y="198732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1,3072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itle 1"/>
            <p:cNvSpPr txBox="1">
              <a:spLocks/>
            </p:cNvSpPr>
            <p:nvPr/>
          </p:nvSpPr>
          <p:spPr bwMode="auto">
            <a:xfrm>
              <a:off x="3209220" y="1968323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195829" y="5082565"/>
            <a:ext cx="2907447" cy="419115"/>
            <a:chOff x="2178933" y="2995914"/>
            <a:chExt cx="2907447" cy="419115"/>
          </a:xfrm>
        </p:grpSpPr>
        <p:sp>
          <p:nvSpPr>
            <p:cNvPr id="330" name="TextBox 329"/>
            <p:cNvSpPr txBox="1"/>
            <p:nvPr/>
          </p:nvSpPr>
          <p:spPr>
            <a:xfrm>
              <a:off x="2178933" y="3014919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2714239" y="3014919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,2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523864" y="30149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,3071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4300587" y="30149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,3072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Title 1"/>
            <p:cNvSpPr txBox="1">
              <a:spLocks/>
            </p:cNvSpPr>
            <p:nvPr/>
          </p:nvSpPr>
          <p:spPr bwMode="auto">
            <a:xfrm>
              <a:off x="3209220" y="2995914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199639" y="6091847"/>
            <a:ext cx="2891347" cy="419115"/>
            <a:chOff x="2182743" y="4965684"/>
            <a:chExt cx="2891347" cy="419115"/>
          </a:xfrm>
        </p:grpSpPr>
        <p:sp>
          <p:nvSpPr>
            <p:cNvPr id="336" name="TextBox 335"/>
            <p:cNvSpPr txBox="1"/>
            <p:nvPr/>
          </p:nvSpPr>
          <p:spPr>
            <a:xfrm>
              <a:off x="2182743" y="49846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718049" y="49846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,2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481954" y="498468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10,3071</a:t>
              </a:r>
              <a:endParaRPr lang="en-US" sz="16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12957" y="498468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10,3072</a:t>
              </a:r>
              <a:endParaRPr lang="en-US" sz="16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Title 1"/>
            <p:cNvSpPr txBox="1">
              <a:spLocks/>
            </p:cNvSpPr>
            <p:nvPr/>
          </p:nvSpPr>
          <p:spPr bwMode="auto">
            <a:xfrm>
              <a:off x="3213030" y="4965684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1" name="Title 1"/>
          <p:cNvSpPr txBox="1">
            <a:spLocks/>
          </p:cNvSpPr>
          <p:nvPr/>
        </p:nvSpPr>
        <p:spPr bwMode="auto">
          <a:xfrm>
            <a:off x="419102" y="4079455"/>
            <a:ext cx="2570852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 x 3072 weights)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itle 1"/>
          <p:cNvSpPr txBox="1">
            <a:spLocks/>
          </p:cNvSpPr>
          <p:nvPr/>
        </p:nvSpPr>
        <p:spPr bwMode="auto">
          <a:xfrm>
            <a:off x="5098924" y="4116600"/>
            <a:ext cx="2209800" cy="57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 x 1 numbers)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TextBox 342"/>
              <p:cNvSpPr txBox="1"/>
              <p:nvPr/>
            </p:nvSpPr>
            <p:spPr>
              <a:xfrm>
                <a:off x="1400707" y="5184337"/>
                <a:ext cx="366767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07" y="5184337"/>
                <a:ext cx="3667671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7193607" y="1229499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07" y="1229499"/>
                <a:ext cx="261482" cy="276999"/>
              </a:xfrm>
              <a:prstGeom prst="rect">
                <a:avLst/>
              </a:prstGeom>
              <a:blipFill>
                <a:blip r:embed="rId11"/>
                <a:stretch>
                  <a:fillRect l="-11628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/>
              <p:cNvSpPr txBox="1"/>
              <p:nvPr/>
            </p:nvSpPr>
            <p:spPr>
              <a:xfrm>
                <a:off x="7190946" y="1458099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345" name="TextBox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46" y="1458099"/>
                <a:ext cx="266803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/>
              <p:cNvSpPr txBox="1"/>
              <p:nvPr/>
            </p:nvSpPr>
            <p:spPr>
              <a:xfrm>
                <a:off x="7190946" y="1991499"/>
                <a:ext cx="2862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346" name="TextBox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46" y="1991499"/>
                <a:ext cx="286232" cy="276999"/>
              </a:xfrm>
              <a:prstGeom prst="rect">
                <a:avLst/>
              </a:prstGeom>
              <a:blipFill>
                <a:blip r:embed="rId13"/>
                <a:stretch>
                  <a:fillRect l="-21277" r="-212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6130641" y="867977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379911" cy="369332"/>
              </a:xfrm>
              <a:prstGeom prst="rect">
                <a:avLst/>
              </a:prstGeom>
              <a:blipFill>
                <a:blip r:embed="rId14"/>
                <a:stretch>
                  <a:fillRect l="-17742" r="-17742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8" name="TextBox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5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/>
              <p:cNvSpPr txBox="1"/>
              <p:nvPr/>
            </p:nvSpPr>
            <p:spPr>
              <a:xfrm>
                <a:off x="6959936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9" name="TextBox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36" y="633412"/>
                <a:ext cx="230832" cy="369332"/>
              </a:xfrm>
              <a:prstGeom prst="rect">
                <a:avLst/>
              </a:prstGeom>
              <a:blipFill>
                <a:blip r:embed="rId16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 flipH="1">
                <a:off x="1025986" y="2313538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(10,3072)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5986" y="2313538"/>
                <a:ext cx="1306519" cy="400110"/>
              </a:xfrm>
              <a:prstGeom prst="rect">
                <a:avLst/>
              </a:prstGeom>
              <a:blipFill>
                <a:blip r:embed="rId17"/>
                <a:stretch>
                  <a:fillRect l="-1860" r="-139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Straight Arrow Connector 357"/>
          <p:cNvCxnSpPr/>
          <p:nvPr/>
        </p:nvCxnSpPr>
        <p:spPr bwMode="auto">
          <a:xfrm flipV="1">
            <a:off x="1679246" y="1823741"/>
            <a:ext cx="0" cy="482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0" name="Straight Arrow Connector 359"/>
          <p:cNvCxnSpPr/>
          <p:nvPr/>
        </p:nvCxnSpPr>
        <p:spPr bwMode="auto">
          <a:xfrm flipH="1" flipV="1">
            <a:off x="1941787" y="1823741"/>
            <a:ext cx="768592" cy="56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 flipH="1">
                <a:off x="2288124" y="2325435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(3072,1)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88124" y="2325435"/>
                <a:ext cx="1306519" cy="40011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Straight Arrow Connector 363"/>
          <p:cNvCxnSpPr/>
          <p:nvPr/>
        </p:nvCxnSpPr>
        <p:spPr bwMode="auto">
          <a:xfrm flipV="1">
            <a:off x="619125" y="1823741"/>
            <a:ext cx="406861" cy="527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/>
              <p:cNvSpPr txBox="1"/>
              <p:nvPr/>
            </p:nvSpPr>
            <p:spPr>
              <a:xfrm flipH="1">
                <a:off x="195829" y="2313538"/>
                <a:ext cx="794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829" y="2313538"/>
                <a:ext cx="794539" cy="400110"/>
              </a:xfrm>
              <a:prstGeom prst="rect">
                <a:avLst/>
              </a:prstGeom>
              <a:blipFill>
                <a:blip r:embed="rId19"/>
                <a:stretch>
                  <a:fillRect l="-3846" r="-1384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itle 1"/>
          <p:cNvSpPr txBox="1">
            <a:spLocks/>
          </p:cNvSpPr>
          <p:nvPr/>
        </p:nvSpPr>
        <p:spPr bwMode="auto">
          <a:xfrm>
            <a:off x="3271061" y="4295501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 bwMode="auto">
          <a:xfrm>
            <a:off x="3273240" y="4639384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itle 1"/>
          <p:cNvSpPr txBox="1">
            <a:spLocks/>
          </p:cNvSpPr>
          <p:nvPr/>
        </p:nvSpPr>
        <p:spPr bwMode="auto">
          <a:xfrm>
            <a:off x="3232961" y="5979577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00434" y="4374786"/>
            <a:ext cx="542675" cy="2486954"/>
            <a:chOff x="2212544" y="2400598"/>
            <a:chExt cx="542675" cy="2266652"/>
          </a:xfrm>
        </p:grpSpPr>
        <p:sp>
          <p:nvSpPr>
            <p:cNvPr id="106" name="Left Bracket 105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07" name="Left Bracket 106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08" name="Title 1"/>
          <p:cNvSpPr txBox="1">
            <a:spLocks/>
          </p:cNvSpPr>
          <p:nvPr/>
        </p:nvSpPr>
        <p:spPr bwMode="auto">
          <a:xfrm rot="5400000">
            <a:off x="3211296" y="5481311"/>
            <a:ext cx="86318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 bwMode="auto">
          <a:xfrm>
            <a:off x="3223436" y="6430489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291" grpId="0"/>
      <p:bldP spid="292" grpId="0"/>
      <p:bldP spid="293" grpId="0"/>
      <p:bldP spid="302" grpId="0"/>
      <p:bldP spid="303" grpId="0"/>
      <p:bldP spid="307" grpId="0"/>
      <p:bldP spid="308" grpId="0"/>
      <p:bldP spid="309" grpId="0"/>
      <p:bldP spid="310" grpId="0"/>
      <p:bldP spid="322" grpId="0"/>
      <p:bldP spid="341" grpId="0"/>
      <p:bldP spid="342" grpId="0"/>
      <p:bldP spid="343" grpId="0"/>
      <p:bldP spid="352" grpId="0"/>
      <p:bldP spid="362" grpId="0"/>
      <p:bldP spid="367" grpId="0"/>
      <p:bldP spid="102" grpId="0"/>
      <p:bldP spid="103" grpId="0"/>
      <p:bldP spid="104" grpId="0"/>
      <p:bldP spid="108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5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5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TextBox 53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7" name="TextBox 5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2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3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4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5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6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/>
              <p:cNvSpPr txBox="1"/>
              <p:nvPr/>
            </p:nvSpPr>
            <p:spPr>
              <a:xfrm flipH="1">
                <a:off x="1083136" y="3637513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(100,3072)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5" name="TextBox 5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3136" y="3637513"/>
                <a:ext cx="1306519" cy="400110"/>
              </a:xfrm>
              <a:prstGeom prst="rect">
                <a:avLst/>
              </a:prstGeom>
              <a:blipFill>
                <a:blip r:embed="rId17"/>
                <a:stretch>
                  <a:fillRect l="-2336" r="-1215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TextBox 545"/>
              <p:cNvSpPr txBox="1"/>
              <p:nvPr/>
            </p:nvSpPr>
            <p:spPr>
              <a:xfrm flipH="1">
                <a:off x="2411949" y="3649410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(3072,1)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6" name="TextBox 5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11949" y="3649410"/>
                <a:ext cx="1306519" cy="400110"/>
              </a:xfrm>
              <a:prstGeom prst="rect">
                <a:avLst/>
              </a:prstGeom>
              <a:blipFill>
                <a:blip r:embed="rId1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/>
              <p:cNvSpPr txBox="1"/>
              <p:nvPr/>
            </p:nvSpPr>
            <p:spPr>
              <a:xfrm flipH="1">
                <a:off x="195829" y="3637513"/>
                <a:ext cx="794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7" name="TextBox 5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829" y="3637513"/>
                <a:ext cx="794539" cy="400110"/>
              </a:xfrm>
              <a:prstGeom prst="rect">
                <a:avLst/>
              </a:prstGeom>
              <a:blipFill>
                <a:blip r:embed="rId19"/>
                <a:stretch>
                  <a:fillRect l="-3846" r="-315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8" name="Straight Arrow Connector 547"/>
          <p:cNvCxnSpPr/>
          <p:nvPr/>
        </p:nvCxnSpPr>
        <p:spPr bwMode="auto">
          <a:xfrm flipV="1">
            <a:off x="1736396" y="3195341"/>
            <a:ext cx="0" cy="482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9" name="Straight Arrow Connector 548"/>
          <p:cNvCxnSpPr/>
          <p:nvPr/>
        </p:nvCxnSpPr>
        <p:spPr bwMode="auto">
          <a:xfrm flipH="1" flipV="1">
            <a:off x="2160828" y="3195341"/>
            <a:ext cx="768592" cy="56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0" name="Straight Arrow Connector 549"/>
          <p:cNvCxnSpPr/>
          <p:nvPr/>
        </p:nvCxnSpPr>
        <p:spPr bwMode="auto">
          <a:xfrm flipV="1">
            <a:off x="619125" y="3195341"/>
            <a:ext cx="406861" cy="527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7152219" y="952500"/>
            <a:ext cx="1993963" cy="16120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551" name="Rectangle 550"/>
          <p:cNvSpPr/>
          <p:nvPr/>
        </p:nvSpPr>
        <p:spPr bwMode="auto">
          <a:xfrm>
            <a:off x="7689918" y="652008"/>
            <a:ext cx="1404865" cy="2567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flipH="1">
                <a:off x="3383499" y="3668460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3499" y="3668460"/>
                <a:ext cx="1306519" cy="400110"/>
              </a:xfrm>
              <a:prstGeom prst="rect">
                <a:avLst/>
              </a:prstGeom>
              <a:blipFill>
                <a:blip r:embed="rId2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 bwMode="auto">
          <a:xfrm flipH="1" flipV="1">
            <a:off x="2976909" y="3215058"/>
            <a:ext cx="935128" cy="539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449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/>
      <p:bldP spid="545" grpId="0"/>
      <p:bldP spid="546" grpId="0"/>
      <p:bldP spid="547" grpId="0"/>
      <p:bldP spid="5" grpId="0" animBg="1"/>
      <p:bldP spid="551" grpId="0" animBg="1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5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5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TextBox 53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7" name="TextBox 5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2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3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4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5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6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 bwMode="auto">
          <a:xfrm>
            <a:off x="4991009" y="871531"/>
            <a:ext cx="1993963" cy="1693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949450" y="582152"/>
            <a:ext cx="1404865" cy="26967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 flipH="1">
                <a:off x="1083136" y="4104238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(10,100)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3136" y="4104238"/>
                <a:ext cx="1306519" cy="40011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flipH="1">
                <a:off x="2411949" y="4116135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11949" y="4116135"/>
                <a:ext cx="1306519" cy="4001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 flipH="1">
                <a:off x="195829" y="4104238"/>
                <a:ext cx="794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829" y="4104238"/>
                <a:ext cx="794539" cy="400110"/>
              </a:xfrm>
              <a:prstGeom prst="rect">
                <a:avLst/>
              </a:prstGeom>
              <a:blipFill>
                <a:blip r:embed="rId20"/>
                <a:stretch>
                  <a:fillRect l="-3846" r="-1384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 bwMode="auto">
          <a:xfrm flipV="1">
            <a:off x="1736396" y="3662066"/>
            <a:ext cx="0" cy="482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 flipV="1">
            <a:off x="2160828" y="3662066"/>
            <a:ext cx="768592" cy="56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619125" y="3662066"/>
            <a:ext cx="406861" cy="527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 flipH="1">
                <a:off x="3399883" y="4116135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99883" y="4116135"/>
                <a:ext cx="1306519" cy="400110"/>
              </a:xfrm>
              <a:prstGeom prst="rect">
                <a:avLst/>
              </a:prstGeom>
              <a:blipFill>
                <a:blip r:embed="rId2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 bwMode="auto">
          <a:xfrm flipH="1" flipV="1">
            <a:off x="2837103" y="3662066"/>
            <a:ext cx="1170009" cy="56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2489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 animBg="1"/>
      <p:bldP spid="76" grpId="0"/>
      <p:bldP spid="77" grpId="0"/>
      <p:bldP spid="79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flipH="1">
                <a:off x="964756" y="4582125"/>
                <a:ext cx="4610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4756" y="4582125"/>
                <a:ext cx="4610854" cy="461665"/>
              </a:xfrm>
              <a:prstGeom prst="rect">
                <a:avLst/>
              </a:prstGeom>
              <a:blipFill>
                <a:blip r:embed="rId1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itle 1"/>
          <p:cNvSpPr txBox="1">
            <a:spLocks/>
          </p:cNvSpPr>
          <p:nvPr/>
        </p:nvSpPr>
        <p:spPr bwMode="auto">
          <a:xfrm>
            <a:off x="696448" y="3790588"/>
            <a:ext cx="5461910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Why does it not work?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flipH="1">
                <a:off x="540211" y="5566620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(10,100)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0211" y="5566620"/>
                <a:ext cx="1306519" cy="4001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 bwMode="auto">
          <a:xfrm flipV="1">
            <a:off x="1279196" y="5043790"/>
            <a:ext cx="425779" cy="563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 flipH="1">
                <a:off x="1635586" y="5556002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(100,3072)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35586" y="5556002"/>
                <a:ext cx="1306519" cy="400110"/>
              </a:xfrm>
              <a:prstGeom prst="rect">
                <a:avLst/>
              </a:prstGeom>
              <a:blipFill>
                <a:blip r:embed="rId20"/>
                <a:stretch>
                  <a:fillRect l="-2326" r="-1162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 bwMode="auto">
          <a:xfrm flipH="1" flipV="1">
            <a:off x="3752049" y="5047487"/>
            <a:ext cx="754053" cy="597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 flipH="1">
                <a:off x="4107722" y="5558252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7722" y="5558252"/>
                <a:ext cx="1306519" cy="400110"/>
              </a:xfrm>
              <a:prstGeom prst="rect">
                <a:avLst/>
              </a:prstGeom>
              <a:blipFill>
                <a:blip r:embed="rId2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 bwMode="auto">
          <a:xfrm flipH="1" flipV="1">
            <a:off x="2210103" y="5070234"/>
            <a:ext cx="176531" cy="54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 flipH="1">
                <a:off x="2940511" y="5566620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(10,100)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40511" y="5566620"/>
                <a:ext cx="1306519" cy="400110"/>
              </a:xfrm>
              <a:prstGeom prst="rect">
                <a:avLst/>
              </a:prstGeom>
              <a:blipFill>
                <a:blip r:embed="rId2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 bwMode="auto">
          <a:xfrm flipH="1" flipV="1">
            <a:off x="3427403" y="5070234"/>
            <a:ext cx="252093" cy="536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flipH="1">
                <a:off x="964756" y="4204811"/>
                <a:ext cx="4610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4756" y="4204811"/>
                <a:ext cx="4610854" cy="461665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3" grpId="0"/>
      <p:bldP spid="76" grpId="0"/>
      <p:bldP spid="82" grpId="0"/>
      <p:bldP spid="87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flipH="1">
                <a:off x="540211" y="5566620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(10,100)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0211" y="5566620"/>
                <a:ext cx="1306519" cy="40011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 bwMode="auto">
          <a:xfrm flipV="1">
            <a:off x="1279196" y="5043790"/>
            <a:ext cx="425779" cy="563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 flipH="1">
                <a:off x="1635586" y="5556002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(100,3072)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35586" y="5556002"/>
                <a:ext cx="1306519" cy="400110"/>
              </a:xfrm>
              <a:prstGeom prst="rect">
                <a:avLst/>
              </a:prstGeom>
              <a:blipFill>
                <a:blip r:embed="rId19"/>
                <a:stretch>
                  <a:fillRect l="-2326" r="-1162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 bwMode="auto">
          <a:xfrm flipH="1" flipV="1">
            <a:off x="3752049" y="5047487"/>
            <a:ext cx="754053" cy="597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 flipH="1">
                <a:off x="4107722" y="5558252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(100,1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7722" y="5558252"/>
                <a:ext cx="1306519" cy="400110"/>
              </a:xfrm>
              <a:prstGeom prst="rect">
                <a:avLst/>
              </a:prstGeom>
              <a:blipFill>
                <a:blip r:embed="rId2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 bwMode="auto">
          <a:xfrm flipH="1" flipV="1">
            <a:off x="2210103" y="5070234"/>
            <a:ext cx="176531" cy="54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 flipH="1">
                <a:off x="2940511" y="5566620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(10,100)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40511" y="5566620"/>
                <a:ext cx="1306519" cy="400110"/>
              </a:xfrm>
              <a:prstGeom prst="rect">
                <a:avLst/>
              </a:prstGeom>
              <a:blipFill>
                <a:blip r:embed="rId2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 bwMode="auto">
          <a:xfrm flipH="1" flipV="1">
            <a:off x="3427403" y="5070234"/>
            <a:ext cx="252093" cy="536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 flipH="1">
                <a:off x="1531760" y="4992189"/>
                <a:ext cx="5675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</m:oMath>
                  </m:oMathPara>
                </a14:m>
                <a:endParaRPr lang="en-US" sz="4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1760" y="4992189"/>
                <a:ext cx="567534" cy="707886"/>
              </a:xfrm>
              <a:prstGeom prst="rect">
                <a:avLst/>
              </a:prstGeom>
              <a:blipFill>
                <a:blip r:embed="rId22"/>
                <a:stretch>
                  <a:fillRect r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 flipH="1">
                <a:off x="1149811" y="5575052"/>
                <a:ext cx="1306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(10,3072)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9811" y="5575052"/>
                <a:ext cx="1306519" cy="400110"/>
              </a:xfrm>
              <a:prstGeom prst="rect">
                <a:avLst/>
              </a:prstGeom>
              <a:blipFill>
                <a:blip r:embed="rId23"/>
                <a:stretch>
                  <a:fillRect l="-1869" r="-186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 flipH="1">
                <a:off x="2997660" y="5584577"/>
                <a:ext cx="920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(10,1)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97660" y="5584577"/>
                <a:ext cx="920279" cy="400110"/>
              </a:xfrm>
              <a:prstGeom prst="rect">
                <a:avLst/>
              </a:prstGeom>
              <a:blipFill>
                <a:blip r:embed="rId24"/>
                <a:stretch>
                  <a:fillRect l="-662" r="-6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 flipH="1">
                <a:off x="3217685" y="4992189"/>
                <a:ext cx="5675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</m:oMath>
                  </m:oMathPara>
                </a14:m>
                <a:endParaRPr lang="en-US" sz="4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17685" y="4992189"/>
                <a:ext cx="567534" cy="70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 flipH="1">
                <a:off x="964756" y="4204811"/>
                <a:ext cx="4610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4756" y="4204811"/>
                <a:ext cx="4610854" cy="461665"/>
              </a:xfrm>
              <a:prstGeom prst="rect">
                <a:avLst/>
              </a:prstGeom>
              <a:blipFill>
                <a:blip r:embed="rId2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1"/>
          <p:cNvSpPr txBox="1">
            <a:spLocks/>
          </p:cNvSpPr>
          <p:nvPr/>
        </p:nvSpPr>
        <p:spPr bwMode="auto">
          <a:xfrm>
            <a:off x="696817" y="3792578"/>
            <a:ext cx="5461910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Why does it not work?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flipH="1">
                <a:off x="964756" y="4582125"/>
                <a:ext cx="4610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4756" y="4582125"/>
                <a:ext cx="4610854" cy="461665"/>
              </a:xfrm>
              <a:prstGeom prst="rect">
                <a:avLst/>
              </a:prstGeom>
              <a:blipFill>
                <a:blip r:embed="rId2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 flipH="1">
                <a:off x="1074560" y="5001714"/>
                <a:ext cx="567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4560" y="5001714"/>
                <a:ext cx="56753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flipH="1">
                <a:off x="1998484" y="4944564"/>
                <a:ext cx="11334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</m:oMath>
                  </m:oMathPara>
                </a14:m>
                <a:endParaRPr lang="en-US" sz="4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98484" y="4944564"/>
                <a:ext cx="1133403" cy="70788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itle 1"/>
          <p:cNvSpPr txBox="1">
            <a:spLocks/>
          </p:cNvSpPr>
          <p:nvPr/>
        </p:nvSpPr>
        <p:spPr bwMode="auto">
          <a:xfrm>
            <a:off x="1021094" y="6035313"/>
            <a:ext cx="424623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linear classifier.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/>
      <p:bldP spid="82" grpId="0"/>
      <p:bldP spid="87" grpId="0"/>
      <p:bldP spid="90" grpId="0"/>
      <p:bldP spid="79" grpId="0"/>
      <p:bldP spid="80" grpId="0"/>
      <p:bldP spid="81" grpId="0"/>
      <p:bldP spid="91" grpId="0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1718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45487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flipH="1">
                <a:off x="964756" y="4185761"/>
                <a:ext cx="4610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4756" y="4185761"/>
                <a:ext cx="4610854" cy="461665"/>
              </a:xfrm>
              <a:prstGeom prst="rect">
                <a:avLst/>
              </a:prstGeom>
              <a:blipFill>
                <a:blip r:embed="rId1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itle 1"/>
          <p:cNvSpPr txBox="1">
            <a:spLocks/>
          </p:cNvSpPr>
          <p:nvPr/>
        </p:nvSpPr>
        <p:spPr bwMode="auto">
          <a:xfrm>
            <a:off x="2109154" y="4687932"/>
            <a:ext cx="2408636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 flipV="1">
            <a:off x="3110339" y="4647426"/>
            <a:ext cx="0" cy="232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itle 1"/>
              <p:cNvSpPr txBox="1">
                <a:spLocks/>
              </p:cNvSpPr>
              <p:nvPr/>
            </p:nvSpPr>
            <p:spPr bwMode="auto">
              <a:xfrm>
                <a:off x="769779" y="5294402"/>
                <a:ext cx="4434521" cy="629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𝑅𝑒𝐿𝑈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0, </m:t>
                            </m:r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called “Rectified Linear Unit”</a:t>
                </a:r>
              </a:p>
            </p:txBody>
          </p:sp>
        </mc:Choice>
        <mc:Fallback xmlns="">
          <p:sp>
            <p:nvSpPr>
              <p:cNvPr id="7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779" y="5294402"/>
                <a:ext cx="4434521" cy="629919"/>
              </a:xfrm>
              <a:prstGeom prst="rect">
                <a:avLst/>
              </a:prstGeom>
              <a:blipFill>
                <a:blip r:embed="rId20"/>
                <a:stretch>
                  <a:fillRect l="-1374" t="-10680" b="-242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 bwMode="auto">
          <a:xfrm>
            <a:off x="5788902" y="5924321"/>
            <a:ext cx="2350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924675" y="4611141"/>
            <a:ext cx="0" cy="1313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itle 1"/>
          <p:cNvSpPr txBox="1">
            <a:spLocks/>
          </p:cNvSpPr>
          <p:nvPr/>
        </p:nvSpPr>
        <p:spPr bwMode="auto">
          <a:xfrm>
            <a:off x="5553075" y="5828043"/>
            <a:ext cx="432793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 bwMode="auto">
          <a:xfrm>
            <a:off x="7943851" y="5828043"/>
            <a:ext cx="432793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 bwMode="auto">
          <a:xfrm>
            <a:off x="6576795" y="4364077"/>
            <a:ext cx="432793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778987" y="5924321"/>
            <a:ext cx="1155203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6934190" y="4763516"/>
            <a:ext cx="1133485" cy="116080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  <p:bldP spid="75" grpId="0"/>
      <p:bldP spid="76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55761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55761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flipH="1">
                <a:off x="964756" y="4185761"/>
                <a:ext cx="4610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4756" y="4185761"/>
                <a:ext cx="4610854" cy="461665"/>
              </a:xfrm>
              <a:prstGeom prst="rect">
                <a:avLst/>
              </a:prstGeom>
              <a:blipFill>
                <a:blip r:embed="rId1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itle 1"/>
          <p:cNvSpPr txBox="1">
            <a:spLocks/>
          </p:cNvSpPr>
          <p:nvPr/>
        </p:nvSpPr>
        <p:spPr bwMode="auto">
          <a:xfrm>
            <a:off x="2109154" y="4687932"/>
            <a:ext cx="2408636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 flipV="1">
            <a:off x="3110339" y="4647426"/>
            <a:ext cx="0" cy="232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itle 1"/>
              <p:cNvSpPr txBox="1">
                <a:spLocks/>
              </p:cNvSpPr>
              <p:nvPr/>
            </p:nvSpPr>
            <p:spPr bwMode="auto">
              <a:xfrm>
                <a:off x="769779" y="5294402"/>
                <a:ext cx="4434521" cy="629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𝑅𝑒𝐿𝑈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0, </m:t>
                            </m:r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called “Rectified Linear Unit”</a:t>
                </a:r>
              </a:p>
            </p:txBody>
          </p:sp>
        </mc:Choice>
        <mc:Fallback xmlns="">
          <p:sp>
            <p:nvSpPr>
              <p:cNvPr id="7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779" y="5294402"/>
                <a:ext cx="4434521" cy="629919"/>
              </a:xfrm>
              <a:prstGeom prst="rect">
                <a:avLst/>
              </a:prstGeom>
              <a:blipFill>
                <a:blip r:embed="rId20"/>
                <a:stretch>
                  <a:fillRect l="-1374" t="-10680" b="-242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 bwMode="auto">
          <a:xfrm>
            <a:off x="6991070" y="4416593"/>
            <a:ext cx="959927" cy="95992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318703" y="4047261"/>
                <a:ext cx="293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03" y="4047261"/>
                <a:ext cx="293285" cy="276999"/>
              </a:xfrm>
              <a:prstGeom prst="rect">
                <a:avLst/>
              </a:prstGeom>
              <a:blipFill>
                <a:blip r:embed="rId21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 bwMode="auto">
          <a:xfrm>
            <a:off x="6059142" y="4153518"/>
            <a:ext cx="998275" cy="493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6036974" y="4562756"/>
            <a:ext cx="980685" cy="251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6070895" y="5167838"/>
            <a:ext cx="977586" cy="577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Title 1"/>
          <p:cNvSpPr txBox="1">
            <a:spLocks/>
          </p:cNvSpPr>
          <p:nvPr/>
        </p:nvSpPr>
        <p:spPr bwMode="auto">
          <a:xfrm rot="5400000">
            <a:off x="6169782" y="5046266"/>
            <a:ext cx="575483" cy="3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065744" y="3922686"/>
                <a:ext cx="62138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744" y="3922686"/>
                <a:ext cx="621382" cy="289182"/>
              </a:xfrm>
              <a:prstGeom prst="rect">
                <a:avLst/>
              </a:prstGeom>
              <a:blipFill>
                <a:blip r:embed="rId22"/>
                <a:stretch>
                  <a:fillRect l="-9804" r="-88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58643" y="4618502"/>
                <a:ext cx="62138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643" y="4618502"/>
                <a:ext cx="621382" cy="289182"/>
              </a:xfrm>
              <a:prstGeom prst="rect">
                <a:avLst/>
              </a:prstGeom>
              <a:blipFill>
                <a:blip r:embed="rId23"/>
                <a:stretch>
                  <a:fillRect l="-9804" r="-882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844886" y="5745707"/>
                <a:ext cx="127554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2,3072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86" y="5745707"/>
                <a:ext cx="1275542" cy="289182"/>
              </a:xfrm>
              <a:prstGeom prst="rect">
                <a:avLst/>
              </a:prstGeom>
              <a:blipFill>
                <a:blip r:embed="rId24"/>
                <a:stretch>
                  <a:fillRect l="-1914" r="-14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 bwMode="auto">
          <a:xfrm>
            <a:off x="7611988" y="4439007"/>
            <a:ext cx="0" cy="91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116564" y="46309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∑</a:t>
            </a:r>
            <a:endParaRPr lang="en-US" dirty="0"/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7950997" y="4907684"/>
            <a:ext cx="6018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6924675" y="1362075"/>
            <a:ext cx="270907" cy="2880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0" name="Title 1"/>
          <p:cNvSpPr txBox="1">
            <a:spLocks/>
          </p:cNvSpPr>
          <p:nvPr/>
        </p:nvSpPr>
        <p:spPr bwMode="auto">
          <a:xfrm>
            <a:off x="7835194" y="4976229"/>
            <a:ext cx="925126" cy="3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1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87" grpId="0"/>
      <p:bldP spid="96" grpId="0"/>
      <p:bldP spid="97" grpId="0"/>
      <p:bldP spid="105" grpId="0"/>
      <p:bldP spid="33" grpId="0"/>
      <p:bldP spid="37" grpId="0" animBg="1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/>
          <p:cNvSpPr/>
          <p:nvPr/>
        </p:nvSpPr>
        <p:spPr bwMode="auto">
          <a:xfrm>
            <a:off x="6401981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26" name="Oval 425"/>
          <p:cNvSpPr/>
          <p:nvPr/>
        </p:nvSpPr>
        <p:spPr bwMode="auto">
          <a:xfrm>
            <a:off x="6401981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0" name="Oval 429"/>
          <p:cNvSpPr/>
          <p:nvPr/>
        </p:nvSpPr>
        <p:spPr bwMode="auto">
          <a:xfrm>
            <a:off x="7525065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1" name="Oval 430"/>
          <p:cNvSpPr/>
          <p:nvPr/>
        </p:nvSpPr>
        <p:spPr bwMode="auto">
          <a:xfrm>
            <a:off x="7525065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6563905" y="1537473"/>
            <a:ext cx="961159" cy="267870"/>
            <a:chOff x="2912908" y="4659181"/>
            <a:chExt cx="1249504" cy="267870"/>
          </a:xfrm>
        </p:grpSpPr>
        <p:cxnSp>
          <p:nvCxnSpPr>
            <p:cNvPr id="466" name="Straight Connector 465"/>
            <p:cNvCxnSpPr>
              <a:stCxn id="425" idx="6"/>
              <a:endCxn id="430" idx="2"/>
            </p:cNvCxnSpPr>
            <p:nvPr/>
          </p:nvCxnSpPr>
          <p:spPr bwMode="auto">
            <a:xfrm>
              <a:off x="2912908" y="4659181"/>
              <a:ext cx="1249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7" name="Straight Connector 466"/>
            <p:cNvCxnSpPr>
              <a:stCxn id="426" idx="6"/>
              <a:endCxn id="430" idx="2"/>
            </p:cNvCxnSpPr>
            <p:nvPr/>
          </p:nvCxnSpPr>
          <p:spPr bwMode="auto">
            <a:xfrm flipV="1">
              <a:off x="2912908" y="4659181"/>
              <a:ext cx="1249504" cy="267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5" name="Group 434"/>
          <p:cNvGrpSpPr/>
          <p:nvPr/>
        </p:nvGrpSpPr>
        <p:grpSpPr>
          <a:xfrm>
            <a:off x="6563906" y="1537473"/>
            <a:ext cx="961160" cy="267870"/>
            <a:chOff x="2912915" y="4659181"/>
            <a:chExt cx="1249507" cy="267870"/>
          </a:xfrm>
        </p:grpSpPr>
        <p:cxnSp>
          <p:nvCxnSpPr>
            <p:cNvPr id="462" name="Straight Connector 461"/>
            <p:cNvCxnSpPr>
              <a:stCxn id="425" idx="6"/>
              <a:endCxn id="431" idx="2"/>
            </p:cNvCxnSpPr>
            <p:nvPr/>
          </p:nvCxnSpPr>
          <p:spPr bwMode="auto">
            <a:xfrm>
              <a:off x="2912915" y="4659181"/>
              <a:ext cx="1249506" cy="267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3" name="Straight Connector 462"/>
            <p:cNvCxnSpPr>
              <a:stCxn id="426" idx="6"/>
              <a:endCxn id="431" idx="2"/>
            </p:cNvCxnSpPr>
            <p:nvPr/>
          </p:nvCxnSpPr>
          <p:spPr bwMode="auto">
            <a:xfrm>
              <a:off x="2912916" y="4927051"/>
              <a:ext cx="1249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Oval 441"/>
          <p:cNvSpPr/>
          <p:nvPr/>
        </p:nvSpPr>
        <p:spPr bwMode="auto">
          <a:xfrm>
            <a:off x="8635100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43" name="Oval 442"/>
          <p:cNvSpPr/>
          <p:nvPr/>
        </p:nvSpPr>
        <p:spPr bwMode="auto">
          <a:xfrm>
            <a:off x="8646438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446" name="Straight Connector 445"/>
          <p:cNvCxnSpPr>
            <a:stCxn id="430" idx="6"/>
            <a:endCxn id="442" idx="2"/>
          </p:cNvCxnSpPr>
          <p:nvPr/>
        </p:nvCxnSpPr>
        <p:spPr bwMode="auto">
          <a:xfrm>
            <a:off x="7686990" y="1570927"/>
            <a:ext cx="948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7" name="Straight Connector 446"/>
          <p:cNvCxnSpPr>
            <a:stCxn id="430" idx="6"/>
            <a:endCxn id="443" idx="2"/>
          </p:cNvCxnSpPr>
          <p:nvPr/>
        </p:nvCxnSpPr>
        <p:spPr bwMode="auto">
          <a:xfrm>
            <a:off x="7686990" y="1570927"/>
            <a:ext cx="959448" cy="26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9" name="Straight Connector 448"/>
          <p:cNvCxnSpPr>
            <a:stCxn id="431" idx="6"/>
            <a:endCxn id="442" idx="2"/>
          </p:cNvCxnSpPr>
          <p:nvPr/>
        </p:nvCxnSpPr>
        <p:spPr bwMode="auto">
          <a:xfrm flipV="1">
            <a:off x="7686990" y="1570927"/>
            <a:ext cx="948110" cy="26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0" name="Straight Connector 449"/>
          <p:cNvCxnSpPr>
            <a:stCxn id="431" idx="6"/>
            <a:endCxn id="443" idx="2"/>
          </p:cNvCxnSpPr>
          <p:nvPr/>
        </p:nvCxnSpPr>
        <p:spPr bwMode="auto">
          <a:xfrm>
            <a:off x="7686990" y="1838797"/>
            <a:ext cx="9594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TextBox 529"/>
              <p:cNvSpPr txBox="1"/>
              <p:nvPr/>
            </p:nvSpPr>
            <p:spPr>
              <a:xfrm>
                <a:off x="6020693" y="1416097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93" y="1416097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TextBox 530"/>
              <p:cNvSpPr txBox="1"/>
              <p:nvPr/>
            </p:nvSpPr>
            <p:spPr>
              <a:xfrm>
                <a:off x="6018032" y="1644697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32" y="1644697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5884316" y="2063009"/>
                <a:ext cx="1066496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4316" y="2063009"/>
                <a:ext cx="1066496" cy="733426"/>
              </a:xfrm>
              <a:prstGeom prst="rect">
                <a:avLst/>
              </a:prstGeom>
              <a:blipFill>
                <a:blip r:embed="rId5"/>
                <a:stretch>
                  <a:fillRect l="-2286" r="-2857"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8165348" y="2063009"/>
                <a:ext cx="112361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5348" y="2063009"/>
                <a:ext cx="1123617" cy="733426"/>
              </a:xfrm>
              <a:prstGeom prst="rect">
                <a:avLst/>
              </a:prstGeom>
              <a:blipFill>
                <a:blip r:embed="rId6"/>
                <a:stretch>
                  <a:fillRect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68230" y="1118734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30" y="1118734"/>
                <a:ext cx="527324" cy="369332"/>
              </a:xfrm>
              <a:prstGeom prst="rect">
                <a:avLst/>
              </a:prstGeom>
              <a:blipFill>
                <a:blip r:embed="rId7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TextBox 538"/>
              <p:cNvSpPr txBox="1"/>
              <p:nvPr/>
            </p:nvSpPr>
            <p:spPr>
              <a:xfrm>
                <a:off x="7892024" y="1150165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24" y="1150165"/>
                <a:ext cx="527324" cy="369332"/>
              </a:xfrm>
              <a:prstGeom prst="rect">
                <a:avLst/>
              </a:prstGeom>
              <a:blipFill>
                <a:blip r:embed="rId8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0" name="TextBox 539"/>
              <p:cNvSpPr txBox="1"/>
              <p:nvPr/>
            </p:nvSpPr>
            <p:spPr>
              <a:xfrm>
                <a:off x="6366657" y="103985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57" y="1039859"/>
                <a:ext cx="254877" cy="369332"/>
              </a:xfrm>
              <a:prstGeom prst="rect">
                <a:avLst/>
              </a:prstGeom>
              <a:blipFill>
                <a:blip r:embed="rId9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TextBox 540"/>
              <p:cNvSpPr txBox="1"/>
              <p:nvPr/>
            </p:nvSpPr>
            <p:spPr>
              <a:xfrm>
                <a:off x="8603929" y="1039859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29" y="1039859"/>
                <a:ext cx="230832" cy="369332"/>
              </a:xfrm>
              <a:prstGeom prst="rect">
                <a:avLst/>
              </a:prstGeom>
              <a:blipFill>
                <a:blip r:embed="rId10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" name="TextBox 541"/>
              <p:cNvSpPr txBox="1"/>
              <p:nvPr/>
            </p:nvSpPr>
            <p:spPr>
              <a:xfrm>
                <a:off x="7461166" y="1039859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66" y="1039859"/>
                <a:ext cx="270907" cy="369332"/>
              </a:xfrm>
              <a:prstGeom prst="rect">
                <a:avLst/>
              </a:prstGeom>
              <a:blipFill>
                <a:blip r:embed="rId11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951341" y="2063009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hidden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1341" y="2063009"/>
                <a:ext cx="1284297" cy="733426"/>
              </a:xfrm>
              <a:prstGeom prst="rect">
                <a:avLst/>
              </a:prstGeom>
              <a:blipFill>
                <a:blip r:embed="rId12"/>
                <a:stretch>
                  <a:fillRect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itle 1"/>
          <p:cNvSpPr txBox="1">
            <a:spLocks/>
          </p:cNvSpPr>
          <p:nvPr/>
        </p:nvSpPr>
        <p:spPr bwMode="auto">
          <a:xfrm>
            <a:off x="279399" y="254001"/>
            <a:ext cx="807779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activation function help?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3349" y="3297475"/>
            <a:ext cx="3241412" cy="3167832"/>
          </a:xfrm>
          <a:prstGeom prst="rect">
            <a:avLst/>
          </a:prstGeom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112991" y="861505"/>
            <a:ext cx="1642506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23111" y="1439168"/>
                <a:ext cx="1131393" cy="92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1" y="1439168"/>
                <a:ext cx="1131393" cy="9224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0" y="1281070"/>
            <a:ext cx="1394199" cy="1207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91" y="1254217"/>
            <a:ext cx="1221356" cy="12608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71" y="1229963"/>
            <a:ext cx="1342737" cy="1309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11" y="1260950"/>
            <a:ext cx="1234748" cy="1247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889982" y="1467223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82" y="1467223"/>
                <a:ext cx="261289" cy="369332"/>
              </a:xfrm>
              <a:prstGeom prst="rect">
                <a:avLst/>
              </a:prstGeom>
              <a:blipFill>
                <a:blip r:embed="rId19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886268" y="1909552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68" y="1909552"/>
                <a:ext cx="261289" cy="369332"/>
              </a:xfrm>
              <a:prstGeom prst="rect">
                <a:avLst/>
              </a:prstGeom>
              <a:blipFill>
                <a:blip r:embed="rId20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2908462" y="144863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62" y="1448635"/>
                <a:ext cx="261289" cy="369332"/>
              </a:xfrm>
              <a:prstGeom prst="rect">
                <a:avLst/>
              </a:prstGeom>
              <a:blipFill>
                <a:blip r:embed="rId21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3945523" y="190583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23" y="1905834"/>
                <a:ext cx="261289" cy="369332"/>
              </a:xfrm>
              <a:prstGeom prst="rect">
                <a:avLst/>
              </a:prstGeom>
              <a:blipFill>
                <a:blip r:embed="rId22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2904740" y="192442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40" y="1924420"/>
                <a:ext cx="261289" cy="369332"/>
              </a:xfrm>
              <a:prstGeom prst="rect">
                <a:avLst/>
              </a:prstGeom>
              <a:blipFill>
                <a:blip r:embed="rId23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3915782" y="1418899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2" y="1418899"/>
                <a:ext cx="261289" cy="369332"/>
              </a:xfrm>
              <a:prstGeom prst="rect">
                <a:avLst/>
              </a:prstGeom>
              <a:blipFill>
                <a:blip r:embed="rId24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030903" y="190955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03" y="1909554"/>
                <a:ext cx="261289" cy="369332"/>
              </a:xfrm>
              <a:prstGeom prst="rect">
                <a:avLst/>
              </a:prstGeom>
              <a:blipFill>
                <a:blip r:embed="rId25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5019755" y="146350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755" y="1463505"/>
                <a:ext cx="261289" cy="369332"/>
              </a:xfrm>
              <a:prstGeom prst="rect">
                <a:avLst/>
              </a:prstGeom>
              <a:blipFill>
                <a:blip r:embed="rId26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itle 1"/>
          <p:cNvSpPr txBox="1">
            <a:spLocks/>
          </p:cNvSpPr>
          <p:nvPr/>
        </p:nvSpPr>
        <p:spPr bwMode="auto">
          <a:xfrm>
            <a:off x="1796006" y="2361665"/>
            <a:ext cx="88780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/>
          <p:cNvSpPr txBox="1">
            <a:spLocks/>
          </p:cNvSpPr>
          <p:nvPr/>
        </p:nvSpPr>
        <p:spPr bwMode="auto">
          <a:xfrm>
            <a:off x="4959230" y="2402555"/>
            <a:ext cx="4591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/>
          <p:cNvSpPr txBox="1">
            <a:spLocks/>
          </p:cNvSpPr>
          <p:nvPr/>
        </p:nvSpPr>
        <p:spPr bwMode="auto">
          <a:xfrm>
            <a:off x="2783639" y="2398814"/>
            <a:ext cx="447546" cy="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 bwMode="auto">
          <a:xfrm>
            <a:off x="3761227" y="2406250"/>
            <a:ext cx="447546" cy="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702040" y="4865370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040" y="4865370"/>
                <a:ext cx="402290" cy="369332"/>
              </a:xfrm>
              <a:prstGeom prst="rect">
                <a:avLst/>
              </a:prstGeom>
              <a:blipFill>
                <a:blip r:embed="rId27"/>
                <a:stretch>
                  <a:fillRect l="-9231" r="-769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6749667" y="3112808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67" y="3112808"/>
                <a:ext cx="402290" cy="369332"/>
              </a:xfrm>
              <a:prstGeom prst="rect">
                <a:avLst/>
              </a:prstGeom>
              <a:blipFill>
                <a:blip r:embed="rId28"/>
                <a:stretch>
                  <a:fillRect l="-9091" r="-7576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01149" y="48813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40762" y="48813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868230" y="39727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 flipH="1">
                <a:off x="921929" y="3944247"/>
                <a:ext cx="3852968" cy="175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1929" y="3944247"/>
                <a:ext cx="3852968" cy="1759071"/>
              </a:xfrm>
              <a:prstGeom prst="rect">
                <a:avLst/>
              </a:prstGeom>
              <a:blipFill>
                <a:blip r:embed="rId29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 bwMode="auto">
          <a:xfrm flipV="1">
            <a:off x="5593349" y="3972740"/>
            <a:ext cx="3133807" cy="1543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 flipH="1">
                <a:off x="952804" y="295446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954465"/>
                <a:ext cx="2379718" cy="461665"/>
              </a:xfrm>
              <a:prstGeom prst="rect">
                <a:avLst/>
              </a:prstGeom>
              <a:blipFill>
                <a:blip r:embed="rId30"/>
                <a:stretch>
                  <a:fillRect l="-767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 flipH="1">
                <a:off x="952803" y="3335465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335465"/>
                <a:ext cx="3247721" cy="461665"/>
              </a:xfrm>
              <a:prstGeom prst="rect">
                <a:avLst/>
              </a:prstGeom>
              <a:blipFill>
                <a:blip r:embed="rId3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>
            <a:off x="3731016" y="5176673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211637" y="4986166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37" y="4986166"/>
                <a:ext cx="418320" cy="369332"/>
              </a:xfrm>
              <a:prstGeom prst="rect">
                <a:avLst/>
              </a:prstGeom>
              <a:blipFill>
                <a:blip r:embed="rId32"/>
                <a:stretch>
                  <a:fillRect l="-17391" r="-724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4211637" y="5300498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37" y="5300498"/>
                <a:ext cx="418320" cy="369332"/>
              </a:xfrm>
              <a:prstGeom prst="rect">
                <a:avLst/>
              </a:prstGeom>
              <a:blipFill>
                <a:blip r:embed="rId33"/>
                <a:stretch>
                  <a:fillRect l="-17391" r="-7246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 bwMode="auto">
          <a:xfrm flipH="1">
            <a:off x="3731016" y="5510048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197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3" grpId="0"/>
      <p:bldP spid="28" grpId="0"/>
      <p:bldP spid="124" grpId="0"/>
      <p:bldP spid="125" grpId="0"/>
      <p:bldP spid="126" grpId="0"/>
      <p:bldP spid="133" grpId="0"/>
      <p:bldP spid="134" grpId="0"/>
      <p:bldP spid="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26999" y="1016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87935" y="265639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07800" y="266591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261838" y="2042947"/>
            <a:ext cx="542675" cy="1698925"/>
            <a:chOff x="2212544" y="2400598"/>
            <a:chExt cx="542675" cy="2266652"/>
          </a:xfrm>
        </p:grpSpPr>
        <p:sp>
          <p:nvSpPr>
            <p:cNvPr id="69" name="Left Bracket 68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79" name="Left Bracket 78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80" name="Title 1"/>
          <p:cNvSpPr txBox="1">
            <a:spLocks/>
          </p:cNvSpPr>
          <p:nvPr/>
        </p:nvSpPr>
        <p:spPr bwMode="auto">
          <a:xfrm rot="5400000">
            <a:off x="4267971" y="3006264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0357" y="1965258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50357" y="2460558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50357" y="3432108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3194240" y="1661075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itle 1"/>
          <p:cNvSpPr txBox="1">
            <a:spLocks/>
          </p:cNvSpPr>
          <p:nvPr/>
        </p:nvSpPr>
        <p:spPr bwMode="auto">
          <a:xfrm>
            <a:off x="3196419" y="2052583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3156140" y="3354676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223613" y="1740360"/>
            <a:ext cx="542675" cy="2486954"/>
            <a:chOff x="2212544" y="2400598"/>
            <a:chExt cx="542675" cy="2266652"/>
          </a:xfrm>
        </p:grpSpPr>
        <p:sp>
          <p:nvSpPr>
            <p:cNvPr id="99" name="Left Bracket 98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00" name="Left Bracket 99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01" name="Title 1"/>
          <p:cNvSpPr txBox="1">
            <a:spLocks/>
          </p:cNvSpPr>
          <p:nvPr/>
        </p:nvSpPr>
        <p:spPr bwMode="auto">
          <a:xfrm rot="5400000">
            <a:off x="3134475" y="2761160"/>
            <a:ext cx="86318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3146615" y="3796063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81124" y="2024387"/>
            <a:ext cx="2866534" cy="1698925"/>
            <a:chOff x="2054670" y="2400598"/>
            <a:chExt cx="2866534" cy="2266652"/>
          </a:xfrm>
        </p:grpSpPr>
        <p:sp>
          <p:nvSpPr>
            <p:cNvPr id="104" name="Left Bracket 103"/>
            <p:cNvSpPr/>
            <p:nvPr/>
          </p:nvSpPr>
          <p:spPr bwMode="auto">
            <a:xfrm>
              <a:off x="205467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05" name="Left Bracket 104"/>
            <p:cNvSpPr/>
            <p:nvPr/>
          </p:nvSpPr>
          <p:spPr bwMode="auto">
            <a:xfrm flipH="1">
              <a:off x="4875485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06" name="Title 1"/>
          <p:cNvSpPr txBox="1">
            <a:spLocks/>
          </p:cNvSpPr>
          <p:nvPr/>
        </p:nvSpPr>
        <p:spPr bwMode="auto">
          <a:xfrm rot="5400000">
            <a:off x="1426833" y="2987066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67253" y="1968323"/>
            <a:ext cx="2907447" cy="419115"/>
            <a:chOff x="2178933" y="1968323"/>
            <a:chExt cx="2907447" cy="419115"/>
          </a:xfrm>
        </p:grpSpPr>
        <p:sp>
          <p:nvSpPr>
            <p:cNvPr id="108" name="TextBox 107"/>
            <p:cNvSpPr txBox="1"/>
            <p:nvPr/>
          </p:nvSpPr>
          <p:spPr>
            <a:xfrm>
              <a:off x="2178933" y="1987328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14239" y="1987328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3864" y="198732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1,3071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00587" y="198732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1,3072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itle 1"/>
            <p:cNvSpPr txBox="1">
              <a:spLocks/>
            </p:cNvSpPr>
            <p:nvPr/>
          </p:nvSpPr>
          <p:spPr bwMode="auto">
            <a:xfrm>
              <a:off x="3209220" y="1968323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7253" y="2355834"/>
            <a:ext cx="2907447" cy="419115"/>
            <a:chOff x="2178933" y="2995914"/>
            <a:chExt cx="2907447" cy="419115"/>
          </a:xfrm>
        </p:grpSpPr>
        <p:sp>
          <p:nvSpPr>
            <p:cNvPr id="114" name="TextBox 113"/>
            <p:cNvSpPr txBox="1"/>
            <p:nvPr/>
          </p:nvSpPr>
          <p:spPr>
            <a:xfrm>
              <a:off x="2178933" y="3014919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14239" y="3014919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,2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523864" y="30149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,3071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300587" y="30149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,3072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itle 1"/>
            <p:cNvSpPr txBox="1">
              <a:spLocks/>
            </p:cNvSpPr>
            <p:nvPr/>
          </p:nvSpPr>
          <p:spPr bwMode="auto">
            <a:xfrm>
              <a:off x="3209220" y="2995914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71063" y="3365116"/>
            <a:ext cx="2891347" cy="419115"/>
            <a:chOff x="2182743" y="4965684"/>
            <a:chExt cx="2891347" cy="419115"/>
          </a:xfrm>
        </p:grpSpPr>
        <p:sp>
          <p:nvSpPr>
            <p:cNvPr id="120" name="TextBox 119"/>
            <p:cNvSpPr txBox="1"/>
            <p:nvPr/>
          </p:nvSpPr>
          <p:spPr>
            <a:xfrm>
              <a:off x="2182743" y="49846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18049" y="49846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,2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81954" y="498468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10,3071</a:t>
              </a:r>
              <a:endParaRPr lang="en-US" sz="16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212957" y="498468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10,3072</a:t>
              </a:r>
              <a:endParaRPr lang="en-US" sz="16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itle 1"/>
            <p:cNvSpPr txBox="1">
              <a:spLocks/>
            </p:cNvSpPr>
            <p:nvPr/>
          </p:nvSpPr>
          <p:spPr bwMode="auto">
            <a:xfrm>
              <a:off x="3213030" y="4965684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 bwMode="auto">
          <a:xfrm>
            <a:off x="172067" y="1061280"/>
            <a:ext cx="2570852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 x 3072)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 bwMode="auto">
          <a:xfrm rot="5400000">
            <a:off x="5806429" y="3063879"/>
            <a:ext cx="7524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271488" y="2042947"/>
            <a:ext cx="3243965" cy="1698925"/>
            <a:chOff x="2143964" y="2400598"/>
            <a:chExt cx="3243965" cy="2266652"/>
          </a:xfrm>
        </p:grpSpPr>
        <p:sp>
          <p:nvSpPr>
            <p:cNvPr id="78" name="Left Bracket 77"/>
            <p:cNvSpPr/>
            <p:nvPr/>
          </p:nvSpPr>
          <p:spPr bwMode="auto">
            <a:xfrm>
              <a:off x="214396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82" name="Left Bracket 81"/>
            <p:cNvSpPr/>
            <p:nvPr/>
          </p:nvSpPr>
          <p:spPr bwMode="auto">
            <a:xfrm flipH="1">
              <a:off x="534221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5562" y="196525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95562" y="246055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0" baseline="-25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95562" y="343210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itle 1"/>
          <p:cNvSpPr txBox="1">
            <a:spLocks/>
          </p:cNvSpPr>
          <p:nvPr/>
        </p:nvSpPr>
        <p:spPr bwMode="auto">
          <a:xfrm>
            <a:off x="5265419" y="2004221"/>
            <a:ext cx="281559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x </a:t>
            </a:r>
            <a:r>
              <a:rPr lang="en-US" sz="16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…. + 72 </a:t>
            </a:r>
            <a:r>
              <a:rPr lang="en-US" sz="16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1,3072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itle 1"/>
          <p:cNvSpPr txBox="1">
            <a:spLocks/>
          </p:cNvSpPr>
          <p:nvPr/>
        </p:nvSpPr>
        <p:spPr bwMode="auto">
          <a:xfrm>
            <a:off x="5245922" y="2488974"/>
            <a:ext cx="2835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x </a:t>
            </a:r>
            <a:r>
              <a:rPr lang="en-US" sz="16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…. + 72 </a:t>
            </a:r>
            <a:r>
              <a:rPr lang="en-US" sz="16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2, 3072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itle 1"/>
          <p:cNvSpPr txBox="1">
            <a:spLocks/>
          </p:cNvSpPr>
          <p:nvPr/>
        </p:nvSpPr>
        <p:spPr bwMode="auto">
          <a:xfrm>
            <a:off x="5257456" y="3454603"/>
            <a:ext cx="298260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x </a:t>
            </a:r>
            <a:r>
              <a:rPr lang="en-US" sz="1600" b="0" kern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10,1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…. + 72 </a:t>
            </a:r>
            <a:r>
              <a:rPr lang="en-US" sz="16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0" kern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10,3072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itle 1"/>
          <p:cNvSpPr txBox="1">
            <a:spLocks/>
          </p:cNvSpPr>
          <p:nvPr/>
        </p:nvSpPr>
        <p:spPr bwMode="auto">
          <a:xfrm>
            <a:off x="8538203" y="2004221"/>
            <a:ext cx="69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2400" b="0" kern="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itle 1"/>
          <p:cNvSpPr txBox="1">
            <a:spLocks/>
          </p:cNvSpPr>
          <p:nvPr/>
        </p:nvSpPr>
        <p:spPr bwMode="auto">
          <a:xfrm>
            <a:off x="8532481" y="3515872"/>
            <a:ext cx="7029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2400" b="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itle 1"/>
          <p:cNvSpPr txBox="1">
            <a:spLocks/>
          </p:cNvSpPr>
          <p:nvPr/>
        </p:nvSpPr>
        <p:spPr bwMode="auto">
          <a:xfrm>
            <a:off x="8538201" y="2558544"/>
            <a:ext cx="69723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en-US" sz="2400" b="0" kern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itle 1"/>
          <p:cNvSpPr txBox="1">
            <a:spLocks/>
          </p:cNvSpPr>
          <p:nvPr/>
        </p:nvSpPr>
        <p:spPr bwMode="auto">
          <a:xfrm rot="5400000">
            <a:off x="8576298" y="3052767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 bwMode="auto">
          <a:xfrm>
            <a:off x="2531297" y="995829"/>
            <a:ext cx="1897542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(3072,1)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itle 1"/>
          <p:cNvSpPr txBox="1">
            <a:spLocks/>
          </p:cNvSpPr>
          <p:nvPr/>
        </p:nvSpPr>
        <p:spPr bwMode="auto">
          <a:xfrm>
            <a:off x="3840047" y="4089034"/>
            <a:ext cx="795492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itle 1"/>
          <p:cNvSpPr txBox="1">
            <a:spLocks/>
          </p:cNvSpPr>
          <p:nvPr/>
        </p:nvSpPr>
        <p:spPr bwMode="auto">
          <a:xfrm>
            <a:off x="5389240" y="4134383"/>
            <a:ext cx="981829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 flipH="1">
                <a:off x="1285076" y="2657230"/>
                <a:ext cx="36578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4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85076" y="2657230"/>
                <a:ext cx="3657899" cy="707886"/>
              </a:xfrm>
              <a:prstGeom prst="rect">
                <a:avLst/>
              </a:prstGeom>
              <a:blipFill>
                <a:blip r:embed="rId3"/>
                <a:stretch>
                  <a:fillRect l="-6000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1900840" y="474713"/>
                <a:ext cx="4954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40" y="474713"/>
                <a:ext cx="49543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itle 1"/>
          <p:cNvSpPr txBox="1">
            <a:spLocks/>
          </p:cNvSpPr>
          <p:nvPr/>
        </p:nvSpPr>
        <p:spPr bwMode="auto">
          <a:xfrm>
            <a:off x="3636197" y="995829"/>
            <a:ext cx="1897542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Biases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(3072,1)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itle 1"/>
          <p:cNvSpPr txBox="1">
            <a:spLocks/>
          </p:cNvSpPr>
          <p:nvPr/>
        </p:nvSpPr>
        <p:spPr bwMode="auto">
          <a:xfrm>
            <a:off x="5448300" y="1067640"/>
            <a:ext cx="2209800" cy="57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 x </a:t>
            </a:r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2" name="Title 1"/>
          <p:cNvSpPr txBox="1">
            <a:spLocks/>
          </p:cNvSpPr>
          <p:nvPr/>
        </p:nvSpPr>
        <p:spPr bwMode="auto">
          <a:xfrm>
            <a:off x="744741" y="4586941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itle 1"/>
          <p:cNvSpPr txBox="1">
            <a:spLocks/>
          </p:cNvSpPr>
          <p:nvPr/>
        </p:nvSpPr>
        <p:spPr bwMode="auto">
          <a:xfrm>
            <a:off x="746920" y="4870385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itle 1"/>
          <p:cNvSpPr txBox="1">
            <a:spLocks/>
          </p:cNvSpPr>
          <p:nvPr/>
        </p:nvSpPr>
        <p:spPr bwMode="auto">
          <a:xfrm>
            <a:off x="706641" y="5598898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774114" y="4626779"/>
            <a:ext cx="542675" cy="1698925"/>
            <a:chOff x="2212544" y="2400598"/>
            <a:chExt cx="542675" cy="2266652"/>
          </a:xfrm>
        </p:grpSpPr>
        <p:sp>
          <p:nvSpPr>
            <p:cNvPr id="196" name="Left Bracket 195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97" name="Left Bracket 196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98" name="Title 1"/>
          <p:cNvSpPr txBox="1">
            <a:spLocks/>
          </p:cNvSpPr>
          <p:nvPr/>
        </p:nvSpPr>
        <p:spPr bwMode="auto">
          <a:xfrm rot="5400000">
            <a:off x="740331" y="5299161"/>
            <a:ext cx="7524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itle 1"/>
          <p:cNvSpPr txBox="1">
            <a:spLocks/>
          </p:cNvSpPr>
          <p:nvPr/>
        </p:nvSpPr>
        <p:spPr bwMode="auto">
          <a:xfrm>
            <a:off x="697116" y="5882341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itle 1"/>
          <p:cNvSpPr txBox="1">
            <a:spLocks/>
          </p:cNvSpPr>
          <p:nvPr/>
        </p:nvSpPr>
        <p:spPr bwMode="auto">
          <a:xfrm>
            <a:off x="3090089" y="6171830"/>
            <a:ext cx="2227123" cy="8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(3072)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741577" y="4969581"/>
            <a:ext cx="371609" cy="1049517"/>
            <a:chOff x="5741577" y="4969581"/>
            <a:chExt cx="371609" cy="1049517"/>
          </a:xfrm>
        </p:grpSpPr>
        <p:sp>
          <p:nvSpPr>
            <p:cNvPr id="202" name="Oval 201"/>
            <p:cNvSpPr/>
            <p:nvPr/>
          </p:nvSpPr>
          <p:spPr bwMode="auto">
            <a:xfrm>
              <a:off x="5741577" y="4969581"/>
              <a:ext cx="180220" cy="18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5741577" y="5224010"/>
              <a:ext cx="180220" cy="18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5741577" y="5838878"/>
              <a:ext cx="180220" cy="18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05" name="Title 1"/>
            <p:cNvSpPr txBox="1">
              <a:spLocks/>
            </p:cNvSpPr>
            <p:nvPr/>
          </p:nvSpPr>
          <p:spPr bwMode="auto">
            <a:xfrm rot="5400000">
              <a:off x="5684464" y="5484368"/>
              <a:ext cx="518205" cy="33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Title 1"/>
          <p:cNvSpPr txBox="1">
            <a:spLocks/>
          </p:cNvSpPr>
          <p:nvPr/>
        </p:nvSpPr>
        <p:spPr bwMode="auto">
          <a:xfrm>
            <a:off x="4816656" y="6203634"/>
            <a:ext cx="2111934" cy="81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4342222" y="4767774"/>
            <a:ext cx="1399355" cy="1500526"/>
            <a:chOff x="2905125" y="4666904"/>
            <a:chExt cx="1257300" cy="1348201"/>
          </a:xfrm>
        </p:grpSpPr>
        <p:cxnSp>
          <p:nvCxnSpPr>
            <p:cNvPr id="208" name="Straight Connector 207"/>
            <p:cNvCxnSpPr>
              <a:stCxn id="234" idx="6"/>
              <a:endCxn id="202" idx="2"/>
            </p:cNvCxnSpPr>
            <p:nvPr/>
          </p:nvCxnSpPr>
          <p:spPr bwMode="auto">
            <a:xfrm>
              <a:off x="2905125" y="4666904"/>
              <a:ext cx="1257300" cy="2622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235" idx="6"/>
              <a:endCxn id="202" idx="2"/>
            </p:cNvCxnSpPr>
            <p:nvPr/>
          </p:nvCxnSpPr>
          <p:spPr bwMode="auto">
            <a:xfrm>
              <a:off x="2905125" y="4895503"/>
              <a:ext cx="1257300" cy="336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/>
            <p:cNvCxnSpPr>
              <a:stCxn id="236" idx="6"/>
              <a:endCxn id="202" idx="2"/>
            </p:cNvCxnSpPr>
            <p:nvPr/>
          </p:nvCxnSpPr>
          <p:spPr bwMode="auto">
            <a:xfrm flipV="1">
              <a:off x="2905125" y="4929187"/>
              <a:ext cx="1257300" cy="204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/>
            <p:cNvCxnSpPr>
              <a:endCxn id="202" idx="2"/>
            </p:cNvCxnSpPr>
            <p:nvPr/>
          </p:nvCxnSpPr>
          <p:spPr bwMode="auto">
            <a:xfrm flipV="1">
              <a:off x="2905125" y="4929188"/>
              <a:ext cx="1257300" cy="10859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42222" y="4767773"/>
            <a:ext cx="1399355" cy="1500527"/>
            <a:chOff x="4342222" y="4767773"/>
            <a:chExt cx="1399355" cy="1500527"/>
          </a:xfrm>
        </p:grpSpPr>
        <p:cxnSp>
          <p:nvCxnSpPr>
            <p:cNvPr id="213" name="Straight Connector 212"/>
            <p:cNvCxnSpPr>
              <a:stCxn id="234" idx="6"/>
              <a:endCxn id="203" idx="2"/>
            </p:cNvCxnSpPr>
            <p:nvPr/>
          </p:nvCxnSpPr>
          <p:spPr bwMode="auto">
            <a:xfrm>
              <a:off x="4342222" y="4767773"/>
              <a:ext cx="1399355" cy="546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Straight Connector 213"/>
            <p:cNvCxnSpPr>
              <a:stCxn id="235" idx="6"/>
            </p:cNvCxnSpPr>
            <p:nvPr/>
          </p:nvCxnSpPr>
          <p:spPr bwMode="auto">
            <a:xfrm>
              <a:off x="4342222" y="5022201"/>
              <a:ext cx="1399355" cy="301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>
              <a:stCxn id="236" idx="6"/>
            </p:cNvCxnSpPr>
            <p:nvPr/>
          </p:nvCxnSpPr>
          <p:spPr bwMode="auto">
            <a:xfrm>
              <a:off x="4342222" y="5287230"/>
              <a:ext cx="1399355" cy="4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Connector 215"/>
            <p:cNvCxnSpPr/>
            <p:nvPr/>
          </p:nvCxnSpPr>
          <p:spPr bwMode="auto">
            <a:xfrm flipV="1">
              <a:off x="4342222" y="5329038"/>
              <a:ext cx="1399355" cy="9392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 216"/>
          <p:cNvGrpSpPr/>
          <p:nvPr/>
        </p:nvGrpSpPr>
        <p:grpSpPr>
          <a:xfrm>
            <a:off x="4342222" y="4767774"/>
            <a:ext cx="1399355" cy="1500526"/>
            <a:chOff x="2905125" y="4666904"/>
            <a:chExt cx="1257300" cy="1348201"/>
          </a:xfrm>
        </p:grpSpPr>
        <p:cxnSp>
          <p:nvCxnSpPr>
            <p:cNvPr id="218" name="Straight Connector 217"/>
            <p:cNvCxnSpPr>
              <a:stCxn id="234" idx="6"/>
              <a:endCxn id="204" idx="2"/>
            </p:cNvCxnSpPr>
            <p:nvPr/>
          </p:nvCxnSpPr>
          <p:spPr bwMode="auto">
            <a:xfrm>
              <a:off x="2905125" y="4666904"/>
              <a:ext cx="1257300" cy="1043335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35" idx="6"/>
              <a:endCxn id="204" idx="2"/>
            </p:cNvCxnSpPr>
            <p:nvPr/>
          </p:nvCxnSpPr>
          <p:spPr bwMode="auto">
            <a:xfrm>
              <a:off x="2905125" y="4895503"/>
              <a:ext cx="1257300" cy="814735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36" idx="6"/>
              <a:endCxn id="204" idx="2"/>
            </p:cNvCxnSpPr>
            <p:nvPr/>
          </p:nvCxnSpPr>
          <p:spPr bwMode="auto">
            <a:xfrm>
              <a:off x="2905125" y="5133628"/>
              <a:ext cx="1257300" cy="576610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 bwMode="auto">
            <a:xfrm flipV="1">
              <a:off x="2905125" y="5710238"/>
              <a:ext cx="1257300" cy="304867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486641" y="4434974"/>
            <a:ext cx="992326" cy="1725751"/>
            <a:chOff x="2225258" y="4367888"/>
            <a:chExt cx="891591" cy="1550562"/>
          </a:xfrm>
        </p:grpSpPr>
        <p:sp>
          <p:nvSpPr>
            <p:cNvPr id="223" name="Rectangle 222"/>
            <p:cNvSpPr/>
            <p:nvPr/>
          </p:nvSpPr>
          <p:spPr>
            <a:xfrm>
              <a:off x="2225258" y="4367888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25258" y="4594110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225258" y="4952985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225258" y="5518340"/>
              <a:ext cx="8915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1,3072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 bwMode="auto">
          <a:xfrm>
            <a:off x="1393145" y="4764119"/>
            <a:ext cx="2683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Straight Arrow Connector 227"/>
          <p:cNvCxnSpPr/>
          <p:nvPr/>
        </p:nvCxnSpPr>
        <p:spPr bwMode="auto">
          <a:xfrm>
            <a:off x="1372461" y="5062092"/>
            <a:ext cx="2683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>
            <a:off x="1393145" y="6171830"/>
            <a:ext cx="2683555" cy="9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0" name="Group 229"/>
          <p:cNvGrpSpPr/>
          <p:nvPr/>
        </p:nvGrpSpPr>
        <p:grpSpPr>
          <a:xfrm>
            <a:off x="4152173" y="4672748"/>
            <a:ext cx="381438" cy="1664385"/>
            <a:chOff x="4152173" y="4672748"/>
            <a:chExt cx="381438" cy="1664385"/>
          </a:xfrm>
        </p:grpSpPr>
        <p:grpSp>
          <p:nvGrpSpPr>
            <p:cNvPr id="231" name="Group 230"/>
            <p:cNvGrpSpPr/>
            <p:nvPr/>
          </p:nvGrpSpPr>
          <p:grpSpPr>
            <a:xfrm>
              <a:off x="4152173" y="4672748"/>
              <a:ext cx="190049" cy="1664385"/>
              <a:chOff x="4152173" y="4672748"/>
              <a:chExt cx="190049" cy="1664385"/>
            </a:xfrm>
          </p:grpSpPr>
          <p:sp>
            <p:nvSpPr>
              <p:cNvPr id="233" name="Oval 232"/>
              <p:cNvSpPr/>
              <p:nvPr/>
            </p:nvSpPr>
            <p:spPr bwMode="auto">
              <a:xfrm>
                <a:off x="4162002" y="6156913"/>
                <a:ext cx="180220" cy="1802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4152173" y="4672748"/>
                <a:ext cx="190049" cy="1900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 bwMode="auto">
              <a:xfrm>
                <a:off x="4152173" y="4927176"/>
                <a:ext cx="190049" cy="1900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>
                <a:off x="4152173" y="5192205"/>
                <a:ext cx="190049" cy="1900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</p:grpSp>
        <p:sp>
          <p:nvSpPr>
            <p:cNvPr id="232" name="Title 1"/>
            <p:cNvSpPr txBox="1">
              <a:spLocks/>
            </p:cNvSpPr>
            <p:nvPr/>
          </p:nvSpPr>
          <p:spPr bwMode="auto">
            <a:xfrm rot="5400000">
              <a:off x="3913155" y="5646996"/>
              <a:ext cx="883172" cy="357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7" name="Title 1"/>
          <p:cNvSpPr txBox="1">
            <a:spLocks/>
          </p:cNvSpPr>
          <p:nvPr/>
        </p:nvSpPr>
        <p:spPr bwMode="auto">
          <a:xfrm>
            <a:off x="7281177" y="4913398"/>
            <a:ext cx="102746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11.95</a:t>
            </a:r>
            <a:endParaRPr lang="en-US" sz="2000" b="0" kern="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itle 1"/>
          <p:cNvSpPr txBox="1">
            <a:spLocks/>
          </p:cNvSpPr>
          <p:nvPr/>
        </p:nvSpPr>
        <p:spPr bwMode="auto">
          <a:xfrm>
            <a:off x="7281177" y="5210827"/>
            <a:ext cx="102746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12.13</a:t>
            </a:r>
            <a:endParaRPr lang="en-US" sz="2000" b="0" kern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itle 1"/>
          <p:cNvSpPr txBox="1">
            <a:spLocks/>
          </p:cNvSpPr>
          <p:nvPr/>
        </p:nvSpPr>
        <p:spPr bwMode="auto">
          <a:xfrm>
            <a:off x="7338327" y="5841759"/>
            <a:ext cx="82828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2.56</a:t>
            </a:r>
            <a:endParaRPr lang="en-US" sz="2000" b="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Straight Arrow Connector 239"/>
          <p:cNvCxnSpPr>
            <a:endCxn id="237" idx="1"/>
          </p:cNvCxnSpPr>
          <p:nvPr/>
        </p:nvCxnSpPr>
        <p:spPr bwMode="auto">
          <a:xfrm>
            <a:off x="5996549" y="5065798"/>
            <a:ext cx="128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1" name="Straight Arrow Connector 240"/>
          <p:cNvCxnSpPr/>
          <p:nvPr/>
        </p:nvCxnSpPr>
        <p:spPr bwMode="auto">
          <a:xfrm>
            <a:off x="6006074" y="5322973"/>
            <a:ext cx="128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2" name="Straight Arrow Connector 241"/>
          <p:cNvCxnSpPr/>
          <p:nvPr/>
        </p:nvCxnSpPr>
        <p:spPr bwMode="auto">
          <a:xfrm>
            <a:off x="6015599" y="5961148"/>
            <a:ext cx="128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" name="Title 1"/>
          <p:cNvSpPr txBox="1">
            <a:spLocks/>
          </p:cNvSpPr>
          <p:nvPr/>
        </p:nvSpPr>
        <p:spPr bwMode="auto">
          <a:xfrm rot="5400000">
            <a:off x="7522789" y="5493893"/>
            <a:ext cx="518205" cy="33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18" y="3246153"/>
            <a:ext cx="3266094" cy="3254755"/>
          </a:xfrm>
          <a:prstGeom prst="rect">
            <a:avLst/>
          </a:prstGeom>
        </p:spPr>
      </p:pic>
      <p:sp>
        <p:nvSpPr>
          <p:cNvPr id="425" name="Oval 424"/>
          <p:cNvSpPr/>
          <p:nvPr/>
        </p:nvSpPr>
        <p:spPr bwMode="auto">
          <a:xfrm>
            <a:off x="6401981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26" name="Oval 425"/>
          <p:cNvSpPr/>
          <p:nvPr/>
        </p:nvSpPr>
        <p:spPr bwMode="auto">
          <a:xfrm>
            <a:off x="6401981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0" name="Oval 429"/>
          <p:cNvSpPr/>
          <p:nvPr/>
        </p:nvSpPr>
        <p:spPr bwMode="auto">
          <a:xfrm>
            <a:off x="7525065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1" name="Oval 430"/>
          <p:cNvSpPr/>
          <p:nvPr/>
        </p:nvSpPr>
        <p:spPr bwMode="auto">
          <a:xfrm>
            <a:off x="7525065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6563905" y="1537473"/>
            <a:ext cx="961159" cy="267870"/>
            <a:chOff x="2912908" y="4659181"/>
            <a:chExt cx="1249504" cy="267870"/>
          </a:xfrm>
        </p:grpSpPr>
        <p:cxnSp>
          <p:nvCxnSpPr>
            <p:cNvPr id="466" name="Straight Connector 465"/>
            <p:cNvCxnSpPr>
              <a:stCxn id="425" idx="6"/>
              <a:endCxn id="430" idx="2"/>
            </p:cNvCxnSpPr>
            <p:nvPr/>
          </p:nvCxnSpPr>
          <p:spPr bwMode="auto">
            <a:xfrm>
              <a:off x="2912908" y="4659181"/>
              <a:ext cx="1249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7" name="Straight Connector 466"/>
            <p:cNvCxnSpPr>
              <a:stCxn id="426" idx="6"/>
              <a:endCxn id="430" idx="2"/>
            </p:cNvCxnSpPr>
            <p:nvPr/>
          </p:nvCxnSpPr>
          <p:spPr bwMode="auto">
            <a:xfrm flipV="1">
              <a:off x="2912908" y="4659181"/>
              <a:ext cx="1249504" cy="267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5" name="Group 434"/>
          <p:cNvGrpSpPr/>
          <p:nvPr/>
        </p:nvGrpSpPr>
        <p:grpSpPr>
          <a:xfrm>
            <a:off x="6563906" y="1537473"/>
            <a:ext cx="961160" cy="267870"/>
            <a:chOff x="2912915" y="4659181"/>
            <a:chExt cx="1249507" cy="267870"/>
          </a:xfrm>
        </p:grpSpPr>
        <p:cxnSp>
          <p:nvCxnSpPr>
            <p:cNvPr id="462" name="Straight Connector 461"/>
            <p:cNvCxnSpPr>
              <a:stCxn id="425" idx="6"/>
              <a:endCxn id="431" idx="2"/>
            </p:cNvCxnSpPr>
            <p:nvPr/>
          </p:nvCxnSpPr>
          <p:spPr bwMode="auto">
            <a:xfrm>
              <a:off x="2912915" y="4659181"/>
              <a:ext cx="1249506" cy="267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3" name="Straight Connector 462"/>
            <p:cNvCxnSpPr>
              <a:stCxn id="426" idx="6"/>
              <a:endCxn id="431" idx="2"/>
            </p:cNvCxnSpPr>
            <p:nvPr/>
          </p:nvCxnSpPr>
          <p:spPr bwMode="auto">
            <a:xfrm>
              <a:off x="2912916" y="4927051"/>
              <a:ext cx="1249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Oval 441"/>
          <p:cNvSpPr/>
          <p:nvPr/>
        </p:nvSpPr>
        <p:spPr bwMode="auto">
          <a:xfrm>
            <a:off x="8635100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43" name="Oval 442"/>
          <p:cNvSpPr/>
          <p:nvPr/>
        </p:nvSpPr>
        <p:spPr bwMode="auto">
          <a:xfrm>
            <a:off x="8646438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446" name="Straight Connector 445"/>
          <p:cNvCxnSpPr>
            <a:stCxn id="430" idx="6"/>
            <a:endCxn id="442" idx="2"/>
          </p:cNvCxnSpPr>
          <p:nvPr/>
        </p:nvCxnSpPr>
        <p:spPr bwMode="auto">
          <a:xfrm>
            <a:off x="7686990" y="1570927"/>
            <a:ext cx="948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7" name="Straight Connector 446"/>
          <p:cNvCxnSpPr>
            <a:stCxn id="430" idx="6"/>
            <a:endCxn id="443" idx="2"/>
          </p:cNvCxnSpPr>
          <p:nvPr/>
        </p:nvCxnSpPr>
        <p:spPr bwMode="auto">
          <a:xfrm>
            <a:off x="7686990" y="1570927"/>
            <a:ext cx="959448" cy="26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9" name="Straight Connector 448"/>
          <p:cNvCxnSpPr>
            <a:stCxn id="431" idx="6"/>
            <a:endCxn id="442" idx="2"/>
          </p:cNvCxnSpPr>
          <p:nvPr/>
        </p:nvCxnSpPr>
        <p:spPr bwMode="auto">
          <a:xfrm flipV="1">
            <a:off x="7686990" y="1570927"/>
            <a:ext cx="948110" cy="26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0" name="Straight Connector 449"/>
          <p:cNvCxnSpPr>
            <a:stCxn id="431" idx="6"/>
            <a:endCxn id="443" idx="2"/>
          </p:cNvCxnSpPr>
          <p:nvPr/>
        </p:nvCxnSpPr>
        <p:spPr bwMode="auto">
          <a:xfrm>
            <a:off x="7686990" y="1838797"/>
            <a:ext cx="9594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TextBox 529"/>
              <p:cNvSpPr txBox="1"/>
              <p:nvPr/>
            </p:nvSpPr>
            <p:spPr>
              <a:xfrm>
                <a:off x="6020693" y="1416097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93" y="1416097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TextBox 530"/>
              <p:cNvSpPr txBox="1"/>
              <p:nvPr/>
            </p:nvSpPr>
            <p:spPr>
              <a:xfrm>
                <a:off x="6018032" y="1644697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32" y="1644697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5884316" y="2063009"/>
                <a:ext cx="1066496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4316" y="2063009"/>
                <a:ext cx="1066496" cy="733426"/>
              </a:xfrm>
              <a:prstGeom prst="rect">
                <a:avLst/>
              </a:prstGeom>
              <a:blipFill>
                <a:blip r:embed="rId6"/>
                <a:stretch>
                  <a:fillRect l="-2286" r="-2857"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8165348" y="2063009"/>
                <a:ext cx="112361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5348" y="2063009"/>
                <a:ext cx="1123617" cy="733426"/>
              </a:xfrm>
              <a:prstGeom prst="rect">
                <a:avLst/>
              </a:prstGeom>
              <a:blipFill>
                <a:blip r:embed="rId7"/>
                <a:stretch>
                  <a:fillRect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68230" y="1118734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30" y="1118734"/>
                <a:ext cx="527324" cy="369332"/>
              </a:xfrm>
              <a:prstGeom prst="rect">
                <a:avLst/>
              </a:prstGeom>
              <a:blipFill>
                <a:blip r:embed="rId8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TextBox 538"/>
              <p:cNvSpPr txBox="1"/>
              <p:nvPr/>
            </p:nvSpPr>
            <p:spPr>
              <a:xfrm>
                <a:off x="7892024" y="1150165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24" y="1150165"/>
                <a:ext cx="527324" cy="369332"/>
              </a:xfrm>
              <a:prstGeom prst="rect">
                <a:avLst/>
              </a:prstGeom>
              <a:blipFill>
                <a:blip r:embed="rId9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0" name="TextBox 539"/>
              <p:cNvSpPr txBox="1"/>
              <p:nvPr/>
            </p:nvSpPr>
            <p:spPr>
              <a:xfrm>
                <a:off x="6366657" y="103985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57" y="1039859"/>
                <a:ext cx="254877" cy="369332"/>
              </a:xfrm>
              <a:prstGeom prst="rect">
                <a:avLst/>
              </a:prstGeom>
              <a:blipFill>
                <a:blip r:embed="rId10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TextBox 540"/>
              <p:cNvSpPr txBox="1"/>
              <p:nvPr/>
            </p:nvSpPr>
            <p:spPr>
              <a:xfrm>
                <a:off x="8603929" y="1039859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29" y="1039859"/>
                <a:ext cx="230832" cy="369332"/>
              </a:xfrm>
              <a:prstGeom prst="rect">
                <a:avLst/>
              </a:prstGeom>
              <a:blipFill>
                <a:blip r:embed="rId11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" name="TextBox 541"/>
              <p:cNvSpPr txBox="1"/>
              <p:nvPr/>
            </p:nvSpPr>
            <p:spPr>
              <a:xfrm>
                <a:off x="7461166" y="1039859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66" y="1039859"/>
                <a:ext cx="270907" cy="369332"/>
              </a:xfrm>
              <a:prstGeom prst="rect">
                <a:avLst/>
              </a:prstGeom>
              <a:blipFill>
                <a:blip r:embed="rId12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951341" y="2063009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hidden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1341" y="2063009"/>
                <a:ext cx="1284297" cy="733426"/>
              </a:xfrm>
              <a:prstGeom prst="rect">
                <a:avLst/>
              </a:prstGeom>
              <a:blipFill>
                <a:blip r:embed="rId13"/>
                <a:stretch>
                  <a:fillRect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itle 1"/>
          <p:cNvSpPr txBox="1">
            <a:spLocks/>
          </p:cNvSpPr>
          <p:nvPr/>
        </p:nvSpPr>
        <p:spPr bwMode="auto">
          <a:xfrm>
            <a:off x="279399" y="254001"/>
            <a:ext cx="807779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activation function help?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112991" y="861505"/>
            <a:ext cx="1642506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23111" y="1439168"/>
                <a:ext cx="1131393" cy="92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1" y="1439168"/>
                <a:ext cx="1131393" cy="9224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0" y="1281070"/>
            <a:ext cx="1394199" cy="1207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91" y="1254217"/>
            <a:ext cx="1221356" cy="12608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71" y="1229963"/>
            <a:ext cx="1342737" cy="1309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11" y="1260950"/>
            <a:ext cx="1234748" cy="1247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889982" y="1467223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82" y="1467223"/>
                <a:ext cx="261289" cy="369332"/>
              </a:xfrm>
              <a:prstGeom prst="rect">
                <a:avLst/>
              </a:prstGeom>
              <a:blipFill>
                <a:blip r:embed="rId19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886268" y="1909552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68" y="1909552"/>
                <a:ext cx="261289" cy="369332"/>
              </a:xfrm>
              <a:prstGeom prst="rect">
                <a:avLst/>
              </a:prstGeom>
              <a:blipFill>
                <a:blip r:embed="rId20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2908462" y="144863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62" y="1448635"/>
                <a:ext cx="261289" cy="369332"/>
              </a:xfrm>
              <a:prstGeom prst="rect">
                <a:avLst/>
              </a:prstGeom>
              <a:blipFill>
                <a:blip r:embed="rId21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3945523" y="190583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23" y="1905834"/>
                <a:ext cx="261289" cy="369332"/>
              </a:xfrm>
              <a:prstGeom prst="rect">
                <a:avLst/>
              </a:prstGeom>
              <a:blipFill>
                <a:blip r:embed="rId22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2904740" y="192442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40" y="1924420"/>
                <a:ext cx="261289" cy="369332"/>
              </a:xfrm>
              <a:prstGeom prst="rect">
                <a:avLst/>
              </a:prstGeom>
              <a:blipFill>
                <a:blip r:embed="rId23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3915782" y="1418899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2" y="1418899"/>
                <a:ext cx="261289" cy="369332"/>
              </a:xfrm>
              <a:prstGeom prst="rect">
                <a:avLst/>
              </a:prstGeom>
              <a:blipFill>
                <a:blip r:embed="rId24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030903" y="190955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03" y="1909554"/>
                <a:ext cx="261289" cy="369332"/>
              </a:xfrm>
              <a:prstGeom prst="rect">
                <a:avLst/>
              </a:prstGeom>
              <a:blipFill>
                <a:blip r:embed="rId25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5019755" y="146350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755" y="1463505"/>
                <a:ext cx="261289" cy="369332"/>
              </a:xfrm>
              <a:prstGeom prst="rect">
                <a:avLst/>
              </a:prstGeom>
              <a:blipFill>
                <a:blip r:embed="rId26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itle 1"/>
          <p:cNvSpPr txBox="1">
            <a:spLocks/>
          </p:cNvSpPr>
          <p:nvPr/>
        </p:nvSpPr>
        <p:spPr bwMode="auto">
          <a:xfrm>
            <a:off x="1796006" y="2361665"/>
            <a:ext cx="88780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/>
          <p:cNvSpPr txBox="1">
            <a:spLocks/>
          </p:cNvSpPr>
          <p:nvPr/>
        </p:nvSpPr>
        <p:spPr bwMode="auto">
          <a:xfrm>
            <a:off x="4959230" y="2402555"/>
            <a:ext cx="4591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/>
          <p:cNvSpPr txBox="1">
            <a:spLocks/>
          </p:cNvSpPr>
          <p:nvPr/>
        </p:nvSpPr>
        <p:spPr bwMode="auto">
          <a:xfrm>
            <a:off x="2783639" y="2398814"/>
            <a:ext cx="447546" cy="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 bwMode="auto">
          <a:xfrm>
            <a:off x="3761227" y="2406250"/>
            <a:ext cx="447546" cy="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702040" y="4865370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040" y="4865370"/>
                <a:ext cx="418320" cy="369332"/>
              </a:xfrm>
              <a:prstGeom prst="rect">
                <a:avLst/>
              </a:prstGeom>
              <a:blipFill>
                <a:blip r:embed="rId27"/>
                <a:stretch>
                  <a:fillRect l="-17647" r="-735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6749667" y="3112808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67" y="3112808"/>
                <a:ext cx="418320" cy="369332"/>
              </a:xfrm>
              <a:prstGeom prst="rect">
                <a:avLst/>
              </a:prstGeom>
              <a:blipFill>
                <a:blip r:embed="rId28"/>
                <a:stretch>
                  <a:fillRect l="-15942" r="-7246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01149" y="48813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40762" y="48813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868230" y="39727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 flipH="1">
                <a:off x="921929" y="3944247"/>
                <a:ext cx="3852968" cy="175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1929" y="3944247"/>
                <a:ext cx="3852968" cy="1759071"/>
              </a:xfrm>
              <a:prstGeom prst="rect">
                <a:avLst/>
              </a:prstGeom>
              <a:blipFill>
                <a:blip r:embed="rId29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 flipH="1">
                <a:off x="952804" y="295446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954465"/>
                <a:ext cx="2379718" cy="461665"/>
              </a:xfrm>
              <a:prstGeom prst="rect">
                <a:avLst/>
              </a:prstGeom>
              <a:blipFill>
                <a:blip r:embed="rId30"/>
                <a:stretch>
                  <a:fillRect l="-767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 flipH="1">
                <a:off x="952803" y="3335465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335465"/>
                <a:ext cx="3247721" cy="461665"/>
              </a:xfrm>
              <a:prstGeom prst="rect">
                <a:avLst/>
              </a:prstGeom>
              <a:blipFill>
                <a:blip r:embed="rId3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 flipH="1">
                <a:off x="921927" y="5703318"/>
                <a:ext cx="3852969" cy="1175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⁡(0,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⁡(0, 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1927" y="5703318"/>
                <a:ext cx="3852969" cy="117500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>
            <a:off x="6563905" y="4135724"/>
            <a:ext cx="3674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971692" y="5168447"/>
            <a:ext cx="0" cy="358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078114" y="4706248"/>
            <a:ext cx="134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7362092" y="4888540"/>
            <a:ext cx="0" cy="161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3731016" y="5176673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211637" y="4986166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37" y="4986166"/>
                <a:ext cx="418320" cy="369332"/>
              </a:xfrm>
              <a:prstGeom prst="rect">
                <a:avLst/>
              </a:prstGeom>
              <a:blipFill>
                <a:blip r:embed="rId33"/>
                <a:stretch>
                  <a:fillRect l="-17391" r="-724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211637" y="5300498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37" y="5300498"/>
                <a:ext cx="418320" cy="369332"/>
              </a:xfrm>
              <a:prstGeom prst="rect">
                <a:avLst/>
              </a:prstGeom>
              <a:blipFill>
                <a:blip r:embed="rId34"/>
                <a:stretch>
                  <a:fillRect l="-17391" r="-7246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 bwMode="auto">
          <a:xfrm flipH="1">
            <a:off x="3731016" y="5510048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4728624" y="6329198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209245" y="6138691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45" y="6138691"/>
                <a:ext cx="418320" cy="369332"/>
              </a:xfrm>
              <a:prstGeom prst="rect">
                <a:avLst/>
              </a:prstGeom>
              <a:blipFill>
                <a:blip r:embed="rId35"/>
                <a:stretch>
                  <a:fillRect l="-8824" r="-735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209245" y="6453023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45" y="6453023"/>
                <a:ext cx="418320" cy="369332"/>
              </a:xfrm>
              <a:prstGeom prst="rect">
                <a:avLst/>
              </a:prstGeom>
              <a:blipFill>
                <a:blip r:embed="rId36"/>
                <a:stretch>
                  <a:fillRect l="-8824" r="-7353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 bwMode="auto">
          <a:xfrm flipH="1">
            <a:off x="4728624" y="6662573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290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6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87" y="3249516"/>
            <a:ext cx="3126686" cy="3187103"/>
          </a:xfrm>
          <a:prstGeom prst="rect">
            <a:avLst/>
          </a:prstGeom>
        </p:spPr>
      </p:pic>
      <p:sp>
        <p:nvSpPr>
          <p:cNvPr id="425" name="Oval 424"/>
          <p:cNvSpPr/>
          <p:nvPr/>
        </p:nvSpPr>
        <p:spPr bwMode="auto">
          <a:xfrm>
            <a:off x="6401981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26" name="Oval 425"/>
          <p:cNvSpPr/>
          <p:nvPr/>
        </p:nvSpPr>
        <p:spPr bwMode="auto">
          <a:xfrm>
            <a:off x="6401981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0" name="Oval 429"/>
          <p:cNvSpPr/>
          <p:nvPr/>
        </p:nvSpPr>
        <p:spPr bwMode="auto">
          <a:xfrm>
            <a:off x="7525065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1" name="Oval 430"/>
          <p:cNvSpPr/>
          <p:nvPr/>
        </p:nvSpPr>
        <p:spPr bwMode="auto">
          <a:xfrm>
            <a:off x="7525065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6563905" y="1537473"/>
            <a:ext cx="961159" cy="267870"/>
            <a:chOff x="2912908" y="4659181"/>
            <a:chExt cx="1249504" cy="267870"/>
          </a:xfrm>
        </p:grpSpPr>
        <p:cxnSp>
          <p:nvCxnSpPr>
            <p:cNvPr id="466" name="Straight Connector 465"/>
            <p:cNvCxnSpPr>
              <a:stCxn id="425" idx="6"/>
              <a:endCxn id="430" idx="2"/>
            </p:cNvCxnSpPr>
            <p:nvPr/>
          </p:nvCxnSpPr>
          <p:spPr bwMode="auto">
            <a:xfrm>
              <a:off x="2912908" y="4659181"/>
              <a:ext cx="1249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7" name="Straight Connector 466"/>
            <p:cNvCxnSpPr>
              <a:stCxn id="426" idx="6"/>
              <a:endCxn id="430" idx="2"/>
            </p:cNvCxnSpPr>
            <p:nvPr/>
          </p:nvCxnSpPr>
          <p:spPr bwMode="auto">
            <a:xfrm flipV="1">
              <a:off x="2912908" y="4659181"/>
              <a:ext cx="1249504" cy="267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5" name="Group 434"/>
          <p:cNvGrpSpPr/>
          <p:nvPr/>
        </p:nvGrpSpPr>
        <p:grpSpPr>
          <a:xfrm>
            <a:off x="6563906" y="1537473"/>
            <a:ext cx="961160" cy="267870"/>
            <a:chOff x="2912915" y="4659181"/>
            <a:chExt cx="1249507" cy="267870"/>
          </a:xfrm>
        </p:grpSpPr>
        <p:cxnSp>
          <p:nvCxnSpPr>
            <p:cNvPr id="462" name="Straight Connector 461"/>
            <p:cNvCxnSpPr>
              <a:stCxn id="425" idx="6"/>
              <a:endCxn id="431" idx="2"/>
            </p:cNvCxnSpPr>
            <p:nvPr/>
          </p:nvCxnSpPr>
          <p:spPr bwMode="auto">
            <a:xfrm>
              <a:off x="2912915" y="4659181"/>
              <a:ext cx="1249506" cy="267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3" name="Straight Connector 462"/>
            <p:cNvCxnSpPr>
              <a:stCxn id="426" idx="6"/>
              <a:endCxn id="431" idx="2"/>
            </p:cNvCxnSpPr>
            <p:nvPr/>
          </p:nvCxnSpPr>
          <p:spPr bwMode="auto">
            <a:xfrm>
              <a:off x="2912916" y="4927051"/>
              <a:ext cx="12495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Oval 441"/>
          <p:cNvSpPr/>
          <p:nvPr/>
        </p:nvSpPr>
        <p:spPr bwMode="auto">
          <a:xfrm>
            <a:off x="8635100" y="148996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43" name="Oval 442"/>
          <p:cNvSpPr/>
          <p:nvPr/>
        </p:nvSpPr>
        <p:spPr bwMode="auto">
          <a:xfrm>
            <a:off x="8646438" y="1757834"/>
            <a:ext cx="161925" cy="1619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446" name="Straight Connector 445"/>
          <p:cNvCxnSpPr>
            <a:stCxn id="430" idx="6"/>
            <a:endCxn id="442" idx="2"/>
          </p:cNvCxnSpPr>
          <p:nvPr/>
        </p:nvCxnSpPr>
        <p:spPr bwMode="auto">
          <a:xfrm>
            <a:off x="7686990" y="1570927"/>
            <a:ext cx="948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7" name="Straight Connector 446"/>
          <p:cNvCxnSpPr>
            <a:stCxn id="430" idx="6"/>
            <a:endCxn id="443" idx="2"/>
          </p:cNvCxnSpPr>
          <p:nvPr/>
        </p:nvCxnSpPr>
        <p:spPr bwMode="auto">
          <a:xfrm>
            <a:off x="7686990" y="1570927"/>
            <a:ext cx="959448" cy="26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9" name="Straight Connector 448"/>
          <p:cNvCxnSpPr>
            <a:stCxn id="431" idx="6"/>
            <a:endCxn id="442" idx="2"/>
          </p:cNvCxnSpPr>
          <p:nvPr/>
        </p:nvCxnSpPr>
        <p:spPr bwMode="auto">
          <a:xfrm flipV="1">
            <a:off x="7686990" y="1570927"/>
            <a:ext cx="948110" cy="26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0" name="Straight Connector 449"/>
          <p:cNvCxnSpPr>
            <a:stCxn id="431" idx="6"/>
            <a:endCxn id="443" idx="2"/>
          </p:cNvCxnSpPr>
          <p:nvPr/>
        </p:nvCxnSpPr>
        <p:spPr bwMode="auto">
          <a:xfrm>
            <a:off x="7686990" y="1838797"/>
            <a:ext cx="9594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TextBox 529"/>
              <p:cNvSpPr txBox="1"/>
              <p:nvPr/>
            </p:nvSpPr>
            <p:spPr>
              <a:xfrm>
                <a:off x="6020693" y="1416097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93" y="1416097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TextBox 530"/>
              <p:cNvSpPr txBox="1"/>
              <p:nvPr/>
            </p:nvSpPr>
            <p:spPr>
              <a:xfrm>
                <a:off x="6018032" y="1644697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32" y="1644697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5884316" y="2063009"/>
                <a:ext cx="1066496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4316" y="2063009"/>
                <a:ext cx="1066496" cy="733426"/>
              </a:xfrm>
              <a:prstGeom prst="rect">
                <a:avLst/>
              </a:prstGeom>
              <a:blipFill>
                <a:blip r:embed="rId6"/>
                <a:stretch>
                  <a:fillRect l="-2286" r="-2857"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8165348" y="2063009"/>
                <a:ext cx="112361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5348" y="2063009"/>
                <a:ext cx="1123617" cy="733426"/>
              </a:xfrm>
              <a:prstGeom prst="rect">
                <a:avLst/>
              </a:prstGeom>
              <a:blipFill>
                <a:blip r:embed="rId7"/>
                <a:stretch>
                  <a:fillRect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68230" y="1118734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30" y="1118734"/>
                <a:ext cx="527324" cy="369332"/>
              </a:xfrm>
              <a:prstGeom prst="rect">
                <a:avLst/>
              </a:prstGeom>
              <a:blipFill>
                <a:blip r:embed="rId8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TextBox 538"/>
              <p:cNvSpPr txBox="1"/>
              <p:nvPr/>
            </p:nvSpPr>
            <p:spPr>
              <a:xfrm>
                <a:off x="7892024" y="1150165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24" y="1150165"/>
                <a:ext cx="527324" cy="369332"/>
              </a:xfrm>
              <a:prstGeom prst="rect">
                <a:avLst/>
              </a:prstGeom>
              <a:blipFill>
                <a:blip r:embed="rId9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0" name="TextBox 539"/>
              <p:cNvSpPr txBox="1"/>
              <p:nvPr/>
            </p:nvSpPr>
            <p:spPr>
              <a:xfrm>
                <a:off x="6366657" y="103985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57" y="1039859"/>
                <a:ext cx="254877" cy="369332"/>
              </a:xfrm>
              <a:prstGeom prst="rect">
                <a:avLst/>
              </a:prstGeom>
              <a:blipFill>
                <a:blip r:embed="rId10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TextBox 540"/>
              <p:cNvSpPr txBox="1"/>
              <p:nvPr/>
            </p:nvSpPr>
            <p:spPr>
              <a:xfrm>
                <a:off x="8603929" y="1039859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29" y="1039859"/>
                <a:ext cx="230832" cy="369332"/>
              </a:xfrm>
              <a:prstGeom prst="rect">
                <a:avLst/>
              </a:prstGeom>
              <a:blipFill>
                <a:blip r:embed="rId11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" name="TextBox 541"/>
              <p:cNvSpPr txBox="1"/>
              <p:nvPr/>
            </p:nvSpPr>
            <p:spPr>
              <a:xfrm>
                <a:off x="7461166" y="1039859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66" y="1039859"/>
                <a:ext cx="270907" cy="369332"/>
              </a:xfrm>
              <a:prstGeom prst="rect">
                <a:avLst/>
              </a:prstGeom>
              <a:blipFill>
                <a:blip r:embed="rId12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951341" y="2063009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  <a:endParaRPr lang="en-US" sz="1800" b="0" kern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hidden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1341" y="2063009"/>
                <a:ext cx="1284297" cy="733426"/>
              </a:xfrm>
              <a:prstGeom prst="rect">
                <a:avLst/>
              </a:prstGeom>
              <a:blipFill>
                <a:blip r:embed="rId13"/>
                <a:stretch>
                  <a:fillRect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itle 1"/>
          <p:cNvSpPr txBox="1">
            <a:spLocks/>
          </p:cNvSpPr>
          <p:nvPr/>
        </p:nvSpPr>
        <p:spPr bwMode="auto">
          <a:xfrm>
            <a:off x="279399" y="254001"/>
            <a:ext cx="807779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activation function help?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112991" y="861505"/>
            <a:ext cx="1642506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23111" y="1439168"/>
                <a:ext cx="1131393" cy="92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1" y="1439168"/>
                <a:ext cx="1131393" cy="9224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0" y="1281070"/>
            <a:ext cx="1394199" cy="1207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91" y="1254217"/>
            <a:ext cx="1221356" cy="12608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71" y="1229963"/>
            <a:ext cx="1342737" cy="1309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11" y="1260950"/>
            <a:ext cx="1234748" cy="1247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889982" y="1467223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82" y="1467223"/>
                <a:ext cx="261289" cy="369332"/>
              </a:xfrm>
              <a:prstGeom prst="rect">
                <a:avLst/>
              </a:prstGeom>
              <a:blipFill>
                <a:blip r:embed="rId19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886268" y="1909552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68" y="1909552"/>
                <a:ext cx="261289" cy="369332"/>
              </a:xfrm>
              <a:prstGeom prst="rect">
                <a:avLst/>
              </a:prstGeom>
              <a:blipFill>
                <a:blip r:embed="rId20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2908462" y="144863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62" y="1448635"/>
                <a:ext cx="261289" cy="369332"/>
              </a:xfrm>
              <a:prstGeom prst="rect">
                <a:avLst/>
              </a:prstGeom>
              <a:blipFill>
                <a:blip r:embed="rId21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3945523" y="190583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23" y="1905834"/>
                <a:ext cx="261289" cy="369332"/>
              </a:xfrm>
              <a:prstGeom prst="rect">
                <a:avLst/>
              </a:prstGeom>
              <a:blipFill>
                <a:blip r:embed="rId22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2904740" y="192442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40" y="1924420"/>
                <a:ext cx="261289" cy="369332"/>
              </a:xfrm>
              <a:prstGeom prst="rect">
                <a:avLst/>
              </a:prstGeom>
              <a:blipFill>
                <a:blip r:embed="rId23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3915782" y="1418899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2" y="1418899"/>
                <a:ext cx="261289" cy="369332"/>
              </a:xfrm>
              <a:prstGeom prst="rect">
                <a:avLst/>
              </a:prstGeom>
              <a:blipFill>
                <a:blip r:embed="rId24"/>
                <a:stretch>
                  <a:fillRect l="-25581" r="-2558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030903" y="190955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03" y="1909554"/>
                <a:ext cx="261289" cy="369332"/>
              </a:xfrm>
              <a:prstGeom prst="rect">
                <a:avLst/>
              </a:prstGeom>
              <a:blipFill>
                <a:blip r:embed="rId25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5019755" y="146350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755" y="1463505"/>
                <a:ext cx="261289" cy="369332"/>
              </a:xfrm>
              <a:prstGeom prst="rect">
                <a:avLst/>
              </a:prstGeom>
              <a:blipFill>
                <a:blip r:embed="rId26"/>
                <a:stretch>
                  <a:fillRect l="-25581" r="-255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itle 1"/>
          <p:cNvSpPr txBox="1">
            <a:spLocks/>
          </p:cNvSpPr>
          <p:nvPr/>
        </p:nvSpPr>
        <p:spPr bwMode="auto">
          <a:xfrm>
            <a:off x="1796006" y="2361665"/>
            <a:ext cx="88780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/>
          <p:cNvSpPr txBox="1">
            <a:spLocks/>
          </p:cNvSpPr>
          <p:nvPr/>
        </p:nvSpPr>
        <p:spPr bwMode="auto">
          <a:xfrm>
            <a:off x="4959230" y="2402555"/>
            <a:ext cx="4591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/>
          <p:cNvSpPr txBox="1">
            <a:spLocks/>
          </p:cNvSpPr>
          <p:nvPr/>
        </p:nvSpPr>
        <p:spPr bwMode="auto">
          <a:xfrm>
            <a:off x="2783639" y="2398814"/>
            <a:ext cx="447546" cy="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 bwMode="auto">
          <a:xfrm>
            <a:off x="3761227" y="2406250"/>
            <a:ext cx="447546" cy="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8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702040" y="4865370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040" y="4865370"/>
                <a:ext cx="418320" cy="369332"/>
              </a:xfrm>
              <a:prstGeom prst="rect">
                <a:avLst/>
              </a:prstGeom>
              <a:blipFill>
                <a:blip r:embed="rId27"/>
                <a:stretch>
                  <a:fillRect l="-8824" r="-588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6749667" y="3112808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67" y="3112808"/>
                <a:ext cx="418320" cy="369332"/>
              </a:xfrm>
              <a:prstGeom prst="rect">
                <a:avLst/>
              </a:prstGeom>
              <a:blipFill>
                <a:blip r:embed="rId28"/>
                <a:stretch>
                  <a:fillRect l="-8696" r="-57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01149" y="48813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40762" y="48813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868230" y="39727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 flipH="1">
                <a:off x="921929" y="3944247"/>
                <a:ext cx="3852968" cy="175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1929" y="3944247"/>
                <a:ext cx="3852968" cy="1759071"/>
              </a:xfrm>
              <a:prstGeom prst="rect">
                <a:avLst/>
              </a:prstGeom>
              <a:blipFill>
                <a:blip r:embed="rId29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 flipH="1">
                <a:off x="952804" y="295446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954465"/>
                <a:ext cx="2379718" cy="461665"/>
              </a:xfrm>
              <a:prstGeom prst="rect">
                <a:avLst/>
              </a:prstGeom>
              <a:blipFill>
                <a:blip r:embed="rId30"/>
                <a:stretch>
                  <a:fillRect l="-767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 flipH="1">
                <a:off x="952803" y="3335465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335465"/>
                <a:ext cx="3247721" cy="461665"/>
              </a:xfrm>
              <a:prstGeom prst="rect">
                <a:avLst/>
              </a:prstGeom>
              <a:blipFill>
                <a:blip r:embed="rId3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 flipH="1">
                <a:off x="921927" y="5703318"/>
                <a:ext cx="3852969" cy="1175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⁡(0,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⁡(0, 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1927" y="5703318"/>
                <a:ext cx="3852969" cy="117500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6482943" y="3860908"/>
            <a:ext cx="1613070" cy="1613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3731016" y="5176673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211637" y="4986166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37" y="4986166"/>
                <a:ext cx="418320" cy="369332"/>
              </a:xfrm>
              <a:prstGeom prst="rect">
                <a:avLst/>
              </a:prstGeom>
              <a:blipFill>
                <a:blip r:embed="rId33"/>
                <a:stretch>
                  <a:fillRect l="-17391" r="-724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4211637" y="5300498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37" y="5300498"/>
                <a:ext cx="418320" cy="369332"/>
              </a:xfrm>
              <a:prstGeom prst="rect">
                <a:avLst/>
              </a:prstGeom>
              <a:blipFill>
                <a:blip r:embed="rId34"/>
                <a:stretch>
                  <a:fillRect l="-17391" r="-7246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 bwMode="auto">
          <a:xfrm flipH="1">
            <a:off x="3731016" y="5510048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>
            <a:off x="4728624" y="6329198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209245" y="6138691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45" y="6138691"/>
                <a:ext cx="418320" cy="369332"/>
              </a:xfrm>
              <a:prstGeom prst="rect">
                <a:avLst/>
              </a:prstGeom>
              <a:blipFill>
                <a:blip r:embed="rId35"/>
                <a:stretch>
                  <a:fillRect l="-8824" r="-735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209245" y="6453023"/>
                <a:ext cx="418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45" y="6453023"/>
                <a:ext cx="418320" cy="369332"/>
              </a:xfrm>
              <a:prstGeom prst="rect">
                <a:avLst/>
              </a:prstGeom>
              <a:blipFill>
                <a:blip r:embed="rId36"/>
                <a:stretch>
                  <a:fillRect l="-8824" r="-7353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 bwMode="auto">
          <a:xfrm flipH="1">
            <a:off x="4728624" y="6662573"/>
            <a:ext cx="4158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59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700/1*hYXbd20tIReMJ3T5D4OZ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2" y="1407254"/>
            <a:ext cx="3724017" cy="18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492/1*IUc4KQ4L6ZWMfvzkNpN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86" y="1407254"/>
            <a:ext cx="2901352" cy="18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630/1*nLGwhQGJRDOnQvluaX-Wi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2" y="3849525"/>
            <a:ext cx="3640298" cy="2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741202" y="1551398"/>
            <a:ext cx="1015679" cy="3082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7470" y="1454677"/>
                <a:ext cx="133934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0" y="1454677"/>
                <a:ext cx="1339341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5245079" y="1309312"/>
                <a:ext cx="1451487" cy="806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79" y="1309312"/>
                <a:ext cx="1451487" cy="806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87461" y="4071347"/>
                <a:ext cx="16289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1" y="4071347"/>
                <a:ext cx="1628972" cy="461665"/>
              </a:xfrm>
              <a:prstGeom prst="rect">
                <a:avLst/>
              </a:prstGeom>
              <a:blipFill>
                <a:blip r:embed="rId8"/>
                <a:stretch>
                  <a:fillRect r="-74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Leaky ReLU as an Activation Function in Neural Network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79" y="4364166"/>
            <a:ext cx="2611713" cy="17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5156336" y="4133333"/>
            <a:ext cx="2231347" cy="4616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156336" y="4102170"/>
                <a:ext cx="2371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6" y="4102170"/>
                <a:ext cx="2371740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55761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55761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itle 1"/>
              <p:cNvSpPr txBox="1">
                <a:spLocks/>
              </p:cNvSpPr>
              <p:nvPr/>
            </p:nvSpPr>
            <p:spPr bwMode="auto">
              <a:xfrm>
                <a:off x="820970" y="4167611"/>
                <a:ext cx="8035353" cy="629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(100×3072), 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(100</m:t>
                    </m:r>
                    <m:r>
                      <a:rPr lang="en-US" sz="2000" b="0" i="1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1)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(10×100),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(10</m:t>
                    </m:r>
                    <m:r>
                      <a:rPr lang="en-US" sz="2000" b="0" i="1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1)</m:t>
                    </m:r>
                  </m:oMath>
                </a14:m>
                <a:endParaRPr lang="en-US" sz="20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970" y="4167611"/>
                <a:ext cx="8035353" cy="629919"/>
              </a:xfrm>
              <a:prstGeom prst="rect">
                <a:avLst/>
              </a:prstGeom>
              <a:blipFill>
                <a:blip r:embed="rId19"/>
                <a:stretch>
                  <a:fillRect l="-8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itle 1"/>
          <p:cNvSpPr txBox="1">
            <a:spLocks/>
          </p:cNvSpPr>
          <p:nvPr/>
        </p:nvSpPr>
        <p:spPr bwMode="auto">
          <a:xfrm>
            <a:off x="819260" y="4885086"/>
            <a:ext cx="6000639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the network (calculate Loss Function) 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itle 1"/>
              <p:cNvSpPr txBox="1">
                <a:spLocks/>
              </p:cNvSpPr>
              <p:nvPr/>
            </p:nvSpPr>
            <p:spPr bwMode="auto">
              <a:xfrm>
                <a:off x="817551" y="5674482"/>
                <a:ext cx="4482204" cy="629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551" y="5674482"/>
                <a:ext cx="4482204" cy="629919"/>
              </a:xfrm>
              <a:prstGeom prst="rect">
                <a:avLst/>
              </a:prstGeom>
              <a:blipFill>
                <a:blip r:embed="rId21"/>
                <a:stretch>
                  <a:fillRect l="-13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65938" y="5320181"/>
            <a:ext cx="400050" cy="544217"/>
            <a:chOff x="300418" y="5086021"/>
            <a:chExt cx="400050" cy="1257992"/>
          </a:xfrm>
        </p:grpSpPr>
        <p:sp>
          <p:nvSpPr>
            <p:cNvPr id="97" name="Freeform 96"/>
            <p:cNvSpPr/>
            <p:nvPr/>
          </p:nvSpPr>
          <p:spPr bwMode="auto">
            <a:xfrm>
              <a:off x="300418" y="5086021"/>
              <a:ext cx="232457" cy="1257992"/>
            </a:xfrm>
            <a:custGeom>
              <a:avLst/>
              <a:gdLst>
                <a:gd name="connsiteX0" fmla="*/ 228600 w 238142"/>
                <a:gd name="connsiteY0" fmla="*/ 733425 h 733425"/>
                <a:gd name="connsiteX1" fmla="*/ 142875 w 238142"/>
                <a:gd name="connsiteY1" fmla="*/ 723900 h 733425"/>
                <a:gd name="connsiteX2" fmla="*/ 104775 w 238142"/>
                <a:gd name="connsiteY2" fmla="*/ 666750 h 733425"/>
                <a:gd name="connsiteX3" fmla="*/ 76200 w 238142"/>
                <a:gd name="connsiteY3" fmla="*/ 638175 h 733425"/>
                <a:gd name="connsiteX4" fmla="*/ 47625 w 238142"/>
                <a:gd name="connsiteY4" fmla="*/ 581025 h 733425"/>
                <a:gd name="connsiteX5" fmla="*/ 28575 w 238142"/>
                <a:gd name="connsiteY5" fmla="*/ 523875 h 733425"/>
                <a:gd name="connsiteX6" fmla="*/ 19050 w 238142"/>
                <a:gd name="connsiteY6" fmla="*/ 495300 h 733425"/>
                <a:gd name="connsiteX7" fmla="*/ 9525 w 238142"/>
                <a:gd name="connsiteY7" fmla="*/ 466725 h 733425"/>
                <a:gd name="connsiteX8" fmla="*/ 0 w 238142"/>
                <a:gd name="connsiteY8" fmla="*/ 438150 h 733425"/>
                <a:gd name="connsiteX9" fmla="*/ 28575 w 238142"/>
                <a:gd name="connsiteY9" fmla="*/ 238125 h 733425"/>
                <a:gd name="connsiteX10" fmla="*/ 47625 w 238142"/>
                <a:gd name="connsiteY10" fmla="*/ 209550 h 733425"/>
                <a:gd name="connsiteX11" fmla="*/ 76200 w 238142"/>
                <a:gd name="connsiteY11" fmla="*/ 152400 h 733425"/>
                <a:gd name="connsiteX12" fmla="*/ 104775 w 238142"/>
                <a:gd name="connsiteY12" fmla="*/ 123825 h 733425"/>
                <a:gd name="connsiteX13" fmla="*/ 123825 w 238142"/>
                <a:gd name="connsiteY13" fmla="*/ 95250 h 733425"/>
                <a:gd name="connsiteX14" fmla="*/ 152400 w 238142"/>
                <a:gd name="connsiteY14" fmla="*/ 76200 h 733425"/>
                <a:gd name="connsiteX15" fmla="*/ 180975 w 238142"/>
                <a:gd name="connsiteY15" fmla="*/ 47625 h 733425"/>
                <a:gd name="connsiteX16" fmla="*/ 238125 w 238142"/>
                <a:gd name="connsiteY16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42" h="733425">
                  <a:moveTo>
                    <a:pt x="228600" y="733425"/>
                  </a:moveTo>
                  <a:cubicBezTo>
                    <a:pt x="200025" y="730250"/>
                    <a:pt x="170150" y="732992"/>
                    <a:pt x="142875" y="723900"/>
                  </a:cubicBezTo>
                  <a:cubicBezTo>
                    <a:pt x="103808" y="710878"/>
                    <a:pt x="121088" y="691220"/>
                    <a:pt x="104775" y="666750"/>
                  </a:cubicBezTo>
                  <a:cubicBezTo>
                    <a:pt x="97303" y="655542"/>
                    <a:pt x="85725" y="647700"/>
                    <a:pt x="76200" y="638175"/>
                  </a:cubicBezTo>
                  <a:cubicBezTo>
                    <a:pt x="41462" y="533962"/>
                    <a:pt x="96864" y="691812"/>
                    <a:pt x="47625" y="581025"/>
                  </a:cubicBezTo>
                  <a:cubicBezTo>
                    <a:pt x="39470" y="562675"/>
                    <a:pt x="34925" y="542925"/>
                    <a:pt x="28575" y="523875"/>
                  </a:cubicBezTo>
                  <a:lnTo>
                    <a:pt x="19050" y="495300"/>
                  </a:lnTo>
                  <a:lnTo>
                    <a:pt x="9525" y="466725"/>
                  </a:lnTo>
                  <a:lnTo>
                    <a:pt x="0" y="438150"/>
                  </a:lnTo>
                  <a:cubicBezTo>
                    <a:pt x="1843" y="410504"/>
                    <a:pt x="-1775" y="283650"/>
                    <a:pt x="28575" y="238125"/>
                  </a:cubicBezTo>
                  <a:cubicBezTo>
                    <a:pt x="34925" y="228600"/>
                    <a:pt x="42505" y="219789"/>
                    <a:pt x="47625" y="209550"/>
                  </a:cubicBezTo>
                  <a:cubicBezTo>
                    <a:pt x="69104" y="166592"/>
                    <a:pt x="42078" y="193346"/>
                    <a:pt x="76200" y="152400"/>
                  </a:cubicBezTo>
                  <a:cubicBezTo>
                    <a:pt x="84824" y="142052"/>
                    <a:pt x="96151" y="134173"/>
                    <a:pt x="104775" y="123825"/>
                  </a:cubicBezTo>
                  <a:cubicBezTo>
                    <a:pt x="112104" y="115031"/>
                    <a:pt x="115730" y="103345"/>
                    <a:pt x="123825" y="95250"/>
                  </a:cubicBezTo>
                  <a:cubicBezTo>
                    <a:pt x="131920" y="87155"/>
                    <a:pt x="143606" y="83529"/>
                    <a:pt x="152400" y="76200"/>
                  </a:cubicBezTo>
                  <a:cubicBezTo>
                    <a:pt x="162748" y="67576"/>
                    <a:pt x="170342" y="55895"/>
                    <a:pt x="180975" y="47625"/>
                  </a:cubicBezTo>
                  <a:cubicBezTo>
                    <a:pt x="240767" y="1120"/>
                    <a:pt x="238125" y="33342"/>
                    <a:pt x="23812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700468" y="5097111"/>
              <a:ext cx="0" cy="12469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73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475489" y="20606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 layer network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itle 1"/>
          <p:cNvSpPr txBox="1">
            <a:spLocks/>
          </p:cNvSpPr>
          <p:nvPr/>
        </p:nvSpPr>
        <p:spPr bwMode="auto">
          <a:xfrm>
            <a:off x="475489" y="879552"/>
            <a:ext cx="2511551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5569349" y="1021502"/>
            <a:ext cx="3092643" cy="1495425"/>
            <a:chOff x="2433965" y="4534721"/>
            <a:chExt cx="3092643" cy="1495425"/>
          </a:xfrm>
        </p:grpSpPr>
        <p:sp>
          <p:nvSpPr>
            <p:cNvPr id="425" name="Oval 424"/>
            <p:cNvSpPr/>
            <p:nvPr/>
          </p:nvSpPr>
          <p:spPr bwMode="auto">
            <a:xfrm>
              <a:off x="2433965" y="45347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6" name="Oval 425"/>
            <p:cNvSpPr/>
            <p:nvPr/>
          </p:nvSpPr>
          <p:spPr bwMode="auto">
            <a:xfrm>
              <a:off x="2433965" y="47633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7" name="Oval 426"/>
            <p:cNvSpPr/>
            <p:nvPr/>
          </p:nvSpPr>
          <p:spPr bwMode="auto">
            <a:xfrm>
              <a:off x="2433965" y="50014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28" name="Title 1"/>
            <p:cNvSpPr txBox="1">
              <a:spLocks/>
            </p:cNvSpPr>
            <p:nvPr/>
          </p:nvSpPr>
          <p:spPr bwMode="auto">
            <a:xfrm rot="5400000">
              <a:off x="2239212" y="5397860"/>
              <a:ext cx="752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Oval 428"/>
            <p:cNvSpPr/>
            <p:nvPr/>
          </p:nvSpPr>
          <p:spPr bwMode="auto">
            <a:xfrm>
              <a:off x="2433965" y="586822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0" name="Oval 429"/>
            <p:cNvSpPr/>
            <p:nvPr/>
          </p:nvSpPr>
          <p:spPr bwMode="auto">
            <a:xfrm>
              <a:off x="3853190" y="47038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1" name="Oval 430"/>
            <p:cNvSpPr/>
            <p:nvPr/>
          </p:nvSpPr>
          <p:spPr bwMode="auto">
            <a:xfrm>
              <a:off x="3853190" y="493248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2" name="Oval 431"/>
            <p:cNvSpPr/>
            <p:nvPr/>
          </p:nvSpPr>
          <p:spPr bwMode="auto">
            <a:xfrm>
              <a:off x="3853190" y="5484935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33" name="Title 1"/>
            <p:cNvSpPr txBox="1">
              <a:spLocks/>
            </p:cNvSpPr>
            <p:nvPr/>
          </p:nvSpPr>
          <p:spPr bwMode="auto">
            <a:xfrm rot="5400000">
              <a:off x="3801875" y="5166413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2592842" y="4615684"/>
              <a:ext cx="1260348" cy="1369123"/>
              <a:chOff x="2902077" y="4662488"/>
              <a:chExt cx="1260348" cy="1369123"/>
            </a:xfrm>
          </p:grpSpPr>
          <p:cxnSp>
            <p:nvCxnSpPr>
              <p:cNvPr id="466" name="Straight Connector 465"/>
              <p:cNvCxnSpPr>
                <a:stCxn id="425" idx="6"/>
                <a:endCxn id="430" idx="2"/>
              </p:cNvCxnSpPr>
              <p:nvPr/>
            </p:nvCxnSpPr>
            <p:spPr bwMode="auto">
              <a:xfrm>
                <a:off x="2905125" y="46624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66"/>
              <p:cNvCxnSpPr>
                <a:stCxn id="426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594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67"/>
              <p:cNvCxnSpPr>
                <a:stCxn id="427" idx="6"/>
                <a:endCxn id="430" idx="2"/>
              </p:cNvCxnSpPr>
              <p:nvPr/>
            </p:nvCxnSpPr>
            <p:spPr bwMode="auto">
              <a:xfrm flipV="1">
                <a:off x="2905125" y="4831652"/>
                <a:ext cx="1257300" cy="2975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68"/>
              <p:cNvCxnSpPr>
                <a:endCxn id="430" idx="2"/>
              </p:cNvCxnSpPr>
              <p:nvPr/>
            </p:nvCxnSpPr>
            <p:spPr bwMode="auto">
              <a:xfrm flipV="1">
                <a:off x="2902077" y="4831652"/>
                <a:ext cx="1260348" cy="11999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5" name="Group 434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62" name="Straight Connector 461"/>
              <p:cNvCxnSpPr>
                <a:stCxn id="425" idx="6"/>
                <a:endCxn id="431" idx="2"/>
              </p:cNvCxnSpPr>
              <p:nvPr/>
            </p:nvCxnSpPr>
            <p:spPr bwMode="auto">
              <a:xfrm>
                <a:off x="2905125" y="4662488"/>
                <a:ext cx="1257300" cy="3977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62"/>
              <p:cNvCxnSpPr>
                <a:stCxn id="426" idx="6"/>
                <a:endCxn id="431" idx="2"/>
              </p:cNvCxnSpPr>
              <p:nvPr/>
            </p:nvCxnSpPr>
            <p:spPr bwMode="auto">
              <a:xfrm>
                <a:off x="2905125" y="4891088"/>
                <a:ext cx="1257300" cy="1691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63"/>
              <p:cNvCxnSpPr>
                <a:stCxn id="427" idx="6"/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68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64"/>
              <p:cNvCxnSpPr>
                <a:endCxn id="431" idx="2"/>
              </p:cNvCxnSpPr>
              <p:nvPr/>
            </p:nvCxnSpPr>
            <p:spPr bwMode="auto">
              <a:xfrm flipV="1">
                <a:off x="2905125" y="5060252"/>
                <a:ext cx="1257300" cy="9548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6" name="Group 435"/>
            <p:cNvGrpSpPr/>
            <p:nvPr/>
          </p:nvGrpSpPr>
          <p:grpSpPr>
            <a:xfrm>
              <a:off x="2595890" y="4615684"/>
              <a:ext cx="1257300" cy="1352618"/>
              <a:chOff x="2905125" y="4662488"/>
              <a:chExt cx="1257300" cy="1352618"/>
            </a:xfrm>
          </p:grpSpPr>
          <p:cxnSp>
            <p:nvCxnSpPr>
              <p:cNvPr id="458" name="Straight Connector 457"/>
              <p:cNvCxnSpPr>
                <a:stCxn id="425" idx="6"/>
                <a:endCxn id="432" idx="2"/>
              </p:cNvCxnSpPr>
              <p:nvPr/>
            </p:nvCxnSpPr>
            <p:spPr bwMode="auto">
              <a:xfrm>
                <a:off x="2905125" y="4662488"/>
                <a:ext cx="1257300" cy="9502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58"/>
              <p:cNvCxnSpPr>
                <a:stCxn id="426" idx="6"/>
                <a:endCxn id="432" idx="2"/>
              </p:cNvCxnSpPr>
              <p:nvPr/>
            </p:nvCxnSpPr>
            <p:spPr bwMode="auto">
              <a:xfrm>
                <a:off x="2905125" y="4891088"/>
                <a:ext cx="1257300" cy="7216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59"/>
              <p:cNvCxnSpPr>
                <a:stCxn id="427" idx="6"/>
                <a:endCxn id="432" idx="2"/>
              </p:cNvCxnSpPr>
              <p:nvPr/>
            </p:nvCxnSpPr>
            <p:spPr bwMode="auto">
              <a:xfrm>
                <a:off x="2905125" y="5129213"/>
                <a:ext cx="1257300" cy="4834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60"/>
              <p:cNvCxnSpPr>
                <a:endCxn id="432" idx="2"/>
              </p:cNvCxnSpPr>
              <p:nvPr/>
            </p:nvCxnSpPr>
            <p:spPr bwMode="auto">
              <a:xfrm flipV="1">
                <a:off x="2905125" y="5612702"/>
                <a:ext cx="1257300" cy="4024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7" name="Oval 436"/>
            <p:cNvSpPr/>
            <p:nvPr/>
          </p:nvSpPr>
          <p:spPr bwMode="auto">
            <a:xfrm>
              <a:off x="3847094" y="5734871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38" name="Straight Connector 437"/>
            <p:cNvCxnSpPr>
              <a:stCxn id="425" idx="6"/>
              <a:endCxn id="437" idx="2"/>
            </p:cNvCxnSpPr>
            <p:nvPr/>
          </p:nvCxnSpPr>
          <p:spPr bwMode="auto">
            <a:xfrm>
              <a:off x="2595890" y="4615684"/>
              <a:ext cx="1251204" cy="1200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Straight Connector 438"/>
            <p:cNvCxnSpPr>
              <a:stCxn id="426" idx="6"/>
              <a:endCxn id="437" idx="2"/>
            </p:cNvCxnSpPr>
            <p:nvPr/>
          </p:nvCxnSpPr>
          <p:spPr bwMode="auto">
            <a:xfrm>
              <a:off x="2595890" y="4844284"/>
              <a:ext cx="1251204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Straight Connector 439"/>
            <p:cNvCxnSpPr>
              <a:stCxn id="427" idx="6"/>
              <a:endCxn id="437" idx="2"/>
            </p:cNvCxnSpPr>
            <p:nvPr/>
          </p:nvCxnSpPr>
          <p:spPr bwMode="auto">
            <a:xfrm>
              <a:off x="2595890" y="5082409"/>
              <a:ext cx="1251204" cy="733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Straight Connector 440"/>
            <p:cNvCxnSpPr/>
            <p:nvPr/>
          </p:nvCxnSpPr>
          <p:spPr bwMode="auto">
            <a:xfrm flipV="1">
              <a:off x="2592842" y="5827838"/>
              <a:ext cx="1252728" cy="141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Oval 441"/>
            <p:cNvSpPr/>
            <p:nvPr/>
          </p:nvSpPr>
          <p:spPr bwMode="auto">
            <a:xfrm>
              <a:off x="5192723" y="48658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3" name="Oval 442"/>
            <p:cNvSpPr/>
            <p:nvPr/>
          </p:nvSpPr>
          <p:spPr bwMode="auto">
            <a:xfrm>
              <a:off x="5192723" y="5094410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444" name="Title 1"/>
            <p:cNvSpPr txBox="1">
              <a:spLocks/>
            </p:cNvSpPr>
            <p:nvPr/>
          </p:nvSpPr>
          <p:spPr bwMode="auto">
            <a:xfrm rot="5400000">
              <a:off x="5141408" y="5328338"/>
              <a:ext cx="46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/>
            <p:cNvSpPr/>
            <p:nvPr/>
          </p:nvSpPr>
          <p:spPr bwMode="auto">
            <a:xfrm>
              <a:off x="5186627" y="5649146"/>
              <a:ext cx="161925" cy="16192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446" name="Straight Connector 445"/>
            <p:cNvCxnSpPr>
              <a:stCxn id="430" idx="6"/>
              <a:endCxn id="442" idx="2"/>
            </p:cNvCxnSpPr>
            <p:nvPr/>
          </p:nvCxnSpPr>
          <p:spPr bwMode="auto">
            <a:xfrm>
              <a:off x="4015115" y="47848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>
              <a:stCxn id="430" idx="6"/>
              <a:endCxn id="443" idx="2"/>
            </p:cNvCxnSpPr>
            <p:nvPr/>
          </p:nvCxnSpPr>
          <p:spPr bwMode="auto">
            <a:xfrm>
              <a:off x="4015115" y="4784848"/>
              <a:ext cx="1177608" cy="390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Connector 447"/>
            <p:cNvCxnSpPr>
              <a:stCxn id="430" idx="6"/>
              <a:endCxn id="445" idx="2"/>
            </p:cNvCxnSpPr>
            <p:nvPr/>
          </p:nvCxnSpPr>
          <p:spPr bwMode="auto">
            <a:xfrm>
              <a:off x="4015115" y="4784848"/>
              <a:ext cx="1171512" cy="9452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Straight Connector 448"/>
            <p:cNvCxnSpPr>
              <a:stCxn id="431" idx="6"/>
              <a:endCxn id="442" idx="2"/>
            </p:cNvCxnSpPr>
            <p:nvPr/>
          </p:nvCxnSpPr>
          <p:spPr bwMode="auto">
            <a:xfrm flipV="1">
              <a:off x="4015115" y="4946773"/>
              <a:ext cx="1177608" cy="666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Straight Connector 449"/>
            <p:cNvCxnSpPr>
              <a:stCxn id="431" idx="6"/>
              <a:endCxn id="443" idx="2"/>
            </p:cNvCxnSpPr>
            <p:nvPr/>
          </p:nvCxnSpPr>
          <p:spPr bwMode="auto">
            <a:xfrm>
              <a:off x="4015115" y="5013448"/>
              <a:ext cx="1177608" cy="1619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Straight Connector 450"/>
            <p:cNvCxnSpPr>
              <a:stCxn id="431" idx="6"/>
              <a:endCxn id="445" idx="2"/>
            </p:cNvCxnSpPr>
            <p:nvPr/>
          </p:nvCxnSpPr>
          <p:spPr bwMode="auto">
            <a:xfrm>
              <a:off x="4015115" y="5013448"/>
              <a:ext cx="1171512" cy="716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Straight Connector 451"/>
            <p:cNvCxnSpPr>
              <a:endCxn id="442" idx="2"/>
            </p:cNvCxnSpPr>
            <p:nvPr/>
          </p:nvCxnSpPr>
          <p:spPr bwMode="auto">
            <a:xfrm flipV="1">
              <a:off x="4021295" y="4946773"/>
              <a:ext cx="1171428" cy="609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Straight Connector 452"/>
            <p:cNvCxnSpPr>
              <a:endCxn id="443" idx="2"/>
            </p:cNvCxnSpPr>
            <p:nvPr/>
          </p:nvCxnSpPr>
          <p:spPr bwMode="auto">
            <a:xfrm flipV="1">
              <a:off x="4016835" y="5175373"/>
              <a:ext cx="1175888" cy="3896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4" name="Straight Connector 453"/>
            <p:cNvCxnSpPr>
              <a:stCxn id="432" idx="6"/>
              <a:endCxn id="445" idx="2"/>
            </p:cNvCxnSpPr>
            <p:nvPr/>
          </p:nvCxnSpPr>
          <p:spPr bwMode="auto">
            <a:xfrm>
              <a:off x="4015115" y="5565898"/>
              <a:ext cx="1171512" cy="164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Straight Connector 454"/>
            <p:cNvCxnSpPr>
              <a:endCxn id="442" idx="2"/>
            </p:cNvCxnSpPr>
            <p:nvPr/>
          </p:nvCxnSpPr>
          <p:spPr bwMode="auto">
            <a:xfrm flipV="1">
              <a:off x="4015115" y="4946773"/>
              <a:ext cx="1177608" cy="8631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6" name="Straight Connector 455"/>
            <p:cNvCxnSpPr>
              <a:stCxn id="437" idx="6"/>
              <a:endCxn id="443" idx="2"/>
            </p:cNvCxnSpPr>
            <p:nvPr/>
          </p:nvCxnSpPr>
          <p:spPr bwMode="auto">
            <a:xfrm flipV="1">
              <a:off x="4009019" y="5175373"/>
              <a:ext cx="1183704" cy="6404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7" name="Straight Connector 456"/>
            <p:cNvCxnSpPr>
              <a:endCxn id="445" idx="2"/>
            </p:cNvCxnSpPr>
            <p:nvPr/>
          </p:nvCxnSpPr>
          <p:spPr bwMode="auto">
            <a:xfrm flipV="1">
              <a:off x="4009019" y="5730109"/>
              <a:ext cx="1177608" cy="86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/>
              <p:cNvSpPr txBox="1"/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0" name="TextBox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86" y="952500"/>
                <a:ext cx="280911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181100"/>
                <a:ext cx="28623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/>
              <p:cNvSpPr txBox="1"/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25" y="1419225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/>
              <p:cNvSpPr txBox="1"/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33" name="TextBox 5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47900"/>
                <a:ext cx="579582" cy="276999"/>
              </a:xfrm>
              <a:prstGeom prst="rect">
                <a:avLst/>
              </a:prstGeom>
              <a:blipFill>
                <a:blip r:embed="rId6"/>
                <a:stretch>
                  <a:fillRect l="-5263" r="-31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itle 1"/>
              <p:cNvSpPr txBox="1">
                <a:spLocks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3072)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654" y="2564537"/>
                <a:ext cx="1897542" cy="73342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itle 1"/>
              <p:cNvSpPr txBox="1">
                <a:spLocks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928" y="2564537"/>
                <a:ext cx="1284297" cy="73342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/>
              <p:cNvSpPr txBox="1"/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754" y="1362075"/>
                <a:ext cx="23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41" y="867977"/>
                <a:ext cx="527324" cy="369332"/>
              </a:xfrm>
              <a:prstGeom prst="rect">
                <a:avLst/>
              </a:prstGeom>
              <a:blipFill>
                <a:blip r:embed="rId10"/>
                <a:stretch>
                  <a:fillRect l="-12791" r="-581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Box 538"/>
              <p:cNvSpPr txBox="1"/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8" y="925038"/>
                <a:ext cx="527324" cy="369332"/>
              </a:xfrm>
              <a:prstGeom prst="rect">
                <a:avLst/>
              </a:prstGeom>
              <a:blipFill>
                <a:blip r:embed="rId11"/>
                <a:stretch>
                  <a:fillRect l="-12791" r="-581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/>
              <p:cNvSpPr txBox="1"/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633412"/>
                <a:ext cx="254877" cy="369332"/>
              </a:xfrm>
              <a:prstGeom prst="rect">
                <a:avLst/>
              </a:prstGeom>
              <a:blipFill>
                <a:blip r:embed="rId12"/>
                <a:stretch>
                  <a:fillRect l="-16667" r="-142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/>
              <p:cNvSpPr txBox="1"/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TextBox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11" y="633412"/>
                <a:ext cx="230832" cy="369332"/>
              </a:xfrm>
              <a:prstGeom prst="rect">
                <a:avLst/>
              </a:prstGeom>
              <a:blipFill>
                <a:blip r:embed="rId13"/>
                <a:stretch>
                  <a:fillRect l="-18421" r="-157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633412"/>
                <a:ext cx="270907" cy="369332"/>
              </a:xfrm>
              <a:prstGeom prst="rect">
                <a:avLst/>
              </a:prstGeom>
              <a:blipFill>
                <a:blip r:embed="rId14"/>
                <a:stretch>
                  <a:fillRect l="-29545" r="-2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itle 1"/>
              <p:cNvSpPr txBox="1">
                <a:spLocks/>
              </p:cNvSpPr>
              <p:nvPr/>
            </p:nvSpPr>
            <p:spPr bwMode="auto">
              <a:xfrm>
                <a:off x="6478578" y="2555761"/>
                <a:ext cx="1284297" cy="733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100)</a:t>
                </a:r>
              </a:p>
              <a:p>
                <a:r>
                  <a:rPr lang="en-US" sz="18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8578" y="2555761"/>
                <a:ext cx="1284297" cy="733426"/>
              </a:xfrm>
              <a:prstGeom prst="rect">
                <a:avLst/>
              </a:prstGeom>
              <a:blipFill>
                <a:blip r:embed="rId15"/>
                <a:stretch>
                  <a:fillRect l="-4286" r="-3333" b="-66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4" y="2743200"/>
                <a:ext cx="2379718" cy="461665"/>
              </a:xfrm>
              <a:prstGeom prst="rect">
                <a:avLst/>
              </a:prstGeom>
              <a:blipFill>
                <a:blip r:embed="rId16"/>
                <a:stretch>
                  <a:fillRect l="-76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329" y="3514725"/>
                <a:ext cx="2379718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803" y="3124200"/>
                <a:ext cx="3247721" cy="461665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itle 1"/>
              <p:cNvSpPr txBox="1">
                <a:spLocks/>
              </p:cNvSpPr>
              <p:nvPr/>
            </p:nvSpPr>
            <p:spPr bwMode="auto">
              <a:xfrm>
                <a:off x="820970" y="4167611"/>
                <a:ext cx="8035353" cy="629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(100×3072), 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(100</m:t>
                    </m:r>
                    <m:r>
                      <a:rPr lang="en-US" sz="2000" b="0" i="1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1)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(10×100),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(10</m:t>
                    </m:r>
                    <m:r>
                      <a:rPr lang="en-US" sz="2000" b="0" i="1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1)</m:t>
                    </m:r>
                  </m:oMath>
                </a14:m>
                <a:endParaRPr lang="en-US" sz="20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970" y="4167611"/>
                <a:ext cx="8035353" cy="629919"/>
              </a:xfrm>
              <a:prstGeom prst="rect">
                <a:avLst/>
              </a:prstGeom>
              <a:blipFill>
                <a:blip r:embed="rId19"/>
                <a:stretch>
                  <a:fillRect l="-8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itle 1"/>
              <p:cNvSpPr txBox="1">
                <a:spLocks/>
              </p:cNvSpPr>
              <p:nvPr/>
            </p:nvSpPr>
            <p:spPr bwMode="auto">
              <a:xfrm>
                <a:off x="817551" y="5674482"/>
                <a:ext cx="4482204" cy="629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ker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551" y="5674482"/>
                <a:ext cx="4482204" cy="629919"/>
              </a:xfrm>
              <a:prstGeom prst="rect">
                <a:avLst/>
              </a:prstGeom>
              <a:blipFill>
                <a:blip r:embed="rId21"/>
                <a:stretch>
                  <a:fillRect l="-13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65938" y="5320181"/>
            <a:ext cx="400050" cy="544217"/>
            <a:chOff x="300418" y="5086021"/>
            <a:chExt cx="400050" cy="1257992"/>
          </a:xfrm>
        </p:grpSpPr>
        <p:sp>
          <p:nvSpPr>
            <p:cNvPr id="97" name="Freeform 96"/>
            <p:cNvSpPr/>
            <p:nvPr/>
          </p:nvSpPr>
          <p:spPr bwMode="auto">
            <a:xfrm>
              <a:off x="300418" y="5086021"/>
              <a:ext cx="232457" cy="1257992"/>
            </a:xfrm>
            <a:custGeom>
              <a:avLst/>
              <a:gdLst>
                <a:gd name="connsiteX0" fmla="*/ 228600 w 238142"/>
                <a:gd name="connsiteY0" fmla="*/ 733425 h 733425"/>
                <a:gd name="connsiteX1" fmla="*/ 142875 w 238142"/>
                <a:gd name="connsiteY1" fmla="*/ 723900 h 733425"/>
                <a:gd name="connsiteX2" fmla="*/ 104775 w 238142"/>
                <a:gd name="connsiteY2" fmla="*/ 666750 h 733425"/>
                <a:gd name="connsiteX3" fmla="*/ 76200 w 238142"/>
                <a:gd name="connsiteY3" fmla="*/ 638175 h 733425"/>
                <a:gd name="connsiteX4" fmla="*/ 47625 w 238142"/>
                <a:gd name="connsiteY4" fmla="*/ 581025 h 733425"/>
                <a:gd name="connsiteX5" fmla="*/ 28575 w 238142"/>
                <a:gd name="connsiteY5" fmla="*/ 523875 h 733425"/>
                <a:gd name="connsiteX6" fmla="*/ 19050 w 238142"/>
                <a:gd name="connsiteY6" fmla="*/ 495300 h 733425"/>
                <a:gd name="connsiteX7" fmla="*/ 9525 w 238142"/>
                <a:gd name="connsiteY7" fmla="*/ 466725 h 733425"/>
                <a:gd name="connsiteX8" fmla="*/ 0 w 238142"/>
                <a:gd name="connsiteY8" fmla="*/ 438150 h 733425"/>
                <a:gd name="connsiteX9" fmla="*/ 28575 w 238142"/>
                <a:gd name="connsiteY9" fmla="*/ 238125 h 733425"/>
                <a:gd name="connsiteX10" fmla="*/ 47625 w 238142"/>
                <a:gd name="connsiteY10" fmla="*/ 209550 h 733425"/>
                <a:gd name="connsiteX11" fmla="*/ 76200 w 238142"/>
                <a:gd name="connsiteY11" fmla="*/ 152400 h 733425"/>
                <a:gd name="connsiteX12" fmla="*/ 104775 w 238142"/>
                <a:gd name="connsiteY12" fmla="*/ 123825 h 733425"/>
                <a:gd name="connsiteX13" fmla="*/ 123825 w 238142"/>
                <a:gd name="connsiteY13" fmla="*/ 95250 h 733425"/>
                <a:gd name="connsiteX14" fmla="*/ 152400 w 238142"/>
                <a:gd name="connsiteY14" fmla="*/ 76200 h 733425"/>
                <a:gd name="connsiteX15" fmla="*/ 180975 w 238142"/>
                <a:gd name="connsiteY15" fmla="*/ 47625 h 733425"/>
                <a:gd name="connsiteX16" fmla="*/ 238125 w 238142"/>
                <a:gd name="connsiteY16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42" h="733425">
                  <a:moveTo>
                    <a:pt x="228600" y="733425"/>
                  </a:moveTo>
                  <a:cubicBezTo>
                    <a:pt x="200025" y="730250"/>
                    <a:pt x="170150" y="732992"/>
                    <a:pt x="142875" y="723900"/>
                  </a:cubicBezTo>
                  <a:cubicBezTo>
                    <a:pt x="103808" y="710878"/>
                    <a:pt x="121088" y="691220"/>
                    <a:pt x="104775" y="666750"/>
                  </a:cubicBezTo>
                  <a:cubicBezTo>
                    <a:pt x="97303" y="655542"/>
                    <a:pt x="85725" y="647700"/>
                    <a:pt x="76200" y="638175"/>
                  </a:cubicBezTo>
                  <a:cubicBezTo>
                    <a:pt x="41462" y="533962"/>
                    <a:pt x="96864" y="691812"/>
                    <a:pt x="47625" y="581025"/>
                  </a:cubicBezTo>
                  <a:cubicBezTo>
                    <a:pt x="39470" y="562675"/>
                    <a:pt x="34925" y="542925"/>
                    <a:pt x="28575" y="523875"/>
                  </a:cubicBezTo>
                  <a:lnTo>
                    <a:pt x="19050" y="495300"/>
                  </a:lnTo>
                  <a:lnTo>
                    <a:pt x="9525" y="466725"/>
                  </a:lnTo>
                  <a:lnTo>
                    <a:pt x="0" y="438150"/>
                  </a:lnTo>
                  <a:cubicBezTo>
                    <a:pt x="1843" y="410504"/>
                    <a:pt x="-1775" y="283650"/>
                    <a:pt x="28575" y="238125"/>
                  </a:cubicBezTo>
                  <a:cubicBezTo>
                    <a:pt x="34925" y="228600"/>
                    <a:pt x="42505" y="219789"/>
                    <a:pt x="47625" y="209550"/>
                  </a:cubicBezTo>
                  <a:cubicBezTo>
                    <a:pt x="69104" y="166592"/>
                    <a:pt x="42078" y="193346"/>
                    <a:pt x="76200" y="152400"/>
                  </a:cubicBezTo>
                  <a:cubicBezTo>
                    <a:pt x="84824" y="142052"/>
                    <a:pt x="96151" y="134173"/>
                    <a:pt x="104775" y="123825"/>
                  </a:cubicBezTo>
                  <a:cubicBezTo>
                    <a:pt x="112104" y="115031"/>
                    <a:pt x="115730" y="103345"/>
                    <a:pt x="123825" y="95250"/>
                  </a:cubicBezTo>
                  <a:cubicBezTo>
                    <a:pt x="131920" y="87155"/>
                    <a:pt x="143606" y="83529"/>
                    <a:pt x="152400" y="76200"/>
                  </a:cubicBezTo>
                  <a:cubicBezTo>
                    <a:pt x="162748" y="67576"/>
                    <a:pt x="170342" y="55895"/>
                    <a:pt x="180975" y="47625"/>
                  </a:cubicBezTo>
                  <a:cubicBezTo>
                    <a:pt x="240767" y="1120"/>
                    <a:pt x="238125" y="33342"/>
                    <a:pt x="23812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700468" y="5097111"/>
              <a:ext cx="0" cy="12469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" name="Rectangle 1"/>
          <p:cNvSpPr/>
          <p:nvPr/>
        </p:nvSpPr>
        <p:spPr bwMode="auto">
          <a:xfrm>
            <a:off x="3801438" y="2564537"/>
            <a:ext cx="5054885" cy="7904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53" y="693002"/>
            <a:ext cx="6041652" cy="2382988"/>
          </a:xfrm>
          <a:prstGeom prst="rect">
            <a:avLst/>
          </a:prstGeom>
        </p:spPr>
      </p:pic>
      <p:sp>
        <p:nvSpPr>
          <p:cNvPr id="75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Deep network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 bwMode="auto">
          <a:xfrm>
            <a:off x="819260" y="4885086"/>
            <a:ext cx="6000639" cy="62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the network (calculate Loss Function) 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9399" y="254001"/>
            <a:ext cx="4102101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74698" y="1000125"/>
            <a:ext cx="7874001" cy="82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Define the architecture:  </a:t>
            </a:r>
          </a:p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XX = </a:t>
            </a:r>
            <a:r>
              <a:rPr lang="en-US" sz="24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tf.keras.Model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(inputs = , outputs =).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74698" y="2032001"/>
            <a:ext cx="7874001" cy="88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Compile:  </a:t>
            </a:r>
          </a:p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XX = </a:t>
            </a:r>
            <a:r>
              <a:rPr lang="en-US" sz="24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XX.compile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(optimizer = , loss = , metrics = )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74698" y="3133724"/>
            <a:ext cx="836930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Fit:  </a:t>
            </a:r>
          </a:p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XX = </a:t>
            </a:r>
            <a:r>
              <a:rPr lang="en-US" sz="24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XX.fit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(x= , y= , </a:t>
            </a:r>
            <a:r>
              <a:rPr lang="en-US" sz="24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= , epochs=  )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84223" y="4362450"/>
            <a:ext cx="8369302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Predict:  </a:t>
            </a:r>
          </a:p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XX = </a:t>
            </a:r>
            <a:r>
              <a:rPr lang="en-US" sz="24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XX.predict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(x= )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74698" y="5667375"/>
            <a:ext cx="836930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XX = </a:t>
            </a:r>
            <a:r>
              <a:rPr lang="en-US" sz="2400" b="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XX.evaluate</a:t>
            </a:r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(x= , y=)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7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7252" y="2720480"/>
            <a:ext cx="84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50k training dataset, optimize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W, b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202" y="3682218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training starts with a random values in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 Adjust W, b by a small amount.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3027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blipFill>
                <a:blip r:embed="rId3"/>
                <a:stretch>
                  <a:fillRect l="-1143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81" y="4497804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1) Evaluate the linear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3759" y="4951477"/>
            <a:ext cx="308465" cy="626384"/>
          </a:xfrm>
          <a:custGeom>
            <a:avLst/>
            <a:gdLst>
              <a:gd name="connsiteX0" fmla="*/ 228600 w 238142"/>
              <a:gd name="connsiteY0" fmla="*/ 733425 h 733425"/>
              <a:gd name="connsiteX1" fmla="*/ 142875 w 238142"/>
              <a:gd name="connsiteY1" fmla="*/ 723900 h 733425"/>
              <a:gd name="connsiteX2" fmla="*/ 104775 w 238142"/>
              <a:gd name="connsiteY2" fmla="*/ 666750 h 733425"/>
              <a:gd name="connsiteX3" fmla="*/ 76200 w 238142"/>
              <a:gd name="connsiteY3" fmla="*/ 638175 h 733425"/>
              <a:gd name="connsiteX4" fmla="*/ 47625 w 238142"/>
              <a:gd name="connsiteY4" fmla="*/ 581025 h 733425"/>
              <a:gd name="connsiteX5" fmla="*/ 28575 w 238142"/>
              <a:gd name="connsiteY5" fmla="*/ 523875 h 733425"/>
              <a:gd name="connsiteX6" fmla="*/ 19050 w 238142"/>
              <a:gd name="connsiteY6" fmla="*/ 495300 h 733425"/>
              <a:gd name="connsiteX7" fmla="*/ 9525 w 238142"/>
              <a:gd name="connsiteY7" fmla="*/ 466725 h 733425"/>
              <a:gd name="connsiteX8" fmla="*/ 0 w 238142"/>
              <a:gd name="connsiteY8" fmla="*/ 438150 h 733425"/>
              <a:gd name="connsiteX9" fmla="*/ 28575 w 238142"/>
              <a:gd name="connsiteY9" fmla="*/ 238125 h 733425"/>
              <a:gd name="connsiteX10" fmla="*/ 47625 w 238142"/>
              <a:gd name="connsiteY10" fmla="*/ 209550 h 733425"/>
              <a:gd name="connsiteX11" fmla="*/ 76200 w 238142"/>
              <a:gd name="connsiteY11" fmla="*/ 152400 h 733425"/>
              <a:gd name="connsiteX12" fmla="*/ 104775 w 238142"/>
              <a:gd name="connsiteY12" fmla="*/ 123825 h 733425"/>
              <a:gd name="connsiteX13" fmla="*/ 123825 w 238142"/>
              <a:gd name="connsiteY13" fmla="*/ 95250 h 733425"/>
              <a:gd name="connsiteX14" fmla="*/ 152400 w 238142"/>
              <a:gd name="connsiteY14" fmla="*/ 76200 h 733425"/>
              <a:gd name="connsiteX15" fmla="*/ 180975 w 238142"/>
              <a:gd name="connsiteY15" fmla="*/ 47625 h 733425"/>
              <a:gd name="connsiteX16" fmla="*/ 238125 w 238142"/>
              <a:gd name="connsiteY16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42" h="733425">
                <a:moveTo>
                  <a:pt x="228600" y="733425"/>
                </a:moveTo>
                <a:cubicBezTo>
                  <a:pt x="200025" y="730250"/>
                  <a:pt x="170150" y="732992"/>
                  <a:pt x="142875" y="723900"/>
                </a:cubicBezTo>
                <a:cubicBezTo>
                  <a:pt x="103808" y="710878"/>
                  <a:pt x="121088" y="691220"/>
                  <a:pt x="104775" y="666750"/>
                </a:cubicBezTo>
                <a:cubicBezTo>
                  <a:pt x="97303" y="655542"/>
                  <a:pt x="85725" y="647700"/>
                  <a:pt x="76200" y="638175"/>
                </a:cubicBezTo>
                <a:cubicBezTo>
                  <a:pt x="41462" y="533962"/>
                  <a:pt x="96864" y="691812"/>
                  <a:pt x="47625" y="581025"/>
                </a:cubicBezTo>
                <a:cubicBezTo>
                  <a:pt x="39470" y="562675"/>
                  <a:pt x="34925" y="542925"/>
                  <a:pt x="28575" y="523875"/>
                </a:cubicBezTo>
                <a:lnTo>
                  <a:pt x="19050" y="495300"/>
                </a:lnTo>
                <a:lnTo>
                  <a:pt x="9525" y="466725"/>
                </a:lnTo>
                <a:lnTo>
                  <a:pt x="0" y="438150"/>
                </a:lnTo>
                <a:cubicBezTo>
                  <a:pt x="1843" y="410504"/>
                  <a:pt x="-1775" y="283650"/>
                  <a:pt x="28575" y="238125"/>
                </a:cubicBezTo>
                <a:cubicBezTo>
                  <a:pt x="34925" y="228600"/>
                  <a:pt x="42505" y="219789"/>
                  <a:pt x="47625" y="209550"/>
                </a:cubicBezTo>
                <a:cubicBezTo>
                  <a:pt x="69104" y="166592"/>
                  <a:pt x="42078" y="193346"/>
                  <a:pt x="76200" y="152400"/>
                </a:cubicBezTo>
                <a:cubicBezTo>
                  <a:pt x="84824" y="142052"/>
                  <a:pt x="96151" y="134173"/>
                  <a:pt x="104775" y="123825"/>
                </a:cubicBezTo>
                <a:cubicBezTo>
                  <a:pt x="112104" y="115031"/>
                  <a:pt x="115730" y="103345"/>
                  <a:pt x="123825" y="95250"/>
                </a:cubicBezTo>
                <a:cubicBezTo>
                  <a:pt x="131920" y="87155"/>
                  <a:pt x="143606" y="83529"/>
                  <a:pt x="152400" y="76200"/>
                </a:cubicBezTo>
                <a:cubicBezTo>
                  <a:pt x="162748" y="67576"/>
                  <a:pt x="170342" y="55895"/>
                  <a:pt x="180975" y="47625"/>
                </a:cubicBezTo>
                <a:cubicBezTo>
                  <a:pt x="240767" y="1120"/>
                  <a:pt x="238125" y="33342"/>
                  <a:pt x="2381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53809" y="4956999"/>
            <a:ext cx="0" cy="62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433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45989" y="3539412"/>
                <a:ext cx="137024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dirty="0">
                  <a:solidFill>
                    <a:srgbClr val="FF78FF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89" y="3539412"/>
                <a:ext cx="1370247" cy="314766"/>
              </a:xfrm>
              <a:prstGeom prst="rect">
                <a:avLst/>
              </a:prstGeom>
              <a:blipFill>
                <a:blip r:embed="rId5"/>
                <a:stretch>
                  <a:fillRect l="-1778" t="-1961" r="-355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314112" y="3321382"/>
                <a:ext cx="2502736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𝟏𝟔𝟒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12" y="3321382"/>
                <a:ext cx="2502736" cy="589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17" name="TextBox 116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89461" y="1743396"/>
            <a:ext cx="1056187" cy="1536688"/>
            <a:chOff x="5289461" y="2390747"/>
            <a:chExt cx="1056187" cy="1536688"/>
          </a:xfrm>
        </p:grpSpPr>
        <p:sp>
          <p:nvSpPr>
            <p:cNvPr id="122" name="TextBox 121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127" name="Straight Arrow Connector 126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134" name="TextBox 13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2845" y="3893165"/>
            <a:ext cx="2420558" cy="2835816"/>
            <a:chOff x="1602845" y="3893165"/>
            <a:chExt cx="2420558" cy="28358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1204" y="3945947"/>
              <a:ext cx="2332199" cy="2518224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399602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06644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78964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51282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71303" y="632887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02845" y="632887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0368" y="538244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0368" y="466674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20368" y="38931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12569" y="4974226"/>
                <a:ext cx="5729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69" y="4974226"/>
                <a:ext cx="57297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821862" y="109708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6" grpId="0"/>
      <p:bldP spid="110" grpId="0"/>
      <p:bldP spid="111" grpId="0"/>
      <p:bldP spid="49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6" name="TextBox 15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289461" y="1743396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229099" y="5140106"/>
            <a:ext cx="1056187" cy="1483358"/>
            <a:chOff x="1891161" y="5186591"/>
            <a:chExt cx="1056187" cy="1483358"/>
          </a:xfrm>
        </p:grpSpPr>
        <p:sp>
          <p:nvSpPr>
            <p:cNvPr id="44" name="TextBox 43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59218" y="565762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29873" y="3452902"/>
            <a:ext cx="1056187" cy="1483358"/>
            <a:chOff x="1891161" y="5186591"/>
            <a:chExt cx="1056187" cy="1483358"/>
          </a:xfrm>
        </p:grpSpPr>
        <p:sp>
          <p:nvSpPr>
            <p:cNvPr id="49" name="TextBox 48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8364" y="565762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8356" y="3425354"/>
            <a:ext cx="885179" cy="1395917"/>
            <a:chOff x="245041" y="3397103"/>
            <a:chExt cx="885179" cy="1395917"/>
          </a:xfrm>
        </p:grpSpPr>
        <p:sp>
          <p:nvSpPr>
            <p:cNvPr id="57" name="TextBox 56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8417" y="5183827"/>
            <a:ext cx="885179" cy="1395917"/>
            <a:chOff x="245041" y="3397103"/>
            <a:chExt cx="885179" cy="1395917"/>
          </a:xfrm>
        </p:grpSpPr>
        <p:sp>
          <p:nvSpPr>
            <p:cNvPr id="61" name="TextBox 60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99058" y="3452902"/>
            <a:ext cx="1056187" cy="1483358"/>
            <a:chOff x="3299058" y="2379024"/>
            <a:chExt cx="1056187" cy="1483358"/>
          </a:xfrm>
        </p:grpSpPr>
        <p:sp>
          <p:nvSpPr>
            <p:cNvPr id="52" name="TextBox 51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8933" y="287081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13.5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89461" y="3426237"/>
            <a:ext cx="1056187" cy="1536688"/>
            <a:chOff x="5289461" y="2390747"/>
            <a:chExt cx="1056187" cy="1536688"/>
          </a:xfrm>
        </p:grpSpPr>
        <p:sp>
          <p:nvSpPr>
            <p:cNvPr id="70" name="TextBox 69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0.61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0.22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99058" y="5140106"/>
            <a:ext cx="1056187" cy="1483358"/>
            <a:chOff x="3299058" y="2379024"/>
            <a:chExt cx="1056187" cy="1483358"/>
          </a:xfrm>
        </p:grpSpPr>
        <p:sp>
          <p:nvSpPr>
            <p:cNvPr id="78" name="TextBox 77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44.7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8933" y="287081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0.33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8934" y="3322157"/>
              <a:ext cx="885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269841" y="5113441"/>
            <a:ext cx="1085554" cy="1536688"/>
            <a:chOff x="5269841" y="2390747"/>
            <a:chExt cx="1085554" cy="1536688"/>
          </a:xfrm>
        </p:grpSpPr>
        <p:sp>
          <p:nvSpPr>
            <p:cNvPr id="86" name="TextBox 85"/>
            <p:cNvSpPr txBox="1"/>
            <p:nvPr/>
          </p:nvSpPr>
          <p:spPr>
            <a:xfrm>
              <a:off x="5357380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69841" y="291770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1517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94" name="Straight Arrow Connector 93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97" name="Straight Arrow Connector 96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427816" y="3709005"/>
            <a:ext cx="667075" cy="494903"/>
            <a:chOff x="2427816" y="2625033"/>
            <a:chExt cx="667075" cy="494903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319637" y="3747107"/>
            <a:ext cx="1072730" cy="418699"/>
            <a:chOff x="4319637" y="2695372"/>
            <a:chExt cx="1072730" cy="418699"/>
          </a:xfrm>
        </p:grpSpPr>
        <p:cxnSp>
          <p:nvCxnSpPr>
            <p:cNvPr id="103" name="Straight Arrow Connector 102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427816" y="5424784"/>
            <a:ext cx="667075" cy="494903"/>
            <a:chOff x="2427816" y="2625033"/>
            <a:chExt cx="667075" cy="494903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319637" y="5462886"/>
            <a:ext cx="1072730" cy="418699"/>
            <a:chOff x="4319637" y="2695372"/>
            <a:chExt cx="1072730" cy="418699"/>
          </a:xfrm>
        </p:grpSpPr>
        <p:cxnSp>
          <p:nvCxnSpPr>
            <p:cNvPr id="109" name="Straight Arrow Connector 108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91" name="TextBox 90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71016" y="3446062"/>
            <a:ext cx="368067" cy="1483358"/>
            <a:chOff x="3299058" y="2379024"/>
            <a:chExt cx="1056187" cy="1483358"/>
          </a:xfrm>
        </p:grpSpPr>
        <p:sp>
          <p:nvSpPr>
            <p:cNvPr id="114" name="TextBox 11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085350" y="5140106"/>
            <a:ext cx="368067" cy="1483358"/>
            <a:chOff x="3299058" y="2379024"/>
            <a:chExt cx="1056187" cy="1483358"/>
          </a:xfrm>
        </p:grpSpPr>
        <p:sp>
          <p:nvSpPr>
            <p:cNvPr id="119" name="TextBox 118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363242" y="1798838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</a:t>
            </a:r>
            <a:endParaRPr lang="en-US" sz="28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63242" y="227035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  <a:endParaRPr lang="en-US" sz="2800" b="0" baseline="-25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63242" y="275686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en-US" sz="28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5270886" y="4041841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282463" y="5708601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21862" y="109708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17" name="TextBox 116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89461" y="1743396"/>
            <a:ext cx="1056187" cy="1536688"/>
            <a:chOff x="5289461" y="2390747"/>
            <a:chExt cx="1056187" cy="1536688"/>
          </a:xfrm>
        </p:grpSpPr>
        <p:sp>
          <p:nvSpPr>
            <p:cNvPr id="122" name="TextBox 121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127" name="Straight Arrow Connector 126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134" name="TextBox 13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46" name="Rounded Rectangle 45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6040582" y="3362036"/>
            <a:ext cx="2161309" cy="348037"/>
          </a:xfrm>
          <a:custGeom>
            <a:avLst/>
            <a:gdLst>
              <a:gd name="connsiteX0" fmla="*/ 0 w 2161309"/>
              <a:gd name="connsiteY0" fmla="*/ 0 h 683491"/>
              <a:gd name="connsiteX1" fmla="*/ 27709 w 2161309"/>
              <a:gd name="connsiteY1" fmla="*/ 92364 h 683491"/>
              <a:gd name="connsiteX2" fmla="*/ 55418 w 2161309"/>
              <a:gd name="connsiteY2" fmla="*/ 184728 h 683491"/>
              <a:gd name="connsiteX3" fmla="*/ 73891 w 2161309"/>
              <a:gd name="connsiteY3" fmla="*/ 221673 h 683491"/>
              <a:gd name="connsiteX4" fmla="*/ 92363 w 2161309"/>
              <a:gd name="connsiteY4" fmla="*/ 249382 h 683491"/>
              <a:gd name="connsiteX5" fmla="*/ 138545 w 2161309"/>
              <a:gd name="connsiteY5" fmla="*/ 332509 h 683491"/>
              <a:gd name="connsiteX6" fmla="*/ 166254 w 2161309"/>
              <a:gd name="connsiteY6" fmla="*/ 360219 h 683491"/>
              <a:gd name="connsiteX7" fmla="*/ 184727 w 2161309"/>
              <a:gd name="connsiteY7" fmla="*/ 387928 h 683491"/>
              <a:gd name="connsiteX8" fmla="*/ 212436 w 2161309"/>
              <a:gd name="connsiteY8" fmla="*/ 406400 h 683491"/>
              <a:gd name="connsiteX9" fmla="*/ 240145 w 2161309"/>
              <a:gd name="connsiteY9" fmla="*/ 434109 h 683491"/>
              <a:gd name="connsiteX10" fmla="*/ 258618 w 2161309"/>
              <a:gd name="connsiteY10" fmla="*/ 461819 h 683491"/>
              <a:gd name="connsiteX11" fmla="*/ 286327 w 2161309"/>
              <a:gd name="connsiteY11" fmla="*/ 471055 h 683491"/>
              <a:gd name="connsiteX12" fmla="*/ 369454 w 2161309"/>
              <a:gd name="connsiteY12" fmla="*/ 526473 h 683491"/>
              <a:gd name="connsiteX13" fmla="*/ 397163 w 2161309"/>
              <a:gd name="connsiteY13" fmla="*/ 544946 h 683491"/>
              <a:gd name="connsiteX14" fmla="*/ 434109 w 2161309"/>
              <a:gd name="connsiteY14" fmla="*/ 563419 h 683491"/>
              <a:gd name="connsiteX15" fmla="*/ 461818 w 2161309"/>
              <a:gd name="connsiteY15" fmla="*/ 581891 h 683491"/>
              <a:gd name="connsiteX16" fmla="*/ 498763 w 2161309"/>
              <a:gd name="connsiteY16" fmla="*/ 591128 h 683491"/>
              <a:gd name="connsiteX17" fmla="*/ 591127 w 2161309"/>
              <a:gd name="connsiteY17" fmla="*/ 609600 h 683491"/>
              <a:gd name="connsiteX18" fmla="*/ 628073 w 2161309"/>
              <a:gd name="connsiteY18" fmla="*/ 618837 h 683491"/>
              <a:gd name="connsiteX19" fmla="*/ 674254 w 2161309"/>
              <a:gd name="connsiteY19" fmla="*/ 628073 h 683491"/>
              <a:gd name="connsiteX20" fmla="*/ 729673 w 2161309"/>
              <a:gd name="connsiteY20" fmla="*/ 646546 h 683491"/>
              <a:gd name="connsiteX21" fmla="*/ 775854 w 2161309"/>
              <a:gd name="connsiteY21" fmla="*/ 655782 h 683491"/>
              <a:gd name="connsiteX22" fmla="*/ 979054 w 2161309"/>
              <a:gd name="connsiteY22" fmla="*/ 683491 h 683491"/>
              <a:gd name="connsiteX23" fmla="*/ 1588654 w 2161309"/>
              <a:gd name="connsiteY23" fmla="*/ 674255 h 683491"/>
              <a:gd name="connsiteX24" fmla="*/ 1644073 w 2161309"/>
              <a:gd name="connsiteY24" fmla="*/ 655782 h 683491"/>
              <a:gd name="connsiteX25" fmla="*/ 1708727 w 2161309"/>
              <a:gd name="connsiteY25" fmla="*/ 628073 h 683491"/>
              <a:gd name="connsiteX26" fmla="*/ 1764145 w 2161309"/>
              <a:gd name="connsiteY26" fmla="*/ 591128 h 683491"/>
              <a:gd name="connsiteX27" fmla="*/ 1847273 w 2161309"/>
              <a:gd name="connsiteY27" fmla="*/ 535709 h 683491"/>
              <a:gd name="connsiteX28" fmla="*/ 1874982 w 2161309"/>
              <a:gd name="connsiteY28" fmla="*/ 517237 h 683491"/>
              <a:gd name="connsiteX29" fmla="*/ 1902691 w 2161309"/>
              <a:gd name="connsiteY29" fmla="*/ 489528 h 683491"/>
              <a:gd name="connsiteX30" fmla="*/ 1921163 w 2161309"/>
              <a:gd name="connsiteY30" fmla="*/ 461819 h 683491"/>
              <a:gd name="connsiteX31" fmla="*/ 1976582 w 2161309"/>
              <a:gd name="connsiteY31" fmla="*/ 406400 h 683491"/>
              <a:gd name="connsiteX32" fmla="*/ 2041236 w 2161309"/>
              <a:gd name="connsiteY32" fmla="*/ 323273 h 683491"/>
              <a:gd name="connsiteX33" fmla="*/ 2059709 w 2161309"/>
              <a:gd name="connsiteY33" fmla="*/ 295564 h 683491"/>
              <a:gd name="connsiteX34" fmla="*/ 2078182 w 2161309"/>
              <a:gd name="connsiteY34" fmla="*/ 240146 h 683491"/>
              <a:gd name="connsiteX35" fmla="*/ 2096654 w 2161309"/>
              <a:gd name="connsiteY35" fmla="*/ 212437 h 683491"/>
              <a:gd name="connsiteX36" fmla="*/ 2115127 w 2161309"/>
              <a:gd name="connsiteY36" fmla="*/ 157019 h 683491"/>
              <a:gd name="connsiteX37" fmla="*/ 2133600 w 2161309"/>
              <a:gd name="connsiteY37" fmla="*/ 101600 h 683491"/>
              <a:gd name="connsiteX38" fmla="*/ 2152073 w 2161309"/>
              <a:gd name="connsiteY38" fmla="*/ 46182 h 683491"/>
              <a:gd name="connsiteX39" fmla="*/ 2161309 w 2161309"/>
              <a:gd name="connsiteY39" fmla="*/ 18473 h 6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1309" h="683491">
                <a:moveTo>
                  <a:pt x="0" y="0"/>
                </a:moveTo>
                <a:cubicBezTo>
                  <a:pt x="18803" y="112822"/>
                  <a:pt x="-4509" y="6450"/>
                  <a:pt x="27709" y="92364"/>
                </a:cubicBezTo>
                <a:cubicBezTo>
                  <a:pt x="47597" y="145398"/>
                  <a:pt x="23835" y="121564"/>
                  <a:pt x="55418" y="184728"/>
                </a:cubicBezTo>
                <a:cubicBezTo>
                  <a:pt x="61576" y="197043"/>
                  <a:pt x="67060" y="209718"/>
                  <a:pt x="73891" y="221673"/>
                </a:cubicBezTo>
                <a:cubicBezTo>
                  <a:pt x="79398" y="231311"/>
                  <a:pt x="87399" y="239453"/>
                  <a:pt x="92363" y="249382"/>
                </a:cubicBezTo>
                <a:cubicBezTo>
                  <a:pt x="115591" y="295839"/>
                  <a:pt x="80305" y="274267"/>
                  <a:pt x="138545" y="332509"/>
                </a:cubicBezTo>
                <a:cubicBezTo>
                  <a:pt x="147781" y="341746"/>
                  <a:pt x="157892" y="350184"/>
                  <a:pt x="166254" y="360219"/>
                </a:cubicBezTo>
                <a:cubicBezTo>
                  <a:pt x="173360" y="368747"/>
                  <a:pt x="176877" y="380079"/>
                  <a:pt x="184727" y="387928"/>
                </a:cubicBezTo>
                <a:cubicBezTo>
                  <a:pt x="192576" y="395777"/>
                  <a:pt x="203908" y="399294"/>
                  <a:pt x="212436" y="406400"/>
                </a:cubicBezTo>
                <a:cubicBezTo>
                  <a:pt x="222471" y="414762"/>
                  <a:pt x="231783" y="424074"/>
                  <a:pt x="240145" y="434109"/>
                </a:cubicBezTo>
                <a:cubicBezTo>
                  <a:pt x="247252" y="442637"/>
                  <a:pt x="249950" y="454884"/>
                  <a:pt x="258618" y="461819"/>
                </a:cubicBezTo>
                <a:cubicBezTo>
                  <a:pt x="266220" y="467901"/>
                  <a:pt x="277091" y="467976"/>
                  <a:pt x="286327" y="471055"/>
                </a:cubicBezTo>
                <a:lnTo>
                  <a:pt x="369454" y="526473"/>
                </a:lnTo>
                <a:cubicBezTo>
                  <a:pt x="378690" y="532631"/>
                  <a:pt x="387234" y="539982"/>
                  <a:pt x="397163" y="544946"/>
                </a:cubicBezTo>
                <a:cubicBezTo>
                  <a:pt x="409478" y="551104"/>
                  <a:pt x="422154" y="556588"/>
                  <a:pt x="434109" y="563419"/>
                </a:cubicBezTo>
                <a:cubicBezTo>
                  <a:pt x="443747" y="568926"/>
                  <a:pt x="451615" y="577518"/>
                  <a:pt x="461818" y="581891"/>
                </a:cubicBezTo>
                <a:cubicBezTo>
                  <a:pt x="473486" y="586891"/>
                  <a:pt x="486351" y="588468"/>
                  <a:pt x="498763" y="591128"/>
                </a:cubicBezTo>
                <a:cubicBezTo>
                  <a:pt x="529464" y="597707"/>
                  <a:pt x="560667" y="601985"/>
                  <a:pt x="591127" y="609600"/>
                </a:cubicBezTo>
                <a:cubicBezTo>
                  <a:pt x="603442" y="612679"/>
                  <a:pt x="615681" y="616083"/>
                  <a:pt x="628073" y="618837"/>
                </a:cubicBezTo>
                <a:cubicBezTo>
                  <a:pt x="643398" y="622243"/>
                  <a:pt x="659109" y="623942"/>
                  <a:pt x="674254" y="628073"/>
                </a:cubicBezTo>
                <a:cubicBezTo>
                  <a:pt x="693040" y="633196"/>
                  <a:pt x="710579" y="642727"/>
                  <a:pt x="729673" y="646546"/>
                </a:cubicBezTo>
                <a:cubicBezTo>
                  <a:pt x="745067" y="649625"/>
                  <a:pt x="760348" y="653334"/>
                  <a:pt x="775854" y="655782"/>
                </a:cubicBezTo>
                <a:cubicBezTo>
                  <a:pt x="859410" y="668975"/>
                  <a:pt x="902050" y="673866"/>
                  <a:pt x="979054" y="683491"/>
                </a:cubicBezTo>
                <a:cubicBezTo>
                  <a:pt x="1182254" y="680412"/>
                  <a:pt x="1385607" y="682715"/>
                  <a:pt x="1588654" y="674255"/>
                </a:cubicBezTo>
                <a:cubicBezTo>
                  <a:pt x="1608109" y="673444"/>
                  <a:pt x="1625600" y="661940"/>
                  <a:pt x="1644073" y="655782"/>
                </a:cubicBezTo>
                <a:cubicBezTo>
                  <a:pt x="1666688" y="648244"/>
                  <a:pt x="1688751" y="642342"/>
                  <a:pt x="1708727" y="628073"/>
                </a:cubicBezTo>
                <a:cubicBezTo>
                  <a:pt x="1769263" y="584832"/>
                  <a:pt x="1704708" y="610940"/>
                  <a:pt x="1764145" y="591128"/>
                </a:cubicBezTo>
                <a:lnTo>
                  <a:pt x="1847273" y="535709"/>
                </a:lnTo>
                <a:cubicBezTo>
                  <a:pt x="1856509" y="529552"/>
                  <a:pt x="1867133" y="525086"/>
                  <a:pt x="1874982" y="517237"/>
                </a:cubicBezTo>
                <a:cubicBezTo>
                  <a:pt x="1884218" y="508001"/>
                  <a:pt x="1894329" y="499563"/>
                  <a:pt x="1902691" y="489528"/>
                </a:cubicBezTo>
                <a:cubicBezTo>
                  <a:pt x="1909797" y="481000"/>
                  <a:pt x="1913788" y="470116"/>
                  <a:pt x="1921163" y="461819"/>
                </a:cubicBezTo>
                <a:cubicBezTo>
                  <a:pt x="1938519" y="442293"/>
                  <a:pt x="1958109" y="424873"/>
                  <a:pt x="1976582" y="406400"/>
                </a:cubicBezTo>
                <a:cubicBezTo>
                  <a:pt x="2019990" y="362992"/>
                  <a:pt x="1997044" y="389561"/>
                  <a:pt x="2041236" y="323273"/>
                </a:cubicBezTo>
                <a:lnTo>
                  <a:pt x="2059709" y="295564"/>
                </a:lnTo>
                <a:cubicBezTo>
                  <a:pt x="2065867" y="277091"/>
                  <a:pt x="2067381" y="256348"/>
                  <a:pt x="2078182" y="240146"/>
                </a:cubicBezTo>
                <a:cubicBezTo>
                  <a:pt x="2084339" y="230910"/>
                  <a:pt x="2092146" y="222581"/>
                  <a:pt x="2096654" y="212437"/>
                </a:cubicBezTo>
                <a:cubicBezTo>
                  <a:pt x="2104562" y="194643"/>
                  <a:pt x="2108969" y="175492"/>
                  <a:pt x="2115127" y="157019"/>
                </a:cubicBezTo>
                <a:lnTo>
                  <a:pt x="2133600" y="101600"/>
                </a:lnTo>
                <a:lnTo>
                  <a:pt x="2152073" y="46182"/>
                </a:lnTo>
                <a:lnTo>
                  <a:pt x="2161309" y="1847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94951" y="3710073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rom the target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00981" y="5978508"/>
                <a:ext cx="1409040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81" y="5978508"/>
                <a:ext cx="1409040" cy="531749"/>
              </a:xfrm>
              <a:prstGeom prst="rect">
                <a:avLst/>
              </a:prstGeom>
              <a:blipFill>
                <a:blip r:embed="rId5"/>
                <a:stretch>
                  <a:fillRect l="-2165" t="-344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701031" y="6070137"/>
                <a:ext cx="2130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𝟗𝟗𝟗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1" y="6070137"/>
                <a:ext cx="2130968" cy="369332"/>
              </a:xfrm>
              <a:prstGeom prst="rect">
                <a:avLst/>
              </a:prstGeom>
              <a:blipFill>
                <a:blip r:embed="rId6"/>
                <a:stretch>
                  <a:fillRect l="-6571" t="-25000" r="-8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78517" y="4402535"/>
                <a:ext cx="2023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log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17" y="4402535"/>
                <a:ext cx="2023374" cy="461665"/>
              </a:xfrm>
              <a:prstGeom prst="rect">
                <a:avLst/>
              </a:prstGeom>
              <a:blipFill>
                <a:blip r:embed="rId7"/>
                <a:stretch>
                  <a:fillRect l="-906" t="-9211" r="-423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71128" y="4610636"/>
                <a:ext cx="4146199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∗…∗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𝟗𝟗𝟗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8" y="4610636"/>
                <a:ext cx="4146199" cy="385555"/>
              </a:xfrm>
              <a:prstGeom prst="rect">
                <a:avLst/>
              </a:prstGeom>
              <a:blipFill>
                <a:blip r:embed="rId8"/>
                <a:stretch>
                  <a:fillRect l="-1176" r="-294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-30833" y="5060128"/>
                <a:ext cx="5527539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 …+ 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49,999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833" y="5060128"/>
                <a:ext cx="5527539" cy="763094"/>
              </a:xfrm>
              <a:prstGeom prst="rect">
                <a:avLst/>
              </a:prstGeom>
              <a:blipFill>
                <a:blip r:embed="rId9"/>
                <a:stretch>
                  <a:fillRect l="-662" t="-34400" b="-1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997572" y="3267491"/>
            <a:ext cx="1768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Unnormalized</a:t>
            </a: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19481" y="337694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5773" y="3267747"/>
            <a:ext cx="1983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Unnormalized</a:t>
            </a: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log-probabilities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(logits)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1862" y="109708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48421" y="5060128"/>
            <a:ext cx="1704954" cy="1802945"/>
            <a:chOff x="5928656" y="5110421"/>
            <a:chExt cx="2710491" cy="286627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0582" y="5110421"/>
              <a:ext cx="2598565" cy="28662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075683" y="6099600"/>
                  <a:ext cx="7001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683" y="6099600"/>
                  <a:ext cx="70019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1507" r="-54795" b="-1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>
              <a:off x="6060918" y="53844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24705" y="539746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8656" y="686188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3" grpId="0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7252" y="2720480"/>
            <a:ext cx="84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50k training dataset, optimize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W, b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202" y="3682218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training starts with a random values in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 Adjust W, b by a small amount.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3027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blipFill>
                <a:blip r:embed="rId3"/>
                <a:stretch>
                  <a:fillRect l="-1143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81" y="4497804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1) Evaluate the linear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3759" y="4951477"/>
            <a:ext cx="308465" cy="626384"/>
          </a:xfrm>
          <a:custGeom>
            <a:avLst/>
            <a:gdLst>
              <a:gd name="connsiteX0" fmla="*/ 228600 w 238142"/>
              <a:gd name="connsiteY0" fmla="*/ 733425 h 733425"/>
              <a:gd name="connsiteX1" fmla="*/ 142875 w 238142"/>
              <a:gd name="connsiteY1" fmla="*/ 723900 h 733425"/>
              <a:gd name="connsiteX2" fmla="*/ 104775 w 238142"/>
              <a:gd name="connsiteY2" fmla="*/ 666750 h 733425"/>
              <a:gd name="connsiteX3" fmla="*/ 76200 w 238142"/>
              <a:gd name="connsiteY3" fmla="*/ 638175 h 733425"/>
              <a:gd name="connsiteX4" fmla="*/ 47625 w 238142"/>
              <a:gd name="connsiteY4" fmla="*/ 581025 h 733425"/>
              <a:gd name="connsiteX5" fmla="*/ 28575 w 238142"/>
              <a:gd name="connsiteY5" fmla="*/ 523875 h 733425"/>
              <a:gd name="connsiteX6" fmla="*/ 19050 w 238142"/>
              <a:gd name="connsiteY6" fmla="*/ 495300 h 733425"/>
              <a:gd name="connsiteX7" fmla="*/ 9525 w 238142"/>
              <a:gd name="connsiteY7" fmla="*/ 466725 h 733425"/>
              <a:gd name="connsiteX8" fmla="*/ 0 w 238142"/>
              <a:gd name="connsiteY8" fmla="*/ 438150 h 733425"/>
              <a:gd name="connsiteX9" fmla="*/ 28575 w 238142"/>
              <a:gd name="connsiteY9" fmla="*/ 238125 h 733425"/>
              <a:gd name="connsiteX10" fmla="*/ 47625 w 238142"/>
              <a:gd name="connsiteY10" fmla="*/ 209550 h 733425"/>
              <a:gd name="connsiteX11" fmla="*/ 76200 w 238142"/>
              <a:gd name="connsiteY11" fmla="*/ 152400 h 733425"/>
              <a:gd name="connsiteX12" fmla="*/ 104775 w 238142"/>
              <a:gd name="connsiteY12" fmla="*/ 123825 h 733425"/>
              <a:gd name="connsiteX13" fmla="*/ 123825 w 238142"/>
              <a:gd name="connsiteY13" fmla="*/ 95250 h 733425"/>
              <a:gd name="connsiteX14" fmla="*/ 152400 w 238142"/>
              <a:gd name="connsiteY14" fmla="*/ 76200 h 733425"/>
              <a:gd name="connsiteX15" fmla="*/ 180975 w 238142"/>
              <a:gd name="connsiteY15" fmla="*/ 47625 h 733425"/>
              <a:gd name="connsiteX16" fmla="*/ 238125 w 238142"/>
              <a:gd name="connsiteY16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42" h="733425">
                <a:moveTo>
                  <a:pt x="228600" y="733425"/>
                </a:moveTo>
                <a:cubicBezTo>
                  <a:pt x="200025" y="730250"/>
                  <a:pt x="170150" y="732992"/>
                  <a:pt x="142875" y="723900"/>
                </a:cubicBezTo>
                <a:cubicBezTo>
                  <a:pt x="103808" y="710878"/>
                  <a:pt x="121088" y="691220"/>
                  <a:pt x="104775" y="666750"/>
                </a:cubicBezTo>
                <a:cubicBezTo>
                  <a:pt x="97303" y="655542"/>
                  <a:pt x="85725" y="647700"/>
                  <a:pt x="76200" y="638175"/>
                </a:cubicBezTo>
                <a:cubicBezTo>
                  <a:pt x="41462" y="533962"/>
                  <a:pt x="96864" y="691812"/>
                  <a:pt x="47625" y="581025"/>
                </a:cubicBezTo>
                <a:cubicBezTo>
                  <a:pt x="39470" y="562675"/>
                  <a:pt x="34925" y="542925"/>
                  <a:pt x="28575" y="523875"/>
                </a:cubicBezTo>
                <a:lnTo>
                  <a:pt x="19050" y="495300"/>
                </a:lnTo>
                <a:lnTo>
                  <a:pt x="9525" y="466725"/>
                </a:lnTo>
                <a:lnTo>
                  <a:pt x="0" y="438150"/>
                </a:lnTo>
                <a:cubicBezTo>
                  <a:pt x="1843" y="410504"/>
                  <a:pt x="-1775" y="283650"/>
                  <a:pt x="28575" y="238125"/>
                </a:cubicBezTo>
                <a:cubicBezTo>
                  <a:pt x="34925" y="228600"/>
                  <a:pt x="42505" y="219789"/>
                  <a:pt x="47625" y="209550"/>
                </a:cubicBezTo>
                <a:cubicBezTo>
                  <a:pt x="69104" y="166592"/>
                  <a:pt x="42078" y="193346"/>
                  <a:pt x="76200" y="152400"/>
                </a:cubicBezTo>
                <a:cubicBezTo>
                  <a:pt x="84824" y="142052"/>
                  <a:pt x="96151" y="134173"/>
                  <a:pt x="104775" y="123825"/>
                </a:cubicBezTo>
                <a:cubicBezTo>
                  <a:pt x="112104" y="115031"/>
                  <a:pt x="115730" y="103345"/>
                  <a:pt x="123825" y="95250"/>
                </a:cubicBezTo>
                <a:cubicBezTo>
                  <a:pt x="131920" y="87155"/>
                  <a:pt x="143606" y="83529"/>
                  <a:pt x="152400" y="76200"/>
                </a:cubicBezTo>
                <a:cubicBezTo>
                  <a:pt x="162748" y="67576"/>
                  <a:pt x="170342" y="55895"/>
                  <a:pt x="180975" y="47625"/>
                </a:cubicBezTo>
                <a:cubicBezTo>
                  <a:pt x="240767" y="1120"/>
                  <a:pt x="238125" y="33342"/>
                  <a:pt x="2381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53809" y="4956999"/>
            <a:ext cx="0" cy="62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591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utp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59452" y="3105838"/>
            <a:ext cx="2802374" cy="2878167"/>
          </a:xfrm>
          <a:prstGeom prst="rect">
            <a:avLst/>
          </a:prstGeom>
        </p:spPr>
      </p:pic>
      <p:sp>
        <p:nvSpPr>
          <p:cNvPr id="103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 bwMode="auto">
          <a:xfrm>
            <a:off x="573460" y="2431270"/>
            <a:ext cx="7692786" cy="3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1. Initialize W, b with random numbers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itle 1"/>
              <p:cNvSpPr txBox="1">
                <a:spLocks/>
              </p:cNvSpPr>
              <p:nvPr/>
            </p:nvSpPr>
            <p:spPr bwMode="auto">
              <a:xfrm>
                <a:off x="573460" y="3012652"/>
                <a:ext cx="5779715" cy="455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𝑑𝑤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1,2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…; 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𝑑𝑏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𝑑𝑏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460" y="3012652"/>
                <a:ext cx="5779715" cy="455152"/>
              </a:xfrm>
              <a:prstGeom prst="rect">
                <a:avLst/>
              </a:prstGeom>
              <a:blipFill>
                <a:blip r:embed="rId6"/>
                <a:stretch>
                  <a:fillRect l="-1582" t="-12000" b="-29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46839" y="3467804"/>
                <a:ext cx="4304192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𝑑𝑤</m:t>
                        </m:r>
                      </m:e>
                      <m:sub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𝑑𝑤</m:t>
                        </m:r>
                      </m:e>
                      <m:sub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9" y="3467804"/>
                <a:ext cx="4304192" cy="704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itle 1"/>
          <p:cNvSpPr txBox="1">
            <a:spLocks/>
          </p:cNvSpPr>
          <p:nvPr/>
        </p:nvSpPr>
        <p:spPr bwMode="auto">
          <a:xfrm>
            <a:off x="573460" y="4629149"/>
            <a:ext cx="6408365" cy="44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3. Update W and b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47966" y="5089103"/>
                <a:ext cx="545758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𝑙𝑒𝑎𝑟𝑛𝑖𝑛𝑔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𝑟𝑎𝑡𝑒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</m:t>
                      </m:r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1</m:t>
                          </m:r>
                        </m:sub>
                      </m:sSub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66" y="5089103"/>
                <a:ext cx="5457584" cy="477888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847966" y="5566991"/>
                <a:ext cx="545758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𝑙𝑒𝑎𝑟𝑛𝑖𝑛𝑔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𝑟𝑎𝑡𝑒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</m:t>
                      </m:r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2</m:t>
                          </m:r>
                        </m:sub>
                      </m:sSub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66" y="5566991"/>
                <a:ext cx="5457584" cy="477888"/>
              </a:xfrm>
              <a:prstGeom prst="rect">
                <a:avLst/>
              </a:prstGeom>
              <a:blipFill>
                <a:blip r:embed="rId9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5400000">
            <a:off x="3085978" y="59383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115" name="Freeform 114"/>
          <p:cNvSpPr/>
          <p:nvPr/>
        </p:nvSpPr>
        <p:spPr bwMode="auto">
          <a:xfrm>
            <a:off x="344145" y="3546051"/>
            <a:ext cx="232457" cy="1006899"/>
          </a:xfrm>
          <a:custGeom>
            <a:avLst/>
            <a:gdLst>
              <a:gd name="connsiteX0" fmla="*/ 228600 w 238142"/>
              <a:gd name="connsiteY0" fmla="*/ 733425 h 733425"/>
              <a:gd name="connsiteX1" fmla="*/ 142875 w 238142"/>
              <a:gd name="connsiteY1" fmla="*/ 723900 h 733425"/>
              <a:gd name="connsiteX2" fmla="*/ 104775 w 238142"/>
              <a:gd name="connsiteY2" fmla="*/ 666750 h 733425"/>
              <a:gd name="connsiteX3" fmla="*/ 76200 w 238142"/>
              <a:gd name="connsiteY3" fmla="*/ 638175 h 733425"/>
              <a:gd name="connsiteX4" fmla="*/ 47625 w 238142"/>
              <a:gd name="connsiteY4" fmla="*/ 581025 h 733425"/>
              <a:gd name="connsiteX5" fmla="*/ 28575 w 238142"/>
              <a:gd name="connsiteY5" fmla="*/ 523875 h 733425"/>
              <a:gd name="connsiteX6" fmla="*/ 19050 w 238142"/>
              <a:gd name="connsiteY6" fmla="*/ 495300 h 733425"/>
              <a:gd name="connsiteX7" fmla="*/ 9525 w 238142"/>
              <a:gd name="connsiteY7" fmla="*/ 466725 h 733425"/>
              <a:gd name="connsiteX8" fmla="*/ 0 w 238142"/>
              <a:gd name="connsiteY8" fmla="*/ 438150 h 733425"/>
              <a:gd name="connsiteX9" fmla="*/ 28575 w 238142"/>
              <a:gd name="connsiteY9" fmla="*/ 238125 h 733425"/>
              <a:gd name="connsiteX10" fmla="*/ 47625 w 238142"/>
              <a:gd name="connsiteY10" fmla="*/ 209550 h 733425"/>
              <a:gd name="connsiteX11" fmla="*/ 76200 w 238142"/>
              <a:gd name="connsiteY11" fmla="*/ 152400 h 733425"/>
              <a:gd name="connsiteX12" fmla="*/ 104775 w 238142"/>
              <a:gd name="connsiteY12" fmla="*/ 123825 h 733425"/>
              <a:gd name="connsiteX13" fmla="*/ 123825 w 238142"/>
              <a:gd name="connsiteY13" fmla="*/ 95250 h 733425"/>
              <a:gd name="connsiteX14" fmla="*/ 152400 w 238142"/>
              <a:gd name="connsiteY14" fmla="*/ 76200 h 733425"/>
              <a:gd name="connsiteX15" fmla="*/ 180975 w 238142"/>
              <a:gd name="connsiteY15" fmla="*/ 47625 h 733425"/>
              <a:gd name="connsiteX16" fmla="*/ 238125 w 238142"/>
              <a:gd name="connsiteY16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42" h="733425">
                <a:moveTo>
                  <a:pt x="228600" y="733425"/>
                </a:moveTo>
                <a:cubicBezTo>
                  <a:pt x="200025" y="730250"/>
                  <a:pt x="170150" y="732992"/>
                  <a:pt x="142875" y="723900"/>
                </a:cubicBezTo>
                <a:cubicBezTo>
                  <a:pt x="103808" y="710878"/>
                  <a:pt x="121088" y="691220"/>
                  <a:pt x="104775" y="666750"/>
                </a:cubicBezTo>
                <a:cubicBezTo>
                  <a:pt x="97303" y="655542"/>
                  <a:pt x="85725" y="647700"/>
                  <a:pt x="76200" y="638175"/>
                </a:cubicBezTo>
                <a:cubicBezTo>
                  <a:pt x="41462" y="533962"/>
                  <a:pt x="96864" y="691812"/>
                  <a:pt x="47625" y="581025"/>
                </a:cubicBezTo>
                <a:cubicBezTo>
                  <a:pt x="39470" y="562675"/>
                  <a:pt x="34925" y="542925"/>
                  <a:pt x="28575" y="523875"/>
                </a:cubicBezTo>
                <a:lnTo>
                  <a:pt x="19050" y="495300"/>
                </a:lnTo>
                <a:lnTo>
                  <a:pt x="9525" y="466725"/>
                </a:lnTo>
                <a:lnTo>
                  <a:pt x="0" y="438150"/>
                </a:lnTo>
                <a:cubicBezTo>
                  <a:pt x="1843" y="410504"/>
                  <a:pt x="-1775" y="283650"/>
                  <a:pt x="28575" y="238125"/>
                </a:cubicBezTo>
                <a:cubicBezTo>
                  <a:pt x="34925" y="228600"/>
                  <a:pt x="42505" y="219789"/>
                  <a:pt x="47625" y="209550"/>
                </a:cubicBezTo>
                <a:cubicBezTo>
                  <a:pt x="69104" y="166592"/>
                  <a:pt x="42078" y="193346"/>
                  <a:pt x="76200" y="152400"/>
                </a:cubicBezTo>
                <a:cubicBezTo>
                  <a:pt x="84824" y="142052"/>
                  <a:pt x="96151" y="134173"/>
                  <a:pt x="104775" y="123825"/>
                </a:cubicBezTo>
                <a:cubicBezTo>
                  <a:pt x="112104" y="115031"/>
                  <a:pt x="115730" y="103345"/>
                  <a:pt x="123825" y="95250"/>
                </a:cubicBezTo>
                <a:cubicBezTo>
                  <a:pt x="131920" y="87155"/>
                  <a:pt x="143606" y="83529"/>
                  <a:pt x="152400" y="76200"/>
                </a:cubicBezTo>
                <a:cubicBezTo>
                  <a:pt x="162748" y="67576"/>
                  <a:pt x="170342" y="55895"/>
                  <a:pt x="180975" y="47625"/>
                </a:cubicBezTo>
                <a:cubicBezTo>
                  <a:pt x="240767" y="1120"/>
                  <a:pt x="238125" y="33342"/>
                  <a:pt x="2381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744195" y="3557141"/>
            <a:ext cx="0" cy="99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825206" y="1446323"/>
                <a:ext cx="3070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:1 −50,000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𝑖𝑚𝑎𝑔𝑒𝑠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06" y="1446323"/>
                <a:ext cx="3070328" cy="369332"/>
              </a:xfrm>
              <a:prstGeom prst="rect">
                <a:avLst/>
              </a:prstGeom>
              <a:blipFill>
                <a:blip r:embed="rId10"/>
                <a:stretch>
                  <a:fillRect l="-4771" t="-22951" r="-5169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926846" y="1331557"/>
                <a:ext cx="346550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46" y="1331557"/>
                <a:ext cx="3465500" cy="521553"/>
              </a:xfrm>
              <a:prstGeom prst="rect">
                <a:avLst/>
              </a:prstGeom>
              <a:blipFill>
                <a:blip r:embed="rId11"/>
                <a:stretch>
                  <a:fillRect l="-879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itle 1"/>
          <p:cNvSpPr txBox="1">
            <a:spLocks/>
          </p:cNvSpPr>
          <p:nvPr/>
        </p:nvSpPr>
        <p:spPr bwMode="auto">
          <a:xfrm>
            <a:off x="1307174" y="916228"/>
            <a:ext cx="5891717" cy="44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Minimize with respect to W and b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74899" y="3105838"/>
            <a:ext cx="3019137" cy="2939041"/>
            <a:chOff x="318432" y="2059851"/>
            <a:chExt cx="4054633" cy="394706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65" y="2059851"/>
              <a:ext cx="3840000" cy="384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itle 1"/>
                <p:cNvSpPr txBox="1">
                  <a:spLocks/>
                </p:cNvSpPr>
                <p:nvPr/>
              </p:nvSpPr>
              <p:spPr bwMode="auto">
                <a:xfrm>
                  <a:off x="2282772" y="5634516"/>
                  <a:ext cx="721743" cy="372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24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2772" y="5634516"/>
                  <a:ext cx="721743" cy="372401"/>
                </a:xfrm>
                <a:prstGeom prst="rect">
                  <a:avLst/>
                </a:prstGeom>
                <a:blipFill>
                  <a:blip r:embed="rId13"/>
                  <a:stretch>
                    <a:fillRect r="-26136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18432" y="2495552"/>
                  <a:ext cx="6835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32" y="2495552"/>
                  <a:ext cx="68352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6190" r="-47619" b="-8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 bwMode="auto">
            <a:xfrm flipH="1">
              <a:off x="3030069" y="3611413"/>
              <a:ext cx="868808" cy="18741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28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</p:childTnLst>
        </p:cTn>
      </p:par>
    </p:tnLst>
    <p:bldLst>
      <p:bldP spid="113" grpId="0"/>
      <p:bldP spid="2" grpId="0"/>
      <p:bldP spid="114" grpId="0"/>
      <p:bldP spid="3" grpId="0"/>
      <p:bldP spid="1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utp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48023" y="3117269"/>
            <a:ext cx="2816448" cy="2892622"/>
          </a:xfrm>
          <a:prstGeom prst="rect">
            <a:avLst/>
          </a:prstGeom>
        </p:spPr>
      </p:pic>
      <p:sp>
        <p:nvSpPr>
          <p:cNvPr id="103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 bwMode="auto">
          <a:xfrm>
            <a:off x="573460" y="2431270"/>
            <a:ext cx="7692786" cy="3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1. Initialize W, b with random numbers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itle 1"/>
              <p:cNvSpPr txBox="1">
                <a:spLocks/>
              </p:cNvSpPr>
              <p:nvPr/>
            </p:nvSpPr>
            <p:spPr bwMode="auto">
              <a:xfrm>
                <a:off x="573460" y="3012652"/>
                <a:ext cx="5779715" cy="455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  <a:ea typeface="ＭＳ Ｐゴシック" pitchFamily="-112" charset="-128"/>
                    <a:cs typeface="ＭＳ Ｐゴシック" pitchFamily="-112" charset="-128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" pitchFamily="31" charset="0"/>
                  </a:defRPr>
                </a:lvl9pPr>
              </a:lstStyle>
              <a:p>
                <a:pPr algn="l"/>
                <a:r>
                  <a:rPr lang="en-US" sz="24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𝑑𝑤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1,2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…; 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𝑑𝑏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𝑑𝑏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460" y="3012652"/>
                <a:ext cx="5779715" cy="455152"/>
              </a:xfrm>
              <a:prstGeom prst="rect">
                <a:avLst/>
              </a:prstGeom>
              <a:blipFill>
                <a:blip r:embed="rId6"/>
                <a:stretch>
                  <a:fillRect l="-1582" t="-12000" b="-29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46839" y="3467804"/>
                <a:ext cx="4304192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𝑑𝑤</m:t>
                        </m:r>
                      </m:e>
                      <m:sub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𝑑𝑤</m:t>
                        </m:r>
                      </m:e>
                      <m:sub>
                        <m:r>
                          <a:rPr lang="en-US" b="0" i="1" ker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ker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kern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9" y="3467804"/>
                <a:ext cx="4304192" cy="704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itle 1"/>
          <p:cNvSpPr txBox="1">
            <a:spLocks/>
          </p:cNvSpPr>
          <p:nvPr/>
        </p:nvSpPr>
        <p:spPr bwMode="auto">
          <a:xfrm>
            <a:off x="573460" y="4629149"/>
            <a:ext cx="6408365" cy="44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3. Update W and b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47966" y="5089103"/>
                <a:ext cx="545758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𝑙𝑒𝑎𝑟𝑛𝑖𝑛𝑔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𝑟𝑎𝑡𝑒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</m:t>
                      </m:r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1</m:t>
                          </m:r>
                        </m:sub>
                      </m:sSub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66" y="5089103"/>
                <a:ext cx="5457584" cy="477888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847966" y="5566991"/>
                <a:ext cx="545758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1,1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𝑙𝑒𝑎𝑟𝑛𝑖𝑛𝑔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𝑟𝑎𝑡𝑒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</m:t>
                      </m:r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ker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2</m:t>
                          </m:r>
                        </m:sub>
                      </m:sSub>
                      <m:r>
                        <a:rPr lang="en-US" b="0" i="1" ker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66" y="5566991"/>
                <a:ext cx="5457584" cy="477888"/>
              </a:xfrm>
              <a:prstGeom prst="rect">
                <a:avLst/>
              </a:prstGeom>
              <a:blipFill>
                <a:blip r:embed="rId9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5400000">
            <a:off x="3085978" y="59383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115" name="Freeform 114"/>
          <p:cNvSpPr/>
          <p:nvPr/>
        </p:nvSpPr>
        <p:spPr bwMode="auto">
          <a:xfrm>
            <a:off x="344145" y="3546051"/>
            <a:ext cx="232457" cy="1006899"/>
          </a:xfrm>
          <a:custGeom>
            <a:avLst/>
            <a:gdLst>
              <a:gd name="connsiteX0" fmla="*/ 228600 w 238142"/>
              <a:gd name="connsiteY0" fmla="*/ 733425 h 733425"/>
              <a:gd name="connsiteX1" fmla="*/ 142875 w 238142"/>
              <a:gd name="connsiteY1" fmla="*/ 723900 h 733425"/>
              <a:gd name="connsiteX2" fmla="*/ 104775 w 238142"/>
              <a:gd name="connsiteY2" fmla="*/ 666750 h 733425"/>
              <a:gd name="connsiteX3" fmla="*/ 76200 w 238142"/>
              <a:gd name="connsiteY3" fmla="*/ 638175 h 733425"/>
              <a:gd name="connsiteX4" fmla="*/ 47625 w 238142"/>
              <a:gd name="connsiteY4" fmla="*/ 581025 h 733425"/>
              <a:gd name="connsiteX5" fmla="*/ 28575 w 238142"/>
              <a:gd name="connsiteY5" fmla="*/ 523875 h 733425"/>
              <a:gd name="connsiteX6" fmla="*/ 19050 w 238142"/>
              <a:gd name="connsiteY6" fmla="*/ 495300 h 733425"/>
              <a:gd name="connsiteX7" fmla="*/ 9525 w 238142"/>
              <a:gd name="connsiteY7" fmla="*/ 466725 h 733425"/>
              <a:gd name="connsiteX8" fmla="*/ 0 w 238142"/>
              <a:gd name="connsiteY8" fmla="*/ 438150 h 733425"/>
              <a:gd name="connsiteX9" fmla="*/ 28575 w 238142"/>
              <a:gd name="connsiteY9" fmla="*/ 238125 h 733425"/>
              <a:gd name="connsiteX10" fmla="*/ 47625 w 238142"/>
              <a:gd name="connsiteY10" fmla="*/ 209550 h 733425"/>
              <a:gd name="connsiteX11" fmla="*/ 76200 w 238142"/>
              <a:gd name="connsiteY11" fmla="*/ 152400 h 733425"/>
              <a:gd name="connsiteX12" fmla="*/ 104775 w 238142"/>
              <a:gd name="connsiteY12" fmla="*/ 123825 h 733425"/>
              <a:gd name="connsiteX13" fmla="*/ 123825 w 238142"/>
              <a:gd name="connsiteY13" fmla="*/ 95250 h 733425"/>
              <a:gd name="connsiteX14" fmla="*/ 152400 w 238142"/>
              <a:gd name="connsiteY14" fmla="*/ 76200 h 733425"/>
              <a:gd name="connsiteX15" fmla="*/ 180975 w 238142"/>
              <a:gd name="connsiteY15" fmla="*/ 47625 h 733425"/>
              <a:gd name="connsiteX16" fmla="*/ 238125 w 238142"/>
              <a:gd name="connsiteY16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42" h="733425">
                <a:moveTo>
                  <a:pt x="228600" y="733425"/>
                </a:moveTo>
                <a:cubicBezTo>
                  <a:pt x="200025" y="730250"/>
                  <a:pt x="170150" y="732992"/>
                  <a:pt x="142875" y="723900"/>
                </a:cubicBezTo>
                <a:cubicBezTo>
                  <a:pt x="103808" y="710878"/>
                  <a:pt x="121088" y="691220"/>
                  <a:pt x="104775" y="666750"/>
                </a:cubicBezTo>
                <a:cubicBezTo>
                  <a:pt x="97303" y="655542"/>
                  <a:pt x="85725" y="647700"/>
                  <a:pt x="76200" y="638175"/>
                </a:cubicBezTo>
                <a:cubicBezTo>
                  <a:pt x="41462" y="533962"/>
                  <a:pt x="96864" y="691812"/>
                  <a:pt x="47625" y="581025"/>
                </a:cubicBezTo>
                <a:cubicBezTo>
                  <a:pt x="39470" y="562675"/>
                  <a:pt x="34925" y="542925"/>
                  <a:pt x="28575" y="523875"/>
                </a:cubicBezTo>
                <a:lnTo>
                  <a:pt x="19050" y="495300"/>
                </a:lnTo>
                <a:lnTo>
                  <a:pt x="9525" y="466725"/>
                </a:lnTo>
                <a:lnTo>
                  <a:pt x="0" y="438150"/>
                </a:lnTo>
                <a:cubicBezTo>
                  <a:pt x="1843" y="410504"/>
                  <a:pt x="-1775" y="283650"/>
                  <a:pt x="28575" y="238125"/>
                </a:cubicBezTo>
                <a:cubicBezTo>
                  <a:pt x="34925" y="228600"/>
                  <a:pt x="42505" y="219789"/>
                  <a:pt x="47625" y="209550"/>
                </a:cubicBezTo>
                <a:cubicBezTo>
                  <a:pt x="69104" y="166592"/>
                  <a:pt x="42078" y="193346"/>
                  <a:pt x="76200" y="152400"/>
                </a:cubicBezTo>
                <a:cubicBezTo>
                  <a:pt x="84824" y="142052"/>
                  <a:pt x="96151" y="134173"/>
                  <a:pt x="104775" y="123825"/>
                </a:cubicBezTo>
                <a:cubicBezTo>
                  <a:pt x="112104" y="115031"/>
                  <a:pt x="115730" y="103345"/>
                  <a:pt x="123825" y="95250"/>
                </a:cubicBezTo>
                <a:cubicBezTo>
                  <a:pt x="131920" y="87155"/>
                  <a:pt x="143606" y="83529"/>
                  <a:pt x="152400" y="76200"/>
                </a:cubicBezTo>
                <a:cubicBezTo>
                  <a:pt x="162748" y="67576"/>
                  <a:pt x="170342" y="55895"/>
                  <a:pt x="180975" y="47625"/>
                </a:cubicBezTo>
                <a:cubicBezTo>
                  <a:pt x="240767" y="1120"/>
                  <a:pt x="238125" y="33342"/>
                  <a:pt x="2381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744195" y="3557141"/>
            <a:ext cx="0" cy="99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825206" y="1446323"/>
                <a:ext cx="3070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:1 −50,000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𝑖𝑚𝑎𝑔𝑒𝑠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06" y="1446323"/>
                <a:ext cx="3070328" cy="369332"/>
              </a:xfrm>
              <a:prstGeom prst="rect">
                <a:avLst/>
              </a:prstGeom>
              <a:blipFill>
                <a:blip r:embed="rId10"/>
                <a:stretch>
                  <a:fillRect l="-4771" t="-22951" r="-5169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926846" y="1331557"/>
                <a:ext cx="346550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46" y="1331557"/>
                <a:ext cx="3465500" cy="521553"/>
              </a:xfrm>
              <a:prstGeom prst="rect">
                <a:avLst/>
              </a:prstGeom>
              <a:blipFill>
                <a:blip r:embed="rId11"/>
                <a:stretch>
                  <a:fillRect l="-879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itle 1"/>
          <p:cNvSpPr txBox="1">
            <a:spLocks/>
          </p:cNvSpPr>
          <p:nvPr/>
        </p:nvSpPr>
        <p:spPr bwMode="auto">
          <a:xfrm>
            <a:off x="1307174" y="916228"/>
            <a:ext cx="5891717" cy="44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Minimize with respect to W and b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74899" y="3430267"/>
            <a:ext cx="2000095" cy="2614612"/>
            <a:chOff x="318432" y="2495552"/>
            <a:chExt cx="2686083" cy="35113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itle 1"/>
                <p:cNvSpPr txBox="1">
                  <a:spLocks/>
                </p:cNvSpPr>
                <p:nvPr/>
              </p:nvSpPr>
              <p:spPr bwMode="auto">
                <a:xfrm>
                  <a:off x="2282772" y="5634516"/>
                  <a:ext cx="721743" cy="372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  <a:ea typeface="ＭＳ Ｐゴシック" pitchFamily="-112" charset="-128"/>
                      <a:cs typeface="ＭＳ Ｐゴシック" pitchFamily="-112" charset="-128"/>
                    </a:defRPr>
                  </a:lvl5pPr>
                  <a:lvl6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6pPr>
                  <a:lvl7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7pPr>
                  <a:lvl8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8pPr>
                  <a:lvl9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Times" pitchFamily="31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2400" b="0" kern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2772" y="5634516"/>
                  <a:ext cx="721743" cy="372401"/>
                </a:xfrm>
                <a:prstGeom prst="rect">
                  <a:avLst/>
                </a:prstGeom>
                <a:blipFill>
                  <a:blip r:embed="rId12"/>
                  <a:stretch>
                    <a:fillRect r="-26136" b="-347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18432" y="2495552"/>
                  <a:ext cx="6835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32" y="2495552"/>
                  <a:ext cx="68352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6190" r="-47619" b="-8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47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98:Templates:Blank Presentation</Template>
  <TotalTime>45715</TotalTime>
  <Words>3728</Words>
  <Application>Microsoft Office PowerPoint</Application>
  <PresentationFormat>On-screen Show (4:3)</PresentationFormat>
  <Paragraphs>779</Paragraphs>
  <Slides>26</Slides>
  <Notes>25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MS PGothic</vt:lpstr>
      <vt:lpstr>Arial</vt:lpstr>
      <vt:lpstr>Cambria Math</vt:lpstr>
      <vt:lpstr>Times</vt:lpstr>
      <vt:lpstr>Blank Presentation</vt:lpstr>
      <vt:lpstr>Deep Learning in Image analysis Lecture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</dc:title>
  <dc:creator>Peter Kalivas</dc:creator>
  <cp:lastModifiedBy>Sato, Takashi</cp:lastModifiedBy>
  <cp:revision>1256</cp:revision>
  <cp:lastPrinted>2002-04-23T11:20:24Z</cp:lastPrinted>
  <dcterms:created xsi:type="dcterms:W3CDTF">2010-10-24T13:01:11Z</dcterms:created>
  <dcterms:modified xsi:type="dcterms:W3CDTF">2021-10-27T13:51:11Z</dcterms:modified>
</cp:coreProperties>
</file>