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619" r:id="rId2"/>
    <p:sldId id="836" r:id="rId3"/>
    <p:sldId id="835" r:id="rId4"/>
    <p:sldId id="846" r:id="rId5"/>
    <p:sldId id="837" r:id="rId6"/>
    <p:sldId id="839" r:id="rId7"/>
    <p:sldId id="827" r:id="rId8"/>
    <p:sldId id="840" r:id="rId9"/>
    <p:sldId id="841" r:id="rId10"/>
    <p:sldId id="844" r:id="rId11"/>
    <p:sldId id="850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-11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-11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-11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-11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-111" charset="0"/>
        <a:ea typeface="+mn-ea"/>
        <a:cs typeface="+mn-cs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Times" pitchFamily="-111" charset="0"/>
        <a:ea typeface="+mn-ea"/>
        <a:cs typeface="+mn-cs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Times" pitchFamily="-111" charset="0"/>
        <a:ea typeface="+mn-ea"/>
        <a:cs typeface="+mn-cs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Times" pitchFamily="-111" charset="0"/>
        <a:ea typeface="+mn-ea"/>
        <a:cs typeface="+mn-cs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Times" pitchFamily="-111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53ABE6-018B-44B8-A68F-36E0FAE9D074}">
          <p14:sldIdLst>
            <p14:sldId id="619"/>
            <p14:sldId id="836"/>
            <p14:sldId id="835"/>
            <p14:sldId id="846"/>
            <p14:sldId id="837"/>
            <p14:sldId id="839"/>
            <p14:sldId id="827"/>
            <p14:sldId id="840"/>
            <p14:sldId id="841"/>
            <p14:sldId id="844"/>
            <p14:sldId id="850"/>
          </p14:sldIdLst>
        </p14:section>
        <p14:section name="Untitled Section" id="{24609272-50D9-4718-AED0-98AC848A573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78FF"/>
    <a:srgbClr val="CC0000"/>
    <a:srgbClr val="FF6633"/>
    <a:srgbClr val="00FF00"/>
    <a:srgbClr val="99FF33"/>
    <a:srgbClr val="FFFF00"/>
    <a:srgbClr val="0099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4"/>
    <p:restoredTop sz="81971" autoAdjust="0"/>
  </p:normalViewPr>
  <p:slideViewPr>
    <p:cSldViewPr snapToGrid="0">
      <p:cViewPr varScale="1">
        <p:scale>
          <a:sx n="98" d="100"/>
          <a:sy n="98" d="100"/>
        </p:scale>
        <p:origin x="135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-208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3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3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3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31" charset="0"/>
              </a:defRPr>
            </a:lvl1pPr>
          </a:lstStyle>
          <a:p>
            <a:pPr>
              <a:defRPr/>
            </a:pPr>
            <a:fld id="{7C5DDC01-8C4B-5D4A-9FA8-4A30B30C53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46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" pitchFamily="3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" pitchFamily="3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" pitchFamily="3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" pitchFamily="31" charset="0"/>
              </a:defRPr>
            </a:lvl1pPr>
          </a:lstStyle>
          <a:p>
            <a:pPr>
              <a:defRPr/>
            </a:pPr>
            <a:fld id="{BDAED537-D5D3-2643-A3B6-0423052EF0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96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31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31" charset="0"/>
        <a:ea typeface="ＭＳ Ｐゴシック" pitchFamily="3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31" charset="0"/>
        <a:ea typeface="ＭＳ Ｐゴシック" pitchFamily="3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31" charset="0"/>
        <a:ea typeface="ＭＳ Ｐゴシック" pitchFamily="3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31" charset="0"/>
        <a:ea typeface="ＭＳ Ｐゴシック" pitchFamily="3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42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97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81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3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these </a:t>
            </a:r>
            <a:r>
              <a:rPr lang="en-US" baseline="0" dirty="0" smtClean="0"/>
              <a:t>templates later, but for now let’s assume that the program has created templates, and let me explain how the program use these templates.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8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73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3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92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66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6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ED537-D5D3-2643-A3B6-0423052EF00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21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E6FE4-7724-4046-A5F2-72C6A0343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8403B-61B1-E44D-AE9A-E8E94493B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2E062-0BE4-6C46-B8D3-2FFFA11399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3BCD7-611F-6340-9D39-248D11C2F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0A766-E9EF-D143-9B83-A0D20203A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A0CE4-7549-EF46-8B32-20D8EFE2A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F217F-89E4-994B-8ABE-CC13CBCE4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3F359-9750-854B-A0D6-7225794B4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52295-AA12-E947-9851-4EC6EADF1C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05C93-604C-8944-8A4C-B1A2AD516F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5EC80-D79E-0C49-B351-6E66857F30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98C51-FAB1-4743-BE18-8759A2A1F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" pitchFamily="3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" pitchFamily="3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" pitchFamily="31" charset="0"/>
              </a:defRPr>
            </a:lvl1pPr>
          </a:lstStyle>
          <a:p>
            <a:pPr>
              <a:defRPr/>
            </a:pPr>
            <a:fld id="{58896962-A8C4-4844-A486-D1230B0576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31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31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31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31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31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31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31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3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0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0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02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282701"/>
            <a:ext cx="7772400" cy="1250949"/>
          </a:xfrm>
        </p:spPr>
        <p:txBody>
          <a:bodyPr/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Deep Learning in Image analysis</a:t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Lecture 3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714500" y="4356101"/>
            <a:ext cx="6413500" cy="901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4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Takashi Sato &amp; Tom Jhou</a:t>
            </a:r>
            <a:endParaRPr lang="en-US" sz="40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77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" y="1026110"/>
            <a:ext cx="1020882" cy="91227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45041" y="1781256"/>
            <a:ext cx="885179" cy="1395917"/>
            <a:chOff x="245041" y="3397103"/>
            <a:chExt cx="885179" cy="1395917"/>
          </a:xfrm>
        </p:grpSpPr>
        <p:sp>
          <p:nvSpPr>
            <p:cNvPr id="13" name="TextBox 12"/>
            <p:cNvSpPr txBox="1"/>
            <p:nvPr/>
          </p:nvSpPr>
          <p:spPr>
            <a:xfrm>
              <a:off x="245041" y="3397103"/>
              <a:ext cx="7633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at: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041" y="3833451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og: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5041" y="426980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ar: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229099" y="1770061"/>
            <a:ext cx="1056187" cy="1483358"/>
            <a:chOff x="1229099" y="1845482"/>
            <a:chExt cx="1056187" cy="1483358"/>
          </a:xfrm>
        </p:grpSpPr>
        <p:sp>
          <p:nvSpPr>
            <p:cNvPr id="21" name="TextBox 20"/>
            <p:cNvSpPr txBox="1"/>
            <p:nvPr/>
          </p:nvSpPr>
          <p:spPr>
            <a:xfrm>
              <a:off x="1432066" y="1880169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3.2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32066" y="2316517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5.1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11840" y="2752866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-1.7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229099" y="1845482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415" y="779072"/>
                <a:ext cx="1347868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Image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000" b="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" y="779072"/>
                <a:ext cx="1347868" cy="412934"/>
              </a:xfrm>
              <a:prstGeom prst="rect">
                <a:avLst/>
              </a:prstGeom>
              <a:blipFill>
                <a:blip r:embed="rId4"/>
                <a:stretch>
                  <a:fillRect l="-4525" t="-4412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1235802" y="1262578"/>
            <a:ext cx="982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Scores</a:t>
            </a:r>
            <a:endParaRPr lang="en-US" sz="2000" b="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250807" y="1094094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Convert</a:t>
            </a:r>
          </a:p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to &gt; 0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155724" y="1105815"/>
            <a:ext cx="1340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Normalize</a:t>
            </a:r>
          </a:p>
          <a:p>
            <a:pPr algn="ctr"/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sum = 1)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3228558" y="1770061"/>
            <a:ext cx="1126687" cy="1483358"/>
            <a:chOff x="3228558" y="2379024"/>
            <a:chExt cx="1126687" cy="1483358"/>
          </a:xfrm>
        </p:grpSpPr>
        <p:sp>
          <p:nvSpPr>
            <p:cNvPr id="117" name="TextBox 116"/>
            <p:cNvSpPr txBox="1"/>
            <p:nvPr/>
          </p:nvSpPr>
          <p:spPr>
            <a:xfrm>
              <a:off x="3428933" y="2434467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24.5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228558" y="2870816"/>
              <a:ext cx="10855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164.0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428933" y="3322157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0.18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3299058" y="2379024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289461" y="1743396"/>
            <a:ext cx="1056187" cy="1536688"/>
            <a:chOff x="5289461" y="2390747"/>
            <a:chExt cx="1056187" cy="1536688"/>
          </a:xfrm>
        </p:grpSpPr>
        <p:sp>
          <p:nvSpPr>
            <p:cNvPr id="122" name="TextBox 121"/>
            <p:cNvSpPr txBox="1"/>
            <p:nvPr/>
          </p:nvSpPr>
          <p:spPr>
            <a:xfrm>
              <a:off x="5363242" y="2446189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0.13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363242" y="2917706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0.87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363242" y="3404215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0.00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5289461" y="2390747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427816" y="1983544"/>
            <a:ext cx="667075" cy="494903"/>
            <a:chOff x="2427816" y="2625033"/>
            <a:chExt cx="667075" cy="494903"/>
          </a:xfrm>
        </p:grpSpPr>
        <p:cxnSp>
          <p:nvCxnSpPr>
            <p:cNvPr id="127" name="Straight Arrow Connector 126"/>
            <p:cNvCxnSpPr/>
            <p:nvPr/>
          </p:nvCxnSpPr>
          <p:spPr bwMode="auto">
            <a:xfrm>
              <a:off x="2487760" y="3119936"/>
              <a:ext cx="60713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28" name="TextBox 127"/>
            <p:cNvSpPr txBox="1"/>
            <p:nvPr/>
          </p:nvSpPr>
          <p:spPr>
            <a:xfrm>
              <a:off x="2427816" y="2625033"/>
              <a:ext cx="5982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exp</a:t>
              </a:r>
              <a:endParaRPr lang="en-US" sz="2000" b="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319637" y="2053883"/>
            <a:ext cx="1072730" cy="418699"/>
            <a:chOff x="4319637" y="2695372"/>
            <a:chExt cx="1072730" cy="418699"/>
          </a:xfrm>
        </p:grpSpPr>
        <p:cxnSp>
          <p:nvCxnSpPr>
            <p:cNvPr id="130" name="Straight Arrow Connector 129"/>
            <p:cNvCxnSpPr/>
            <p:nvPr/>
          </p:nvCxnSpPr>
          <p:spPr bwMode="auto">
            <a:xfrm>
              <a:off x="4504127" y="3114071"/>
              <a:ext cx="5778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31" name="TextBox 130"/>
            <p:cNvSpPr txBox="1"/>
            <p:nvPr/>
          </p:nvSpPr>
          <p:spPr>
            <a:xfrm>
              <a:off x="4319637" y="2695372"/>
              <a:ext cx="1072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normalize</a:t>
              </a:r>
              <a:endParaRPr lang="en-US" sz="1600" b="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2" name="Title 1"/>
          <p:cNvSpPr txBox="1">
            <a:spLocks/>
          </p:cNvSpPr>
          <p:nvPr/>
        </p:nvSpPr>
        <p:spPr bwMode="auto">
          <a:xfrm>
            <a:off x="279400" y="254001"/>
            <a:ext cx="8250004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Loss function (</a:t>
            </a:r>
            <a:r>
              <a:rPr lang="en-US" sz="3200" b="0" kern="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</a:t>
            </a:r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en-US" sz="32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8085350" y="1770061"/>
            <a:ext cx="368067" cy="1483358"/>
            <a:chOff x="3299058" y="2379024"/>
            <a:chExt cx="1056187" cy="1483358"/>
          </a:xfrm>
        </p:grpSpPr>
        <p:sp>
          <p:nvSpPr>
            <p:cNvPr id="134" name="TextBox 133"/>
            <p:cNvSpPr txBox="1"/>
            <p:nvPr/>
          </p:nvSpPr>
          <p:spPr>
            <a:xfrm>
              <a:off x="3929071" y="2434467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929071" y="2870816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929071" y="3322157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3299058" y="2379024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7820960" y="1282193"/>
            <a:ext cx="896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en-US" sz="2000" b="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5257384" y="2350010"/>
            <a:ext cx="3259563" cy="328721"/>
          </a:xfrm>
          <a:prstGeom prst="roundRect">
            <a:avLst/>
          </a:pr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47" name="Freeform 46"/>
          <p:cNvSpPr/>
          <p:nvPr/>
        </p:nvSpPr>
        <p:spPr bwMode="auto">
          <a:xfrm>
            <a:off x="6040582" y="3362036"/>
            <a:ext cx="2161309" cy="348037"/>
          </a:xfrm>
          <a:custGeom>
            <a:avLst/>
            <a:gdLst>
              <a:gd name="connsiteX0" fmla="*/ 0 w 2161309"/>
              <a:gd name="connsiteY0" fmla="*/ 0 h 683491"/>
              <a:gd name="connsiteX1" fmla="*/ 27709 w 2161309"/>
              <a:gd name="connsiteY1" fmla="*/ 92364 h 683491"/>
              <a:gd name="connsiteX2" fmla="*/ 55418 w 2161309"/>
              <a:gd name="connsiteY2" fmla="*/ 184728 h 683491"/>
              <a:gd name="connsiteX3" fmla="*/ 73891 w 2161309"/>
              <a:gd name="connsiteY3" fmla="*/ 221673 h 683491"/>
              <a:gd name="connsiteX4" fmla="*/ 92363 w 2161309"/>
              <a:gd name="connsiteY4" fmla="*/ 249382 h 683491"/>
              <a:gd name="connsiteX5" fmla="*/ 138545 w 2161309"/>
              <a:gd name="connsiteY5" fmla="*/ 332509 h 683491"/>
              <a:gd name="connsiteX6" fmla="*/ 166254 w 2161309"/>
              <a:gd name="connsiteY6" fmla="*/ 360219 h 683491"/>
              <a:gd name="connsiteX7" fmla="*/ 184727 w 2161309"/>
              <a:gd name="connsiteY7" fmla="*/ 387928 h 683491"/>
              <a:gd name="connsiteX8" fmla="*/ 212436 w 2161309"/>
              <a:gd name="connsiteY8" fmla="*/ 406400 h 683491"/>
              <a:gd name="connsiteX9" fmla="*/ 240145 w 2161309"/>
              <a:gd name="connsiteY9" fmla="*/ 434109 h 683491"/>
              <a:gd name="connsiteX10" fmla="*/ 258618 w 2161309"/>
              <a:gd name="connsiteY10" fmla="*/ 461819 h 683491"/>
              <a:gd name="connsiteX11" fmla="*/ 286327 w 2161309"/>
              <a:gd name="connsiteY11" fmla="*/ 471055 h 683491"/>
              <a:gd name="connsiteX12" fmla="*/ 369454 w 2161309"/>
              <a:gd name="connsiteY12" fmla="*/ 526473 h 683491"/>
              <a:gd name="connsiteX13" fmla="*/ 397163 w 2161309"/>
              <a:gd name="connsiteY13" fmla="*/ 544946 h 683491"/>
              <a:gd name="connsiteX14" fmla="*/ 434109 w 2161309"/>
              <a:gd name="connsiteY14" fmla="*/ 563419 h 683491"/>
              <a:gd name="connsiteX15" fmla="*/ 461818 w 2161309"/>
              <a:gd name="connsiteY15" fmla="*/ 581891 h 683491"/>
              <a:gd name="connsiteX16" fmla="*/ 498763 w 2161309"/>
              <a:gd name="connsiteY16" fmla="*/ 591128 h 683491"/>
              <a:gd name="connsiteX17" fmla="*/ 591127 w 2161309"/>
              <a:gd name="connsiteY17" fmla="*/ 609600 h 683491"/>
              <a:gd name="connsiteX18" fmla="*/ 628073 w 2161309"/>
              <a:gd name="connsiteY18" fmla="*/ 618837 h 683491"/>
              <a:gd name="connsiteX19" fmla="*/ 674254 w 2161309"/>
              <a:gd name="connsiteY19" fmla="*/ 628073 h 683491"/>
              <a:gd name="connsiteX20" fmla="*/ 729673 w 2161309"/>
              <a:gd name="connsiteY20" fmla="*/ 646546 h 683491"/>
              <a:gd name="connsiteX21" fmla="*/ 775854 w 2161309"/>
              <a:gd name="connsiteY21" fmla="*/ 655782 h 683491"/>
              <a:gd name="connsiteX22" fmla="*/ 979054 w 2161309"/>
              <a:gd name="connsiteY22" fmla="*/ 683491 h 683491"/>
              <a:gd name="connsiteX23" fmla="*/ 1588654 w 2161309"/>
              <a:gd name="connsiteY23" fmla="*/ 674255 h 683491"/>
              <a:gd name="connsiteX24" fmla="*/ 1644073 w 2161309"/>
              <a:gd name="connsiteY24" fmla="*/ 655782 h 683491"/>
              <a:gd name="connsiteX25" fmla="*/ 1708727 w 2161309"/>
              <a:gd name="connsiteY25" fmla="*/ 628073 h 683491"/>
              <a:gd name="connsiteX26" fmla="*/ 1764145 w 2161309"/>
              <a:gd name="connsiteY26" fmla="*/ 591128 h 683491"/>
              <a:gd name="connsiteX27" fmla="*/ 1847273 w 2161309"/>
              <a:gd name="connsiteY27" fmla="*/ 535709 h 683491"/>
              <a:gd name="connsiteX28" fmla="*/ 1874982 w 2161309"/>
              <a:gd name="connsiteY28" fmla="*/ 517237 h 683491"/>
              <a:gd name="connsiteX29" fmla="*/ 1902691 w 2161309"/>
              <a:gd name="connsiteY29" fmla="*/ 489528 h 683491"/>
              <a:gd name="connsiteX30" fmla="*/ 1921163 w 2161309"/>
              <a:gd name="connsiteY30" fmla="*/ 461819 h 683491"/>
              <a:gd name="connsiteX31" fmla="*/ 1976582 w 2161309"/>
              <a:gd name="connsiteY31" fmla="*/ 406400 h 683491"/>
              <a:gd name="connsiteX32" fmla="*/ 2041236 w 2161309"/>
              <a:gd name="connsiteY32" fmla="*/ 323273 h 683491"/>
              <a:gd name="connsiteX33" fmla="*/ 2059709 w 2161309"/>
              <a:gd name="connsiteY33" fmla="*/ 295564 h 683491"/>
              <a:gd name="connsiteX34" fmla="*/ 2078182 w 2161309"/>
              <a:gd name="connsiteY34" fmla="*/ 240146 h 683491"/>
              <a:gd name="connsiteX35" fmla="*/ 2096654 w 2161309"/>
              <a:gd name="connsiteY35" fmla="*/ 212437 h 683491"/>
              <a:gd name="connsiteX36" fmla="*/ 2115127 w 2161309"/>
              <a:gd name="connsiteY36" fmla="*/ 157019 h 683491"/>
              <a:gd name="connsiteX37" fmla="*/ 2133600 w 2161309"/>
              <a:gd name="connsiteY37" fmla="*/ 101600 h 683491"/>
              <a:gd name="connsiteX38" fmla="*/ 2152073 w 2161309"/>
              <a:gd name="connsiteY38" fmla="*/ 46182 h 683491"/>
              <a:gd name="connsiteX39" fmla="*/ 2161309 w 2161309"/>
              <a:gd name="connsiteY39" fmla="*/ 18473 h 683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1309" h="683491">
                <a:moveTo>
                  <a:pt x="0" y="0"/>
                </a:moveTo>
                <a:cubicBezTo>
                  <a:pt x="18803" y="112822"/>
                  <a:pt x="-4509" y="6450"/>
                  <a:pt x="27709" y="92364"/>
                </a:cubicBezTo>
                <a:cubicBezTo>
                  <a:pt x="47597" y="145398"/>
                  <a:pt x="23835" y="121564"/>
                  <a:pt x="55418" y="184728"/>
                </a:cubicBezTo>
                <a:cubicBezTo>
                  <a:pt x="61576" y="197043"/>
                  <a:pt x="67060" y="209718"/>
                  <a:pt x="73891" y="221673"/>
                </a:cubicBezTo>
                <a:cubicBezTo>
                  <a:pt x="79398" y="231311"/>
                  <a:pt x="87399" y="239453"/>
                  <a:pt x="92363" y="249382"/>
                </a:cubicBezTo>
                <a:cubicBezTo>
                  <a:pt x="115591" y="295839"/>
                  <a:pt x="80305" y="274267"/>
                  <a:pt x="138545" y="332509"/>
                </a:cubicBezTo>
                <a:cubicBezTo>
                  <a:pt x="147781" y="341746"/>
                  <a:pt x="157892" y="350184"/>
                  <a:pt x="166254" y="360219"/>
                </a:cubicBezTo>
                <a:cubicBezTo>
                  <a:pt x="173360" y="368747"/>
                  <a:pt x="176877" y="380079"/>
                  <a:pt x="184727" y="387928"/>
                </a:cubicBezTo>
                <a:cubicBezTo>
                  <a:pt x="192576" y="395777"/>
                  <a:pt x="203908" y="399294"/>
                  <a:pt x="212436" y="406400"/>
                </a:cubicBezTo>
                <a:cubicBezTo>
                  <a:pt x="222471" y="414762"/>
                  <a:pt x="231783" y="424074"/>
                  <a:pt x="240145" y="434109"/>
                </a:cubicBezTo>
                <a:cubicBezTo>
                  <a:pt x="247252" y="442637"/>
                  <a:pt x="249950" y="454884"/>
                  <a:pt x="258618" y="461819"/>
                </a:cubicBezTo>
                <a:cubicBezTo>
                  <a:pt x="266220" y="467901"/>
                  <a:pt x="277091" y="467976"/>
                  <a:pt x="286327" y="471055"/>
                </a:cubicBezTo>
                <a:lnTo>
                  <a:pt x="369454" y="526473"/>
                </a:lnTo>
                <a:cubicBezTo>
                  <a:pt x="378690" y="532631"/>
                  <a:pt x="387234" y="539982"/>
                  <a:pt x="397163" y="544946"/>
                </a:cubicBezTo>
                <a:cubicBezTo>
                  <a:pt x="409478" y="551104"/>
                  <a:pt x="422154" y="556588"/>
                  <a:pt x="434109" y="563419"/>
                </a:cubicBezTo>
                <a:cubicBezTo>
                  <a:pt x="443747" y="568926"/>
                  <a:pt x="451615" y="577518"/>
                  <a:pt x="461818" y="581891"/>
                </a:cubicBezTo>
                <a:cubicBezTo>
                  <a:pt x="473486" y="586891"/>
                  <a:pt x="486351" y="588468"/>
                  <a:pt x="498763" y="591128"/>
                </a:cubicBezTo>
                <a:cubicBezTo>
                  <a:pt x="529464" y="597707"/>
                  <a:pt x="560667" y="601985"/>
                  <a:pt x="591127" y="609600"/>
                </a:cubicBezTo>
                <a:cubicBezTo>
                  <a:pt x="603442" y="612679"/>
                  <a:pt x="615681" y="616083"/>
                  <a:pt x="628073" y="618837"/>
                </a:cubicBezTo>
                <a:cubicBezTo>
                  <a:pt x="643398" y="622243"/>
                  <a:pt x="659109" y="623942"/>
                  <a:pt x="674254" y="628073"/>
                </a:cubicBezTo>
                <a:cubicBezTo>
                  <a:pt x="693040" y="633196"/>
                  <a:pt x="710579" y="642727"/>
                  <a:pt x="729673" y="646546"/>
                </a:cubicBezTo>
                <a:cubicBezTo>
                  <a:pt x="745067" y="649625"/>
                  <a:pt x="760348" y="653334"/>
                  <a:pt x="775854" y="655782"/>
                </a:cubicBezTo>
                <a:cubicBezTo>
                  <a:pt x="859410" y="668975"/>
                  <a:pt x="902050" y="673866"/>
                  <a:pt x="979054" y="683491"/>
                </a:cubicBezTo>
                <a:cubicBezTo>
                  <a:pt x="1182254" y="680412"/>
                  <a:pt x="1385607" y="682715"/>
                  <a:pt x="1588654" y="674255"/>
                </a:cubicBezTo>
                <a:cubicBezTo>
                  <a:pt x="1608109" y="673444"/>
                  <a:pt x="1625600" y="661940"/>
                  <a:pt x="1644073" y="655782"/>
                </a:cubicBezTo>
                <a:cubicBezTo>
                  <a:pt x="1666688" y="648244"/>
                  <a:pt x="1688751" y="642342"/>
                  <a:pt x="1708727" y="628073"/>
                </a:cubicBezTo>
                <a:cubicBezTo>
                  <a:pt x="1769263" y="584832"/>
                  <a:pt x="1704708" y="610940"/>
                  <a:pt x="1764145" y="591128"/>
                </a:cubicBezTo>
                <a:lnTo>
                  <a:pt x="1847273" y="535709"/>
                </a:lnTo>
                <a:cubicBezTo>
                  <a:pt x="1856509" y="529552"/>
                  <a:pt x="1867133" y="525086"/>
                  <a:pt x="1874982" y="517237"/>
                </a:cubicBezTo>
                <a:cubicBezTo>
                  <a:pt x="1884218" y="508001"/>
                  <a:pt x="1894329" y="499563"/>
                  <a:pt x="1902691" y="489528"/>
                </a:cubicBezTo>
                <a:cubicBezTo>
                  <a:pt x="1909797" y="481000"/>
                  <a:pt x="1913788" y="470116"/>
                  <a:pt x="1921163" y="461819"/>
                </a:cubicBezTo>
                <a:cubicBezTo>
                  <a:pt x="1938519" y="442293"/>
                  <a:pt x="1958109" y="424873"/>
                  <a:pt x="1976582" y="406400"/>
                </a:cubicBezTo>
                <a:cubicBezTo>
                  <a:pt x="2019990" y="362992"/>
                  <a:pt x="1997044" y="389561"/>
                  <a:pt x="2041236" y="323273"/>
                </a:cubicBezTo>
                <a:lnTo>
                  <a:pt x="2059709" y="295564"/>
                </a:lnTo>
                <a:cubicBezTo>
                  <a:pt x="2065867" y="277091"/>
                  <a:pt x="2067381" y="256348"/>
                  <a:pt x="2078182" y="240146"/>
                </a:cubicBezTo>
                <a:cubicBezTo>
                  <a:pt x="2084339" y="230910"/>
                  <a:pt x="2092146" y="222581"/>
                  <a:pt x="2096654" y="212437"/>
                </a:cubicBezTo>
                <a:cubicBezTo>
                  <a:pt x="2104562" y="194643"/>
                  <a:pt x="2108969" y="175492"/>
                  <a:pt x="2115127" y="157019"/>
                </a:cubicBezTo>
                <a:lnTo>
                  <a:pt x="2133600" y="101600"/>
                </a:lnTo>
                <a:lnTo>
                  <a:pt x="2152073" y="46182"/>
                </a:lnTo>
                <a:lnTo>
                  <a:pt x="2161309" y="18473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94951" y="3710073"/>
            <a:ext cx="1846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</a:p>
          <a:p>
            <a:pPr algn="ctr"/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rom the target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14292" y="5595629"/>
            <a:ext cx="1861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Min 0, max: </a:t>
            </a:r>
            <a:r>
              <a:rPr lang="en-US" sz="20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10459" y="5910642"/>
            <a:ext cx="20681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(1/3) = 1.09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35180" y="6257913"/>
            <a:ext cx="22108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(1/10) = 2.30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10583" y="5594145"/>
                <a:ext cx="44769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What is the min/max possible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83" y="5594145"/>
                <a:ext cx="4476930" cy="400110"/>
              </a:xfrm>
              <a:prstGeom prst="rect">
                <a:avLst/>
              </a:prstGeom>
              <a:blipFill>
                <a:blip r:embed="rId5"/>
                <a:stretch>
                  <a:fillRect l="-952" t="-7692" r="-95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306510" y="5941420"/>
            <a:ext cx="6249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If all scores are similar, what is the loss (3 categories)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7635" y="6273700"/>
            <a:ext cx="6391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If all scores are similar, what is the loss (10 categories)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178517" y="4402535"/>
                <a:ext cx="2023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- log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517" y="4402535"/>
                <a:ext cx="2023374" cy="461665"/>
              </a:xfrm>
              <a:prstGeom prst="rect">
                <a:avLst/>
              </a:prstGeom>
              <a:blipFill>
                <a:blip r:embed="rId6"/>
                <a:stretch>
                  <a:fillRect l="-906" t="-9211" r="-4230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000981" y="4298487"/>
                <a:ext cx="1409040" cy="53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81" y="4298487"/>
                <a:ext cx="1409040" cy="531749"/>
              </a:xfrm>
              <a:prstGeom prst="rect">
                <a:avLst/>
              </a:prstGeom>
              <a:blipFill>
                <a:blip r:embed="rId7"/>
                <a:stretch>
                  <a:fillRect l="-2165" t="-2299" b="-19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701031" y="4390116"/>
                <a:ext cx="2130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𝟒𝟗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𝟗𝟗𝟗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031" y="4390116"/>
                <a:ext cx="2130968" cy="369332"/>
              </a:xfrm>
              <a:prstGeom prst="rect">
                <a:avLst/>
              </a:prstGeom>
              <a:blipFill>
                <a:blip r:embed="rId8"/>
                <a:stretch>
                  <a:fillRect l="-6571" t="-22951" r="-8000" b="-50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67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8" grpId="0"/>
      <p:bldP spid="59" grpId="0"/>
      <p:bldP spid="60" grpId="0"/>
      <p:bldP spid="61" grpId="0"/>
      <p:bldP spid="62" grpId="0"/>
      <p:bldP spid="65" grpId="0"/>
      <p:bldP spid="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7252" y="2720480"/>
            <a:ext cx="8431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Using 50k training dataset, optimize </a:t>
            </a:r>
            <a:r>
              <a:rPr lang="en-US" b="0" i="1" dirty="0" smtClean="0">
                <a:latin typeface="Arial" panose="020B0604020202020204" pitchFamily="34" charset="0"/>
                <a:cs typeface="Arial" panose="020B0604020202020204" pitchFamily="34" charset="0"/>
              </a:rPr>
              <a:t>W, b 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iteratively.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8202" y="3682218"/>
            <a:ext cx="7852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The training starts with a random values in </a:t>
            </a:r>
            <a:r>
              <a:rPr lang="en-US" b="0" i="1" dirty="0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b="0" i="1" dirty="0">
                <a:latin typeface="Arial" panose="020B0604020202020204" pitchFamily="34" charset="0"/>
                <a:cs typeface="Arial" panose="020B0604020202020204" pitchFamily="34" charset="0"/>
              </a:rPr>
              <a:t>, b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58202" y="5477100"/>
                <a:ext cx="8534589" cy="847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2) Adjust W, b by a small amount </a:t>
                </a:r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(Gradient descent)</a:t>
                </a:r>
                <a:r>
                  <a:rPr lang="en-US" b="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b="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1,1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…,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3027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…)</m:t>
                    </m:r>
                  </m:oMath>
                </a14:m>
                <a:endParaRPr lang="en-US" b="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02" y="5477100"/>
                <a:ext cx="8534589" cy="847220"/>
              </a:xfrm>
              <a:prstGeom prst="rect">
                <a:avLst/>
              </a:prstGeom>
              <a:blipFill>
                <a:blip r:embed="rId3"/>
                <a:stretch>
                  <a:fillRect l="-1143" t="-5036" b="-13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60027" y="1276271"/>
                <a:ext cx="495430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𝑾𝒙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027" y="1276271"/>
                <a:ext cx="4954305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 bwMode="auto">
          <a:xfrm>
            <a:off x="279399" y="254001"/>
            <a:ext cx="913533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Linear classifier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9781" y="4497804"/>
            <a:ext cx="7852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1) Evaluate the linear classifier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(loss function)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" name="Freeform 11"/>
          <p:cNvSpPr/>
          <p:nvPr/>
        </p:nvSpPr>
        <p:spPr bwMode="auto">
          <a:xfrm>
            <a:off x="153759" y="4951477"/>
            <a:ext cx="308465" cy="626384"/>
          </a:xfrm>
          <a:custGeom>
            <a:avLst/>
            <a:gdLst>
              <a:gd name="connsiteX0" fmla="*/ 228600 w 238142"/>
              <a:gd name="connsiteY0" fmla="*/ 733425 h 733425"/>
              <a:gd name="connsiteX1" fmla="*/ 142875 w 238142"/>
              <a:gd name="connsiteY1" fmla="*/ 723900 h 733425"/>
              <a:gd name="connsiteX2" fmla="*/ 104775 w 238142"/>
              <a:gd name="connsiteY2" fmla="*/ 666750 h 733425"/>
              <a:gd name="connsiteX3" fmla="*/ 76200 w 238142"/>
              <a:gd name="connsiteY3" fmla="*/ 638175 h 733425"/>
              <a:gd name="connsiteX4" fmla="*/ 47625 w 238142"/>
              <a:gd name="connsiteY4" fmla="*/ 581025 h 733425"/>
              <a:gd name="connsiteX5" fmla="*/ 28575 w 238142"/>
              <a:gd name="connsiteY5" fmla="*/ 523875 h 733425"/>
              <a:gd name="connsiteX6" fmla="*/ 19050 w 238142"/>
              <a:gd name="connsiteY6" fmla="*/ 495300 h 733425"/>
              <a:gd name="connsiteX7" fmla="*/ 9525 w 238142"/>
              <a:gd name="connsiteY7" fmla="*/ 466725 h 733425"/>
              <a:gd name="connsiteX8" fmla="*/ 0 w 238142"/>
              <a:gd name="connsiteY8" fmla="*/ 438150 h 733425"/>
              <a:gd name="connsiteX9" fmla="*/ 28575 w 238142"/>
              <a:gd name="connsiteY9" fmla="*/ 238125 h 733425"/>
              <a:gd name="connsiteX10" fmla="*/ 47625 w 238142"/>
              <a:gd name="connsiteY10" fmla="*/ 209550 h 733425"/>
              <a:gd name="connsiteX11" fmla="*/ 76200 w 238142"/>
              <a:gd name="connsiteY11" fmla="*/ 152400 h 733425"/>
              <a:gd name="connsiteX12" fmla="*/ 104775 w 238142"/>
              <a:gd name="connsiteY12" fmla="*/ 123825 h 733425"/>
              <a:gd name="connsiteX13" fmla="*/ 123825 w 238142"/>
              <a:gd name="connsiteY13" fmla="*/ 95250 h 733425"/>
              <a:gd name="connsiteX14" fmla="*/ 152400 w 238142"/>
              <a:gd name="connsiteY14" fmla="*/ 76200 h 733425"/>
              <a:gd name="connsiteX15" fmla="*/ 180975 w 238142"/>
              <a:gd name="connsiteY15" fmla="*/ 47625 h 733425"/>
              <a:gd name="connsiteX16" fmla="*/ 238125 w 238142"/>
              <a:gd name="connsiteY16" fmla="*/ 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8142" h="733425">
                <a:moveTo>
                  <a:pt x="228600" y="733425"/>
                </a:moveTo>
                <a:cubicBezTo>
                  <a:pt x="200025" y="730250"/>
                  <a:pt x="170150" y="732992"/>
                  <a:pt x="142875" y="723900"/>
                </a:cubicBezTo>
                <a:cubicBezTo>
                  <a:pt x="103808" y="710878"/>
                  <a:pt x="121088" y="691220"/>
                  <a:pt x="104775" y="666750"/>
                </a:cubicBezTo>
                <a:cubicBezTo>
                  <a:pt x="97303" y="655542"/>
                  <a:pt x="85725" y="647700"/>
                  <a:pt x="76200" y="638175"/>
                </a:cubicBezTo>
                <a:cubicBezTo>
                  <a:pt x="41462" y="533962"/>
                  <a:pt x="96864" y="691812"/>
                  <a:pt x="47625" y="581025"/>
                </a:cubicBezTo>
                <a:cubicBezTo>
                  <a:pt x="39470" y="562675"/>
                  <a:pt x="34925" y="542925"/>
                  <a:pt x="28575" y="523875"/>
                </a:cubicBezTo>
                <a:lnTo>
                  <a:pt x="19050" y="495300"/>
                </a:lnTo>
                <a:lnTo>
                  <a:pt x="9525" y="466725"/>
                </a:lnTo>
                <a:lnTo>
                  <a:pt x="0" y="438150"/>
                </a:lnTo>
                <a:cubicBezTo>
                  <a:pt x="1843" y="410504"/>
                  <a:pt x="-1775" y="283650"/>
                  <a:pt x="28575" y="238125"/>
                </a:cubicBezTo>
                <a:cubicBezTo>
                  <a:pt x="34925" y="228600"/>
                  <a:pt x="42505" y="219789"/>
                  <a:pt x="47625" y="209550"/>
                </a:cubicBezTo>
                <a:cubicBezTo>
                  <a:pt x="69104" y="166592"/>
                  <a:pt x="42078" y="193346"/>
                  <a:pt x="76200" y="152400"/>
                </a:cubicBezTo>
                <a:cubicBezTo>
                  <a:pt x="84824" y="142052"/>
                  <a:pt x="96151" y="134173"/>
                  <a:pt x="104775" y="123825"/>
                </a:cubicBezTo>
                <a:cubicBezTo>
                  <a:pt x="112104" y="115031"/>
                  <a:pt x="115730" y="103345"/>
                  <a:pt x="123825" y="95250"/>
                </a:cubicBezTo>
                <a:cubicBezTo>
                  <a:pt x="131920" y="87155"/>
                  <a:pt x="143606" y="83529"/>
                  <a:pt x="152400" y="76200"/>
                </a:cubicBezTo>
                <a:cubicBezTo>
                  <a:pt x="162748" y="67576"/>
                  <a:pt x="170342" y="55895"/>
                  <a:pt x="180975" y="47625"/>
                </a:cubicBezTo>
                <a:cubicBezTo>
                  <a:pt x="240767" y="1120"/>
                  <a:pt x="238125" y="33342"/>
                  <a:pt x="238125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553809" y="4956999"/>
            <a:ext cx="0" cy="6208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81489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26999" y="101601"/>
            <a:ext cx="913533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Linear classifier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87935" y="2656390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807800" y="2665915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4261838" y="2042947"/>
            <a:ext cx="542675" cy="1698925"/>
            <a:chOff x="2212544" y="2400598"/>
            <a:chExt cx="542675" cy="2266652"/>
          </a:xfrm>
        </p:grpSpPr>
        <p:sp>
          <p:nvSpPr>
            <p:cNvPr id="69" name="Left Bracket 68"/>
            <p:cNvSpPr/>
            <p:nvPr/>
          </p:nvSpPr>
          <p:spPr bwMode="auto">
            <a:xfrm>
              <a:off x="2212544" y="2400598"/>
              <a:ext cx="45719" cy="2266652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79" name="Left Bracket 78"/>
            <p:cNvSpPr/>
            <p:nvPr/>
          </p:nvSpPr>
          <p:spPr bwMode="auto">
            <a:xfrm flipH="1">
              <a:off x="2709500" y="2400598"/>
              <a:ext cx="45719" cy="2266652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sp>
        <p:nvSpPr>
          <p:cNvPr id="80" name="Title 1"/>
          <p:cNvSpPr txBox="1">
            <a:spLocks/>
          </p:cNvSpPr>
          <p:nvPr/>
        </p:nvSpPr>
        <p:spPr bwMode="auto">
          <a:xfrm rot="5400000">
            <a:off x="4267971" y="3006264"/>
            <a:ext cx="752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......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350357" y="1965258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0" baseline="-25000" dirty="0" smtClean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000" b="0" baseline="-25000" dirty="0">
              <a:solidFill>
                <a:srgbClr val="FF78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350357" y="2460558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350357" y="3432108"/>
            <a:ext cx="51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0" baseline="-25000" dirty="0" smtClean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2000" b="0" baseline="-25000" dirty="0">
              <a:solidFill>
                <a:srgbClr val="00C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itle 1"/>
          <p:cNvSpPr txBox="1">
            <a:spLocks/>
          </p:cNvSpPr>
          <p:nvPr/>
        </p:nvSpPr>
        <p:spPr bwMode="auto">
          <a:xfrm>
            <a:off x="3194240" y="1661075"/>
            <a:ext cx="586896" cy="44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en-US" sz="2000" b="0" kern="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itle 1"/>
          <p:cNvSpPr txBox="1">
            <a:spLocks/>
          </p:cNvSpPr>
          <p:nvPr/>
        </p:nvSpPr>
        <p:spPr bwMode="auto">
          <a:xfrm>
            <a:off x="3196419" y="2052583"/>
            <a:ext cx="586896" cy="44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endParaRPr lang="en-US" sz="2000" b="0" kern="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 bwMode="auto">
          <a:xfrm>
            <a:off x="3156140" y="3354676"/>
            <a:ext cx="686504" cy="44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119</a:t>
            </a:r>
            <a:endParaRPr lang="en-US" sz="2000" b="0" kern="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3223613" y="1740360"/>
            <a:ext cx="542675" cy="2486954"/>
            <a:chOff x="2212544" y="2400598"/>
            <a:chExt cx="542675" cy="2266652"/>
          </a:xfrm>
        </p:grpSpPr>
        <p:sp>
          <p:nvSpPr>
            <p:cNvPr id="99" name="Left Bracket 98"/>
            <p:cNvSpPr/>
            <p:nvPr/>
          </p:nvSpPr>
          <p:spPr bwMode="auto">
            <a:xfrm>
              <a:off x="2212544" y="2400598"/>
              <a:ext cx="45719" cy="2266652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100" name="Left Bracket 99"/>
            <p:cNvSpPr/>
            <p:nvPr/>
          </p:nvSpPr>
          <p:spPr bwMode="auto">
            <a:xfrm flipH="1">
              <a:off x="2709500" y="2400598"/>
              <a:ext cx="45719" cy="2266652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sp>
        <p:nvSpPr>
          <p:cNvPr id="101" name="Title 1"/>
          <p:cNvSpPr txBox="1">
            <a:spLocks/>
          </p:cNvSpPr>
          <p:nvPr/>
        </p:nvSpPr>
        <p:spPr bwMode="auto">
          <a:xfrm rot="5400000">
            <a:off x="3134475" y="2761160"/>
            <a:ext cx="863186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........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itle 1"/>
          <p:cNvSpPr txBox="1">
            <a:spLocks/>
          </p:cNvSpPr>
          <p:nvPr/>
        </p:nvSpPr>
        <p:spPr bwMode="auto">
          <a:xfrm>
            <a:off x="3146615" y="3796063"/>
            <a:ext cx="686504" cy="44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72</a:t>
            </a:r>
            <a:endParaRPr lang="en-US" sz="2000" b="0" kern="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181124" y="2024387"/>
            <a:ext cx="2866534" cy="1698925"/>
            <a:chOff x="2054670" y="2400598"/>
            <a:chExt cx="2866534" cy="2266652"/>
          </a:xfrm>
        </p:grpSpPr>
        <p:sp>
          <p:nvSpPr>
            <p:cNvPr id="104" name="Left Bracket 103"/>
            <p:cNvSpPr/>
            <p:nvPr/>
          </p:nvSpPr>
          <p:spPr bwMode="auto">
            <a:xfrm>
              <a:off x="2054670" y="2400598"/>
              <a:ext cx="45719" cy="2266652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105" name="Left Bracket 104"/>
            <p:cNvSpPr/>
            <p:nvPr/>
          </p:nvSpPr>
          <p:spPr bwMode="auto">
            <a:xfrm flipH="1">
              <a:off x="4875485" y="2400598"/>
              <a:ext cx="45719" cy="2266652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sp>
        <p:nvSpPr>
          <p:cNvPr id="106" name="Title 1"/>
          <p:cNvSpPr txBox="1">
            <a:spLocks/>
          </p:cNvSpPr>
          <p:nvPr/>
        </p:nvSpPr>
        <p:spPr bwMode="auto">
          <a:xfrm rot="5400000">
            <a:off x="1426833" y="2987066"/>
            <a:ext cx="752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......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167253" y="1968323"/>
            <a:ext cx="2907447" cy="419115"/>
            <a:chOff x="2178933" y="1968323"/>
            <a:chExt cx="2907447" cy="419115"/>
          </a:xfrm>
        </p:grpSpPr>
        <p:sp>
          <p:nvSpPr>
            <p:cNvPr id="108" name="TextBox 107"/>
            <p:cNvSpPr txBox="1"/>
            <p:nvPr/>
          </p:nvSpPr>
          <p:spPr>
            <a:xfrm>
              <a:off x="2178933" y="1987328"/>
              <a:ext cx="5597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600" b="0" baseline="-2500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1,1</a:t>
              </a:r>
              <a:endParaRPr lang="en-US" sz="16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14239" y="1987328"/>
              <a:ext cx="5597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600" b="0" baseline="-2500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1,2</a:t>
              </a:r>
              <a:endParaRPr lang="en-US" sz="16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523864" y="1987328"/>
              <a:ext cx="7857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600" b="0" baseline="-2500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1,3071</a:t>
              </a:r>
              <a:endParaRPr lang="en-US" sz="16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300587" y="1987328"/>
              <a:ext cx="7857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600" b="0" baseline="-2500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1,3072</a:t>
              </a:r>
              <a:endParaRPr lang="en-US" sz="16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Title 1"/>
            <p:cNvSpPr txBox="1">
              <a:spLocks/>
            </p:cNvSpPr>
            <p:nvPr/>
          </p:nvSpPr>
          <p:spPr bwMode="auto">
            <a:xfrm>
              <a:off x="3209220" y="1968323"/>
              <a:ext cx="499505" cy="273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ＭＳ Ｐゴシック" pitchFamily="-112" charset="-128"/>
                  <a:cs typeface="ＭＳ Ｐゴシック" pitchFamily="-112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9pPr>
            </a:lstStyle>
            <a:p>
              <a:pPr algn="l"/>
              <a:r>
                <a:rPr lang="en-US" sz="2400" b="0" kern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en-US" sz="2400" b="0" kern="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167253" y="2355834"/>
            <a:ext cx="2907447" cy="419115"/>
            <a:chOff x="2178933" y="2995914"/>
            <a:chExt cx="2907447" cy="419115"/>
          </a:xfrm>
        </p:grpSpPr>
        <p:sp>
          <p:nvSpPr>
            <p:cNvPr id="114" name="TextBox 113"/>
            <p:cNvSpPr txBox="1"/>
            <p:nvPr/>
          </p:nvSpPr>
          <p:spPr>
            <a:xfrm>
              <a:off x="2178933" y="3014919"/>
              <a:ext cx="5597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600" b="0" baseline="-250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600" b="0" baseline="-2500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,1</a:t>
              </a:r>
              <a:endParaRPr lang="en-US" sz="16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714239" y="3014919"/>
              <a:ext cx="5597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600" b="0" baseline="-250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600" b="0" baseline="-2500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,2</a:t>
              </a:r>
              <a:endParaRPr lang="en-US" sz="16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523864" y="3014919"/>
              <a:ext cx="7857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600" b="0" baseline="-250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600" b="0" baseline="-2500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,3071</a:t>
              </a:r>
              <a:endParaRPr lang="en-US" sz="16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300587" y="3014919"/>
              <a:ext cx="7857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600" b="0" baseline="-250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600" b="0" baseline="-2500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,3072</a:t>
              </a:r>
              <a:endParaRPr lang="en-US" sz="16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Title 1"/>
            <p:cNvSpPr txBox="1">
              <a:spLocks/>
            </p:cNvSpPr>
            <p:nvPr/>
          </p:nvSpPr>
          <p:spPr bwMode="auto">
            <a:xfrm>
              <a:off x="3209220" y="2995914"/>
              <a:ext cx="499505" cy="273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ＭＳ Ｐゴシック" pitchFamily="-112" charset="-128"/>
                  <a:cs typeface="ＭＳ Ｐゴシック" pitchFamily="-112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9pPr>
            </a:lstStyle>
            <a:p>
              <a:pPr algn="l"/>
              <a:r>
                <a:rPr lang="en-US" sz="2400" b="0" kern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en-US" sz="2400" b="0" kern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71063" y="3365116"/>
            <a:ext cx="2891347" cy="419115"/>
            <a:chOff x="2182743" y="4965684"/>
            <a:chExt cx="2891347" cy="419115"/>
          </a:xfrm>
        </p:grpSpPr>
        <p:sp>
          <p:nvSpPr>
            <p:cNvPr id="120" name="TextBox 119"/>
            <p:cNvSpPr txBox="1"/>
            <p:nvPr/>
          </p:nvSpPr>
          <p:spPr>
            <a:xfrm>
              <a:off x="2182743" y="4984689"/>
              <a:ext cx="6639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600" b="0" baseline="-2500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en-US" sz="2000" b="0" baseline="-2500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,1</a:t>
              </a:r>
              <a:endParaRPr lang="en-US" sz="20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718049" y="4984689"/>
              <a:ext cx="6639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600" b="0" baseline="-2500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en-US" sz="2000" b="0" baseline="-2500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,2</a:t>
              </a:r>
              <a:endParaRPr lang="en-US" sz="20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481954" y="4984689"/>
              <a:ext cx="861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600" b="0" baseline="-2500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10,3071</a:t>
              </a:r>
              <a:endParaRPr lang="en-US" sz="16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212957" y="4984689"/>
              <a:ext cx="861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600" b="0" baseline="-2500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10,3072</a:t>
              </a:r>
              <a:endParaRPr lang="en-US" sz="16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Title 1"/>
            <p:cNvSpPr txBox="1">
              <a:spLocks/>
            </p:cNvSpPr>
            <p:nvPr/>
          </p:nvSpPr>
          <p:spPr bwMode="auto">
            <a:xfrm>
              <a:off x="3213030" y="4965684"/>
              <a:ext cx="499505" cy="273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ＭＳ Ｐゴシック" pitchFamily="-112" charset="-128"/>
                  <a:cs typeface="ＭＳ Ｐゴシック" pitchFamily="-112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9pPr>
            </a:lstStyle>
            <a:p>
              <a:pPr algn="l"/>
              <a:r>
                <a:rPr lang="en-US" sz="2400" b="0" kern="0" dirty="0" smtClean="0">
                  <a:solidFill>
                    <a:srgbClr val="00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en-US" sz="2400" b="0" kern="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2" name="Title 1"/>
          <p:cNvSpPr txBox="1">
            <a:spLocks/>
          </p:cNvSpPr>
          <p:nvPr/>
        </p:nvSpPr>
        <p:spPr bwMode="auto">
          <a:xfrm>
            <a:off x="172067" y="1061280"/>
            <a:ext cx="2570852" cy="583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</a:p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(10 x 3072)</a:t>
            </a:r>
            <a:endParaRPr lang="en-US" sz="20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itle 1"/>
          <p:cNvSpPr txBox="1">
            <a:spLocks/>
          </p:cNvSpPr>
          <p:nvPr/>
        </p:nvSpPr>
        <p:spPr bwMode="auto">
          <a:xfrm rot="5400000">
            <a:off x="5806429" y="3063879"/>
            <a:ext cx="75247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......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5271488" y="2042947"/>
            <a:ext cx="3243965" cy="1698925"/>
            <a:chOff x="2143964" y="2400598"/>
            <a:chExt cx="3243965" cy="2266652"/>
          </a:xfrm>
        </p:grpSpPr>
        <p:sp>
          <p:nvSpPr>
            <p:cNvPr id="78" name="Left Bracket 77"/>
            <p:cNvSpPr/>
            <p:nvPr/>
          </p:nvSpPr>
          <p:spPr bwMode="auto">
            <a:xfrm>
              <a:off x="2143964" y="2400598"/>
              <a:ext cx="45719" cy="2266652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82" name="Left Bracket 81"/>
            <p:cNvSpPr/>
            <p:nvPr/>
          </p:nvSpPr>
          <p:spPr bwMode="auto">
            <a:xfrm flipH="1">
              <a:off x="5342210" y="2400598"/>
              <a:ext cx="45719" cy="2266652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895562" y="1965258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000" b="0" dirty="0" smtClean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0" baseline="-25000" dirty="0" smtClean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000" b="0" baseline="-25000" dirty="0">
              <a:solidFill>
                <a:srgbClr val="FF78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895562" y="2460558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000" b="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0" baseline="-25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000" b="0" baseline="-25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895562" y="3432108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000" b="0" dirty="0" smtClean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0" baseline="-25000" dirty="0" smtClean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2000" b="0" baseline="-25000" dirty="0">
              <a:solidFill>
                <a:srgbClr val="00C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itle 1"/>
          <p:cNvSpPr txBox="1">
            <a:spLocks/>
          </p:cNvSpPr>
          <p:nvPr/>
        </p:nvSpPr>
        <p:spPr bwMode="auto">
          <a:xfrm>
            <a:off x="5265419" y="2004221"/>
            <a:ext cx="2815591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1600" b="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x </a:t>
            </a:r>
            <a:r>
              <a:rPr lang="en-US" sz="1600" b="0" kern="0" dirty="0" smtClean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600" b="0" kern="0" baseline="-25000" dirty="0" smtClean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1,1</a:t>
            </a:r>
            <a:r>
              <a:rPr lang="en-US" sz="1600" b="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…. + 72 </a:t>
            </a:r>
            <a:r>
              <a:rPr lang="en-US" sz="1600" b="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1600" b="0" kern="0" dirty="0" smtClean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600" b="0" kern="0" baseline="-25000" dirty="0" smtClean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1,3072</a:t>
            </a:r>
            <a:r>
              <a:rPr lang="en-US" sz="1600" b="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b="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itle 1"/>
          <p:cNvSpPr txBox="1">
            <a:spLocks/>
          </p:cNvSpPr>
          <p:nvPr/>
        </p:nvSpPr>
        <p:spPr bwMode="auto">
          <a:xfrm>
            <a:off x="5245922" y="2488974"/>
            <a:ext cx="2835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1600" b="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x </a:t>
            </a:r>
            <a:r>
              <a:rPr lang="en-US" sz="1600" b="0" kern="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600" b="0" kern="0" baseline="-25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2,1</a:t>
            </a:r>
            <a:r>
              <a:rPr lang="en-US" sz="1600" b="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…. + 72 </a:t>
            </a:r>
            <a:r>
              <a:rPr lang="en-US" sz="1600" b="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1600" b="0" kern="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600" b="0" kern="0" baseline="-25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2, 3072</a:t>
            </a:r>
            <a:r>
              <a:rPr lang="en-US" sz="1600" b="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b="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Title 1"/>
          <p:cNvSpPr txBox="1">
            <a:spLocks/>
          </p:cNvSpPr>
          <p:nvPr/>
        </p:nvSpPr>
        <p:spPr bwMode="auto">
          <a:xfrm>
            <a:off x="5257456" y="3454603"/>
            <a:ext cx="298260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1600" b="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x </a:t>
            </a:r>
            <a:r>
              <a:rPr lang="en-US" sz="1600" b="0" kern="0" dirty="0" smtClean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600" b="0" kern="0" baseline="-25000" dirty="0" smtClean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10,1</a:t>
            </a:r>
            <a:r>
              <a:rPr lang="en-US" sz="1600" b="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…. + 72 </a:t>
            </a:r>
            <a:r>
              <a:rPr lang="en-US" sz="1600" b="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1600" b="0" kern="0" dirty="0" smtClean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600" b="0" kern="0" baseline="-25000" dirty="0" smtClean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10,3072</a:t>
            </a:r>
            <a:r>
              <a:rPr lang="en-US" sz="1600" b="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b="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Title 1"/>
          <p:cNvSpPr txBox="1">
            <a:spLocks/>
          </p:cNvSpPr>
          <p:nvPr/>
        </p:nvSpPr>
        <p:spPr bwMode="auto">
          <a:xfrm>
            <a:off x="8538203" y="2004221"/>
            <a:ext cx="6972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endParaRPr lang="en-US" sz="2400" b="0" kern="0" dirty="0">
              <a:solidFill>
                <a:srgbClr val="FF78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itle 1"/>
          <p:cNvSpPr txBox="1">
            <a:spLocks/>
          </p:cNvSpPr>
          <p:nvPr/>
        </p:nvSpPr>
        <p:spPr bwMode="auto">
          <a:xfrm>
            <a:off x="8532481" y="3515872"/>
            <a:ext cx="70296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  <a:endParaRPr lang="en-US" sz="2400" b="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Title 1"/>
          <p:cNvSpPr txBox="1">
            <a:spLocks/>
          </p:cNvSpPr>
          <p:nvPr/>
        </p:nvSpPr>
        <p:spPr bwMode="auto">
          <a:xfrm>
            <a:off x="8538201" y="2558544"/>
            <a:ext cx="69723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lang="en-US" sz="2400" b="0" kern="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itle 1"/>
          <p:cNvSpPr txBox="1">
            <a:spLocks/>
          </p:cNvSpPr>
          <p:nvPr/>
        </p:nvSpPr>
        <p:spPr bwMode="auto">
          <a:xfrm rot="5400000">
            <a:off x="8576298" y="3052767"/>
            <a:ext cx="752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......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itle 1"/>
          <p:cNvSpPr txBox="1">
            <a:spLocks/>
          </p:cNvSpPr>
          <p:nvPr/>
        </p:nvSpPr>
        <p:spPr bwMode="auto">
          <a:xfrm>
            <a:off x="2531297" y="995829"/>
            <a:ext cx="1897542" cy="73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(3072,1)</a:t>
            </a:r>
            <a:endParaRPr lang="en-US" sz="20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Title 1"/>
          <p:cNvSpPr txBox="1">
            <a:spLocks/>
          </p:cNvSpPr>
          <p:nvPr/>
        </p:nvSpPr>
        <p:spPr bwMode="auto">
          <a:xfrm>
            <a:off x="3840047" y="4089034"/>
            <a:ext cx="795492" cy="583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en-US" sz="20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Title 1"/>
          <p:cNvSpPr txBox="1">
            <a:spLocks/>
          </p:cNvSpPr>
          <p:nvPr/>
        </p:nvSpPr>
        <p:spPr bwMode="auto">
          <a:xfrm>
            <a:off x="5389240" y="4134383"/>
            <a:ext cx="981829" cy="583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sz="20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/>
              <p:cNvSpPr txBox="1"/>
              <p:nvPr/>
            </p:nvSpPr>
            <p:spPr>
              <a:xfrm flipH="1">
                <a:off x="1285076" y="2657230"/>
                <a:ext cx="365789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4000" b="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3" name="TextBox 2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285076" y="2657230"/>
                <a:ext cx="3657899" cy="707886"/>
              </a:xfrm>
              <a:prstGeom prst="rect">
                <a:avLst/>
              </a:prstGeom>
              <a:blipFill>
                <a:blip r:embed="rId3"/>
                <a:stretch>
                  <a:fillRect l="-6000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/>
              <p:cNvSpPr txBox="1"/>
              <p:nvPr/>
            </p:nvSpPr>
            <p:spPr>
              <a:xfrm>
                <a:off x="1900840" y="474713"/>
                <a:ext cx="495430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US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𝑾𝒙</m:t>
                      </m:r>
                      <m:r>
                        <a:rPr lang="en-US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4" name="TextBox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840" y="474713"/>
                <a:ext cx="4954305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itle 1"/>
          <p:cNvSpPr txBox="1">
            <a:spLocks/>
          </p:cNvSpPr>
          <p:nvPr/>
        </p:nvSpPr>
        <p:spPr bwMode="auto">
          <a:xfrm>
            <a:off x="3636197" y="995829"/>
            <a:ext cx="1897542" cy="73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Biases</a:t>
            </a:r>
          </a:p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(10,1)</a:t>
            </a:r>
            <a:endParaRPr lang="en-US" sz="20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itle 1"/>
          <p:cNvSpPr txBox="1">
            <a:spLocks/>
          </p:cNvSpPr>
          <p:nvPr/>
        </p:nvSpPr>
        <p:spPr bwMode="auto">
          <a:xfrm>
            <a:off x="5448300" y="1067640"/>
            <a:ext cx="2209800" cy="57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Scores</a:t>
            </a:r>
          </a:p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(10 x </a:t>
            </a:r>
            <a:r>
              <a:rPr lang="en-US" sz="2000" b="0" kern="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2" name="Title 1"/>
          <p:cNvSpPr txBox="1">
            <a:spLocks/>
          </p:cNvSpPr>
          <p:nvPr/>
        </p:nvSpPr>
        <p:spPr bwMode="auto">
          <a:xfrm>
            <a:off x="744741" y="4586941"/>
            <a:ext cx="586896" cy="44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en-US" sz="2000" b="0" kern="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Title 1"/>
          <p:cNvSpPr txBox="1">
            <a:spLocks/>
          </p:cNvSpPr>
          <p:nvPr/>
        </p:nvSpPr>
        <p:spPr bwMode="auto">
          <a:xfrm>
            <a:off x="746920" y="4870385"/>
            <a:ext cx="586896" cy="44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endParaRPr lang="en-US" sz="2000" b="0" kern="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Title 1"/>
          <p:cNvSpPr txBox="1">
            <a:spLocks/>
          </p:cNvSpPr>
          <p:nvPr/>
        </p:nvSpPr>
        <p:spPr bwMode="auto">
          <a:xfrm>
            <a:off x="706641" y="5598898"/>
            <a:ext cx="686504" cy="44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119</a:t>
            </a:r>
            <a:endParaRPr lang="en-US" sz="2000" b="0" kern="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774114" y="4626779"/>
            <a:ext cx="542675" cy="1698925"/>
            <a:chOff x="2212544" y="2400598"/>
            <a:chExt cx="542675" cy="2266652"/>
          </a:xfrm>
        </p:grpSpPr>
        <p:sp>
          <p:nvSpPr>
            <p:cNvPr id="196" name="Left Bracket 195"/>
            <p:cNvSpPr/>
            <p:nvPr/>
          </p:nvSpPr>
          <p:spPr bwMode="auto">
            <a:xfrm>
              <a:off x="2212544" y="2400598"/>
              <a:ext cx="45719" cy="2266652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197" name="Left Bracket 196"/>
            <p:cNvSpPr/>
            <p:nvPr/>
          </p:nvSpPr>
          <p:spPr bwMode="auto">
            <a:xfrm flipH="1">
              <a:off x="2709500" y="2400598"/>
              <a:ext cx="45719" cy="2266652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sp>
        <p:nvSpPr>
          <p:cNvPr id="198" name="Title 1"/>
          <p:cNvSpPr txBox="1">
            <a:spLocks/>
          </p:cNvSpPr>
          <p:nvPr/>
        </p:nvSpPr>
        <p:spPr bwMode="auto">
          <a:xfrm rot="5400000">
            <a:off x="740331" y="5299161"/>
            <a:ext cx="7524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......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Title 1"/>
          <p:cNvSpPr txBox="1">
            <a:spLocks/>
          </p:cNvSpPr>
          <p:nvPr/>
        </p:nvSpPr>
        <p:spPr bwMode="auto">
          <a:xfrm>
            <a:off x="697116" y="5882341"/>
            <a:ext cx="686504" cy="44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72</a:t>
            </a:r>
            <a:endParaRPr lang="en-US" sz="2000" b="0" kern="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Title 1"/>
          <p:cNvSpPr txBox="1">
            <a:spLocks/>
          </p:cNvSpPr>
          <p:nvPr/>
        </p:nvSpPr>
        <p:spPr bwMode="auto">
          <a:xfrm>
            <a:off x="3090089" y="6171830"/>
            <a:ext cx="2227123" cy="8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(3072)</a:t>
            </a:r>
            <a:endParaRPr lang="en-US" sz="20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5741577" y="4969581"/>
            <a:ext cx="371609" cy="1049517"/>
            <a:chOff x="5741577" y="4969581"/>
            <a:chExt cx="371609" cy="1049517"/>
          </a:xfrm>
        </p:grpSpPr>
        <p:sp>
          <p:nvSpPr>
            <p:cNvPr id="202" name="Oval 201"/>
            <p:cNvSpPr/>
            <p:nvPr/>
          </p:nvSpPr>
          <p:spPr bwMode="auto">
            <a:xfrm>
              <a:off x="5741577" y="4969581"/>
              <a:ext cx="180220" cy="18022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203" name="Oval 202"/>
            <p:cNvSpPr/>
            <p:nvPr/>
          </p:nvSpPr>
          <p:spPr bwMode="auto">
            <a:xfrm>
              <a:off x="5741577" y="5224010"/>
              <a:ext cx="180220" cy="18022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204" name="Oval 203"/>
            <p:cNvSpPr/>
            <p:nvPr/>
          </p:nvSpPr>
          <p:spPr bwMode="auto">
            <a:xfrm>
              <a:off x="5741577" y="5838878"/>
              <a:ext cx="180220" cy="18022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  <p:sp>
          <p:nvSpPr>
            <p:cNvPr id="205" name="Title 1"/>
            <p:cNvSpPr txBox="1">
              <a:spLocks/>
            </p:cNvSpPr>
            <p:nvPr/>
          </p:nvSpPr>
          <p:spPr bwMode="auto">
            <a:xfrm rot="5400000">
              <a:off x="5684464" y="5484368"/>
              <a:ext cx="518205" cy="339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ＭＳ Ｐゴシック" pitchFamily="-112" charset="-128"/>
                  <a:cs typeface="ＭＳ Ｐゴシック" pitchFamily="-112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9pPr>
            </a:lstStyle>
            <a:p>
              <a:pPr algn="l"/>
              <a:r>
                <a:rPr lang="en-US" sz="2400" b="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en-US" sz="2400" b="0" kern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6" name="Title 1"/>
          <p:cNvSpPr txBox="1">
            <a:spLocks/>
          </p:cNvSpPr>
          <p:nvPr/>
        </p:nvSpPr>
        <p:spPr bwMode="auto">
          <a:xfrm>
            <a:off x="4816656" y="6203634"/>
            <a:ext cx="2111934" cy="816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(10)</a:t>
            </a:r>
            <a:endParaRPr lang="en-US" sz="20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4342222" y="4767774"/>
            <a:ext cx="1399355" cy="1500526"/>
            <a:chOff x="2905125" y="4666904"/>
            <a:chExt cx="1257300" cy="1348201"/>
          </a:xfrm>
        </p:grpSpPr>
        <p:cxnSp>
          <p:nvCxnSpPr>
            <p:cNvPr id="208" name="Straight Connector 207"/>
            <p:cNvCxnSpPr>
              <a:stCxn id="234" idx="6"/>
              <a:endCxn id="202" idx="2"/>
            </p:cNvCxnSpPr>
            <p:nvPr/>
          </p:nvCxnSpPr>
          <p:spPr bwMode="auto">
            <a:xfrm>
              <a:off x="2905125" y="4666904"/>
              <a:ext cx="1257300" cy="26228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78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9" name="Straight Connector 208"/>
            <p:cNvCxnSpPr>
              <a:stCxn id="235" idx="6"/>
              <a:endCxn id="202" idx="2"/>
            </p:cNvCxnSpPr>
            <p:nvPr/>
          </p:nvCxnSpPr>
          <p:spPr bwMode="auto">
            <a:xfrm>
              <a:off x="2905125" y="4895503"/>
              <a:ext cx="1257300" cy="3368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78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0" name="Straight Connector 209"/>
            <p:cNvCxnSpPr>
              <a:stCxn id="236" idx="6"/>
              <a:endCxn id="202" idx="2"/>
            </p:cNvCxnSpPr>
            <p:nvPr/>
          </p:nvCxnSpPr>
          <p:spPr bwMode="auto">
            <a:xfrm flipV="1">
              <a:off x="2905125" y="4929187"/>
              <a:ext cx="1257300" cy="20444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78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1" name="Straight Connector 210"/>
            <p:cNvCxnSpPr>
              <a:endCxn id="202" idx="2"/>
            </p:cNvCxnSpPr>
            <p:nvPr/>
          </p:nvCxnSpPr>
          <p:spPr bwMode="auto">
            <a:xfrm flipV="1">
              <a:off x="2905125" y="4929188"/>
              <a:ext cx="1257300" cy="10859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78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2" name="Group 211"/>
          <p:cNvGrpSpPr/>
          <p:nvPr/>
        </p:nvGrpSpPr>
        <p:grpSpPr>
          <a:xfrm>
            <a:off x="4342222" y="4767773"/>
            <a:ext cx="1399355" cy="1500527"/>
            <a:chOff x="4342222" y="4767773"/>
            <a:chExt cx="1399355" cy="1500527"/>
          </a:xfrm>
        </p:grpSpPr>
        <p:cxnSp>
          <p:nvCxnSpPr>
            <p:cNvPr id="213" name="Straight Connector 212"/>
            <p:cNvCxnSpPr>
              <a:stCxn id="234" idx="6"/>
              <a:endCxn id="203" idx="2"/>
            </p:cNvCxnSpPr>
            <p:nvPr/>
          </p:nvCxnSpPr>
          <p:spPr bwMode="auto">
            <a:xfrm>
              <a:off x="4342222" y="4767773"/>
              <a:ext cx="1399355" cy="5463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Straight Connector 213"/>
            <p:cNvCxnSpPr>
              <a:stCxn id="235" idx="6"/>
            </p:cNvCxnSpPr>
            <p:nvPr/>
          </p:nvCxnSpPr>
          <p:spPr bwMode="auto">
            <a:xfrm>
              <a:off x="4342222" y="5022201"/>
              <a:ext cx="1399355" cy="30153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Straight Connector 214"/>
            <p:cNvCxnSpPr>
              <a:stCxn id="236" idx="6"/>
            </p:cNvCxnSpPr>
            <p:nvPr/>
          </p:nvCxnSpPr>
          <p:spPr bwMode="auto">
            <a:xfrm>
              <a:off x="4342222" y="5287230"/>
              <a:ext cx="1399355" cy="44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Straight Connector 215"/>
            <p:cNvCxnSpPr/>
            <p:nvPr/>
          </p:nvCxnSpPr>
          <p:spPr bwMode="auto">
            <a:xfrm flipV="1">
              <a:off x="4342222" y="5329038"/>
              <a:ext cx="1399355" cy="93926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7" name="Group 216"/>
          <p:cNvGrpSpPr/>
          <p:nvPr/>
        </p:nvGrpSpPr>
        <p:grpSpPr>
          <a:xfrm>
            <a:off x="4342222" y="4767774"/>
            <a:ext cx="1399355" cy="1500526"/>
            <a:chOff x="2905125" y="4666904"/>
            <a:chExt cx="1257300" cy="1348201"/>
          </a:xfrm>
        </p:grpSpPr>
        <p:cxnSp>
          <p:nvCxnSpPr>
            <p:cNvPr id="218" name="Straight Connector 217"/>
            <p:cNvCxnSpPr>
              <a:stCxn id="234" idx="6"/>
              <a:endCxn id="204" idx="2"/>
            </p:cNvCxnSpPr>
            <p:nvPr/>
          </p:nvCxnSpPr>
          <p:spPr bwMode="auto">
            <a:xfrm>
              <a:off x="2905125" y="4666904"/>
              <a:ext cx="1257300" cy="1043335"/>
            </a:xfrm>
            <a:prstGeom prst="line">
              <a:avLst/>
            </a:prstGeom>
            <a:ln>
              <a:solidFill>
                <a:srgbClr val="00CC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35" idx="6"/>
              <a:endCxn id="204" idx="2"/>
            </p:cNvCxnSpPr>
            <p:nvPr/>
          </p:nvCxnSpPr>
          <p:spPr bwMode="auto">
            <a:xfrm>
              <a:off x="2905125" y="4895503"/>
              <a:ext cx="1257300" cy="814735"/>
            </a:xfrm>
            <a:prstGeom prst="line">
              <a:avLst/>
            </a:prstGeom>
            <a:ln>
              <a:solidFill>
                <a:srgbClr val="00CC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>
              <a:stCxn id="236" idx="6"/>
              <a:endCxn id="204" idx="2"/>
            </p:cNvCxnSpPr>
            <p:nvPr/>
          </p:nvCxnSpPr>
          <p:spPr bwMode="auto">
            <a:xfrm>
              <a:off x="2905125" y="5133628"/>
              <a:ext cx="1257300" cy="576610"/>
            </a:xfrm>
            <a:prstGeom prst="line">
              <a:avLst/>
            </a:prstGeom>
            <a:ln>
              <a:solidFill>
                <a:srgbClr val="00CC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 bwMode="auto">
            <a:xfrm flipV="1">
              <a:off x="2905125" y="5710238"/>
              <a:ext cx="1257300" cy="304867"/>
            </a:xfrm>
            <a:prstGeom prst="line">
              <a:avLst/>
            </a:prstGeom>
            <a:ln>
              <a:solidFill>
                <a:srgbClr val="00CC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Group 221"/>
          <p:cNvGrpSpPr/>
          <p:nvPr/>
        </p:nvGrpSpPr>
        <p:grpSpPr>
          <a:xfrm>
            <a:off x="4486641" y="4434974"/>
            <a:ext cx="992326" cy="1725751"/>
            <a:chOff x="2225258" y="4367888"/>
            <a:chExt cx="891591" cy="1550562"/>
          </a:xfrm>
        </p:grpSpPr>
        <p:sp>
          <p:nvSpPr>
            <p:cNvPr id="223" name="Rectangle 222"/>
            <p:cNvSpPr/>
            <p:nvPr/>
          </p:nvSpPr>
          <p:spPr>
            <a:xfrm>
              <a:off x="2225258" y="4367888"/>
              <a:ext cx="60785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0" dirty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2000" b="0" baseline="-25000" dirty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1,1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225258" y="4594110"/>
              <a:ext cx="60785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2000" b="0" baseline="-2500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1,2</a:t>
              </a:r>
              <a:endParaRPr lang="en-US" sz="20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225258" y="4952985"/>
              <a:ext cx="60785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2000" b="0" baseline="-2500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1,3</a:t>
              </a:r>
              <a:endParaRPr lang="en-US" sz="20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225258" y="5518340"/>
              <a:ext cx="89159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2000" b="0" baseline="-2500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1,3072</a:t>
              </a:r>
              <a:endParaRPr lang="en-US" sz="20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27" name="Straight Arrow Connector 226"/>
          <p:cNvCxnSpPr/>
          <p:nvPr/>
        </p:nvCxnSpPr>
        <p:spPr bwMode="auto">
          <a:xfrm>
            <a:off x="1393145" y="4764119"/>
            <a:ext cx="268355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8" name="Straight Arrow Connector 227"/>
          <p:cNvCxnSpPr/>
          <p:nvPr/>
        </p:nvCxnSpPr>
        <p:spPr bwMode="auto">
          <a:xfrm>
            <a:off x="1372461" y="5062092"/>
            <a:ext cx="268355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9" name="Straight Arrow Connector 228"/>
          <p:cNvCxnSpPr/>
          <p:nvPr/>
        </p:nvCxnSpPr>
        <p:spPr bwMode="auto">
          <a:xfrm>
            <a:off x="1393145" y="6171830"/>
            <a:ext cx="2683555" cy="964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30" name="Group 229"/>
          <p:cNvGrpSpPr/>
          <p:nvPr/>
        </p:nvGrpSpPr>
        <p:grpSpPr>
          <a:xfrm>
            <a:off x="4152173" y="4672748"/>
            <a:ext cx="381438" cy="1664385"/>
            <a:chOff x="4152173" y="4672748"/>
            <a:chExt cx="381438" cy="1664385"/>
          </a:xfrm>
        </p:grpSpPr>
        <p:grpSp>
          <p:nvGrpSpPr>
            <p:cNvPr id="231" name="Group 230"/>
            <p:cNvGrpSpPr/>
            <p:nvPr/>
          </p:nvGrpSpPr>
          <p:grpSpPr>
            <a:xfrm>
              <a:off x="4152173" y="4672748"/>
              <a:ext cx="190049" cy="1664385"/>
              <a:chOff x="4152173" y="4672748"/>
              <a:chExt cx="190049" cy="1664385"/>
            </a:xfrm>
          </p:grpSpPr>
          <p:sp>
            <p:nvSpPr>
              <p:cNvPr id="233" name="Oval 232"/>
              <p:cNvSpPr/>
              <p:nvPr/>
            </p:nvSpPr>
            <p:spPr bwMode="auto">
              <a:xfrm>
                <a:off x="4162002" y="6156913"/>
                <a:ext cx="180220" cy="1802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sp>
            <p:nvSpPr>
              <p:cNvPr id="234" name="Oval 233"/>
              <p:cNvSpPr/>
              <p:nvPr/>
            </p:nvSpPr>
            <p:spPr bwMode="auto">
              <a:xfrm>
                <a:off x="4152173" y="4672748"/>
                <a:ext cx="190049" cy="19004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sp>
            <p:nvSpPr>
              <p:cNvPr id="235" name="Oval 234"/>
              <p:cNvSpPr/>
              <p:nvPr/>
            </p:nvSpPr>
            <p:spPr bwMode="auto">
              <a:xfrm>
                <a:off x="4152173" y="4927176"/>
                <a:ext cx="190049" cy="19004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  <p:sp>
            <p:nvSpPr>
              <p:cNvPr id="236" name="Oval 235"/>
              <p:cNvSpPr/>
              <p:nvPr/>
            </p:nvSpPr>
            <p:spPr bwMode="auto">
              <a:xfrm>
                <a:off x="4152173" y="5192205"/>
                <a:ext cx="190049" cy="19004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31" charset="0"/>
                </a:endParaRPr>
              </a:p>
            </p:txBody>
          </p:sp>
        </p:grpSp>
        <p:sp>
          <p:nvSpPr>
            <p:cNvPr id="232" name="Title 1"/>
            <p:cNvSpPr txBox="1">
              <a:spLocks/>
            </p:cNvSpPr>
            <p:nvPr/>
          </p:nvSpPr>
          <p:spPr bwMode="auto">
            <a:xfrm rot="5400000">
              <a:off x="3913155" y="5646996"/>
              <a:ext cx="883172" cy="357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ＭＳ Ｐゴシック" pitchFamily="-112" charset="-128"/>
                  <a:cs typeface="ＭＳ Ｐゴシック" pitchFamily="-112" charset="-128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  <a:ea typeface="ＭＳ Ｐゴシック" pitchFamily="-112" charset="-128"/>
                  <a:cs typeface="ＭＳ Ｐゴシック" pitchFamily="-112" charset="-128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imes" pitchFamily="31" charset="0"/>
                </a:defRPr>
              </a:lvl9pPr>
            </a:lstStyle>
            <a:p>
              <a:pPr algn="l"/>
              <a:r>
                <a:rPr lang="en-US" sz="2400" b="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......</a:t>
              </a:r>
              <a:endParaRPr lang="en-US" sz="2400" b="0" kern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7" name="Title 1"/>
          <p:cNvSpPr txBox="1">
            <a:spLocks/>
          </p:cNvSpPr>
          <p:nvPr/>
        </p:nvSpPr>
        <p:spPr bwMode="auto">
          <a:xfrm>
            <a:off x="7281177" y="4913398"/>
            <a:ext cx="102746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000" b="0" kern="0" dirty="0" smtClean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11.95</a:t>
            </a:r>
            <a:endParaRPr lang="en-US" sz="2000" b="0" kern="0" dirty="0">
              <a:solidFill>
                <a:srgbClr val="FF78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Title 1"/>
          <p:cNvSpPr txBox="1">
            <a:spLocks/>
          </p:cNvSpPr>
          <p:nvPr/>
        </p:nvSpPr>
        <p:spPr bwMode="auto">
          <a:xfrm>
            <a:off x="7281177" y="5210827"/>
            <a:ext cx="102746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000" b="0" kern="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12.13</a:t>
            </a:r>
            <a:endParaRPr lang="en-US" sz="2000" b="0" kern="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Title 1"/>
          <p:cNvSpPr txBox="1">
            <a:spLocks/>
          </p:cNvSpPr>
          <p:nvPr/>
        </p:nvSpPr>
        <p:spPr bwMode="auto">
          <a:xfrm>
            <a:off x="7338327" y="5841759"/>
            <a:ext cx="82828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000" b="0" kern="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2.56</a:t>
            </a:r>
            <a:endParaRPr lang="en-US" sz="2000" b="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0" name="Straight Arrow Connector 239"/>
          <p:cNvCxnSpPr>
            <a:endCxn id="237" idx="1"/>
          </p:cNvCxnSpPr>
          <p:nvPr/>
        </p:nvCxnSpPr>
        <p:spPr bwMode="auto">
          <a:xfrm>
            <a:off x="5996549" y="5065798"/>
            <a:ext cx="12846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1" name="Straight Arrow Connector 240"/>
          <p:cNvCxnSpPr/>
          <p:nvPr/>
        </p:nvCxnSpPr>
        <p:spPr bwMode="auto">
          <a:xfrm>
            <a:off x="6006074" y="5322973"/>
            <a:ext cx="12846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2" name="Straight Arrow Connector 241"/>
          <p:cNvCxnSpPr/>
          <p:nvPr/>
        </p:nvCxnSpPr>
        <p:spPr bwMode="auto">
          <a:xfrm>
            <a:off x="6015599" y="5961148"/>
            <a:ext cx="12846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5" name="Title 1"/>
          <p:cNvSpPr txBox="1">
            <a:spLocks/>
          </p:cNvSpPr>
          <p:nvPr/>
        </p:nvSpPr>
        <p:spPr bwMode="auto">
          <a:xfrm rot="5400000">
            <a:off x="7522789" y="5493893"/>
            <a:ext cx="518205" cy="33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63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7252" y="2720480"/>
            <a:ext cx="8431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Using 50k training dataset, optimize </a:t>
            </a:r>
            <a:r>
              <a:rPr lang="en-US" b="0" i="1" dirty="0" smtClean="0">
                <a:latin typeface="Arial" panose="020B0604020202020204" pitchFamily="34" charset="0"/>
                <a:cs typeface="Arial" panose="020B0604020202020204" pitchFamily="34" charset="0"/>
              </a:rPr>
              <a:t>W, b 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iteratively.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8202" y="3682218"/>
            <a:ext cx="7852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The training starts with a random values in </a:t>
            </a:r>
            <a:r>
              <a:rPr lang="en-US" b="0" i="1" dirty="0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b="0" i="1" dirty="0">
                <a:latin typeface="Arial" panose="020B0604020202020204" pitchFamily="34" charset="0"/>
                <a:cs typeface="Arial" panose="020B0604020202020204" pitchFamily="34" charset="0"/>
              </a:rPr>
              <a:t>, b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58202" y="5477100"/>
                <a:ext cx="8534589" cy="847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2) Adjust W, b by a small amount.</a:t>
                </a:r>
              </a:p>
              <a:p>
                <a:r>
                  <a:rPr lang="en-US" b="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1,1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…,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3027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…)</m:t>
                    </m:r>
                  </m:oMath>
                </a14:m>
                <a:endParaRPr lang="en-US" b="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02" y="5477100"/>
                <a:ext cx="8534589" cy="847220"/>
              </a:xfrm>
              <a:prstGeom prst="rect">
                <a:avLst/>
              </a:prstGeom>
              <a:blipFill>
                <a:blip r:embed="rId3"/>
                <a:stretch>
                  <a:fillRect l="-1143" t="-5036" b="-13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60027" y="1276271"/>
                <a:ext cx="495430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𝑾𝒙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027" y="1276271"/>
                <a:ext cx="4954305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 bwMode="auto">
          <a:xfrm>
            <a:off x="279399" y="254001"/>
            <a:ext cx="913533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Linear classifier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9781" y="4497804"/>
            <a:ext cx="7852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1) Evaluate the linear classifier.</a:t>
            </a:r>
          </a:p>
        </p:txBody>
      </p:sp>
      <p:sp>
        <p:nvSpPr>
          <p:cNvPr id="12" name="Freeform 11"/>
          <p:cNvSpPr/>
          <p:nvPr/>
        </p:nvSpPr>
        <p:spPr bwMode="auto">
          <a:xfrm>
            <a:off x="153759" y="4951477"/>
            <a:ext cx="308465" cy="626384"/>
          </a:xfrm>
          <a:custGeom>
            <a:avLst/>
            <a:gdLst>
              <a:gd name="connsiteX0" fmla="*/ 228600 w 238142"/>
              <a:gd name="connsiteY0" fmla="*/ 733425 h 733425"/>
              <a:gd name="connsiteX1" fmla="*/ 142875 w 238142"/>
              <a:gd name="connsiteY1" fmla="*/ 723900 h 733425"/>
              <a:gd name="connsiteX2" fmla="*/ 104775 w 238142"/>
              <a:gd name="connsiteY2" fmla="*/ 666750 h 733425"/>
              <a:gd name="connsiteX3" fmla="*/ 76200 w 238142"/>
              <a:gd name="connsiteY3" fmla="*/ 638175 h 733425"/>
              <a:gd name="connsiteX4" fmla="*/ 47625 w 238142"/>
              <a:gd name="connsiteY4" fmla="*/ 581025 h 733425"/>
              <a:gd name="connsiteX5" fmla="*/ 28575 w 238142"/>
              <a:gd name="connsiteY5" fmla="*/ 523875 h 733425"/>
              <a:gd name="connsiteX6" fmla="*/ 19050 w 238142"/>
              <a:gd name="connsiteY6" fmla="*/ 495300 h 733425"/>
              <a:gd name="connsiteX7" fmla="*/ 9525 w 238142"/>
              <a:gd name="connsiteY7" fmla="*/ 466725 h 733425"/>
              <a:gd name="connsiteX8" fmla="*/ 0 w 238142"/>
              <a:gd name="connsiteY8" fmla="*/ 438150 h 733425"/>
              <a:gd name="connsiteX9" fmla="*/ 28575 w 238142"/>
              <a:gd name="connsiteY9" fmla="*/ 238125 h 733425"/>
              <a:gd name="connsiteX10" fmla="*/ 47625 w 238142"/>
              <a:gd name="connsiteY10" fmla="*/ 209550 h 733425"/>
              <a:gd name="connsiteX11" fmla="*/ 76200 w 238142"/>
              <a:gd name="connsiteY11" fmla="*/ 152400 h 733425"/>
              <a:gd name="connsiteX12" fmla="*/ 104775 w 238142"/>
              <a:gd name="connsiteY12" fmla="*/ 123825 h 733425"/>
              <a:gd name="connsiteX13" fmla="*/ 123825 w 238142"/>
              <a:gd name="connsiteY13" fmla="*/ 95250 h 733425"/>
              <a:gd name="connsiteX14" fmla="*/ 152400 w 238142"/>
              <a:gd name="connsiteY14" fmla="*/ 76200 h 733425"/>
              <a:gd name="connsiteX15" fmla="*/ 180975 w 238142"/>
              <a:gd name="connsiteY15" fmla="*/ 47625 h 733425"/>
              <a:gd name="connsiteX16" fmla="*/ 238125 w 238142"/>
              <a:gd name="connsiteY16" fmla="*/ 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8142" h="733425">
                <a:moveTo>
                  <a:pt x="228600" y="733425"/>
                </a:moveTo>
                <a:cubicBezTo>
                  <a:pt x="200025" y="730250"/>
                  <a:pt x="170150" y="732992"/>
                  <a:pt x="142875" y="723900"/>
                </a:cubicBezTo>
                <a:cubicBezTo>
                  <a:pt x="103808" y="710878"/>
                  <a:pt x="121088" y="691220"/>
                  <a:pt x="104775" y="666750"/>
                </a:cubicBezTo>
                <a:cubicBezTo>
                  <a:pt x="97303" y="655542"/>
                  <a:pt x="85725" y="647700"/>
                  <a:pt x="76200" y="638175"/>
                </a:cubicBezTo>
                <a:cubicBezTo>
                  <a:pt x="41462" y="533962"/>
                  <a:pt x="96864" y="691812"/>
                  <a:pt x="47625" y="581025"/>
                </a:cubicBezTo>
                <a:cubicBezTo>
                  <a:pt x="39470" y="562675"/>
                  <a:pt x="34925" y="542925"/>
                  <a:pt x="28575" y="523875"/>
                </a:cubicBezTo>
                <a:lnTo>
                  <a:pt x="19050" y="495300"/>
                </a:lnTo>
                <a:lnTo>
                  <a:pt x="9525" y="466725"/>
                </a:lnTo>
                <a:lnTo>
                  <a:pt x="0" y="438150"/>
                </a:lnTo>
                <a:cubicBezTo>
                  <a:pt x="1843" y="410504"/>
                  <a:pt x="-1775" y="283650"/>
                  <a:pt x="28575" y="238125"/>
                </a:cubicBezTo>
                <a:cubicBezTo>
                  <a:pt x="34925" y="228600"/>
                  <a:pt x="42505" y="219789"/>
                  <a:pt x="47625" y="209550"/>
                </a:cubicBezTo>
                <a:cubicBezTo>
                  <a:pt x="69104" y="166592"/>
                  <a:pt x="42078" y="193346"/>
                  <a:pt x="76200" y="152400"/>
                </a:cubicBezTo>
                <a:cubicBezTo>
                  <a:pt x="84824" y="142052"/>
                  <a:pt x="96151" y="134173"/>
                  <a:pt x="104775" y="123825"/>
                </a:cubicBezTo>
                <a:cubicBezTo>
                  <a:pt x="112104" y="115031"/>
                  <a:pt x="115730" y="103345"/>
                  <a:pt x="123825" y="95250"/>
                </a:cubicBezTo>
                <a:cubicBezTo>
                  <a:pt x="131920" y="87155"/>
                  <a:pt x="143606" y="83529"/>
                  <a:pt x="152400" y="76200"/>
                </a:cubicBezTo>
                <a:cubicBezTo>
                  <a:pt x="162748" y="67576"/>
                  <a:pt x="170342" y="55895"/>
                  <a:pt x="180975" y="47625"/>
                </a:cubicBezTo>
                <a:cubicBezTo>
                  <a:pt x="240767" y="1120"/>
                  <a:pt x="238125" y="33342"/>
                  <a:pt x="238125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553809" y="4956999"/>
            <a:ext cx="0" cy="6208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27315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1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79399" y="254001"/>
            <a:ext cx="913533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Linear classifier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925231" y="5348931"/>
            <a:ext cx="4109776" cy="1509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24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Minimize loss function with respect to W and b</a:t>
            </a:r>
            <a:endParaRPr lang="en-US" sz="24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65390" y="2090132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b="0" dirty="0" smtClean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at:</a:t>
            </a:r>
            <a:endParaRPr lang="en-US" sz="2800" b="0" baseline="-25000" dirty="0">
              <a:solidFill>
                <a:srgbClr val="FF78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65390" y="2526480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og:</a:t>
            </a:r>
            <a:endParaRPr lang="en-US" sz="2800" baseline="-25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65390" y="2962829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b="0" dirty="0" smtClean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ar:</a:t>
            </a:r>
            <a:endParaRPr lang="en-US" sz="2800" b="0" baseline="-25000" dirty="0">
              <a:solidFill>
                <a:srgbClr val="00C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303618" y="2092514"/>
            <a:ext cx="805029" cy="1395917"/>
            <a:chOff x="2840869" y="4122276"/>
            <a:chExt cx="805029" cy="1395917"/>
          </a:xfrm>
        </p:grpSpPr>
        <p:sp>
          <p:nvSpPr>
            <p:cNvPr id="22" name="TextBox 21"/>
            <p:cNvSpPr txBox="1"/>
            <p:nvPr/>
          </p:nvSpPr>
          <p:spPr>
            <a:xfrm>
              <a:off x="2961095" y="4122276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3.2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61095" y="4558624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5.1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40869" y="4994973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-1.7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Rectangle 24"/>
          <p:cNvSpPr/>
          <p:nvPr/>
        </p:nvSpPr>
        <p:spPr bwMode="auto">
          <a:xfrm>
            <a:off x="7220877" y="2057827"/>
            <a:ext cx="1056187" cy="1483358"/>
          </a:xfrm>
          <a:prstGeom prst="rect">
            <a:avLst/>
          </a:prstGeom>
          <a:noFill/>
          <a:ln w="952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25" y="2226089"/>
            <a:ext cx="1278413" cy="11424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89050" y="1983268"/>
                <a:ext cx="1347868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Image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000" b="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50" y="1983268"/>
                <a:ext cx="1347868" cy="412934"/>
              </a:xfrm>
              <a:prstGeom prst="rect">
                <a:avLst/>
              </a:prstGeom>
              <a:blipFill>
                <a:blip r:embed="rId4"/>
                <a:stretch>
                  <a:fillRect l="-4525" t="-2941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5950983" y="2092514"/>
            <a:ext cx="684803" cy="1395917"/>
            <a:chOff x="4346727" y="4122276"/>
            <a:chExt cx="684803" cy="1395917"/>
          </a:xfrm>
        </p:grpSpPr>
        <p:sp>
          <p:nvSpPr>
            <p:cNvPr id="29" name="TextBox 28"/>
            <p:cNvSpPr txBox="1"/>
            <p:nvPr/>
          </p:nvSpPr>
          <p:spPr>
            <a:xfrm>
              <a:off x="4346727" y="4122276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3.8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46727" y="4558624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3.9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46727" y="4994973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2.0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5765292" y="2057827"/>
            <a:ext cx="1056187" cy="1483358"/>
          </a:xfrm>
          <a:prstGeom prst="rect">
            <a:avLst/>
          </a:prstGeom>
          <a:noFill/>
          <a:ln w="952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866767" y="2092514"/>
            <a:ext cx="819713" cy="1395917"/>
            <a:chOff x="7237958" y="4122276"/>
            <a:chExt cx="819713" cy="1395917"/>
          </a:xfrm>
        </p:grpSpPr>
        <p:sp>
          <p:nvSpPr>
            <p:cNvPr id="34" name="TextBox 33"/>
            <p:cNvSpPr txBox="1"/>
            <p:nvPr/>
          </p:nvSpPr>
          <p:spPr>
            <a:xfrm>
              <a:off x="7372868" y="4122276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3.8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237958" y="4558624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-1.1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52642" y="4994973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1.3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Rectangle 36"/>
          <p:cNvSpPr/>
          <p:nvPr/>
        </p:nvSpPr>
        <p:spPr bwMode="auto">
          <a:xfrm>
            <a:off x="2798710" y="2057827"/>
            <a:ext cx="1056187" cy="1483358"/>
          </a:xfrm>
          <a:prstGeom prst="rect">
            <a:avLst/>
          </a:prstGeom>
          <a:noFill/>
          <a:ln w="952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435077" y="2092514"/>
            <a:ext cx="684803" cy="1395917"/>
            <a:chOff x="5871990" y="4122276"/>
            <a:chExt cx="684803" cy="1395917"/>
          </a:xfrm>
        </p:grpSpPr>
        <p:sp>
          <p:nvSpPr>
            <p:cNvPr id="39" name="TextBox 38"/>
            <p:cNvSpPr txBox="1"/>
            <p:nvPr/>
          </p:nvSpPr>
          <p:spPr>
            <a:xfrm>
              <a:off x="5871990" y="4122276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3.6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871990" y="4558624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2.6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71990" y="4994973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2.3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Rectangle 41"/>
          <p:cNvSpPr/>
          <p:nvPr/>
        </p:nvSpPr>
        <p:spPr bwMode="auto">
          <a:xfrm>
            <a:off x="4262397" y="2057827"/>
            <a:ext cx="1056187" cy="1483358"/>
          </a:xfrm>
          <a:prstGeom prst="rect">
            <a:avLst/>
          </a:prstGeom>
          <a:noFill/>
          <a:ln w="952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19786" y="1654576"/>
            <a:ext cx="982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Scores</a:t>
            </a:r>
            <a:endParaRPr lang="en-US" sz="2000" b="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 descr="https://static.packt-cdn.com/products/9781786466587/graphics/B05501_03_0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990" y="5094478"/>
            <a:ext cx="2805520" cy="156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52493" y="3812188"/>
            <a:ext cx="65902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loss function: How bad are the predictions?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9781" y="1300964"/>
            <a:ext cx="7852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1) Evaluate the linear classifier.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58202" y="4615732"/>
                <a:ext cx="8534589" cy="847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2) Adjust W, b by a small amount.</a:t>
                </a:r>
              </a:p>
              <a:p>
                <a:r>
                  <a:rPr lang="en-US" b="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1,1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…,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3027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…)</m:t>
                    </m:r>
                  </m:oMath>
                </a14:m>
                <a:endParaRPr lang="en-US" b="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02" y="4615732"/>
                <a:ext cx="8534589" cy="847220"/>
              </a:xfrm>
              <a:prstGeom prst="rect">
                <a:avLst/>
              </a:prstGeom>
              <a:blipFill>
                <a:blip r:embed="rId6"/>
                <a:stretch>
                  <a:fillRect l="-1143" t="-5036" b="-13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2903504" y="3488675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i="1" dirty="0" smtClean="0">
                <a:latin typeface="Arial" panose="020B0604020202020204" pitchFamily="34" charset="0"/>
                <a:cs typeface="Arial" panose="020B0604020202020204" pitchFamily="34" charset="0"/>
              </a:rPr>
              <a:t>W  (1)</a:t>
            </a:r>
            <a:endParaRPr lang="en-US" sz="2000" b="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72233" y="3470253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i="1" dirty="0" smtClean="0">
                <a:latin typeface="Arial" panose="020B0604020202020204" pitchFamily="34" charset="0"/>
                <a:cs typeface="Arial" panose="020B0604020202020204" pitchFamily="34" charset="0"/>
              </a:rPr>
              <a:t>W  (2)</a:t>
            </a:r>
            <a:endParaRPr lang="en-US" sz="2000" b="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809151" y="3490349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i="1" dirty="0" smtClean="0">
                <a:latin typeface="Arial" panose="020B0604020202020204" pitchFamily="34" charset="0"/>
                <a:cs typeface="Arial" panose="020B0604020202020204" pitchFamily="34" charset="0"/>
              </a:rPr>
              <a:t>W  (3)</a:t>
            </a:r>
            <a:endParaRPr lang="en-US" sz="2000" b="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38172" y="3481977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i="1" dirty="0" smtClean="0">
                <a:latin typeface="Arial" panose="020B0604020202020204" pitchFamily="34" charset="0"/>
                <a:cs typeface="Arial" panose="020B0604020202020204" pitchFamily="34" charset="0"/>
              </a:rPr>
              <a:t>W  (4)</a:t>
            </a:r>
            <a:endParaRPr lang="en-US" sz="2000" b="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88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  <p:bldP spid="20" grpId="0"/>
      <p:bldP spid="25" grpId="0" animBg="1"/>
      <p:bldP spid="27" grpId="0"/>
      <p:bldP spid="32" grpId="0" animBg="1"/>
      <p:bldP spid="37" grpId="0" animBg="1"/>
      <p:bldP spid="42" grpId="0" animBg="1"/>
      <p:bldP spid="43" grpId="0"/>
      <p:bldP spid="2" grpId="0"/>
      <p:bldP spid="46" grpId="0"/>
      <p:bldP spid="47" grpId="0"/>
      <p:bldP spid="48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" y="1026110"/>
            <a:ext cx="1020882" cy="91227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45041" y="1781256"/>
            <a:ext cx="885179" cy="1395917"/>
            <a:chOff x="245041" y="3397103"/>
            <a:chExt cx="885179" cy="1395917"/>
          </a:xfrm>
        </p:grpSpPr>
        <p:sp>
          <p:nvSpPr>
            <p:cNvPr id="13" name="TextBox 12"/>
            <p:cNvSpPr txBox="1"/>
            <p:nvPr/>
          </p:nvSpPr>
          <p:spPr>
            <a:xfrm>
              <a:off x="245041" y="3397103"/>
              <a:ext cx="7633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at: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041" y="3833451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og: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5041" y="426980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ar: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229099" y="1770061"/>
            <a:ext cx="1056187" cy="1483358"/>
            <a:chOff x="1229099" y="1845482"/>
            <a:chExt cx="1056187" cy="1483358"/>
          </a:xfrm>
        </p:grpSpPr>
        <p:sp>
          <p:nvSpPr>
            <p:cNvPr id="21" name="TextBox 20"/>
            <p:cNvSpPr txBox="1"/>
            <p:nvPr/>
          </p:nvSpPr>
          <p:spPr>
            <a:xfrm>
              <a:off x="1432066" y="1880169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3.2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32066" y="2316517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5.1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11840" y="2752866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-1.7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229099" y="1845482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 bwMode="auto">
          <a:xfrm>
            <a:off x="2487760" y="2478447"/>
            <a:ext cx="60713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415" y="779072"/>
                <a:ext cx="1347868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Image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000" b="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" y="779072"/>
                <a:ext cx="1347868" cy="412934"/>
              </a:xfrm>
              <a:prstGeom prst="rect">
                <a:avLst/>
              </a:prstGeom>
              <a:blipFill>
                <a:blip r:embed="rId4"/>
                <a:stretch>
                  <a:fillRect l="-4525" t="-4412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1229099" y="5140106"/>
            <a:ext cx="1056187" cy="1483358"/>
            <a:chOff x="1891161" y="5186591"/>
            <a:chExt cx="1056187" cy="1483358"/>
          </a:xfrm>
        </p:grpSpPr>
        <p:sp>
          <p:nvSpPr>
            <p:cNvPr id="44" name="TextBox 43"/>
            <p:cNvSpPr txBox="1"/>
            <p:nvPr/>
          </p:nvSpPr>
          <p:spPr>
            <a:xfrm>
              <a:off x="2094128" y="5221278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3.8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59218" y="5657626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-1.1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73902" y="6093975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1.3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1891161" y="5186591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29873" y="3452902"/>
            <a:ext cx="1056187" cy="1483358"/>
            <a:chOff x="1891161" y="5186591"/>
            <a:chExt cx="1056187" cy="1483358"/>
          </a:xfrm>
        </p:grpSpPr>
        <p:sp>
          <p:nvSpPr>
            <p:cNvPr id="49" name="TextBox 48"/>
            <p:cNvSpPr txBox="1"/>
            <p:nvPr/>
          </p:nvSpPr>
          <p:spPr>
            <a:xfrm>
              <a:off x="2094128" y="5221278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3.6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98364" y="5657626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2.6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73902" y="6093975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2.3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891161" y="5186591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48356" y="3425354"/>
            <a:ext cx="885179" cy="1395917"/>
            <a:chOff x="245041" y="3397103"/>
            <a:chExt cx="885179" cy="1395917"/>
          </a:xfrm>
        </p:grpSpPr>
        <p:sp>
          <p:nvSpPr>
            <p:cNvPr id="57" name="TextBox 56"/>
            <p:cNvSpPr txBox="1"/>
            <p:nvPr/>
          </p:nvSpPr>
          <p:spPr>
            <a:xfrm>
              <a:off x="245041" y="3397103"/>
              <a:ext cx="7633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at: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45041" y="3833451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og: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45041" y="426980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ar: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38417" y="5183827"/>
            <a:ext cx="885179" cy="1395917"/>
            <a:chOff x="245041" y="3397103"/>
            <a:chExt cx="885179" cy="1395917"/>
          </a:xfrm>
        </p:grpSpPr>
        <p:sp>
          <p:nvSpPr>
            <p:cNvPr id="61" name="TextBox 60"/>
            <p:cNvSpPr txBox="1"/>
            <p:nvPr/>
          </p:nvSpPr>
          <p:spPr>
            <a:xfrm>
              <a:off x="245041" y="3397103"/>
              <a:ext cx="7633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at: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45041" y="3833451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og: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45041" y="426980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ar: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299058" y="3452902"/>
            <a:ext cx="368067" cy="1483358"/>
            <a:chOff x="3299058" y="2379024"/>
            <a:chExt cx="1056187" cy="1483358"/>
          </a:xfrm>
        </p:grpSpPr>
        <p:sp>
          <p:nvSpPr>
            <p:cNvPr id="52" name="TextBox 51"/>
            <p:cNvSpPr txBox="1"/>
            <p:nvPr/>
          </p:nvSpPr>
          <p:spPr>
            <a:xfrm>
              <a:off x="3929071" y="2434467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29071" y="2870816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929071" y="3322157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3299058" y="2379024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cxnSp>
        <p:nvCxnSpPr>
          <p:cNvPr id="67" name="Straight Arrow Connector 66"/>
          <p:cNvCxnSpPr/>
          <p:nvPr/>
        </p:nvCxnSpPr>
        <p:spPr bwMode="auto">
          <a:xfrm>
            <a:off x="2487760" y="4203908"/>
            <a:ext cx="60713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77" name="Group 76"/>
          <p:cNvGrpSpPr/>
          <p:nvPr/>
        </p:nvGrpSpPr>
        <p:grpSpPr>
          <a:xfrm>
            <a:off x="3267749" y="5140106"/>
            <a:ext cx="399376" cy="1483358"/>
            <a:chOff x="3209215" y="2379024"/>
            <a:chExt cx="1146030" cy="1483358"/>
          </a:xfrm>
        </p:grpSpPr>
        <p:sp>
          <p:nvSpPr>
            <p:cNvPr id="78" name="TextBox 77"/>
            <p:cNvSpPr txBox="1"/>
            <p:nvPr/>
          </p:nvSpPr>
          <p:spPr>
            <a:xfrm>
              <a:off x="3209215" y="2434467"/>
              <a:ext cx="11048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929071" y="2870816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209215" y="3322157"/>
              <a:ext cx="11048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3299058" y="2379024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cxnSp>
        <p:nvCxnSpPr>
          <p:cNvPr id="83" name="Straight Arrow Connector 82"/>
          <p:cNvCxnSpPr/>
          <p:nvPr/>
        </p:nvCxnSpPr>
        <p:spPr bwMode="auto">
          <a:xfrm>
            <a:off x="2487760" y="5919687"/>
            <a:ext cx="60713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166" name="Group 165"/>
          <p:cNvGrpSpPr/>
          <p:nvPr/>
        </p:nvGrpSpPr>
        <p:grpSpPr>
          <a:xfrm>
            <a:off x="3299058" y="1770061"/>
            <a:ext cx="368067" cy="1483358"/>
            <a:chOff x="3299058" y="2379024"/>
            <a:chExt cx="1056187" cy="1483358"/>
          </a:xfrm>
        </p:grpSpPr>
        <p:sp>
          <p:nvSpPr>
            <p:cNvPr id="167" name="TextBox 166"/>
            <p:cNvSpPr txBox="1"/>
            <p:nvPr/>
          </p:nvSpPr>
          <p:spPr>
            <a:xfrm>
              <a:off x="3929071" y="2434467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929071" y="2870816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929071" y="3322157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3299058" y="2379024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sp>
        <p:nvSpPr>
          <p:cNvPr id="171" name="Title 1"/>
          <p:cNvSpPr txBox="1">
            <a:spLocks/>
          </p:cNvSpPr>
          <p:nvPr/>
        </p:nvSpPr>
        <p:spPr bwMode="auto">
          <a:xfrm>
            <a:off x="279400" y="254001"/>
            <a:ext cx="8250004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Loss function (</a:t>
            </a:r>
            <a:r>
              <a:rPr lang="en-US" sz="320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en-US" sz="3200" b="0" kern="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vs. </a:t>
            </a:r>
            <a:r>
              <a:rPr lang="en-US" sz="3200" b="0" kern="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4842108" y="1770061"/>
            <a:ext cx="368067" cy="1483358"/>
            <a:chOff x="3299058" y="2379024"/>
            <a:chExt cx="1056187" cy="1483358"/>
          </a:xfrm>
        </p:grpSpPr>
        <p:sp>
          <p:nvSpPr>
            <p:cNvPr id="173" name="TextBox 172"/>
            <p:cNvSpPr txBox="1"/>
            <p:nvPr/>
          </p:nvSpPr>
          <p:spPr>
            <a:xfrm>
              <a:off x="3929071" y="2434467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3929071" y="2870816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929071" y="3322157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3299058" y="2379024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235802" y="1262578"/>
            <a:ext cx="982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Scores</a:t>
            </a:r>
            <a:endParaRPr lang="en-US" sz="2000" b="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748960" y="1016189"/>
            <a:ext cx="1507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Which one</a:t>
            </a:r>
          </a:p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is the max?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16433" y="1026749"/>
            <a:ext cx="1024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45008" y="2286378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4827774" y="3446062"/>
            <a:ext cx="368067" cy="1483358"/>
            <a:chOff x="3299058" y="2379024"/>
            <a:chExt cx="1056187" cy="1483358"/>
          </a:xfrm>
        </p:grpSpPr>
        <p:sp>
          <p:nvSpPr>
            <p:cNvPr id="72" name="TextBox 71"/>
            <p:cNvSpPr txBox="1"/>
            <p:nvPr/>
          </p:nvSpPr>
          <p:spPr>
            <a:xfrm>
              <a:off x="3929071" y="2434467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929071" y="2870816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929071" y="3322157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3299058" y="2379024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842108" y="5140106"/>
            <a:ext cx="368067" cy="1483358"/>
            <a:chOff x="3299058" y="2379024"/>
            <a:chExt cx="1056187" cy="1483358"/>
          </a:xfrm>
        </p:grpSpPr>
        <p:sp>
          <p:nvSpPr>
            <p:cNvPr id="82" name="TextBox 81"/>
            <p:cNvSpPr txBox="1"/>
            <p:nvPr/>
          </p:nvSpPr>
          <p:spPr>
            <a:xfrm>
              <a:off x="3929071" y="2434467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929071" y="2870816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929071" y="3322157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3299058" y="2379024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4060248" y="3990787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≠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077354" y="5650952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≠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910776" y="2347933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Correct (0)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955562" y="3985492"/>
            <a:ext cx="1318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Wrong (1)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955562" y="5683129"/>
            <a:ext cx="1318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Wrong (1)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70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3" grpId="0"/>
      <p:bldP spid="87" grpId="0"/>
      <p:bldP spid="88" grpId="0"/>
      <p:bldP spid="89" grpId="0"/>
      <p:bldP spid="90" grpId="0"/>
      <p:bldP spid="9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" y="1026110"/>
            <a:ext cx="1020882" cy="91227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45041" y="1781256"/>
            <a:ext cx="885179" cy="1395917"/>
            <a:chOff x="245041" y="3397103"/>
            <a:chExt cx="885179" cy="1395917"/>
          </a:xfrm>
        </p:grpSpPr>
        <p:sp>
          <p:nvSpPr>
            <p:cNvPr id="13" name="TextBox 12"/>
            <p:cNvSpPr txBox="1"/>
            <p:nvPr/>
          </p:nvSpPr>
          <p:spPr>
            <a:xfrm>
              <a:off x="245041" y="3397103"/>
              <a:ext cx="7633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at: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041" y="3833451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og: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5041" y="426980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ar: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229099" y="1770061"/>
            <a:ext cx="1056187" cy="1483358"/>
            <a:chOff x="1229099" y="1845482"/>
            <a:chExt cx="1056187" cy="1483358"/>
          </a:xfrm>
        </p:grpSpPr>
        <p:sp>
          <p:nvSpPr>
            <p:cNvPr id="21" name="TextBox 20"/>
            <p:cNvSpPr txBox="1"/>
            <p:nvPr/>
          </p:nvSpPr>
          <p:spPr>
            <a:xfrm>
              <a:off x="1432066" y="1880169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3.2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32066" y="2316517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5.1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11840" y="2752866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-1.7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229099" y="1845482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415" y="779072"/>
                <a:ext cx="1347868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Image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000" b="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" y="779072"/>
                <a:ext cx="1347868" cy="412934"/>
              </a:xfrm>
              <a:prstGeom prst="rect">
                <a:avLst/>
              </a:prstGeom>
              <a:blipFill>
                <a:blip r:embed="rId4"/>
                <a:stretch>
                  <a:fillRect l="-4525" t="-4412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1235802" y="1262578"/>
            <a:ext cx="982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Scores</a:t>
            </a:r>
            <a:endParaRPr lang="en-US" sz="2000" b="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250807" y="1094094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Convert</a:t>
            </a:r>
          </a:p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to &gt; 0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155724" y="1105815"/>
            <a:ext cx="1340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Normalize</a:t>
            </a:r>
          </a:p>
          <a:p>
            <a:pPr algn="ctr"/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sum = 1)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2145989" y="3539412"/>
                <a:ext cx="1370247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FF78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rgbClr val="FF78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FF78F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rgbClr val="FF78FF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solidFill>
                                <a:srgbClr val="FF78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FF78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FF78FF"/>
                          </a:solidFill>
                          <a:latin typeface="Cambria Math" panose="02040503050406030204" pitchFamily="18" charset="0"/>
                        </a:rPr>
                        <m:t>𝟐𝟒</m:t>
                      </m:r>
                      <m:r>
                        <a:rPr lang="en-US" sz="2000" b="1" i="1" smtClean="0">
                          <a:solidFill>
                            <a:srgbClr val="FF78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FF78FF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000" dirty="0">
                  <a:solidFill>
                    <a:srgbClr val="FF78FF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989" y="3539412"/>
                <a:ext cx="1370247" cy="314766"/>
              </a:xfrm>
              <a:prstGeom prst="rect">
                <a:avLst/>
              </a:prstGeom>
              <a:blipFill>
                <a:blip r:embed="rId5"/>
                <a:stretch>
                  <a:fillRect l="-1778" t="-1961" r="-3556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4314112" y="3321382"/>
                <a:ext cx="2502736" cy="5896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FF78FF"/>
                              </a:solidFill>
                              <a:latin typeface="Cambria Math" panose="02040503050406030204" pitchFamily="18" charset="0"/>
                            </a:rPr>
                            <m:t>𝟐𝟒</m:t>
                          </m:r>
                          <m:r>
                            <a:rPr lang="en-US" sz="2000" b="1" i="1" smtClean="0">
                              <a:solidFill>
                                <a:srgbClr val="FF78FF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solidFill>
                                <a:srgbClr val="FF78FF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FF78FF"/>
                              </a:solidFill>
                              <a:latin typeface="Cambria Math" panose="02040503050406030204" pitchFamily="18" charset="0"/>
                            </a:rPr>
                            <m:t>𝟐𝟒</m:t>
                          </m:r>
                          <m:r>
                            <a:rPr lang="en-US" sz="2000" b="1" i="1" smtClean="0">
                              <a:solidFill>
                                <a:srgbClr val="FF78FF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solidFill>
                                <a:srgbClr val="FF78FF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𝟏𝟔𝟒</m:t>
                          </m:r>
                          <m: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𝟏𝟖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112" y="3321382"/>
                <a:ext cx="2502736" cy="5896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Group 115"/>
          <p:cNvGrpSpPr/>
          <p:nvPr/>
        </p:nvGrpSpPr>
        <p:grpSpPr>
          <a:xfrm>
            <a:off x="3228558" y="1770061"/>
            <a:ext cx="1126687" cy="1483358"/>
            <a:chOff x="3228558" y="2379024"/>
            <a:chExt cx="1126687" cy="1483358"/>
          </a:xfrm>
        </p:grpSpPr>
        <p:sp>
          <p:nvSpPr>
            <p:cNvPr id="117" name="TextBox 116"/>
            <p:cNvSpPr txBox="1"/>
            <p:nvPr/>
          </p:nvSpPr>
          <p:spPr>
            <a:xfrm>
              <a:off x="3428933" y="2434467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24.5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228558" y="2870816"/>
              <a:ext cx="10855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164.0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428933" y="3322157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0.18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3299058" y="2379024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289461" y="1743396"/>
            <a:ext cx="1056187" cy="1536688"/>
            <a:chOff x="5289461" y="2390747"/>
            <a:chExt cx="1056187" cy="1536688"/>
          </a:xfrm>
        </p:grpSpPr>
        <p:sp>
          <p:nvSpPr>
            <p:cNvPr id="122" name="TextBox 121"/>
            <p:cNvSpPr txBox="1"/>
            <p:nvPr/>
          </p:nvSpPr>
          <p:spPr>
            <a:xfrm>
              <a:off x="5363242" y="2446189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0.13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363242" y="2917706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0.87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363242" y="3404215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0.00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5289461" y="2390747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427816" y="1983544"/>
            <a:ext cx="667075" cy="494903"/>
            <a:chOff x="2427816" y="2625033"/>
            <a:chExt cx="667075" cy="494903"/>
          </a:xfrm>
        </p:grpSpPr>
        <p:cxnSp>
          <p:nvCxnSpPr>
            <p:cNvPr id="127" name="Straight Arrow Connector 126"/>
            <p:cNvCxnSpPr/>
            <p:nvPr/>
          </p:nvCxnSpPr>
          <p:spPr bwMode="auto">
            <a:xfrm>
              <a:off x="2487760" y="3119936"/>
              <a:ext cx="60713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28" name="TextBox 127"/>
            <p:cNvSpPr txBox="1"/>
            <p:nvPr/>
          </p:nvSpPr>
          <p:spPr>
            <a:xfrm>
              <a:off x="2427816" y="2625033"/>
              <a:ext cx="5982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exp</a:t>
              </a:r>
              <a:endParaRPr lang="en-US" sz="2000" b="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319637" y="2053883"/>
            <a:ext cx="1072730" cy="418699"/>
            <a:chOff x="4319637" y="2695372"/>
            <a:chExt cx="1072730" cy="418699"/>
          </a:xfrm>
        </p:grpSpPr>
        <p:cxnSp>
          <p:nvCxnSpPr>
            <p:cNvPr id="130" name="Straight Arrow Connector 129"/>
            <p:cNvCxnSpPr/>
            <p:nvPr/>
          </p:nvCxnSpPr>
          <p:spPr bwMode="auto">
            <a:xfrm>
              <a:off x="4504127" y="3114071"/>
              <a:ext cx="5778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31" name="TextBox 130"/>
            <p:cNvSpPr txBox="1"/>
            <p:nvPr/>
          </p:nvSpPr>
          <p:spPr>
            <a:xfrm>
              <a:off x="4319637" y="2695372"/>
              <a:ext cx="1072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normalize</a:t>
              </a:r>
              <a:endParaRPr lang="en-US" sz="1600" b="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2" name="Title 1"/>
          <p:cNvSpPr txBox="1">
            <a:spLocks/>
          </p:cNvSpPr>
          <p:nvPr/>
        </p:nvSpPr>
        <p:spPr bwMode="auto">
          <a:xfrm>
            <a:off x="279400" y="254001"/>
            <a:ext cx="8250004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Loss function (</a:t>
            </a:r>
            <a:r>
              <a:rPr lang="en-US" sz="3200" b="0" kern="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</a:t>
            </a:r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en-US" sz="32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8085350" y="1770061"/>
            <a:ext cx="368067" cy="1483358"/>
            <a:chOff x="3299058" y="2379024"/>
            <a:chExt cx="1056187" cy="1483358"/>
          </a:xfrm>
        </p:grpSpPr>
        <p:sp>
          <p:nvSpPr>
            <p:cNvPr id="134" name="TextBox 133"/>
            <p:cNvSpPr txBox="1"/>
            <p:nvPr/>
          </p:nvSpPr>
          <p:spPr>
            <a:xfrm>
              <a:off x="3929071" y="2434467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929071" y="2870816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929071" y="3322157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3299058" y="2379024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sp>
        <p:nvSpPr>
          <p:cNvPr id="49" name="Rounded Rectangle 48"/>
          <p:cNvSpPr/>
          <p:nvPr/>
        </p:nvSpPr>
        <p:spPr bwMode="auto">
          <a:xfrm>
            <a:off x="5257384" y="2350010"/>
            <a:ext cx="3259563" cy="328721"/>
          </a:xfrm>
          <a:prstGeom prst="roundRect">
            <a:avLst/>
          </a:pr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02845" y="3893165"/>
            <a:ext cx="2420558" cy="2835816"/>
            <a:chOff x="1602845" y="3893165"/>
            <a:chExt cx="2420558" cy="283581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91204" y="3945947"/>
              <a:ext cx="2332199" cy="2518224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2399602" y="632887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06644" y="632887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178964" y="632887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51282" y="632887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971303" y="6328871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endParaRPr 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602845" y="6328871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  <a:endParaRPr 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120368" y="5382442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20368" y="4666740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120368" y="3893165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12569" y="4974226"/>
                <a:ext cx="57297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569" y="4974226"/>
                <a:ext cx="57297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7821862" y="1097085"/>
            <a:ext cx="1024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06" grpId="0"/>
      <p:bldP spid="110" grpId="0"/>
      <p:bldP spid="111" grpId="0"/>
      <p:bldP spid="49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79400" y="254001"/>
            <a:ext cx="8250004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Loss function (</a:t>
            </a:r>
            <a:r>
              <a:rPr lang="en-US" sz="3200" b="0" kern="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</a:t>
            </a:r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en-US" sz="32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" y="1026110"/>
            <a:ext cx="1020882" cy="91227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45041" y="1781256"/>
            <a:ext cx="885179" cy="1395917"/>
            <a:chOff x="245041" y="3397103"/>
            <a:chExt cx="885179" cy="1395917"/>
          </a:xfrm>
        </p:grpSpPr>
        <p:sp>
          <p:nvSpPr>
            <p:cNvPr id="13" name="TextBox 12"/>
            <p:cNvSpPr txBox="1"/>
            <p:nvPr/>
          </p:nvSpPr>
          <p:spPr>
            <a:xfrm>
              <a:off x="245041" y="3397103"/>
              <a:ext cx="7633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at: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041" y="3833451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og: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5041" y="426980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ar: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229099" y="1770061"/>
            <a:ext cx="1056187" cy="1483358"/>
            <a:chOff x="1229099" y="1845482"/>
            <a:chExt cx="1056187" cy="1483358"/>
          </a:xfrm>
        </p:grpSpPr>
        <p:sp>
          <p:nvSpPr>
            <p:cNvPr id="21" name="TextBox 20"/>
            <p:cNvSpPr txBox="1"/>
            <p:nvPr/>
          </p:nvSpPr>
          <p:spPr>
            <a:xfrm>
              <a:off x="1432066" y="1880169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3.2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32066" y="2316517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5.1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11840" y="2752866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-1.7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229099" y="1845482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28558" y="1770061"/>
            <a:ext cx="1126687" cy="1483358"/>
            <a:chOff x="3228558" y="2379024"/>
            <a:chExt cx="1126687" cy="1483358"/>
          </a:xfrm>
        </p:grpSpPr>
        <p:sp>
          <p:nvSpPr>
            <p:cNvPr id="16" name="TextBox 15"/>
            <p:cNvSpPr txBox="1"/>
            <p:nvPr/>
          </p:nvSpPr>
          <p:spPr>
            <a:xfrm>
              <a:off x="3428933" y="2434467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24.5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28558" y="2870816"/>
              <a:ext cx="10855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164.0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28933" y="3322157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0.18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299058" y="2379024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5289461" y="1743396"/>
            <a:ext cx="1056187" cy="1483358"/>
          </a:xfrm>
          <a:prstGeom prst="rect">
            <a:avLst/>
          </a:prstGeom>
          <a:noFill/>
          <a:ln w="952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415" y="779072"/>
                <a:ext cx="1347868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Image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000" b="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" y="779072"/>
                <a:ext cx="1347868" cy="412934"/>
              </a:xfrm>
              <a:prstGeom prst="rect">
                <a:avLst/>
              </a:prstGeom>
              <a:blipFill>
                <a:blip r:embed="rId4"/>
                <a:stretch>
                  <a:fillRect l="-4525" t="-4412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1229099" y="5140106"/>
            <a:ext cx="1056187" cy="1483358"/>
            <a:chOff x="1891161" y="5186591"/>
            <a:chExt cx="1056187" cy="1483358"/>
          </a:xfrm>
        </p:grpSpPr>
        <p:sp>
          <p:nvSpPr>
            <p:cNvPr id="44" name="TextBox 43"/>
            <p:cNvSpPr txBox="1"/>
            <p:nvPr/>
          </p:nvSpPr>
          <p:spPr>
            <a:xfrm>
              <a:off x="2094128" y="5221278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3.8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59218" y="5657626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-1.1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73902" y="6093975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1.3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1891161" y="5186591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29873" y="3452902"/>
            <a:ext cx="1056187" cy="1483358"/>
            <a:chOff x="1891161" y="5186591"/>
            <a:chExt cx="1056187" cy="1483358"/>
          </a:xfrm>
        </p:grpSpPr>
        <p:sp>
          <p:nvSpPr>
            <p:cNvPr id="49" name="TextBox 48"/>
            <p:cNvSpPr txBox="1"/>
            <p:nvPr/>
          </p:nvSpPr>
          <p:spPr>
            <a:xfrm>
              <a:off x="2094128" y="5221278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3.6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98364" y="5657626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2.6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73902" y="6093975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2.3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891161" y="5186591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48356" y="3425354"/>
            <a:ext cx="885179" cy="1395917"/>
            <a:chOff x="245041" y="3397103"/>
            <a:chExt cx="885179" cy="1395917"/>
          </a:xfrm>
        </p:grpSpPr>
        <p:sp>
          <p:nvSpPr>
            <p:cNvPr id="57" name="TextBox 56"/>
            <p:cNvSpPr txBox="1"/>
            <p:nvPr/>
          </p:nvSpPr>
          <p:spPr>
            <a:xfrm>
              <a:off x="245041" y="3397103"/>
              <a:ext cx="7633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at: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45041" y="3833451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og: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45041" y="426980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ar: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38417" y="5183827"/>
            <a:ext cx="885179" cy="1395917"/>
            <a:chOff x="245041" y="3397103"/>
            <a:chExt cx="885179" cy="1395917"/>
          </a:xfrm>
        </p:grpSpPr>
        <p:sp>
          <p:nvSpPr>
            <p:cNvPr id="61" name="TextBox 60"/>
            <p:cNvSpPr txBox="1"/>
            <p:nvPr/>
          </p:nvSpPr>
          <p:spPr>
            <a:xfrm>
              <a:off x="245041" y="3397103"/>
              <a:ext cx="7633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at: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45041" y="3833451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og: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45041" y="426980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ar: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299058" y="3452902"/>
            <a:ext cx="1056187" cy="1483358"/>
            <a:chOff x="3299058" y="2379024"/>
            <a:chExt cx="1056187" cy="1483358"/>
          </a:xfrm>
        </p:grpSpPr>
        <p:sp>
          <p:nvSpPr>
            <p:cNvPr id="52" name="TextBox 51"/>
            <p:cNvSpPr txBox="1"/>
            <p:nvPr/>
          </p:nvSpPr>
          <p:spPr>
            <a:xfrm>
              <a:off x="3428933" y="2434467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36.6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28933" y="2870816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13.5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28933" y="3322157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9.97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3299058" y="2379024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289461" y="3426237"/>
            <a:ext cx="1056187" cy="1536688"/>
            <a:chOff x="5289461" y="2390747"/>
            <a:chExt cx="1056187" cy="1536688"/>
          </a:xfrm>
        </p:grpSpPr>
        <p:sp>
          <p:nvSpPr>
            <p:cNvPr id="70" name="TextBox 69"/>
            <p:cNvSpPr txBox="1"/>
            <p:nvPr/>
          </p:nvSpPr>
          <p:spPr>
            <a:xfrm>
              <a:off x="5363242" y="2446189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0.61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363242" y="2917706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0.22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363242" y="3404215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0.17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5289461" y="2390747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99058" y="5140106"/>
            <a:ext cx="1056187" cy="1483358"/>
            <a:chOff x="3299058" y="2379024"/>
            <a:chExt cx="1056187" cy="1483358"/>
          </a:xfrm>
        </p:grpSpPr>
        <p:sp>
          <p:nvSpPr>
            <p:cNvPr id="78" name="TextBox 77"/>
            <p:cNvSpPr txBox="1"/>
            <p:nvPr/>
          </p:nvSpPr>
          <p:spPr>
            <a:xfrm>
              <a:off x="3428933" y="2434467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44.7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428933" y="2870816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0.33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28934" y="3322157"/>
              <a:ext cx="8851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3.67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3299058" y="2379024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269841" y="5113441"/>
            <a:ext cx="1085554" cy="1536688"/>
            <a:chOff x="5269841" y="2390747"/>
            <a:chExt cx="1085554" cy="1536688"/>
          </a:xfrm>
        </p:grpSpPr>
        <p:sp>
          <p:nvSpPr>
            <p:cNvPr id="86" name="TextBox 85"/>
            <p:cNvSpPr txBox="1"/>
            <p:nvPr/>
          </p:nvSpPr>
          <p:spPr>
            <a:xfrm>
              <a:off x="5357380" y="2446189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0.92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269841" y="2917706"/>
              <a:ext cx="10855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0.007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351517" y="3404215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0.08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5289461" y="2390747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427816" y="1983544"/>
            <a:ext cx="667075" cy="494903"/>
            <a:chOff x="2427816" y="2625033"/>
            <a:chExt cx="667075" cy="494903"/>
          </a:xfrm>
        </p:grpSpPr>
        <p:cxnSp>
          <p:nvCxnSpPr>
            <p:cNvPr id="94" name="Straight Arrow Connector 93"/>
            <p:cNvCxnSpPr/>
            <p:nvPr/>
          </p:nvCxnSpPr>
          <p:spPr bwMode="auto">
            <a:xfrm>
              <a:off x="2487760" y="3119936"/>
              <a:ext cx="60713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5" name="TextBox 94"/>
            <p:cNvSpPr txBox="1"/>
            <p:nvPr/>
          </p:nvSpPr>
          <p:spPr>
            <a:xfrm>
              <a:off x="2427816" y="2625033"/>
              <a:ext cx="5982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exp</a:t>
              </a:r>
              <a:endParaRPr lang="en-US" sz="2000" b="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4319637" y="2053883"/>
            <a:ext cx="1072730" cy="418699"/>
            <a:chOff x="4319637" y="2695372"/>
            <a:chExt cx="1072730" cy="418699"/>
          </a:xfrm>
        </p:grpSpPr>
        <p:cxnSp>
          <p:nvCxnSpPr>
            <p:cNvPr id="97" name="Straight Arrow Connector 96"/>
            <p:cNvCxnSpPr/>
            <p:nvPr/>
          </p:nvCxnSpPr>
          <p:spPr bwMode="auto">
            <a:xfrm>
              <a:off x="4504127" y="3114071"/>
              <a:ext cx="5778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4319637" y="2695372"/>
              <a:ext cx="1072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normalize</a:t>
              </a:r>
              <a:endParaRPr lang="en-US" sz="1600" b="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427816" y="3709005"/>
            <a:ext cx="667075" cy="494903"/>
            <a:chOff x="2427816" y="2625033"/>
            <a:chExt cx="667075" cy="494903"/>
          </a:xfrm>
        </p:grpSpPr>
        <p:cxnSp>
          <p:nvCxnSpPr>
            <p:cNvPr id="100" name="Straight Arrow Connector 99"/>
            <p:cNvCxnSpPr/>
            <p:nvPr/>
          </p:nvCxnSpPr>
          <p:spPr bwMode="auto">
            <a:xfrm>
              <a:off x="2487760" y="3119936"/>
              <a:ext cx="60713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01" name="TextBox 100"/>
            <p:cNvSpPr txBox="1"/>
            <p:nvPr/>
          </p:nvSpPr>
          <p:spPr>
            <a:xfrm>
              <a:off x="2427816" y="2625033"/>
              <a:ext cx="5982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exp</a:t>
              </a:r>
              <a:endParaRPr lang="en-US" sz="2000" b="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319637" y="3747107"/>
            <a:ext cx="1072730" cy="418699"/>
            <a:chOff x="4319637" y="2695372"/>
            <a:chExt cx="1072730" cy="418699"/>
          </a:xfrm>
        </p:grpSpPr>
        <p:cxnSp>
          <p:nvCxnSpPr>
            <p:cNvPr id="103" name="Straight Arrow Connector 102"/>
            <p:cNvCxnSpPr/>
            <p:nvPr/>
          </p:nvCxnSpPr>
          <p:spPr bwMode="auto">
            <a:xfrm>
              <a:off x="4504127" y="3114071"/>
              <a:ext cx="5778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04" name="TextBox 103"/>
            <p:cNvSpPr txBox="1"/>
            <p:nvPr/>
          </p:nvSpPr>
          <p:spPr>
            <a:xfrm>
              <a:off x="4319637" y="2695372"/>
              <a:ext cx="1072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normalize</a:t>
              </a:r>
              <a:endParaRPr lang="en-US" sz="1600" b="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427816" y="5424784"/>
            <a:ext cx="667075" cy="494903"/>
            <a:chOff x="2427816" y="2625033"/>
            <a:chExt cx="667075" cy="494903"/>
          </a:xfrm>
        </p:grpSpPr>
        <p:cxnSp>
          <p:nvCxnSpPr>
            <p:cNvPr id="106" name="Straight Arrow Connector 105"/>
            <p:cNvCxnSpPr/>
            <p:nvPr/>
          </p:nvCxnSpPr>
          <p:spPr bwMode="auto">
            <a:xfrm>
              <a:off x="2487760" y="3119936"/>
              <a:ext cx="60713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07" name="TextBox 106"/>
            <p:cNvSpPr txBox="1"/>
            <p:nvPr/>
          </p:nvSpPr>
          <p:spPr>
            <a:xfrm>
              <a:off x="2427816" y="2625033"/>
              <a:ext cx="5982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exp</a:t>
              </a:r>
              <a:endParaRPr lang="en-US" sz="2000" b="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319637" y="5462886"/>
            <a:ext cx="1072730" cy="418699"/>
            <a:chOff x="4319637" y="2695372"/>
            <a:chExt cx="1072730" cy="418699"/>
          </a:xfrm>
        </p:grpSpPr>
        <p:cxnSp>
          <p:nvCxnSpPr>
            <p:cNvPr id="109" name="Straight Arrow Connector 108"/>
            <p:cNvCxnSpPr/>
            <p:nvPr/>
          </p:nvCxnSpPr>
          <p:spPr bwMode="auto">
            <a:xfrm>
              <a:off x="4504127" y="3114071"/>
              <a:ext cx="5778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10" name="TextBox 109"/>
            <p:cNvSpPr txBox="1"/>
            <p:nvPr/>
          </p:nvSpPr>
          <p:spPr>
            <a:xfrm>
              <a:off x="4319637" y="2695372"/>
              <a:ext cx="1072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normalize</a:t>
              </a:r>
              <a:endParaRPr lang="en-US" sz="1600" b="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235802" y="1262578"/>
            <a:ext cx="982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Scores</a:t>
            </a:r>
            <a:endParaRPr lang="en-US" sz="2000" b="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250807" y="1094094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Convert</a:t>
            </a:r>
          </a:p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to &gt; 0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155724" y="1105815"/>
            <a:ext cx="1340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Normalize</a:t>
            </a:r>
          </a:p>
          <a:p>
            <a:pPr algn="ctr"/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sum = 1)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8085350" y="1770061"/>
            <a:ext cx="368067" cy="1483358"/>
            <a:chOff x="3299058" y="2379024"/>
            <a:chExt cx="1056187" cy="1483358"/>
          </a:xfrm>
        </p:grpSpPr>
        <p:sp>
          <p:nvSpPr>
            <p:cNvPr id="91" name="TextBox 90"/>
            <p:cNvSpPr txBox="1"/>
            <p:nvPr/>
          </p:nvSpPr>
          <p:spPr>
            <a:xfrm>
              <a:off x="3929071" y="2434467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929071" y="2870816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929071" y="3322157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3299058" y="2379024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8071016" y="3446062"/>
            <a:ext cx="368067" cy="1483358"/>
            <a:chOff x="3299058" y="2379024"/>
            <a:chExt cx="1056187" cy="1483358"/>
          </a:xfrm>
        </p:grpSpPr>
        <p:sp>
          <p:nvSpPr>
            <p:cNvPr id="114" name="TextBox 113"/>
            <p:cNvSpPr txBox="1"/>
            <p:nvPr/>
          </p:nvSpPr>
          <p:spPr>
            <a:xfrm>
              <a:off x="3929071" y="2434467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929071" y="2870816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929071" y="3322157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3299058" y="2379024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8085350" y="5140106"/>
            <a:ext cx="368067" cy="1483358"/>
            <a:chOff x="3299058" y="2379024"/>
            <a:chExt cx="1056187" cy="1483358"/>
          </a:xfrm>
        </p:grpSpPr>
        <p:sp>
          <p:nvSpPr>
            <p:cNvPr id="119" name="TextBox 118"/>
            <p:cNvSpPr txBox="1"/>
            <p:nvPr/>
          </p:nvSpPr>
          <p:spPr>
            <a:xfrm>
              <a:off x="3929071" y="2434467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929071" y="2870816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929071" y="3322157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3299058" y="2379024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5363242" y="1798838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0" dirty="0" smtClean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0.13</a:t>
            </a:r>
            <a:endParaRPr lang="en-US" sz="2800" b="0" baseline="-25000" dirty="0">
              <a:solidFill>
                <a:srgbClr val="FF78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363242" y="2270355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0.87</a:t>
            </a:r>
            <a:endParaRPr lang="en-US" sz="2800" b="0" baseline="-25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363242" y="2756864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0" dirty="0" smtClean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  <a:endParaRPr lang="en-US" sz="2800" b="0" baseline="-25000" dirty="0">
              <a:solidFill>
                <a:srgbClr val="00C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5257384" y="2350010"/>
            <a:ext cx="3259563" cy="328721"/>
          </a:xfrm>
          <a:prstGeom prst="roundRect">
            <a:avLst/>
          </a:pr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127" name="Rounded Rectangle 126"/>
          <p:cNvSpPr/>
          <p:nvPr/>
        </p:nvSpPr>
        <p:spPr bwMode="auto">
          <a:xfrm>
            <a:off x="5270886" y="4041841"/>
            <a:ext cx="3259563" cy="328721"/>
          </a:xfrm>
          <a:prstGeom prst="roundRect">
            <a:avLst/>
          </a:pr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128" name="Rounded Rectangle 127"/>
          <p:cNvSpPr/>
          <p:nvPr/>
        </p:nvSpPr>
        <p:spPr bwMode="auto">
          <a:xfrm>
            <a:off x="5282463" y="5708601"/>
            <a:ext cx="3259563" cy="328721"/>
          </a:xfrm>
          <a:prstGeom prst="roundRect">
            <a:avLst/>
          </a:pr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821862" y="1097085"/>
            <a:ext cx="1024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95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" y="1026110"/>
            <a:ext cx="1020882" cy="91227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45041" y="1781256"/>
            <a:ext cx="885179" cy="1395917"/>
            <a:chOff x="245041" y="3397103"/>
            <a:chExt cx="885179" cy="1395917"/>
          </a:xfrm>
        </p:grpSpPr>
        <p:sp>
          <p:nvSpPr>
            <p:cNvPr id="13" name="TextBox 12"/>
            <p:cNvSpPr txBox="1"/>
            <p:nvPr/>
          </p:nvSpPr>
          <p:spPr>
            <a:xfrm>
              <a:off x="245041" y="3397103"/>
              <a:ext cx="7633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at: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041" y="3833451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og: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5041" y="426980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ar: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229099" y="1770061"/>
            <a:ext cx="1056187" cy="1483358"/>
            <a:chOff x="1229099" y="1845482"/>
            <a:chExt cx="1056187" cy="1483358"/>
          </a:xfrm>
        </p:grpSpPr>
        <p:sp>
          <p:nvSpPr>
            <p:cNvPr id="21" name="TextBox 20"/>
            <p:cNvSpPr txBox="1"/>
            <p:nvPr/>
          </p:nvSpPr>
          <p:spPr>
            <a:xfrm>
              <a:off x="1432066" y="1880169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3.2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32066" y="2316517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5.1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11840" y="2752866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-1.7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229099" y="1845482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415" y="779072"/>
                <a:ext cx="1347868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Image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000" b="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" y="779072"/>
                <a:ext cx="1347868" cy="412934"/>
              </a:xfrm>
              <a:prstGeom prst="rect">
                <a:avLst/>
              </a:prstGeom>
              <a:blipFill>
                <a:blip r:embed="rId4"/>
                <a:stretch>
                  <a:fillRect l="-4525" t="-4412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1235802" y="1262578"/>
            <a:ext cx="982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Scores</a:t>
            </a:r>
            <a:endParaRPr lang="en-US" sz="2000" b="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250807" y="1094094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Convert</a:t>
            </a:r>
          </a:p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to &gt; 0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155724" y="1105815"/>
            <a:ext cx="1340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Normalize</a:t>
            </a:r>
          </a:p>
          <a:p>
            <a:pPr algn="ctr"/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sum = 1)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3228558" y="1770061"/>
            <a:ext cx="1126687" cy="1483358"/>
            <a:chOff x="3228558" y="2379024"/>
            <a:chExt cx="1126687" cy="1483358"/>
          </a:xfrm>
        </p:grpSpPr>
        <p:sp>
          <p:nvSpPr>
            <p:cNvPr id="117" name="TextBox 116"/>
            <p:cNvSpPr txBox="1"/>
            <p:nvPr/>
          </p:nvSpPr>
          <p:spPr>
            <a:xfrm>
              <a:off x="3428933" y="2434467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24.5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228558" y="2870816"/>
              <a:ext cx="10855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164.0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428933" y="3322157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0.18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3299058" y="2379024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289461" y="1743396"/>
            <a:ext cx="1056187" cy="1536688"/>
            <a:chOff x="5289461" y="2390747"/>
            <a:chExt cx="1056187" cy="1536688"/>
          </a:xfrm>
        </p:grpSpPr>
        <p:sp>
          <p:nvSpPr>
            <p:cNvPr id="122" name="TextBox 121"/>
            <p:cNvSpPr txBox="1"/>
            <p:nvPr/>
          </p:nvSpPr>
          <p:spPr>
            <a:xfrm>
              <a:off x="5363242" y="2446189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0.13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363242" y="2917706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0.87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363242" y="3404215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0.00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5289461" y="2390747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427816" y="1983544"/>
            <a:ext cx="667075" cy="494903"/>
            <a:chOff x="2427816" y="2625033"/>
            <a:chExt cx="667075" cy="494903"/>
          </a:xfrm>
        </p:grpSpPr>
        <p:cxnSp>
          <p:nvCxnSpPr>
            <p:cNvPr id="127" name="Straight Arrow Connector 126"/>
            <p:cNvCxnSpPr/>
            <p:nvPr/>
          </p:nvCxnSpPr>
          <p:spPr bwMode="auto">
            <a:xfrm>
              <a:off x="2487760" y="3119936"/>
              <a:ext cx="60713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28" name="TextBox 127"/>
            <p:cNvSpPr txBox="1"/>
            <p:nvPr/>
          </p:nvSpPr>
          <p:spPr>
            <a:xfrm>
              <a:off x="2427816" y="2625033"/>
              <a:ext cx="5982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exp</a:t>
              </a:r>
              <a:endParaRPr lang="en-US" sz="2000" b="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319637" y="2053883"/>
            <a:ext cx="1072730" cy="418699"/>
            <a:chOff x="4319637" y="2695372"/>
            <a:chExt cx="1072730" cy="418699"/>
          </a:xfrm>
        </p:grpSpPr>
        <p:cxnSp>
          <p:nvCxnSpPr>
            <p:cNvPr id="130" name="Straight Arrow Connector 129"/>
            <p:cNvCxnSpPr/>
            <p:nvPr/>
          </p:nvCxnSpPr>
          <p:spPr bwMode="auto">
            <a:xfrm>
              <a:off x="4504127" y="3114071"/>
              <a:ext cx="5778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31" name="TextBox 130"/>
            <p:cNvSpPr txBox="1"/>
            <p:nvPr/>
          </p:nvSpPr>
          <p:spPr>
            <a:xfrm>
              <a:off x="4319637" y="2695372"/>
              <a:ext cx="1072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normalize</a:t>
              </a:r>
              <a:endParaRPr lang="en-US" sz="1600" b="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2" name="Title 1"/>
          <p:cNvSpPr txBox="1">
            <a:spLocks/>
          </p:cNvSpPr>
          <p:nvPr/>
        </p:nvSpPr>
        <p:spPr bwMode="auto">
          <a:xfrm>
            <a:off x="279400" y="254001"/>
            <a:ext cx="8250004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Loss function (</a:t>
            </a:r>
            <a:r>
              <a:rPr lang="en-US" sz="3200" b="0" kern="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</a:t>
            </a:r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en-US" sz="32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8085350" y="1770061"/>
            <a:ext cx="368067" cy="1483358"/>
            <a:chOff x="3299058" y="2379024"/>
            <a:chExt cx="1056187" cy="1483358"/>
          </a:xfrm>
        </p:grpSpPr>
        <p:sp>
          <p:nvSpPr>
            <p:cNvPr id="134" name="TextBox 133"/>
            <p:cNvSpPr txBox="1"/>
            <p:nvPr/>
          </p:nvSpPr>
          <p:spPr>
            <a:xfrm>
              <a:off x="3929071" y="2434467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929071" y="2870816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929071" y="3322157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3299058" y="2379024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sp>
        <p:nvSpPr>
          <p:cNvPr id="46" name="Rounded Rectangle 45"/>
          <p:cNvSpPr/>
          <p:nvPr/>
        </p:nvSpPr>
        <p:spPr bwMode="auto">
          <a:xfrm>
            <a:off x="5257384" y="2350010"/>
            <a:ext cx="3259563" cy="328721"/>
          </a:xfrm>
          <a:prstGeom prst="roundRect">
            <a:avLst/>
          </a:pr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47" name="Freeform 46"/>
          <p:cNvSpPr/>
          <p:nvPr/>
        </p:nvSpPr>
        <p:spPr bwMode="auto">
          <a:xfrm>
            <a:off x="6040582" y="3362036"/>
            <a:ext cx="2161309" cy="348037"/>
          </a:xfrm>
          <a:custGeom>
            <a:avLst/>
            <a:gdLst>
              <a:gd name="connsiteX0" fmla="*/ 0 w 2161309"/>
              <a:gd name="connsiteY0" fmla="*/ 0 h 683491"/>
              <a:gd name="connsiteX1" fmla="*/ 27709 w 2161309"/>
              <a:gd name="connsiteY1" fmla="*/ 92364 h 683491"/>
              <a:gd name="connsiteX2" fmla="*/ 55418 w 2161309"/>
              <a:gd name="connsiteY2" fmla="*/ 184728 h 683491"/>
              <a:gd name="connsiteX3" fmla="*/ 73891 w 2161309"/>
              <a:gd name="connsiteY3" fmla="*/ 221673 h 683491"/>
              <a:gd name="connsiteX4" fmla="*/ 92363 w 2161309"/>
              <a:gd name="connsiteY4" fmla="*/ 249382 h 683491"/>
              <a:gd name="connsiteX5" fmla="*/ 138545 w 2161309"/>
              <a:gd name="connsiteY5" fmla="*/ 332509 h 683491"/>
              <a:gd name="connsiteX6" fmla="*/ 166254 w 2161309"/>
              <a:gd name="connsiteY6" fmla="*/ 360219 h 683491"/>
              <a:gd name="connsiteX7" fmla="*/ 184727 w 2161309"/>
              <a:gd name="connsiteY7" fmla="*/ 387928 h 683491"/>
              <a:gd name="connsiteX8" fmla="*/ 212436 w 2161309"/>
              <a:gd name="connsiteY8" fmla="*/ 406400 h 683491"/>
              <a:gd name="connsiteX9" fmla="*/ 240145 w 2161309"/>
              <a:gd name="connsiteY9" fmla="*/ 434109 h 683491"/>
              <a:gd name="connsiteX10" fmla="*/ 258618 w 2161309"/>
              <a:gd name="connsiteY10" fmla="*/ 461819 h 683491"/>
              <a:gd name="connsiteX11" fmla="*/ 286327 w 2161309"/>
              <a:gd name="connsiteY11" fmla="*/ 471055 h 683491"/>
              <a:gd name="connsiteX12" fmla="*/ 369454 w 2161309"/>
              <a:gd name="connsiteY12" fmla="*/ 526473 h 683491"/>
              <a:gd name="connsiteX13" fmla="*/ 397163 w 2161309"/>
              <a:gd name="connsiteY13" fmla="*/ 544946 h 683491"/>
              <a:gd name="connsiteX14" fmla="*/ 434109 w 2161309"/>
              <a:gd name="connsiteY14" fmla="*/ 563419 h 683491"/>
              <a:gd name="connsiteX15" fmla="*/ 461818 w 2161309"/>
              <a:gd name="connsiteY15" fmla="*/ 581891 h 683491"/>
              <a:gd name="connsiteX16" fmla="*/ 498763 w 2161309"/>
              <a:gd name="connsiteY16" fmla="*/ 591128 h 683491"/>
              <a:gd name="connsiteX17" fmla="*/ 591127 w 2161309"/>
              <a:gd name="connsiteY17" fmla="*/ 609600 h 683491"/>
              <a:gd name="connsiteX18" fmla="*/ 628073 w 2161309"/>
              <a:gd name="connsiteY18" fmla="*/ 618837 h 683491"/>
              <a:gd name="connsiteX19" fmla="*/ 674254 w 2161309"/>
              <a:gd name="connsiteY19" fmla="*/ 628073 h 683491"/>
              <a:gd name="connsiteX20" fmla="*/ 729673 w 2161309"/>
              <a:gd name="connsiteY20" fmla="*/ 646546 h 683491"/>
              <a:gd name="connsiteX21" fmla="*/ 775854 w 2161309"/>
              <a:gd name="connsiteY21" fmla="*/ 655782 h 683491"/>
              <a:gd name="connsiteX22" fmla="*/ 979054 w 2161309"/>
              <a:gd name="connsiteY22" fmla="*/ 683491 h 683491"/>
              <a:gd name="connsiteX23" fmla="*/ 1588654 w 2161309"/>
              <a:gd name="connsiteY23" fmla="*/ 674255 h 683491"/>
              <a:gd name="connsiteX24" fmla="*/ 1644073 w 2161309"/>
              <a:gd name="connsiteY24" fmla="*/ 655782 h 683491"/>
              <a:gd name="connsiteX25" fmla="*/ 1708727 w 2161309"/>
              <a:gd name="connsiteY25" fmla="*/ 628073 h 683491"/>
              <a:gd name="connsiteX26" fmla="*/ 1764145 w 2161309"/>
              <a:gd name="connsiteY26" fmla="*/ 591128 h 683491"/>
              <a:gd name="connsiteX27" fmla="*/ 1847273 w 2161309"/>
              <a:gd name="connsiteY27" fmla="*/ 535709 h 683491"/>
              <a:gd name="connsiteX28" fmla="*/ 1874982 w 2161309"/>
              <a:gd name="connsiteY28" fmla="*/ 517237 h 683491"/>
              <a:gd name="connsiteX29" fmla="*/ 1902691 w 2161309"/>
              <a:gd name="connsiteY29" fmla="*/ 489528 h 683491"/>
              <a:gd name="connsiteX30" fmla="*/ 1921163 w 2161309"/>
              <a:gd name="connsiteY30" fmla="*/ 461819 h 683491"/>
              <a:gd name="connsiteX31" fmla="*/ 1976582 w 2161309"/>
              <a:gd name="connsiteY31" fmla="*/ 406400 h 683491"/>
              <a:gd name="connsiteX32" fmla="*/ 2041236 w 2161309"/>
              <a:gd name="connsiteY32" fmla="*/ 323273 h 683491"/>
              <a:gd name="connsiteX33" fmla="*/ 2059709 w 2161309"/>
              <a:gd name="connsiteY33" fmla="*/ 295564 h 683491"/>
              <a:gd name="connsiteX34" fmla="*/ 2078182 w 2161309"/>
              <a:gd name="connsiteY34" fmla="*/ 240146 h 683491"/>
              <a:gd name="connsiteX35" fmla="*/ 2096654 w 2161309"/>
              <a:gd name="connsiteY35" fmla="*/ 212437 h 683491"/>
              <a:gd name="connsiteX36" fmla="*/ 2115127 w 2161309"/>
              <a:gd name="connsiteY36" fmla="*/ 157019 h 683491"/>
              <a:gd name="connsiteX37" fmla="*/ 2133600 w 2161309"/>
              <a:gd name="connsiteY37" fmla="*/ 101600 h 683491"/>
              <a:gd name="connsiteX38" fmla="*/ 2152073 w 2161309"/>
              <a:gd name="connsiteY38" fmla="*/ 46182 h 683491"/>
              <a:gd name="connsiteX39" fmla="*/ 2161309 w 2161309"/>
              <a:gd name="connsiteY39" fmla="*/ 18473 h 683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1309" h="683491">
                <a:moveTo>
                  <a:pt x="0" y="0"/>
                </a:moveTo>
                <a:cubicBezTo>
                  <a:pt x="18803" y="112822"/>
                  <a:pt x="-4509" y="6450"/>
                  <a:pt x="27709" y="92364"/>
                </a:cubicBezTo>
                <a:cubicBezTo>
                  <a:pt x="47597" y="145398"/>
                  <a:pt x="23835" y="121564"/>
                  <a:pt x="55418" y="184728"/>
                </a:cubicBezTo>
                <a:cubicBezTo>
                  <a:pt x="61576" y="197043"/>
                  <a:pt x="67060" y="209718"/>
                  <a:pt x="73891" y="221673"/>
                </a:cubicBezTo>
                <a:cubicBezTo>
                  <a:pt x="79398" y="231311"/>
                  <a:pt x="87399" y="239453"/>
                  <a:pt x="92363" y="249382"/>
                </a:cubicBezTo>
                <a:cubicBezTo>
                  <a:pt x="115591" y="295839"/>
                  <a:pt x="80305" y="274267"/>
                  <a:pt x="138545" y="332509"/>
                </a:cubicBezTo>
                <a:cubicBezTo>
                  <a:pt x="147781" y="341746"/>
                  <a:pt x="157892" y="350184"/>
                  <a:pt x="166254" y="360219"/>
                </a:cubicBezTo>
                <a:cubicBezTo>
                  <a:pt x="173360" y="368747"/>
                  <a:pt x="176877" y="380079"/>
                  <a:pt x="184727" y="387928"/>
                </a:cubicBezTo>
                <a:cubicBezTo>
                  <a:pt x="192576" y="395777"/>
                  <a:pt x="203908" y="399294"/>
                  <a:pt x="212436" y="406400"/>
                </a:cubicBezTo>
                <a:cubicBezTo>
                  <a:pt x="222471" y="414762"/>
                  <a:pt x="231783" y="424074"/>
                  <a:pt x="240145" y="434109"/>
                </a:cubicBezTo>
                <a:cubicBezTo>
                  <a:pt x="247252" y="442637"/>
                  <a:pt x="249950" y="454884"/>
                  <a:pt x="258618" y="461819"/>
                </a:cubicBezTo>
                <a:cubicBezTo>
                  <a:pt x="266220" y="467901"/>
                  <a:pt x="277091" y="467976"/>
                  <a:pt x="286327" y="471055"/>
                </a:cubicBezTo>
                <a:lnTo>
                  <a:pt x="369454" y="526473"/>
                </a:lnTo>
                <a:cubicBezTo>
                  <a:pt x="378690" y="532631"/>
                  <a:pt x="387234" y="539982"/>
                  <a:pt x="397163" y="544946"/>
                </a:cubicBezTo>
                <a:cubicBezTo>
                  <a:pt x="409478" y="551104"/>
                  <a:pt x="422154" y="556588"/>
                  <a:pt x="434109" y="563419"/>
                </a:cubicBezTo>
                <a:cubicBezTo>
                  <a:pt x="443747" y="568926"/>
                  <a:pt x="451615" y="577518"/>
                  <a:pt x="461818" y="581891"/>
                </a:cubicBezTo>
                <a:cubicBezTo>
                  <a:pt x="473486" y="586891"/>
                  <a:pt x="486351" y="588468"/>
                  <a:pt x="498763" y="591128"/>
                </a:cubicBezTo>
                <a:cubicBezTo>
                  <a:pt x="529464" y="597707"/>
                  <a:pt x="560667" y="601985"/>
                  <a:pt x="591127" y="609600"/>
                </a:cubicBezTo>
                <a:cubicBezTo>
                  <a:pt x="603442" y="612679"/>
                  <a:pt x="615681" y="616083"/>
                  <a:pt x="628073" y="618837"/>
                </a:cubicBezTo>
                <a:cubicBezTo>
                  <a:pt x="643398" y="622243"/>
                  <a:pt x="659109" y="623942"/>
                  <a:pt x="674254" y="628073"/>
                </a:cubicBezTo>
                <a:cubicBezTo>
                  <a:pt x="693040" y="633196"/>
                  <a:pt x="710579" y="642727"/>
                  <a:pt x="729673" y="646546"/>
                </a:cubicBezTo>
                <a:cubicBezTo>
                  <a:pt x="745067" y="649625"/>
                  <a:pt x="760348" y="653334"/>
                  <a:pt x="775854" y="655782"/>
                </a:cubicBezTo>
                <a:cubicBezTo>
                  <a:pt x="859410" y="668975"/>
                  <a:pt x="902050" y="673866"/>
                  <a:pt x="979054" y="683491"/>
                </a:cubicBezTo>
                <a:cubicBezTo>
                  <a:pt x="1182254" y="680412"/>
                  <a:pt x="1385607" y="682715"/>
                  <a:pt x="1588654" y="674255"/>
                </a:cubicBezTo>
                <a:cubicBezTo>
                  <a:pt x="1608109" y="673444"/>
                  <a:pt x="1625600" y="661940"/>
                  <a:pt x="1644073" y="655782"/>
                </a:cubicBezTo>
                <a:cubicBezTo>
                  <a:pt x="1666688" y="648244"/>
                  <a:pt x="1688751" y="642342"/>
                  <a:pt x="1708727" y="628073"/>
                </a:cubicBezTo>
                <a:cubicBezTo>
                  <a:pt x="1769263" y="584832"/>
                  <a:pt x="1704708" y="610940"/>
                  <a:pt x="1764145" y="591128"/>
                </a:cubicBezTo>
                <a:lnTo>
                  <a:pt x="1847273" y="535709"/>
                </a:lnTo>
                <a:cubicBezTo>
                  <a:pt x="1856509" y="529552"/>
                  <a:pt x="1867133" y="525086"/>
                  <a:pt x="1874982" y="517237"/>
                </a:cubicBezTo>
                <a:cubicBezTo>
                  <a:pt x="1884218" y="508001"/>
                  <a:pt x="1894329" y="499563"/>
                  <a:pt x="1902691" y="489528"/>
                </a:cubicBezTo>
                <a:cubicBezTo>
                  <a:pt x="1909797" y="481000"/>
                  <a:pt x="1913788" y="470116"/>
                  <a:pt x="1921163" y="461819"/>
                </a:cubicBezTo>
                <a:cubicBezTo>
                  <a:pt x="1938519" y="442293"/>
                  <a:pt x="1958109" y="424873"/>
                  <a:pt x="1976582" y="406400"/>
                </a:cubicBezTo>
                <a:cubicBezTo>
                  <a:pt x="2019990" y="362992"/>
                  <a:pt x="1997044" y="389561"/>
                  <a:pt x="2041236" y="323273"/>
                </a:cubicBezTo>
                <a:lnTo>
                  <a:pt x="2059709" y="295564"/>
                </a:lnTo>
                <a:cubicBezTo>
                  <a:pt x="2065867" y="277091"/>
                  <a:pt x="2067381" y="256348"/>
                  <a:pt x="2078182" y="240146"/>
                </a:cubicBezTo>
                <a:cubicBezTo>
                  <a:pt x="2084339" y="230910"/>
                  <a:pt x="2092146" y="222581"/>
                  <a:pt x="2096654" y="212437"/>
                </a:cubicBezTo>
                <a:cubicBezTo>
                  <a:pt x="2104562" y="194643"/>
                  <a:pt x="2108969" y="175492"/>
                  <a:pt x="2115127" y="157019"/>
                </a:cubicBezTo>
                <a:lnTo>
                  <a:pt x="2133600" y="101600"/>
                </a:lnTo>
                <a:lnTo>
                  <a:pt x="2152073" y="46182"/>
                </a:lnTo>
                <a:lnTo>
                  <a:pt x="2161309" y="18473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95621" y="3710073"/>
            <a:ext cx="28456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Quantify how far this is </a:t>
            </a:r>
          </a:p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answer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990504" y="4521423"/>
                <a:ext cx="14981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504" y="4521423"/>
                <a:ext cx="1498166" cy="369332"/>
              </a:xfrm>
              <a:prstGeom prst="rect">
                <a:avLst/>
              </a:prstGeom>
              <a:blipFill>
                <a:blip r:embed="rId5"/>
                <a:stretch>
                  <a:fillRect l="-4898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990504" y="5339646"/>
                <a:ext cx="205376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- log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= - (-0.14)</a:t>
                </a:r>
                <a:endParaRPr lang="en-US" b="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= 0.14</a:t>
                </a:r>
                <a:endParaRPr lang="en-US" b="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504" y="5339646"/>
                <a:ext cx="2053767" cy="1200329"/>
              </a:xfrm>
              <a:prstGeom prst="rect">
                <a:avLst/>
              </a:prstGeom>
              <a:blipFill>
                <a:blip r:embed="rId6"/>
                <a:stretch>
                  <a:fillRect l="-890" t="-3553" r="-2374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566156" y="4994219"/>
                <a:ext cx="21778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fun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156" y="4994219"/>
                <a:ext cx="2177839" cy="369332"/>
              </a:xfrm>
              <a:prstGeom prst="rect">
                <a:avLst/>
              </a:prstGeom>
              <a:blipFill>
                <a:blip r:embed="rId7"/>
                <a:stretch>
                  <a:fillRect l="-4202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6684" y="3831474"/>
            <a:ext cx="2598565" cy="2866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401785" y="4820653"/>
                <a:ext cx="7001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785" y="4820653"/>
                <a:ext cx="700192" cy="369332"/>
              </a:xfrm>
              <a:prstGeom prst="rect">
                <a:avLst/>
              </a:prstGeom>
              <a:blipFill>
                <a:blip r:embed="rId9"/>
                <a:stretch>
                  <a:fillRect l="-14783" r="-3478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1387020" y="410554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50807" y="411851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54758" y="5582934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821862" y="1097085"/>
            <a:ext cx="1024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22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  <p:bldP spid="50" grpId="0"/>
      <p:bldP spid="51" grpId="0"/>
      <p:bldP spid="52" grpId="0"/>
      <p:bldP spid="54" grpId="0"/>
      <p:bldP spid="55" grpId="0"/>
      <p:bldP spid="56" grpId="0"/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79400" y="254001"/>
            <a:ext cx="8250004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1" charset="0"/>
              </a:defRPr>
            </a:lvl9pPr>
          </a:lstStyle>
          <a:p>
            <a:pPr algn="l"/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Loss function (</a:t>
            </a:r>
            <a:r>
              <a:rPr lang="en-US" sz="3200" b="0" kern="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</a:t>
            </a:r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en-US" sz="32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200" b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" y="1026110"/>
            <a:ext cx="1020882" cy="91227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45041" y="1781256"/>
            <a:ext cx="885179" cy="1395917"/>
            <a:chOff x="245041" y="3397103"/>
            <a:chExt cx="885179" cy="1395917"/>
          </a:xfrm>
        </p:grpSpPr>
        <p:sp>
          <p:nvSpPr>
            <p:cNvPr id="13" name="TextBox 12"/>
            <p:cNvSpPr txBox="1"/>
            <p:nvPr/>
          </p:nvSpPr>
          <p:spPr>
            <a:xfrm>
              <a:off x="245041" y="3397103"/>
              <a:ext cx="7633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at: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041" y="3833451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og: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5041" y="426980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ar: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229099" y="1770061"/>
            <a:ext cx="1056187" cy="1483358"/>
            <a:chOff x="1229099" y="1845482"/>
            <a:chExt cx="1056187" cy="1483358"/>
          </a:xfrm>
        </p:grpSpPr>
        <p:sp>
          <p:nvSpPr>
            <p:cNvPr id="21" name="TextBox 20"/>
            <p:cNvSpPr txBox="1"/>
            <p:nvPr/>
          </p:nvSpPr>
          <p:spPr>
            <a:xfrm>
              <a:off x="1432066" y="1880169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3.2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32066" y="2316517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5.1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11840" y="2752866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-1.7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229099" y="1845482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28558" y="1770061"/>
            <a:ext cx="1126687" cy="1483358"/>
            <a:chOff x="3228558" y="2379024"/>
            <a:chExt cx="1126687" cy="1483358"/>
          </a:xfrm>
        </p:grpSpPr>
        <p:sp>
          <p:nvSpPr>
            <p:cNvPr id="16" name="TextBox 15"/>
            <p:cNvSpPr txBox="1"/>
            <p:nvPr/>
          </p:nvSpPr>
          <p:spPr>
            <a:xfrm>
              <a:off x="3428933" y="2434467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24.5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28558" y="2870816"/>
              <a:ext cx="10855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164.0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28933" y="3322157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0.18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299058" y="2379024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5289461" y="1743396"/>
            <a:ext cx="1056187" cy="1483358"/>
          </a:xfrm>
          <a:prstGeom prst="rect">
            <a:avLst/>
          </a:prstGeom>
          <a:noFill/>
          <a:ln w="952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415" y="779072"/>
                <a:ext cx="1347868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Image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000" b="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" y="779072"/>
                <a:ext cx="1347868" cy="412934"/>
              </a:xfrm>
              <a:prstGeom prst="rect">
                <a:avLst/>
              </a:prstGeom>
              <a:blipFill>
                <a:blip r:embed="rId4"/>
                <a:stretch>
                  <a:fillRect l="-4525" t="-4412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1229099" y="5140106"/>
            <a:ext cx="1056187" cy="1483358"/>
            <a:chOff x="1891161" y="5186591"/>
            <a:chExt cx="1056187" cy="1483358"/>
          </a:xfrm>
        </p:grpSpPr>
        <p:sp>
          <p:nvSpPr>
            <p:cNvPr id="44" name="TextBox 43"/>
            <p:cNvSpPr txBox="1"/>
            <p:nvPr/>
          </p:nvSpPr>
          <p:spPr>
            <a:xfrm>
              <a:off x="2094128" y="5221278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3.8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59218" y="5657626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-1.1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73902" y="6093975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1.3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1891161" y="5186591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29873" y="3452902"/>
            <a:ext cx="1056187" cy="1483358"/>
            <a:chOff x="1891161" y="5186591"/>
            <a:chExt cx="1056187" cy="1483358"/>
          </a:xfrm>
        </p:grpSpPr>
        <p:sp>
          <p:nvSpPr>
            <p:cNvPr id="49" name="TextBox 48"/>
            <p:cNvSpPr txBox="1"/>
            <p:nvPr/>
          </p:nvSpPr>
          <p:spPr>
            <a:xfrm>
              <a:off x="2094128" y="5221278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3.6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98364" y="5657626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2.6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73902" y="6093975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2.3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891161" y="5186591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48356" y="3425354"/>
            <a:ext cx="885179" cy="1395917"/>
            <a:chOff x="245041" y="3397103"/>
            <a:chExt cx="885179" cy="1395917"/>
          </a:xfrm>
        </p:grpSpPr>
        <p:sp>
          <p:nvSpPr>
            <p:cNvPr id="57" name="TextBox 56"/>
            <p:cNvSpPr txBox="1"/>
            <p:nvPr/>
          </p:nvSpPr>
          <p:spPr>
            <a:xfrm>
              <a:off x="245041" y="3397103"/>
              <a:ext cx="7633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at: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45041" y="3833451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og: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45041" y="426980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ar: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38417" y="5183827"/>
            <a:ext cx="885179" cy="1395917"/>
            <a:chOff x="245041" y="3397103"/>
            <a:chExt cx="885179" cy="1395917"/>
          </a:xfrm>
        </p:grpSpPr>
        <p:sp>
          <p:nvSpPr>
            <p:cNvPr id="61" name="TextBox 60"/>
            <p:cNvSpPr txBox="1"/>
            <p:nvPr/>
          </p:nvSpPr>
          <p:spPr>
            <a:xfrm>
              <a:off x="245041" y="3397103"/>
              <a:ext cx="7633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at: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45041" y="3833451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og: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45041" y="426980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ar: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299058" y="3452902"/>
            <a:ext cx="1056187" cy="1483358"/>
            <a:chOff x="3299058" y="2379024"/>
            <a:chExt cx="1056187" cy="1483358"/>
          </a:xfrm>
        </p:grpSpPr>
        <p:sp>
          <p:nvSpPr>
            <p:cNvPr id="52" name="TextBox 51"/>
            <p:cNvSpPr txBox="1"/>
            <p:nvPr/>
          </p:nvSpPr>
          <p:spPr>
            <a:xfrm>
              <a:off x="3428933" y="2434467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36.6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28933" y="2870816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13.5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28933" y="3322157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9.97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3299058" y="2379024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289461" y="3426237"/>
            <a:ext cx="1056187" cy="1536688"/>
            <a:chOff x="5289461" y="2390747"/>
            <a:chExt cx="1056187" cy="1536688"/>
          </a:xfrm>
        </p:grpSpPr>
        <p:sp>
          <p:nvSpPr>
            <p:cNvPr id="70" name="TextBox 69"/>
            <p:cNvSpPr txBox="1"/>
            <p:nvPr/>
          </p:nvSpPr>
          <p:spPr>
            <a:xfrm>
              <a:off x="5363242" y="2446189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0.61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363242" y="2917706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0.22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363242" y="3404215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0.17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5289461" y="2390747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99058" y="5140106"/>
            <a:ext cx="1056187" cy="1483358"/>
            <a:chOff x="3299058" y="2379024"/>
            <a:chExt cx="1056187" cy="1483358"/>
          </a:xfrm>
        </p:grpSpPr>
        <p:sp>
          <p:nvSpPr>
            <p:cNvPr id="78" name="TextBox 77"/>
            <p:cNvSpPr txBox="1"/>
            <p:nvPr/>
          </p:nvSpPr>
          <p:spPr>
            <a:xfrm>
              <a:off x="3428933" y="2434467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44.7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428933" y="2870816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0.33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28934" y="3322157"/>
              <a:ext cx="8851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3.67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3299058" y="2379024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269841" y="5113441"/>
            <a:ext cx="1085554" cy="1536688"/>
            <a:chOff x="5269841" y="2390747"/>
            <a:chExt cx="1085554" cy="1536688"/>
          </a:xfrm>
        </p:grpSpPr>
        <p:sp>
          <p:nvSpPr>
            <p:cNvPr id="86" name="TextBox 85"/>
            <p:cNvSpPr txBox="1"/>
            <p:nvPr/>
          </p:nvSpPr>
          <p:spPr>
            <a:xfrm>
              <a:off x="5357380" y="2446189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0.92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269841" y="2917706"/>
              <a:ext cx="10855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0.007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351517" y="3404215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0.08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5289461" y="2390747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427816" y="1983544"/>
            <a:ext cx="667075" cy="494903"/>
            <a:chOff x="2427816" y="2625033"/>
            <a:chExt cx="667075" cy="494903"/>
          </a:xfrm>
        </p:grpSpPr>
        <p:cxnSp>
          <p:nvCxnSpPr>
            <p:cNvPr id="94" name="Straight Arrow Connector 93"/>
            <p:cNvCxnSpPr/>
            <p:nvPr/>
          </p:nvCxnSpPr>
          <p:spPr bwMode="auto">
            <a:xfrm>
              <a:off x="2487760" y="3119936"/>
              <a:ext cx="60713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5" name="TextBox 94"/>
            <p:cNvSpPr txBox="1"/>
            <p:nvPr/>
          </p:nvSpPr>
          <p:spPr>
            <a:xfrm>
              <a:off x="2427816" y="2625033"/>
              <a:ext cx="5982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exp</a:t>
              </a:r>
              <a:endParaRPr lang="en-US" sz="2000" b="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4319637" y="2053883"/>
            <a:ext cx="1072730" cy="418699"/>
            <a:chOff x="4319637" y="2695372"/>
            <a:chExt cx="1072730" cy="418699"/>
          </a:xfrm>
        </p:grpSpPr>
        <p:cxnSp>
          <p:nvCxnSpPr>
            <p:cNvPr id="97" name="Straight Arrow Connector 96"/>
            <p:cNvCxnSpPr/>
            <p:nvPr/>
          </p:nvCxnSpPr>
          <p:spPr bwMode="auto">
            <a:xfrm>
              <a:off x="4504127" y="3114071"/>
              <a:ext cx="5778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4319637" y="2695372"/>
              <a:ext cx="1072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normalize</a:t>
              </a:r>
              <a:endParaRPr lang="en-US" sz="1600" b="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427816" y="3709005"/>
            <a:ext cx="667075" cy="494903"/>
            <a:chOff x="2427816" y="2625033"/>
            <a:chExt cx="667075" cy="494903"/>
          </a:xfrm>
        </p:grpSpPr>
        <p:cxnSp>
          <p:nvCxnSpPr>
            <p:cNvPr id="100" name="Straight Arrow Connector 99"/>
            <p:cNvCxnSpPr/>
            <p:nvPr/>
          </p:nvCxnSpPr>
          <p:spPr bwMode="auto">
            <a:xfrm>
              <a:off x="2487760" y="3119936"/>
              <a:ext cx="60713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01" name="TextBox 100"/>
            <p:cNvSpPr txBox="1"/>
            <p:nvPr/>
          </p:nvSpPr>
          <p:spPr>
            <a:xfrm>
              <a:off x="2427816" y="2625033"/>
              <a:ext cx="5982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exp</a:t>
              </a:r>
              <a:endParaRPr lang="en-US" sz="2000" b="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319637" y="3747107"/>
            <a:ext cx="1072730" cy="418699"/>
            <a:chOff x="4319637" y="2695372"/>
            <a:chExt cx="1072730" cy="418699"/>
          </a:xfrm>
        </p:grpSpPr>
        <p:cxnSp>
          <p:nvCxnSpPr>
            <p:cNvPr id="103" name="Straight Arrow Connector 102"/>
            <p:cNvCxnSpPr/>
            <p:nvPr/>
          </p:nvCxnSpPr>
          <p:spPr bwMode="auto">
            <a:xfrm>
              <a:off x="4504127" y="3114071"/>
              <a:ext cx="5778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04" name="TextBox 103"/>
            <p:cNvSpPr txBox="1"/>
            <p:nvPr/>
          </p:nvSpPr>
          <p:spPr>
            <a:xfrm>
              <a:off x="4319637" y="2695372"/>
              <a:ext cx="1072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normalize</a:t>
              </a:r>
              <a:endParaRPr lang="en-US" sz="1600" b="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427816" y="5424784"/>
            <a:ext cx="667075" cy="494903"/>
            <a:chOff x="2427816" y="2625033"/>
            <a:chExt cx="667075" cy="494903"/>
          </a:xfrm>
        </p:grpSpPr>
        <p:cxnSp>
          <p:nvCxnSpPr>
            <p:cNvPr id="106" name="Straight Arrow Connector 105"/>
            <p:cNvCxnSpPr/>
            <p:nvPr/>
          </p:nvCxnSpPr>
          <p:spPr bwMode="auto">
            <a:xfrm>
              <a:off x="2487760" y="3119936"/>
              <a:ext cx="60713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07" name="TextBox 106"/>
            <p:cNvSpPr txBox="1"/>
            <p:nvPr/>
          </p:nvSpPr>
          <p:spPr>
            <a:xfrm>
              <a:off x="2427816" y="2625033"/>
              <a:ext cx="5982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exp</a:t>
              </a:r>
              <a:endParaRPr lang="en-US" sz="2000" b="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319637" y="5462886"/>
            <a:ext cx="1072730" cy="418699"/>
            <a:chOff x="4319637" y="2695372"/>
            <a:chExt cx="1072730" cy="418699"/>
          </a:xfrm>
        </p:grpSpPr>
        <p:cxnSp>
          <p:nvCxnSpPr>
            <p:cNvPr id="109" name="Straight Arrow Connector 108"/>
            <p:cNvCxnSpPr/>
            <p:nvPr/>
          </p:nvCxnSpPr>
          <p:spPr bwMode="auto">
            <a:xfrm>
              <a:off x="4504127" y="3114071"/>
              <a:ext cx="5778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10" name="TextBox 109"/>
            <p:cNvSpPr txBox="1"/>
            <p:nvPr/>
          </p:nvSpPr>
          <p:spPr>
            <a:xfrm>
              <a:off x="4319637" y="2695372"/>
              <a:ext cx="1072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normalize</a:t>
              </a:r>
              <a:endParaRPr lang="en-US" sz="1600" b="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235802" y="1262578"/>
            <a:ext cx="982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Scores</a:t>
            </a:r>
            <a:endParaRPr lang="en-US" sz="2000" b="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250807" y="1094094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Convert</a:t>
            </a:r>
          </a:p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to &gt; 0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155724" y="1105815"/>
            <a:ext cx="1340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Normalize</a:t>
            </a:r>
          </a:p>
          <a:p>
            <a:pPr algn="ctr"/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sum = 1)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8085350" y="1770061"/>
            <a:ext cx="368067" cy="1483358"/>
            <a:chOff x="3299058" y="2379024"/>
            <a:chExt cx="1056187" cy="1483358"/>
          </a:xfrm>
        </p:grpSpPr>
        <p:sp>
          <p:nvSpPr>
            <p:cNvPr id="91" name="TextBox 90"/>
            <p:cNvSpPr txBox="1"/>
            <p:nvPr/>
          </p:nvSpPr>
          <p:spPr>
            <a:xfrm>
              <a:off x="3929071" y="2434467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929071" y="2870816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929071" y="3322157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3299058" y="2379024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8071016" y="3446062"/>
            <a:ext cx="368067" cy="1483358"/>
            <a:chOff x="3299058" y="2379024"/>
            <a:chExt cx="1056187" cy="1483358"/>
          </a:xfrm>
        </p:grpSpPr>
        <p:sp>
          <p:nvSpPr>
            <p:cNvPr id="114" name="TextBox 113"/>
            <p:cNvSpPr txBox="1"/>
            <p:nvPr/>
          </p:nvSpPr>
          <p:spPr>
            <a:xfrm>
              <a:off x="3929071" y="2434467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929071" y="2870816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929071" y="3322157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3299058" y="2379024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8085350" y="5140106"/>
            <a:ext cx="368067" cy="1483358"/>
            <a:chOff x="3299058" y="2379024"/>
            <a:chExt cx="1056187" cy="1483358"/>
          </a:xfrm>
        </p:grpSpPr>
        <p:sp>
          <p:nvSpPr>
            <p:cNvPr id="119" name="TextBox 118"/>
            <p:cNvSpPr txBox="1"/>
            <p:nvPr/>
          </p:nvSpPr>
          <p:spPr>
            <a:xfrm>
              <a:off x="3929071" y="2434467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FF78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800" b="0" baseline="-25000" dirty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929071" y="2870816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800" b="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929071" y="3322157"/>
              <a:ext cx="385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0" dirty="0" smtClean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800" b="0" baseline="-2500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3299058" y="2379024"/>
              <a:ext cx="1056187" cy="1483358"/>
            </a:xfrm>
            <a:prstGeom prst="rect">
              <a:avLst/>
            </a:prstGeom>
            <a:noFill/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31" charset="0"/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7820960" y="1282193"/>
            <a:ext cx="896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en-US" sz="2000" b="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363242" y="1798838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0" dirty="0" smtClean="0">
                <a:solidFill>
                  <a:srgbClr val="FF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0.13</a:t>
            </a:r>
            <a:endParaRPr lang="en-US" sz="2800" b="0" baseline="-25000" dirty="0">
              <a:solidFill>
                <a:srgbClr val="FF78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363242" y="2270355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0.87</a:t>
            </a:r>
            <a:endParaRPr lang="en-US" sz="2800" b="0" baseline="-25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363242" y="2756864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0" dirty="0" smtClean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  <a:endParaRPr lang="en-US" sz="2800" b="0" baseline="-25000" dirty="0">
              <a:solidFill>
                <a:srgbClr val="00C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5257384" y="2350010"/>
            <a:ext cx="3259563" cy="328721"/>
          </a:xfrm>
          <a:prstGeom prst="roundRect">
            <a:avLst/>
          </a:pr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127" name="Rounded Rectangle 126"/>
          <p:cNvSpPr/>
          <p:nvPr/>
        </p:nvSpPr>
        <p:spPr bwMode="auto">
          <a:xfrm>
            <a:off x="5270886" y="4041841"/>
            <a:ext cx="3259563" cy="328721"/>
          </a:xfrm>
          <a:prstGeom prst="roundRect">
            <a:avLst/>
          </a:pr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p:sp>
        <p:nvSpPr>
          <p:cNvPr id="128" name="Rounded Rectangle 127"/>
          <p:cNvSpPr/>
          <p:nvPr/>
        </p:nvSpPr>
        <p:spPr bwMode="auto">
          <a:xfrm>
            <a:off x="5282463" y="5708601"/>
            <a:ext cx="3259563" cy="328721"/>
          </a:xfrm>
          <a:prstGeom prst="roundRect">
            <a:avLst/>
          </a:pr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31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6248421" y="2637666"/>
                <a:ext cx="182614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- log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𝟖𝟕</m:t>
                    </m:r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b="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0.14</a:t>
                </a:r>
                <a:endParaRPr lang="en-US" b="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21" y="2637666"/>
                <a:ext cx="1826141" cy="830997"/>
              </a:xfrm>
              <a:prstGeom prst="rect">
                <a:avLst/>
              </a:prstGeom>
              <a:blipFill>
                <a:blip r:embed="rId5"/>
                <a:stretch>
                  <a:fillRect l="-333" t="-5147" r="-4333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6248421" y="4341071"/>
                <a:ext cx="182614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- log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𝟐𝟐</m:t>
                    </m:r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 0.86</a:t>
                </a:r>
                <a:endParaRPr lang="en-US" b="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21" y="4341071"/>
                <a:ext cx="1826141" cy="830997"/>
              </a:xfrm>
              <a:prstGeom prst="rect">
                <a:avLst/>
              </a:prstGeom>
              <a:blipFill>
                <a:blip r:embed="rId6"/>
                <a:stretch>
                  <a:fillRect l="-333" t="-5147" r="-4333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6248421" y="5988592"/>
                <a:ext cx="20104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- log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𝟎𝟎𝟕</m:t>
                    </m:r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b="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6.94</a:t>
                </a:r>
                <a:endParaRPr lang="en-US" b="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21" y="5988592"/>
                <a:ext cx="2010487" cy="830997"/>
              </a:xfrm>
              <a:prstGeom prst="rect">
                <a:avLst/>
              </a:prstGeom>
              <a:blipFill>
                <a:blip r:embed="rId7"/>
                <a:stretch>
                  <a:fillRect l="-303" t="-5109" r="-3939" b="-16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3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30" grpId="0"/>
      <p:bldP spid="131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3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3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98:Templates:Blank Presentation</Template>
  <TotalTime>47182</TotalTime>
  <Words>1143</Words>
  <Application>Microsoft Office PowerPoint</Application>
  <PresentationFormat>On-screen Show (4:3)</PresentationFormat>
  <Paragraphs>408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MS PGothic</vt:lpstr>
      <vt:lpstr>Arial</vt:lpstr>
      <vt:lpstr>Cambria Math</vt:lpstr>
      <vt:lpstr>Times</vt:lpstr>
      <vt:lpstr>Blank Presentation</vt:lpstr>
      <vt:lpstr>Deep Learning in Image analysis Lecture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MUSC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GOOD</dc:title>
  <dc:creator>Peter Kalivas</dc:creator>
  <cp:lastModifiedBy>Sato, Takashi</cp:lastModifiedBy>
  <cp:revision>1304</cp:revision>
  <cp:lastPrinted>2002-04-23T11:20:24Z</cp:lastPrinted>
  <dcterms:created xsi:type="dcterms:W3CDTF">2010-10-24T13:01:11Z</dcterms:created>
  <dcterms:modified xsi:type="dcterms:W3CDTF">2021-10-26T13:55:22Z</dcterms:modified>
</cp:coreProperties>
</file>