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828" r:id="rId2"/>
    <p:sldId id="834" r:id="rId3"/>
    <p:sldId id="866" r:id="rId4"/>
    <p:sldId id="867" r:id="rId5"/>
    <p:sldId id="868" r:id="rId6"/>
    <p:sldId id="829" r:id="rId7"/>
    <p:sldId id="831" r:id="rId8"/>
    <p:sldId id="836" r:id="rId9"/>
    <p:sldId id="837" r:id="rId10"/>
    <p:sldId id="852" r:id="rId11"/>
    <p:sldId id="846" r:id="rId12"/>
    <p:sldId id="842" r:id="rId13"/>
    <p:sldId id="843" r:id="rId14"/>
    <p:sldId id="844" r:id="rId15"/>
    <p:sldId id="845" r:id="rId16"/>
    <p:sldId id="841" r:id="rId17"/>
    <p:sldId id="848" r:id="rId18"/>
    <p:sldId id="851" r:id="rId19"/>
    <p:sldId id="854" r:id="rId20"/>
    <p:sldId id="869" r:id="rId21"/>
    <p:sldId id="855" r:id="rId22"/>
    <p:sldId id="827" r:id="rId23"/>
    <p:sldId id="856" r:id="rId24"/>
    <p:sldId id="824" r:id="rId25"/>
    <p:sldId id="860" r:id="rId26"/>
    <p:sldId id="859" r:id="rId27"/>
    <p:sldId id="861" r:id="rId28"/>
    <p:sldId id="862" r:id="rId29"/>
    <p:sldId id="863" r:id="rId30"/>
    <p:sldId id="864" r:id="rId31"/>
    <p:sldId id="865" r:id="rId32"/>
    <p:sldId id="870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53ABE6-018B-44B8-A68F-36E0FAE9D074}">
          <p14:sldIdLst>
            <p14:sldId id="828"/>
            <p14:sldId id="834"/>
            <p14:sldId id="866"/>
            <p14:sldId id="867"/>
            <p14:sldId id="868"/>
            <p14:sldId id="829"/>
            <p14:sldId id="831"/>
            <p14:sldId id="836"/>
            <p14:sldId id="837"/>
            <p14:sldId id="852"/>
            <p14:sldId id="846"/>
            <p14:sldId id="842"/>
            <p14:sldId id="843"/>
            <p14:sldId id="844"/>
            <p14:sldId id="845"/>
            <p14:sldId id="841"/>
            <p14:sldId id="848"/>
            <p14:sldId id="851"/>
            <p14:sldId id="854"/>
            <p14:sldId id="869"/>
            <p14:sldId id="855"/>
            <p14:sldId id="827"/>
            <p14:sldId id="856"/>
            <p14:sldId id="824"/>
            <p14:sldId id="860"/>
            <p14:sldId id="859"/>
            <p14:sldId id="861"/>
            <p14:sldId id="862"/>
            <p14:sldId id="863"/>
            <p14:sldId id="864"/>
            <p14:sldId id="865"/>
          </p14:sldIdLst>
        </p14:section>
        <p14:section name="Untitled Section" id="{24609272-50D9-4718-AED0-98AC848A573E}">
          <p14:sldIdLst>
            <p14:sldId id="8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9900"/>
    <a:srgbClr val="CC0000"/>
    <a:srgbClr val="FF78FF"/>
    <a:srgbClr val="FF6633"/>
    <a:srgbClr val="FF7C80"/>
    <a:srgbClr val="00FF00"/>
    <a:srgbClr val="99FF33"/>
    <a:srgbClr val="FF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4"/>
    <p:restoredTop sz="88466" autoAdjust="0"/>
  </p:normalViewPr>
  <p:slideViewPr>
    <p:cSldViewPr snapToGrid="0">
      <p:cViewPr>
        <p:scale>
          <a:sx n="98" d="100"/>
          <a:sy n="98" d="100"/>
        </p:scale>
        <p:origin x="492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208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31" charset="0"/>
              </a:defRPr>
            </a:lvl1pPr>
          </a:lstStyle>
          <a:p>
            <a:pPr>
              <a:defRPr/>
            </a:pPr>
            <a:fld id="{7C5DDC01-8C4B-5D4A-9FA8-4A30B30C5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46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31" charset="0"/>
              </a:defRPr>
            </a:lvl1pPr>
          </a:lstStyle>
          <a:p>
            <a:pPr>
              <a:defRPr/>
            </a:pPr>
            <a:fld id="{BDAED537-D5D3-2643-A3B6-0423052EF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96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1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1" charset="0"/>
        <a:ea typeface="ＭＳ Ｐゴシック" pitchFamily="3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1" charset="0"/>
        <a:ea typeface="ＭＳ Ｐゴシック" pitchFamily="3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1" charset="0"/>
        <a:ea typeface="ＭＳ Ｐゴシック" pitchFamily="3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1" charset="0"/>
        <a:ea typeface="ＭＳ Ｐゴシック" pitchFamily="3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93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58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0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 </a:t>
            </a:r>
            <a:r>
              <a:rPr lang="en-US" dirty="0" smtClean="0"/>
              <a:t>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detetect</a:t>
            </a:r>
            <a:r>
              <a:rPr lang="en-US" baseline="0" dirty="0" smtClean="0"/>
              <a:t> edges, we construct a 3 x 3 matrix and this is called filter.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39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3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14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37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83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02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24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4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3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71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04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5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52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73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74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2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0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8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5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7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E6FE4-7724-4046-A5F2-72C6A0343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8403B-61B1-E44D-AE9A-E8E94493B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2E062-0BE4-6C46-B8D3-2FFFA1139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3BCD7-611F-6340-9D39-248D11C2F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0A766-E9EF-D143-9B83-A0D20203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A0CE4-7549-EF46-8B32-20D8EFE2A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F217F-89E4-994B-8ABE-CC13CBCE4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3F359-9750-854B-A0D6-7225794B4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52295-AA12-E947-9851-4EC6EADF1C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05C93-604C-8944-8A4C-B1A2AD516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5EC80-D79E-0C49-B351-6E66857F3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98C51-FAB1-4743-BE18-8759A2A1F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" pitchFamily="31" charset="0"/>
              </a:defRPr>
            </a:lvl1pPr>
          </a:lstStyle>
          <a:p>
            <a:pPr>
              <a:defRPr/>
            </a:pPr>
            <a:fld id="{58896962-A8C4-4844-A486-D1230B057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0" Type="http://schemas.openxmlformats.org/officeDocument/2006/relationships/image" Target="../media/image30.png"/><Relationship Id="rId4" Type="http://schemas.openxmlformats.org/officeDocument/2006/relationships/image" Target="../media/image160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160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31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160.png"/><Relationship Id="rId10" Type="http://schemas.openxmlformats.org/officeDocument/2006/relationships/image" Target="../media/image310.png"/><Relationship Id="rId4" Type="http://schemas.openxmlformats.org/officeDocument/2006/relationships/image" Target="../media/image27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32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28.png"/><Relationship Id="rId4" Type="http://schemas.openxmlformats.org/officeDocument/2006/relationships/image" Target="../media/image300.png"/><Relationship Id="rId9" Type="http://schemas.openxmlformats.org/officeDocument/2006/relationships/image" Target="../media/image2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6.png"/><Relationship Id="rId21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5" Type="http://schemas.openxmlformats.org/officeDocument/2006/relationships/image" Target="../media/image6.png"/><Relationship Id="rId10" Type="http://schemas.openxmlformats.org/officeDocument/2006/relationships/image" Target="../media/image11.png"/><Relationship Id="rId19" Type="http://schemas.openxmlformats.org/officeDocument/2006/relationships/image" Target="../media/image1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282701"/>
            <a:ext cx="7772400" cy="1250949"/>
          </a:xfrm>
        </p:spPr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 in Image analysis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Lecture 5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714500" y="4356101"/>
            <a:ext cx="6413500" cy="90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4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Takashi Sato &amp; Tom Jhou</a:t>
            </a:r>
            <a:endParaRPr lang="en-US" sz="4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Vertical edge detection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292237" y="2550841"/>
          <a:ext cx="789810" cy="814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70">
                  <a:extLst>
                    <a:ext uri="{9D8B030D-6E8A-4147-A177-3AD203B41FA5}">
                      <a16:colId xmlns:a16="http://schemas.microsoft.com/office/drawing/2014/main" val="2975650087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2759042186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1240809467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223457967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560209581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135304962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42742" y="3407208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 x 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blipFill>
                <a:blip r:embed="rId3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52501" y="2773453"/>
                <a:ext cx="3061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501" y="2773453"/>
                <a:ext cx="306174" cy="369332"/>
              </a:xfrm>
              <a:prstGeom prst="rect">
                <a:avLst/>
              </a:prstGeom>
              <a:blipFill>
                <a:blip r:embed="rId4"/>
                <a:stretch>
                  <a:fillRect l="-10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796" y="5003028"/>
            <a:ext cx="1482621" cy="14231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37" y="5454380"/>
            <a:ext cx="693906" cy="520430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689853" y="1848410"/>
          <a:ext cx="2392866" cy="2446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304288213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48384634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502601" y="439313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 x 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6445611" y="2023251"/>
          <a:ext cx="1861118" cy="1902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008571" y="439313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7 x 7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89" y="4898160"/>
            <a:ext cx="1837993" cy="18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5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Vertical edge detection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292237" y="2550841"/>
          <a:ext cx="789810" cy="814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70">
                  <a:extLst>
                    <a:ext uri="{9D8B030D-6E8A-4147-A177-3AD203B41FA5}">
                      <a16:colId xmlns:a16="http://schemas.microsoft.com/office/drawing/2014/main" val="2975650087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2759042186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1240809467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223457967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560209581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135304962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42742" y="3407208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 x 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blipFill>
                <a:blip r:embed="rId3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52501" y="2773453"/>
                <a:ext cx="3061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501" y="2773453"/>
                <a:ext cx="306174" cy="369332"/>
              </a:xfrm>
              <a:prstGeom prst="rect">
                <a:avLst/>
              </a:prstGeom>
              <a:blipFill>
                <a:blip r:embed="rId4"/>
                <a:stretch>
                  <a:fillRect l="-10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92237" y="5454380"/>
            <a:ext cx="693906" cy="5204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46" y="4987934"/>
            <a:ext cx="1390241" cy="1454452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689853" y="1848410"/>
          <a:ext cx="2392866" cy="2446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304288213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48384634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502601" y="439313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 x 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89" y="4898160"/>
            <a:ext cx="1837993" cy="1894187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94738"/>
              </p:ext>
            </p:extLst>
          </p:nvPr>
        </p:nvGraphicFramePr>
        <p:xfrm>
          <a:off x="6445611" y="2023251"/>
          <a:ext cx="1861118" cy="1902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008571" y="439313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7 x 7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8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Vertical edge detection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366666" y="1599034"/>
          <a:ext cx="789810" cy="814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70">
                  <a:extLst>
                    <a:ext uri="{9D8B030D-6E8A-4147-A177-3AD203B41FA5}">
                      <a16:colId xmlns:a16="http://schemas.microsoft.com/office/drawing/2014/main" val="2975650087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2759042186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1240809467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223457967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560209581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13530496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blipFill>
                <a:blip r:embed="rId3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683596"/>
              </p:ext>
            </p:extLst>
          </p:nvPr>
        </p:nvGraphicFramePr>
        <p:xfrm>
          <a:off x="689853" y="1846684"/>
          <a:ext cx="2392866" cy="2446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304288213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48384634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02601" y="439313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 x 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Vertical edge detection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366666" y="1599034"/>
          <a:ext cx="789810" cy="814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70">
                  <a:extLst>
                    <a:ext uri="{9D8B030D-6E8A-4147-A177-3AD203B41FA5}">
                      <a16:colId xmlns:a16="http://schemas.microsoft.com/office/drawing/2014/main" val="2975650087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2759042186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1240809467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223457967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560209581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13530496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blipFill>
                <a:blip r:embed="rId3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4366666" y="2675359"/>
          <a:ext cx="789810" cy="814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70">
                  <a:extLst>
                    <a:ext uri="{9D8B030D-6E8A-4147-A177-3AD203B41FA5}">
                      <a16:colId xmlns:a16="http://schemas.microsoft.com/office/drawing/2014/main" val="2975650087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2759042186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1240809467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223457967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560209581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13530496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18079"/>
              </p:ext>
            </p:extLst>
          </p:nvPr>
        </p:nvGraphicFramePr>
        <p:xfrm>
          <a:off x="689853" y="1846684"/>
          <a:ext cx="2392866" cy="2446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304288213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48384634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02601" y="439313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 x 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Vertical edge detection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366666" y="1599034"/>
          <a:ext cx="789810" cy="814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70">
                  <a:extLst>
                    <a:ext uri="{9D8B030D-6E8A-4147-A177-3AD203B41FA5}">
                      <a16:colId xmlns:a16="http://schemas.microsoft.com/office/drawing/2014/main" val="2975650087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2759042186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1240809467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223457967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560209581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13530496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blipFill>
                <a:blip r:embed="rId3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4366666" y="2675359"/>
          <a:ext cx="789810" cy="814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70">
                  <a:extLst>
                    <a:ext uri="{9D8B030D-6E8A-4147-A177-3AD203B41FA5}">
                      <a16:colId xmlns:a16="http://schemas.microsoft.com/office/drawing/2014/main" val="2975650087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2759042186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1240809467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223457967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560209581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1353049625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4357141" y="3780259"/>
          <a:ext cx="789810" cy="814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70">
                  <a:extLst>
                    <a:ext uri="{9D8B030D-6E8A-4147-A177-3AD203B41FA5}">
                      <a16:colId xmlns:a16="http://schemas.microsoft.com/office/drawing/2014/main" val="2975650087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2759042186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1240809467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223457967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560209581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13530496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18079"/>
              </p:ext>
            </p:extLst>
          </p:nvPr>
        </p:nvGraphicFramePr>
        <p:xfrm>
          <a:off x="689853" y="1846684"/>
          <a:ext cx="2392866" cy="2446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304288213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48384634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02601" y="439313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 x 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Vertical edge detection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366666" y="1599034"/>
          <a:ext cx="789810" cy="814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70">
                  <a:extLst>
                    <a:ext uri="{9D8B030D-6E8A-4147-A177-3AD203B41FA5}">
                      <a16:colId xmlns:a16="http://schemas.microsoft.com/office/drawing/2014/main" val="2975650087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2759042186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1240809467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223457967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560209581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13530496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blipFill>
                <a:blip r:embed="rId3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4366666" y="2675359"/>
          <a:ext cx="789810" cy="814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70">
                  <a:extLst>
                    <a:ext uri="{9D8B030D-6E8A-4147-A177-3AD203B41FA5}">
                      <a16:colId xmlns:a16="http://schemas.microsoft.com/office/drawing/2014/main" val="2975650087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2759042186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1240809467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223457967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560209581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1353049625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4357141" y="3780259"/>
          <a:ext cx="789810" cy="814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70">
                  <a:extLst>
                    <a:ext uri="{9D8B030D-6E8A-4147-A177-3AD203B41FA5}">
                      <a16:colId xmlns:a16="http://schemas.microsoft.com/office/drawing/2014/main" val="2975650087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2759042186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1240809467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223457967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560209581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1353049625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357141" y="4932784"/>
          <a:ext cx="789810" cy="814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70">
                  <a:extLst>
                    <a:ext uri="{9D8B030D-6E8A-4147-A177-3AD203B41FA5}">
                      <a16:colId xmlns:a16="http://schemas.microsoft.com/office/drawing/2014/main" val="2975650087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2759042186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1240809467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223457967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560209581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1353049625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 bwMode="auto">
          <a:xfrm>
            <a:off x="4086225" y="1285875"/>
            <a:ext cx="1333500" cy="4762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4079641" y="1285875"/>
            <a:ext cx="1333500" cy="4762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18079"/>
              </p:ext>
            </p:extLst>
          </p:nvPr>
        </p:nvGraphicFramePr>
        <p:xfrm>
          <a:off x="689853" y="1846684"/>
          <a:ext cx="2392866" cy="2446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304288213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48384634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02601" y="439313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 x 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Convolutional network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blipFill>
                <a:blip r:embed="rId3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6544582"/>
                  </p:ext>
                </p:extLst>
              </p:nvPr>
            </p:nvGraphicFramePr>
            <p:xfrm>
              <a:off x="4366666" y="2550840"/>
              <a:ext cx="789810" cy="8145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3270">
                      <a:extLst>
                        <a:ext uri="{9D8B030D-6E8A-4147-A177-3AD203B41FA5}">
                          <a16:colId xmlns:a16="http://schemas.microsoft.com/office/drawing/2014/main" val="2975650087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2759042186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1240809467"/>
                        </a:ext>
                      </a:extLst>
                    </a:gridCol>
                  </a:tblGrid>
                  <a:tr h="271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extLst>
                      <a:ext uri="{0D108BD9-81ED-4DB2-BD59-A6C34878D82A}">
                        <a16:rowId xmlns:a16="http://schemas.microsoft.com/office/drawing/2014/main" val="223457967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extLst>
                      <a:ext uri="{0D108BD9-81ED-4DB2-BD59-A6C34878D82A}">
                        <a16:rowId xmlns:a16="http://schemas.microsoft.com/office/drawing/2014/main" val="560209581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extLst>
                      <a:ext uri="{0D108BD9-81ED-4DB2-BD59-A6C34878D82A}">
                        <a16:rowId xmlns:a16="http://schemas.microsoft.com/office/drawing/2014/main" val="1353049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6544582"/>
                  </p:ext>
                </p:extLst>
              </p:nvPr>
            </p:nvGraphicFramePr>
            <p:xfrm>
              <a:off x="4366666" y="2550840"/>
              <a:ext cx="789810" cy="8145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3270">
                      <a:extLst>
                        <a:ext uri="{9D8B030D-6E8A-4147-A177-3AD203B41FA5}">
                          <a16:colId xmlns:a16="http://schemas.microsoft.com/office/drawing/2014/main" val="2975650087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2759042186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1240809467"/>
                        </a:ext>
                      </a:extLst>
                    </a:gridCol>
                  </a:tblGrid>
                  <a:tr h="271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4"/>
                          <a:stretch>
                            <a:fillRect l="-2326" t="-2222" r="-206977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4"/>
                          <a:stretch>
                            <a:fillRect l="-100000" t="-2222" r="-102273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4"/>
                          <a:stretch>
                            <a:fillRect l="-204651" t="-2222" r="-4651" b="-2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457967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4"/>
                          <a:stretch>
                            <a:fillRect l="-2326" t="-102222" r="-206977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4"/>
                          <a:stretch>
                            <a:fillRect l="-100000" t="-102222" r="-102273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4"/>
                          <a:stretch>
                            <a:fillRect l="-204651" t="-102222" r="-4651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0209581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4"/>
                          <a:stretch>
                            <a:fillRect l="-2326" t="-202222" r="-20697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4"/>
                          <a:stretch>
                            <a:fillRect l="-100000" t="-202222" r="-102273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4"/>
                          <a:stretch>
                            <a:fillRect l="-204651" t="-202222" r="-4651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0496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TextBox 24"/>
          <p:cNvSpPr txBox="1"/>
          <p:nvPr/>
        </p:nvSpPr>
        <p:spPr>
          <a:xfrm>
            <a:off x="4409417" y="3521508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 x 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18079"/>
              </p:ext>
            </p:extLst>
          </p:nvPr>
        </p:nvGraphicFramePr>
        <p:xfrm>
          <a:off x="689853" y="1846684"/>
          <a:ext cx="2392866" cy="2446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304288213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48384634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02601" y="439313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 x 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blipFill>
                <a:blip r:embed="rId3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66666" y="2550840"/>
              <a:ext cx="789810" cy="8145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3270">
                      <a:extLst>
                        <a:ext uri="{9D8B030D-6E8A-4147-A177-3AD203B41FA5}">
                          <a16:colId xmlns:a16="http://schemas.microsoft.com/office/drawing/2014/main" val="2975650087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2759042186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1240809467"/>
                        </a:ext>
                      </a:extLst>
                    </a:gridCol>
                  </a:tblGrid>
                  <a:tr h="271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extLst>
                      <a:ext uri="{0D108BD9-81ED-4DB2-BD59-A6C34878D82A}">
                        <a16:rowId xmlns:a16="http://schemas.microsoft.com/office/drawing/2014/main" val="223457967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extLst>
                      <a:ext uri="{0D108BD9-81ED-4DB2-BD59-A6C34878D82A}">
                        <a16:rowId xmlns:a16="http://schemas.microsoft.com/office/drawing/2014/main" val="560209581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extLst>
                      <a:ext uri="{0D108BD9-81ED-4DB2-BD59-A6C34878D82A}">
                        <a16:rowId xmlns:a16="http://schemas.microsoft.com/office/drawing/2014/main" val="1353049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66666" y="2550840"/>
              <a:ext cx="789810" cy="8145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3270">
                      <a:extLst>
                        <a:ext uri="{9D8B030D-6E8A-4147-A177-3AD203B41FA5}">
                          <a16:colId xmlns:a16="http://schemas.microsoft.com/office/drawing/2014/main" val="2975650087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2759042186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1240809467"/>
                        </a:ext>
                      </a:extLst>
                    </a:gridCol>
                  </a:tblGrid>
                  <a:tr h="271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4"/>
                          <a:stretch>
                            <a:fillRect l="-2326" t="-2222" r="-206977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4"/>
                          <a:stretch>
                            <a:fillRect l="-100000" t="-2222" r="-102273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4"/>
                          <a:stretch>
                            <a:fillRect l="-204651" t="-2222" r="-4651" b="-2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457967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4"/>
                          <a:stretch>
                            <a:fillRect l="-2326" t="-102222" r="-206977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4"/>
                          <a:stretch>
                            <a:fillRect l="-100000" t="-102222" r="-102273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4"/>
                          <a:stretch>
                            <a:fillRect l="-204651" t="-102222" r="-4651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0209581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4"/>
                          <a:stretch>
                            <a:fillRect l="-2326" t="-202222" r="-20697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4"/>
                          <a:stretch>
                            <a:fillRect l="-100000" t="-202222" r="-102273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4"/>
                          <a:stretch>
                            <a:fillRect l="-204651" t="-202222" r="-4651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0496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81076" y="2773453"/>
                <a:ext cx="3061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76" y="2773453"/>
                <a:ext cx="306174" cy="369332"/>
              </a:xfrm>
              <a:prstGeom prst="rect">
                <a:avLst/>
              </a:prstGeom>
              <a:blipFill>
                <a:blip r:embed="rId5"/>
                <a:stretch>
                  <a:fillRect l="-10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084771" y="4191574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7 x 7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67220" y="4762500"/>
                <a:ext cx="10155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20" y="4762500"/>
                <a:ext cx="101559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81870" y="3829050"/>
                <a:ext cx="9643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870" y="3829050"/>
                <a:ext cx="964302" cy="461665"/>
              </a:xfrm>
              <a:prstGeom prst="rect">
                <a:avLst/>
              </a:prstGeom>
              <a:blipFill>
                <a:blip r:embed="rId7"/>
                <a:stretch>
                  <a:fillRect l="-629" r="-62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31791" y="4615934"/>
                <a:ext cx="14326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91" y="4615934"/>
                <a:ext cx="1432636" cy="369332"/>
              </a:xfrm>
              <a:prstGeom prst="rect">
                <a:avLst/>
              </a:prstGeom>
              <a:blipFill>
                <a:blip r:embed="rId8"/>
                <a:stretch>
                  <a:fillRect l="-2553" r="-4255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409417" y="3521508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 x 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18079"/>
              </p:ext>
            </p:extLst>
          </p:nvPr>
        </p:nvGraphicFramePr>
        <p:xfrm>
          <a:off x="689853" y="1846684"/>
          <a:ext cx="2392866" cy="2446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304288213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48384634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502601" y="439313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 x 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69889"/>
              </p:ext>
            </p:extLst>
          </p:nvPr>
        </p:nvGraphicFramePr>
        <p:xfrm>
          <a:off x="6445611" y="2023251"/>
          <a:ext cx="1861118" cy="1902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Convolutional network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9587" y="1846684"/>
            <a:ext cx="803014" cy="814090"/>
          </a:xfrm>
          <a:prstGeom prst="rect">
            <a:avLst/>
          </a:prstGeom>
          <a:solidFill>
            <a:schemeClr val="bg1">
              <a:alpha val="3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99587" y="1846683"/>
            <a:ext cx="270219" cy="273947"/>
          </a:xfrm>
          <a:prstGeom prst="rect">
            <a:avLst/>
          </a:prstGeom>
          <a:solidFill>
            <a:schemeClr val="accent1">
              <a:alpha val="3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737143" y="3189195"/>
            <a:ext cx="270219" cy="273947"/>
          </a:xfrm>
          <a:prstGeom prst="rect">
            <a:avLst/>
          </a:prstGeom>
          <a:solidFill>
            <a:schemeClr val="accent1">
              <a:alpha val="3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222501" y="2662815"/>
            <a:ext cx="803014" cy="814090"/>
          </a:xfrm>
          <a:prstGeom prst="rect">
            <a:avLst/>
          </a:prstGeom>
          <a:solidFill>
            <a:schemeClr val="bg1">
              <a:alpha val="30000"/>
            </a:schemeClr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212471" y="3227407"/>
            <a:ext cx="803014" cy="814090"/>
          </a:xfrm>
          <a:prstGeom prst="rect">
            <a:avLst/>
          </a:prstGeom>
          <a:solidFill>
            <a:schemeClr val="bg1">
              <a:alpha val="30000"/>
            </a:schemeClr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491652" y="2919123"/>
            <a:ext cx="803014" cy="814090"/>
          </a:xfrm>
          <a:prstGeom prst="rect">
            <a:avLst/>
          </a:prstGeom>
          <a:solidFill>
            <a:schemeClr val="bg1">
              <a:alpha val="30000"/>
            </a:schemeClr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33403" y="2946322"/>
            <a:ext cx="803014" cy="814090"/>
          </a:xfrm>
          <a:prstGeom prst="rect">
            <a:avLst/>
          </a:prstGeom>
          <a:solidFill>
            <a:schemeClr val="bg1">
              <a:alpha val="30000"/>
            </a:schemeClr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3243" y="563231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1795" y="5661496"/>
            <a:ext cx="636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image size becomes smaller and smaller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28278" y="6018178"/>
            <a:ext cx="6038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pixels at the edges will contribute less.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09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3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79399" y="936252"/>
                <a:ext cx="2146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𝒑𝒂𝒅𝒅𝒊𝒏𝒈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99" y="936252"/>
                <a:ext cx="2146165" cy="461665"/>
              </a:xfrm>
              <a:prstGeom prst="rect">
                <a:avLst/>
              </a:prstGeom>
              <a:blipFill>
                <a:blip r:embed="rId3"/>
                <a:stretch>
                  <a:fillRect l="-28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blipFill>
                <a:blip r:embed="rId4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66666" y="2550840"/>
              <a:ext cx="789810" cy="8145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3270">
                      <a:extLst>
                        <a:ext uri="{9D8B030D-6E8A-4147-A177-3AD203B41FA5}">
                          <a16:colId xmlns:a16="http://schemas.microsoft.com/office/drawing/2014/main" val="2975650087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2759042186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1240809467"/>
                        </a:ext>
                      </a:extLst>
                    </a:gridCol>
                  </a:tblGrid>
                  <a:tr h="271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extLst>
                      <a:ext uri="{0D108BD9-81ED-4DB2-BD59-A6C34878D82A}">
                        <a16:rowId xmlns:a16="http://schemas.microsoft.com/office/drawing/2014/main" val="223457967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extLst>
                      <a:ext uri="{0D108BD9-81ED-4DB2-BD59-A6C34878D82A}">
                        <a16:rowId xmlns:a16="http://schemas.microsoft.com/office/drawing/2014/main" val="560209581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extLst>
                      <a:ext uri="{0D108BD9-81ED-4DB2-BD59-A6C34878D82A}">
                        <a16:rowId xmlns:a16="http://schemas.microsoft.com/office/drawing/2014/main" val="1353049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66666" y="2550840"/>
              <a:ext cx="789810" cy="8145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3270">
                      <a:extLst>
                        <a:ext uri="{9D8B030D-6E8A-4147-A177-3AD203B41FA5}">
                          <a16:colId xmlns:a16="http://schemas.microsoft.com/office/drawing/2014/main" val="2975650087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2759042186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1240809467"/>
                        </a:ext>
                      </a:extLst>
                    </a:gridCol>
                  </a:tblGrid>
                  <a:tr h="271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5"/>
                          <a:stretch>
                            <a:fillRect l="-2326" t="-2222" r="-206977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5"/>
                          <a:stretch>
                            <a:fillRect l="-100000" t="-2222" r="-102273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5"/>
                          <a:stretch>
                            <a:fillRect l="-204651" t="-2222" r="-4651" b="-2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457967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5"/>
                          <a:stretch>
                            <a:fillRect l="-2326" t="-102222" r="-206977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5"/>
                          <a:stretch>
                            <a:fillRect l="-100000" t="-102222" r="-102273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5"/>
                          <a:stretch>
                            <a:fillRect l="-204651" t="-102222" r="-4651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0209581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5"/>
                          <a:stretch>
                            <a:fillRect l="-2326" t="-202222" r="-20697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5"/>
                          <a:stretch>
                            <a:fillRect l="-100000" t="-202222" r="-102273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5"/>
                          <a:stretch>
                            <a:fillRect l="-204651" t="-202222" r="-4651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0496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81076" y="2773453"/>
                <a:ext cx="3061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76" y="2773453"/>
                <a:ext cx="306174" cy="369332"/>
              </a:xfrm>
              <a:prstGeom prst="rect">
                <a:avLst/>
              </a:prstGeom>
              <a:blipFill>
                <a:blip r:embed="rId6"/>
                <a:stretch>
                  <a:fillRect l="-10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084771" y="4191574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7 x 7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4245" y="5143500"/>
                <a:ext cx="30108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)×(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45" y="5143500"/>
                <a:ext cx="3010889" cy="461665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81870" y="3829050"/>
                <a:ext cx="9643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870" y="3829050"/>
                <a:ext cx="964302" cy="461665"/>
              </a:xfrm>
              <a:prstGeom prst="rect">
                <a:avLst/>
              </a:prstGeom>
              <a:blipFill>
                <a:blip r:embed="rId8"/>
                <a:stretch>
                  <a:fillRect l="-629" r="-62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4409417" y="3521508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 x 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16876" y="4774132"/>
            <a:ext cx="986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11 x 11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730984"/>
              </p:ext>
            </p:extLst>
          </p:nvPr>
        </p:nvGraphicFramePr>
        <p:xfrm>
          <a:off x="6445611" y="2023251"/>
          <a:ext cx="1861118" cy="1902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99817"/>
              </p:ext>
            </p:extLst>
          </p:nvPr>
        </p:nvGraphicFramePr>
        <p:xfrm>
          <a:off x="426341" y="1578555"/>
          <a:ext cx="2922249" cy="2984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659">
                  <a:extLst>
                    <a:ext uri="{9D8B030D-6E8A-4147-A177-3AD203B41FA5}">
                      <a16:colId xmlns:a16="http://schemas.microsoft.com/office/drawing/2014/main" val="1577230823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3042882133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826453186"/>
                    </a:ext>
                  </a:extLst>
                </a:gridCol>
              </a:tblGrid>
              <a:tr h="27132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1984638698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1483846346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089831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367220" y="5133975"/>
                <a:ext cx="10155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20" y="5133975"/>
                <a:ext cx="101559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502601" y="4764607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 x 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Convolutional network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831791" y="4615934"/>
                <a:ext cx="14326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91" y="4615934"/>
                <a:ext cx="1432636" cy="369332"/>
              </a:xfrm>
              <a:prstGeom prst="rect">
                <a:avLst/>
              </a:prstGeom>
              <a:blipFill>
                <a:blip r:embed="rId10"/>
                <a:stretch>
                  <a:fillRect l="-2553" r="-4255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27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39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79399" y="936252"/>
                <a:ext cx="2146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𝒑𝒂𝒅𝒅𝒊𝒏𝒈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99" y="936252"/>
                <a:ext cx="2146165" cy="461665"/>
              </a:xfrm>
              <a:prstGeom prst="rect">
                <a:avLst/>
              </a:prstGeom>
              <a:blipFill>
                <a:blip r:embed="rId4"/>
                <a:stretch>
                  <a:fillRect l="-28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blipFill>
                <a:blip r:embed="rId5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66666" y="2550840"/>
              <a:ext cx="789810" cy="8145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3270">
                      <a:extLst>
                        <a:ext uri="{9D8B030D-6E8A-4147-A177-3AD203B41FA5}">
                          <a16:colId xmlns:a16="http://schemas.microsoft.com/office/drawing/2014/main" val="2975650087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2759042186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1240809467"/>
                        </a:ext>
                      </a:extLst>
                    </a:gridCol>
                  </a:tblGrid>
                  <a:tr h="271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extLst>
                      <a:ext uri="{0D108BD9-81ED-4DB2-BD59-A6C34878D82A}">
                        <a16:rowId xmlns:a16="http://schemas.microsoft.com/office/drawing/2014/main" val="223457967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extLst>
                      <a:ext uri="{0D108BD9-81ED-4DB2-BD59-A6C34878D82A}">
                        <a16:rowId xmlns:a16="http://schemas.microsoft.com/office/drawing/2014/main" val="560209581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extLst>
                      <a:ext uri="{0D108BD9-81ED-4DB2-BD59-A6C34878D82A}">
                        <a16:rowId xmlns:a16="http://schemas.microsoft.com/office/drawing/2014/main" val="1353049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66666" y="2550840"/>
              <a:ext cx="789810" cy="8145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3270">
                      <a:extLst>
                        <a:ext uri="{9D8B030D-6E8A-4147-A177-3AD203B41FA5}">
                          <a16:colId xmlns:a16="http://schemas.microsoft.com/office/drawing/2014/main" val="2975650087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2759042186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1240809467"/>
                        </a:ext>
                      </a:extLst>
                    </a:gridCol>
                  </a:tblGrid>
                  <a:tr h="271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6"/>
                          <a:stretch>
                            <a:fillRect l="-2326" t="-2222" r="-206977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6"/>
                          <a:stretch>
                            <a:fillRect l="-100000" t="-2222" r="-102273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6"/>
                          <a:stretch>
                            <a:fillRect l="-204651" t="-2222" r="-4651" b="-2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457967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6"/>
                          <a:stretch>
                            <a:fillRect l="-2326" t="-102222" r="-206977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6"/>
                          <a:stretch>
                            <a:fillRect l="-100000" t="-102222" r="-102273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6"/>
                          <a:stretch>
                            <a:fillRect l="-204651" t="-102222" r="-4651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0209581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6"/>
                          <a:stretch>
                            <a:fillRect l="-2326" t="-202222" r="-20697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6"/>
                          <a:stretch>
                            <a:fillRect l="-100000" t="-202222" r="-102273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6"/>
                          <a:stretch>
                            <a:fillRect l="-204651" t="-202222" r="-4651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0496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81076" y="2773453"/>
                <a:ext cx="3061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76" y="2773453"/>
                <a:ext cx="306174" cy="369332"/>
              </a:xfrm>
              <a:prstGeom prst="rect">
                <a:avLst/>
              </a:prstGeom>
              <a:blipFill>
                <a:blip r:embed="rId7"/>
                <a:stretch>
                  <a:fillRect l="-10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81870" y="3829050"/>
                <a:ext cx="9643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870" y="3829050"/>
                <a:ext cx="964302" cy="461665"/>
              </a:xfrm>
              <a:prstGeom prst="rect">
                <a:avLst/>
              </a:prstGeom>
              <a:blipFill>
                <a:blip r:embed="rId8"/>
                <a:stretch>
                  <a:fillRect l="-629" r="-62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4409417" y="3521508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 x 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6445611" y="2023251"/>
          <a:ext cx="1861118" cy="1902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185852"/>
              </p:ext>
            </p:extLst>
          </p:nvPr>
        </p:nvGraphicFramePr>
        <p:xfrm>
          <a:off x="426341" y="1578555"/>
          <a:ext cx="2922249" cy="2984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659">
                  <a:extLst>
                    <a:ext uri="{9D8B030D-6E8A-4147-A177-3AD203B41FA5}">
                      <a16:colId xmlns:a16="http://schemas.microsoft.com/office/drawing/2014/main" val="1577230823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3042882133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826453186"/>
                    </a:ext>
                  </a:extLst>
                </a:gridCol>
              </a:tblGrid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1984638698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1483846346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089831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4245" y="5143500"/>
                <a:ext cx="30108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)×(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45" y="5143500"/>
                <a:ext cx="3010889" cy="461665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416876" y="4774132"/>
            <a:ext cx="986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11 x 11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Convolutional network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4771" y="4191574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7 x 7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831791" y="4615934"/>
                <a:ext cx="14326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91" y="4615934"/>
                <a:ext cx="1432636" cy="369332"/>
              </a:xfrm>
              <a:prstGeom prst="rect">
                <a:avLst/>
              </a:prstGeom>
              <a:blipFill>
                <a:blip r:embed="rId10"/>
                <a:stretch>
                  <a:fillRect l="-2553" r="-4255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0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936422" y="2838153"/>
            <a:ext cx="1669918" cy="166991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effectLst/>
              <a:latin typeface="Times" pitchFamily="31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7669" y="45471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28 (W)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etwork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9272" y="340973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28 (H)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732322" y="2038835"/>
            <a:ext cx="6722918" cy="4129859"/>
            <a:chOff x="3453167" y="1139425"/>
            <a:chExt cx="4337571" cy="2664551"/>
          </a:xfrm>
        </p:grpSpPr>
        <p:grpSp>
          <p:nvGrpSpPr>
            <p:cNvPr id="83" name="Group 82"/>
            <p:cNvGrpSpPr/>
            <p:nvPr/>
          </p:nvGrpSpPr>
          <p:grpSpPr>
            <a:xfrm>
              <a:off x="4320862" y="1527515"/>
              <a:ext cx="3092643" cy="1495425"/>
              <a:chOff x="2433965" y="4534721"/>
              <a:chExt cx="3092643" cy="1495425"/>
            </a:xfrm>
          </p:grpSpPr>
          <p:sp>
            <p:nvSpPr>
              <p:cNvPr id="98" name="Oval 97"/>
              <p:cNvSpPr/>
              <p:nvPr/>
            </p:nvSpPr>
            <p:spPr bwMode="auto">
              <a:xfrm>
                <a:off x="2433965" y="4534721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 bwMode="auto">
              <a:xfrm>
                <a:off x="2433965" y="4763321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 bwMode="auto">
              <a:xfrm>
                <a:off x="2433965" y="5001446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101" name="Title 1"/>
              <p:cNvSpPr txBox="1">
                <a:spLocks/>
              </p:cNvSpPr>
              <p:nvPr/>
            </p:nvSpPr>
            <p:spPr bwMode="auto">
              <a:xfrm rot="5400000">
                <a:off x="2239212" y="5397860"/>
                <a:ext cx="7524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pPr algn="l"/>
                <a:r>
                  <a:rPr lang="en-US" sz="24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......</a:t>
                </a:r>
                <a:endParaRPr lang="en-US" sz="24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 bwMode="auto">
              <a:xfrm>
                <a:off x="2433965" y="5868221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>
                <a:off x="3853190" y="4703885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 bwMode="auto">
              <a:xfrm>
                <a:off x="3853190" y="4932485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3853190" y="5484935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106" name="Title 1"/>
              <p:cNvSpPr txBox="1">
                <a:spLocks/>
              </p:cNvSpPr>
              <p:nvPr/>
            </p:nvSpPr>
            <p:spPr bwMode="auto">
              <a:xfrm rot="5400000">
                <a:off x="3801875" y="5166413"/>
                <a:ext cx="4656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pPr algn="l"/>
                <a:r>
                  <a:rPr lang="en-US" sz="24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endParaRPr lang="en-US" sz="24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2592842" y="4615684"/>
                <a:ext cx="1260348" cy="1369123"/>
                <a:chOff x="2902077" y="4662488"/>
                <a:chExt cx="1260348" cy="1369123"/>
              </a:xfrm>
            </p:grpSpPr>
            <p:cxnSp>
              <p:nvCxnSpPr>
                <p:cNvPr id="146" name="Straight Connector 145"/>
                <p:cNvCxnSpPr>
                  <a:stCxn id="98" idx="6"/>
                  <a:endCxn id="103" idx="2"/>
                </p:cNvCxnSpPr>
                <p:nvPr/>
              </p:nvCxnSpPr>
              <p:spPr bwMode="auto">
                <a:xfrm>
                  <a:off x="2905125" y="4662488"/>
                  <a:ext cx="1257300" cy="16916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7" name="Straight Connector 146"/>
                <p:cNvCxnSpPr>
                  <a:stCxn id="99" idx="6"/>
                  <a:endCxn id="103" idx="2"/>
                </p:cNvCxnSpPr>
                <p:nvPr/>
              </p:nvCxnSpPr>
              <p:spPr bwMode="auto">
                <a:xfrm flipV="1">
                  <a:off x="2905125" y="4831652"/>
                  <a:ext cx="1257300" cy="5943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8" name="Straight Connector 147"/>
                <p:cNvCxnSpPr>
                  <a:stCxn id="100" idx="6"/>
                  <a:endCxn id="103" idx="2"/>
                </p:cNvCxnSpPr>
                <p:nvPr/>
              </p:nvCxnSpPr>
              <p:spPr bwMode="auto">
                <a:xfrm flipV="1">
                  <a:off x="2905125" y="4831652"/>
                  <a:ext cx="1257300" cy="2975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9" name="Straight Connector 148"/>
                <p:cNvCxnSpPr>
                  <a:endCxn id="103" idx="2"/>
                </p:cNvCxnSpPr>
                <p:nvPr/>
              </p:nvCxnSpPr>
              <p:spPr bwMode="auto">
                <a:xfrm flipV="1">
                  <a:off x="2902077" y="4831652"/>
                  <a:ext cx="1260348" cy="119995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08" name="Group 107"/>
              <p:cNvGrpSpPr/>
              <p:nvPr/>
            </p:nvGrpSpPr>
            <p:grpSpPr>
              <a:xfrm>
                <a:off x="2595890" y="4615684"/>
                <a:ext cx="1257300" cy="1352618"/>
                <a:chOff x="2905125" y="4662488"/>
                <a:chExt cx="1257300" cy="1352618"/>
              </a:xfrm>
            </p:grpSpPr>
            <p:cxnSp>
              <p:nvCxnSpPr>
                <p:cNvPr id="142" name="Straight Connector 141"/>
                <p:cNvCxnSpPr>
                  <a:stCxn id="98" idx="6"/>
                  <a:endCxn id="104" idx="2"/>
                </p:cNvCxnSpPr>
                <p:nvPr/>
              </p:nvCxnSpPr>
              <p:spPr bwMode="auto">
                <a:xfrm>
                  <a:off x="2905125" y="4662488"/>
                  <a:ext cx="1257300" cy="39776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3" name="Straight Connector 142"/>
                <p:cNvCxnSpPr>
                  <a:stCxn id="99" idx="6"/>
                  <a:endCxn id="104" idx="2"/>
                </p:cNvCxnSpPr>
                <p:nvPr/>
              </p:nvCxnSpPr>
              <p:spPr bwMode="auto">
                <a:xfrm>
                  <a:off x="2905125" y="4891088"/>
                  <a:ext cx="1257300" cy="16916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4" name="Straight Connector 143"/>
                <p:cNvCxnSpPr>
                  <a:stCxn id="100" idx="6"/>
                  <a:endCxn id="104" idx="2"/>
                </p:cNvCxnSpPr>
                <p:nvPr/>
              </p:nvCxnSpPr>
              <p:spPr bwMode="auto">
                <a:xfrm flipV="1">
                  <a:off x="2905125" y="5060252"/>
                  <a:ext cx="1257300" cy="689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5" name="Straight Connector 144"/>
                <p:cNvCxnSpPr>
                  <a:endCxn id="104" idx="2"/>
                </p:cNvCxnSpPr>
                <p:nvPr/>
              </p:nvCxnSpPr>
              <p:spPr bwMode="auto">
                <a:xfrm flipV="1">
                  <a:off x="2905125" y="5060252"/>
                  <a:ext cx="1257300" cy="95485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2595890" y="4615684"/>
                <a:ext cx="1257300" cy="1352618"/>
                <a:chOff x="2905125" y="4662488"/>
                <a:chExt cx="1257300" cy="1352618"/>
              </a:xfrm>
            </p:grpSpPr>
            <p:cxnSp>
              <p:nvCxnSpPr>
                <p:cNvPr id="138" name="Straight Connector 137"/>
                <p:cNvCxnSpPr>
                  <a:stCxn id="98" idx="6"/>
                  <a:endCxn id="105" idx="2"/>
                </p:cNvCxnSpPr>
                <p:nvPr/>
              </p:nvCxnSpPr>
              <p:spPr bwMode="auto">
                <a:xfrm>
                  <a:off x="2905125" y="4662488"/>
                  <a:ext cx="1257300" cy="9502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9" name="Straight Connector 138"/>
                <p:cNvCxnSpPr>
                  <a:stCxn id="99" idx="6"/>
                  <a:endCxn id="105" idx="2"/>
                </p:cNvCxnSpPr>
                <p:nvPr/>
              </p:nvCxnSpPr>
              <p:spPr bwMode="auto">
                <a:xfrm>
                  <a:off x="2905125" y="4891088"/>
                  <a:ext cx="1257300" cy="7216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0" name="Straight Connector 139"/>
                <p:cNvCxnSpPr>
                  <a:stCxn id="100" idx="6"/>
                  <a:endCxn id="105" idx="2"/>
                </p:cNvCxnSpPr>
                <p:nvPr/>
              </p:nvCxnSpPr>
              <p:spPr bwMode="auto">
                <a:xfrm>
                  <a:off x="2905125" y="5129213"/>
                  <a:ext cx="1257300" cy="48348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1" name="Straight Connector 140"/>
                <p:cNvCxnSpPr>
                  <a:endCxn id="105" idx="2"/>
                </p:cNvCxnSpPr>
                <p:nvPr/>
              </p:nvCxnSpPr>
              <p:spPr bwMode="auto">
                <a:xfrm flipV="1">
                  <a:off x="2905125" y="5612702"/>
                  <a:ext cx="1257300" cy="4024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11" name="Oval 110"/>
              <p:cNvSpPr/>
              <p:nvPr/>
            </p:nvSpPr>
            <p:spPr bwMode="auto">
              <a:xfrm>
                <a:off x="3847094" y="5734871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112" name="Straight Connector 111"/>
              <p:cNvCxnSpPr>
                <a:stCxn id="98" idx="6"/>
                <a:endCxn id="111" idx="2"/>
              </p:cNvCxnSpPr>
              <p:nvPr/>
            </p:nvCxnSpPr>
            <p:spPr bwMode="auto">
              <a:xfrm>
                <a:off x="2595890" y="4615684"/>
                <a:ext cx="1251204" cy="12001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/>
              <p:cNvCxnSpPr>
                <a:stCxn id="99" idx="6"/>
                <a:endCxn id="111" idx="2"/>
              </p:cNvCxnSpPr>
              <p:nvPr/>
            </p:nvCxnSpPr>
            <p:spPr bwMode="auto">
              <a:xfrm>
                <a:off x="2595890" y="4844284"/>
                <a:ext cx="1251204" cy="9715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Straight Connector 113"/>
              <p:cNvCxnSpPr>
                <a:stCxn id="100" idx="6"/>
                <a:endCxn id="111" idx="2"/>
              </p:cNvCxnSpPr>
              <p:nvPr/>
            </p:nvCxnSpPr>
            <p:spPr bwMode="auto">
              <a:xfrm>
                <a:off x="2595890" y="5082409"/>
                <a:ext cx="1251204" cy="7334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 flipV="1">
                <a:off x="2592842" y="5827838"/>
                <a:ext cx="1252728" cy="1419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6" name="Oval 115"/>
              <p:cNvSpPr/>
              <p:nvPr/>
            </p:nvSpPr>
            <p:spPr bwMode="auto">
              <a:xfrm>
                <a:off x="5192723" y="4865810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 bwMode="auto">
              <a:xfrm>
                <a:off x="5192723" y="5094410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118" name="Title 1"/>
              <p:cNvSpPr txBox="1">
                <a:spLocks/>
              </p:cNvSpPr>
              <p:nvPr/>
            </p:nvSpPr>
            <p:spPr bwMode="auto">
              <a:xfrm rot="5400000">
                <a:off x="5141408" y="5328338"/>
                <a:ext cx="4656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pPr algn="l"/>
                <a:r>
                  <a:rPr lang="en-US" sz="24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endParaRPr lang="en-US" sz="24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 bwMode="auto">
              <a:xfrm>
                <a:off x="5186627" y="5649146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120" name="Straight Connector 119"/>
              <p:cNvCxnSpPr>
                <a:stCxn id="103" idx="6"/>
                <a:endCxn id="116" idx="2"/>
              </p:cNvCxnSpPr>
              <p:nvPr/>
            </p:nvCxnSpPr>
            <p:spPr bwMode="auto">
              <a:xfrm>
                <a:off x="4015115" y="4784848"/>
                <a:ext cx="1177608" cy="1619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/>
              <p:cNvCxnSpPr>
                <a:stCxn id="103" idx="6"/>
                <a:endCxn id="117" idx="2"/>
              </p:cNvCxnSpPr>
              <p:nvPr/>
            </p:nvCxnSpPr>
            <p:spPr bwMode="auto">
              <a:xfrm>
                <a:off x="4015115" y="4784848"/>
                <a:ext cx="1177608" cy="3905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Straight Connector 121"/>
              <p:cNvCxnSpPr>
                <a:stCxn id="103" idx="6"/>
                <a:endCxn id="119" idx="2"/>
              </p:cNvCxnSpPr>
              <p:nvPr/>
            </p:nvCxnSpPr>
            <p:spPr bwMode="auto">
              <a:xfrm>
                <a:off x="4015115" y="4784848"/>
                <a:ext cx="1171512" cy="9452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Straight Connector 122"/>
              <p:cNvCxnSpPr>
                <a:stCxn id="104" idx="6"/>
                <a:endCxn id="116" idx="2"/>
              </p:cNvCxnSpPr>
              <p:nvPr/>
            </p:nvCxnSpPr>
            <p:spPr bwMode="auto">
              <a:xfrm flipV="1">
                <a:off x="4015115" y="4946773"/>
                <a:ext cx="1177608" cy="6667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Straight Connector 128"/>
              <p:cNvCxnSpPr>
                <a:stCxn id="104" idx="6"/>
                <a:endCxn id="117" idx="2"/>
              </p:cNvCxnSpPr>
              <p:nvPr/>
            </p:nvCxnSpPr>
            <p:spPr bwMode="auto">
              <a:xfrm>
                <a:off x="4015115" y="5013448"/>
                <a:ext cx="1177608" cy="1619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/>
              <p:cNvCxnSpPr>
                <a:stCxn id="104" idx="6"/>
                <a:endCxn id="119" idx="2"/>
              </p:cNvCxnSpPr>
              <p:nvPr/>
            </p:nvCxnSpPr>
            <p:spPr bwMode="auto">
              <a:xfrm>
                <a:off x="4015115" y="5013448"/>
                <a:ext cx="1171512" cy="7166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Connector 130"/>
              <p:cNvCxnSpPr>
                <a:endCxn id="116" idx="2"/>
              </p:cNvCxnSpPr>
              <p:nvPr/>
            </p:nvCxnSpPr>
            <p:spPr bwMode="auto">
              <a:xfrm flipV="1">
                <a:off x="4021295" y="4946773"/>
                <a:ext cx="1171428" cy="609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Straight Connector 131"/>
              <p:cNvCxnSpPr>
                <a:endCxn id="117" idx="2"/>
              </p:cNvCxnSpPr>
              <p:nvPr/>
            </p:nvCxnSpPr>
            <p:spPr bwMode="auto">
              <a:xfrm flipV="1">
                <a:off x="4016835" y="5175373"/>
                <a:ext cx="1175888" cy="38962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Straight Connector 132"/>
              <p:cNvCxnSpPr>
                <a:stCxn id="105" idx="6"/>
                <a:endCxn id="119" idx="2"/>
              </p:cNvCxnSpPr>
              <p:nvPr/>
            </p:nvCxnSpPr>
            <p:spPr bwMode="auto">
              <a:xfrm>
                <a:off x="4015115" y="5565898"/>
                <a:ext cx="1171512" cy="16421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Straight Connector 134"/>
              <p:cNvCxnSpPr>
                <a:endCxn id="116" idx="2"/>
              </p:cNvCxnSpPr>
              <p:nvPr/>
            </p:nvCxnSpPr>
            <p:spPr bwMode="auto">
              <a:xfrm flipV="1">
                <a:off x="4015115" y="4946773"/>
                <a:ext cx="1177608" cy="8631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Straight Connector 135"/>
              <p:cNvCxnSpPr>
                <a:stCxn id="111" idx="6"/>
                <a:endCxn id="117" idx="2"/>
              </p:cNvCxnSpPr>
              <p:nvPr/>
            </p:nvCxnSpPr>
            <p:spPr bwMode="auto">
              <a:xfrm flipV="1">
                <a:off x="4009019" y="5175373"/>
                <a:ext cx="1183704" cy="6404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Straight Connector 136"/>
              <p:cNvCxnSpPr>
                <a:endCxn id="119" idx="2"/>
              </p:cNvCxnSpPr>
              <p:nvPr/>
            </p:nvCxnSpPr>
            <p:spPr bwMode="auto">
              <a:xfrm flipV="1">
                <a:off x="4009019" y="5730109"/>
                <a:ext cx="1177608" cy="8651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3950876" y="1521275"/>
                  <a:ext cx="2809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b="0" i="1" dirty="0"/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876" y="1521275"/>
                  <a:ext cx="28091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3945555" y="1731043"/>
                  <a:ext cx="2862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b="0" i="1" dirty="0"/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55" y="1731043"/>
                  <a:ext cx="286232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945555" y="1978996"/>
                  <a:ext cx="2862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b="0" i="1" dirty="0"/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55" y="1978996"/>
                  <a:ext cx="286232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3933488" y="2851607"/>
                  <a:ext cx="310853" cy="1787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784</m:t>
                            </m:r>
                          </m:sub>
                        </m:sSub>
                      </m:oMath>
                    </m:oMathPara>
                  </a14:m>
                  <a:endParaRPr lang="en-US" sz="1800" b="0" i="1" dirty="0"/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3488" y="2851607"/>
                  <a:ext cx="310853" cy="178717"/>
                </a:xfrm>
                <a:prstGeom prst="rect">
                  <a:avLst/>
                </a:prstGeom>
                <a:blipFill>
                  <a:blip r:embed="rId6"/>
                  <a:stretch>
                    <a:fillRect l="-6329" r="-5063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itle 1"/>
                <p:cNvSpPr txBox="1">
                  <a:spLocks/>
                </p:cNvSpPr>
                <p:nvPr/>
              </p:nvSpPr>
              <p:spPr bwMode="auto">
                <a:xfrm>
                  <a:off x="3453167" y="3070550"/>
                  <a:ext cx="1897542" cy="733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2" charset="-128"/>
                      <a:cs typeface="ＭＳ Ｐゴシック" pitchFamily="-112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5pPr>
                  <a:lvl6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6pPr>
                  <a:lvl7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7pPr>
                  <a:lvl8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8pPr>
                  <a:lvl9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9pPr>
                </a:lstStyle>
                <a:p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800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</m:oMath>
                  </a14:m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784)</a:t>
                  </a:r>
                </a:p>
                <a:p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input</a:t>
                  </a:r>
                  <a:endParaRPr lang="en-US" sz="1800" b="0" kern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itl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53167" y="3070550"/>
                  <a:ext cx="1897542" cy="7334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itle 1"/>
                <p:cNvSpPr txBox="1">
                  <a:spLocks/>
                </p:cNvSpPr>
                <p:nvPr/>
              </p:nvSpPr>
              <p:spPr bwMode="auto">
                <a:xfrm>
                  <a:off x="6506441" y="3070550"/>
                  <a:ext cx="1284297" cy="733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2" charset="-128"/>
                      <a:cs typeface="ＭＳ Ｐゴシック" pitchFamily="-112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5pPr>
                  <a:lvl6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6pPr>
                  <a:lvl7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7pPr>
                  <a:lvl8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8pPr>
                  <a:lvl9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9pPr>
                </a:lstStyle>
                <a:p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1800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</m:oMath>
                  </a14:m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10)</a:t>
                  </a:r>
                </a:p>
                <a:p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output</a:t>
                  </a:r>
                  <a:endParaRPr lang="en-US" sz="1800" b="0" kern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itl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06441" y="3070550"/>
                  <a:ext cx="1284297" cy="7334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4882154" y="1373990"/>
                  <a:ext cx="5273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154" y="1373990"/>
                  <a:ext cx="52732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363501" y="1431051"/>
                  <a:ext cx="5273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501" y="1431051"/>
                  <a:ext cx="52732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285538" y="1139425"/>
                  <a:ext cx="2548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5538" y="1139425"/>
                  <a:ext cx="25487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7073524" y="1139425"/>
                  <a:ext cx="23083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3524" y="1139425"/>
                  <a:ext cx="23083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5676188" y="1139425"/>
                  <a:ext cx="27090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188" y="1139425"/>
                  <a:ext cx="270907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itle 1"/>
                <p:cNvSpPr txBox="1">
                  <a:spLocks/>
                </p:cNvSpPr>
                <p:nvPr/>
              </p:nvSpPr>
              <p:spPr bwMode="auto">
                <a:xfrm>
                  <a:off x="5230091" y="3051500"/>
                  <a:ext cx="1284297" cy="733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2" charset="-128"/>
                      <a:cs typeface="ＭＳ Ｐゴシック" pitchFamily="-112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5pPr>
                  <a:lvl6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6pPr>
                  <a:lvl7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7pPr>
                  <a:lvl8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8pPr>
                  <a:lvl9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9pPr>
                </a:lstStyle>
                <a:p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sub>
                      </m:sSub>
                      <m:r>
                        <a:rPr lang="en-US" sz="1800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</m:oMath>
                  </a14:m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100)</a:t>
                  </a:r>
                </a:p>
                <a:p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output</a:t>
                  </a:r>
                  <a:endParaRPr lang="en-US" sz="1800" b="0" kern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itl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30091" y="3051500"/>
                  <a:ext cx="1284297" cy="73342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0" name="TextBox 149"/>
          <p:cNvSpPr txBox="1"/>
          <p:nvPr/>
        </p:nvSpPr>
        <p:spPr>
          <a:xfrm>
            <a:off x="3709863" y="1543914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784x1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088147" y="1543914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10x1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937125" y="117327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767713" y="1173274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 flipH="1">
                <a:off x="5222648" y="262648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2648" y="262648"/>
                <a:ext cx="2379718" cy="461665"/>
              </a:xfrm>
              <a:prstGeom prst="rect">
                <a:avLst/>
              </a:prstGeom>
              <a:blipFill>
                <a:blip r:embed="rId15"/>
                <a:stretch>
                  <a:fillRect l="-102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5348653" y="763411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(100,784)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56122" y="749198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(784,1)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6035214" y="623113"/>
            <a:ext cx="0" cy="1512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 flipV="1">
            <a:off x="6475855" y="612787"/>
            <a:ext cx="82316" cy="164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998812" y="75611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(100,1)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 flipH="1" flipV="1">
            <a:off x="7123681" y="620167"/>
            <a:ext cx="82316" cy="164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4630145" y="762928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(100,1)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Straight Arrow Connector 123"/>
          <p:cNvCxnSpPr/>
          <p:nvPr/>
        </p:nvCxnSpPr>
        <p:spPr bwMode="auto">
          <a:xfrm flipV="1">
            <a:off x="5190574" y="643673"/>
            <a:ext cx="171835" cy="130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5405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6" grpId="0"/>
      <p:bldP spid="77" grpId="0"/>
      <p:bldP spid="93" grpId="0"/>
      <p:bldP spid="10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507941" y="4625459"/>
                <a:ext cx="21738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941" y="4625459"/>
                <a:ext cx="2173800" cy="369332"/>
              </a:xfrm>
              <a:prstGeom prst="rect">
                <a:avLst/>
              </a:prstGeom>
              <a:blipFill>
                <a:blip r:embed="rId3"/>
                <a:stretch>
                  <a:fillRect l="-1404" r="-2809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084771" y="4201099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 x 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79399" y="936252"/>
                <a:ext cx="2146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𝒑𝒂𝒅𝒅𝒊𝒏𝒈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99" y="936252"/>
                <a:ext cx="2146165" cy="461665"/>
              </a:xfrm>
              <a:prstGeom prst="rect">
                <a:avLst/>
              </a:prstGeom>
              <a:blipFill>
                <a:blip r:embed="rId4"/>
                <a:stretch>
                  <a:fillRect l="-28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blipFill>
                <a:blip r:embed="rId5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66666" y="2550840"/>
              <a:ext cx="789810" cy="8145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3270">
                      <a:extLst>
                        <a:ext uri="{9D8B030D-6E8A-4147-A177-3AD203B41FA5}">
                          <a16:colId xmlns:a16="http://schemas.microsoft.com/office/drawing/2014/main" val="2975650087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2759042186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1240809467"/>
                        </a:ext>
                      </a:extLst>
                    </a:gridCol>
                  </a:tblGrid>
                  <a:tr h="271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extLst>
                      <a:ext uri="{0D108BD9-81ED-4DB2-BD59-A6C34878D82A}">
                        <a16:rowId xmlns:a16="http://schemas.microsoft.com/office/drawing/2014/main" val="223457967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extLst>
                      <a:ext uri="{0D108BD9-81ED-4DB2-BD59-A6C34878D82A}">
                        <a16:rowId xmlns:a16="http://schemas.microsoft.com/office/drawing/2014/main" val="560209581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extLst>
                      <a:ext uri="{0D108BD9-81ED-4DB2-BD59-A6C34878D82A}">
                        <a16:rowId xmlns:a16="http://schemas.microsoft.com/office/drawing/2014/main" val="1353049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66666" y="2550840"/>
              <a:ext cx="789810" cy="8145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3270">
                      <a:extLst>
                        <a:ext uri="{9D8B030D-6E8A-4147-A177-3AD203B41FA5}">
                          <a16:colId xmlns:a16="http://schemas.microsoft.com/office/drawing/2014/main" val="2975650087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2759042186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1240809467"/>
                        </a:ext>
                      </a:extLst>
                    </a:gridCol>
                  </a:tblGrid>
                  <a:tr h="271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6"/>
                          <a:stretch>
                            <a:fillRect l="-2326" t="-2222" r="-206977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6"/>
                          <a:stretch>
                            <a:fillRect l="-100000" t="-2222" r="-102273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6"/>
                          <a:stretch>
                            <a:fillRect l="-204651" t="-2222" r="-4651" b="-2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457967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6"/>
                          <a:stretch>
                            <a:fillRect l="-2326" t="-102222" r="-206977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6"/>
                          <a:stretch>
                            <a:fillRect l="-100000" t="-102222" r="-102273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6"/>
                          <a:stretch>
                            <a:fillRect l="-204651" t="-102222" r="-4651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0209581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6"/>
                          <a:stretch>
                            <a:fillRect l="-2326" t="-202222" r="-20697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6"/>
                          <a:stretch>
                            <a:fillRect l="-100000" t="-202222" r="-102273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6"/>
                          <a:stretch>
                            <a:fillRect l="-204651" t="-202222" r="-4651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0496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81076" y="2773453"/>
                <a:ext cx="3061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76" y="2773453"/>
                <a:ext cx="306174" cy="369332"/>
              </a:xfrm>
              <a:prstGeom prst="rect">
                <a:avLst/>
              </a:prstGeom>
              <a:blipFill>
                <a:blip r:embed="rId7"/>
                <a:stretch>
                  <a:fillRect l="-10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81870" y="3829050"/>
                <a:ext cx="9643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870" y="3829050"/>
                <a:ext cx="964302" cy="461665"/>
              </a:xfrm>
              <a:prstGeom prst="rect">
                <a:avLst/>
              </a:prstGeom>
              <a:blipFill>
                <a:blip r:embed="rId8"/>
                <a:stretch>
                  <a:fillRect l="-629" r="-62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4409417" y="3521508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 x 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6445611" y="2023251"/>
          <a:ext cx="1861118" cy="1902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426341" y="1578555"/>
          <a:ext cx="2922249" cy="2984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659">
                  <a:extLst>
                    <a:ext uri="{9D8B030D-6E8A-4147-A177-3AD203B41FA5}">
                      <a16:colId xmlns:a16="http://schemas.microsoft.com/office/drawing/2014/main" val="1577230823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3042882133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826453186"/>
                    </a:ext>
                  </a:extLst>
                </a:gridCol>
              </a:tblGrid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1984638698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1483846346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089831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4245" y="5143500"/>
                <a:ext cx="30108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)×(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45" y="5143500"/>
                <a:ext cx="3010889" cy="461665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416876" y="4774132"/>
            <a:ext cx="986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11 x 11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6174552" y="1754527"/>
          <a:ext cx="2392866" cy="2446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304288213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48384634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425564" y="936252"/>
                <a:ext cx="1775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𝒔𝒕𝒓𝒊𝒅𝒆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564" y="936252"/>
                <a:ext cx="177587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Convolutional network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3565" y="5838444"/>
            <a:ext cx="2628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Valid: no padding 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3565" y="6219444"/>
            <a:ext cx="812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Same: padding, the output has the same size as the input 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8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8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574616" y="4444484"/>
                <a:ext cx="2100062" cy="702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616" y="4444484"/>
                <a:ext cx="2100062" cy="702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7084771" y="4201099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 x 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507941" y="4625459"/>
                <a:ext cx="21738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941" y="4625459"/>
                <a:ext cx="2173800" cy="369332"/>
              </a:xfrm>
              <a:prstGeom prst="rect">
                <a:avLst/>
              </a:prstGeom>
              <a:blipFill>
                <a:blip r:embed="rId4"/>
                <a:stretch>
                  <a:fillRect l="-1404" r="-2809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79399" y="936252"/>
                <a:ext cx="2146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𝒑𝒂𝒅𝒅𝒊𝒏𝒈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99" y="936252"/>
                <a:ext cx="2146165" cy="461665"/>
              </a:xfrm>
              <a:prstGeom prst="rect">
                <a:avLst/>
              </a:prstGeom>
              <a:blipFill>
                <a:blip r:embed="rId5"/>
                <a:stretch>
                  <a:fillRect l="-28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blipFill>
                <a:blip r:embed="rId6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66666" y="2550840"/>
              <a:ext cx="789810" cy="8145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3270">
                      <a:extLst>
                        <a:ext uri="{9D8B030D-6E8A-4147-A177-3AD203B41FA5}">
                          <a16:colId xmlns:a16="http://schemas.microsoft.com/office/drawing/2014/main" val="2975650087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2759042186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1240809467"/>
                        </a:ext>
                      </a:extLst>
                    </a:gridCol>
                  </a:tblGrid>
                  <a:tr h="271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extLst>
                      <a:ext uri="{0D108BD9-81ED-4DB2-BD59-A6C34878D82A}">
                        <a16:rowId xmlns:a16="http://schemas.microsoft.com/office/drawing/2014/main" val="223457967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extLst>
                      <a:ext uri="{0D108BD9-81ED-4DB2-BD59-A6C34878D82A}">
                        <a16:rowId xmlns:a16="http://schemas.microsoft.com/office/drawing/2014/main" val="560209581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6796" marR="56796" marT="28398" marB="28398"/>
                    </a:tc>
                    <a:extLst>
                      <a:ext uri="{0D108BD9-81ED-4DB2-BD59-A6C34878D82A}">
                        <a16:rowId xmlns:a16="http://schemas.microsoft.com/office/drawing/2014/main" val="1353049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66666" y="2550840"/>
              <a:ext cx="789810" cy="8145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3270">
                      <a:extLst>
                        <a:ext uri="{9D8B030D-6E8A-4147-A177-3AD203B41FA5}">
                          <a16:colId xmlns:a16="http://schemas.microsoft.com/office/drawing/2014/main" val="2975650087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2759042186"/>
                        </a:ext>
                      </a:extLst>
                    </a:gridCol>
                    <a:gridCol w="263270">
                      <a:extLst>
                        <a:ext uri="{9D8B030D-6E8A-4147-A177-3AD203B41FA5}">
                          <a16:colId xmlns:a16="http://schemas.microsoft.com/office/drawing/2014/main" val="1240809467"/>
                        </a:ext>
                      </a:extLst>
                    </a:gridCol>
                  </a:tblGrid>
                  <a:tr h="271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7"/>
                          <a:stretch>
                            <a:fillRect l="-2326" t="-2222" r="-206977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7"/>
                          <a:stretch>
                            <a:fillRect l="-100000" t="-2222" r="-102273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7"/>
                          <a:stretch>
                            <a:fillRect l="-204651" t="-2222" r="-4651" b="-2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457967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7"/>
                          <a:stretch>
                            <a:fillRect l="-2326" t="-102222" r="-206977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7"/>
                          <a:stretch>
                            <a:fillRect l="-100000" t="-102222" r="-102273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7"/>
                          <a:stretch>
                            <a:fillRect l="-204651" t="-102222" r="-4651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0209581"/>
                      </a:ext>
                    </a:extLst>
                  </a:tr>
                  <a:tr h="271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7"/>
                          <a:stretch>
                            <a:fillRect l="-2326" t="-202222" r="-20697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7"/>
                          <a:stretch>
                            <a:fillRect l="-100000" t="-202222" r="-102273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6" marR="56796" marT="28398" marB="28398">
                        <a:blipFill>
                          <a:blip r:embed="rId7"/>
                          <a:stretch>
                            <a:fillRect l="-204651" t="-202222" r="-4651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0496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81076" y="2773453"/>
                <a:ext cx="3061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76" y="2773453"/>
                <a:ext cx="306174" cy="369332"/>
              </a:xfrm>
              <a:prstGeom prst="rect">
                <a:avLst/>
              </a:prstGeom>
              <a:blipFill>
                <a:blip r:embed="rId8"/>
                <a:stretch>
                  <a:fillRect l="-10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81870" y="3829050"/>
                <a:ext cx="9643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870" y="3829050"/>
                <a:ext cx="964302" cy="461665"/>
              </a:xfrm>
              <a:prstGeom prst="rect">
                <a:avLst/>
              </a:prstGeom>
              <a:blipFill>
                <a:blip r:embed="rId9"/>
                <a:stretch>
                  <a:fillRect l="-629" r="-62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4409417" y="3521508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 x 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426341" y="1578555"/>
          <a:ext cx="2922249" cy="2984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659">
                  <a:extLst>
                    <a:ext uri="{9D8B030D-6E8A-4147-A177-3AD203B41FA5}">
                      <a16:colId xmlns:a16="http://schemas.microsoft.com/office/drawing/2014/main" val="1577230823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3042882133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  <a:gridCol w="265659">
                  <a:extLst>
                    <a:ext uri="{9D8B030D-6E8A-4147-A177-3AD203B41FA5}">
                      <a16:colId xmlns:a16="http://schemas.microsoft.com/office/drawing/2014/main" val="826453186"/>
                    </a:ext>
                  </a:extLst>
                </a:gridCol>
              </a:tblGrid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1984638698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1483846346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  <a:tr h="271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951" marR="69951" marT="34975" marB="34975"/>
                </a:tc>
                <a:extLst>
                  <a:ext uri="{0D108BD9-81ED-4DB2-BD59-A6C34878D82A}">
                    <a16:rowId xmlns:a16="http://schemas.microsoft.com/office/drawing/2014/main" val="2089831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4245" y="5143500"/>
                <a:ext cx="30108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)×(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45" y="5143500"/>
                <a:ext cx="3010889" cy="461665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416876" y="4774132"/>
            <a:ext cx="986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11 x 11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26018" y="1582209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61371" y="1582210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492822" y="1586114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024267" y="1582206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37741" y="2129286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61616" y="2129286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495016" y="2129286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018891" y="2129286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28216" y="2672211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961616" y="2672211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495016" y="2662686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018891" y="2672211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28216" y="3205611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61616" y="3205611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485491" y="3205611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018891" y="3205611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548142" y="1572681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538558" y="2125378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567133" y="2668303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557608" y="3211228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28216" y="3748536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228316" y="3748536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771241" y="3748536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552291" y="3748536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425564" y="936252"/>
                <a:ext cx="1775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𝒔𝒕𝒓𝒊𝒅𝒆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564" y="936252"/>
                <a:ext cx="177587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65705"/>
              </p:ext>
            </p:extLst>
          </p:nvPr>
        </p:nvGraphicFramePr>
        <p:xfrm>
          <a:off x="6707759" y="2297625"/>
          <a:ext cx="1329370" cy="1359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</a:tbl>
          </a:graphicData>
        </a:graphic>
      </p:graphicFrame>
      <p:sp>
        <p:nvSpPr>
          <p:cNvPr id="56" name="Rectangle 55"/>
          <p:cNvSpPr/>
          <p:nvPr/>
        </p:nvSpPr>
        <p:spPr bwMode="auto">
          <a:xfrm>
            <a:off x="6707041" y="2307231"/>
            <a:ext cx="266093" cy="26379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968230" y="2307231"/>
            <a:ext cx="266093" cy="26379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233257" y="2307231"/>
            <a:ext cx="266093" cy="26379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7498740" y="2307231"/>
            <a:ext cx="266093" cy="26379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761677" y="2298000"/>
            <a:ext cx="271705" cy="28225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704235" y="2563312"/>
            <a:ext cx="271705" cy="28225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965424" y="2563312"/>
            <a:ext cx="271705" cy="28225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230451" y="2563312"/>
            <a:ext cx="271705" cy="28225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7495930" y="2577107"/>
            <a:ext cx="271712" cy="265193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761673" y="2577107"/>
            <a:ext cx="271712" cy="27520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6704231" y="2852528"/>
            <a:ext cx="271712" cy="25466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965420" y="2852528"/>
            <a:ext cx="271712" cy="25466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228327" y="2843077"/>
            <a:ext cx="275953" cy="273567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7493810" y="2843077"/>
            <a:ext cx="275953" cy="273567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759553" y="2843077"/>
            <a:ext cx="275953" cy="273567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702111" y="3116392"/>
            <a:ext cx="275953" cy="273567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968230" y="3121279"/>
            <a:ext cx="266093" cy="26379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7233257" y="3121279"/>
            <a:ext cx="266093" cy="26379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7498740" y="3121279"/>
            <a:ext cx="266093" cy="26379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7764483" y="3121279"/>
            <a:ext cx="266093" cy="26379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702111" y="3388808"/>
            <a:ext cx="275953" cy="273567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968230" y="3393695"/>
            <a:ext cx="266093" cy="26379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233257" y="3393695"/>
            <a:ext cx="266093" cy="26379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7498740" y="3393695"/>
            <a:ext cx="266093" cy="26379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7764483" y="3393695"/>
            <a:ext cx="266093" cy="26379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84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Convolutional network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91253" y="4207583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35" grpId="0"/>
      <p:bldP spid="36" grpId="0"/>
      <p:bldP spid="20" grpId="0" animBg="1"/>
      <p:bldP spid="20" grpId="1" animBg="1"/>
      <p:bldP spid="21" grpId="0" animBg="1"/>
      <p:bldP spid="21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94175" y="1295608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32 x 32 x </a:t>
            </a:r>
            <a:r>
              <a:rPr lang="en-US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2756" y="1653040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94550" y="166105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56026" y="164501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48122" y="3490807"/>
            <a:ext cx="3982187" cy="2036048"/>
            <a:chOff x="48122" y="3490807"/>
            <a:chExt cx="3982187" cy="2036048"/>
          </a:xfrm>
        </p:grpSpPr>
        <p:sp>
          <p:nvSpPr>
            <p:cNvPr id="92" name="TextBox 91"/>
            <p:cNvSpPr txBox="1"/>
            <p:nvPr/>
          </p:nvSpPr>
          <p:spPr>
            <a:xfrm>
              <a:off x="1539025" y="506519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32 (W)</a:t>
              </a:r>
              <a:endParaRPr lang="en-US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122" y="3490807"/>
              <a:ext cx="6126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  <a:p>
              <a:pPr algn="ctr"/>
              <a:r>
                <a:rPr lang="en-US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(H)</a:t>
              </a:r>
              <a:endParaRPr lang="en-US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46120" y="5021231"/>
              <a:ext cx="7841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3(C)</a:t>
              </a:r>
              <a:endParaRPr lang="en-US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3311954" y="5633043"/>
            <a:ext cx="5832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Convolve the filter with the image</a:t>
            </a:r>
          </a:p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-- slide over the image spatially</a:t>
            </a:r>
          </a:p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-- at each point calculate the dot products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302034" y="1989161"/>
            <a:ext cx="4839274" cy="532659"/>
          </a:xfrm>
          <a:custGeom>
            <a:avLst/>
            <a:gdLst>
              <a:gd name="connsiteX0" fmla="*/ 0 w 5229225"/>
              <a:gd name="connsiteY0" fmla="*/ 800381 h 800381"/>
              <a:gd name="connsiteX1" fmla="*/ 2143125 w 5229225"/>
              <a:gd name="connsiteY1" fmla="*/ 19331 h 800381"/>
              <a:gd name="connsiteX2" fmla="*/ 4657725 w 5229225"/>
              <a:gd name="connsiteY2" fmla="*/ 276506 h 800381"/>
              <a:gd name="connsiteX3" fmla="*/ 5229225 w 5229225"/>
              <a:gd name="connsiteY3" fmla="*/ 705131 h 80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9225" h="800381">
                <a:moveTo>
                  <a:pt x="0" y="800381"/>
                </a:moveTo>
                <a:cubicBezTo>
                  <a:pt x="683419" y="453512"/>
                  <a:pt x="1366838" y="106643"/>
                  <a:pt x="2143125" y="19331"/>
                </a:cubicBezTo>
                <a:cubicBezTo>
                  <a:pt x="2919412" y="-67981"/>
                  <a:pt x="4143375" y="162206"/>
                  <a:pt x="4657725" y="276506"/>
                </a:cubicBezTo>
                <a:cubicBezTo>
                  <a:pt x="5172075" y="390806"/>
                  <a:pt x="5156200" y="633693"/>
                  <a:pt x="5229225" y="70513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547609" y="1239827"/>
            <a:ext cx="1981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 number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75 dimensional 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dot product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4472379" y="2865569"/>
            <a:ext cx="578408" cy="560111"/>
            <a:chOff x="4339410" y="3082751"/>
            <a:chExt cx="578408" cy="560111"/>
          </a:xfrm>
        </p:grpSpPr>
        <p:grpSp>
          <p:nvGrpSpPr>
            <p:cNvPr id="147" name="Group 146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152" name="Straight Connector 151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Straight Connector 152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Straight Connector 153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8" name="Group 147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149" name="Rectangle 148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150" name="Straight Connector 149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55" name="TextBox 154"/>
          <p:cNvSpPr txBox="1"/>
          <p:nvPr/>
        </p:nvSpPr>
        <p:spPr>
          <a:xfrm>
            <a:off x="4309000" y="1958817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5x5x</a:t>
            </a:r>
            <a:r>
              <a:rPr lang="en-US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429318" y="233168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241935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flipV="1">
            <a:off x="716844" y="2390116"/>
            <a:ext cx="129767" cy="822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V="1">
            <a:off x="3328977" y="2401388"/>
            <a:ext cx="129767" cy="822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721953" y="2467142"/>
            <a:ext cx="2612348" cy="2612347"/>
          </a:xfrm>
          <a:prstGeom prst="rect">
            <a:avLst/>
          </a:prstGeom>
          <a:noFill/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rot="5400000">
            <a:off x="2144925" y="3702693"/>
            <a:ext cx="260664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842879" y="2394663"/>
            <a:ext cx="26066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oup 55"/>
          <p:cNvGrpSpPr/>
          <p:nvPr/>
        </p:nvGrpSpPr>
        <p:grpSpPr>
          <a:xfrm>
            <a:off x="725172" y="2399516"/>
            <a:ext cx="476886" cy="466053"/>
            <a:chOff x="4339410" y="3082751"/>
            <a:chExt cx="578408" cy="560111"/>
          </a:xfrm>
        </p:grpSpPr>
        <p:grpSp>
          <p:nvGrpSpPr>
            <p:cNvPr id="57" name="Group 56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62" name="Straight Connector 61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8" name="Group 57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60" name="Straight Connector 59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346" name="Straight Connector 345"/>
          <p:cNvCxnSpPr/>
          <p:nvPr/>
        </p:nvCxnSpPr>
        <p:spPr bwMode="auto">
          <a:xfrm flipV="1">
            <a:off x="3325067" y="4996618"/>
            <a:ext cx="129767" cy="822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6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Convolutional network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9" grpId="0" animBg="1"/>
      <p:bldP spid="134" grpId="0"/>
      <p:bldP spid="155" grpId="0"/>
      <p:bldP spid="156" grpId="0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Straight Connector 366"/>
          <p:cNvCxnSpPr/>
          <p:nvPr/>
        </p:nvCxnSpPr>
        <p:spPr bwMode="auto">
          <a:xfrm flipV="1">
            <a:off x="716844" y="2390116"/>
            <a:ext cx="129767" cy="822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1" name="Straight Connector 530"/>
          <p:cNvCxnSpPr/>
          <p:nvPr/>
        </p:nvCxnSpPr>
        <p:spPr bwMode="auto">
          <a:xfrm flipV="1">
            <a:off x="3328977" y="2401388"/>
            <a:ext cx="129767" cy="822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721953" y="2467142"/>
            <a:ext cx="2612348" cy="2612347"/>
          </a:xfrm>
          <a:prstGeom prst="rect">
            <a:avLst/>
          </a:prstGeom>
          <a:noFill/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cxnSp>
        <p:nvCxnSpPr>
          <p:cNvPr id="90" name="Straight Connector 89"/>
          <p:cNvCxnSpPr/>
          <p:nvPr/>
        </p:nvCxnSpPr>
        <p:spPr bwMode="auto">
          <a:xfrm rot="5400000">
            <a:off x="2144925" y="3702693"/>
            <a:ext cx="260664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8" name="Straight Connector 357"/>
          <p:cNvCxnSpPr/>
          <p:nvPr/>
        </p:nvCxnSpPr>
        <p:spPr bwMode="auto">
          <a:xfrm>
            <a:off x="842879" y="2394663"/>
            <a:ext cx="26066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5" name="Rectangle 334"/>
          <p:cNvSpPr/>
          <p:nvPr/>
        </p:nvSpPr>
        <p:spPr bwMode="auto">
          <a:xfrm>
            <a:off x="6241935" y="2651395"/>
            <a:ext cx="2153064" cy="215306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4175" y="1295608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32 x 32 x </a:t>
            </a:r>
            <a:r>
              <a:rPr lang="en-US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2756" y="1653040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94550" y="166105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48122" y="3490807"/>
            <a:ext cx="2598899" cy="2036048"/>
            <a:chOff x="48122" y="3490807"/>
            <a:chExt cx="2598899" cy="2036048"/>
          </a:xfrm>
        </p:grpSpPr>
        <p:sp>
          <p:nvSpPr>
            <p:cNvPr id="92" name="TextBox 91"/>
            <p:cNvSpPr txBox="1"/>
            <p:nvPr/>
          </p:nvSpPr>
          <p:spPr>
            <a:xfrm>
              <a:off x="1539025" y="506519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32 (W)</a:t>
              </a:r>
              <a:endParaRPr lang="en-US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122" y="3490807"/>
              <a:ext cx="6126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  <a:p>
              <a:pPr algn="ctr"/>
              <a:r>
                <a:rPr lang="en-US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(H)</a:t>
              </a:r>
              <a:endParaRPr lang="en-US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3311954" y="5633043"/>
            <a:ext cx="5832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Convolve the filter with the image</a:t>
            </a:r>
          </a:p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-- slide over the image spatially</a:t>
            </a:r>
          </a:p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-- at each point calculate the dot products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725172" y="2399516"/>
            <a:ext cx="476886" cy="466053"/>
            <a:chOff x="4339410" y="3082751"/>
            <a:chExt cx="578408" cy="560111"/>
          </a:xfrm>
        </p:grpSpPr>
        <p:grpSp>
          <p:nvGrpSpPr>
            <p:cNvPr id="102" name="Group 101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116" name="Straight Connector 115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3" name="Group 102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105" name="Rectangle 104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107" name="Straight Connector 106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62" name="Group 61"/>
          <p:cNvGrpSpPr/>
          <p:nvPr/>
        </p:nvGrpSpPr>
        <p:grpSpPr>
          <a:xfrm>
            <a:off x="4472379" y="2865569"/>
            <a:ext cx="578408" cy="560111"/>
            <a:chOff x="4339410" y="3082751"/>
            <a:chExt cx="578408" cy="560111"/>
          </a:xfrm>
        </p:grpSpPr>
        <p:grpSp>
          <p:nvGrpSpPr>
            <p:cNvPr id="63" name="Group 62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68" name="Straight Connector 67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1" name="TextBox 70"/>
          <p:cNvSpPr txBox="1"/>
          <p:nvPr/>
        </p:nvSpPr>
        <p:spPr>
          <a:xfrm>
            <a:off x="4309000" y="1958817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5x5x</a:t>
            </a:r>
            <a:r>
              <a:rPr lang="en-US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29318" y="233168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808260" y="2399516"/>
            <a:ext cx="476886" cy="466053"/>
            <a:chOff x="4339410" y="3082751"/>
            <a:chExt cx="578408" cy="560111"/>
          </a:xfrm>
        </p:grpSpPr>
        <p:grpSp>
          <p:nvGrpSpPr>
            <p:cNvPr id="44" name="Group 43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5" name="Group 44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80" name="Group 179"/>
          <p:cNvGrpSpPr/>
          <p:nvPr/>
        </p:nvGrpSpPr>
        <p:grpSpPr>
          <a:xfrm>
            <a:off x="891348" y="2399516"/>
            <a:ext cx="476886" cy="466053"/>
            <a:chOff x="4339410" y="3082751"/>
            <a:chExt cx="578408" cy="560111"/>
          </a:xfrm>
        </p:grpSpPr>
        <p:grpSp>
          <p:nvGrpSpPr>
            <p:cNvPr id="181" name="Group 180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186" name="Straight Connector 185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7" name="Straight Connector 186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8" name="Straight Connector 187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2" name="Group 181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183" name="Rectangle 182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184" name="Straight Connector 183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5" name="Straight Connector 184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89" name="Group 188"/>
          <p:cNvGrpSpPr/>
          <p:nvPr/>
        </p:nvGrpSpPr>
        <p:grpSpPr>
          <a:xfrm>
            <a:off x="974436" y="2399516"/>
            <a:ext cx="476886" cy="466053"/>
            <a:chOff x="4339410" y="3082751"/>
            <a:chExt cx="578408" cy="560111"/>
          </a:xfrm>
        </p:grpSpPr>
        <p:grpSp>
          <p:nvGrpSpPr>
            <p:cNvPr id="190" name="Group 189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195" name="Straight Connector 194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6" name="Straight Connector 195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7" name="Straight Connector 196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91" name="Group 190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192" name="Rectangle 191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193" name="Straight Connector 192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Straight Connector 193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98" name="Group 197"/>
          <p:cNvGrpSpPr/>
          <p:nvPr/>
        </p:nvGrpSpPr>
        <p:grpSpPr>
          <a:xfrm>
            <a:off x="1057524" y="2399516"/>
            <a:ext cx="476886" cy="466053"/>
            <a:chOff x="4339410" y="3082751"/>
            <a:chExt cx="578408" cy="560111"/>
          </a:xfrm>
        </p:grpSpPr>
        <p:grpSp>
          <p:nvGrpSpPr>
            <p:cNvPr id="199" name="Group 198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204" name="Straight Connector 203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5" name="Straight Connector 204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00" name="Group 199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201" name="Rectangle 200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202" name="Straight Connector 201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Straight Connector 202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07" name="Group 206"/>
          <p:cNvGrpSpPr/>
          <p:nvPr/>
        </p:nvGrpSpPr>
        <p:grpSpPr>
          <a:xfrm>
            <a:off x="1140612" y="2399516"/>
            <a:ext cx="476886" cy="466053"/>
            <a:chOff x="4339410" y="3082751"/>
            <a:chExt cx="578408" cy="560111"/>
          </a:xfrm>
        </p:grpSpPr>
        <p:grpSp>
          <p:nvGrpSpPr>
            <p:cNvPr id="208" name="Group 207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213" name="Straight Connector 212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4" name="Straight Connector 213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5" name="Straight Connector 214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09" name="Group 208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210" name="Rectangle 209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211" name="Straight Connector 210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Straight Connector 211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16" name="Group 215"/>
          <p:cNvGrpSpPr/>
          <p:nvPr/>
        </p:nvGrpSpPr>
        <p:grpSpPr>
          <a:xfrm>
            <a:off x="1223700" y="2399516"/>
            <a:ext cx="476886" cy="466053"/>
            <a:chOff x="4339410" y="3082751"/>
            <a:chExt cx="578408" cy="560111"/>
          </a:xfrm>
        </p:grpSpPr>
        <p:grpSp>
          <p:nvGrpSpPr>
            <p:cNvPr id="217" name="Group 216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222" name="Straight Connector 221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3" name="Straight Connector 222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Straight Connector 223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18" name="Group 217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219" name="Rectangle 218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220" name="Straight Connector 219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Straight Connector 220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25" name="Group 224"/>
          <p:cNvGrpSpPr/>
          <p:nvPr/>
        </p:nvGrpSpPr>
        <p:grpSpPr>
          <a:xfrm>
            <a:off x="1306788" y="2399516"/>
            <a:ext cx="476886" cy="466053"/>
            <a:chOff x="4339410" y="3082751"/>
            <a:chExt cx="578408" cy="560111"/>
          </a:xfrm>
        </p:grpSpPr>
        <p:grpSp>
          <p:nvGrpSpPr>
            <p:cNvPr id="226" name="Group 225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231" name="Straight Connector 230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Straight Connector 231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Straight Connector 232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7" name="Group 226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228" name="Rectangle 227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229" name="Straight Connector 228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Straight Connector 229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34" name="Group 233"/>
          <p:cNvGrpSpPr/>
          <p:nvPr/>
        </p:nvGrpSpPr>
        <p:grpSpPr>
          <a:xfrm>
            <a:off x="1389876" y="2399516"/>
            <a:ext cx="476886" cy="466053"/>
            <a:chOff x="4339410" y="3082751"/>
            <a:chExt cx="578408" cy="560111"/>
          </a:xfrm>
        </p:grpSpPr>
        <p:grpSp>
          <p:nvGrpSpPr>
            <p:cNvPr id="235" name="Group 234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240" name="Straight Connector 239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Straight Connector 240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Straight Connector 241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6" name="Group 235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237" name="Rectangle 236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238" name="Straight Connector 237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9" name="Straight Connector 238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43" name="Group 242"/>
          <p:cNvGrpSpPr/>
          <p:nvPr/>
        </p:nvGrpSpPr>
        <p:grpSpPr>
          <a:xfrm>
            <a:off x="1472964" y="2399516"/>
            <a:ext cx="476886" cy="466053"/>
            <a:chOff x="4339410" y="3082751"/>
            <a:chExt cx="578408" cy="560111"/>
          </a:xfrm>
        </p:grpSpPr>
        <p:grpSp>
          <p:nvGrpSpPr>
            <p:cNvPr id="244" name="Group 243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249" name="Straight Connector 248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Straight Connector 249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Straight Connector 250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45" name="Group 244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246" name="Rectangle 245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8" name="Straight Connector 247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52" name="Group 251"/>
          <p:cNvGrpSpPr/>
          <p:nvPr/>
        </p:nvGrpSpPr>
        <p:grpSpPr>
          <a:xfrm>
            <a:off x="1556052" y="2399516"/>
            <a:ext cx="476886" cy="466053"/>
            <a:chOff x="4339410" y="3082751"/>
            <a:chExt cx="578408" cy="560111"/>
          </a:xfrm>
        </p:grpSpPr>
        <p:grpSp>
          <p:nvGrpSpPr>
            <p:cNvPr id="253" name="Group 252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258" name="Straight Connector 257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Straight Connector 258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Straight Connector 259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54" name="Group 253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255" name="Rectangle 254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256" name="Straight Connector 255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Straight Connector 256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61" name="Group 260"/>
          <p:cNvGrpSpPr/>
          <p:nvPr/>
        </p:nvGrpSpPr>
        <p:grpSpPr>
          <a:xfrm>
            <a:off x="1639140" y="2399516"/>
            <a:ext cx="476886" cy="466053"/>
            <a:chOff x="4339410" y="3082751"/>
            <a:chExt cx="578408" cy="560111"/>
          </a:xfrm>
        </p:grpSpPr>
        <p:grpSp>
          <p:nvGrpSpPr>
            <p:cNvPr id="262" name="Group 261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267" name="Straight Connector 266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Straight Connector 268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3" name="Group 262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264" name="Rectangle 263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265" name="Straight Connector 264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Straight Connector 265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0" name="Group 269"/>
          <p:cNvGrpSpPr/>
          <p:nvPr/>
        </p:nvGrpSpPr>
        <p:grpSpPr>
          <a:xfrm>
            <a:off x="1722228" y="2399516"/>
            <a:ext cx="476886" cy="466053"/>
            <a:chOff x="4339410" y="3082751"/>
            <a:chExt cx="578408" cy="560111"/>
          </a:xfrm>
        </p:grpSpPr>
        <p:grpSp>
          <p:nvGrpSpPr>
            <p:cNvPr id="271" name="Group 270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276" name="Straight Connector 275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7" name="Straight Connector 276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8" name="Straight Connector 277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2" name="Group 271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273" name="Rectangle 272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274" name="Straight Connector 273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5" name="Straight Connector 274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96" name="Group 395"/>
          <p:cNvGrpSpPr/>
          <p:nvPr/>
        </p:nvGrpSpPr>
        <p:grpSpPr>
          <a:xfrm>
            <a:off x="1805316" y="2399516"/>
            <a:ext cx="476886" cy="466053"/>
            <a:chOff x="4339410" y="3082751"/>
            <a:chExt cx="578408" cy="560111"/>
          </a:xfrm>
        </p:grpSpPr>
        <p:grpSp>
          <p:nvGrpSpPr>
            <p:cNvPr id="397" name="Group 396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402" name="Straight Connector 401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Straight Connector 402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Straight Connector 403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8" name="Group 397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399" name="Rectangle 398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400" name="Straight Connector 399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Straight Connector 400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05" name="Group 404"/>
          <p:cNvGrpSpPr/>
          <p:nvPr/>
        </p:nvGrpSpPr>
        <p:grpSpPr>
          <a:xfrm>
            <a:off x="1888404" y="2399516"/>
            <a:ext cx="476886" cy="466053"/>
            <a:chOff x="4339410" y="3082751"/>
            <a:chExt cx="578408" cy="560111"/>
          </a:xfrm>
        </p:grpSpPr>
        <p:grpSp>
          <p:nvGrpSpPr>
            <p:cNvPr id="406" name="Group 405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411" name="Straight Connector 410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Straight Connector 411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Straight Connector 412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07" name="Group 406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408" name="Rectangle 407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409" name="Straight Connector 408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Straight Connector 409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14" name="Group 413"/>
          <p:cNvGrpSpPr/>
          <p:nvPr/>
        </p:nvGrpSpPr>
        <p:grpSpPr>
          <a:xfrm>
            <a:off x="1971492" y="2399516"/>
            <a:ext cx="476886" cy="466053"/>
            <a:chOff x="4339410" y="3082751"/>
            <a:chExt cx="578408" cy="560111"/>
          </a:xfrm>
        </p:grpSpPr>
        <p:grpSp>
          <p:nvGrpSpPr>
            <p:cNvPr id="415" name="Group 414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420" name="Straight Connector 419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Straight Connector 420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Straight Connector 421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16" name="Group 415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417" name="Rectangle 416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418" name="Straight Connector 417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Straight Connector 418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23" name="Group 422"/>
          <p:cNvGrpSpPr/>
          <p:nvPr/>
        </p:nvGrpSpPr>
        <p:grpSpPr>
          <a:xfrm>
            <a:off x="2054580" y="2399516"/>
            <a:ext cx="476886" cy="466053"/>
            <a:chOff x="4339410" y="3082751"/>
            <a:chExt cx="578408" cy="560111"/>
          </a:xfrm>
        </p:grpSpPr>
        <p:grpSp>
          <p:nvGrpSpPr>
            <p:cNvPr id="424" name="Group 423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429" name="Straight Connector 428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0" name="Straight Connector 429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1" name="Straight Connector 430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25" name="Group 424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426" name="Rectangle 425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427" name="Straight Connector 426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8" name="Straight Connector 427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32" name="Group 431"/>
          <p:cNvGrpSpPr/>
          <p:nvPr/>
        </p:nvGrpSpPr>
        <p:grpSpPr>
          <a:xfrm>
            <a:off x="2137668" y="2399516"/>
            <a:ext cx="476886" cy="466053"/>
            <a:chOff x="4339410" y="3082751"/>
            <a:chExt cx="578408" cy="560111"/>
          </a:xfrm>
        </p:grpSpPr>
        <p:grpSp>
          <p:nvGrpSpPr>
            <p:cNvPr id="433" name="Group 432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438" name="Straight Connector 437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9" name="Straight Connector 438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0" name="Straight Connector 439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4" name="Group 433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435" name="Rectangle 434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436" name="Straight Connector 435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7" name="Straight Connector 436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41" name="Group 440"/>
          <p:cNvGrpSpPr/>
          <p:nvPr/>
        </p:nvGrpSpPr>
        <p:grpSpPr>
          <a:xfrm>
            <a:off x="2220756" y="2399516"/>
            <a:ext cx="476886" cy="466053"/>
            <a:chOff x="4339410" y="3082751"/>
            <a:chExt cx="578408" cy="560111"/>
          </a:xfrm>
        </p:grpSpPr>
        <p:grpSp>
          <p:nvGrpSpPr>
            <p:cNvPr id="442" name="Group 441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447" name="Straight Connector 446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8" name="Straight Connector 447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9" name="Straight Connector 448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43" name="Group 442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444" name="Rectangle 443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445" name="Straight Connector 444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6" name="Straight Connector 445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50" name="Group 449"/>
          <p:cNvGrpSpPr/>
          <p:nvPr/>
        </p:nvGrpSpPr>
        <p:grpSpPr>
          <a:xfrm>
            <a:off x="2303844" y="2399516"/>
            <a:ext cx="476886" cy="466053"/>
            <a:chOff x="4339410" y="3082751"/>
            <a:chExt cx="578408" cy="560111"/>
          </a:xfrm>
        </p:grpSpPr>
        <p:grpSp>
          <p:nvGrpSpPr>
            <p:cNvPr id="451" name="Group 450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456" name="Straight Connector 455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7" name="Straight Connector 456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8" name="Straight Connector 457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52" name="Group 451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453" name="Rectangle 452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454" name="Straight Connector 453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5" name="Straight Connector 454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59" name="Group 458"/>
          <p:cNvGrpSpPr/>
          <p:nvPr/>
        </p:nvGrpSpPr>
        <p:grpSpPr>
          <a:xfrm>
            <a:off x="2386932" y="2399516"/>
            <a:ext cx="476886" cy="466053"/>
            <a:chOff x="4339410" y="3082751"/>
            <a:chExt cx="578408" cy="560111"/>
          </a:xfrm>
        </p:grpSpPr>
        <p:grpSp>
          <p:nvGrpSpPr>
            <p:cNvPr id="460" name="Group 459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465" name="Straight Connector 464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6" name="Straight Connector 465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7" name="Straight Connector 466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61" name="Group 460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462" name="Rectangle 461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463" name="Straight Connector 462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Straight Connector 463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68" name="Group 467"/>
          <p:cNvGrpSpPr/>
          <p:nvPr/>
        </p:nvGrpSpPr>
        <p:grpSpPr>
          <a:xfrm>
            <a:off x="2470020" y="2399516"/>
            <a:ext cx="476886" cy="466053"/>
            <a:chOff x="4339410" y="3082751"/>
            <a:chExt cx="578408" cy="560111"/>
          </a:xfrm>
        </p:grpSpPr>
        <p:grpSp>
          <p:nvGrpSpPr>
            <p:cNvPr id="469" name="Group 468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474" name="Straight Connector 473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5" name="Straight Connector 474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6" name="Straight Connector 475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70" name="Group 469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471" name="Rectangle 470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472" name="Straight Connector 471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3" name="Straight Connector 472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77" name="Group 476"/>
          <p:cNvGrpSpPr/>
          <p:nvPr/>
        </p:nvGrpSpPr>
        <p:grpSpPr>
          <a:xfrm>
            <a:off x="2553108" y="2399516"/>
            <a:ext cx="476886" cy="466053"/>
            <a:chOff x="4339410" y="3082751"/>
            <a:chExt cx="578408" cy="560111"/>
          </a:xfrm>
        </p:grpSpPr>
        <p:grpSp>
          <p:nvGrpSpPr>
            <p:cNvPr id="478" name="Group 477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483" name="Straight Connector 482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4" name="Straight Connector 483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5" name="Straight Connector 484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79" name="Group 478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480" name="Rectangle 479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481" name="Straight Connector 480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2" name="Straight Connector 481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86" name="Group 485"/>
          <p:cNvGrpSpPr/>
          <p:nvPr/>
        </p:nvGrpSpPr>
        <p:grpSpPr>
          <a:xfrm>
            <a:off x="2636196" y="2399516"/>
            <a:ext cx="476886" cy="466053"/>
            <a:chOff x="4339410" y="3082751"/>
            <a:chExt cx="578408" cy="560111"/>
          </a:xfrm>
        </p:grpSpPr>
        <p:grpSp>
          <p:nvGrpSpPr>
            <p:cNvPr id="487" name="Group 486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492" name="Straight Connector 491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Straight Connector 492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Straight Connector 493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88" name="Group 487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489" name="Rectangle 488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490" name="Straight Connector 489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Straight Connector 490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95" name="Group 494"/>
          <p:cNvGrpSpPr/>
          <p:nvPr/>
        </p:nvGrpSpPr>
        <p:grpSpPr>
          <a:xfrm>
            <a:off x="2719284" y="2399516"/>
            <a:ext cx="476886" cy="466053"/>
            <a:chOff x="4339410" y="3082751"/>
            <a:chExt cx="578408" cy="560111"/>
          </a:xfrm>
        </p:grpSpPr>
        <p:grpSp>
          <p:nvGrpSpPr>
            <p:cNvPr id="496" name="Group 495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501" name="Straight Connector 500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2" name="Straight Connector 501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3" name="Straight Connector 502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97" name="Group 496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498" name="Rectangle 497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499" name="Straight Connector 498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0" name="Straight Connector 499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504" name="Group 503"/>
          <p:cNvGrpSpPr/>
          <p:nvPr/>
        </p:nvGrpSpPr>
        <p:grpSpPr>
          <a:xfrm>
            <a:off x="2802372" y="2399516"/>
            <a:ext cx="476886" cy="466053"/>
            <a:chOff x="4339410" y="3082751"/>
            <a:chExt cx="578408" cy="560111"/>
          </a:xfrm>
        </p:grpSpPr>
        <p:grpSp>
          <p:nvGrpSpPr>
            <p:cNvPr id="505" name="Group 504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510" name="Straight Connector 509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1" name="Straight Connector 510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2" name="Straight Connector 511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06" name="Group 505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507" name="Rectangle 506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9" name="Straight Connector 508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522" name="Group 521"/>
          <p:cNvGrpSpPr/>
          <p:nvPr/>
        </p:nvGrpSpPr>
        <p:grpSpPr>
          <a:xfrm>
            <a:off x="2885460" y="2399516"/>
            <a:ext cx="476886" cy="466053"/>
            <a:chOff x="4339410" y="3082751"/>
            <a:chExt cx="578408" cy="560111"/>
          </a:xfrm>
        </p:grpSpPr>
        <p:grpSp>
          <p:nvGrpSpPr>
            <p:cNvPr id="523" name="Group 522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528" name="Straight Connector 527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9" name="Straight Connector 528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0" name="Straight Connector 529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24" name="Group 523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525" name="Rectangle 524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526" name="Straight Connector 525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7" name="Straight Connector 526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07" name="Rectangle 306"/>
          <p:cNvSpPr/>
          <p:nvPr/>
        </p:nvSpPr>
        <p:spPr bwMode="auto">
          <a:xfrm>
            <a:off x="7318467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08" name="Rectangle 307"/>
          <p:cNvSpPr/>
          <p:nvPr/>
        </p:nvSpPr>
        <p:spPr bwMode="auto">
          <a:xfrm>
            <a:off x="7395362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09" name="Rectangle 308"/>
          <p:cNvSpPr/>
          <p:nvPr/>
        </p:nvSpPr>
        <p:spPr bwMode="auto">
          <a:xfrm>
            <a:off x="7472257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0" name="Rectangle 309"/>
          <p:cNvSpPr/>
          <p:nvPr/>
        </p:nvSpPr>
        <p:spPr bwMode="auto">
          <a:xfrm>
            <a:off x="7549152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1" name="Rectangle 310"/>
          <p:cNvSpPr/>
          <p:nvPr/>
        </p:nvSpPr>
        <p:spPr bwMode="auto">
          <a:xfrm>
            <a:off x="7626048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2" name="Rectangle 311"/>
          <p:cNvSpPr/>
          <p:nvPr/>
        </p:nvSpPr>
        <p:spPr bwMode="auto">
          <a:xfrm>
            <a:off x="7702943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3" name="Rectangle 312"/>
          <p:cNvSpPr/>
          <p:nvPr/>
        </p:nvSpPr>
        <p:spPr bwMode="auto">
          <a:xfrm>
            <a:off x="7779838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4" name="Rectangle 313"/>
          <p:cNvSpPr/>
          <p:nvPr/>
        </p:nvSpPr>
        <p:spPr bwMode="auto">
          <a:xfrm>
            <a:off x="7856733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5" name="Rectangle 314"/>
          <p:cNvSpPr/>
          <p:nvPr/>
        </p:nvSpPr>
        <p:spPr bwMode="auto">
          <a:xfrm>
            <a:off x="7933628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6" name="Rectangle 315"/>
          <p:cNvSpPr/>
          <p:nvPr/>
        </p:nvSpPr>
        <p:spPr bwMode="auto">
          <a:xfrm>
            <a:off x="8010523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7" name="Rectangle 316"/>
          <p:cNvSpPr/>
          <p:nvPr/>
        </p:nvSpPr>
        <p:spPr bwMode="auto">
          <a:xfrm>
            <a:off x="8087418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8" name="Rectangle 317"/>
          <p:cNvSpPr/>
          <p:nvPr/>
        </p:nvSpPr>
        <p:spPr bwMode="auto">
          <a:xfrm>
            <a:off x="8164314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9" name="Rectangle 318"/>
          <p:cNvSpPr/>
          <p:nvPr/>
        </p:nvSpPr>
        <p:spPr bwMode="auto">
          <a:xfrm>
            <a:off x="8241209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0" name="Rectangle 319"/>
          <p:cNvSpPr/>
          <p:nvPr/>
        </p:nvSpPr>
        <p:spPr bwMode="auto">
          <a:xfrm>
            <a:off x="8318104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1" name="Rectangle 320"/>
          <p:cNvSpPr/>
          <p:nvPr/>
        </p:nvSpPr>
        <p:spPr bwMode="auto">
          <a:xfrm>
            <a:off x="6241935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2" name="Rectangle 321"/>
          <p:cNvSpPr/>
          <p:nvPr/>
        </p:nvSpPr>
        <p:spPr bwMode="auto">
          <a:xfrm>
            <a:off x="6318830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3" name="Rectangle 322"/>
          <p:cNvSpPr/>
          <p:nvPr/>
        </p:nvSpPr>
        <p:spPr bwMode="auto">
          <a:xfrm>
            <a:off x="6395725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4" name="Rectangle 323"/>
          <p:cNvSpPr/>
          <p:nvPr/>
        </p:nvSpPr>
        <p:spPr bwMode="auto">
          <a:xfrm>
            <a:off x="6472620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6549516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6" name="Rectangle 325"/>
          <p:cNvSpPr/>
          <p:nvPr/>
        </p:nvSpPr>
        <p:spPr bwMode="auto">
          <a:xfrm>
            <a:off x="6626411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7" name="Rectangle 326"/>
          <p:cNvSpPr/>
          <p:nvPr/>
        </p:nvSpPr>
        <p:spPr bwMode="auto">
          <a:xfrm>
            <a:off x="6703306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6780201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9" name="Rectangle 328"/>
          <p:cNvSpPr/>
          <p:nvPr/>
        </p:nvSpPr>
        <p:spPr bwMode="auto">
          <a:xfrm>
            <a:off x="6857096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0" name="Rectangle 329"/>
          <p:cNvSpPr/>
          <p:nvPr/>
        </p:nvSpPr>
        <p:spPr bwMode="auto">
          <a:xfrm>
            <a:off x="6933991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1" name="Rectangle 330"/>
          <p:cNvSpPr/>
          <p:nvPr/>
        </p:nvSpPr>
        <p:spPr bwMode="auto">
          <a:xfrm>
            <a:off x="7010886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2" name="Rectangle 331"/>
          <p:cNvSpPr/>
          <p:nvPr/>
        </p:nvSpPr>
        <p:spPr bwMode="auto">
          <a:xfrm>
            <a:off x="7087782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3" name="Rectangle 332"/>
          <p:cNvSpPr/>
          <p:nvPr/>
        </p:nvSpPr>
        <p:spPr bwMode="auto">
          <a:xfrm>
            <a:off x="7164677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4" name="Rectangle 333"/>
          <p:cNvSpPr/>
          <p:nvPr/>
        </p:nvSpPr>
        <p:spPr bwMode="auto">
          <a:xfrm>
            <a:off x="7241572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1456026" y="164501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9" name="Group 348"/>
          <p:cNvGrpSpPr/>
          <p:nvPr/>
        </p:nvGrpSpPr>
        <p:grpSpPr>
          <a:xfrm>
            <a:off x="2968553" y="2399516"/>
            <a:ext cx="476886" cy="466053"/>
            <a:chOff x="4339410" y="3082751"/>
            <a:chExt cx="578408" cy="560111"/>
          </a:xfrm>
        </p:grpSpPr>
        <p:grpSp>
          <p:nvGrpSpPr>
            <p:cNvPr id="350" name="Group 349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355" name="Straight Connector 354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Straight Connector 355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Straight Connector 356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1" name="Group 350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352" name="Rectangle 351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353" name="Straight Connector 352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4" name="Straight Connector 353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71" name="TextBox 370"/>
          <p:cNvSpPr txBox="1"/>
          <p:nvPr/>
        </p:nvSpPr>
        <p:spPr>
          <a:xfrm>
            <a:off x="3246120" y="502123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3(C)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6780201" y="475705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28 (W)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5646893" y="3312428"/>
            <a:ext cx="612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  <a:p>
            <a:pPr algn="ctr"/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(H)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6475726" y="1170010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28 x 28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6494307" y="1527442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7176101" y="153546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7786217" y="1527442"/>
            <a:ext cx="237066" cy="473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7583585" y="114001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b="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0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4" name="Straight Connector 533"/>
          <p:cNvCxnSpPr/>
          <p:nvPr/>
        </p:nvCxnSpPr>
        <p:spPr bwMode="auto">
          <a:xfrm flipV="1">
            <a:off x="3325067" y="4996618"/>
            <a:ext cx="129767" cy="822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5" name="Freeform 534"/>
          <p:cNvSpPr/>
          <p:nvPr/>
        </p:nvSpPr>
        <p:spPr bwMode="auto">
          <a:xfrm>
            <a:off x="1302034" y="1989161"/>
            <a:ext cx="4839274" cy="532659"/>
          </a:xfrm>
          <a:custGeom>
            <a:avLst/>
            <a:gdLst>
              <a:gd name="connsiteX0" fmla="*/ 0 w 5229225"/>
              <a:gd name="connsiteY0" fmla="*/ 800381 h 800381"/>
              <a:gd name="connsiteX1" fmla="*/ 2143125 w 5229225"/>
              <a:gd name="connsiteY1" fmla="*/ 19331 h 800381"/>
              <a:gd name="connsiteX2" fmla="*/ 4657725 w 5229225"/>
              <a:gd name="connsiteY2" fmla="*/ 276506 h 800381"/>
              <a:gd name="connsiteX3" fmla="*/ 5229225 w 5229225"/>
              <a:gd name="connsiteY3" fmla="*/ 705131 h 80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9225" h="800381">
                <a:moveTo>
                  <a:pt x="0" y="800381"/>
                </a:moveTo>
                <a:cubicBezTo>
                  <a:pt x="683419" y="453512"/>
                  <a:pt x="1366838" y="106643"/>
                  <a:pt x="2143125" y="19331"/>
                </a:cubicBezTo>
                <a:cubicBezTo>
                  <a:pt x="2919412" y="-67981"/>
                  <a:pt x="4143375" y="162206"/>
                  <a:pt x="4657725" y="276506"/>
                </a:cubicBezTo>
                <a:cubicBezTo>
                  <a:pt x="5172075" y="390806"/>
                  <a:pt x="5156200" y="633693"/>
                  <a:pt x="5229225" y="70513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537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Convolutional network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5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72" grpId="0"/>
      <p:bldP spid="373" grpId="0"/>
      <p:bldP spid="374" grpId="0"/>
      <p:bldP spid="375" grpId="0"/>
      <p:bldP spid="376" grpId="0"/>
      <p:bldP spid="377" grpId="0"/>
      <p:bldP spid="3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Rectangle 564"/>
          <p:cNvSpPr/>
          <p:nvPr/>
        </p:nvSpPr>
        <p:spPr bwMode="auto">
          <a:xfrm>
            <a:off x="6819075" y="2069215"/>
            <a:ext cx="2149861" cy="2157028"/>
          </a:xfrm>
          <a:prstGeom prst="rect">
            <a:avLst/>
          </a:prstGeom>
          <a:noFill/>
          <a:ln w="19050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563" name="Rectangle 562"/>
          <p:cNvSpPr/>
          <p:nvPr/>
        </p:nvSpPr>
        <p:spPr bwMode="auto">
          <a:xfrm>
            <a:off x="6617326" y="2275968"/>
            <a:ext cx="2157062" cy="21239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534" name="Rectangle 533"/>
          <p:cNvSpPr/>
          <p:nvPr/>
        </p:nvSpPr>
        <p:spPr bwMode="auto">
          <a:xfrm>
            <a:off x="6432435" y="2462394"/>
            <a:ext cx="2153064" cy="216109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grpSp>
        <p:nvGrpSpPr>
          <p:cNvPr id="535" name="Group 534"/>
          <p:cNvGrpSpPr/>
          <p:nvPr/>
        </p:nvGrpSpPr>
        <p:grpSpPr>
          <a:xfrm>
            <a:off x="4472379" y="3494762"/>
            <a:ext cx="578408" cy="560111"/>
            <a:chOff x="4339410" y="3082751"/>
            <a:chExt cx="578408" cy="560111"/>
          </a:xfrm>
        </p:grpSpPr>
        <p:grpSp>
          <p:nvGrpSpPr>
            <p:cNvPr id="536" name="Group 535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541" name="Straight Connector 540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2" name="Straight Connector 541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3" name="Straight Connector 542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37" name="Group 536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538" name="Rectangle 537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539" name="Straight Connector 538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0" name="Straight Connector 539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544" name="Group 543"/>
          <p:cNvGrpSpPr/>
          <p:nvPr/>
        </p:nvGrpSpPr>
        <p:grpSpPr>
          <a:xfrm>
            <a:off x="4472379" y="4111030"/>
            <a:ext cx="578408" cy="560111"/>
            <a:chOff x="4339410" y="3082751"/>
            <a:chExt cx="578408" cy="560111"/>
          </a:xfrm>
        </p:grpSpPr>
        <p:grpSp>
          <p:nvGrpSpPr>
            <p:cNvPr id="545" name="Group 544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550" name="Straight Connector 549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1" name="Straight Connector 550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2" name="Straight Connector 551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6" name="Group 545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547" name="Rectangle 546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548" name="Straight Connector 547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9" name="Straight Connector 548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553" name="Group 552"/>
          <p:cNvGrpSpPr/>
          <p:nvPr/>
        </p:nvGrpSpPr>
        <p:grpSpPr>
          <a:xfrm>
            <a:off x="4463793" y="4757687"/>
            <a:ext cx="578408" cy="560111"/>
            <a:chOff x="4339410" y="3082751"/>
            <a:chExt cx="578408" cy="560111"/>
          </a:xfrm>
        </p:grpSpPr>
        <p:grpSp>
          <p:nvGrpSpPr>
            <p:cNvPr id="554" name="Group 553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559" name="Straight Connector 558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0" name="Straight Connector 559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1" name="Straight Connector 560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55" name="Group 554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556" name="Rectangle 555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rgbClr val="CC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8" name="Straight Connector 557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35" name="Rectangle 334"/>
          <p:cNvSpPr/>
          <p:nvPr/>
        </p:nvSpPr>
        <p:spPr bwMode="auto">
          <a:xfrm>
            <a:off x="6241935" y="2651395"/>
            <a:ext cx="2153064" cy="215306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4175" y="1295608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32 x 32 x </a:t>
            </a:r>
            <a:r>
              <a:rPr lang="en-US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2756" y="1653040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94550" y="166105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Straight Connector 86"/>
          <p:cNvCxnSpPr/>
          <p:nvPr/>
        </p:nvCxnSpPr>
        <p:spPr bwMode="auto">
          <a:xfrm flipV="1">
            <a:off x="3334484" y="2382283"/>
            <a:ext cx="117862" cy="915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1" name="Group 90"/>
          <p:cNvGrpSpPr/>
          <p:nvPr/>
        </p:nvGrpSpPr>
        <p:grpSpPr>
          <a:xfrm>
            <a:off x="48122" y="3490807"/>
            <a:ext cx="2598899" cy="2036048"/>
            <a:chOff x="48122" y="3490807"/>
            <a:chExt cx="2598899" cy="2036048"/>
          </a:xfrm>
        </p:grpSpPr>
        <p:sp>
          <p:nvSpPr>
            <p:cNvPr id="92" name="TextBox 91"/>
            <p:cNvSpPr txBox="1"/>
            <p:nvPr/>
          </p:nvSpPr>
          <p:spPr>
            <a:xfrm>
              <a:off x="1539025" y="506519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32 (W)</a:t>
              </a:r>
              <a:endParaRPr lang="en-US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122" y="3490807"/>
              <a:ext cx="6126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  <a:p>
              <a:pPr algn="ctr"/>
              <a:r>
                <a:rPr lang="en-US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(H)</a:t>
              </a:r>
              <a:endParaRPr lang="en-US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3311954" y="5633043"/>
            <a:ext cx="5832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Convolve the filter with the image</a:t>
            </a:r>
          </a:p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-- slide over the image spatially</a:t>
            </a:r>
          </a:p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-- at each point calculate the dot products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472379" y="2865569"/>
            <a:ext cx="578408" cy="560111"/>
            <a:chOff x="4339410" y="3082751"/>
            <a:chExt cx="578408" cy="560111"/>
          </a:xfrm>
        </p:grpSpPr>
        <p:grpSp>
          <p:nvGrpSpPr>
            <p:cNvPr id="63" name="Group 62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68" name="Straight Connector 67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1" name="TextBox 70"/>
          <p:cNvSpPr txBox="1"/>
          <p:nvPr/>
        </p:nvSpPr>
        <p:spPr>
          <a:xfrm>
            <a:off x="4309000" y="1958817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5x5x</a:t>
            </a:r>
            <a:r>
              <a:rPr lang="en-US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29318" y="233168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Rectangle 306"/>
          <p:cNvSpPr/>
          <p:nvPr/>
        </p:nvSpPr>
        <p:spPr bwMode="auto">
          <a:xfrm>
            <a:off x="7318467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08" name="Rectangle 307"/>
          <p:cNvSpPr/>
          <p:nvPr/>
        </p:nvSpPr>
        <p:spPr bwMode="auto">
          <a:xfrm>
            <a:off x="7395362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09" name="Rectangle 308"/>
          <p:cNvSpPr/>
          <p:nvPr/>
        </p:nvSpPr>
        <p:spPr bwMode="auto">
          <a:xfrm>
            <a:off x="7472257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0" name="Rectangle 309"/>
          <p:cNvSpPr/>
          <p:nvPr/>
        </p:nvSpPr>
        <p:spPr bwMode="auto">
          <a:xfrm>
            <a:off x="7549152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1" name="Rectangle 310"/>
          <p:cNvSpPr/>
          <p:nvPr/>
        </p:nvSpPr>
        <p:spPr bwMode="auto">
          <a:xfrm>
            <a:off x="7626048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2" name="Rectangle 311"/>
          <p:cNvSpPr/>
          <p:nvPr/>
        </p:nvSpPr>
        <p:spPr bwMode="auto">
          <a:xfrm>
            <a:off x="7702943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3" name="Rectangle 312"/>
          <p:cNvSpPr/>
          <p:nvPr/>
        </p:nvSpPr>
        <p:spPr bwMode="auto">
          <a:xfrm>
            <a:off x="7779838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4" name="Rectangle 313"/>
          <p:cNvSpPr/>
          <p:nvPr/>
        </p:nvSpPr>
        <p:spPr bwMode="auto">
          <a:xfrm>
            <a:off x="7856733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5" name="Rectangle 314"/>
          <p:cNvSpPr/>
          <p:nvPr/>
        </p:nvSpPr>
        <p:spPr bwMode="auto">
          <a:xfrm>
            <a:off x="7933628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6" name="Rectangle 315"/>
          <p:cNvSpPr/>
          <p:nvPr/>
        </p:nvSpPr>
        <p:spPr bwMode="auto">
          <a:xfrm>
            <a:off x="8010523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7" name="Rectangle 316"/>
          <p:cNvSpPr/>
          <p:nvPr/>
        </p:nvSpPr>
        <p:spPr bwMode="auto">
          <a:xfrm>
            <a:off x="8087418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8" name="Rectangle 317"/>
          <p:cNvSpPr/>
          <p:nvPr/>
        </p:nvSpPr>
        <p:spPr bwMode="auto">
          <a:xfrm>
            <a:off x="8164314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9" name="Rectangle 318"/>
          <p:cNvSpPr/>
          <p:nvPr/>
        </p:nvSpPr>
        <p:spPr bwMode="auto">
          <a:xfrm>
            <a:off x="8241209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0" name="Rectangle 319"/>
          <p:cNvSpPr/>
          <p:nvPr/>
        </p:nvSpPr>
        <p:spPr bwMode="auto">
          <a:xfrm>
            <a:off x="8318104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1" name="Rectangle 320"/>
          <p:cNvSpPr/>
          <p:nvPr/>
        </p:nvSpPr>
        <p:spPr bwMode="auto">
          <a:xfrm>
            <a:off x="6241935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2" name="Rectangle 321"/>
          <p:cNvSpPr/>
          <p:nvPr/>
        </p:nvSpPr>
        <p:spPr bwMode="auto">
          <a:xfrm>
            <a:off x="6318830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3" name="Rectangle 322"/>
          <p:cNvSpPr/>
          <p:nvPr/>
        </p:nvSpPr>
        <p:spPr bwMode="auto">
          <a:xfrm>
            <a:off x="6395725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4" name="Rectangle 323"/>
          <p:cNvSpPr/>
          <p:nvPr/>
        </p:nvSpPr>
        <p:spPr bwMode="auto">
          <a:xfrm>
            <a:off x="6472620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6549516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6" name="Rectangle 325"/>
          <p:cNvSpPr/>
          <p:nvPr/>
        </p:nvSpPr>
        <p:spPr bwMode="auto">
          <a:xfrm>
            <a:off x="6626411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7" name="Rectangle 326"/>
          <p:cNvSpPr/>
          <p:nvPr/>
        </p:nvSpPr>
        <p:spPr bwMode="auto">
          <a:xfrm>
            <a:off x="6703306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6780201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9" name="Rectangle 328"/>
          <p:cNvSpPr/>
          <p:nvPr/>
        </p:nvSpPr>
        <p:spPr bwMode="auto">
          <a:xfrm>
            <a:off x="6857096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0" name="Rectangle 329"/>
          <p:cNvSpPr/>
          <p:nvPr/>
        </p:nvSpPr>
        <p:spPr bwMode="auto">
          <a:xfrm>
            <a:off x="6933991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1" name="Rectangle 330"/>
          <p:cNvSpPr/>
          <p:nvPr/>
        </p:nvSpPr>
        <p:spPr bwMode="auto">
          <a:xfrm>
            <a:off x="7010886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2" name="Rectangle 331"/>
          <p:cNvSpPr/>
          <p:nvPr/>
        </p:nvSpPr>
        <p:spPr bwMode="auto">
          <a:xfrm>
            <a:off x="7087782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3" name="Rectangle 332"/>
          <p:cNvSpPr/>
          <p:nvPr/>
        </p:nvSpPr>
        <p:spPr bwMode="auto">
          <a:xfrm>
            <a:off x="7164677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4" name="Rectangle 333"/>
          <p:cNvSpPr/>
          <p:nvPr/>
        </p:nvSpPr>
        <p:spPr bwMode="auto">
          <a:xfrm>
            <a:off x="7241572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1456026" y="164501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1953" y="2379847"/>
            <a:ext cx="2733647" cy="2699642"/>
            <a:chOff x="721953" y="2379847"/>
            <a:chExt cx="2733647" cy="2699642"/>
          </a:xfrm>
        </p:grpSpPr>
        <p:sp>
          <p:nvSpPr>
            <p:cNvPr id="84" name="Rectangle 83"/>
            <p:cNvSpPr/>
            <p:nvPr/>
          </p:nvSpPr>
          <p:spPr bwMode="auto">
            <a:xfrm>
              <a:off x="721953" y="2467142"/>
              <a:ext cx="2612348" cy="2612347"/>
            </a:xfrm>
            <a:prstGeom prst="rect">
              <a:avLst/>
            </a:prstGeom>
            <a:noFill/>
            <a:ln w="19050" cap="flat" cmpd="sng" algn="ctr">
              <a:solidFill>
                <a:srgbClr val="FF78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 bwMode="auto">
            <a:xfrm rot="5400000">
              <a:off x="2152277" y="3687765"/>
              <a:ext cx="260664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78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Straight Connector 357"/>
            <p:cNvCxnSpPr/>
            <p:nvPr/>
          </p:nvCxnSpPr>
          <p:spPr bwMode="auto">
            <a:xfrm>
              <a:off x="846611" y="2379847"/>
              <a:ext cx="260664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78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8" name="Straight Connector 367"/>
          <p:cNvCxnSpPr/>
          <p:nvPr/>
        </p:nvCxnSpPr>
        <p:spPr bwMode="auto">
          <a:xfrm flipV="1">
            <a:off x="736038" y="2372376"/>
            <a:ext cx="117862" cy="915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9" name="Straight Connector 368"/>
          <p:cNvCxnSpPr/>
          <p:nvPr/>
        </p:nvCxnSpPr>
        <p:spPr bwMode="auto">
          <a:xfrm flipV="1">
            <a:off x="3328224" y="2383793"/>
            <a:ext cx="117862" cy="915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0" name="Straight Connector 369"/>
          <p:cNvCxnSpPr/>
          <p:nvPr/>
        </p:nvCxnSpPr>
        <p:spPr bwMode="auto">
          <a:xfrm flipV="1">
            <a:off x="3346231" y="4987891"/>
            <a:ext cx="117862" cy="915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1" name="TextBox 370"/>
          <p:cNvSpPr txBox="1"/>
          <p:nvPr/>
        </p:nvSpPr>
        <p:spPr>
          <a:xfrm>
            <a:off x="3246120" y="502123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3(C)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6780201" y="475705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28 (W)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5646893" y="3312428"/>
            <a:ext cx="612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  <a:p>
            <a:pPr algn="ctr"/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(H)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6475726" y="1170010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28 x 28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6494307" y="1527442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7176101" y="153546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7583585" y="1149745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b="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0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2" name="TextBox 561"/>
          <p:cNvSpPr txBox="1"/>
          <p:nvPr/>
        </p:nvSpPr>
        <p:spPr>
          <a:xfrm>
            <a:off x="7590679" y="1157002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b="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0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4" name="TextBox 563"/>
          <p:cNvSpPr txBox="1"/>
          <p:nvPr/>
        </p:nvSpPr>
        <p:spPr>
          <a:xfrm>
            <a:off x="7587433" y="116348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b="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0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7584188" y="1160246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b="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0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8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Convolutional network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7786217" y="1527442"/>
            <a:ext cx="237066" cy="473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2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" grpId="0" animBg="1"/>
      <p:bldP spid="563" grpId="0" animBg="1"/>
      <p:bldP spid="534" grpId="0" animBg="1"/>
      <p:bldP spid="378" grpId="0"/>
      <p:bldP spid="562" grpId="0"/>
      <p:bldP spid="562" grpId="1"/>
      <p:bldP spid="564" grpId="0"/>
      <p:bldP spid="564" grpId="1"/>
      <p:bldP spid="56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Rectangle 564"/>
          <p:cNvSpPr/>
          <p:nvPr/>
        </p:nvSpPr>
        <p:spPr bwMode="auto">
          <a:xfrm>
            <a:off x="6819075" y="2069215"/>
            <a:ext cx="2149861" cy="2157028"/>
          </a:xfrm>
          <a:prstGeom prst="rect">
            <a:avLst/>
          </a:prstGeom>
          <a:noFill/>
          <a:ln w="19050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563" name="Rectangle 562"/>
          <p:cNvSpPr/>
          <p:nvPr/>
        </p:nvSpPr>
        <p:spPr bwMode="auto">
          <a:xfrm>
            <a:off x="6617326" y="2275968"/>
            <a:ext cx="2157062" cy="21239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534" name="Rectangle 533"/>
          <p:cNvSpPr/>
          <p:nvPr/>
        </p:nvSpPr>
        <p:spPr bwMode="auto">
          <a:xfrm>
            <a:off x="6432435" y="2462394"/>
            <a:ext cx="2153064" cy="216109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grpSp>
        <p:nvGrpSpPr>
          <p:cNvPr id="535" name="Group 534"/>
          <p:cNvGrpSpPr/>
          <p:nvPr/>
        </p:nvGrpSpPr>
        <p:grpSpPr>
          <a:xfrm>
            <a:off x="4472379" y="3494762"/>
            <a:ext cx="578408" cy="560111"/>
            <a:chOff x="4339410" y="3082751"/>
            <a:chExt cx="578408" cy="560111"/>
          </a:xfrm>
        </p:grpSpPr>
        <p:grpSp>
          <p:nvGrpSpPr>
            <p:cNvPr id="536" name="Group 535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541" name="Straight Connector 540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2" name="Straight Connector 541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3" name="Straight Connector 542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37" name="Group 536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538" name="Rectangle 537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539" name="Straight Connector 538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0" name="Straight Connector 539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544" name="Group 543"/>
          <p:cNvGrpSpPr/>
          <p:nvPr/>
        </p:nvGrpSpPr>
        <p:grpSpPr>
          <a:xfrm>
            <a:off x="4472379" y="4111030"/>
            <a:ext cx="578408" cy="560111"/>
            <a:chOff x="4339410" y="3082751"/>
            <a:chExt cx="578408" cy="560111"/>
          </a:xfrm>
        </p:grpSpPr>
        <p:grpSp>
          <p:nvGrpSpPr>
            <p:cNvPr id="545" name="Group 544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550" name="Straight Connector 549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1" name="Straight Connector 550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2" name="Straight Connector 551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6" name="Group 545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547" name="Rectangle 546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548" name="Straight Connector 547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9" name="Straight Connector 548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553" name="Group 552"/>
          <p:cNvGrpSpPr/>
          <p:nvPr/>
        </p:nvGrpSpPr>
        <p:grpSpPr>
          <a:xfrm>
            <a:off x="4463793" y="4757687"/>
            <a:ext cx="578408" cy="560111"/>
            <a:chOff x="4339410" y="3082751"/>
            <a:chExt cx="578408" cy="560111"/>
          </a:xfrm>
        </p:grpSpPr>
        <p:grpSp>
          <p:nvGrpSpPr>
            <p:cNvPr id="554" name="Group 553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559" name="Straight Connector 558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0" name="Straight Connector 559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1" name="Straight Connector 560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55" name="Group 554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556" name="Rectangle 555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rgbClr val="CC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8" name="Straight Connector 557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35" name="Rectangle 334"/>
          <p:cNvSpPr/>
          <p:nvPr/>
        </p:nvSpPr>
        <p:spPr bwMode="auto">
          <a:xfrm>
            <a:off x="6241935" y="2651395"/>
            <a:ext cx="2153064" cy="215306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4175" y="1295608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32 x 32 x </a:t>
            </a:r>
            <a:r>
              <a:rPr lang="en-US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2756" y="1653040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94550" y="166105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Straight Connector 86"/>
          <p:cNvCxnSpPr/>
          <p:nvPr/>
        </p:nvCxnSpPr>
        <p:spPr bwMode="auto">
          <a:xfrm flipV="1">
            <a:off x="3334484" y="2382283"/>
            <a:ext cx="117862" cy="915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1" name="Group 90"/>
          <p:cNvGrpSpPr/>
          <p:nvPr/>
        </p:nvGrpSpPr>
        <p:grpSpPr>
          <a:xfrm>
            <a:off x="48122" y="3490807"/>
            <a:ext cx="2598899" cy="2036048"/>
            <a:chOff x="48122" y="3490807"/>
            <a:chExt cx="2598899" cy="2036048"/>
          </a:xfrm>
        </p:grpSpPr>
        <p:sp>
          <p:nvSpPr>
            <p:cNvPr id="92" name="TextBox 91"/>
            <p:cNvSpPr txBox="1"/>
            <p:nvPr/>
          </p:nvSpPr>
          <p:spPr>
            <a:xfrm>
              <a:off x="1539025" y="506519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32 (W)</a:t>
              </a:r>
              <a:endParaRPr lang="en-US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122" y="3490807"/>
              <a:ext cx="6126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  <a:p>
              <a:pPr algn="ctr"/>
              <a:r>
                <a:rPr lang="en-US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(H)</a:t>
              </a:r>
              <a:endParaRPr lang="en-US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3450402" y="6038937"/>
            <a:ext cx="5527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Followed by RELU (rectified linear unit)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472379" y="2865569"/>
            <a:ext cx="578408" cy="560111"/>
            <a:chOff x="4339410" y="3082751"/>
            <a:chExt cx="578408" cy="560111"/>
          </a:xfrm>
        </p:grpSpPr>
        <p:grpSp>
          <p:nvGrpSpPr>
            <p:cNvPr id="63" name="Group 62"/>
            <p:cNvGrpSpPr/>
            <p:nvPr/>
          </p:nvGrpSpPr>
          <p:grpSpPr>
            <a:xfrm>
              <a:off x="4339410" y="3082751"/>
              <a:ext cx="578408" cy="560111"/>
              <a:chOff x="1202699" y="2628594"/>
              <a:chExt cx="1086064" cy="1051707"/>
            </a:xfrm>
          </p:grpSpPr>
          <p:cxnSp>
            <p:nvCxnSpPr>
              <p:cNvPr id="68" name="Straight Connector 67"/>
              <p:cNvCxnSpPr/>
              <p:nvPr/>
            </p:nvCxnSpPr>
            <p:spPr bwMode="auto">
              <a:xfrm flipV="1">
                <a:off x="1202699" y="2629443"/>
                <a:ext cx="231926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 flipV="1">
                <a:off x="2056838" y="2628594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 flipV="1">
                <a:off x="2046432" y="3521615"/>
                <a:ext cx="231925" cy="15868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4339410" y="3085001"/>
              <a:ext cx="571654" cy="549584"/>
              <a:chOff x="3937624" y="2373691"/>
              <a:chExt cx="2029919" cy="1951547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3937624" y="2677345"/>
                <a:ext cx="1647894" cy="1647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 bwMode="auto">
              <a:xfrm>
                <a:off x="4323244" y="2373691"/>
                <a:ext cx="164429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 bwMode="auto">
              <a:xfrm rot="5400000">
                <a:off x="5138889" y="3232382"/>
                <a:ext cx="164429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1" name="TextBox 70"/>
          <p:cNvSpPr txBox="1"/>
          <p:nvPr/>
        </p:nvSpPr>
        <p:spPr>
          <a:xfrm>
            <a:off x="4309000" y="1958817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5x5x</a:t>
            </a:r>
            <a:r>
              <a:rPr lang="en-US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29318" y="233168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Rectangle 306"/>
          <p:cNvSpPr/>
          <p:nvPr/>
        </p:nvSpPr>
        <p:spPr bwMode="auto">
          <a:xfrm>
            <a:off x="7318467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08" name="Rectangle 307"/>
          <p:cNvSpPr/>
          <p:nvPr/>
        </p:nvSpPr>
        <p:spPr bwMode="auto">
          <a:xfrm>
            <a:off x="7395362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09" name="Rectangle 308"/>
          <p:cNvSpPr/>
          <p:nvPr/>
        </p:nvSpPr>
        <p:spPr bwMode="auto">
          <a:xfrm>
            <a:off x="7472257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0" name="Rectangle 309"/>
          <p:cNvSpPr/>
          <p:nvPr/>
        </p:nvSpPr>
        <p:spPr bwMode="auto">
          <a:xfrm>
            <a:off x="7549152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1" name="Rectangle 310"/>
          <p:cNvSpPr/>
          <p:nvPr/>
        </p:nvSpPr>
        <p:spPr bwMode="auto">
          <a:xfrm>
            <a:off x="7626048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2" name="Rectangle 311"/>
          <p:cNvSpPr/>
          <p:nvPr/>
        </p:nvSpPr>
        <p:spPr bwMode="auto">
          <a:xfrm>
            <a:off x="7702943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3" name="Rectangle 312"/>
          <p:cNvSpPr/>
          <p:nvPr/>
        </p:nvSpPr>
        <p:spPr bwMode="auto">
          <a:xfrm>
            <a:off x="7779838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4" name="Rectangle 313"/>
          <p:cNvSpPr/>
          <p:nvPr/>
        </p:nvSpPr>
        <p:spPr bwMode="auto">
          <a:xfrm>
            <a:off x="7856733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5" name="Rectangle 314"/>
          <p:cNvSpPr/>
          <p:nvPr/>
        </p:nvSpPr>
        <p:spPr bwMode="auto">
          <a:xfrm>
            <a:off x="7933628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6" name="Rectangle 315"/>
          <p:cNvSpPr/>
          <p:nvPr/>
        </p:nvSpPr>
        <p:spPr bwMode="auto">
          <a:xfrm>
            <a:off x="8010523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7" name="Rectangle 316"/>
          <p:cNvSpPr/>
          <p:nvPr/>
        </p:nvSpPr>
        <p:spPr bwMode="auto">
          <a:xfrm>
            <a:off x="8087418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8" name="Rectangle 317"/>
          <p:cNvSpPr/>
          <p:nvPr/>
        </p:nvSpPr>
        <p:spPr bwMode="auto">
          <a:xfrm>
            <a:off x="8164314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9" name="Rectangle 318"/>
          <p:cNvSpPr/>
          <p:nvPr/>
        </p:nvSpPr>
        <p:spPr bwMode="auto">
          <a:xfrm>
            <a:off x="8241209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0" name="Rectangle 319"/>
          <p:cNvSpPr/>
          <p:nvPr/>
        </p:nvSpPr>
        <p:spPr bwMode="auto">
          <a:xfrm>
            <a:off x="8318104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1" name="Rectangle 320"/>
          <p:cNvSpPr/>
          <p:nvPr/>
        </p:nvSpPr>
        <p:spPr bwMode="auto">
          <a:xfrm>
            <a:off x="6241935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2" name="Rectangle 321"/>
          <p:cNvSpPr/>
          <p:nvPr/>
        </p:nvSpPr>
        <p:spPr bwMode="auto">
          <a:xfrm>
            <a:off x="6318830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3" name="Rectangle 322"/>
          <p:cNvSpPr/>
          <p:nvPr/>
        </p:nvSpPr>
        <p:spPr bwMode="auto">
          <a:xfrm>
            <a:off x="6395725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4" name="Rectangle 323"/>
          <p:cNvSpPr/>
          <p:nvPr/>
        </p:nvSpPr>
        <p:spPr bwMode="auto">
          <a:xfrm>
            <a:off x="6472620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6549516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6" name="Rectangle 325"/>
          <p:cNvSpPr/>
          <p:nvPr/>
        </p:nvSpPr>
        <p:spPr bwMode="auto">
          <a:xfrm>
            <a:off x="6626411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7" name="Rectangle 326"/>
          <p:cNvSpPr/>
          <p:nvPr/>
        </p:nvSpPr>
        <p:spPr bwMode="auto">
          <a:xfrm>
            <a:off x="6703306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6780201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9" name="Rectangle 328"/>
          <p:cNvSpPr/>
          <p:nvPr/>
        </p:nvSpPr>
        <p:spPr bwMode="auto">
          <a:xfrm>
            <a:off x="6857096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0" name="Rectangle 329"/>
          <p:cNvSpPr/>
          <p:nvPr/>
        </p:nvSpPr>
        <p:spPr bwMode="auto">
          <a:xfrm>
            <a:off x="6933991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1" name="Rectangle 330"/>
          <p:cNvSpPr/>
          <p:nvPr/>
        </p:nvSpPr>
        <p:spPr bwMode="auto">
          <a:xfrm>
            <a:off x="7010886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2" name="Rectangle 331"/>
          <p:cNvSpPr/>
          <p:nvPr/>
        </p:nvSpPr>
        <p:spPr bwMode="auto">
          <a:xfrm>
            <a:off x="7087782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3" name="Rectangle 332"/>
          <p:cNvSpPr/>
          <p:nvPr/>
        </p:nvSpPr>
        <p:spPr bwMode="auto">
          <a:xfrm>
            <a:off x="7164677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4" name="Rectangle 333"/>
          <p:cNvSpPr/>
          <p:nvPr/>
        </p:nvSpPr>
        <p:spPr bwMode="auto">
          <a:xfrm>
            <a:off x="7241572" y="2651395"/>
            <a:ext cx="76895" cy="8388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1456026" y="164501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1953" y="2379847"/>
            <a:ext cx="2733647" cy="2699642"/>
            <a:chOff x="721953" y="2379847"/>
            <a:chExt cx="2733647" cy="2699642"/>
          </a:xfrm>
        </p:grpSpPr>
        <p:sp>
          <p:nvSpPr>
            <p:cNvPr id="84" name="Rectangle 83"/>
            <p:cNvSpPr/>
            <p:nvPr/>
          </p:nvSpPr>
          <p:spPr bwMode="auto">
            <a:xfrm>
              <a:off x="721953" y="2467142"/>
              <a:ext cx="2612348" cy="2612347"/>
            </a:xfrm>
            <a:prstGeom prst="rect">
              <a:avLst/>
            </a:prstGeom>
            <a:noFill/>
            <a:ln w="19050" cap="flat" cmpd="sng" algn="ctr">
              <a:solidFill>
                <a:srgbClr val="FF78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 bwMode="auto">
            <a:xfrm rot="5400000">
              <a:off x="2152277" y="3687765"/>
              <a:ext cx="260664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78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Straight Connector 357"/>
            <p:cNvCxnSpPr/>
            <p:nvPr/>
          </p:nvCxnSpPr>
          <p:spPr bwMode="auto">
            <a:xfrm>
              <a:off x="846611" y="2379847"/>
              <a:ext cx="260664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78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8" name="Straight Connector 367"/>
          <p:cNvCxnSpPr/>
          <p:nvPr/>
        </p:nvCxnSpPr>
        <p:spPr bwMode="auto">
          <a:xfrm flipV="1">
            <a:off x="736038" y="2372376"/>
            <a:ext cx="117862" cy="915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9" name="Straight Connector 368"/>
          <p:cNvCxnSpPr/>
          <p:nvPr/>
        </p:nvCxnSpPr>
        <p:spPr bwMode="auto">
          <a:xfrm flipV="1">
            <a:off x="3328224" y="2383793"/>
            <a:ext cx="117862" cy="915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0" name="Straight Connector 369"/>
          <p:cNvCxnSpPr/>
          <p:nvPr/>
        </p:nvCxnSpPr>
        <p:spPr bwMode="auto">
          <a:xfrm flipV="1">
            <a:off x="3346231" y="4987891"/>
            <a:ext cx="117862" cy="915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78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1" name="TextBox 370"/>
          <p:cNvSpPr txBox="1"/>
          <p:nvPr/>
        </p:nvSpPr>
        <p:spPr>
          <a:xfrm>
            <a:off x="3246120" y="502123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3(C)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6780201" y="475705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28 (W)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5646893" y="3312428"/>
            <a:ext cx="612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  <a:p>
            <a:pPr algn="ctr"/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(H)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6475726" y="1170010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28 x 28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6494307" y="1527442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7176101" y="153546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7583585" y="1149745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b="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0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Convolutional network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786217" y="1527442"/>
            <a:ext cx="237066" cy="473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76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 bwMode="auto">
          <a:xfrm>
            <a:off x="266700" y="2718350"/>
            <a:ext cx="85979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39637" y="1607894"/>
            <a:ext cx="20249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1999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Digit recognition</a:t>
            </a:r>
          </a:p>
          <a:p>
            <a:pPr algn="ctr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y USPS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9574" y="2947837"/>
            <a:ext cx="869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1989,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1998</a:t>
            </a:r>
          </a:p>
          <a:p>
            <a:pPr algn="ctr"/>
            <a:r>
              <a:rPr lang="en-US" sz="2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LeNet</a:t>
            </a:r>
            <a:endParaRPr lang="en-US" sz="2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68150" y="1607893"/>
            <a:ext cx="19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2008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GPU revolution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63030" y="1607893"/>
            <a:ext cx="1311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2009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ImageNet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Launched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87511" y="3063216"/>
            <a:ext cx="16690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</a:p>
          <a:p>
            <a:pPr algn="ctr"/>
            <a:r>
              <a:rPr lang="en-US" sz="2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wins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in ImageNet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3" y="4078879"/>
            <a:ext cx="6070951" cy="2729461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279398" y="254001"/>
            <a:ext cx="41077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(</a:t>
            </a:r>
            <a:r>
              <a:rPr lang="en-US" sz="3200" b="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79398" y="254001"/>
            <a:ext cx="41077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(</a:t>
            </a:r>
            <a:r>
              <a:rPr lang="en-US" sz="3200" b="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076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0" y="3531140"/>
            <a:ext cx="9144000" cy="26544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873558" y="1562910"/>
            <a:ext cx="4173165" cy="26544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81984" y="1219807"/>
            <a:ext cx="1491574" cy="26544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88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80312" y="2574435"/>
                <a:ext cx="1019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312" y="2574435"/>
                <a:ext cx="1019253" cy="461665"/>
              </a:xfrm>
              <a:prstGeom prst="rect">
                <a:avLst/>
              </a:prstGeom>
              <a:blipFill>
                <a:blip r:embed="rId2"/>
                <a:stretch>
                  <a:fillRect l="-119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47877"/>
              </p:ext>
            </p:extLst>
          </p:nvPr>
        </p:nvGraphicFramePr>
        <p:xfrm>
          <a:off x="689853" y="1846684"/>
          <a:ext cx="2392866" cy="2446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304288213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21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48384634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16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14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16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02601" y="439313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 x 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279399" y="254001"/>
            <a:ext cx="250271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Max Pooling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049497" y="3006424"/>
                <a:ext cx="8808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/>
                  <a:t>s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97" y="3006424"/>
                <a:ext cx="880882" cy="461665"/>
              </a:xfrm>
              <a:prstGeom prst="rect">
                <a:avLst/>
              </a:prstGeom>
              <a:blipFill>
                <a:blip r:embed="rId3"/>
                <a:stretch>
                  <a:fillRect l="-10345" t="-10526" r="-69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 bwMode="auto">
          <a:xfrm>
            <a:off x="5184843" y="3006424"/>
            <a:ext cx="9630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689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7221813" y="2388964"/>
            <a:ext cx="796823" cy="83062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83969" y="1652124"/>
            <a:ext cx="2378270" cy="244010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4771" y="4191574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67220" y="5219701"/>
                <a:ext cx="10155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20" y="5219701"/>
                <a:ext cx="101559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80312" y="2574435"/>
                <a:ext cx="1019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312" y="2574435"/>
                <a:ext cx="1019253" cy="461665"/>
              </a:xfrm>
              <a:prstGeom prst="rect">
                <a:avLst/>
              </a:prstGeom>
              <a:blipFill>
                <a:blip r:embed="rId3"/>
                <a:stretch>
                  <a:fillRect l="-119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59979"/>
              </p:ext>
            </p:extLst>
          </p:nvPr>
        </p:nvGraphicFramePr>
        <p:xfrm>
          <a:off x="689853" y="1846684"/>
          <a:ext cx="2392866" cy="2446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304288213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21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84634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16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14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16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02601" y="439313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 x 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22695"/>
              </p:ext>
            </p:extLst>
          </p:nvPr>
        </p:nvGraphicFramePr>
        <p:xfrm>
          <a:off x="7026454" y="2598698"/>
          <a:ext cx="797622" cy="8154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</a:tbl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 bwMode="auto">
          <a:xfrm>
            <a:off x="279399" y="254001"/>
            <a:ext cx="250271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Max Pooling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049497" y="3006424"/>
                <a:ext cx="8808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/>
                  <a:t>s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97" y="3006424"/>
                <a:ext cx="880882" cy="461665"/>
              </a:xfrm>
              <a:prstGeom prst="rect">
                <a:avLst/>
              </a:prstGeom>
              <a:blipFill>
                <a:blip r:embed="rId4"/>
                <a:stretch>
                  <a:fillRect l="-10345" t="-10526" r="-69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 bwMode="auto">
          <a:xfrm>
            <a:off x="5184843" y="3006424"/>
            <a:ext cx="9630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574616" y="4998962"/>
                <a:ext cx="1365309" cy="702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616" y="4998962"/>
                <a:ext cx="1365309" cy="7021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 bwMode="auto">
          <a:xfrm>
            <a:off x="689403" y="1847727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85705" y="1847727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92179" y="2669580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493963" y="2669580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285967" y="1847727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76689" y="2669580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02979" y="3480381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485705" y="3480381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285967" y="3475985"/>
            <a:ext cx="790984" cy="80640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4841" y="25841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78804" y="25841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42019" y="25841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64841" y="284675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29111" y="284675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2019" y="28467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64841" y="31191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78804" y="31191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42019" y="31191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3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 animBg="1"/>
      <p:bldP spid="7" grpId="0"/>
      <p:bldP spid="8" grpId="0"/>
      <p:bldP spid="19" grpId="0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936422" y="2838153"/>
            <a:ext cx="1669918" cy="166991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effectLst/>
              <a:latin typeface="Times" pitchFamily="31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7669" y="45471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28 (W)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etwork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9272" y="340973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28 (H)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732322" y="2038835"/>
            <a:ext cx="6722918" cy="4129859"/>
            <a:chOff x="3453167" y="1139425"/>
            <a:chExt cx="4337571" cy="2664551"/>
          </a:xfrm>
        </p:grpSpPr>
        <p:grpSp>
          <p:nvGrpSpPr>
            <p:cNvPr id="83" name="Group 82"/>
            <p:cNvGrpSpPr/>
            <p:nvPr/>
          </p:nvGrpSpPr>
          <p:grpSpPr>
            <a:xfrm>
              <a:off x="4320862" y="1527515"/>
              <a:ext cx="3092643" cy="1495425"/>
              <a:chOff x="2433965" y="4534721"/>
              <a:chExt cx="3092643" cy="1495425"/>
            </a:xfrm>
          </p:grpSpPr>
          <p:sp>
            <p:nvSpPr>
              <p:cNvPr id="98" name="Oval 97"/>
              <p:cNvSpPr/>
              <p:nvPr/>
            </p:nvSpPr>
            <p:spPr bwMode="auto">
              <a:xfrm>
                <a:off x="2433965" y="4534721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 bwMode="auto">
              <a:xfrm>
                <a:off x="2433965" y="4763321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 bwMode="auto">
              <a:xfrm>
                <a:off x="2433965" y="5001446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101" name="Title 1"/>
              <p:cNvSpPr txBox="1">
                <a:spLocks/>
              </p:cNvSpPr>
              <p:nvPr/>
            </p:nvSpPr>
            <p:spPr bwMode="auto">
              <a:xfrm rot="5400000">
                <a:off x="2239212" y="5397860"/>
                <a:ext cx="7524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pPr algn="l"/>
                <a:r>
                  <a:rPr lang="en-US" sz="24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......</a:t>
                </a:r>
                <a:endParaRPr lang="en-US" sz="24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 bwMode="auto">
              <a:xfrm>
                <a:off x="2433965" y="5868221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>
                <a:off x="3853190" y="4703885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 bwMode="auto">
              <a:xfrm>
                <a:off x="3853190" y="4932485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3853190" y="5484935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106" name="Title 1"/>
              <p:cNvSpPr txBox="1">
                <a:spLocks/>
              </p:cNvSpPr>
              <p:nvPr/>
            </p:nvSpPr>
            <p:spPr bwMode="auto">
              <a:xfrm rot="5400000">
                <a:off x="3801875" y="5166413"/>
                <a:ext cx="4656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pPr algn="l"/>
                <a:r>
                  <a:rPr lang="en-US" sz="24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endParaRPr lang="en-US" sz="24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2592842" y="4615684"/>
                <a:ext cx="1260348" cy="1369123"/>
                <a:chOff x="2902077" y="4662488"/>
                <a:chExt cx="1260348" cy="1369123"/>
              </a:xfrm>
            </p:grpSpPr>
            <p:cxnSp>
              <p:nvCxnSpPr>
                <p:cNvPr id="146" name="Straight Connector 145"/>
                <p:cNvCxnSpPr>
                  <a:stCxn id="98" idx="6"/>
                  <a:endCxn id="103" idx="2"/>
                </p:cNvCxnSpPr>
                <p:nvPr/>
              </p:nvCxnSpPr>
              <p:spPr bwMode="auto">
                <a:xfrm>
                  <a:off x="2905125" y="4662488"/>
                  <a:ext cx="1257300" cy="16916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7" name="Straight Connector 146"/>
                <p:cNvCxnSpPr>
                  <a:stCxn id="99" idx="6"/>
                  <a:endCxn id="103" idx="2"/>
                </p:cNvCxnSpPr>
                <p:nvPr/>
              </p:nvCxnSpPr>
              <p:spPr bwMode="auto">
                <a:xfrm flipV="1">
                  <a:off x="2905125" y="4831652"/>
                  <a:ext cx="1257300" cy="5943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8" name="Straight Connector 147"/>
                <p:cNvCxnSpPr>
                  <a:stCxn id="100" idx="6"/>
                  <a:endCxn id="103" idx="2"/>
                </p:cNvCxnSpPr>
                <p:nvPr/>
              </p:nvCxnSpPr>
              <p:spPr bwMode="auto">
                <a:xfrm flipV="1">
                  <a:off x="2905125" y="4831652"/>
                  <a:ext cx="1257300" cy="2975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9" name="Straight Connector 148"/>
                <p:cNvCxnSpPr>
                  <a:endCxn id="103" idx="2"/>
                </p:cNvCxnSpPr>
                <p:nvPr/>
              </p:nvCxnSpPr>
              <p:spPr bwMode="auto">
                <a:xfrm flipV="1">
                  <a:off x="2902077" y="4831652"/>
                  <a:ext cx="1260348" cy="119995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08" name="Group 107"/>
              <p:cNvGrpSpPr/>
              <p:nvPr/>
            </p:nvGrpSpPr>
            <p:grpSpPr>
              <a:xfrm>
                <a:off x="2595890" y="4615684"/>
                <a:ext cx="1257300" cy="1352618"/>
                <a:chOff x="2905125" y="4662488"/>
                <a:chExt cx="1257300" cy="1352618"/>
              </a:xfrm>
            </p:grpSpPr>
            <p:cxnSp>
              <p:nvCxnSpPr>
                <p:cNvPr id="142" name="Straight Connector 141"/>
                <p:cNvCxnSpPr>
                  <a:stCxn id="98" idx="6"/>
                  <a:endCxn id="104" idx="2"/>
                </p:cNvCxnSpPr>
                <p:nvPr/>
              </p:nvCxnSpPr>
              <p:spPr bwMode="auto">
                <a:xfrm>
                  <a:off x="2905125" y="4662488"/>
                  <a:ext cx="1257300" cy="39776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3" name="Straight Connector 142"/>
                <p:cNvCxnSpPr>
                  <a:stCxn id="99" idx="6"/>
                  <a:endCxn id="104" idx="2"/>
                </p:cNvCxnSpPr>
                <p:nvPr/>
              </p:nvCxnSpPr>
              <p:spPr bwMode="auto">
                <a:xfrm>
                  <a:off x="2905125" y="4891088"/>
                  <a:ext cx="1257300" cy="16916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4" name="Straight Connector 143"/>
                <p:cNvCxnSpPr>
                  <a:stCxn id="100" idx="6"/>
                  <a:endCxn id="104" idx="2"/>
                </p:cNvCxnSpPr>
                <p:nvPr/>
              </p:nvCxnSpPr>
              <p:spPr bwMode="auto">
                <a:xfrm flipV="1">
                  <a:off x="2905125" y="5060252"/>
                  <a:ext cx="1257300" cy="689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5" name="Straight Connector 144"/>
                <p:cNvCxnSpPr>
                  <a:endCxn id="104" idx="2"/>
                </p:cNvCxnSpPr>
                <p:nvPr/>
              </p:nvCxnSpPr>
              <p:spPr bwMode="auto">
                <a:xfrm flipV="1">
                  <a:off x="2905125" y="5060252"/>
                  <a:ext cx="1257300" cy="95485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2595890" y="4615684"/>
                <a:ext cx="1257300" cy="1352618"/>
                <a:chOff x="2905125" y="4662488"/>
                <a:chExt cx="1257300" cy="1352618"/>
              </a:xfrm>
            </p:grpSpPr>
            <p:cxnSp>
              <p:nvCxnSpPr>
                <p:cNvPr id="138" name="Straight Connector 137"/>
                <p:cNvCxnSpPr>
                  <a:stCxn id="98" idx="6"/>
                  <a:endCxn id="105" idx="2"/>
                </p:cNvCxnSpPr>
                <p:nvPr/>
              </p:nvCxnSpPr>
              <p:spPr bwMode="auto">
                <a:xfrm>
                  <a:off x="2905125" y="4662488"/>
                  <a:ext cx="1257300" cy="9502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9" name="Straight Connector 138"/>
                <p:cNvCxnSpPr>
                  <a:stCxn id="99" idx="6"/>
                  <a:endCxn id="105" idx="2"/>
                </p:cNvCxnSpPr>
                <p:nvPr/>
              </p:nvCxnSpPr>
              <p:spPr bwMode="auto">
                <a:xfrm>
                  <a:off x="2905125" y="4891088"/>
                  <a:ext cx="1257300" cy="7216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0" name="Straight Connector 139"/>
                <p:cNvCxnSpPr>
                  <a:stCxn id="100" idx="6"/>
                  <a:endCxn id="105" idx="2"/>
                </p:cNvCxnSpPr>
                <p:nvPr/>
              </p:nvCxnSpPr>
              <p:spPr bwMode="auto">
                <a:xfrm>
                  <a:off x="2905125" y="5129213"/>
                  <a:ext cx="1257300" cy="48348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1" name="Straight Connector 140"/>
                <p:cNvCxnSpPr>
                  <a:endCxn id="105" idx="2"/>
                </p:cNvCxnSpPr>
                <p:nvPr/>
              </p:nvCxnSpPr>
              <p:spPr bwMode="auto">
                <a:xfrm flipV="1">
                  <a:off x="2905125" y="5612702"/>
                  <a:ext cx="1257300" cy="4024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11" name="Oval 110"/>
              <p:cNvSpPr/>
              <p:nvPr/>
            </p:nvSpPr>
            <p:spPr bwMode="auto">
              <a:xfrm>
                <a:off x="3847094" y="5734871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112" name="Straight Connector 111"/>
              <p:cNvCxnSpPr>
                <a:stCxn id="98" idx="6"/>
                <a:endCxn id="111" idx="2"/>
              </p:cNvCxnSpPr>
              <p:nvPr/>
            </p:nvCxnSpPr>
            <p:spPr bwMode="auto">
              <a:xfrm>
                <a:off x="2595890" y="4615684"/>
                <a:ext cx="1251204" cy="12001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/>
              <p:cNvCxnSpPr>
                <a:stCxn id="99" idx="6"/>
                <a:endCxn id="111" idx="2"/>
              </p:cNvCxnSpPr>
              <p:nvPr/>
            </p:nvCxnSpPr>
            <p:spPr bwMode="auto">
              <a:xfrm>
                <a:off x="2595890" y="4844284"/>
                <a:ext cx="1251204" cy="9715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Straight Connector 113"/>
              <p:cNvCxnSpPr>
                <a:stCxn id="100" idx="6"/>
                <a:endCxn id="111" idx="2"/>
              </p:cNvCxnSpPr>
              <p:nvPr/>
            </p:nvCxnSpPr>
            <p:spPr bwMode="auto">
              <a:xfrm>
                <a:off x="2595890" y="5082409"/>
                <a:ext cx="1251204" cy="7334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 flipV="1">
                <a:off x="2592842" y="5827838"/>
                <a:ext cx="1252728" cy="1419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6" name="Oval 115"/>
              <p:cNvSpPr/>
              <p:nvPr/>
            </p:nvSpPr>
            <p:spPr bwMode="auto">
              <a:xfrm>
                <a:off x="5192723" y="4865810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 bwMode="auto">
              <a:xfrm>
                <a:off x="5192723" y="5094410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118" name="Title 1"/>
              <p:cNvSpPr txBox="1">
                <a:spLocks/>
              </p:cNvSpPr>
              <p:nvPr/>
            </p:nvSpPr>
            <p:spPr bwMode="auto">
              <a:xfrm rot="5400000">
                <a:off x="5141408" y="5328338"/>
                <a:ext cx="4656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pPr algn="l"/>
                <a:r>
                  <a:rPr lang="en-US" sz="24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endParaRPr lang="en-US" sz="24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 bwMode="auto">
              <a:xfrm>
                <a:off x="5186627" y="5649146"/>
                <a:ext cx="161925" cy="1619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cxnSp>
            <p:nvCxnSpPr>
              <p:cNvPr id="120" name="Straight Connector 119"/>
              <p:cNvCxnSpPr>
                <a:stCxn id="103" idx="6"/>
                <a:endCxn id="116" idx="2"/>
              </p:cNvCxnSpPr>
              <p:nvPr/>
            </p:nvCxnSpPr>
            <p:spPr bwMode="auto">
              <a:xfrm>
                <a:off x="4015115" y="4784848"/>
                <a:ext cx="1177608" cy="1619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/>
              <p:cNvCxnSpPr>
                <a:stCxn id="103" idx="6"/>
                <a:endCxn id="117" idx="2"/>
              </p:cNvCxnSpPr>
              <p:nvPr/>
            </p:nvCxnSpPr>
            <p:spPr bwMode="auto">
              <a:xfrm>
                <a:off x="4015115" y="4784848"/>
                <a:ext cx="1177608" cy="3905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Straight Connector 121"/>
              <p:cNvCxnSpPr>
                <a:stCxn id="103" idx="6"/>
                <a:endCxn id="119" idx="2"/>
              </p:cNvCxnSpPr>
              <p:nvPr/>
            </p:nvCxnSpPr>
            <p:spPr bwMode="auto">
              <a:xfrm>
                <a:off x="4015115" y="4784848"/>
                <a:ext cx="1171512" cy="9452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Straight Connector 122"/>
              <p:cNvCxnSpPr>
                <a:stCxn id="104" idx="6"/>
                <a:endCxn id="116" idx="2"/>
              </p:cNvCxnSpPr>
              <p:nvPr/>
            </p:nvCxnSpPr>
            <p:spPr bwMode="auto">
              <a:xfrm flipV="1">
                <a:off x="4015115" y="4946773"/>
                <a:ext cx="1177608" cy="6667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Straight Connector 128"/>
              <p:cNvCxnSpPr>
                <a:stCxn id="104" idx="6"/>
                <a:endCxn id="117" idx="2"/>
              </p:cNvCxnSpPr>
              <p:nvPr/>
            </p:nvCxnSpPr>
            <p:spPr bwMode="auto">
              <a:xfrm>
                <a:off x="4015115" y="5013448"/>
                <a:ext cx="1177608" cy="1619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/>
              <p:cNvCxnSpPr>
                <a:stCxn id="104" idx="6"/>
                <a:endCxn id="119" idx="2"/>
              </p:cNvCxnSpPr>
              <p:nvPr/>
            </p:nvCxnSpPr>
            <p:spPr bwMode="auto">
              <a:xfrm>
                <a:off x="4015115" y="5013448"/>
                <a:ext cx="1171512" cy="7166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Connector 130"/>
              <p:cNvCxnSpPr>
                <a:endCxn id="116" idx="2"/>
              </p:cNvCxnSpPr>
              <p:nvPr/>
            </p:nvCxnSpPr>
            <p:spPr bwMode="auto">
              <a:xfrm flipV="1">
                <a:off x="4021295" y="4946773"/>
                <a:ext cx="1171428" cy="609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Straight Connector 131"/>
              <p:cNvCxnSpPr>
                <a:endCxn id="117" idx="2"/>
              </p:cNvCxnSpPr>
              <p:nvPr/>
            </p:nvCxnSpPr>
            <p:spPr bwMode="auto">
              <a:xfrm flipV="1">
                <a:off x="4016835" y="5175373"/>
                <a:ext cx="1175888" cy="38962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Straight Connector 132"/>
              <p:cNvCxnSpPr>
                <a:stCxn id="105" idx="6"/>
                <a:endCxn id="119" idx="2"/>
              </p:cNvCxnSpPr>
              <p:nvPr/>
            </p:nvCxnSpPr>
            <p:spPr bwMode="auto">
              <a:xfrm>
                <a:off x="4015115" y="5565898"/>
                <a:ext cx="1171512" cy="16421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Straight Connector 134"/>
              <p:cNvCxnSpPr>
                <a:endCxn id="116" idx="2"/>
              </p:cNvCxnSpPr>
              <p:nvPr/>
            </p:nvCxnSpPr>
            <p:spPr bwMode="auto">
              <a:xfrm flipV="1">
                <a:off x="4015115" y="4946773"/>
                <a:ext cx="1177608" cy="8631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Straight Connector 135"/>
              <p:cNvCxnSpPr>
                <a:stCxn id="111" idx="6"/>
                <a:endCxn id="117" idx="2"/>
              </p:cNvCxnSpPr>
              <p:nvPr/>
            </p:nvCxnSpPr>
            <p:spPr bwMode="auto">
              <a:xfrm flipV="1">
                <a:off x="4009019" y="5175373"/>
                <a:ext cx="1183704" cy="6404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Straight Connector 136"/>
              <p:cNvCxnSpPr>
                <a:endCxn id="119" idx="2"/>
              </p:cNvCxnSpPr>
              <p:nvPr/>
            </p:nvCxnSpPr>
            <p:spPr bwMode="auto">
              <a:xfrm flipV="1">
                <a:off x="4009019" y="5730109"/>
                <a:ext cx="1177608" cy="8651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itle 1"/>
                <p:cNvSpPr txBox="1">
                  <a:spLocks/>
                </p:cNvSpPr>
                <p:nvPr/>
              </p:nvSpPr>
              <p:spPr bwMode="auto">
                <a:xfrm>
                  <a:off x="3453167" y="3070550"/>
                  <a:ext cx="1897542" cy="733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2" charset="-128"/>
                      <a:cs typeface="ＭＳ Ｐゴシック" pitchFamily="-112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5pPr>
                  <a:lvl6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6pPr>
                  <a:lvl7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7pPr>
                  <a:lvl8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8pPr>
                  <a:lvl9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9pPr>
                </a:lstStyle>
                <a:p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800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</m:oMath>
                  </a14:m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784)</a:t>
                  </a:r>
                </a:p>
                <a:p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input</a:t>
                  </a:r>
                  <a:endParaRPr lang="en-US" sz="1800" b="0" kern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itl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53167" y="3070550"/>
                  <a:ext cx="1897542" cy="7334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itle 1"/>
                <p:cNvSpPr txBox="1">
                  <a:spLocks/>
                </p:cNvSpPr>
                <p:nvPr/>
              </p:nvSpPr>
              <p:spPr bwMode="auto">
                <a:xfrm>
                  <a:off x="6506441" y="3070550"/>
                  <a:ext cx="1284297" cy="733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2" charset="-128"/>
                      <a:cs typeface="ＭＳ Ｐゴシック" pitchFamily="-112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5pPr>
                  <a:lvl6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6pPr>
                  <a:lvl7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7pPr>
                  <a:lvl8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8pPr>
                  <a:lvl9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9pPr>
                </a:lstStyle>
                <a:p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1800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</m:oMath>
                  </a14:m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10)</a:t>
                  </a:r>
                </a:p>
                <a:p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output</a:t>
                  </a:r>
                  <a:endParaRPr lang="en-US" sz="1800" b="0" kern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itl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06441" y="3070550"/>
                  <a:ext cx="1284297" cy="7334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4882154" y="1373990"/>
                  <a:ext cx="5273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154" y="1373990"/>
                  <a:ext cx="52732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363501" y="1431051"/>
                  <a:ext cx="5273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501" y="1431051"/>
                  <a:ext cx="52732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285538" y="1139425"/>
                  <a:ext cx="2548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5538" y="1139425"/>
                  <a:ext cx="25487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7073524" y="1139425"/>
                  <a:ext cx="23083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3524" y="1139425"/>
                  <a:ext cx="23083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5676188" y="1139425"/>
                  <a:ext cx="27090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188" y="1139425"/>
                  <a:ext cx="270907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itle 1"/>
                <p:cNvSpPr txBox="1">
                  <a:spLocks/>
                </p:cNvSpPr>
                <p:nvPr/>
              </p:nvSpPr>
              <p:spPr bwMode="auto">
                <a:xfrm>
                  <a:off x="5230091" y="3051500"/>
                  <a:ext cx="1284297" cy="733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2" charset="-128"/>
                      <a:cs typeface="ＭＳ Ｐゴシック" pitchFamily="-112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5pPr>
                  <a:lvl6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6pPr>
                  <a:lvl7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7pPr>
                  <a:lvl8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8pPr>
                  <a:lvl9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9pPr>
                </a:lstStyle>
                <a:p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sub>
                      </m:sSub>
                      <m:r>
                        <a:rPr lang="en-US" sz="1800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</m:oMath>
                  </a14:m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100)</a:t>
                  </a:r>
                </a:p>
                <a:p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output</a:t>
                  </a:r>
                  <a:endParaRPr lang="en-US" sz="1800" b="0" kern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itl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30091" y="3051500"/>
                  <a:ext cx="1284297" cy="73342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Title 1"/>
          <p:cNvSpPr txBox="1">
            <a:spLocks/>
          </p:cNvSpPr>
          <p:nvPr/>
        </p:nvSpPr>
        <p:spPr bwMode="auto">
          <a:xfrm>
            <a:off x="3184984" y="6219939"/>
            <a:ext cx="2034606" cy="47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18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1024 x 1024 x 3</a:t>
            </a:r>
            <a:endParaRPr lang="en-US" sz="18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5921249" y="6223904"/>
            <a:ext cx="962235" cy="47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18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en-US" sz="18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936422" y="6294376"/>
                <a:ext cx="2022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  (3M, 1000)</a:t>
                </a:r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22" y="6294376"/>
                <a:ext cx="2022926" cy="369332"/>
              </a:xfrm>
              <a:prstGeom prst="rect">
                <a:avLst/>
              </a:prstGeom>
              <a:blipFill>
                <a:blip r:embed="rId15"/>
                <a:stretch>
                  <a:fillRect l="-5438" t="-26667" r="-845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 flipH="1">
                <a:off x="5222648" y="262648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2648" y="262648"/>
                <a:ext cx="2379718" cy="461665"/>
              </a:xfrm>
              <a:prstGeom prst="rect">
                <a:avLst/>
              </a:prstGeom>
              <a:blipFill>
                <a:blip r:embed="rId16"/>
                <a:stretch>
                  <a:fillRect l="-102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 flipH="1">
                <a:off x="5232173" y="985533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32173" y="985533"/>
                <a:ext cx="2379718" cy="461665"/>
              </a:xfrm>
              <a:prstGeom prst="rect">
                <a:avLst/>
              </a:prstGeom>
              <a:blipFill>
                <a:blip r:embed="rId1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 flipH="1">
                <a:off x="5222646" y="614464"/>
                <a:ext cx="23797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𝒎𝒂𝒙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2646" y="614464"/>
                <a:ext cx="2379719" cy="461665"/>
              </a:xfrm>
              <a:prstGeom prst="rect">
                <a:avLst/>
              </a:prstGeom>
              <a:blipFill>
                <a:blip r:embed="rId1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3503735" y="2630675"/>
                <a:ext cx="435392" cy="429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35" y="2630675"/>
                <a:ext cx="435392" cy="4293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3495487" y="2955800"/>
                <a:ext cx="443639" cy="429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487" y="2955800"/>
                <a:ext cx="443639" cy="42932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3495487" y="3340109"/>
                <a:ext cx="443639" cy="429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487" y="3340109"/>
                <a:ext cx="443639" cy="42932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3476784" y="4692592"/>
                <a:ext cx="481799" cy="276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784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784" y="4692592"/>
                <a:ext cx="481799" cy="276998"/>
              </a:xfrm>
              <a:prstGeom prst="rect">
                <a:avLst/>
              </a:prstGeom>
              <a:blipFill>
                <a:blip r:embed="rId22"/>
                <a:stretch>
                  <a:fillRect l="-6329" r="-50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5348653" y="151244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(10,100)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56122" y="1498233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(100,1)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 bwMode="auto">
          <a:xfrm flipV="1">
            <a:off x="6035214" y="1372148"/>
            <a:ext cx="0" cy="1512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 flipH="1" flipV="1">
            <a:off x="6475855" y="1361822"/>
            <a:ext cx="82316" cy="164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6998812" y="1505146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(10,1)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Arrow Connector 125"/>
          <p:cNvCxnSpPr/>
          <p:nvPr/>
        </p:nvCxnSpPr>
        <p:spPr bwMode="auto">
          <a:xfrm flipH="1" flipV="1">
            <a:off x="7123681" y="1369202"/>
            <a:ext cx="82316" cy="164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4630145" y="1511963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(10,1)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 bwMode="auto">
          <a:xfrm flipV="1">
            <a:off x="5190574" y="1392708"/>
            <a:ext cx="171835" cy="130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TextBox 133"/>
          <p:cNvSpPr txBox="1"/>
          <p:nvPr/>
        </p:nvSpPr>
        <p:spPr>
          <a:xfrm>
            <a:off x="3709863" y="1543914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784x1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088147" y="1543914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10x1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937125" y="117327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767713" y="1173274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219513" y="2640346"/>
            <a:ext cx="74133" cy="23915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effectLst/>
              <a:latin typeface="Times" pitchFamily="31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32322" y="3836141"/>
            <a:ext cx="38052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9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2" grpId="0"/>
      <p:bldP spid="74" grpId="0"/>
      <p:bldP spid="75" grpId="0"/>
      <p:bldP spid="93" grpId="0"/>
      <p:bldP spid="96" grpId="0"/>
      <p:bldP spid="125" grpId="0"/>
      <p:bldP spid="127" grpId="0"/>
      <p:bldP spid="15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79398" y="254001"/>
            <a:ext cx="41077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(</a:t>
            </a:r>
            <a:r>
              <a:rPr lang="en-US" sz="3200" b="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076"/>
            <a:ext cx="9144000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4902741" y="1660187"/>
            <a:ext cx="1809345" cy="18709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1527044" y="3677055"/>
            <a:ext cx="1936003" cy="2159541"/>
          </a:xfrm>
          <a:custGeom>
            <a:avLst/>
            <a:gdLst>
              <a:gd name="connsiteX0" fmla="*/ 243390 w 1936003"/>
              <a:gd name="connsiteY0" fmla="*/ 48639 h 2159541"/>
              <a:gd name="connsiteX1" fmla="*/ 243390 w 1936003"/>
              <a:gd name="connsiteY1" fmla="*/ 48639 h 2159541"/>
              <a:gd name="connsiteX2" fmla="*/ 253118 w 1936003"/>
              <a:gd name="connsiteY2" fmla="*/ 136188 h 2159541"/>
              <a:gd name="connsiteX3" fmla="*/ 262846 w 1936003"/>
              <a:gd name="connsiteY3" fmla="*/ 165371 h 2159541"/>
              <a:gd name="connsiteX4" fmla="*/ 243390 w 1936003"/>
              <a:gd name="connsiteY4" fmla="*/ 418290 h 2159541"/>
              <a:gd name="connsiteX5" fmla="*/ 223935 w 1936003"/>
              <a:gd name="connsiteY5" fmla="*/ 573932 h 2159541"/>
              <a:gd name="connsiteX6" fmla="*/ 214207 w 1936003"/>
              <a:gd name="connsiteY6" fmla="*/ 603115 h 2159541"/>
              <a:gd name="connsiteX7" fmla="*/ 204480 w 1936003"/>
              <a:gd name="connsiteY7" fmla="*/ 642026 h 2159541"/>
              <a:gd name="connsiteX8" fmla="*/ 185024 w 1936003"/>
              <a:gd name="connsiteY8" fmla="*/ 729575 h 2159541"/>
              <a:gd name="connsiteX9" fmla="*/ 175297 w 1936003"/>
              <a:gd name="connsiteY9" fmla="*/ 787941 h 2159541"/>
              <a:gd name="connsiteX10" fmla="*/ 165569 w 1936003"/>
              <a:gd name="connsiteY10" fmla="*/ 817124 h 2159541"/>
              <a:gd name="connsiteX11" fmla="*/ 136386 w 1936003"/>
              <a:gd name="connsiteY11" fmla="*/ 904673 h 2159541"/>
              <a:gd name="connsiteX12" fmla="*/ 116931 w 1936003"/>
              <a:gd name="connsiteY12" fmla="*/ 1060315 h 2159541"/>
              <a:gd name="connsiteX13" fmla="*/ 97475 w 1936003"/>
              <a:gd name="connsiteY13" fmla="*/ 1157592 h 2159541"/>
              <a:gd name="connsiteX14" fmla="*/ 87748 w 1936003"/>
              <a:gd name="connsiteY14" fmla="*/ 1196502 h 2159541"/>
              <a:gd name="connsiteX15" fmla="*/ 58565 w 1936003"/>
              <a:gd name="connsiteY15" fmla="*/ 1274324 h 2159541"/>
              <a:gd name="connsiteX16" fmla="*/ 39110 w 1936003"/>
              <a:gd name="connsiteY16" fmla="*/ 1352145 h 2159541"/>
              <a:gd name="connsiteX17" fmla="*/ 29382 w 1936003"/>
              <a:gd name="connsiteY17" fmla="*/ 1439694 h 2159541"/>
              <a:gd name="connsiteX18" fmla="*/ 9927 w 1936003"/>
              <a:gd name="connsiteY18" fmla="*/ 1517515 h 2159541"/>
              <a:gd name="connsiteX19" fmla="*/ 199 w 1936003"/>
              <a:gd name="connsiteY19" fmla="*/ 1643975 h 2159541"/>
              <a:gd name="connsiteX20" fmla="*/ 48837 w 1936003"/>
              <a:gd name="connsiteY20" fmla="*/ 1848256 h 2159541"/>
              <a:gd name="connsiteX21" fmla="*/ 87748 w 1936003"/>
              <a:gd name="connsiteY21" fmla="*/ 1906622 h 2159541"/>
              <a:gd name="connsiteX22" fmla="*/ 136386 w 1936003"/>
              <a:gd name="connsiteY22" fmla="*/ 1955260 h 2159541"/>
              <a:gd name="connsiteX23" fmla="*/ 175297 w 1936003"/>
              <a:gd name="connsiteY23" fmla="*/ 2013626 h 2159541"/>
              <a:gd name="connsiteX24" fmla="*/ 204480 w 1936003"/>
              <a:gd name="connsiteY24" fmla="*/ 2023354 h 2159541"/>
              <a:gd name="connsiteX25" fmla="*/ 262846 w 1936003"/>
              <a:gd name="connsiteY25" fmla="*/ 2062264 h 2159541"/>
              <a:gd name="connsiteX26" fmla="*/ 292029 w 1936003"/>
              <a:gd name="connsiteY26" fmla="*/ 2081719 h 2159541"/>
              <a:gd name="connsiteX27" fmla="*/ 360122 w 1936003"/>
              <a:gd name="connsiteY27" fmla="*/ 2110902 h 2159541"/>
              <a:gd name="connsiteX28" fmla="*/ 447671 w 1936003"/>
              <a:gd name="connsiteY28" fmla="*/ 2149813 h 2159541"/>
              <a:gd name="connsiteX29" fmla="*/ 476854 w 1936003"/>
              <a:gd name="connsiteY29" fmla="*/ 2159541 h 2159541"/>
              <a:gd name="connsiteX30" fmla="*/ 661680 w 1936003"/>
              <a:gd name="connsiteY30" fmla="*/ 2149813 h 2159541"/>
              <a:gd name="connsiteX31" fmla="*/ 797867 w 1936003"/>
              <a:gd name="connsiteY31" fmla="*/ 2101175 h 2159541"/>
              <a:gd name="connsiteX32" fmla="*/ 914599 w 1936003"/>
              <a:gd name="connsiteY32" fmla="*/ 2071992 h 2159541"/>
              <a:gd name="connsiteX33" fmla="*/ 953510 w 1936003"/>
              <a:gd name="connsiteY33" fmla="*/ 2052536 h 2159541"/>
              <a:gd name="connsiteX34" fmla="*/ 1041058 w 1936003"/>
              <a:gd name="connsiteY34" fmla="*/ 2003898 h 2159541"/>
              <a:gd name="connsiteX35" fmla="*/ 1060514 w 1936003"/>
              <a:gd name="connsiteY35" fmla="*/ 1984443 h 2159541"/>
              <a:gd name="connsiteX36" fmla="*/ 1109152 w 1936003"/>
              <a:gd name="connsiteY36" fmla="*/ 1955260 h 2159541"/>
              <a:gd name="connsiteX37" fmla="*/ 1118880 w 1936003"/>
              <a:gd name="connsiteY37" fmla="*/ 1926077 h 2159541"/>
              <a:gd name="connsiteX38" fmla="*/ 1157790 w 1936003"/>
              <a:gd name="connsiteY38" fmla="*/ 1887166 h 2159541"/>
              <a:gd name="connsiteX39" fmla="*/ 1196701 w 1936003"/>
              <a:gd name="connsiteY39" fmla="*/ 1819073 h 2159541"/>
              <a:gd name="connsiteX40" fmla="*/ 1235612 w 1936003"/>
              <a:gd name="connsiteY40" fmla="*/ 1750979 h 2159541"/>
              <a:gd name="connsiteX41" fmla="*/ 1255067 w 1936003"/>
              <a:gd name="connsiteY41" fmla="*/ 1712068 h 2159541"/>
              <a:gd name="connsiteX42" fmla="*/ 1274522 w 1936003"/>
              <a:gd name="connsiteY42" fmla="*/ 1682885 h 2159541"/>
              <a:gd name="connsiteX43" fmla="*/ 1332888 w 1936003"/>
              <a:gd name="connsiteY43" fmla="*/ 1585609 h 2159541"/>
              <a:gd name="connsiteX44" fmla="*/ 1391254 w 1936003"/>
              <a:gd name="connsiteY44" fmla="*/ 1478605 h 2159541"/>
              <a:gd name="connsiteX45" fmla="*/ 1449620 w 1936003"/>
              <a:gd name="connsiteY45" fmla="*/ 1381328 h 2159541"/>
              <a:gd name="connsiteX46" fmla="*/ 1478803 w 1936003"/>
              <a:gd name="connsiteY46" fmla="*/ 1322962 h 2159541"/>
              <a:gd name="connsiteX47" fmla="*/ 1507986 w 1936003"/>
              <a:gd name="connsiteY47" fmla="*/ 1245141 h 2159541"/>
              <a:gd name="connsiteX48" fmla="*/ 1537169 w 1936003"/>
              <a:gd name="connsiteY48" fmla="*/ 1177047 h 2159541"/>
              <a:gd name="connsiteX49" fmla="*/ 1566352 w 1936003"/>
              <a:gd name="connsiteY49" fmla="*/ 1147864 h 2159541"/>
              <a:gd name="connsiteX50" fmla="*/ 1595535 w 1936003"/>
              <a:gd name="connsiteY50" fmla="*/ 1079771 h 2159541"/>
              <a:gd name="connsiteX51" fmla="*/ 1644173 w 1936003"/>
              <a:gd name="connsiteY51" fmla="*/ 1031132 h 2159541"/>
              <a:gd name="connsiteX52" fmla="*/ 1683084 w 1936003"/>
              <a:gd name="connsiteY52" fmla="*/ 972766 h 2159541"/>
              <a:gd name="connsiteX53" fmla="*/ 1702539 w 1936003"/>
              <a:gd name="connsiteY53" fmla="*/ 943583 h 2159541"/>
              <a:gd name="connsiteX54" fmla="*/ 1741450 w 1936003"/>
              <a:gd name="connsiteY54" fmla="*/ 894945 h 2159541"/>
              <a:gd name="connsiteX55" fmla="*/ 1780361 w 1936003"/>
              <a:gd name="connsiteY55" fmla="*/ 817124 h 2159541"/>
              <a:gd name="connsiteX56" fmla="*/ 1819271 w 1936003"/>
              <a:gd name="connsiteY56" fmla="*/ 700392 h 2159541"/>
              <a:gd name="connsiteX57" fmla="*/ 1828999 w 1936003"/>
              <a:gd name="connsiteY57" fmla="*/ 671209 h 2159541"/>
              <a:gd name="connsiteX58" fmla="*/ 1858182 w 1936003"/>
              <a:gd name="connsiteY58" fmla="*/ 612843 h 2159541"/>
              <a:gd name="connsiteX59" fmla="*/ 1887365 w 1936003"/>
              <a:gd name="connsiteY59" fmla="*/ 554477 h 2159541"/>
              <a:gd name="connsiteX60" fmla="*/ 1897093 w 1936003"/>
              <a:gd name="connsiteY60" fmla="*/ 496111 h 2159541"/>
              <a:gd name="connsiteX61" fmla="*/ 1906820 w 1936003"/>
              <a:gd name="connsiteY61" fmla="*/ 447473 h 2159541"/>
              <a:gd name="connsiteX62" fmla="*/ 1916548 w 1936003"/>
              <a:gd name="connsiteY62" fmla="*/ 359924 h 2159541"/>
              <a:gd name="connsiteX63" fmla="*/ 1936003 w 1936003"/>
              <a:gd name="connsiteY63" fmla="*/ 282102 h 2159541"/>
              <a:gd name="connsiteX64" fmla="*/ 1926275 w 1936003"/>
              <a:gd name="connsiteY64" fmla="*/ 214009 h 2159541"/>
              <a:gd name="connsiteX65" fmla="*/ 1887365 w 1936003"/>
              <a:gd name="connsiteY65" fmla="*/ 145915 h 2159541"/>
              <a:gd name="connsiteX66" fmla="*/ 1828999 w 1936003"/>
              <a:gd name="connsiteY66" fmla="*/ 87549 h 2159541"/>
              <a:gd name="connsiteX67" fmla="*/ 1721995 w 1936003"/>
              <a:gd name="connsiteY67" fmla="*/ 38911 h 2159541"/>
              <a:gd name="connsiteX68" fmla="*/ 1683084 w 1936003"/>
              <a:gd name="connsiteY68" fmla="*/ 29183 h 2159541"/>
              <a:gd name="connsiteX69" fmla="*/ 1653901 w 1936003"/>
              <a:gd name="connsiteY69" fmla="*/ 19456 h 2159541"/>
              <a:gd name="connsiteX70" fmla="*/ 1566352 w 1936003"/>
              <a:gd name="connsiteY70" fmla="*/ 9728 h 2159541"/>
              <a:gd name="connsiteX71" fmla="*/ 1469075 w 1936003"/>
              <a:gd name="connsiteY71" fmla="*/ 0 h 2159541"/>
              <a:gd name="connsiteX72" fmla="*/ 593586 w 1936003"/>
              <a:gd name="connsiteY72" fmla="*/ 9728 h 2159541"/>
              <a:gd name="connsiteX73" fmla="*/ 418488 w 1936003"/>
              <a:gd name="connsiteY73" fmla="*/ 29183 h 2159541"/>
              <a:gd name="connsiteX74" fmla="*/ 321212 w 1936003"/>
              <a:gd name="connsiteY74" fmla="*/ 48639 h 2159541"/>
              <a:gd name="connsiteX75" fmla="*/ 243390 w 1936003"/>
              <a:gd name="connsiteY75" fmla="*/ 48639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936003" h="2159541">
                <a:moveTo>
                  <a:pt x="243390" y="48639"/>
                </a:moveTo>
                <a:lnTo>
                  <a:pt x="243390" y="48639"/>
                </a:lnTo>
                <a:cubicBezTo>
                  <a:pt x="246633" y="77822"/>
                  <a:pt x="248291" y="107225"/>
                  <a:pt x="253118" y="136188"/>
                </a:cubicBezTo>
                <a:cubicBezTo>
                  <a:pt x="254804" y="146302"/>
                  <a:pt x="262846" y="155117"/>
                  <a:pt x="262846" y="165371"/>
                </a:cubicBezTo>
                <a:cubicBezTo>
                  <a:pt x="262846" y="335295"/>
                  <a:pt x="257780" y="303170"/>
                  <a:pt x="243390" y="418290"/>
                </a:cubicBezTo>
                <a:cubicBezTo>
                  <a:pt x="238892" y="454273"/>
                  <a:pt x="231755" y="534832"/>
                  <a:pt x="223935" y="573932"/>
                </a:cubicBezTo>
                <a:cubicBezTo>
                  <a:pt x="221924" y="583987"/>
                  <a:pt x="217024" y="593256"/>
                  <a:pt x="214207" y="603115"/>
                </a:cubicBezTo>
                <a:cubicBezTo>
                  <a:pt x="210534" y="615970"/>
                  <a:pt x="207102" y="628916"/>
                  <a:pt x="204480" y="642026"/>
                </a:cubicBezTo>
                <a:cubicBezTo>
                  <a:pt x="187362" y="727619"/>
                  <a:pt x="203955" y="672784"/>
                  <a:pt x="185024" y="729575"/>
                </a:cubicBezTo>
                <a:cubicBezTo>
                  <a:pt x="181782" y="749030"/>
                  <a:pt x="179576" y="768687"/>
                  <a:pt x="175297" y="787941"/>
                </a:cubicBezTo>
                <a:cubicBezTo>
                  <a:pt x="173073" y="797951"/>
                  <a:pt x="167793" y="807114"/>
                  <a:pt x="165569" y="817124"/>
                </a:cubicBezTo>
                <a:cubicBezTo>
                  <a:pt x="148094" y="895760"/>
                  <a:pt x="170234" y="853899"/>
                  <a:pt x="136386" y="904673"/>
                </a:cubicBezTo>
                <a:cubicBezTo>
                  <a:pt x="129901" y="956554"/>
                  <a:pt x="129612" y="1009592"/>
                  <a:pt x="116931" y="1060315"/>
                </a:cubicBezTo>
                <a:cubicBezTo>
                  <a:pt x="94339" y="1150682"/>
                  <a:pt x="121322" y="1038355"/>
                  <a:pt x="97475" y="1157592"/>
                </a:cubicBezTo>
                <a:cubicBezTo>
                  <a:pt x="94853" y="1170702"/>
                  <a:pt x="91976" y="1183819"/>
                  <a:pt x="87748" y="1196502"/>
                </a:cubicBezTo>
                <a:cubicBezTo>
                  <a:pt x="78825" y="1223271"/>
                  <a:pt x="65394" y="1247008"/>
                  <a:pt x="58565" y="1274324"/>
                </a:cubicBezTo>
                <a:cubicBezTo>
                  <a:pt x="35083" y="1368247"/>
                  <a:pt x="61348" y="1285428"/>
                  <a:pt x="39110" y="1352145"/>
                </a:cubicBezTo>
                <a:cubicBezTo>
                  <a:pt x="35867" y="1381328"/>
                  <a:pt x="34485" y="1410778"/>
                  <a:pt x="29382" y="1439694"/>
                </a:cubicBezTo>
                <a:cubicBezTo>
                  <a:pt x="24735" y="1466026"/>
                  <a:pt x="9927" y="1517515"/>
                  <a:pt x="9927" y="1517515"/>
                </a:cubicBezTo>
                <a:cubicBezTo>
                  <a:pt x="6684" y="1559668"/>
                  <a:pt x="-1366" y="1601726"/>
                  <a:pt x="199" y="1643975"/>
                </a:cubicBezTo>
                <a:cubicBezTo>
                  <a:pt x="2771" y="1713433"/>
                  <a:pt x="12348" y="1787441"/>
                  <a:pt x="48837" y="1848256"/>
                </a:cubicBezTo>
                <a:cubicBezTo>
                  <a:pt x="60867" y="1868306"/>
                  <a:pt x="74778" y="1887167"/>
                  <a:pt x="87748" y="1906622"/>
                </a:cubicBezTo>
                <a:cubicBezTo>
                  <a:pt x="113689" y="1945533"/>
                  <a:pt x="97475" y="1929319"/>
                  <a:pt x="136386" y="1955260"/>
                </a:cubicBezTo>
                <a:cubicBezTo>
                  <a:pt x="146585" y="1985856"/>
                  <a:pt x="144068" y="1992807"/>
                  <a:pt x="175297" y="2013626"/>
                </a:cubicBezTo>
                <a:cubicBezTo>
                  <a:pt x="183829" y="2019314"/>
                  <a:pt x="195516" y="2018374"/>
                  <a:pt x="204480" y="2023354"/>
                </a:cubicBezTo>
                <a:cubicBezTo>
                  <a:pt x="224920" y="2034709"/>
                  <a:pt x="243391" y="2049294"/>
                  <a:pt x="262846" y="2062264"/>
                </a:cubicBezTo>
                <a:cubicBezTo>
                  <a:pt x="272574" y="2068749"/>
                  <a:pt x="280938" y="2078022"/>
                  <a:pt x="292029" y="2081719"/>
                </a:cubicBezTo>
                <a:cubicBezTo>
                  <a:pt x="324767" y="2092632"/>
                  <a:pt x="326467" y="2091670"/>
                  <a:pt x="360122" y="2110902"/>
                </a:cubicBezTo>
                <a:cubicBezTo>
                  <a:pt x="424869" y="2147901"/>
                  <a:pt x="345761" y="2115843"/>
                  <a:pt x="447671" y="2149813"/>
                </a:cubicBezTo>
                <a:lnTo>
                  <a:pt x="476854" y="2159541"/>
                </a:lnTo>
                <a:cubicBezTo>
                  <a:pt x="538463" y="2156298"/>
                  <a:pt x="600218" y="2155158"/>
                  <a:pt x="661680" y="2149813"/>
                </a:cubicBezTo>
                <a:cubicBezTo>
                  <a:pt x="697276" y="2146718"/>
                  <a:pt x="785337" y="2105597"/>
                  <a:pt x="797867" y="2101175"/>
                </a:cubicBezTo>
                <a:cubicBezTo>
                  <a:pt x="844947" y="2084559"/>
                  <a:pt x="868665" y="2081178"/>
                  <a:pt x="914599" y="2071992"/>
                </a:cubicBezTo>
                <a:cubicBezTo>
                  <a:pt x="927569" y="2065507"/>
                  <a:pt x="941075" y="2059997"/>
                  <a:pt x="953510" y="2052536"/>
                </a:cubicBezTo>
                <a:cubicBezTo>
                  <a:pt x="1037130" y="2002363"/>
                  <a:pt x="982359" y="2023465"/>
                  <a:pt x="1041058" y="2003898"/>
                </a:cubicBezTo>
                <a:cubicBezTo>
                  <a:pt x="1047543" y="1997413"/>
                  <a:pt x="1053051" y="1989774"/>
                  <a:pt x="1060514" y="1984443"/>
                </a:cubicBezTo>
                <a:cubicBezTo>
                  <a:pt x="1075899" y="1973454"/>
                  <a:pt x="1095783" y="1968629"/>
                  <a:pt x="1109152" y="1955260"/>
                </a:cubicBezTo>
                <a:cubicBezTo>
                  <a:pt x="1116403" y="1948009"/>
                  <a:pt x="1112920" y="1934421"/>
                  <a:pt x="1118880" y="1926077"/>
                </a:cubicBezTo>
                <a:cubicBezTo>
                  <a:pt x="1129541" y="1911151"/>
                  <a:pt x="1144820" y="1900136"/>
                  <a:pt x="1157790" y="1887166"/>
                </a:cubicBezTo>
                <a:cubicBezTo>
                  <a:pt x="1181338" y="1816526"/>
                  <a:pt x="1147622" y="1907416"/>
                  <a:pt x="1196701" y="1819073"/>
                </a:cubicBezTo>
                <a:cubicBezTo>
                  <a:pt x="1239566" y="1741916"/>
                  <a:pt x="1193302" y="1793287"/>
                  <a:pt x="1235612" y="1750979"/>
                </a:cubicBezTo>
                <a:cubicBezTo>
                  <a:pt x="1242097" y="1738009"/>
                  <a:pt x="1247873" y="1724659"/>
                  <a:pt x="1255067" y="1712068"/>
                </a:cubicBezTo>
                <a:cubicBezTo>
                  <a:pt x="1260867" y="1701917"/>
                  <a:pt x="1268395" y="1692842"/>
                  <a:pt x="1274522" y="1682885"/>
                </a:cubicBezTo>
                <a:cubicBezTo>
                  <a:pt x="1294340" y="1650680"/>
                  <a:pt x="1315977" y="1619431"/>
                  <a:pt x="1332888" y="1585609"/>
                </a:cubicBezTo>
                <a:cubicBezTo>
                  <a:pt x="1406417" y="1438553"/>
                  <a:pt x="1343864" y="1555614"/>
                  <a:pt x="1391254" y="1478605"/>
                </a:cubicBezTo>
                <a:cubicBezTo>
                  <a:pt x="1411072" y="1446400"/>
                  <a:pt x="1437662" y="1417202"/>
                  <a:pt x="1449620" y="1381328"/>
                </a:cubicBezTo>
                <a:cubicBezTo>
                  <a:pt x="1463045" y="1341054"/>
                  <a:pt x="1453660" y="1360677"/>
                  <a:pt x="1478803" y="1322962"/>
                </a:cubicBezTo>
                <a:cubicBezTo>
                  <a:pt x="1496738" y="1251224"/>
                  <a:pt x="1477465" y="1316355"/>
                  <a:pt x="1507986" y="1245141"/>
                </a:cubicBezTo>
                <a:cubicBezTo>
                  <a:pt x="1521594" y="1213389"/>
                  <a:pt x="1514127" y="1209307"/>
                  <a:pt x="1537169" y="1177047"/>
                </a:cubicBezTo>
                <a:cubicBezTo>
                  <a:pt x="1545165" y="1165852"/>
                  <a:pt x="1556624" y="1157592"/>
                  <a:pt x="1566352" y="1147864"/>
                </a:cubicBezTo>
                <a:cubicBezTo>
                  <a:pt x="1573582" y="1126174"/>
                  <a:pt x="1581512" y="1097801"/>
                  <a:pt x="1595535" y="1079771"/>
                </a:cubicBezTo>
                <a:cubicBezTo>
                  <a:pt x="1609612" y="1061672"/>
                  <a:pt x="1644173" y="1031132"/>
                  <a:pt x="1644173" y="1031132"/>
                </a:cubicBezTo>
                <a:cubicBezTo>
                  <a:pt x="1661269" y="979845"/>
                  <a:pt x="1642602" y="1021345"/>
                  <a:pt x="1683084" y="972766"/>
                </a:cubicBezTo>
                <a:cubicBezTo>
                  <a:pt x="1690568" y="963785"/>
                  <a:pt x="1695236" y="952712"/>
                  <a:pt x="1702539" y="943583"/>
                </a:cubicBezTo>
                <a:cubicBezTo>
                  <a:pt x="1722754" y="918314"/>
                  <a:pt x="1726478" y="928632"/>
                  <a:pt x="1741450" y="894945"/>
                </a:cubicBezTo>
                <a:cubicBezTo>
                  <a:pt x="1777218" y="814467"/>
                  <a:pt x="1740405" y="857078"/>
                  <a:pt x="1780361" y="817124"/>
                </a:cubicBezTo>
                <a:lnTo>
                  <a:pt x="1819271" y="700392"/>
                </a:lnTo>
                <a:cubicBezTo>
                  <a:pt x="1822514" y="690664"/>
                  <a:pt x="1823311" y="679741"/>
                  <a:pt x="1828999" y="671209"/>
                </a:cubicBezTo>
                <a:cubicBezTo>
                  <a:pt x="1884754" y="587575"/>
                  <a:pt x="1817908" y="693391"/>
                  <a:pt x="1858182" y="612843"/>
                </a:cubicBezTo>
                <a:cubicBezTo>
                  <a:pt x="1879169" y="570869"/>
                  <a:pt x="1877585" y="598487"/>
                  <a:pt x="1887365" y="554477"/>
                </a:cubicBezTo>
                <a:cubicBezTo>
                  <a:pt x="1891644" y="535223"/>
                  <a:pt x="1893565" y="515517"/>
                  <a:pt x="1897093" y="496111"/>
                </a:cubicBezTo>
                <a:cubicBezTo>
                  <a:pt x="1900051" y="479844"/>
                  <a:pt x="1904482" y="463841"/>
                  <a:pt x="1906820" y="447473"/>
                </a:cubicBezTo>
                <a:cubicBezTo>
                  <a:pt x="1910972" y="418405"/>
                  <a:pt x="1911445" y="388840"/>
                  <a:pt x="1916548" y="359924"/>
                </a:cubicBezTo>
                <a:cubicBezTo>
                  <a:pt x="1921195" y="333592"/>
                  <a:pt x="1936003" y="282102"/>
                  <a:pt x="1936003" y="282102"/>
                </a:cubicBezTo>
                <a:cubicBezTo>
                  <a:pt x="1932760" y="259404"/>
                  <a:pt x="1932308" y="236129"/>
                  <a:pt x="1926275" y="214009"/>
                </a:cubicBezTo>
                <a:cubicBezTo>
                  <a:pt x="1922810" y="201303"/>
                  <a:pt x="1897757" y="157607"/>
                  <a:pt x="1887365" y="145915"/>
                </a:cubicBezTo>
                <a:cubicBezTo>
                  <a:pt x="1869086" y="125351"/>
                  <a:pt x="1853608" y="99854"/>
                  <a:pt x="1828999" y="87549"/>
                </a:cubicBezTo>
                <a:cubicBezTo>
                  <a:pt x="1777647" y="61873"/>
                  <a:pt x="1766091" y="51510"/>
                  <a:pt x="1721995" y="38911"/>
                </a:cubicBezTo>
                <a:cubicBezTo>
                  <a:pt x="1709140" y="35238"/>
                  <a:pt x="1695939" y="32856"/>
                  <a:pt x="1683084" y="29183"/>
                </a:cubicBezTo>
                <a:cubicBezTo>
                  <a:pt x="1673225" y="26366"/>
                  <a:pt x="1664015" y="21142"/>
                  <a:pt x="1653901" y="19456"/>
                </a:cubicBezTo>
                <a:cubicBezTo>
                  <a:pt x="1624938" y="14629"/>
                  <a:pt x="1595553" y="12802"/>
                  <a:pt x="1566352" y="9728"/>
                </a:cubicBezTo>
                <a:lnTo>
                  <a:pt x="1469075" y="0"/>
                </a:lnTo>
                <a:lnTo>
                  <a:pt x="593586" y="9728"/>
                </a:lnTo>
                <a:cubicBezTo>
                  <a:pt x="277968" y="15740"/>
                  <a:pt x="527461" y="4967"/>
                  <a:pt x="418488" y="29183"/>
                </a:cubicBezTo>
                <a:cubicBezTo>
                  <a:pt x="332486" y="48294"/>
                  <a:pt x="389051" y="29257"/>
                  <a:pt x="321212" y="48639"/>
                </a:cubicBezTo>
                <a:cubicBezTo>
                  <a:pt x="311353" y="51456"/>
                  <a:pt x="256360" y="48639"/>
                  <a:pt x="243390" y="48639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8238763" y="2002241"/>
            <a:ext cx="838500" cy="1198159"/>
          </a:xfrm>
          <a:custGeom>
            <a:avLst/>
            <a:gdLst>
              <a:gd name="connsiteX0" fmla="*/ 175663 w 838500"/>
              <a:gd name="connsiteY0" fmla="*/ 11385 h 1198159"/>
              <a:gd name="connsiteX1" fmla="*/ 496675 w 838500"/>
              <a:gd name="connsiteY1" fmla="*/ 11385 h 1198159"/>
              <a:gd name="connsiteX2" fmla="*/ 555041 w 838500"/>
              <a:gd name="connsiteY2" fmla="*/ 30840 h 1198159"/>
              <a:gd name="connsiteX3" fmla="*/ 613407 w 838500"/>
              <a:gd name="connsiteY3" fmla="*/ 50295 h 1198159"/>
              <a:gd name="connsiteX4" fmla="*/ 642590 w 838500"/>
              <a:gd name="connsiteY4" fmla="*/ 60023 h 1198159"/>
              <a:gd name="connsiteX5" fmla="*/ 671773 w 838500"/>
              <a:gd name="connsiteY5" fmla="*/ 69750 h 1198159"/>
              <a:gd name="connsiteX6" fmla="*/ 700956 w 838500"/>
              <a:gd name="connsiteY6" fmla="*/ 128116 h 1198159"/>
              <a:gd name="connsiteX7" fmla="*/ 710684 w 838500"/>
              <a:gd name="connsiteY7" fmla="*/ 157299 h 1198159"/>
              <a:gd name="connsiteX8" fmla="*/ 749594 w 838500"/>
              <a:gd name="connsiteY8" fmla="*/ 215665 h 1198159"/>
              <a:gd name="connsiteX9" fmla="*/ 759322 w 838500"/>
              <a:gd name="connsiteY9" fmla="*/ 244848 h 1198159"/>
              <a:gd name="connsiteX10" fmla="*/ 778777 w 838500"/>
              <a:gd name="connsiteY10" fmla="*/ 264304 h 1198159"/>
              <a:gd name="connsiteX11" fmla="*/ 807960 w 838500"/>
              <a:gd name="connsiteY11" fmla="*/ 332397 h 1198159"/>
              <a:gd name="connsiteX12" fmla="*/ 817688 w 838500"/>
              <a:gd name="connsiteY12" fmla="*/ 371308 h 1198159"/>
              <a:gd name="connsiteX13" fmla="*/ 837143 w 838500"/>
              <a:gd name="connsiteY13" fmla="*/ 449129 h 1198159"/>
              <a:gd name="connsiteX14" fmla="*/ 817688 w 838500"/>
              <a:gd name="connsiteY14" fmla="*/ 828508 h 1198159"/>
              <a:gd name="connsiteX15" fmla="*/ 798233 w 838500"/>
              <a:gd name="connsiteY15" fmla="*/ 886874 h 1198159"/>
              <a:gd name="connsiteX16" fmla="*/ 739867 w 838500"/>
              <a:gd name="connsiteY16" fmla="*/ 1013333 h 1198159"/>
              <a:gd name="connsiteX17" fmla="*/ 671773 w 838500"/>
              <a:gd name="connsiteY17" fmla="*/ 1091155 h 1198159"/>
              <a:gd name="connsiteX18" fmla="*/ 642590 w 838500"/>
              <a:gd name="connsiteY18" fmla="*/ 1120338 h 1198159"/>
              <a:gd name="connsiteX19" fmla="*/ 555041 w 838500"/>
              <a:gd name="connsiteY19" fmla="*/ 1149521 h 1198159"/>
              <a:gd name="connsiteX20" fmla="*/ 467492 w 838500"/>
              <a:gd name="connsiteY20" fmla="*/ 1188431 h 1198159"/>
              <a:gd name="connsiteX21" fmla="*/ 438309 w 838500"/>
              <a:gd name="connsiteY21" fmla="*/ 1198159 h 1198159"/>
              <a:gd name="connsiteX22" fmla="*/ 107569 w 838500"/>
              <a:gd name="connsiteY22" fmla="*/ 1188431 h 1198159"/>
              <a:gd name="connsiteX23" fmla="*/ 78386 w 838500"/>
              <a:gd name="connsiteY23" fmla="*/ 1178704 h 1198159"/>
              <a:gd name="connsiteX24" fmla="*/ 49203 w 838500"/>
              <a:gd name="connsiteY24" fmla="*/ 1159248 h 1198159"/>
              <a:gd name="connsiteX25" fmla="*/ 10292 w 838500"/>
              <a:gd name="connsiteY25" fmla="*/ 1071699 h 1198159"/>
              <a:gd name="connsiteX26" fmla="*/ 565 w 838500"/>
              <a:gd name="connsiteY26" fmla="*/ 1042516 h 1198159"/>
              <a:gd name="connsiteX27" fmla="*/ 20020 w 838500"/>
              <a:gd name="connsiteY27" fmla="*/ 692321 h 1198159"/>
              <a:gd name="connsiteX28" fmla="*/ 39475 w 838500"/>
              <a:gd name="connsiteY28" fmla="*/ 633955 h 1198159"/>
              <a:gd name="connsiteX29" fmla="*/ 49203 w 838500"/>
              <a:gd name="connsiteY29" fmla="*/ 595044 h 1198159"/>
              <a:gd name="connsiteX30" fmla="*/ 78386 w 838500"/>
              <a:gd name="connsiteY30" fmla="*/ 507495 h 1198159"/>
              <a:gd name="connsiteX31" fmla="*/ 88114 w 838500"/>
              <a:gd name="connsiteY31" fmla="*/ 478312 h 1198159"/>
              <a:gd name="connsiteX32" fmla="*/ 97841 w 838500"/>
              <a:gd name="connsiteY32" fmla="*/ 449129 h 1198159"/>
              <a:gd name="connsiteX33" fmla="*/ 88114 w 838500"/>
              <a:gd name="connsiteY33" fmla="*/ 322670 h 1198159"/>
              <a:gd name="connsiteX34" fmla="*/ 78386 w 838500"/>
              <a:gd name="connsiteY34" fmla="*/ 293487 h 1198159"/>
              <a:gd name="connsiteX35" fmla="*/ 88114 w 838500"/>
              <a:gd name="connsiteY35" fmla="*/ 137844 h 1198159"/>
              <a:gd name="connsiteX36" fmla="*/ 136752 w 838500"/>
              <a:gd name="connsiteY36" fmla="*/ 69750 h 1198159"/>
              <a:gd name="connsiteX37" fmla="*/ 175663 w 838500"/>
              <a:gd name="connsiteY37" fmla="*/ 11385 h 119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38500" h="1198159">
                <a:moveTo>
                  <a:pt x="175663" y="11385"/>
                </a:moveTo>
                <a:cubicBezTo>
                  <a:pt x="235650" y="1657"/>
                  <a:pt x="285295" y="-8432"/>
                  <a:pt x="496675" y="11385"/>
                </a:cubicBezTo>
                <a:cubicBezTo>
                  <a:pt x="517093" y="13299"/>
                  <a:pt x="535586" y="24355"/>
                  <a:pt x="555041" y="30840"/>
                </a:cubicBezTo>
                <a:lnTo>
                  <a:pt x="613407" y="50295"/>
                </a:lnTo>
                <a:lnTo>
                  <a:pt x="642590" y="60023"/>
                </a:lnTo>
                <a:lnTo>
                  <a:pt x="671773" y="69750"/>
                </a:lnTo>
                <a:cubicBezTo>
                  <a:pt x="696225" y="143103"/>
                  <a:pt x="663241" y="52686"/>
                  <a:pt x="700956" y="128116"/>
                </a:cubicBezTo>
                <a:cubicBezTo>
                  <a:pt x="705542" y="137287"/>
                  <a:pt x="705704" y="148335"/>
                  <a:pt x="710684" y="157299"/>
                </a:cubicBezTo>
                <a:cubicBezTo>
                  <a:pt x="722039" y="177739"/>
                  <a:pt x="742200" y="193483"/>
                  <a:pt x="749594" y="215665"/>
                </a:cubicBezTo>
                <a:cubicBezTo>
                  <a:pt x="752837" y="225393"/>
                  <a:pt x="754046" y="236055"/>
                  <a:pt x="759322" y="244848"/>
                </a:cubicBezTo>
                <a:cubicBezTo>
                  <a:pt x="764041" y="252712"/>
                  <a:pt x="773690" y="256673"/>
                  <a:pt x="778777" y="264304"/>
                </a:cubicBezTo>
                <a:cubicBezTo>
                  <a:pt x="791751" y="283765"/>
                  <a:pt x="801474" y="309695"/>
                  <a:pt x="807960" y="332397"/>
                </a:cubicBezTo>
                <a:cubicBezTo>
                  <a:pt x="811633" y="345252"/>
                  <a:pt x="814015" y="358453"/>
                  <a:pt x="817688" y="371308"/>
                </a:cubicBezTo>
                <a:cubicBezTo>
                  <a:pt x="837629" y="441099"/>
                  <a:pt x="817369" y="350251"/>
                  <a:pt x="837143" y="449129"/>
                </a:cubicBezTo>
                <a:cubicBezTo>
                  <a:pt x="836123" y="483802"/>
                  <a:pt x="847669" y="718577"/>
                  <a:pt x="817688" y="828508"/>
                </a:cubicBezTo>
                <a:cubicBezTo>
                  <a:pt x="812292" y="848293"/>
                  <a:pt x="805434" y="867672"/>
                  <a:pt x="798233" y="886874"/>
                </a:cubicBezTo>
                <a:cubicBezTo>
                  <a:pt x="769830" y="962616"/>
                  <a:pt x="773723" y="965935"/>
                  <a:pt x="739867" y="1013333"/>
                </a:cubicBezTo>
                <a:cubicBezTo>
                  <a:pt x="706377" y="1060220"/>
                  <a:pt x="714570" y="1048358"/>
                  <a:pt x="671773" y="1091155"/>
                </a:cubicBezTo>
                <a:cubicBezTo>
                  <a:pt x="662045" y="1100883"/>
                  <a:pt x="655641" y="1115988"/>
                  <a:pt x="642590" y="1120338"/>
                </a:cubicBezTo>
                <a:cubicBezTo>
                  <a:pt x="613407" y="1130066"/>
                  <a:pt x="580636" y="1132458"/>
                  <a:pt x="555041" y="1149521"/>
                </a:cubicBezTo>
                <a:cubicBezTo>
                  <a:pt x="508794" y="1180352"/>
                  <a:pt x="536950" y="1165278"/>
                  <a:pt x="467492" y="1188431"/>
                </a:cubicBezTo>
                <a:lnTo>
                  <a:pt x="438309" y="1198159"/>
                </a:lnTo>
                <a:cubicBezTo>
                  <a:pt x="328062" y="1194916"/>
                  <a:pt x="217703" y="1194384"/>
                  <a:pt x="107569" y="1188431"/>
                </a:cubicBezTo>
                <a:cubicBezTo>
                  <a:pt x="97330" y="1187878"/>
                  <a:pt x="87557" y="1183290"/>
                  <a:pt x="78386" y="1178704"/>
                </a:cubicBezTo>
                <a:cubicBezTo>
                  <a:pt x="67929" y="1173475"/>
                  <a:pt x="58931" y="1165733"/>
                  <a:pt x="49203" y="1159248"/>
                </a:cubicBezTo>
                <a:cubicBezTo>
                  <a:pt x="18373" y="1113003"/>
                  <a:pt x="33444" y="1141154"/>
                  <a:pt x="10292" y="1071699"/>
                </a:cubicBezTo>
                <a:lnTo>
                  <a:pt x="565" y="1042516"/>
                </a:lnTo>
                <a:cubicBezTo>
                  <a:pt x="2088" y="995306"/>
                  <a:pt x="-7996" y="795046"/>
                  <a:pt x="20020" y="692321"/>
                </a:cubicBezTo>
                <a:cubicBezTo>
                  <a:pt x="25416" y="672536"/>
                  <a:pt x="34501" y="653850"/>
                  <a:pt x="39475" y="633955"/>
                </a:cubicBezTo>
                <a:cubicBezTo>
                  <a:pt x="42718" y="620985"/>
                  <a:pt x="45361" y="607850"/>
                  <a:pt x="49203" y="595044"/>
                </a:cubicBezTo>
                <a:cubicBezTo>
                  <a:pt x="49213" y="595009"/>
                  <a:pt x="73516" y="522104"/>
                  <a:pt x="78386" y="507495"/>
                </a:cubicBezTo>
                <a:lnTo>
                  <a:pt x="88114" y="478312"/>
                </a:lnTo>
                <a:lnTo>
                  <a:pt x="97841" y="449129"/>
                </a:lnTo>
                <a:cubicBezTo>
                  <a:pt x="94599" y="406976"/>
                  <a:pt x="93358" y="364621"/>
                  <a:pt x="88114" y="322670"/>
                </a:cubicBezTo>
                <a:cubicBezTo>
                  <a:pt x="86842" y="312495"/>
                  <a:pt x="78386" y="303741"/>
                  <a:pt x="78386" y="293487"/>
                </a:cubicBezTo>
                <a:cubicBezTo>
                  <a:pt x="78386" y="241505"/>
                  <a:pt x="82672" y="189541"/>
                  <a:pt x="88114" y="137844"/>
                </a:cubicBezTo>
                <a:cubicBezTo>
                  <a:pt x="91768" y="103133"/>
                  <a:pt x="111831" y="94671"/>
                  <a:pt x="136752" y="69750"/>
                </a:cubicBezTo>
                <a:cubicBezTo>
                  <a:pt x="168227" y="38275"/>
                  <a:pt x="115676" y="21113"/>
                  <a:pt x="175663" y="11385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6634264" y="1789889"/>
            <a:ext cx="1653702" cy="1639013"/>
          </a:xfrm>
          <a:custGeom>
            <a:avLst/>
            <a:gdLst>
              <a:gd name="connsiteX0" fmla="*/ 214008 w 1653702"/>
              <a:gd name="connsiteY0" fmla="*/ 116732 h 1639013"/>
              <a:gd name="connsiteX1" fmla="*/ 204281 w 1653702"/>
              <a:gd name="connsiteY1" fmla="*/ 165371 h 1639013"/>
              <a:gd name="connsiteX2" fmla="*/ 184825 w 1653702"/>
              <a:gd name="connsiteY2" fmla="*/ 204281 h 1639013"/>
              <a:gd name="connsiteX3" fmla="*/ 204281 w 1653702"/>
              <a:gd name="connsiteY3" fmla="*/ 321013 h 1639013"/>
              <a:gd name="connsiteX4" fmla="*/ 194553 w 1653702"/>
              <a:gd name="connsiteY4" fmla="*/ 749030 h 1639013"/>
              <a:gd name="connsiteX5" fmla="*/ 184825 w 1653702"/>
              <a:gd name="connsiteY5" fmla="*/ 778213 h 1639013"/>
              <a:gd name="connsiteX6" fmla="*/ 175098 w 1653702"/>
              <a:gd name="connsiteY6" fmla="*/ 817124 h 1639013"/>
              <a:gd name="connsiteX7" fmla="*/ 155642 w 1653702"/>
              <a:gd name="connsiteY7" fmla="*/ 914400 h 1639013"/>
              <a:gd name="connsiteX8" fmla="*/ 145915 w 1653702"/>
              <a:gd name="connsiteY8" fmla="*/ 943583 h 1639013"/>
              <a:gd name="connsiteX9" fmla="*/ 116732 w 1653702"/>
              <a:gd name="connsiteY9" fmla="*/ 953311 h 1639013"/>
              <a:gd name="connsiteX10" fmla="*/ 97276 w 1653702"/>
              <a:gd name="connsiteY10" fmla="*/ 972766 h 1639013"/>
              <a:gd name="connsiteX11" fmla="*/ 68093 w 1653702"/>
              <a:gd name="connsiteY11" fmla="*/ 992222 h 1639013"/>
              <a:gd name="connsiteX12" fmla="*/ 48638 w 1653702"/>
              <a:gd name="connsiteY12" fmla="*/ 1021405 h 1639013"/>
              <a:gd name="connsiteX13" fmla="*/ 19455 w 1653702"/>
              <a:gd name="connsiteY13" fmla="*/ 1050588 h 1639013"/>
              <a:gd name="connsiteX14" fmla="*/ 0 w 1653702"/>
              <a:gd name="connsiteY14" fmla="*/ 1118681 h 1639013"/>
              <a:gd name="connsiteX15" fmla="*/ 19455 w 1653702"/>
              <a:gd name="connsiteY15" fmla="*/ 1264596 h 1639013"/>
              <a:gd name="connsiteX16" fmla="*/ 38910 w 1653702"/>
              <a:gd name="connsiteY16" fmla="*/ 1322962 h 1639013"/>
              <a:gd name="connsiteX17" fmla="*/ 107004 w 1653702"/>
              <a:gd name="connsiteY17" fmla="*/ 1381328 h 1639013"/>
              <a:gd name="connsiteX18" fmla="*/ 165370 w 1653702"/>
              <a:gd name="connsiteY18" fmla="*/ 1400783 h 1639013"/>
              <a:gd name="connsiteX19" fmla="*/ 272374 w 1653702"/>
              <a:gd name="connsiteY19" fmla="*/ 1391056 h 1639013"/>
              <a:gd name="connsiteX20" fmla="*/ 340468 w 1653702"/>
              <a:gd name="connsiteY20" fmla="*/ 1313234 h 1639013"/>
              <a:gd name="connsiteX21" fmla="*/ 398834 w 1653702"/>
              <a:gd name="connsiteY21" fmla="*/ 1264596 h 1639013"/>
              <a:gd name="connsiteX22" fmla="*/ 437745 w 1653702"/>
              <a:gd name="connsiteY22" fmla="*/ 1215958 h 1639013"/>
              <a:gd name="connsiteX23" fmla="*/ 447472 w 1653702"/>
              <a:gd name="connsiteY23" fmla="*/ 1254868 h 1639013"/>
              <a:gd name="connsiteX24" fmla="*/ 457200 w 1653702"/>
              <a:gd name="connsiteY24" fmla="*/ 1400783 h 1639013"/>
              <a:gd name="connsiteX25" fmla="*/ 476655 w 1653702"/>
              <a:gd name="connsiteY25" fmla="*/ 1459149 h 1639013"/>
              <a:gd name="connsiteX26" fmla="*/ 544749 w 1653702"/>
              <a:gd name="connsiteY26" fmla="*/ 1517515 h 1639013"/>
              <a:gd name="connsiteX27" fmla="*/ 573932 w 1653702"/>
              <a:gd name="connsiteY27" fmla="*/ 1527243 h 1639013"/>
              <a:gd name="connsiteX28" fmla="*/ 603115 w 1653702"/>
              <a:gd name="connsiteY28" fmla="*/ 1546698 h 1639013"/>
              <a:gd name="connsiteX29" fmla="*/ 671208 w 1653702"/>
              <a:gd name="connsiteY29" fmla="*/ 1575881 h 1639013"/>
              <a:gd name="connsiteX30" fmla="*/ 700391 w 1653702"/>
              <a:gd name="connsiteY30" fmla="*/ 1595337 h 1639013"/>
              <a:gd name="connsiteX31" fmla="*/ 739302 w 1653702"/>
              <a:gd name="connsiteY31" fmla="*/ 1605064 h 1639013"/>
              <a:gd name="connsiteX32" fmla="*/ 836579 w 1653702"/>
              <a:gd name="connsiteY32" fmla="*/ 1624520 h 1639013"/>
              <a:gd name="connsiteX33" fmla="*/ 972766 w 1653702"/>
              <a:gd name="connsiteY33" fmla="*/ 1624520 h 1639013"/>
              <a:gd name="connsiteX34" fmla="*/ 992221 w 1653702"/>
              <a:gd name="connsiteY34" fmla="*/ 1605064 h 1639013"/>
              <a:gd name="connsiteX35" fmla="*/ 1040859 w 1653702"/>
              <a:gd name="connsiteY35" fmla="*/ 1517515 h 1639013"/>
              <a:gd name="connsiteX36" fmla="*/ 1079770 w 1653702"/>
              <a:gd name="connsiteY36" fmla="*/ 1449422 h 1639013"/>
              <a:gd name="connsiteX37" fmla="*/ 1128408 w 1653702"/>
              <a:gd name="connsiteY37" fmla="*/ 1410511 h 1639013"/>
              <a:gd name="connsiteX38" fmla="*/ 1167319 w 1653702"/>
              <a:gd name="connsiteY38" fmla="*/ 1371600 h 1639013"/>
              <a:gd name="connsiteX39" fmla="*/ 1225685 w 1653702"/>
              <a:gd name="connsiteY39" fmla="*/ 1332690 h 1639013"/>
              <a:gd name="connsiteX40" fmla="*/ 1254868 w 1653702"/>
              <a:gd name="connsiteY40" fmla="*/ 1293779 h 1639013"/>
              <a:gd name="connsiteX41" fmla="*/ 1274323 w 1653702"/>
              <a:gd name="connsiteY41" fmla="*/ 1264596 h 1639013"/>
              <a:gd name="connsiteX42" fmla="*/ 1313234 w 1653702"/>
              <a:gd name="connsiteY42" fmla="*/ 1225685 h 1639013"/>
              <a:gd name="connsiteX43" fmla="*/ 1332689 w 1653702"/>
              <a:gd name="connsiteY43" fmla="*/ 1196502 h 1639013"/>
              <a:gd name="connsiteX44" fmla="*/ 1342417 w 1653702"/>
              <a:gd name="connsiteY44" fmla="*/ 1167320 h 1639013"/>
              <a:gd name="connsiteX45" fmla="*/ 1400783 w 1653702"/>
              <a:gd name="connsiteY45" fmla="*/ 1079771 h 1639013"/>
              <a:gd name="connsiteX46" fmla="*/ 1420238 w 1653702"/>
              <a:gd name="connsiteY46" fmla="*/ 1050588 h 1639013"/>
              <a:gd name="connsiteX47" fmla="*/ 1439693 w 1653702"/>
              <a:gd name="connsiteY47" fmla="*/ 1021405 h 1639013"/>
              <a:gd name="connsiteX48" fmla="*/ 1459149 w 1653702"/>
              <a:gd name="connsiteY48" fmla="*/ 1001949 h 1639013"/>
              <a:gd name="connsiteX49" fmla="*/ 1478604 w 1653702"/>
              <a:gd name="connsiteY49" fmla="*/ 972766 h 1639013"/>
              <a:gd name="connsiteX50" fmla="*/ 1507787 w 1653702"/>
              <a:gd name="connsiteY50" fmla="*/ 963039 h 1639013"/>
              <a:gd name="connsiteX51" fmla="*/ 1546698 w 1653702"/>
              <a:gd name="connsiteY51" fmla="*/ 914400 h 1639013"/>
              <a:gd name="connsiteX52" fmla="*/ 1575881 w 1653702"/>
              <a:gd name="connsiteY52" fmla="*/ 885217 h 1639013"/>
              <a:gd name="connsiteX53" fmla="*/ 1605064 w 1653702"/>
              <a:gd name="connsiteY53" fmla="*/ 836579 h 1639013"/>
              <a:gd name="connsiteX54" fmla="*/ 1624519 w 1653702"/>
              <a:gd name="connsiteY54" fmla="*/ 749030 h 1639013"/>
              <a:gd name="connsiteX55" fmla="*/ 1643974 w 1653702"/>
              <a:gd name="connsiteY55" fmla="*/ 719847 h 1639013"/>
              <a:gd name="connsiteX56" fmla="*/ 1653702 w 1653702"/>
              <a:gd name="connsiteY56" fmla="*/ 690664 h 1639013"/>
              <a:gd name="connsiteX57" fmla="*/ 1643974 w 1653702"/>
              <a:gd name="connsiteY57" fmla="*/ 564205 h 1639013"/>
              <a:gd name="connsiteX58" fmla="*/ 1634247 w 1653702"/>
              <a:gd name="connsiteY58" fmla="*/ 369651 h 1639013"/>
              <a:gd name="connsiteX59" fmla="*/ 1624519 w 1653702"/>
              <a:gd name="connsiteY59" fmla="*/ 330741 h 1639013"/>
              <a:gd name="connsiteX60" fmla="*/ 1566153 w 1653702"/>
              <a:gd name="connsiteY60" fmla="*/ 233464 h 1639013"/>
              <a:gd name="connsiteX61" fmla="*/ 1527242 w 1653702"/>
              <a:gd name="connsiteY61" fmla="*/ 175098 h 1639013"/>
              <a:gd name="connsiteX62" fmla="*/ 1507787 w 1653702"/>
              <a:gd name="connsiteY62" fmla="*/ 145915 h 1639013"/>
              <a:gd name="connsiteX63" fmla="*/ 1439693 w 1653702"/>
              <a:gd name="connsiteY63" fmla="*/ 107005 h 1639013"/>
              <a:gd name="connsiteX64" fmla="*/ 1420238 w 1653702"/>
              <a:gd name="connsiteY64" fmla="*/ 87549 h 1639013"/>
              <a:gd name="connsiteX65" fmla="*/ 1381327 w 1653702"/>
              <a:gd name="connsiteY65" fmla="*/ 77822 h 1639013"/>
              <a:gd name="connsiteX66" fmla="*/ 1274323 w 1653702"/>
              <a:gd name="connsiteY66" fmla="*/ 48639 h 1639013"/>
              <a:gd name="connsiteX67" fmla="*/ 1118681 w 1653702"/>
              <a:gd name="connsiteY67" fmla="*/ 29183 h 1639013"/>
              <a:gd name="connsiteX68" fmla="*/ 885217 w 1653702"/>
              <a:gd name="connsiteY68" fmla="*/ 0 h 1639013"/>
              <a:gd name="connsiteX69" fmla="*/ 486383 w 1653702"/>
              <a:gd name="connsiteY69" fmla="*/ 9728 h 1639013"/>
              <a:gd name="connsiteX70" fmla="*/ 379379 w 1653702"/>
              <a:gd name="connsiteY70" fmla="*/ 38911 h 1639013"/>
              <a:gd name="connsiteX71" fmla="*/ 350196 w 1653702"/>
              <a:gd name="connsiteY71" fmla="*/ 58366 h 1639013"/>
              <a:gd name="connsiteX72" fmla="*/ 321013 w 1653702"/>
              <a:gd name="connsiteY72" fmla="*/ 68094 h 1639013"/>
              <a:gd name="connsiteX73" fmla="*/ 291830 w 1653702"/>
              <a:gd name="connsiteY73" fmla="*/ 87549 h 1639013"/>
              <a:gd name="connsiteX74" fmla="*/ 214008 w 1653702"/>
              <a:gd name="connsiteY74" fmla="*/ 116732 h 163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653702" h="1639013">
                <a:moveTo>
                  <a:pt x="214008" y="116732"/>
                </a:moveTo>
                <a:cubicBezTo>
                  <a:pt x="199416" y="129702"/>
                  <a:pt x="209510" y="149685"/>
                  <a:pt x="204281" y="165371"/>
                </a:cubicBezTo>
                <a:cubicBezTo>
                  <a:pt x="199695" y="179128"/>
                  <a:pt x="185937" y="189823"/>
                  <a:pt x="184825" y="204281"/>
                </a:cubicBezTo>
                <a:cubicBezTo>
                  <a:pt x="180752" y="257224"/>
                  <a:pt x="190482" y="279618"/>
                  <a:pt x="204281" y="321013"/>
                </a:cubicBezTo>
                <a:cubicBezTo>
                  <a:pt x="201038" y="463685"/>
                  <a:pt x="200620" y="606450"/>
                  <a:pt x="194553" y="749030"/>
                </a:cubicBezTo>
                <a:cubicBezTo>
                  <a:pt x="194117" y="759275"/>
                  <a:pt x="187642" y="768354"/>
                  <a:pt x="184825" y="778213"/>
                </a:cubicBezTo>
                <a:cubicBezTo>
                  <a:pt x="181152" y="791068"/>
                  <a:pt x="177899" y="804051"/>
                  <a:pt x="175098" y="817124"/>
                </a:cubicBezTo>
                <a:cubicBezTo>
                  <a:pt x="168169" y="849458"/>
                  <a:pt x="166098" y="883029"/>
                  <a:pt x="155642" y="914400"/>
                </a:cubicBezTo>
                <a:cubicBezTo>
                  <a:pt x="152400" y="924128"/>
                  <a:pt x="153165" y="936332"/>
                  <a:pt x="145915" y="943583"/>
                </a:cubicBezTo>
                <a:cubicBezTo>
                  <a:pt x="138664" y="950834"/>
                  <a:pt x="126460" y="950068"/>
                  <a:pt x="116732" y="953311"/>
                </a:cubicBezTo>
                <a:cubicBezTo>
                  <a:pt x="110247" y="959796"/>
                  <a:pt x="104438" y="967037"/>
                  <a:pt x="97276" y="972766"/>
                </a:cubicBezTo>
                <a:cubicBezTo>
                  <a:pt x="88147" y="980069"/>
                  <a:pt x="76360" y="983955"/>
                  <a:pt x="68093" y="992222"/>
                </a:cubicBezTo>
                <a:cubicBezTo>
                  <a:pt x="59826" y="1000489"/>
                  <a:pt x="56122" y="1012424"/>
                  <a:pt x="48638" y="1021405"/>
                </a:cubicBezTo>
                <a:cubicBezTo>
                  <a:pt x="39831" y="1031973"/>
                  <a:pt x="29183" y="1040860"/>
                  <a:pt x="19455" y="1050588"/>
                </a:cubicBezTo>
                <a:cubicBezTo>
                  <a:pt x="14867" y="1064352"/>
                  <a:pt x="0" y="1106463"/>
                  <a:pt x="0" y="1118681"/>
                </a:cubicBezTo>
                <a:cubicBezTo>
                  <a:pt x="0" y="1169661"/>
                  <a:pt x="5123" y="1216823"/>
                  <a:pt x="19455" y="1264596"/>
                </a:cubicBezTo>
                <a:cubicBezTo>
                  <a:pt x="25348" y="1284239"/>
                  <a:pt x="24409" y="1308461"/>
                  <a:pt x="38910" y="1322962"/>
                </a:cubicBezTo>
                <a:cubicBezTo>
                  <a:pt x="58196" y="1342248"/>
                  <a:pt x="80336" y="1369476"/>
                  <a:pt x="107004" y="1381328"/>
                </a:cubicBezTo>
                <a:cubicBezTo>
                  <a:pt x="125744" y="1389657"/>
                  <a:pt x="165370" y="1400783"/>
                  <a:pt x="165370" y="1400783"/>
                </a:cubicBezTo>
                <a:cubicBezTo>
                  <a:pt x="201038" y="1397541"/>
                  <a:pt x="238839" y="1403631"/>
                  <a:pt x="272374" y="1391056"/>
                </a:cubicBezTo>
                <a:cubicBezTo>
                  <a:pt x="322855" y="1372126"/>
                  <a:pt x="311571" y="1342131"/>
                  <a:pt x="340468" y="1313234"/>
                </a:cubicBezTo>
                <a:cubicBezTo>
                  <a:pt x="416987" y="1236715"/>
                  <a:pt x="319153" y="1360214"/>
                  <a:pt x="398834" y="1264596"/>
                </a:cubicBezTo>
                <a:cubicBezTo>
                  <a:pt x="460181" y="1190979"/>
                  <a:pt x="381150" y="1272551"/>
                  <a:pt x="437745" y="1215958"/>
                </a:cubicBezTo>
                <a:cubicBezTo>
                  <a:pt x="440987" y="1228928"/>
                  <a:pt x="446072" y="1241572"/>
                  <a:pt x="447472" y="1254868"/>
                </a:cubicBezTo>
                <a:cubicBezTo>
                  <a:pt x="452575" y="1303346"/>
                  <a:pt x="450306" y="1352527"/>
                  <a:pt x="457200" y="1400783"/>
                </a:cubicBezTo>
                <a:cubicBezTo>
                  <a:pt x="460100" y="1421085"/>
                  <a:pt x="462154" y="1444648"/>
                  <a:pt x="476655" y="1459149"/>
                </a:cubicBezTo>
                <a:cubicBezTo>
                  <a:pt x="500590" y="1483084"/>
                  <a:pt x="515118" y="1502699"/>
                  <a:pt x="544749" y="1517515"/>
                </a:cubicBezTo>
                <a:cubicBezTo>
                  <a:pt x="553920" y="1522101"/>
                  <a:pt x="564761" y="1522657"/>
                  <a:pt x="573932" y="1527243"/>
                </a:cubicBezTo>
                <a:cubicBezTo>
                  <a:pt x="584389" y="1532471"/>
                  <a:pt x="592964" y="1540897"/>
                  <a:pt x="603115" y="1546698"/>
                </a:cubicBezTo>
                <a:cubicBezTo>
                  <a:pt x="636777" y="1565934"/>
                  <a:pt x="638464" y="1564967"/>
                  <a:pt x="671208" y="1575881"/>
                </a:cubicBezTo>
                <a:cubicBezTo>
                  <a:pt x="680936" y="1582366"/>
                  <a:pt x="689645" y="1590732"/>
                  <a:pt x="700391" y="1595337"/>
                </a:cubicBezTo>
                <a:cubicBezTo>
                  <a:pt x="712679" y="1600603"/>
                  <a:pt x="726447" y="1601391"/>
                  <a:pt x="739302" y="1605064"/>
                </a:cubicBezTo>
                <a:cubicBezTo>
                  <a:pt x="807223" y="1624469"/>
                  <a:pt x="720353" y="1607916"/>
                  <a:pt x="836579" y="1624520"/>
                </a:cubicBezTo>
                <a:cubicBezTo>
                  <a:pt x="891418" y="1642799"/>
                  <a:pt x="884615" y="1644863"/>
                  <a:pt x="972766" y="1624520"/>
                </a:cubicBezTo>
                <a:cubicBezTo>
                  <a:pt x="981703" y="1622458"/>
                  <a:pt x="985736" y="1611549"/>
                  <a:pt x="992221" y="1605064"/>
                </a:cubicBezTo>
                <a:cubicBezTo>
                  <a:pt x="1019120" y="1524371"/>
                  <a:pt x="973968" y="1651290"/>
                  <a:pt x="1040859" y="1517515"/>
                </a:cubicBezTo>
                <a:cubicBezTo>
                  <a:pt x="1054173" y="1490889"/>
                  <a:pt x="1061439" y="1472337"/>
                  <a:pt x="1079770" y="1449422"/>
                </a:cubicBezTo>
                <a:cubicBezTo>
                  <a:pt x="1103855" y="1419315"/>
                  <a:pt x="1096230" y="1438092"/>
                  <a:pt x="1128408" y="1410511"/>
                </a:cubicBezTo>
                <a:cubicBezTo>
                  <a:pt x="1142335" y="1398574"/>
                  <a:pt x="1152057" y="1381775"/>
                  <a:pt x="1167319" y="1371600"/>
                </a:cubicBezTo>
                <a:lnTo>
                  <a:pt x="1225685" y="1332690"/>
                </a:lnTo>
                <a:cubicBezTo>
                  <a:pt x="1235413" y="1319720"/>
                  <a:pt x="1245445" y="1306972"/>
                  <a:pt x="1254868" y="1293779"/>
                </a:cubicBezTo>
                <a:cubicBezTo>
                  <a:pt x="1261663" y="1284265"/>
                  <a:pt x="1266715" y="1273473"/>
                  <a:pt x="1274323" y="1264596"/>
                </a:cubicBezTo>
                <a:cubicBezTo>
                  <a:pt x="1286260" y="1250669"/>
                  <a:pt x="1303059" y="1240947"/>
                  <a:pt x="1313234" y="1225685"/>
                </a:cubicBezTo>
                <a:cubicBezTo>
                  <a:pt x="1319719" y="1215957"/>
                  <a:pt x="1327460" y="1206959"/>
                  <a:pt x="1332689" y="1196502"/>
                </a:cubicBezTo>
                <a:cubicBezTo>
                  <a:pt x="1337275" y="1187331"/>
                  <a:pt x="1337437" y="1176283"/>
                  <a:pt x="1342417" y="1167320"/>
                </a:cubicBezTo>
                <a:cubicBezTo>
                  <a:pt x="1342431" y="1167295"/>
                  <a:pt x="1391047" y="1094374"/>
                  <a:pt x="1400783" y="1079771"/>
                </a:cubicBezTo>
                <a:lnTo>
                  <a:pt x="1420238" y="1050588"/>
                </a:lnTo>
                <a:cubicBezTo>
                  <a:pt x="1426723" y="1040860"/>
                  <a:pt x="1431426" y="1029672"/>
                  <a:pt x="1439693" y="1021405"/>
                </a:cubicBezTo>
                <a:cubicBezTo>
                  <a:pt x="1446178" y="1014920"/>
                  <a:pt x="1453420" y="1009111"/>
                  <a:pt x="1459149" y="1001949"/>
                </a:cubicBezTo>
                <a:cubicBezTo>
                  <a:pt x="1466452" y="992820"/>
                  <a:pt x="1469475" y="980069"/>
                  <a:pt x="1478604" y="972766"/>
                </a:cubicBezTo>
                <a:cubicBezTo>
                  <a:pt x="1486611" y="966361"/>
                  <a:pt x="1498059" y="966281"/>
                  <a:pt x="1507787" y="963039"/>
                </a:cubicBezTo>
                <a:cubicBezTo>
                  <a:pt x="1564395" y="906428"/>
                  <a:pt x="1485331" y="988039"/>
                  <a:pt x="1546698" y="914400"/>
                </a:cubicBezTo>
                <a:cubicBezTo>
                  <a:pt x="1555505" y="903832"/>
                  <a:pt x="1566153" y="894945"/>
                  <a:pt x="1575881" y="885217"/>
                </a:cubicBezTo>
                <a:cubicBezTo>
                  <a:pt x="1603436" y="802547"/>
                  <a:pt x="1565005" y="903343"/>
                  <a:pt x="1605064" y="836579"/>
                </a:cubicBezTo>
                <a:cubicBezTo>
                  <a:pt x="1618411" y="814334"/>
                  <a:pt x="1618138" y="768172"/>
                  <a:pt x="1624519" y="749030"/>
                </a:cubicBezTo>
                <a:cubicBezTo>
                  <a:pt x="1628216" y="737939"/>
                  <a:pt x="1638746" y="730304"/>
                  <a:pt x="1643974" y="719847"/>
                </a:cubicBezTo>
                <a:cubicBezTo>
                  <a:pt x="1648560" y="710676"/>
                  <a:pt x="1650459" y="700392"/>
                  <a:pt x="1653702" y="690664"/>
                </a:cubicBezTo>
                <a:cubicBezTo>
                  <a:pt x="1650459" y="648511"/>
                  <a:pt x="1646532" y="606405"/>
                  <a:pt x="1643974" y="564205"/>
                </a:cubicBezTo>
                <a:cubicBezTo>
                  <a:pt x="1640046" y="499392"/>
                  <a:pt x="1639639" y="434359"/>
                  <a:pt x="1634247" y="369651"/>
                </a:cubicBezTo>
                <a:cubicBezTo>
                  <a:pt x="1633137" y="356328"/>
                  <a:pt x="1629213" y="343259"/>
                  <a:pt x="1624519" y="330741"/>
                </a:cubicBezTo>
                <a:cubicBezTo>
                  <a:pt x="1611698" y="296552"/>
                  <a:pt x="1585550" y="262560"/>
                  <a:pt x="1566153" y="233464"/>
                </a:cubicBezTo>
                <a:lnTo>
                  <a:pt x="1527242" y="175098"/>
                </a:lnTo>
                <a:cubicBezTo>
                  <a:pt x="1520757" y="165370"/>
                  <a:pt x="1517515" y="152400"/>
                  <a:pt x="1507787" y="145915"/>
                </a:cubicBezTo>
                <a:cubicBezTo>
                  <a:pt x="1466538" y="118416"/>
                  <a:pt x="1489061" y="131688"/>
                  <a:pt x="1439693" y="107005"/>
                </a:cubicBezTo>
                <a:cubicBezTo>
                  <a:pt x="1433208" y="100520"/>
                  <a:pt x="1428441" y="91651"/>
                  <a:pt x="1420238" y="87549"/>
                </a:cubicBezTo>
                <a:cubicBezTo>
                  <a:pt x="1408280" y="81570"/>
                  <a:pt x="1394182" y="81495"/>
                  <a:pt x="1381327" y="77822"/>
                </a:cubicBezTo>
                <a:cubicBezTo>
                  <a:pt x="1336783" y="65095"/>
                  <a:pt x="1336003" y="56349"/>
                  <a:pt x="1274323" y="48639"/>
                </a:cubicBezTo>
                <a:lnTo>
                  <a:pt x="1118681" y="29183"/>
                </a:lnTo>
                <a:cubicBezTo>
                  <a:pt x="898010" y="3221"/>
                  <a:pt x="1010232" y="20836"/>
                  <a:pt x="885217" y="0"/>
                </a:cubicBezTo>
                <a:lnTo>
                  <a:pt x="486383" y="9728"/>
                </a:lnTo>
                <a:cubicBezTo>
                  <a:pt x="466837" y="10578"/>
                  <a:pt x="392403" y="30228"/>
                  <a:pt x="379379" y="38911"/>
                </a:cubicBezTo>
                <a:cubicBezTo>
                  <a:pt x="369651" y="45396"/>
                  <a:pt x="360653" y="53138"/>
                  <a:pt x="350196" y="58366"/>
                </a:cubicBezTo>
                <a:cubicBezTo>
                  <a:pt x="341025" y="62952"/>
                  <a:pt x="330184" y="63508"/>
                  <a:pt x="321013" y="68094"/>
                </a:cubicBezTo>
                <a:cubicBezTo>
                  <a:pt x="310556" y="73322"/>
                  <a:pt x="302513" y="82801"/>
                  <a:pt x="291830" y="87549"/>
                </a:cubicBezTo>
                <a:cubicBezTo>
                  <a:pt x="216569" y="120999"/>
                  <a:pt x="228600" y="103762"/>
                  <a:pt x="214008" y="116732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9184" y="3754876"/>
            <a:ext cx="1711871" cy="19260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3353737" y="3715966"/>
            <a:ext cx="1656008" cy="1595336"/>
          </a:xfrm>
          <a:custGeom>
            <a:avLst/>
            <a:gdLst>
              <a:gd name="connsiteX0" fmla="*/ 99582 w 1656008"/>
              <a:gd name="connsiteY0" fmla="*/ 107004 h 1595336"/>
              <a:gd name="connsiteX1" fmla="*/ 99582 w 1656008"/>
              <a:gd name="connsiteY1" fmla="*/ 107004 h 1595336"/>
              <a:gd name="connsiteX2" fmla="*/ 80127 w 1656008"/>
              <a:gd name="connsiteY2" fmla="*/ 214008 h 1595336"/>
              <a:gd name="connsiteX3" fmla="*/ 99582 w 1656008"/>
              <a:gd name="connsiteY3" fmla="*/ 486383 h 1595336"/>
              <a:gd name="connsiteX4" fmla="*/ 89854 w 1656008"/>
              <a:gd name="connsiteY4" fmla="*/ 729574 h 1595336"/>
              <a:gd name="connsiteX5" fmla="*/ 80127 w 1656008"/>
              <a:gd name="connsiteY5" fmla="*/ 778213 h 1595336"/>
              <a:gd name="connsiteX6" fmla="*/ 60672 w 1656008"/>
              <a:gd name="connsiteY6" fmla="*/ 856034 h 1595336"/>
              <a:gd name="connsiteX7" fmla="*/ 12033 w 1656008"/>
              <a:gd name="connsiteY7" fmla="*/ 982494 h 1595336"/>
              <a:gd name="connsiteX8" fmla="*/ 12033 w 1656008"/>
              <a:gd name="connsiteY8" fmla="*/ 1196502 h 1595336"/>
              <a:gd name="connsiteX9" fmla="*/ 21761 w 1656008"/>
              <a:gd name="connsiteY9" fmla="*/ 1225685 h 1595336"/>
              <a:gd name="connsiteX10" fmla="*/ 50944 w 1656008"/>
              <a:gd name="connsiteY10" fmla="*/ 1254868 h 1595336"/>
              <a:gd name="connsiteX11" fmla="*/ 70399 w 1656008"/>
              <a:gd name="connsiteY11" fmla="*/ 1293779 h 1595336"/>
              <a:gd name="connsiteX12" fmla="*/ 119037 w 1656008"/>
              <a:gd name="connsiteY12" fmla="*/ 1361872 h 1595336"/>
              <a:gd name="connsiteX13" fmla="*/ 196859 w 1656008"/>
              <a:gd name="connsiteY13" fmla="*/ 1439694 h 1595336"/>
              <a:gd name="connsiteX14" fmla="*/ 323318 w 1656008"/>
              <a:gd name="connsiteY14" fmla="*/ 1498060 h 1595336"/>
              <a:gd name="connsiteX15" fmla="*/ 391412 w 1656008"/>
              <a:gd name="connsiteY15" fmla="*/ 1517515 h 1595336"/>
              <a:gd name="connsiteX16" fmla="*/ 469233 w 1656008"/>
              <a:gd name="connsiteY16" fmla="*/ 1546698 h 1595336"/>
              <a:gd name="connsiteX17" fmla="*/ 585965 w 1656008"/>
              <a:gd name="connsiteY17" fmla="*/ 1556425 h 1595336"/>
              <a:gd name="connsiteX18" fmla="*/ 663786 w 1656008"/>
              <a:gd name="connsiteY18" fmla="*/ 1566153 h 1595336"/>
              <a:gd name="connsiteX19" fmla="*/ 761063 w 1656008"/>
              <a:gd name="connsiteY19" fmla="*/ 1575881 h 1595336"/>
              <a:gd name="connsiteX20" fmla="*/ 877795 w 1656008"/>
              <a:gd name="connsiteY20" fmla="*/ 1595336 h 1595336"/>
              <a:gd name="connsiteX21" fmla="*/ 1043165 w 1656008"/>
              <a:gd name="connsiteY21" fmla="*/ 1575881 h 1595336"/>
              <a:gd name="connsiteX22" fmla="*/ 1091803 w 1656008"/>
              <a:gd name="connsiteY22" fmla="*/ 1546698 h 1595336"/>
              <a:gd name="connsiteX23" fmla="*/ 1140442 w 1656008"/>
              <a:gd name="connsiteY23" fmla="*/ 1527243 h 1595336"/>
              <a:gd name="connsiteX24" fmla="*/ 1189080 w 1656008"/>
              <a:gd name="connsiteY24" fmla="*/ 1478604 h 1595336"/>
              <a:gd name="connsiteX25" fmla="*/ 1247446 w 1656008"/>
              <a:gd name="connsiteY25" fmla="*/ 1449421 h 1595336"/>
              <a:gd name="connsiteX26" fmla="*/ 1412816 w 1656008"/>
              <a:gd name="connsiteY26" fmla="*/ 1322962 h 1595336"/>
              <a:gd name="connsiteX27" fmla="*/ 1471182 w 1656008"/>
              <a:gd name="connsiteY27" fmla="*/ 1245140 h 1595336"/>
              <a:gd name="connsiteX28" fmla="*/ 1519820 w 1656008"/>
              <a:gd name="connsiteY28" fmla="*/ 1147864 h 1595336"/>
              <a:gd name="connsiteX29" fmla="*/ 1539276 w 1656008"/>
              <a:gd name="connsiteY29" fmla="*/ 1118681 h 1595336"/>
              <a:gd name="connsiteX30" fmla="*/ 1578186 w 1656008"/>
              <a:gd name="connsiteY30" fmla="*/ 1040860 h 1595336"/>
              <a:gd name="connsiteX31" fmla="*/ 1597642 w 1656008"/>
              <a:gd name="connsiteY31" fmla="*/ 943583 h 1595336"/>
              <a:gd name="connsiteX32" fmla="*/ 1626825 w 1656008"/>
              <a:gd name="connsiteY32" fmla="*/ 817123 h 1595336"/>
              <a:gd name="connsiteX33" fmla="*/ 1636552 w 1656008"/>
              <a:gd name="connsiteY33" fmla="*/ 758757 h 1595336"/>
              <a:gd name="connsiteX34" fmla="*/ 1656008 w 1656008"/>
              <a:gd name="connsiteY34" fmla="*/ 700391 h 1595336"/>
              <a:gd name="connsiteX35" fmla="*/ 1636552 w 1656008"/>
              <a:gd name="connsiteY35" fmla="*/ 369651 h 1595336"/>
              <a:gd name="connsiteX36" fmla="*/ 1607369 w 1656008"/>
              <a:gd name="connsiteY36" fmla="*/ 282102 h 1595336"/>
              <a:gd name="connsiteX37" fmla="*/ 1597642 w 1656008"/>
              <a:gd name="connsiteY37" fmla="*/ 252919 h 1595336"/>
              <a:gd name="connsiteX38" fmla="*/ 1539276 w 1656008"/>
              <a:gd name="connsiteY38" fmla="*/ 145915 h 1595336"/>
              <a:gd name="connsiteX39" fmla="*/ 1393361 w 1656008"/>
              <a:gd name="connsiteY39" fmla="*/ 77821 h 1595336"/>
              <a:gd name="connsiteX40" fmla="*/ 1305812 w 1656008"/>
              <a:gd name="connsiteY40" fmla="*/ 48638 h 1595336"/>
              <a:gd name="connsiteX41" fmla="*/ 1227991 w 1656008"/>
              <a:gd name="connsiteY41" fmla="*/ 38911 h 1595336"/>
              <a:gd name="connsiteX42" fmla="*/ 1169625 w 1656008"/>
              <a:gd name="connsiteY42" fmla="*/ 29183 h 1595336"/>
              <a:gd name="connsiteX43" fmla="*/ 1120986 w 1656008"/>
              <a:gd name="connsiteY43" fmla="*/ 19455 h 1595336"/>
              <a:gd name="connsiteX44" fmla="*/ 916706 w 1656008"/>
              <a:gd name="connsiteY44" fmla="*/ 0 h 1595336"/>
              <a:gd name="connsiteX45" fmla="*/ 371957 w 1656008"/>
              <a:gd name="connsiteY45" fmla="*/ 19455 h 1595336"/>
              <a:gd name="connsiteX46" fmla="*/ 294135 w 1656008"/>
              <a:gd name="connsiteY46" fmla="*/ 29183 h 1595336"/>
              <a:gd name="connsiteX47" fmla="*/ 226042 w 1656008"/>
              <a:gd name="connsiteY47" fmla="*/ 48638 h 1595336"/>
              <a:gd name="connsiteX48" fmla="*/ 187131 w 1656008"/>
              <a:gd name="connsiteY48" fmla="*/ 68094 h 1595336"/>
              <a:gd name="connsiteX49" fmla="*/ 128765 w 1656008"/>
              <a:gd name="connsiteY49" fmla="*/ 87549 h 1595336"/>
              <a:gd name="connsiteX50" fmla="*/ 99582 w 1656008"/>
              <a:gd name="connsiteY50" fmla="*/ 107004 h 159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656008" h="1595336">
                <a:moveTo>
                  <a:pt x="99582" y="107004"/>
                </a:moveTo>
                <a:lnTo>
                  <a:pt x="99582" y="107004"/>
                </a:lnTo>
                <a:cubicBezTo>
                  <a:pt x="93097" y="142672"/>
                  <a:pt x="81134" y="177769"/>
                  <a:pt x="80127" y="214008"/>
                </a:cubicBezTo>
                <a:cubicBezTo>
                  <a:pt x="74408" y="419880"/>
                  <a:pt x="66202" y="386247"/>
                  <a:pt x="99582" y="486383"/>
                </a:cubicBezTo>
                <a:cubicBezTo>
                  <a:pt x="96339" y="567447"/>
                  <a:pt x="95250" y="648625"/>
                  <a:pt x="89854" y="729574"/>
                </a:cubicBezTo>
                <a:cubicBezTo>
                  <a:pt x="88754" y="746071"/>
                  <a:pt x="83845" y="762102"/>
                  <a:pt x="80127" y="778213"/>
                </a:cubicBezTo>
                <a:cubicBezTo>
                  <a:pt x="74115" y="804267"/>
                  <a:pt x="70603" y="831208"/>
                  <a:pt x="60672" y="856034"/>
                </a:cubicBezTo>
                <a:cubicBezTo>
                  <a:pt x="17953" y="962831"/>
                  <a:pt x="32805" y="920180"/>
                  <a:pt x="12033" y="982494"/>
                </a:cubicBezTo>
                <a:cubicBezTo>
                  <a:pt x="-4496" y="1081672"/>
                  <a:pt x="-3520" y="1048749"/>
                  <a:pt x="12033" y="1196502"/>
                </a:cubicBezTo>
                <a:cubicBezTo>
                  <a:pt x="13106" y="1206700"/>
                  <a:pt x="16073" y="1217153"/>
                  <a:pt x="21761" y="1225685"/>
                </a:cubicBezTo>
                <a:cubicBezTo>
                  <a:pt x="29392" y="1237131"/>
                  <a:pt x="41216" y="1245140"/>
                  <a:pt x="50944" y="1254868"/>
                </a:cubicBezTo>
                <a:cubicBezTo>
                  <a:pt x="57429" y="1267838"/>
                  <a:pt x="63205" y="1281188"/>
                  <a:pt x="70399" y="1293779"/>
                </a:cubicBezTo>
                <a:cubicBezTo>
                  <a:pt x="78457" y="1307881"/>
                  <a:pt x="111115" y="1353230"/>
                  <a:pt x="119037" y="1361872"/>
                </a:cubicBezTo>
                <a:cubicBezTo>
                  <a:pt x="143826" y="1388915"/>
                  <a:pt x="164046" y="1423288"/>
                  <a:pt x="196859" y="1439694"/>
                </a:cubicBezTo>
                <a:cubicBezTo>
                  <a:pt x="238515" y="1460522"/>
                  <a:pt x="279278" y="1482332"/>
                  <a:pt x="323318" y="1498060"/>
                </a:cubicBezTo>
                <a:cubicBezTo>
                  <a:pt x="345549" y="1506000"/>
                  <a:pt x="369017" y="1510050"/>
                  <a:pt x="391412" y="1517515"/>
                </a:cubicBezTo>
                <a:cubicBezTo>
                  <a:pt x="417695" y="1526276"/>
                  <a:pt x="442067" y="1541265"/>
                  <a:pt x="469233" y="1546698"/>
                </a:cubicBezTo>
                <a:cubicBezTo>
                  <a:pt x="507520" y="1554355"/>
                  <a:pt x="547113" y="1552540"/>
                  <a:pt x="585965" y="1556425"/>
                </a:cubicBezTo>
                <a:cubicBezTo>
                  <a:pt x="611977" y="1559026"/>
                  <a:pt x="637804" y="1563266"/>
                  <a:pt x="663786" y="1566153"/>
                </a:cubicBezTo>
                <a:cubicBezTo>
                  <a:pt x="696174" y="1569752"/>
                  <a:pt x="728774" y="1571478"/>
                  <a:pt x="761063" y="1575881"/>
                </a:cubicBezTo>
                <a:cubicBezTo>
                  <a:pt x="800149" y="1581211"/>
                  <a:pt x="838884" y="1588851"/>
                  <a:pt x="877795" y="1595336"/>
                </a:cubicBezTo>
                <a:cubicBezTo>
                  <a:pt x="932918" y="1588851"/>
                  <a:pt x="989042" y="1588182"/>
                  <a:pt x="1043165" y="1575881"/>
                </a:cubicBezTo>
                <a:cubicBezTo>
                  <a:pt x="1061602" y="1571691"/>
                  <a:pt x="1074892" y="1555153"/>
                  <a:pt x="1091803" y="1546698"/>
                </a:cubicBezTo>
                <a:cubicBezTo>
                  <a:pt x="1107421" y="1538889"/>
                  <a:pt x="1124229" y="1533728"/>
                  <a:pt x="1140442" y="1527243"/>
                </a:cubicBezTo>
                <a:cubicBezTo>
                  <a:pt x="1156655" y="1511030"/>
                  <a:pt x="1170537" y="1492090"/>
                  <a:pt x="1189080" y="1478604"/>
                </a:cubicBezTo>
                <a:cubicBezTo>
                  <a:pt x="1206671" y="1465810"/>
                  <a:pt x="1229055" y="1461036"/>
                  <a:pt x="1247446" y="1449421"/>
                </a:cubicBezTo>
                <a:cubicBezTo>
                  <a:pt x="1299943" y="1416265"/>
                  <a:pt x="1369510" y="1374930"/>
                  <a:pt x="1412816" y="1322962"/>
                </a:cubicBezTo>
                <a:cubicBezTo>
                  <a:pt x="1433574" y="1298052"/>
                  <a:pt x="1456681" y="1274142"/>
                  <a:pt x="1471182" y="1245140"/>
                </a:cubicBezTo>
                <a:cubicBezTo>
                  <a:pt x="1487395" y="1212715"/>
                  <a:pt x="1502633" y="1179783"/>
                  <a:pt x="1519820" y="1147864"/>
                </a:cubicBezTo>
                <a:cubicBezTo>
                  <a:pt x="1525363" y="1137570"/>
                  <a:pt x="1533678" y="1128945"/>
                  <a:pt x="1539276" y="1118681"/>
                </a:cubicBezTo>
                <a:cubicBezTo>
                  <a:pt x="1553164" y="1093220"/>
                  <a:pt x="1578186" y="1040860"/>
                  <a:pt x="1578186" y="1040860"/>
                </a:cubicBezTo>
                <a:cubicBezTo>
                  <a:pt x="1584671" y="1008434"/>
                  <a:pt x="1589622" y="975664"/>
                  <a:pt x="1597642" y="943583"/>
                </a:cubicBezTo>
                <a:cubicBezTo>
                  <a:pt x="1613033" y="882019"/>
                  <a:pt x="1616846" y="872010"/>
                  <a:pt x="1626825" y="817123"/>
                </a:cubicBezTo>
                <a:cubicBezTo>
                  <a:pt x="1630353" y="797717"/>
                  <a:pt x="1631768" y="777892"/>
                  <a:pt x="1636552" y="758757"/>
                </a:cubicBezTo>
                <a:cubicBezTo>
                  <a:pt x="1641526" y="738862"/>
                  <a:pt x="1656008" y="700391"/>
                  <a:pt x="1656008" y="700391"/>
                </a:cubicBezTo>
                <a:cubicBezTo>
                  <a:pt x="1649523" y="590144"/>
                  <a:pt x="1649308" y="479349"/>
                  <a:pt x="1636552" y="369651"/>
                </a:cubicBezTo>
                <a:cubicBezTo>
                  <a:pt x="1632999" y="339095"/>
                  <a:pt x="1617097" y="311285"/>
                  <a:pt x="1607369" y="282102"/>
                </a:cubicBezTo>
                <a:cubicBezTo>
                  <a:pt x="1604127" y="272374"/>
                  <a:pt x="1601450" y="262439"/>
                  <a:pt x="1597642" y="252919"/>
                </a:cubicBezTo>
                <a:cubicBezTo>
                  <a:pt x="1582874" y="215999"/>
                  <a:pt x="1569966" y="174048"/>
                  <a:pt x="1539276" y="145915"/>
                </a:cubicBezTo>
                <a:cubicBezTo>
                  <a:pt x="1483070" y="94393"/>
                  <a:pt x="1458739" y="98252"/>
                  <a:pt x="1393361" y="77821"/>
                </a:cubicBezTo>
                <a:cubicBezTo>
                  <a:pt x="1364000" y="68645"/>
                  <a:pt x="1335756" y="55684"/>
                  <a:pt x="1305812" y="48638"/>
                </a:cubicBezTo>
                <a:cubicBezTo>
                  <a:pt x="1280365" y="42650"/>
                  <a:pt x="1253870" y="42608"/>
                  <a:pt x="1227991" y="38911"/>
                </a:cubicBezTo>
                <a:cubicBezTo>
                  <a:pt x="1208466" y="36122"/>
                  <a:pt x="1189031" y="32711"/>
                  <a:pt x="1169625" y="29183"/>
                </a:cubicBezTo>
                <a:cubicBezTo>
                  <a:pt x="1153358" y="26225"/>
                  <a:pt x="1137411" y="21350"/>
                  <a:pt x="1120986" y="19455"/>
                </a:cubicBezTo>
                <a:cubicBezTo>
                  <a:pt x="1053035" y="11615"/>
                  <a:pt x="916706" y="0"/>
                  <a:pt x="916706" y="0"/>
                </a:cubicBezTo>
                <a:lnTo>
                  <a:pt x="371957" y="19455"/>
                </a:lnTo>
                <a:cubicBezTo>
                  <a:pt x="345843" y="20679"/>
                  <a:pt x="319770" y="24056"/>
                  <a:pt x="294135" y="29183"/>
                </a:cubicBezTo>
                <a:cubicBezTo>
                  <a:pt x="270987" y="33813"/>
                  <a:pt x="248227" y="40571"/>
                  <a:pt x="226042" y="48638"/>
                </a:cubicBezTo>
                <a:cubicBezTo>
                  <a:pt x="212414" y="53594"/>
                  <a:pt x="200595" y="62708"/>
                  <a:pt x="187131" y="68094"/>
                </a:cubicBezTo>
                <a:cubicBezTo>
                  <a:pt x="168090" y="75710"/>
                  <a:pt x="148220" y="81064"/>
                  <a:pt x="128765" y="87549"/>
                </a:cubicBezTo>
                <a:cubicBezTo>
                  <a:pt x="93429" y="99328"/>
                  <a:pt x="104446" y="103761"/>
                  <a:pt x="99582" y="107004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5029200" y="3657600"/>
            <a:ext cx="1394762" cy="1867711"/>
          </a:xfrm>
          <a:custGeom>
            <a:avLst/>
            <a:gdLst>
              <a:gd name="connsiteX0" fmla="*/ 97277 w 1394762"/>
              <a:gd name="connsiteY0" fmla="*/ 97277 h 1867711"/>
              <a:gd name="connsiteX1" fmla="*/ 87549 w 1394762"/>
              <a:gd name="connsiteY1" fmla="*/ 223736 h 1867711"/>
              <a:gd name="connsiteX2" fmla="*/ 77821 w 1394762"/>
              <a:gd name="connsiteY2" fmla="*/ 262647 h 1867711"/>
              <a:gd name="connsiteX3" fmla="*/ 58366 w 1394762"/>
              <a:gd name="connsiteY3" fmla="*/ 564204 h 1867711"/>
              <a:gd name="connsiteX4" fmla="*/ 48638 w 1394762"/>
              <a:gd name="connsiteY4" fmla="*/ 846306 h 1867711"/>
              <a:gd name="connsiteX5" fmla="*/ 38911 w 1394762"/>
              <a:gd name="connsiteY5" fmla="*/ 894945 h 1867711"/>
              <a:gd name="connsiteX6" fmla="*/ 19455 w 1394762"/>
              <a:gd name="connsiteY6" fmla="*/ 924128 h 1867711"/>
              <a:gd name="connsiteX7" fmla="*/ 9728 w 1394762"/>
              <a:gd name="connsiteY7" fmla="*/ 1021404 h 1867711"/>
              <a:gd name="connsiteX8" fmla="*/ 0 w 1394762"/>
              <a:gd name="connsiteY8" fmla="*/ 1060315 h 1867711"/>
              <a:gd name="connsiteX9" fmla="*/ 9728 w 1394762"/>
              <a:gd name="connsiteY9" fmla="*/ 1478604 h 1867711"/>
              <a:gd name="connsiteX10" fmla="*/ 19455 w 1394762"/>
              <a:gd name="connsiteY10" fmla="*/ 1527243 h 1867711"/>
              <a:gd name="connsiteX11" fmla="*/ 38911 w 1394762"/>
              <a:gd name="connsiteY11" fmla="*/ 1566153 h 1867711"/>
              <a:gd name="connsiteX12" fmla="*/ 145915 w 1394762"/>
              <a:gd name="connsiteY12" fmla="*/ 1692613 h 1867711"/>
              <a:gd name="connsiteX13" fmla="*/ 243191 w 1394762"/>
              <a:gd name="connsiteY13" fmla="*/ 1750979 h 1867711"/>
              <a:gd name="connsiteX14" fmla="*/ 282102 w 1394762"/>
              <a:gd name="connsiteY14" fmla="*/ 1780162 h 1867711"/>
              <a:gd name="connsiteX15" fmla="*/ 398834 w 1394762"/>
              <a:gd name="connsiteY15" fmla="*/ 1809345 h 1867711"/>
              <a:gd name="connsiteX16" fmla="*/ 476655 w 1394762"/>
              <a:gd name="connsiteY16" fmla="*/ 1828800 h 1867711"/>
              <a:gd name="connsiteX17" fmla="*/ 564204 w 1394762"/>
              <a:gd name="connsiteY17" fmla="*/ 1848255 h 1867711"/>
              <a:gd name="connsiteX18" fmla="*/ 680936 w 1394762"/>
              <a:gd name="connsiteY18" fmla="*/ 1867711 h 1867711"/>
              <a:gd name="connsiteX19" fmla="*/ 1070043 w 1394762"/>
              <a:gd name="connsiteY19" fmla="*/ 1857983 h 1867711"/>
              <a:gd name="connsiteX20" fmla="*/ 1118681 w 1394762"/>
              <a:gd name="connsiteY20" fmla="*/ 1838528 h 1867711"/>
              <a:gd name="connsiteX21" fmla="*/ 1147864 w 1394762"/>
              <a:gd name="connsiteY21" fmla="*/ 1809345 h 1867711"/>
              <a:gd name="connsiteX22" fmla="*/ 1167319 w 1394762"/>
              <a:gd name="connsiteY22" fmla="*/ 1770434 h 1867711"/>
              <a:gd name="connsiteX23" fmla="*/ 1177047 w 1394762"/>
              <a:gd name="connsiteY23" fmla="*/ 1712068 h 1867711"/>
              <a:gd name="connsiteX24" fmla="*/ 1186774 w 1394762"/>
              <a:gd name="connsiteY24" fmla="*/ 1663430 h 1867711"/>
              <a:gd name="connsiteX25" fmla="*/ 1186774 w 1394762"/>
              <a:gd name="connsiteY25" fmla="*/ 1215957 h 1867711"/>
              <a:gd name="connsiteX26" fmla="*/ 1147864 w 1394762"/>
              <a:gd name="connsiteY26" fmla="*/ 1118681 h 1867711"/>
              <a:gd name="connsiteX27" fmla="*/ 1138136 w 1394762"/>
              <a:gd name="connsiteY27" fmla="*/ 1079770 h 1867711"/>
              <a:gd name="connsiteX28" fmla="*/ 1138136 w 1394762"/>
              <a:gd name="connsiteY28" fmla="*/ 894945 h 1867711"/>
              <a:gd name="connsiteX29" fmla="*/ 1157591 w 1394762"/>
              <a:gd name="connsiteY29" fmla="*/ 865762 h 1867711"/>
              <a:gd name="connsiteX30" fmla="*/ 1206230 w 1394762"/>
              <a:gd name="connsiteY30" fmla="*/ 826851 h 1867711"/>
              <a:gd name="connsiteX31" fmla="*/ 1245140 w 1394762"/>
              <a:gd name="connsiteY31" fmla="*/ 797668 h 1867711"/>
              <a:gd name="connsiteX32" fmla="*/ 1274323 w 1394762"/>
              <a:gd name="connsiteY32" fmla="*/ 778213 h 1867711"/>
              <a:gd name="connsiteX33" fmla="*/ 1322962 w 1394762"/>
              <a:gd name="connsiteY33" fmla="*/ 729574 h 1867711"/>
              <a:gd name="connsiteX34" fmla="*/ 1381328 w 1394762"/>
              <a:gd name="connsiteY34" fmla="*/ 680936 h 1867711"/>
              <a:gd name="connsiteX35" fmla="*/ 1381328 w 1394762"/>
              <a:gd name="connsiteY35" fmla="*/ 398834 h 1867711"/>
              <a:gd name="connsiteX36" fmla="*/ 1322962 w 1394762"/>
              <a:gd name="connsiteY36" fmla="*/ 184826 h 1867711"/>
              <a:gd name="connsiteX37" fmla="*/ 1313234 w 1394762"/>
              <a:gd name="connsiteY37" fmla="*/ 155643 h 1867711"/>
              <a:gd name="connsiteX38" fmla="*/ 1206230 w 1394762"/>
              <a:gd name="connsiteY38" fmla="*/ 116732 h 1867711"/>
              <a:gd name="connsiteX39" fmla="*/ 1060315 w 1394762"/>
              <a:gd name="connsiteY39" fmla="*/ 48638 h 1867711"/>
              <a:gd name="connsiteX40" fmla="*/ 992221 w 1394762"/>
              <a:gd name="connsiteY40" fmla="*/ 38911 h 1867711"/>
              <a:gd name="connsiteX41" fmla="*/ 894945 w 1394762"/>
              <a:gd name="connsiteY41" fmla="*/ 19455 h 1867711"/>
              <a:gd name="connsiteX42" fmla="*/ 700391 w 1394762"/>
              <a:gd name="connsiteY42" fmla="*/ 0 h 1867711"/>
              <a:gd name="connsiteX43" fmla="*/ 243191 w 1394762"/>
              <a:gd name="connsiteY43" fmla="*/ 19455 h 1867711"/>
              <a:gd name="connsiteX44" fmla="*/ 175098 w 1394762"/>
              <a:gd name="connsiteY44" fmla="*/ 38911 h 1867711"/>
              <a:gd name="connsiteX45" fmla="*/ 136187 w 1394762"/>
              <a:gd name="connsiteY45" fmla="*/ 58366 h 1867711"/>
              <a:gd name="connsiteX46" fmla="*/ 87549 w 1394762"/>
              <a:gd name="connsiteY46" fmla="*/ 97277 h 1867711"/>
              <a:gd name="connsiteX47" fmla="*/ 97277 w 1394762"/>
              <a:gd name="connsiteY47" fmla="*/ 97277 h 186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94762" h="1867711">
                <a:moveTo>
                  <a:pt x="97277" y="97277"/>
                </a:moveTo>
                <a:cubicBezTo>
                  <a:pt x="97277" y="118353"/>
                  <a:pt x="92489" y="181748"/>
                  <a:pt x="87549" y="223736"/>
                </a:cubicBezTo>
                <a:cubicBezTo>
                  <a:pt x="85987" y="237014"/>
                  <a:pt x="78963" y="249326"/>
                  <a:pt x="77821" y="262647"/>
                </a:cubicBezTo>
                <a:cubicBezTo>
                  <a:pt x="69219" y="363007"/>
                  <a:pt x="61837" y="463536"/>
                  <a:pt x="58366" y="564204"/>
                </a:cubicBezTo>
                <a:cubicBezTo>
                  <a:pt x="55123" y="658238"/>
                  <a:pt x="54163" y="752378"/>
                  <a:pt x="48638" y="846306"/>
                </a:cubicBezTo>
                <a:cubicBezTo>
                  <a:pt x="47667" y="862811"/>
                  <a:pt x="44716" y="879464"/>
                  <a:pt x="38911" y="894945"/>
                </a:cubicBezTo>
                <a:cubicBezTo>
                  <a:pt x="34806" y="905892"/>
                  <a:pt x="25940" y="914400"/>
                  <a:pt x="19455" y="924128"/>
                </a:cubicBezTo>
                <a:cubicBezTo>
                  <a:pt x="16213" y="956553"/>
                  <a:pt x="14336" y="989144"/>
                  <a:pt x="9728" y="1021404"/>
                </a:cubicBezTo>
                <a:cubicBezTo>
                  <a:pt x="7837" y="1034639"/>
                  <a:pt x="0" y="1046945"/>
                  <a:pt x="0" y="1060315"/>
                </a:cubicBezTo>
                <a:cubicBezTo>
                  <a:pt x="0" y="1199782"/>
                  <a:pt x="3922" y="1339258"/>
                  <a:pt x="9728" y="1478604"/>
                </a:cubicBezTo>
                <a:cubicBezTo>
                  <a:pt x="10416" y="1495124"/>
                  <a:pt x="14226" y="1511557"/>
                  <a:pt x="19455" y="1527243"/>
                </a:cubicBezTo>
                <a:cubicBezTo>
                  <a:pt x="24041" y="1541000"/>
                  <a:pt x="30657" y="1554230"/>
                  <a:pt x="38911" y="1566153"/>
                </a:cubicBezTo>
                <a:cubicBezTo>
                  <a:pt x="69371" y="1610150"/>
                  <a:pt x="105121" y="1656351"/>
                  <a:pt x="145915" y="1692613"/>
                </a:cubicBezTo>
                <a:cubicBezTo>
                  <a:pt x="229264" y="1766701"/>
                  <a:pt x="157550" y="1703400"/>
                  <a:pt x="243191" y="1750979"/>
                </a:cubicBezTo>
                <a:cubicBezTo>
                  <a:pt x="257364" y="1758853"/>
                  <a:pt x="267601" y="1772911"/>
                  <a:pt x="282102" y="1780162"/>
                </a:cubicBezTo>
                <a:cubicBezTo>
                  <a:pt x="327835" y="1803028"/>
                  <a:pt x="350386" y="1798963"/>
                  <a:pt x="398834" y="1809345"/>
                </a:cubicBezTo>
                <a:cubicBezTo>
                  <a:pt x="424979" y="1814948"/>
                  <a:pt x="450627" y="1822676"/>
                  <a:pt x="476655" y="1828800"/>
                </a:cubicBezTo>
                <a:cubicBezTo>
                  <a:pt x="505755" y="1835647"/>
                  <a:pt x="534837" y="1842661"/>
                  <a:pt x="564204" y="1848255"/>
                </a:cubicBezTo>
                <a:cubicBezTo>
                  <a:pt x="602955" y="1855636"/>
                  <a:pt x="680936" y="1867711"/>
                  <a:pt x="680936" y="1867711"/>
                </a:cubicBezTo>
                <a:cubicBezTo>
                  <a:pt x="810638" y="1864468"/>
                  <a:pt x="940587" y="1866613"/>
                  <a:pt x="1070043" y="1857983"/>
                </a:cubicBezTo>
                <a:cubicBezTo>
                  <a:pt x="1087466" y="1856821"/>
                  <a:pt x="1103874" y="1847783"/>
                  <a:pt x="1118681" y="1838528"/>
                </a:cubicBezTo>
                <a:cubicBezTo>
                  <a:pt x="1130347" y="1831237"/>
                  <a:pt x="1138136" y="1819073"/>
                  <a:pt x="1147864" y="1809345"/>
                </a:cubicBezTo>
                <a:cubicBezTo>
                  <a:pt x="1154349" y="1796375"/>
                  <a:pt x="1163152" y="1784324"/>
                  <a:pt x="1167319" y="1770434"/>
                </a:cubicBezTo>
                <a:cubicBezTo>
                  <a:pt x="1172987" y="1751542"/>
                  <a:pt x="1173519" y="1731474"/>
                  <a:pt x="1177047" y="1712068"/>
                </a:cubicBezTo>
                <a:cubicBezTo>
                  <a:pt x="1180005" y="1695801"/>
                  <a:pt x="1183532" y="1679643"/>
                  <a:pt x="1186774" y="1663430"/>
                </a:cubicBezTo>
                <a:cubicBezTo>
                  <a:pt x="1196596" y="1476822"/>
                  <a:pt x="1205191" y="1418548"/>
                  <a:pt x="1186774" y="1215957"/>
                </a:cubicBezTo>
                <a:cubicBezTo>
                  <a:pt x="1182574" y="1169752"/>
                  <a:pt x="1162462" y="1157608"/>
                  <a:pt x="1147864" y="1118681"/>
                </a:cubicBezTo>
                <a:cubicBezTo>
                  <a:pt x="1143170" y="1106163"/>
                  <a:pt x="1141379" y="1092740"/>
                  <a:pt x="1138136" y="1079770"/>
                </a:cubicBezTo>
                <a:cubicBezTo>
                  <a:pt x="1132715" y="1014712"/>
                  <a:pt x="1119241" y="957930"/>
                  <a:pt x="1138136" y="894945"/>
                </a:cubicBezTo>
                <a:cubicBezTo>
                  <a:pt x="1141495" y="883747"/>
                  <a:pt x="1150288" y="874891"/>
                  <a:pt x="1157591" y="865762"/>
                </a:cubicBezTo>
                <a:cubicBezTo>
                  <a:pt x="1174944" y="844070"/>
                  <a:pt x="1182634" y="843705"/>
                  <a:pt x="1206230" y="826851"/>
                </a:cubicBezTo>
                <a:cubicBezTo>
                  <a:pt x="1219423" y="817428"/>
                  <a:pt x="1231947" y="807091"/>
                  <a:pt x="1245140" y="797668"/>
                </a:cubicBezTo>
                <a:cubicBezTo>
                  <a:pt x="1254653" y="790873"/>
                  <a:pt x="1265525" y="785912"/>
                  <a:pt x="1274323" y="778213"/>
                </a:cubicBezTo>
                <a:cubicBezTo>
                  <a:pt x="1291579" y="763114"/>
                  <a:pt x="1304619" y="743331"/>
                  <a:pt x="1322962" y="729574"/>
                </a:cubicBezTo>
                <a:cubicBezTo>
                  <a:pt x="1369209" y="694888"/>
                  <a:pt x="1350408" y="711855"/>
                  <a:pt x="1381328" y="680936"/>
                </a:cubicBezTo>
                <a:cubicBezTo>
                  <a:pt x="1402261" y="555329"/>
                  <a:pt x="1395944" y="618079"/>
                  <a:pt x="1381328" y="398834"/>
                </a:cubicBezTo>
                <a:cubicBezTo>
                  <a:pt x="1375669" y="313945"/>
                  <a:pt x="1353540" y="276558"/>
                  <a:pt x="1322962" y="184826"/>
                </a:cubicBezTo>
                <a:cubicBezTo>
                  <a:pt x="1319719" y="175098"/>
                  <a:pt x="1322962" y="158886"/>
                  <a:pt x="1313234" y="155643"/>
                </a:cubicBezTo>
                <a:cubicBezTo>
                  <a:pt x="1276463" y="143385"/>
                  <a:pt x="1241417" y="132972"/>
                  <a:pt x="1206230" y="116732"/>
                </a:cubicBezTo>
                <a:cubicBezTo>
                  <a:pt x="1174878" y="102262"/>
                  <a:pt x="1096692" y="59031"/>
                  <a:pt x="1060315" y="48638"/>
                </a:cubicBezTo>
                <a:cubicBezTo>
                  <a:pt x="1038269" y="42339"/>
                  <a:pt x="1014801" y="42896"/>
                  <a:pt x="992221" y="38911"/>
                </a:cubicBezTo>
                <a:cubicBezTo>
                  <a:pt x="959657" y="33164"/>
                  <a:pt x="927608" y="24612"/>
                  <a:pt x="894945" y="19455"/>
                </a:cubicBezTo>
                <a:cubicBezTo>
                  <a:pt x="857823" y="13594"/>
                  <a:pt x="731709" y="2847"/>
                  <a:pt x="700391" y="0"/>
                </a:cubicBezTo>
                <a:cubicBezTo>
                  <a:pt x="547991" y="6485"/>
                  <a:pt x="395312" y="8187"/>
                  <a:pt x="243191" y="19455"/>
                </a:cubicBezTo>
                <a:cubicBezTo>
                  <a:pt x="219649" y="21199"/>
                  <a:pt x="197283" y="30844"/>
                  <a:pt x="175098" y="38911"/>
                </a:cubicBezTo>
                <a:cubicBezTo>
                  <a:pt x="161470" y="43867"/>
                  <a:pt x="148778" y="51172"/>
                  <a:pt x="136187" y="58366"/>
                </a:cubicBezTo>
                <a:cubicBezTo>
                  <a:pt x="119433" y="67940"/>
                  <a:pt x="99534" y="81296"/>
                  <a:pt x="87549" y="97277"/>
                </a:cubicBezTo>
                <a:cubicBezTo>
                  <a:pt x="83199" y="103077"/>
                  <a:pt x="97277" y="76201"/>
                  <a:pt x="97277" y="97277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107677" y="3443045"/>
            <a:ext cx="875490" cy="26544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022077" y="3481954"/>
            <a:ext cx="1055185" cy="26544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6186791" y="3433864"/>
            <a:ext cx="985156" cy="2568102"/>
          </a:xfrm>
          <a:custGeom>
            <a:avLst/>
            <a:gdLst>
              <a:gd name="connsiteX0" fmla="*/ 330741 w 985156"/>
              <a:gd name="connsiteY0" fmla="*/ 972766 h 2568102"/>
              <a:gd name="connsiteX1" fmla="*/ 77822 w 985156"/>
              <a:gd name="connsiteY1" fmla="*/ 972766 h 2568102"/>
              <a:gd name="connsiteX2" fmla="*/ 29183 w 985156"/>
              <a:gd name="connsiteY2" fmla="*/ 1011676 h 2568102"/>
              <a:gd name="connsiteX3" fmla="*/ 9728 w 985156"/>
              <a:gd name="connsiteY3" fmla="*/ 1070042 h 2568102"/>
              <a:gd name="connsiteX4" fmla="*/ 0 w 985156"/>
              <a:gd name="connsiteY4" fmla="*/ 1099225 h 2568102"/>
              <a:gd name="connsiteX5" fmla="*/ 9728 w 985156"/>
              <a:gd name="connsiteY5" fmla="*/ 1147864 h 2568102"/>
              <a:gd name="connsiteX6" fmla="*/ 68094 w 985156"/>
              <a:gd name="connsiteY6" fmla="*/ 1225685 h 2568102"/>
              <a:gd name="connsiteX7" fmla="*/ 97277 w 985156"/>
              <a:gd name="connsiteY7" fmla="*/ 1245140 h 2568102"/>
              <a:gd name="connsiteX8" fmla="*/ 145915 w 985156"/>
              <a:gd name="connsiteY8" fmla="*/ 1274323 h 2568102"/>
              <a:gd name="connsiteX9" fmla="*/ 175098 w 985156"/>
              <a:gd name="connsiteY9" fmla="*/ 1293779 h 2568102"/>
              <a:gd name="connsiteX10" fmla="*/ 194554 w 985156"/>
              <a:gd name="connsiteY10" fmla="*/ 1322962 h 2568102"/>
              <a:gd name="connsiteX11" fmla="*/ 243192 w 985156"/>
              <a:gd name="connsiteY11" fmla="*/ 1391055 h 2568102"/>
              <a:gd name="connsiteX12" fmla="*/ 282103 w 985156"/>
              <a:gd name="connsiteY12" fmla="*/ 1459149 h 2568102"/>
              <a:gd name="connsiteX13" fmla="*/ 301558 w 985156"/>
              <a:gd name="connsiteY13" fmla="*/ 1498059 h 2568102"/>
              <a:gd name="connsiteX14" fmla="*/ 330741 w 985156"/>
              <a:gd name="connsiteY14" fmla="*/ 1556425 h 2568102"/>
              <a:gd name="connsiteX15" fmla="*/ 321013 w 985156"/>
              <a:gd name="connsiteY15" fmla="*/ 1916349 h 2568102"/>
              <a:gd name="connsiteX16" fmla="*/ 330741 w 985156"/>
              <a:gd name="connsiteY16" fmla="*/ 2324910 h 2568102"/>
              <a:gd name="connsiteX17" fmla="*/ 369652 w 985156"/>
              <a:gd name="connsiteY17" fmla="*/ 2383276 h 2568102"/>
              <a:gd name="connsiteX18" fmla="*/ 418290 w 985156"/>
              <a:gd name="connsiteY18" fmla="*/ 2451370 h 2568102"/>
              <a:gd name="connsiteX19" fmla="*/ 447473 w 985156"/>
              <a:gd name="connsiteY19" fmla="*/ 2461098 h 2568102"/>
              <a:gd name="connsiteX20" fmla="*/ 466928 w 985156"/>
              <a:gd name="connsiteY20" fmla="*/ 2490281 h 2568102"/>
              <a:gd name="connsiteX21" fmla="*/ 554477 w 985156"/>
              <a:gd name="connsiteY21" fmla="*/ 2548647 h 2568102"/>
              <a:gd name="connsiteX22" fmla="*/ 661481 w 985156"/>
              <a:gd name="connsiteY22" fmla="*/ 2568102 h 2568102"/>
              <a:gd name="connsiteX23" fmla="*/ 778213 w 985156"/>
              <a:gd name="connsiteY23" fmla="*/ 2558374 h 2568102"/>
              <a:gd name="connsiteX24" fmla="*/ 807396 w 985156"/>
              <a:gd name="connsiteY24" fmla="*/ 2548647 h 2568102"/>
              <a:gd name="connsiteX25" fmla="*/ 826852 w 985156"/>
              <a:gd name="connsiteY25" fmla="*/ 2529191 h 2568102"/>
              <a:gd name="connsiteX26" fmla="*/ 836579 w 985156"/>
              <a:gd name="connsiteY26" fmla="*/ 2500008 h 2568102"/>
              <a:gd name="connsiteX27" fmla="*/ 904673 w 985156"/>
              <a:gd name="connsiteY27" fmla="*/ 2402732 h 2568102"/>
              <a:gd name="connsiteX28" fmla="*/ 924128 w 985156"/>
              <a:gd name="connsiteY28" fmla="*/ 2363821 h 2568102"/>
              <a:gd name="connsiteX29" fmla="*/ 933856 w 985156"/>
              <a:gd name="connsiteY29" fmla="*/ 2110902 h 2568102"/>
              <a:gd name="connsiteX30" fmla="*/ 943583 w 985156"/>
              <a:gd name="connsiteY30" fmla="*/ 1712068 h 2568102"/>
              <a:gd name="connsiteX31" fmla="*/ 963039 w 985156"/>
              <a:gd name="connsiteY31" fmla="*/ 1653702 h 2568102"/>
              <a:gd name="connsiteX32" fmla="*/ 972766 w 985156"/>
              <a:gd name="connsiteY32" fmla="*/ 1624519 h 2568102"/>
              <a:gd name="connsiteX33" fmla="*/ 972766 w 985156"/>
              <a:gd name="connsiteY33" fmla="*/ 1215957 h 2568102"/>
              <a:gd name="connsiteX34" fmla="*/ 963039 w 985156"/>
              <a:gd name="connsiteY34" fmla="*/ 1177047 h 2568102"/>
              <a:gd name="connsiteX35" fmla="*/ 953311 w 985156"/>
              <a:gd name="connsiteY35" fmla="*/ 1118681 h 2568102"/>
              <a:gd name="connsiteX36" fmla="*/ 933856 w 985156"/>
              <a:gd name="connsiteY36" fmla="*/ 1050587 h 2568102"/>
              <a:gd name="connsiteX37" fmla="*/ 933856 w 985156"/>
              <a:gd name="connsiteY37" fmla="*/ 612842 h 2568102"/>
              <a:gd name="connsiteX38" fmla="*/ 943583 w 985156"/>
              <a:gd name="connsiteY38" fmla="*/ 418289 h 2568102"/>
              <a:gd name="connsiteX39" fmla="*/ 933856 w 985156"/>
              <a:gd name="connsiteY39" fmla="*/ 175098 h 2568102"/>
              <a:gd name="connsiteX40" fmla="*/ 904673 w 985156"/>
              <a:gd name="connsiteY40" fmla="*/ 116732 h 2568102"/>
              <a:gd name="connsiteX41" fmla="*/ 836579 w 985156"/>
              <a:gd name="connsiteY41" fmla="*/ 58366 h 2568102"/>
              <a:gd name="connsiteX42" fmla="*/ 778213 w 985156"/>
              <a:gd name="connsiteY42" fmla="*/ 38910 h 2568102"/>
              <a:gd name="connsiteX43" fmla="*/ 739303 w 985156"/>
              <a:gd name="connsiteY43" fmla="*/ 19455 h 2568102"/>
              <a:gd name="connsiteX44" fmla="*/ 671209 w 985156"/>
              <a:gd name="connsiteY44" fmla="*/ 0 h 2568102"/>
              <a:gd name="connsiteX45" fmla="*/ 447473 w 985156"/>
              <a:gd name="connsiteY45" fmla="*/ 9727 h 2568102"/>
              <a:gd name="connsiteX46" fmla="*/ 408562 w 985156"/>
              <a:gd name="connsiteY46" fmla="*/ 29183 h 2568102"/>
              <a:gd name="connsiteX47" fmla="*/ 379379 w 985156"/>
              <a:gd name="connsiteY47" fmla="*/ 38910 h 2568102"/>
              <a:gd name="connsiteX48" fmla="*/ 330741 w 985156"/>
              <a:gd name="connsiteY48" fmla="*/ 87549 h 2568102"/>
              <a:gd name="connsiteX49" fmla="*/ 311286 w 985156"/>
              <a:gd name="connsiteY49" fmla="*/ 145915 h 2568102"/>
              <a:gd name="connsiteX50" fmla="*/ 321013 w 985156"/>
              <a:gd name="connsiteY50" fmla="*/ 330740 h 2568102"/>
              <a:gd name="connsiteX51" fmla="*/ 330741 w 985156"/>
              <a:gd name="connsiteY51" fmla="*/ 359923 h 2568102"/>
              <a:gd name="connsiteX52" fmla="*/ 350196 w 985156"/>
              <a:gd name="connsiteY52" fmla="*/ 437745 h 2568102"/>
              <a:gd name="connsiteX53" fmla="*/ 340469 w 985156"/>
              <a:gd name="connsiteY53" fmla="*/ 856034 h 2568102"/>
              <a:gd name="connsiteX54" fmla="*/ 330741 w 985156"/>
              <a:gd name="connsiteY54" fmla="*/ 894945 h 2568102"/>
              <a:gd name="connsiteX55" fmla="*/ 330741 w 985156"/>
              <a:gd name="connsiteY55" fmla="*/ 972766 h 256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985156" h="2568102">
                <a:moveTo>
                  <a:pt x="330741" y="972766"/>
                </a:moveTo>
                <a:cubicBezTo>
                  <a:pt x="288588" y="985736"/>
                  <a:pt x="196388" y="954045"/>
                  <a:pt x="77822" y="972766"/>
                </a:cubicBezTo>
                <a:cubicBezTo>
                  <a:pt x="63251" y="975067"/>
                  <a:pt x="39457" y="1001402"/>
                  <a:pt x="29183" y="1011676"/>
                </a:cubicBezTo>
                <a:lnTo>
                  <a:pt x="9728" y="1070042"/>
                </a:lnTo>
                <a:lnTo>
                  <a:pt x="0" y="1099225"/>
                </a:lnTo>
                <a:cubicBezTo>
                  <a:pt x="3243" y="1115438"/>
                  <a:pt x="3587" y="1132512"/>
                  <a:pt x="9728" y="1147864"/>
                </a:cubicBezTo>
                <a:cubicBezTo>
                  <a:pt x="22010" y="1178569"/>
                  <a:pt x="42989" y="1204764"/>
                  <a:pt x="68094" y="1225685"/>
                </a:cubicBezTo>
                <a:cubicBezTo>
                  <a:pt x="77075" y="1233169"/>
                  <a:pt x="88148" y="1237837"/>
                  <a:pt x="97277" y="1245140"/>
                </a:cubicBezTo>
                <a:cubicBezTo>
                  <a:pt x="135429" y="1275662"/>
                  <a:pt x="95234" y="1257430"/>
                  <a:pt x="145915" y="1274323"/>
                </a:cubicBezTo>
                <a:cubicBezTo>
                  <a:pt x="155643" y="1280808"/>
                  <a:pt x="166831" y="1285512"/>
                  <a:pt x="175098" y="1293779"/>
                </a:cubicBezTo>
                <a:cubicBezTo>
                  <a:pt x="183365" y="1302046"/>
                  <a:pt x="187758" y="1313448"/>
                  <a:pt x="194554" y="1322962"/>
                </a:cubicBezTo>
                <a:cubicBezTo>
                  <a:pt x="254866" y="1407397"/>
                  <a:pt x="197355" y="1322298"/>
                  <a:pt x="243192" y="1391055"/>
                </a:cubicBezTo>
                <a:cubicBezTo>
                  <a:pt x="262033" y="1466419"/>
                  <a:pt x="237522" y="1396736"/>
                  <a:pt x="282103" y="1459149"/>
                </a:cubicBezTo>
                <a:cubicBezTo>
                  <a:pt x="290531" y="1470949"/>
                  <a:pt x="294364" y="1485469"/>
                  <a:pt x="301558" y="1498059"/>
                </a:cubicBezTo>
                <a:cubicBezTo>
                  <a:pt x="331730" y="1550860"/>
                  <a:pt x="312905" y="1502920"/>
                  <a:pt x="330741" y="1556425"/>
                </a:cubicBezTo>
                <a:cubicBezTo>
                  <a:pt x="327498" y="1676400"/>
                  <a:pt x="326226" y="1796444"/>
                  <a:pt x="321013" y="1916349"/>
                </a:cubicBezTo>
                <a:cubicBezTo>
                  <a:pt x="311654" y="2131621"/>
                  <a:pt x="264950" y="1897271"/>
                  <a:pt x="330741" y="2324910"/>
                </a:cubicBezTo>
                <a:cubicBezTo>
                  <a:pt x="334296" y="2348021"/>
                  <a:pt x="356682" y="2363821"/>
                  <a:pt x="369652" y="2383276"/>
                </a:cubicBezTo>
                <a:cubicBezTo>
                  <a:pt x="378524" y="2396584"/>
                  <a:pt x="409240" y="2443828"/>
                  <a:pt x="418290" y="2451370"/>
                </a:cubicBezTo>
                <a:cubicBezTo>
                  <a:pt x="426167" y="2457934"/>
                  <a:pt x="437745" y="2457855"/>
                  <a:pt x="447473" y="2461098"/>
                </a:cubicBezTo>
                <a:cubicBezTo>
                  <a:pt x="453958" y="2470826"/>
                  <a:pt x="458661" y="2482014"/>
                  <a:pt x="466928" y="2490281"/>
                </a:cubicBezTo>
                <a:cubicBezTo>
                  <a:pt x="491240" y="2514593"/>
                  <a:pt x="521896" y="2536429"/>
                  <a:pt x="554477" y="2548647"/>
                </a:cubicBezTo>
                <a:cubicBezTo>
                  <a:pt x="582697" y="2559229"/>
                  <a:pt x="636635" y="2564552"/>
                  <a:pt x="661481" y="2568102"/>
                </a:cubicBezTo>
                <a:cubicBezTo>
                  <a:pt x="700392" y="2564859"/>
                  <a:pt x="739510" y="2563534"/>
                  <a:pt x="778213" y="2558374"/>
                </a:cubicBezTo>
                <a:cubicBezTo>
                  <a:pt x="788377" y="2557019"/>
                  <a:pt x="798603" y="2553922"/>
                  <a:pt x="807396" y="2548647"/>
                </a:cubicBezTo>
                <a:cubicBezTo>
                  <a:pt x="815261" y="2543928"/>
                  <a:pt x="820367" y="2535676"/>
                  <a:pt x="826852" y="2529191"/>
                </a:cubicBezTo>
                <a:cubicBezTo>
                  <a:pt x="830094" y="2519463"/>
                  <a:pt x="831599" y="2508971"/>
                  <a:pt x="836579" y="2500008"/>
                </a:cubicBezTo>
                <a:cubicBezTo>
                  <a:pt x="895726" y="2393542"/>
                  <a:pt x="853665" y="2484345"/>
                  <a:pt x="904673" y="2402732"/>
                </a:cubicBezTo>
                <a:cubicBezTo>
                  <a:pt x="912359" y="2390435"/>
                  <a:pt x="917643" y="2376791"/>
                  <a:pt x="924128" y="2363821"/>
                </a:cubicBezTo>
                <a:cubicBezTo>
                  <a:pt x="927371" y="2279515"/>
                  <a:pt x="931339" y="2195233"/>
                  <a:pt x="933856" y="2110902"/>
                </a:cubicBezTo>
                <a:cubicBezTo>
                  <a:pt x="937824" y="1977977"/>
                  <a:pt x="935112" y="1844782"/>
                  <a:pt x="943583" y="1712068"/>
                </a:cubicBezTo>
                <a:cubicBezTo>
                  <a:pt x="944889" y="1691602"/>
                  <a:pt x="956554" y="1673157"/>
                  <a:pt x="963039" y="1653702"/>
                </a:cubicBezTo>
                <a:lnTo>
                  <a:pt x="972766" y="1624519"/>
                </a:lnTo>
                <a:cubicBezTo>
                  <a:pt x="989764" y="1437547"/>
                  <a:pt x="988803" y="1496614"/>
                  <a:pt x="972766" y="1215957"/>
                </a:cubicBezTo>
                <a:cubicBezTo>
                  <a:pt x="972003" y="1202610"/>
                  <a:pt x="965661" y="1190157"/>
                  <a:pt x="963039" y="1177047"/>
                </a:cubicBezTo>
                <a:cubicBezTo>
                  <a:pt x="959171" y="1157706"/>
                  <a:pt x="957179" y="1138022"/>
                  <a:pt x="953311" y="1118681"/>
                </a:cubicBezTo>
                <a:cubicBezTo>
                  <a:pt x="947204" y="1088148"/>
                  <a:pt x="943126" y="1078398"/>
                  <a:pt x="933856" y="1050587"/>
                </a:cubicBezTo>
                <a:cubicBezTo>
                  <a:pt x="907176" y="863835"/>
                  <a:pt x="920943" y="987338"/>
                  <a:pt x="933856" y="612842"/>
                </a:cubicBezTo>
                <a:cubicBezTo>
                  <a:pt x="936094" y="547949"/>
                  <a:pt x="940341" y="483140"/>
                  <a:pt x="943583" y="418289"/>
                </a:cubicBezTo>
                <a:cubicBezTo>
                  <a:pt x="940341" y="337225"/>
                  <a:pt x="939636" y="256020"/>
                  <a:pt x="933856" y="175098"/>
                </a:cubicBezTo>
                <a:cubicBezTo>
                  <a:pt x="932511" y="156269"/>
                  <a:pt x="916042" y="129996"/>
                  <a:pt x="904673" y="116732"/>
                </a:cubicBezTo>
                <a:cubicBezTo>
                  <a:pt x="889837" y="99424"/>
                  <a:pt x="860410" y="68958"/>
                  <a:pt x="836579" y="58366"/>
                </a:cubicBezTo>
                <a:cubicBezTo>
                  <a:pt x="817839" y="50037"/>
                  <a:pt x="796556" y="48081"/>
                  <a:pt x="778213" y="38910"/>
                </a:cubicBezTo>
                <a:cubicBezTo>
                  <a:pt x="765243" y="32425"/>
                  <a:pt x="752631" y="25167"/>
                  <a:pt x="739303" y="19455"/>
                </a:cubicBezTo>
                <a:cubicBezTo>
                  <a:pt x="719761" y="11080"/>
                  <a:pt x="690961" y="4938"/>
                  <a:pt x="671209" y="0"/>
                </a:cubicBezTo>
                <a:cubicBezTo>
                  <a:pt x="596630" y="3242"/>
                  <a:pt x="521666" y="1483"/>
                  <a:pt x="447473" y="9727"/>
                </a:cubicBezTo>
                <a:cubicBezTo>
                  <a:pt x="433060" y="11328"/>
                  <a:pt x="421891" y="23471"/>
                  <a:pt x="408562" y="29183"/>
                </a:cubicBezTo>
                <a:cubicBezTo>
                  <a:pt x="399137" y="33222"/>
                  <a:pt x="389107" y="35668"/>
                  <a:pt x="379379" y="38910"/>
                </a:cubicBezTo>
                <a:cubicBezTo>
                  <a:pt x="363166" y="55123"/>
                  <a:pt x="337991" y="65797"/>
                  <a:pt x="330741" y="87549"/>
                </a:cubicBezTo>
                <a:lnTo>
                  <a:pt x="311286" y="145915"/>
                </a:lnTo>
                <a:cubicBezTo>
                  <a:pt x="314528" y="207523"/>
                  <a:pt x="315428" y="269300"/>
                  <a:pt x="321013" y="330740"/>
                </a:cubicBezTo>
                <a:cubicBezTo>
                  <a:pt x="321941" y="340952"/>
                  <a:pt x="328254" y="349975"/>
                  <a:pt x="330741" y="359923"/>
                </a:cubicBezTo>
                <a:lnTo>
                  <a:pt x="350196" y="437745"/>
                </a:lnTo>
                <a:cubicBezTo>
                  <a:pt x="346954" y="577175"/>
                  <a:pt x="346398" y="716693"/>
                  <a:pt x="340469" y="856034"/>
                </a:cubicBezTo>
                <a:cubicBezTo>
                  <a:pt x="339901" y="869391"/>
                  <a:pt x="331694" y="881609"/>
                  <a:pt x="330741" y="894945"/>
                </a:cubicBezTo>
                <a:cubicBezTo>
                  <a:pt x="328431" y="927288"/>
                  <a:pt x="372894" y="959796"/>
                  <a:pt x="330741" y="972766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6" grpId="0" animBg="1"/>
      <p:bldP spid="8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076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" y="3462743"/>
            <a:ext cx="8087182" cy="319097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1653702" y="1926077"/>
            <a:ext cx="807396" cy="75875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79398" y="254001"/>
            <a:ext cx="41077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(</a:t>
            </a:r>
            <a:r>
              <a:rPr lang="en-US" sz="3200" b="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4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7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79399" y="254001"/>
            <a:ext cx="5693384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Visual processing in the brain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frontiersin.org/files/Articles/96694/fncom-08-00135-HTML/image_m/fncom-08-00135-g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9" y="1458169"/>
            <a:ext cx="809625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0" y="4288101"/>
            <a:ext cx="2911465" cy="47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1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Herzog and Clarke (2014)</a:t>
            </a:r>
            <a:endParaRPr lang="en-US" sz="1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Shapes to examine V4 selectivity. a Sinusoidal gratings. b Non-Cartesian gratings. c Closed sha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65" y="5618474"/>
            <a:ext cx="2862524" cy="97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undations of Vision » Chapter 6: The Cortical Represent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28" y="5248309"/>
            <a:ext cx="1372267" cy="148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7556" y="502771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7633" y="502771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V4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708" y="4925780"/>
            <a:ext cx="1721491" cy="19322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85532" y="5027712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8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Comprehensive Guide to Convolutional Neural Networks — the ELI5 way | by  Sumit Saha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649" y="4474395"/>
            <a:ext cx="4455337" cy="238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279399" y="254001"/>
            <a:ext cx="5693384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Visual processing in the brain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frontiersin.org/files/Articles/96694/fncom-08-00135-HTML/image_m/fncom-08-00135-g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9" y="1458169"/>
            <a:ext cx="809625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0" y="4288101"/>
            <a:ext cx="2911465" cy="47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1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Herzog and Clarke (2014)</a:t>
            </a:r>
            <a:endParaRPr lang="en-US" sz="1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Vertical edge detection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937788"/>
              </p:ext>
            </p:extLst>
          </p:nvPr>
        </p:nvGraphicFramePr>
        <p:xfrm>
          <a:off x="4292237" y="2550841"/>
          <a:ext cx="789810" cy="814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70">
                  <a:extLst>
                    <a:ext uri="{9D8B030D-6E8A-4147-A177-3AD203B41FA5}">
                      <a16:colId xmlns:a16="http://schemas.microsoft.com/office/drawing/2014/main" val="2975650087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2759042186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1240809467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223457967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560209581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135304962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342742" y="3407208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 x 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blipFill>
                <a:blip r:embed="rId3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82008"/>
              </p:ext>
            </p:extLst>
          </p:nvPr>
        </p:nvGraphicFramePr>
        <p:xfrm>
          <a:off x="689853" y="1846684"/>
          <a:ext cx="2392866" cy="2446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304288213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48384634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02601" y="439313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 x 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4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Vertical edge detection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31976"/>
              </p:ext>
            </p:extLst>
          </p:nvPr>
        </p:nvGraphicFramePr>
        <p:xfrm>
          <a:off x="6445611" y="2023251"/>
          <a:ext cx="1861118" cy="1902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52501" y="2773453"/>
                <a:ext cx="3061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501" y="2773453"/>
                <a:ext cx="306174" cy="369332"/>
              </a:xfrm>
              <a:prstGeom prst="rect">
                <a:avLst/>
              </a:prstGeom>
              <a:blipFill>
                <a:blip r:embed="rId3"/>
                <a:stretch>
                  <a:fillRect l="-10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008571" y="439313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7 x 7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72672"/>
              </p:ext>
            </p:extLst>
          </p:nvPr>
        </p:nvGraphicFramePr>
        <p:xfrm>
          <a:off x="689853" y="1846684"/>
          <a:ext cx="2392866" cy="2446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304288213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48384634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85514"/>
              </p:ext>
            </p:extLst>
          </p:nvPr>
        </p:nvGraphicFramePr>
        <p:xfrm>
          <a:off x="4292237" y="2550841"/>
          <a:ext cx="789810" cy="814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70">
                  <a:extLst>
                    <a:ext uri="{9D8B030D-6E8A-4147-A177-3AD203B41FA5}">
                      <a16:colId xmlns:a16="http://schemas.microsoft.com/office/drawing/2014/main" val="2975650087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2759042186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1240809467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223457967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560209581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135304962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342742" y="3407208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 x 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blipFill>
                <a:blip r:embed="rId4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 bwMode="auto">
          <a:xfrm>
            <a:off x="689853" y="1846684"/>
            <a:ext cx="798705" cy="81409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49254" y="2030537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0" dirty="0"/>
              <a:t>2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953767" y="1846684"/>
            <a:ext cx="798705" cy="81409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217713" y="1842261"/>
            <a:ext cx="803014" cy="81409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485093" y="1842261"/>
            <a:ext cx="803014" cy="81409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747518" y="1842261"/>
            <a:ext cx="803014" cy="81409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019483" y="1842261"/>
            <a:ext cx="803014" cy="81409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86494" y="1842261"/>
            <a:ext cx="803014" cy="81409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15381" y="2030537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0" dirty="0" smtClean="0"/>
              <a:t>5</a:t>
            </a:r>
            <a:endParaRPr lang="en-US" sz="1100" b="0" dirty="0"/>
          </a:p>
        </p:txBody>
      </p:sp>
      <p:sp>
        <p:nvSpPr>
          <p:cNvPr id="38" name="Rectangle 37"/>
          <p:cNvSpPr/>
          <p:nvPr/>
        </p:nvSpPr>
        <p:spPr>
          <a:xfrm>
            <a:off x="6958264" y="2030537"/>
            <a:ext cx="3016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0" dirty="0" smtClean="0"/>
              <a:t>-7</a:t>
            </a:r>
            <a:endParaRPr lang="en-US" sz="1100" b="0" dirty="0"/>
          </a:p>
        </p:txBody>
      </p:sp>
      <p:sp>
        <p:nvSpPr>
          <p:cNvPr id="39" name="Rectangle 38"/>
          <p:cNvSpPr/>
          <p:nvPr/>
        </p:nvSpPr>
        <p:spPr>
          <a:xfrm>
            <a:off x="7223379" y="2030537"/>
            <a:ext cx="3016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0" dirty="0" smtClean="0"/>
              <a:t>-2</a:t>
            </a:r>
            <a:endParaRPr lang="en-US" sz="1100" b="0" dirty="0"/>
          </a:p>
        </p:txBody>
      </p:sp>
      <p:sp>
        <p:nvSpPr>
          <p:cNvPr id="40" name="Rectangle 39"/>
          <p:cNvSpPr/>
          <p:nvPr/>
        </p:nvSpPr>
        <p:spPr>
          <a:xfrm>
            <a:off x="7493655" y="2030537"/>
            <a:ext cx="3016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0" dirty="0" smtClean="0"/>
              <a:t>-2</a:t>
            </a:r>
            <a:endParaRPr lang="en-US" sz="1100" b="0" dirty="0"/>
          </a:p>
        </p:txBody>
      </p:sp>
      <p:sp>
        <p:nvSpPr>
          <p:cNvPr id="41" name="Rectangle 40"/>
          <p:cNvSpPr/>
          <p:nvPr/>
        </p:nvSpPr>
        <p:spPr>
          <a:xfrm>
            <a:off x="7756139" y="2030537"/>
            <a:ext cx="3016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0" dirty="0" smtClean="0"/>
              <a:t>-3</a:t>
            </a:r>
            <a:endParaRPr lang="en-US" sz="1100" b="0" dirty="0"/>
          </a:p>
        </p:txBody>
      </p:sp>
      <p:sp>
        <p:nvSpPr>
          <p:cNvPr id="42" name="Rectangle 41"/>
          <p:cNvSpPr/>
          <p:nvPr/>
        </p:nvSpPr>
        <p:spPr>
          <a:xfrm>
            <a:off x="8044751" y="2030537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0" dirty="0" smtClean="0"/>
              <a:t>5</a:t>
            </a:r>
            <a:endParaRPr lang="en-US" sz="1100" b="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87048" y="2125787"/>
            <a:ext cx="803014" cy="81409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948173" y="2118501"/>
            <a:ext cx="803014" cy="81409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14623" y="2299491"/>
            <a:ext cx="325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0" dirty="0" smtClean="0"/>
              <a:t>10</a:t>
            </a:r>
            <a:endParaRPr lang="en-US" sz="1100" b="0" dirty="0"/>
          </a:p>
        </p:txBody>
      </p:sp>
      <p:sp>
        <p:nvSpPr>
          <p:cNvPr id="47" name="Rectangle 46"/>
          <p:cNvSpPr/>
          <p:nvPr/>
        </p:nvSpPr>
        <p:spPr>
          <a:xfrm>
            <a:off x="6715222" y="2298885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0" dirty="0" smtClean="0"/>
              <a:t>0</a:t>
            </a:r>
            <a:endParaRPr lang="en-US" sz="1100" b="0" dirty="0"/>
          </a:p>
        </p:txBody>
      </p:sp>
      <p:sp>
        <p:nvSpPr>
          <p:cNvPr id="48" name="TextBox 47"/>
          <p:cNvSpPr txBox="1"/>
          <p:nvPr/>
        </p:nvSpPr>
        <p:spPr>
          <a:xfrm>
            <a:off x="1502601" y="439313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 x 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12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8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/>
      <p:bldP spid="38" grpId="0"/>
      <p:bldP spid="39" grpId="0"/>
      <p:bldP spid="40" grpId="0"/>
      <p:bldP spid="41" grpId="0"/>
      <p:bldP spid="42" grpId="0"/>
      <p:bldP spid="44" grpId="0" animBg="1"/>
      <p:bldP spid="44" grpId="1" animBg="1"/>
      <p:bldP spid="45" grpId="0" animBg="1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Vertical edge detection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292237" y="2550841"/>
          <a:ext cx="789810" cy="814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70">
                  <a:extLst>
                    <a:ext uri="{9D8B030D-6E8A-4147-A177-3AD203B41FA5}">
                      <a16:colId xmlns:a16="http://schemas.microsoft.com/office/drawing/2014/main" val="2975650087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2759042186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1240809467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223457967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560209581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135304962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42742" y="3407208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 x 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blipFill>
                <a:blip r:embed="rId3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52501" y="2773453"/>
                <a:ext cx="3061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501" y="2773453"/>
                <a:ext cx="306174" cy="369332"/>
              </a:xfrm>
              <a:prstGeom prst="rect">
                <a:avLst/>
              </a:prstGeom>
              <a:blipFill>
                <a:blip r:embed="rId4"/>
                <a:stretch>
                  <a:fillRect l="-10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 bwMode="auto">
          <a:xfrm>
            <a:off x="2286055" y="3484064"/>
            <a:ext cx="803014" cy="81409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92514"/>
              </p:ext>
            </p:extLst>
          </p:nvPr>
        </p:nvGraphicFramePr>
        <p:xfrm>
          <a:off x="689853" y="1846684"/>
          <a:ext cx="2392866" cy="2446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304288213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48384634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02601" y="439313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 x 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90229"/>
              </p:ext>
            </p:extLst>
          </p:nvPr>
        </p:nvGraphicFramePr>
        <p:xfrm>
          <a:off x="6445611" y="2023251"/>
          <a:ext cx="1861118" cy="1902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-7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-3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-16</a:t>
                      </a:r>
                      <a:endParaRPr lang="en-US" sz="8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-6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-7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-5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-9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-6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-7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-3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-11</a:t>
                      </a:r>
                      <a:endParaRPr lang="en-US" sz="8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16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-13</a:t>
                      </a:r>
                      <a:endParaRPr lang="en-US" sz="8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-6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-6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-10</a:t>
                      </a:r>
                      <a:endParaRPr lang="en-US" sz="8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-5</a:t>
                      </a:r>
                      <a:endParaRPr lang="en-US" sz="1100" dirty="0"/>
                    </a:p>
                  </a:txBody>
                  <a:tcPr marL="58749" marR="58749" marT="29374" marB="2937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8749" marR="58749" marT="29374" marB="29374" anchor="ctr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20701" y="3654918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-</a:t>
            </a:r>
            <a:r>
              <a:rPr lang="en-US" sz="1100" b="0" dirty="0" smtClean="0"/>
              <a:t>3</a:t>
            </a:r>
            <a:endParaRPr lang="en-US" sz="1100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7008571" y="439313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7 x 7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94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89" y="4898160"/>
            <a:ext cx="1837993" cy="1894187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 bwMode="auto">
          <a:xfrm>
            <a:off x="279399" y="254001"/>
            <a:ext cx="448217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Vertical edge detection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292237" y="2550841"/>
          <a:ext cx="789810" cy="814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70">
                  <a:extLst>
                    <a:ext uri="{9D8B030D-6E8A-4147-A177-3AD203B41FA5}">
                      <a16:colId xmlns:a16="http://schemas.microsoft.com/office/drawing/2014/main" val="2975650087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2759042186"/>
                    </a:ext>
                  </a:extLst>
                </a:gridCol>
                <a:gridCol w="263270">
                  <a:extLst>
                    <a:ext uri="{9D8B030D-6E8A-4147-A177-3AD203B41FA5}">
                      <a16:colId xmlns:a16="http://schemas.microsoft.com/office/drawing/2014/main" val="1240809467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223457967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560209581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6796" marR="56796" marT="28398" marB="28398"/>
                </a:tc>
                <a:extLst>
                  <a:ext uri="{0D108BD9-81ED-4DB2-BD59-A6C34878D82A}">
                    <a16:rowId xmlns:a16="http://schemas.microsoft.com/office/drawing/2014/main" val="135304962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42742" y="3407208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 x 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17" y="2773453"/>
                <a:ext cx="226024" cy="369332"/>
              </a:xfrm>
              <a:prstGeom prst="rect">
                <a:avLst/>
              </a:prstGeom>
              <a:blipFill>
                <a:blip r:embed="rId4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52501" y="2773453"/>
                <a:ext cx="3061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501" y="2773453"/>
                <a:ext cx="306174" cy="369332"/>
              </a:xfrm>
              <a:prstGeom prst="rect">
                <a:avLst/>
              </a:prstGeom>
              <a:blipFill>
                <a:blip r:embed="rId5"/>
                <a:stretch>
                  <a:fillRect l="-10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37" y="5454380"/>
            <a:ext cx="693906" cy="520430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9654"/>
              </p:ext>
            </p:extLst>
          </p:nvPr>
        </p:nvGraphicFramePr>
        <p:xfrm>
          <a:off x="689853" y="1848410"/>
          <a:ext cx="2392866" cy="2446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405682370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7204604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90144999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03984942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3785382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4146828076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3042882133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1115593937"/>
                    </a:ext>
                  </a:extLst>
                </a:gridCol>
                <a:gridCol w="265874">
                  <a:extLst>
                    <a:ext uri="{9D8B030D-6E8A-4147-A177-3AD203B41FA5}">
                      <a16:colId xmlns:a16="http://schemas.microsoft.com/office/drawing/2014/main" val="896625633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377023996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1032180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605472992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48384634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838931886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538422334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1862417901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398507107"/>
                  </a:ext>
                </a:extLst>
              </a:tr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58749" marR="58749" marT="29374" marB="29374"/>
                </a:tc>
                <a:extLst>
                  <a:ext uri="{0D108BD9-81ED-4DB2-BD59-A6C34878D82A}">
                    <a16:rowId xmlns:a16="http://schemas.microsoft.com/office/drawing/2014/main" val="2843640422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502601" y="439313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 x 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4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3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3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98:Templates:Blank Presentation</Template>
  <TotalTime>52128</TotalTime>
  <Words>3197</Words>
  <Application>Microsoft Office PowerPoint</Application>
  <PresentationFormat>On-screen Show (4:3)</PresentationFormat>
  <Paragraphs>2262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MS PGothic</vt:lpstr>
      <vt:lpstr>Arial</vt:lpstr>
      <vt:lpstr>Cambria Math</vt:lpstr>
      <vt:lpstr>Times</vt:lpstr>
      <vt:lpstr>Blank Presentation</vt:lpstr>
      <vt:lpstr>Deep Learning in Image analysis Lecture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GOOD</dc:title>
  <dc:creator>Peter Kalivas</dc:creator>
  <cp:lastModifiedBy>Sato, Takashi</cp:lastModifiedBy>
  <cp:revision>1368</cp:revision>
  <cp:lastPrinted>2002-04-23T11:20:24Z</cp:lastPrinted>
  <dcterms:created xsi:type="dcterms:W3CDTF">2010-10-24T13:01:11Z</dcterms:created>
  <dcterms:modified xsi:type="dcterms:W3CDTF">2021-11-01T01:56:09Z</dcterms:modified>
</cp:coreProperties>
</file>