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7"/>
  </p:notesMasterIdLst>
  <p:sldIdLst>
    <p:sldId id="256" r:id="rId2"/>
    <p:sldId id="694" r:id="rId3"/>
    <p:sldId id="729" r:id="rId4"/>
    <p:sldId id="728" r:id="rId5"/>
    <p:sldId id="727" r:id="rId6"/>
    <p:sldId id="725" r:id="rId7"/>
    <p:sldId id="730" r:id="rId8"/>
    <p:sldId id="726" r:id="rId9"/>
    <p:sldId id="731" r:id="rId10"/>
    <p:sldId id="724" r:id="rId11"/>
    <p:sldId id="528" r:id="rId12"/>
    <p:sldId id="570" r:id="rId13"/>
    <p:sldId id="711" r:id="rId14"/>
    <p:sldId id="632" r:id="rId15"/>
    <p:sldId id="704" r:id="rId16"/>
    <p:sldId id="706" r:id="rId17"/>
    <p:sldId id="709" r:id="rId18"/>
    <p:sldId id="701" r:id="rId19"/>
    <p:sldId id="708" r:id="rId20"/>
    <p:sldId id="699" r:id="rId21"/>
    <p:sldId id="703" r:id="rId22"/>
    <p:sldId id="712" r:id="rId23"/>
    <p:sldId id="710" r:id="rId24"/>
    <p:sldId id="698" r:id="rId25"/>
    <p:sldId id="690" r:id="rId26"/>
    <p:sldId id="713" r:id="rId27"/>
    <p:sldId id="693" r:id="rId28"/>
    <p:sldId id="672" r:id="rId29"/>
    <p:sldId id="715" r:id="rId30"/>
    <p:sldId id="717" r:id="rId31"/>
    <p:sldId id="716" r:id="rId32"/>
    <p:sldId id="695" r:id="rId33"/>
    <p:sldId id="664" r:id="rId34"/>
    <p:sldId id="737" r:id="rId35"/>
    <p:sldId id="736" r:id="rId36"/>
    <p:sldId id="735" r:id="rId37"/>
    <p:sldId id="734" r:id="rId38"/>
    <p:sldId id="733" r:id="rId39"/>
    <p:sldId id="732" r:id="rId40"/>
    <p:sldId id="543" r:id="rId41"/>
    <p:sldId id="539" r:id="rId42"/>
    <p:sldId id="436" r:id="rId43"/>
    <p:sldId id="718" r:id="rId44"/>
    <p:sldId id="541" r:id="rId45"/>
    <p:sldId id="665" r:id="rId46"/>
    <p:sldId id="535" r:id="rId47"/>
    <p:sldId id="686" r:id="rId48"/>
    <p:sldId id="721" r:id="rId49"/>
    <p:sldId id="720" r:id="rId50"/>
    <p:sldId id="685" r:id="rId51"/>
    <p:sldId id="544" r:id="rId52"/>
    <p:sldId id="555" r:id="rId53"/>
    <p:sldId id="557" r:id="rId54"/>
    <p:sldId id="722" r:id="rId55"/>
    <p:sldId id="587" r:id="rId56"/>
    <p:sldId id="534" r:id="rId57"/>
    <p:sldId id="723" r:id="rId58"/>
    <p:sldId id="272" r:id="rId59"/>
    <p:sldId id="675" r:id="rId60"/>
    <p:sldId id="673" r:id="rId61"/>
    <p:sldId id="597" r:id="rId62"/>
    <p:sldId id="598" r:id="rId63"/>
    <p:sldId id="599" r:id="rId64"/>
    <p:sldId id="583" r:id="rId65"/>
    <p:sldId id="596" r:id="rId66"/>
    <p:sldId id="545" r:id="rId67"/>
    <p:sldId id="546" r:id="rId68"/>
    <p:sldId id="483" r:id="rId69"/>
    <p:sldId id="547" r:id="rId70"/>
    <p:sldId id="484" r:id="rId71"/>
    <p:sldId id="548" r:id="rId72"/>
    <p:sldId id="549" r:id="rId73"/>
    <p:sldId id="574" r:id="rId74"/>
    <p:sldId id="575" r:id="rId75"/>
    <p:sldId id="527" r:id="rId76"/>
    <p:sldId id="576" r:id="rId77"/>
    <p:sldId id="491" r:id="rId78"/>
    <p:sldId id="554" r:id="rId79"/>
    <p:sldId id="561" r:id="rId80"/>
    <p:sldId id="556" r:id="rId81"/>
    <p:sldId id="636" r:id="rId82"/>
    <p:sldId id="637" r:id="rId83"/>
    <p:sldId id="641" r:id="rId84"/>
    <p:sldId id="530" r:id="rId85"/>
    <p:sldId id="592"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Jhou" initials="T" lastIdx="1" clrIdx="0">
    <p:extLst>
      <p:ext uri="{19B8F6BF-5375-455C-9EA6-DF929625EA0E}">
        <p15:presenceInfo xmlns:p15="http://schemas.microsoft.com/office/powerpoint/2012/main" userId="TomJho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6" autoAdjust="0"/>
    <p:restoredTop sz="77874" autoAdjust="0"/>
  </p:normalViewPr>
  <p:slideViewPr>
    <p:cSldViewPr>
      <p:cViewPr varScale="1">
        <p:scale>
          <a:sx n="105" d="100"/>
          <a:sy n="105" d="100"/>
        </p:scale>
        <p:origin x="1662" y="114"/>
      </p:cViewPr>
      <p:guideLst>
        <p:guide orient="horz" pos="2160"/>
        <p:guide pos="2880"/>
      </p:guideLst>
    </p:cSldViewPr>
  </p:slideViewPr>
  <p:outlineViewPr>
    <p:cViewPr>
      <p:scale>
        <a:sx n="33" d="100"/>
        <a:sy n="33" d="100"/>
      </p:scale>
      <p:origin x="0" y="-5328"/>
    </p:cViewPr>
  </p:outlineViewPr>
  <p:notesTextViewPr>
    <p:cViewPr>
      <p:scale>
        <a:sx n="3" d="2"/>
        <a:sy n="3" d="2"/>
      </p:scale>
      <p:origin x="0" y="0"/>
    </p:cViewPr>
  </p:notesTextViewPr>
  <p:sorterViewPr>
    <p:cViewPr varScale="1">
      <p:scale>
        <a:sx n="100" d="100"/>
        <a:sy n="100" d="100"/>
      </p:scale>
      <p:origin x="0" y="-1398"/>
    </p:cViewPr>
  </p:sorterViewPr>
  <p:notesViewPr>
    <p:cSldViewPr>
      <p:cViewPr varScale="1">
        <p:scale>
          <a:sx n="84" d="100"/>
          <a:sy n="84" d="100"/>
        </p:scale>
        <p:origin x="3912" y="102"/>
      </p:cViewPr>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0CC0F8-0371-4A3F-B483-70AE45C119E2}" type="datetimeFigureOut">
              <a:rPr lang="en-US" smtClean="0"/>
              <a:t>10/9/2021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A775F-D30D-4528-A17F-451C51862E94}" type="slidenum">
              <a:rPr lang="en-US" smtClean="0"/>
              <a:t>‹#›</a:t>
            </a:fld>
            <a:endParaRPr lang="en-US"/>
          </a:p>
        </p:txBody>
      </p:sp>
    </p:spTree>
    <p:extLst>
      <p:ext uri="{BB962C8B-B14F-4D97-AF65-F5344CB8AC3E}">
        <p14:creationId xmlns:p14="http://schemas.microsoft.com/office/powerpoint/2010/main" val="178285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a:t>
            </a:fld>
            <a:endParaRPr lang="en-US"/>
          </a:p>
        </p:txBody>
      </p:sp>
    </p:spTree>
    <p:extLst>
      <p:ext uri="{BB962C8B-B14F-4D97-AF65-F5344CB8AC3E}">
        <p14:creationId xmlns:p14="http://schemas.microsoft.com/office/powerpoint/2010/main" val="3228956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11</a:t>
            </a:fld>
            <a:endParaRPr lang="en-US"/>
          </a:p>
        </p:txBody>
      </p:sp>
    </p:spTree>
    <p:extLst>
      <p:ext uri="{BB962C8B-B14F-4D97-AF65-F5344CB8AC3E}">
        <p14:creationId xmlns:p14="http://schemas.microsoft.com/office/powerpoint/2010/main" val="3904029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High-order filters often have very “</a:t>
            </a:r>
            <a:r>
              <a:rPr lang="en-US" dirty="0" err="1"/>
              <a:t>ringy</a:t>
            </a:r>
            <a:r>
              <a:rPr lang="en-US" dirty="0"/>
              <a:t>” impulse</a:t>
            </a:r>
            <a:r>
              <a:rPr lang="en-US" baseline="0" dirty="0"/>
              <a:t> responses. This will cause waveform distortion. If that is a problem, then it’s best to redesign the experiment to use lower order filters.</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12</a:t>
            </a:fld>
            <a:endParaRPr lang="en-US"/>
          </a:p>
        </p:txBody>
      </p:sp>
    </p:spTree>
    <p:extLst>
      <p:ext uri="{BB962C8B-B14F-4D97-AF65-F5344CB8AC3E}">
        <p14:creationId xmlns:p14="http://schemas.microsoft.com/office/powerpoint/2010/main" val="369905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13</a:t>
            </a:fld>
            <a:endParaRPr lang="en-US"/>
          </a:p>
        </p:txBody>
      </p:sp>
    </p:spTree>
    <p:extLst>
      <p:ext uri="{BB962C8B-B14F-4D97-AF65-F5344CB8AC3E}">
        <p14:creationId xmlns:p14="http://schemas.microsoft.com/office/powerpoint/2010/main" val="1435147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14</a:t>
            </a:fld>
            <a:endParaRPr lang="en-US"/>
          </a:p>
        </p:txBody>
      </p:sp>
    </p:spTree>
    <p:extLst>
      <p:ext uri="{BB962C8B-B14F-4D97-AF65-F5344CB8AC3E}">
        <p14:creationId xmlns:p14="http://schemas.microsoft.com/office/powerpoint/2010/main" val="252113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15</a:t>
            </a:fld>
            <a:endParaRPr lang="en-US"/>
          </a:p>
        </p:txBody>
      </p:sp>
    </p:spTree>
    <p:extLst>
      <p:ext uri="{BB962C8B-B14F-4D97-AF65-F5344CB8AC3E}">
        <p14:creationId xmlns:p14="http://schemas.microsoft.com/office/powerpoint/2010/main" val="1325959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16</a:t>
            </a:fld>
            <a:endParaRPr lang="en-US"/>
          </a:p>
        </p:txBody>
      </p:sp>
    </p:spTree>
    <p:extLst>
      <p:ext uri="{BB962C8B-B14F-4D97-AF65-F5344CB8AC3E}">
        <p14:creationId xmlns:p14="http://schemas.microsoft.com/office/powerpoint/2010/main" val="16210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17</a:t>
            </a:fld>
            <a:endParaRPr lang="en-US"/>
          </a:p>
        </p:txBody>
      </p:sp>
    </p:spTree>
    <p:extLst>
      <p:ext uri="{BB962C8B-B14F-4D97-AF65-F5344CB8AC3E}">
        <p14:creationId xmlns:p14="http://schemas.microsoft.com/office/powerpoint/2010/main" val="4193740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18</a:t>
            </a:fld>
            <a:endParaRPr lang="en-US"/>
          </a:p>
        </p:txBody>
      </p:sp>
    </p:spTree>
    <p:extLst>
      <p:ext uri="{BB962C8B-B14F-4D97-AF65-F5344CB8AC3E}">
        <p14:creationId xmlns:p14="http://schemas.microsoft.com/office/powerpoint/2010/main" val="1871891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19</a:t>
            </a:fld>
            <a:endParaRPr lang="en-US"/>
          </a:p>
        </p:txBody>
      </p:sp>
    </p:spTree>
    <p:extLst>
      <p:ext uri="{BB962C8B-B14F-4D97-AF65-F5344CB8AC3E}">
        <p14:creationId xmlns:p14="http://schemas.microsoft.com/office/powerpoint/2010/main" val="1039722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20</a:t>
            </a:fld>
            <a:endParaRPr lang="en-US"/>
          </a:p>
        </p:txBody>
      </p:sp>
    </p:spTree>
    <p:extLst>
      <p:ext uri="{BB962C8B-B14F-4D97-AF65-F5344CB8AC3E}">
        <p14:creationId xmlns:p14="http://schemas.microsoft.com/office/powerpoint/2010/main" val="218098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a:t>
            </a:fld>
            <a:endParaRPr lang="en-US"/>
          </a:p>
        </p:txBody>
      </p:sp>
    </p:spTree>
    <p:extLst>
      <p:ext uri="{BB962C8B-B14F-4D97-AF65-F5344CB8AC3E}">
        <p14:creationId xmlns:p14="http://schemas.microsoft.com/office/powerpoint/2010/main" val="28946321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21</a:t>
            </a:fld>
            <a:endParaRPr lang="en-US"/>
          </a:p>
        </p:txBody>
      </p:sp>
    </p:spTree>
    <p:extLst>
      <p:ext uri="{BB962C8B-B14F-4D97-AF65-F5344CB8AC3E}">
        <p14:creationId xmlns:p14="http://schemas.microsoft.com/office/powerpoint/2010/main" val="3034024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22</a:t>
            </a:fld>
            <a:endParaRPr lang="en-US"/>
          </a:p>
        </p:txBody>
      </p:sp>
    </p:spTree>
    <p:extLst>
      <p:ext uri="{BB962C8B-B14F-4D97-AF65-F5344CB8AC3E}">
        <p14:creationId xmlns:p14="http://schemas.microsoft.com/office/powerpoint/2010/main" val="1267643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23</a:t>
            </a:fld>
            <a:endParaRPr lang="en-US"/>
          </a:p>
        </p:txBody>
      </p:sp>
    </p:spTree>
    <p:extLst>
      <p:ext uri="{BB962C8B-B14F-4D97-AF65-F5344CB8AC3E}">
        <p14:creationId xmlns:p14="http://schemas.microsoft.com/office/powerpoint/2010/main" val="2213659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24</a:t>
            </a:fld>
            <a:endParaRPr lang="en-US"/>
          </a:p>
        </p:txBody>
      </p:sp>
    </p:spTree>
    <p:extLst>
      <p:ext uri="{BB962C8B-B14F-4D97-AF65-F5344CB8AC3E}">
        <p14:creationId xmlns:p14="http://schemas.microsoft.com/office/powerpoint/2010/main" val="37358203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27</a:t>
            </a:fld>
            <a:endParaRPr lang="en-US"/>
          </a:p>
        </p:txBody>
      </p:sp>
    </p:spTree>
    <p:extLst>
      <p:ext uri="{BB962C8B-B14F-4D97-AF65-F5344CB8AC3E}">
        <p14:creationId xmlns:p14="http://schemas.microsoft.com/office/powerpoint/2010/main" val="16408437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understand what a mathematical operation is doing, always, always, always, go to the formula. Even the best verbalized descriptions of math are merely approximations, that will likely miss key aspects of what is being done.</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32</a:t>
            </a:fld>
            <a:endParaRPr lang="en-US"/>
          </a:p>
        </p:txBody>
      </p:sp>
    </p:spTree>
    <p:extLst>
      <p:ext uri="{BB962C8B-B14F-4D97-AF65-F5344CB8AC3E}">
        <p14:creationId xmlns:p14="http://schemas.microsoft.com/office/powerpoint/2010/main" val="12411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waveform is just a list of values at consecutive</a:t>
            </a:r>
            <a:r>
              <a:rPr lang="en-US" baseline="0" dirty="0"/>
              <a:t> points in time (evenly spaced samples).</a:t>
            </a:r>
          </a:p>
          <a:p>
            <a:endParaRPr lang="en-US" baseline="0" dirty="0"/>
          </a:p>
          <a:p>
            <a:r>
              <a:rPr lang="en-US" baseline="0" dirty="0"/>
              <a:t>So we can break a waveform into a set of waveforms, each of which is non-zero at only a single time point.</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41</a:t>
            </a:fld>
            <a:endParaRPr lang="en-US"/>
          </a:p>
        </p:txBody>
      </p:sp>
    </p:spTree>
    <p:extLst>
      <p:ext uri="{BB962C8B-B14F-4D97-AF65-F5344CB8AC3E}">
        <p14:creationId xmlns:p14="http://schemas.microsoft.com/office/powerpoint/2010/main" val="6781232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42</a:t>
            </a:fld>
            <a:endParaRPr lang="en-US"/>
          </a:p>
        </p:txBody>
      </p:sp>
    </p:spTree>
    <p:extLst>
      <p:ext uri="{BB962C8B-B14F-4D97-AF65-F5344CB8AC3E}">
        <p14:creationId xmlns:p14="http://schemas.microsoft.com/office/powerpoint/2010/main" val="15248964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43</a:t>
            </a:fld>
            <a:endParaRPr lang="en-US"/>
          </a:p>
        </p:txBody>
      </p:sp>
    </p:spTree>
    <p:extLst>
      <p:ext uri="{BB962C8B-B14F-4D97-AF65-F5344CB8AC3E}">
        <p14:creationId xmlns:p14="http://schemas.microsoft.com/office/powerpoint/2010/main" val="36156085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44</a:t>
            </a:fld>
            <a:endParaRPr lang="en-US"/>
          </a:p>
        </p:txBody>
      </p:sp>
    </p:spTree>
    <p:extLst>
      <p:ext uri="{BB962C8B-B14F-4D97-AF65-F5344CB8AC3E}">
        <p14:creationId xmlns:p14="http://schemas.microsoft.com/office/powerpoint/2010/main" val="2194310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a:t>
            </a:fld>
            <a:endParaRPr lang="en-US"/>
          </a:p>
        </p:txBody>
      </p:sp>
    </p:spTree>
    <p:extLst>
      <p:ext uri="{BB962C8B-B14F-4D97-AF65-F5344CB8AC3E}">
        <p14:creationId xmlns:p14="http://schemas.microsoft.com/office/powerpoint/2010/main" val="39761298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a:t>
            </a:r>
            <a:r>
              <a:rPr lang="en-US" baseline="0" dirty="0"/>
              <a:t> that if f is a delta function, then it effectively disappears from the output.</a:t>
            </a:r>
          </a:p>
          <a:p>
            <a:endParaRPr lang="en-US" baseline="0" dirty="0"/>
          </a:p>
          <a:p>
            <a:r>
              <a:rPr lang="en-US" baseline="0" dirty="0"/>
              <a:t>But is convolution just a black hole, that “eats” functions and makes them disappear?</a:t>
            </a:r>
          </a:p>
          <a:p>
            <a:endParaRPr lang="en-US" baseline="0" dirty="0"/>
          </a:p>
          <a:p>
            <a:r>
              <a:rPr lang="en-US" baseline="0" dirty="0"/>
              <a:t>That would not be useful, would it?</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45</a:t>
            </a:fld>
            <a:endParaRPr lang="en-US"/>
          </a:p>
        </p:txBody>
      </p:sp>
    </p:spTree>
    <p:extLst>
      <p:ext uri="{BB962C8B-B14F-4D97-AF65-F5344CB8AC3E}">
        <p14:creationId xmlns:p14="http://schemas.microsoft.com/office/powerpoint/2010/main" val="35110479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f be a scaled, shifted, delta function.</a:t>
            </a:r>
          </a:p>
          <a:p>
            <a:endParaRPr lang="en-US" dirty="0"/>
          </a:p>
          <a:p>
            <a:r>
              <a:rPr lang="en-US" dirty="0"/>
              <a:t>When we write out the equations, we see that the scale factor persists. We</a:t>
            </a:r>
            <a:r>
              <a:rPr lang="en-US" baseline="0" dirty="0"/>
              <a:t> still throw away the sum at most values of k, but instead of k=0 being the one we throw away, it is k = 987, because that is where the delta function argument becomes zero.</a:t>
            </a:r>
            <a:endParaRPr lang="en-US" dirty="0"/>
          </a:p>
          <a:p>
            <a:endParaRPr lang="en-US" dirty="0"/>
          </a:p>
          <a:p>
            <a:r>
              <a:rPr lang="en-US" dirty="0"/>
              <a:t>Hence, convolving a scaled, shifted, delta </a:t>
            </a:r>
            <a:r>
              <a:rPr lang="en-US" baseline="0" dirty="0"/>
              <a:t>with g</a:t>
            </a:r>
            <a:r>
              <a:rPr lang="en-US" dirty="0"/>
              <a:t> </a:t>
            </a:r>
            <a:r>
              <a:rPr lang="en-US" i="1" dirty="0"/>
              <a:t>transfers the scale and the shift to</a:t>
            </a:r>
            <a:r>
              <a:rPr lang="en-US" i="1" baseline="0" dirty="0"/>
              <a:t> g</a:t>
            </a:r>
            <a:r>
              <a:rPr lang="en-US" baseline="0" dirty="0"/>
              <a:t>. I.e. g becomes time-shifted and scaled by the same amount as the delta function.</a:t>
            </a:r>
          </a:p>
          <a:p>
            <a:endParaRPr lang="en-US" baseline="0" dirty="0"/>
          </a:p>
          <a:p>
            <a:r>
              <a:rPr lang="en-US" baseline="0" dirty="0"/>
              <a:t>Now this is interesting. Convolution produces an output function that exhibits properties (in time and amplitude) of BOTH inputs!</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46</a:t>
            </a:fld>
            <a:endParaRPr lang="en-US"/>
          </a:p>
        </p:txBody>
      </p:sp>
    </p:spTree>
    <p:extLst>
      <p:ext uri="{BB962C8B-B14F-4D97-AF65-F5344CB8AC3E}">
        <p14:creationId xmlns:p14="http://schemas.microsoft.com/office/powerpoint/2010/main" val="7992000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impulse in the first function </a:t>
            </a:r>
            <a:r>
              <a:rPr lang="en-US" baseline="0" dirty="0"/>
              <a:t>gives rise to a scaled, shifted copy of the </a:t>
            </a:r>
            <a:r>
              <a:rPr lang="en-US" i="1" baseline="0" dirty="0"/>
              <a:t>entire </a:t>
            </a:r>
            <a:r>
              <a:rPr lang="en-US" baseline="0" dirty="0"/>
              <a:t>second function, i.e. the “hump”.</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47</a:t>
            </a:fld>
            <a:endParaRPr lang="en-US"/>
          </a:p>
        </p:txBody>
      </p:sp>
    </p:spTree>
    <p:extLst>
      <p:ext uri="{BB962C8B-B14F-4D97-AF65-F5344CB8AC3E}">
        <p14:creationId xmlns:p14="http://schemas.microsoft.com/office/powerpoint/2010/main" val="28429205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impulse in the first function </a:t>
            </a:r>
            <a:r>
              <a:rPr lang="en-US" baseline="0" dirty="0"/>
              <a:t>gives rise to a scaled, shifted copy of the </a:t>
            </a:r>
            <a:r>
              <a:rPr lang="en-US" i="1" baseline="0" dirty="0"/>
              <a:t>entire </a:t>
            </a:r>
            <a:r>
              <a:rPr lang="en-US" baseline="0" dirty="0"/>
              <a:t>second function, i.e. the “hump”.</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48</a:t>
            </a:fld>
            <a:endParaRPr lang="en-US"/>
          </a:p>
        </p:txBody>
      </p:sp>
    </p:spTree>
    <p:extLst>
      <p:ext uri="{BB962C8B-B14F-4D97-AF65-F5344CB8AC3E}">
        <p14:creationId xmlns:p14="http://schemas.microsoft.com/office/powerpoint/2010/main" val="38611100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impulse in the first function </a:t>
            </a:r>
            <a:r>
              <a:rPr lang="en-US" baseline="0" dirty="0"/>
              <a:t>gives rise to a scaled, shifted copy of the </a:t>
            </a:r>
            <a:r>
              <a:rPr lang="en-US" i="1" baseline="0" dirty="0"/>
              <a:t>entire </a:t>
            </a:r>
            <a:r>
              <a:rPr lang="en-US" baseline="0" dirty="0"/>
              <a:t>second function, i.e. the “hump”.</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49</a:t>
            </a:fld>
            <a:endParaRPr lang="en-US"/>
          </a:p>
        </p:txBody>
      </p:sp>
    </p:spTree>
    <p:extLst>
      <p:ext uri="{BB962C8B-B14F-4D97-AF65-F5344CB8AC3E}">
        <p14:creationId xmlns:p14="http://schemas.microsoft.com/office/powerpoint/2010/main" val="33650111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impulse in the first function </a:t>
            </a:r>
            <a:r>
              <a:rPr lang="en-US" baseline="0" dirty="0"/>
              <a:t>gives rise to a scaled, shifted copy of the </a:t>
            </a:r>
            <a:r>
              <a:rPr lang="en-US" i="1" baseline="0" dirty="0"/>
              <a:t>entire </a:t>
            </a:r>
            <a:r>
              <a:rPr lang="en-US" baseline="0" dirty="0"/>
              <a:t>second function, i.e. the “hump”.</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50</a:t>
            </a:fld>
            <a:endParaRPr lang="en-US"/>
          </a:p>
        </p:txBody>
      </p:sp>
    </p:spTree>
    <p:extLst>
      <p:ext uri="{BB962C8B-B14F-4D97-AF65-F5344CB8AC3E}">
        <p14:creationId xmlns:p14="http://schemas.microsoft.com/office/powerpoint/2010/main" val="38716229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look reversed now. The</a:t>
            </a:r>
            <a:r>
              <a:rPr lang="en-US" baseline="0" dirty="0"/>
              <a:t> low-frequency input produces destructive interference, instead of constructive like before. The high-frequency input produces constructive interference, instead of destructive as we saw before.</a:t>
            </a:r>
          </a:p>
          <a:p>
            <a:endParaRPr lang="en-US" baseline="0" dirty="0"/>
          </a:p>
          <a:p>
            <a:r>
              <a:rPr lang="en-US" baseline="0" dirty="0"/>
              <a:t>This is a simple “high-pass” filter, whereas the previous example was a simple “low-pass” filter.</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53</a:t>
            </a:fld>
            <a:endParaRPr lang="en-US"/>
          </a:p>
        </p:txBody>
      </p:sp>
    </p:spTree>
    <p:extLst>
      <p:ext uri="{BB962C8B-B14F-4D97-AF65-F5344CB8AC3E}">
        <p14:creationId xmlns:p14="http://schemas.microsoft.com/office/powerpoint/2010/main" val="20259280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look reversed now. The</a:t>
            </a:r>
            <a:r>
              <a:rPr lang="en-US" baseline="0" dirty="0"/>
              <a:t> low-frequency input produces destructive interference, instead of constructive like before. The high-frequency input produces constructive interference, instead of destructive as we saw before.</a:t>
            </a:r>
          </a:p>
          <a:p>
            <a:endParaRPr lang="en-US" baseline="0" dirty="0"/>
          </a:p>
          <a:p>
            <a:r>
              <a:rPr lang="en-US" baseline="0" dirty="0"/>
              <a:t>This is a simple “high-pass” filter, whereas the previous example was a simple “low-pass” filter.</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54</a:t>
            </a:fld>
            <a:endParaRPr lang="en-US"/>
          </a:p>
        </p:txBody>
      </p:sp>
    </p:spTree>
    <p:extLst>
      <p:ext uri="{BB962C8B-B14F-4D97-AF65-F5344CB8AC3E}">
        <p14:creationId xmlns:p14="http://schemas.microsoft.com/office/powerpoint/2010/main" val="1216718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look reversed now. The</a:t>
            </a:r>
            <a:r>
              <a:rPr lang="en-US" baseline="0" dirty="0"/>
              <a:t> low-frequency input produces destructive interference, instead of constructive like before. The high-frequency input produces constructive interference, instead of destructive as we saw before.</a:t>
            </a:r>
          </a:p>
          <a:p>
            <a:endParaRPr lang="en-US" baseline="0" dirty="0"/>
          </a:p>
          <a:p>
            <a:r>
              <a:rPr lang="en-US" baseline="0" dirty="0"/>
              <a:t>This is a simple “high-pass” filter, whereas the previous example was a simple “low-pass” filter.</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55</a:t>
            </a:fld>
            <a:endParaRPr lang="en-US"/>
          </a:p>
        </p:txBody>
      </p:sp>
    </p:spTree>
    <p:extLst>
      <p:ext uri="{BB962C8B-B14F-4D97-AF65-F5344CB8AC3E}">
        <p14:creationId xmlns:p14="http://schemas.microsoft.com/office/powerpoint/2010/main" val="1152752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 leave this as an exercise for the reader to prove …</a:t>
            </a:r>
          </a:p>
        </p:txBody>
      </p:sp>
      <p:sp>
        <p:nvSpPr>
          <p:cNvPr id="4" name="Slide Number Placeholder 3"/>
          <p:cNvSpPr>
            <a:spLocks noGrp="1"/>
          </p:cNvSpPr>
          <p:nvPr>
            <p:ph type="sldNum" sz="quarter" idx="10"/>
          </p:nvPr>
        </p:nvSpPr>
        <p:spPr/>
        <p:txBody>
          <a:bodyPr/>
          <a:lstStyle/>
          <a:p>
            <a:fld id="{603A775F-D30D-4528-A17F-451C51862E94}" type="slidenum">
              <a:rPr lang="en-US" smtClean="0"/>
              <a:t>60</a:t>
            </a:fld>
            <a:endParaRPr lang="en-US"/>
          </a:p>
        </p:txBody>
      </p:sp>
    </p:spTree>
    <p:extLst>
      <p:ext uri="{BB962C8B-B14F-4D97-AF65-F5344CB8AC3E}">
        <p14:creationId xmlns:p14="http://schemas.microsoft.com/office/powerpoint/2010/main" val="1633549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5</a:t>
            </a:fld>
            <a:endParaRPr lang="en-US"/>
          </a:p>
        </p:txBody>
      </p:sp>
    </p:spTree>
    <p:extLst>
      <p:ext uri="{BB962C8B-B14F-4D97-AF65-F5344CB8AC3E}">
        <p14:creationId xmlns:p14="http://schemas.microsoft.com/office/powerpoint/2010/main" val="3452049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 1 is not 1, and 1 minus</a:t>
            </a:r>
            <a:r>
              <a:rPr lang="en-US" baseline="0" dirty="0"/>
              <a:t> 1 is not zero. </a:t>
            </a:r>
            <a:r>
              <a:rPr lang="en-US" baseline="0" dirty="0" err="1"/>
              <a:t>Whaaaaat</a:t>
            </a:r>
            <a:r>
              <a:rPr lang="en-US" baseline="0" dirty="0"/>
              <a:t>?</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67</a:t>
            </a:fld>
            <a:endParaRPr lang="en-US"/>
          </a:p>
        </p:txBody>
      </p:sp>
    </p:spTree>
    <p:extLst>
      <p:ext uri="{BB962C8B-B14F-4D97-AF65-F5344CB8AC3E}">
        <p14:creationId xmlns:p14="http://schemas.microsoft.com/office/powerpoint/2010/main" val="40110197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 two works on powers of 2 instead of powers of 10.</a:t>
            </a:r>
          </a:p>
        </p:txBody>
      </p:sp>
      <p:sp>
        <p:nvSpPr>
          <p:cNvPr id="4" name="Slide Number Placeholder 3"/>
          <p:cNvSpPr>
            <a:spLocks noGrp="1"/>
          </p:cNvSpPr>
          <p:nvPr>
            <p:ph type="sldNum" sz="quarter" idx="10"/>
          </p:nvPr>
        </p:nvSpPr>
        <p:spPr/>
        <p:txBody>
          <a:bodyPr/>
          <a:lstStyle/>
          <a:p>
            <a:fld id="{603A775F-D30D-4528-A17F-451C51862E94}" type="slidenum">
              <a:rPr lang="en-US" smtClean="0"/>
              <a:t>68</a:t>
            </a:fld>
            <a:endParaRPr lang="en-US"/>
          </a:p>
        </p:txBody>
      </p:sp>
    </p:spTree>
    <p:extLst>
      <p:ext uri="{BB962C8B-B14F-4D97-AF65-F5344CB8AC3E}">
        <p14:creationId xmlns:p14="http://schemas.microsoft.com/office/powerpoint/2010/main" val="2866460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positive powers of two, we have negative powers.</a:t>
            </a:r>
          </a:p>
        </p:txBody>
      </p:sp>
      <p:sp>
        <p:nvSpPr>
          <p:cNvPr id="4" name="Slide Number Placeholder 3"/>
          <p:cNvSpPr>
            <a:spLocks noGrp="1"/>
          </p:cNvSpPr>
          <p:nvPr>
            <p:ph type="sldNum" sz="quarter" idx="10"/>
          </p:nvPr>
        </p:nvSpPr>
        <p:spPr/>
        <p:txBody>
          <a:bodyPr/>
          <a:lstStyle/>
          <a:p>
            <a:fld id="{603A775F-D30D-4528-A17F-451C51862E94}" type="slidenum">
              <a:rPr lang="en-US" smtClean="0"/>
              <a:t>70</a:t>
            </a:fld>
            <a:endParaRPr lang="en-US"/>
          </a:p>
        </p:txBody>
      </p:sp>
    </p:spTree>
    <p:extLst>
      <p:ext uri="{BB962C8B-B14F-4D97-AF65-F5344CB8AC3E}">
        <p14:creationId xmlns:p14="http://schemas.microsoft.com/office/powerpoint/2010/main" val="29522448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limiting factor is not the computation,</a:t>
            </a:r>
            <a:r>
              <a:rPr lang="en-US" baseline="0" dirty="0"/>
              <a:t> but the initial digitization</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75</a:t>
            </a:fld>
            <a:endParaRPr lang="en-US"/>
          </a:p>
        </p:txBody>
      </p:sp>
    </p:spTree>
    <p:extLst>
      <p:ext uri="{BB962C8B-B14F-4D97-AF65-F5344CB8AC3E}">
        <p14:creationId xmlns:p14="http://schemas.microsoft.com/office/powerpoint/2010/main" val="41888227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limiting factor is not the computation,</a:t>
            </a:r>
            <a:r>
              <a:rPr lang="en-US" baseline="0" dirty="0"/>
              <a:t> but the initial digitization</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76</a:t>
            </a:fld>
            <a:endParaRPr lang="en-US"/>
          </a:p>
        </p:txBody>
      </p:sp>
    </p:spTree>
    <p:extLst>
      <p:ext uri="{BB962C8B-B14F-4D97-AF65-F5344CB8AC3E}">
        <p14:creationId xmlns:p14="http://schemas.microsoft.com/office/powerpoint/2010/main" val="37367921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78</a:t>
            </a:fld>
            <a:endParaRPr lang="en-US"/>
          </a:p>
        </p:txBody>
      </p:sp>
    </p:spTree>
    <p:extLst>
      <p:ext uri="{BB962C8B-B14F-4D97-AF65-F5344CB8AC3E}">
        <p14:creationId xmlns:p14="http://schemas.microsoft.com/office/powerpoint/2010/main" val="9052733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are going around an</a:t>
            </a:r>
            <a:r>
              <a:rPr lang="en-US" baseline="0" dirty="0"/>
              <a:t> (almost) full circle in 100 steps. Sweet.</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79</a:t>
            </a:fld>
            <a:endParaRPr lang="en-US"/>
          </a:p>
        </p:txBody>
      </p:sp>
    </p:spTree>
    <p:extLst>
      <p:ext uri="{BB962C8B-B14F-4D97-AF65-F5344CB8AC3E}">
        <p14:creationId xmlns:p14="http://schemas.microsoft.com/office/powerpoint/2010/main" val="22926779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I make a table with rows and columns, where the rows are labeled with the elements of f, and the columns labeled with the elements of g. Every element of the table is a product of the corresponding</a:t>
            </a:r>
            <a:r>
              <a:rPr lang="en-US" baseline="0" dirty="0"/>
              <a:t> row and column labels</a:t>
            </a:r>
            <a:r>
              <a:rPr lang="en-US" dirty="0"/>
              <a:t>.</a:t>
            </a:r>
          </a:p>
          <a:p>
            <a:endParaRPr lang="en-US" dirty="0"/>
          </a:p>
          <a:p>
            <a:r>
              <a:rPr lang="en-US" dirty="0"/>
              <a:t>The convolution</a:t>
            </a:r>
            <a:r>
              <a:rPr lang="en-US" baseline="0" dirty="0"/>
              <a:t> of f and g is now the some of the products along the diagonals.</a:t>
            </a:r>
          </a:p>
          <a:p>
            <a:endParaRPr lang="en-US" baseline="0" dirty="0"/>
          </a:p>
          <a:p>
            <a:r>
              <a:rPr lang="en-US" baseline="0" dirty="0"/>
              <a:t>This is easy to see from the equation. But it doesn’t give us much insight into what is really going on.</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81</a:t>
            </a:fld>
            <a:endParaRPr lang="en-US"/>
          </a:p>
        </p:txBody>
      </p:sp>
    </p:spTree>
    <p:extLst>
      <p:ext uri="{BB962C8B-B14F-4D97-AF65-F5344CB8AC3E}">
        <p14:creationId xmlns:p14="http://schemas.microsoft.com/office/powerpoint/2010/main" val="15711366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 the F(z) formulation is slightly more flexible, in that we can evaluate it for values of k that are not integers 0 … N-1.</a:t>
            </a:r>
          </a:p>
        </p:txBody>
      </p:sp>
      <p:sp>
        <p:nvSpPr>
          <p:cNvPr id="4" name="Slide Number Placeholder 3"/>
          <p:cNvSpPr>
            <a:spLocks noGrp="1"/>
          </p:cNvSpPr>
          <p:nvPr>
            <p:ph type="sldNum" sz="quarter" idx="10"/>
          </p:nvPr>
        </p:nvSpPr>
        <p:spPr/>
        <p:txBody>
          <a:bodyPr/>
          <a:lstStyle/>
          <a:p>
            <a:fld id="{603A775F-D30D-4528-A17F-451C51862E94}" type="slidenum">
              <a:rPr lang="en-US" smtClean="0"/>
              <a:t>83</a:t>
            </a:fld>
            <a:endParaRPr lang="en-US"/>
          </a:p>
        </p:txBody>
      </p:sp>
    </p:spTree>
    <p:extLst>
      <p:ext uri="{BB962C8B-B14F-4D97-AF65-F5344CB8AC3E}">
        <p14:creationId xmlns:p14="http://schemas.microsoft.com/office/powerpoint/2010/main" val="4297928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Linearity looks like the distributive property you</a:t>
            </a:r>
            <a:r>
              <a:rPr lang="en-US" baseline="0" dirty="0"/>
              <a:t> learned </a:t>
            </a:r>
            <a:r>
              <a:rPr lang="en-US" dirty="0"/>
              <a:t>for ordinary</a:t>
            </a:r>
            <a:r>
              <a:rPr lang="en-US" baseline="0" dirty="0"/>
              <a:t> multiplication, which is a special case of linearity.</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84</a:t>
            </a:fld>
            <a:endParaRPr lang="en-US"/>
          </a:p>
        </p:txBody>
      </p:sp>
    </p:spTree>
    <p:extLst>
      <p:ext uri="{BB962C8B-B14F-4D97-AF65-F5344CB8AC3E}">
        <p14:creationId xmlns:p14="http://schemas.microsoft.com/office/powerpoint/2010/main" val="1860111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6</a:t>
            </a:fld>
            <a:endParaRPr lang="en-US"/>
          </a:p>
        </p:txBody>
      </p:sp>
    </p:spTree>
    <p:extLst>
      <p:ext uri="{BB962C8B-B14F-4D97-AF65-F5344CB8AC3E}">
        <p14:creationId xmlns:p14="http://schemas.microsoft.com/office/powerpoint/2010/main" val="22031948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convolve A</a:t>
            </a:r>
            <a:r>
              <a:rPr lang="en-US" baseline="0" dirty="0"/>
              <a:t> with the sum of B and C, you can break it into two easier tasks. First convolve A with B, then A with C, then add the two results.</a:t>
            </a:r>
          </a:p>
          <a:p>
            <a:endParaRPr lang="en-US" baseline="0" dirty="0"/>
          </a:p>
          <a:p>
            <a:r>
              <a:rPr lang="en-US" baseline="0" dirty="0"/>
              <a:t>All linear functions are handy this way, they can always be broken down into parts, solved independently, then added back together.</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85</a:t>
            </a:fld>
            <a:endParaRPr lang="en-US"/>
          </a:p>
        </p:txBody>
      </p:sp>
    </p:spTree>
    <p:extLst>
      <p:ext uri="{BB962C8B-B14F-4D97-AF65-F5344CB8AC3E}">
        <p14:creationId xmlns:p14="http://schemas.microsoft.com/office/powerpoint/2010/main" val="1881612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7</a:t>
            </a:fld>
            <a:endParaRPr lang="en-US"/>
          </a:p>
        </p:txBody>
      </p:sp>
    </p:spTree>
    <p:extLst>
      <p:ext uri="{BB962C8B-B14F-4D97-AF65-F5344CB8AC3E}">
        <p14:creationId xmlns:p14="http://schemas.microsoft.com/office/powerpoint/2010/main" val="3389776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8</a:t>
            </a:fld>
            <a:endParaRPr lang="en-US"/>
          </a:p>
        </p:txBody>
      </p:sp>
    </p:spTree>
    <p:extLst>
      <p:ext uri="{BB962C8B-B14F-4D97-AF65-F5344CB8AC3E}">
        <p14:creationId xmlns:p14="http://schemas.microsoft.com/office/powerpoint/2010/main" val="3806454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9</a:t>
            </a:fld>
            <a:endParaRPr lang="en-US"/>
          </a:p>
        </p:txBody>
      </p:sp>
    </p:spTree>
    <p:extLst>
      <p:ext uri="{BB962C8B-B14F-4D97-AF65-F5344CB8AC3E}">
        <p14:creationId xmlns:p14="http://schemas.microsoft.com/office/powerpoint/2010/main" val="552787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 like a charm. Before filtering, the background noise ranges over several millivolts, while spikes are only about 300</a:t>
            </a:r>
            <a:r>
              <a:rPr lang="en-US" baseline="0" dirty="0"/>
              <a:t> microvolts.</a:t>
            </a:r>
          </a:p>
          <a:p>
            <a:endParaRPr lang="en-US" baseline="0" dirty="0"/>
          </a:p>
          <a:p>
            <a:r>
              <a:rPr lang="en-US" baseline="0" dirty="0"/>
              <a:t>After filtering, background noise is about 100 microvolts, while spikes are still about 300 microvolts.</a:t>
            </a:r>
          </a:p>
          <a:p>
            <a:endParaRPr lang="en-US" dirty="0"/>
          </a:p>
          <a:p>
            <a:r>
              <a:rPr lang="en-US" baseline="0" dirty="0"/>
              <a:t>We removed a lot of stuff, and drastically reduced the background noise while spikes are almost the same height as before.</a:t>
            </a:r>
            <a:endParaRPr lang="en-US" dirty="0"/>
          </a:p>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10</a:t>
            </a:fld>
            <a:endParaRPr lang="en-US"/>
          </a:p>
        </p:txBody>
      </p:sp>
    </p:spTree>
    <p:extLst>
      <p:ext uri="{BB962C8B-B14F-4D97-AF65-F5344CB8AC3E}">
        <p14:creationId xmlns:p14="http://schemas.microsoft.com/office/powerpoint/2010/main" val="730725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D66934-725F-4CB6-B435-4A9E6569C869}"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073216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66934-725F-4CB6-B435-4A9E6569C869}"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522829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66934-725F-4CB6-B435-4A9E6569C869}"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49708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66934-725F-4CB6-B435-4A9E6569C869}"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1470869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D66934-725F-4CB6-B435-4A9E6569C869}"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1458379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D66934-725F-4CB6-B435-4A9E6569C869}" type="datetimeFigureOut">
              <a:rPr lang="en-US" smtClean="0"/>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77615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D66934-725F-4CB6-B435-4A9E6569C869}" type="datetimeFigureOut">
              <a:rPr lang="en-US" smtClean="0"/>
              <a:t>10/9/2021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879000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D66934-725F-4CB6-B435-4A9E6569C869}" type="datetimeFigureOut">
              <a:rPr lang="en-US" smtClean="0"/>
              <a:t>10/9/2021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34430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66934-725F-4CB6-B435-4A9E6569C869}" type="datetimeFigureOut">
              <a:rPr lang="en-US" smtClean="0"/>
              <a:t>10/9/2021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3068596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D66934-725F-4CB6-B435-4A9E6569C869}" type="datetimeFigureOut">
              <a:rPr lang="en-US" smtClean="0"/>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1057903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D66934-725F-4CB6-B435-4A9E6569C869}" type="datetimeFigureOut">
              <a:rPr lang="en-US" smtClean="0"/>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408101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66934-725F-4CB6-B435-4A9E6569C869}" type="datetimeFigureOut">
              <a:rPr lang="en-US" smtClean="0"/>
              <a:t>10/9/2021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8574D-BF9B-4B48-B054-70680AA1B33E}" type="slidenum">
              <a:rPr lang="en-US" smtClean="0"/>
              <a:t>‹#›</a:t>
            </a:fld>
            <a:endParaRPr lang="en-US"/>
          </a:p>
        </p:txBody>
      </p:sp>
    </p:spTree>
    <p:extLst>
      <p:ext uri="{BB962C8B-B14F-4D97-AF65-F5344CB8AC3E}">
        <p14:creationId xmlns:p14="http://schemas.microsoft.com/office/powerpoint/2010/main" val="3481409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91.png"/><Relationship Id="rId4" Type="http://schemas.openxmlformats.org/officeDocument/2006/relationships/image" Target="../media/image180.png"/></Relationships>
</file>

<file path=ppt/slides/_rels/slide4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0.png"/></Relationships>
</file>

<file path=ppt/slides/_rels/slide4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5.emf"/><Relationship Id="rId7"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70.png"/><Relationship Id="rId4" Type="http://schemas.openxmlformats.org/officeDocument/2006/relationships/image" Target="../media/image260.png"/><Relationship Id="rId9" Type="http://schemas.openxmlformats.org/officeDocument/2006/relationships/image" Target="../media/image32.png"/></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7.png"/></Relationships>
</file>

<file path=ppt/slides/_rels/slide6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3.jpeg"/></Relationships>
</file>

<file path=ppt/slides/_rels/slide76.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410.png"/><Relationship Id="rId4" Type="http://schemas.openxmlformats.org/officeDocument/2006/relationships/image" Target="../media/image57.emf"/></Relationships>
</file>

<file path=ppt/slides/_rels/slide79.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57.emf"/></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380.png"/><Relationship Id="rId1" Type="http://schemas.openxmlformats.org/officeDocument/2006/relationships/slideLayout" Target="../slideLayouts/slideLayout2.xml"/><Relationship Id="rId4" Type="http://schemas.openxmlformats.org/officeDocument/2006/relationships/image" Target="../media/image58.emf"/></Relationships>
</file>

<file path=ppt/slides/_rels/slide8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00.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21.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8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440.png"/><Relationship Id="rId4" Type="http://schemas.openxmlformats.org/officeDocument/2006/relationships/image" Target="../media/image431.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Lecture 3:</a:t>
            </a:r>
            <a:br>
              <a:rPr lang="en-US" dirty="0"/>
            </a:br>
            <a:br>
              <a:rPr lang="en-US" dirty="0"/>
            </a:br>
            <a:r>
              <a:rPr lang="en-US" dirty="0"/>
              <a:t>Convolution</a:t>
            </a:r>
          </a:p>
        </p:txBody>
      </p:sp>
      <p:sp>
        <p:nvSpPr>
          <p:cNvPr id="3" name="Subtitle 2"/>
          <p:cNvSpPr>
            <a:spLocks noGrp="1"/>
          </p:cNvSpPr>
          <p:nvPr>
            <p:ph type="subTitle" idx="1"/>
          </p:nvPr>
        </p:nvSpPr>
        <p:spPr/>
        <p:txBody>
          <a:bodyPr/>
          <a:lstStyle/>
          <a:p>
            <a:endParaRPr lang="en-US" dirty="0"/>
          </a:p>
          <a:p>
            <a:r>
              <a:rPr lang="en-US" dirty="0"/>
              <a:t>Tom Jhou</a:t>
            </a:r>
          </a:p>
          <a:p>
            <a:r>
              <a:rPr lang="en-US" dirty="0"/>
              <a:t>2021</a:t>
            </a:r>
          </a:p>
        </p:txBody>
      </p:sp>
    </p:spTree>
    <p:extLst>
      <p:ext uri="{BB962C8B-B14F-4D97-AF65-F5344CB8AC3E}">
        <p14:creationId xmlns:p14="http://schemas.microsoft.com/office/powerpoint/2010/main" val="767413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333" t="3214" r="7500" b="6290"/>
          <a:stretch/>
        </p:blipFill>
        <p:spPr>
          <a:xfrm>
            <a:off x="457200" y="1752600"/>
            <a:ext cx="8343900" cy="5143500"/>
          </a:xfrm>
          <a:prstGeom prst="rect">
            <a:avLst/>
          </a:prstGeom>
        </p:spPr>
      </p:pic>
      <p:sp>
        <p:nvSpPr>
          <p:cNvPr id="2" name="Title 1"/>
          <p:cNvSpPr>
            <a:spLocks noGrp="1"/>
          </p:cNvSpPr>
          <p:nvPr>
            <p:ph type="title"/>
          </p:nvPr>
        </p:nvSpPr>
        <p:spPr>
          <a:xfrm>
            <a:off x="266700" y="1"/>
            <a:ext cx="8534400" cy="762000"/>
          </a:xfrm>
        </p:spPr>
        <p:txBody>
          <a:bodyPr>
            <a:normAutofit fontScale="90000"/>
          </a:bodyPr>
          <a:lstStyle/>
          <a:p>
            <a:r>
              <a:rPr lang="en-US" dirty="0"/>
              <a:t>Let’s (try) to demystify the magic boxes</a:t>
            </a:r>
          </a:p>
        </p:txBody>
      </p:sp>
      <p:cxnSp>
        <p:nvCxnSpPr>
          <p:cNvPr id="4" name="Straight Connector 3"/>
          <p:cNvCxnSpPr/>
          <p:nvPr/>
        </p:nvCxnSpPr>
        <p:spPr>
          <a:xfrm>
            <a:off x="914400" y="5715000"/>
            <a:ext cx="7696200" cy="381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914400"/>
            <a:ext cx="8669361" cy="523220"/>
          </a:xfrm>
          <a:prstGeom prst="rect">
            <a:avLst/>
          </a:prstGeom>
        </p:spPr>
        <p:txBody>
          <a:bodyPr wrap="none">
            <a:spAutoFit/>
          </a:bodyPr>
          <a:lstStyle/>
          <a:p>
            <a:r>
              <a:rPr lang="en-US" sz="1400" dirty="0">
                <a:latin typeface="Courier New" panose="02070309020205020404" pitchFamily="49" charset="0"/>
                <a:cs typeface="Courier New" panose="02070309020205020404" pitchFamily="49" charset="0"/>
              </a:rPr>
              <a:t>kernel = </a:t>
            </a:r>
            <a:r>
              <a:rPr lang="en-US" sz="1400" dirty="0" err="1">
                <a:latin typeface="Courier New" panose="02070309020205020404" pitchFamily="49" charset="0"/>
                <a:cs typeface="Courier New" panose="02070309020205020404" pitchFamily="49" charset="0"/>
              </a:rPr>
              <a:t>scipy.signal.</a:t>
            </a:r>
            <a:r>
              <a:rPr lang="en-US" sz="1400" b="1" dirty="0" err="1">
                <a:latin typeface="Courier New" panose="02070309020205020404" pitchFamily="49" charset="0"/>
                <a:cs typeface="Courier New" panose="02070309020205020404" pitchFamily="49" charset="0"/>
              </a:rPr>
              <a:t>firwin</a:t>
            </a:r>
            <a:r>
              <a:rPr lang="en-US" sz="1400" dirty="0">
                <a:latin typeface="Courier New" panose="02070309020205020404" pitchFamily="49" charset="0"/>
                <a:cs typeface="Courier New" panose="02070309020205020404" pitchFamily="49" charset="0"/>
              </a:rPr>
              <a:t>(n, </a:t>
            </a:r>
            <a:r>
              <a:rPr lang="en-US" sz="1400" dirty="0" err="1">
                <a:latin typeface="Courier New" panose="02070309020205020404" pitchFamily="49" charset="0"/>
                <a:cs typeface="Courier New" panose="02070309020205020404" pitchFamily="49" charset="0"/>
              </a:rPr>
              <a:t>cutoff_frequency</a:t>
            </a:r>
            <a:r>
              <a:rPr lang="en-US" sz="1400" dirty="0">
                <a:latin typeface="Courier New" panose="02070309020205020404" pitchFamily="49" charset="0"/>
                <a:cs typeface="Courier New" panose="02070309020205020404" pitchFamily="49" charset="0"/>
              </a:rPr>
              <a:t>*2/</a:t>
            </a:r>
            <a:r>
              <a:rPr lang="en-US" sz="1400" dirty="0" err="1">
                <a:latin typeface="Courier New" panose="02070309020205020404" pitchFamily="49" charset="0"/>
                <a:cs typeface="Courier New" panose="02070309020205020404" pitchFamily="49" charset="0"/>
              </a:rPr>
              <a:t>sampleRate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pass_zero</a:t>
            </a:r>
            <a:r>
              <a:rPr lang="en-US" sz="1400" dirty="0">
                <a:latin typeface="Courier New" panose="02070309020205020404" pitchFamily="49" charset="0"/>
                <a:cs typeface="Courier New" panose="02070309020205020404" pitchFamily="49" charset="0"/>
              </a:rPr>
              <a:t>=False)</a:t>
            </a:r>
          </a:p>
          <a:p>
            <a:r>
              <a:rPr lang="en-US" sz="1400" dirty="0">
                <a:latin typeface="Courier New" panose="02070309020205020404" pitchFamily="49" charset="0"/>
                <a:cs typeface="Courier New" panose="02070309020205020404" pitchFamily="49" charset="0"/>
              </a:rPr>
              <a:t>output = </a:t>
            </a:r>
            <a:r>
              <a:rPr lang="en-US" sz="1400" dirty="0" err="1">
                <a:latin typeface="Courier New" panose="02070309020205020404" pitchFamily="49" charset="0"/>
                <a:cs typeface="Courier New" panose="02070309020205020404" pitchFamily="49" charset="0"/>
              </a:rPr>
              <a:t>np.</a:t>
            </a:r>
            <a:r>
              <a:rPr lang="en-US" sz="1400" b="1" dirty="0" err="1">
                <a:latin typeface="Courier New" panose="02070309020205020404" pitchFamily="49" charset="0"/>
                <a:cs typeface="Courier New" panose="02070309020205020404" pitchFamily="49" charset="0"/>
              </a:rPr>
              <a:t>convolve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input_signal</a:t>
            </a:r>
            <a:r>
              <a:rPr lang="en-US" sz="1400" dirty="0">
                <a:latin typeface="Courier New" panose="02070309020205020404" pitchFamily="49" charset="0"/>
                <a:cs typeface="Courier New" panose="02070309020205020404" pitchFamily="49" charset="0"/>
              </a:rPr>
              <a:t>, kernel);</a:t>
            </a:r>
          </a:p>
        </p:txBody>
      </p:sp>
    </p:spTree>
    <p:extLst>
      <p:ext uri="{BB962C8B-B14F-4D97-AF65-F5344CB8AC3E}">
        <p14:creationId xmlns:p14="http://schemas.microsoft.com/office/powerpoint/2010/main" val="1180002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ourier New" panose="02070309020205020404" pitchFamily="49" charset="0"/>
                <a:cs typeface="Courier New" panose="02070309020205020404" pitchFamily="49" charset="0"/>
              </a:rPr>
              <a:t>np.convolve</a:t>
            </a:r>
            <a:r>
              <a:rPr lang="en-US" dirty="0">
                <a:latin typeface="Courier New" panose="02070309020205020404" pitchFamily="49" charset="0"/>
                <a:cs typeface="Courier New" panose="02070309020205020404" pitchFamily="49" charset="0"/>
              </a:rPr>
              <a:t>()</a:t>
            </a:r>
            <a:r>
              <a:rPr lang="en-US" dirty="0"/>
              <a:t>takes two input vectors and produces a third</a:t>
            </a:r>
          </a:p>
        </p:txBody>
      </p:sp>
      <p:sp>
        <p:nvSpPr>
          <p:cNvPr id="3" name="Content Placeholder 2"/>
          <p:cNvSpPr>
            <a:spLocks noGrp="1"/>
          </p:cNvSpPr>
          <p:nvPr>
            <p:ph idx="1"/>
          </p:nvPr>
        </p:nvSpPr>
        <p:spPr>
          <a:xfrm>
            <a:off x="685800" y="2476500"/>
            <a:ext cx="7886700" cy="3352800"/>
          </a:xfrm>
        </p:spPr>
        <p:txBody>
          <a:bodyPr>
            <a:normAutofit fontScale="92500" lnSpcReduction="20000"/>
          </a:bodyPr>
          <a:lstStyle/>
          <a:p>
            <a:r>
              <a:rPr lang="en-US" sz="1200" dirty="0">
                <a:latin typeface="Courier New" panose="02070309020205020404" pitchFamily="49" charset="0"/>
                <a:cs typeface="Courier New" panose="02070309020205020404" pitchFamily="49" charset="0"/>
              </a:rPr>
              <a:t>kernel = </a:t>
            </a:r>
            <a:r>
              <a:rPr lang="en-US" sz="1200" dirty="0" err="1">
                <a:latin typeface="Courier New" panose="02070309020205020404" pitchFamily="49" charset="0"/>
                <a:cs typeface="Courier New" panose="02070309020205020404" pitchFamily="49" charset="0"/>
              </a:rPr>
              <a:t>scipy.signal.firwin</a:t>
            </a:r>
            <a:r>
              <a:rPr lang="en-US" sz="1200" dirty="0">
                <a:latin typeface="Courier New" panose="02070309020205020404" pitchFamily="49" charset="0"/>
                <a:cs typeface="Courier New" panose="02070309020205020404" pitchFamily="49" charset="0"/>
              </a:rPr>
              <a:t>(n, </a:t>
            </a:r>
            <a:r>
              <a:rPr lang="en-US" sz="1200" dirty="0" err="1">
                <a:latin typeface="Courier New" panose="02070309020205020404" pitchFamily="49" charset="0"/>
                <a:cs typeface="Courier New" panose="02070309020205020404" pitchFamily="49" charset="0"/>
              </a:rPr>
              <a:t>cutoff_frequency</a:t>
            </a:r>
            <a:r>
              <a:rPr lang="en-US" sz="1200" dirty="0">
                <a:latin typeface="Courier New" panose="02070309020205020404" pitchFamily="49" charset="0"/>
                <a:cs typeface="Courier New" panose="02070309020205020404" pitchFamily="49" charset="0"/>
              </a:rPr>
              <a:t>*2/</a:t>
            </a:r>
            <a:r>
              <a:rPr lang="en-US" sz="1200" dirty="0" err="1">
                <a:latin typeface="Courier New" panose="02070309020205020404" pitchFamily="49" charset="0"/>
                <a:cs typeface="Courier New" panose="02070309020205020404" pitchFamily="49" charset="0"/>
              </a:rPr>
              <a:t>sampleRate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pass_zero</a:t>
            </a:r>
            <a:r>
              <a:rPr lang="en-US" sz="1200" dirty="0">
                <a:latin typeface="Courier New" panose="02070309020205020404" pitchFamily="49" charset="0"/>
                <a:cs typeface="Courier New" panose="02070309020205020404" pitchFamily="49" charset="0"/>
              </a:rPr>
              <a:t>=False)</a:t>
            </a:r>
          </a:p>
          <a:p>
            <a:r>
              <a:rPr lang="en-US" sz="1200" dirty="0">
                <a:latin typeface="Courier New" panose="02070309020205020404" pitchFamily="49" charset="0"/>
                <a:cs typeface="Courier New" panose="02070309020205020404" pitchFamily="49" charset="0"/>
              </a:rPr>
              <a:t>output = </a:t>
            </a:r>
            <a:r>
              <a:rPr lang="en-US" sz="1200" dirty="0" err="1">
                <a:latin typeface="Courier New" panose="02070309020205020404" pitchFamily="49" charset="0"/>
                <a:cs typeface="Courier New" panose="02070309020205020404" pitchFamily="49" charset="0"/>
              </a:rPr>
              <a:t>np.convolve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input_signal</a:t>
            </a:r>
            <a:r>
              <a:rPr lang="en-US" sz="1200" dirty="0">
                <a:latin typeface="Courier New" panose="02070309020205020404" pitchFamily="49" charset="0"/>
                <a:cs typeface="Courier New" panose="02070309020205020404" pitchFamily="49" charset="0"/>
              </a:rPr>
              <a:t>, kernel)</a:t>
            </a:r>
          </a:p>
          <a:p>
            <a:endParaRPr lang="en-US" dirty="0"/>
          </a:p>
          <a:p>
            <a:r>
              <a:rPr lang="en-US" dirty="0"/>
              <a:t>Output vector.</a:t>
            </a:r>
          </a:p>
          <a:p>
            <a:r>
              <a:rPr lang="en-US" dirty="0"/>
              <a:t>                  Input vector</a:t>
            </a:r>
          </a:p>
          <a:p>
            <a:r>
              <a:rPr lang="en-US" dirty="0"/>
              <a:t>Kernel … another vector independent of in/out</a:t>
            </a:r>
          </a:p>
          <a:p>
            <a:endParaRPr lang="en-US" dirty="0"/>
          </a:p>
          <a:p>
            <a:r>
              <a:rPr lang="en-US" dirty="0"/>
              <a:t>The kernel “defines” the filter. If you change filter, you will get a different kernel, and vice versa.</a:t>
            </a:r>
          </a:p>
        </p:txBody>
      </p:sp>
      <p:cxnSp>
        <p:nvCxnSpPr>
          <p:cNvPr id="4" name="Straight Arrow Connector 3"/>
          <p:cNvCxnSpPr/>
          <p:nvPr/>
        </p:nvCxnSpPr>
        <p:spPr>
          <a:xfrm flipV="1">
            <a:off x="3238500" y="2895600"/>
            <a:ext cx="0" cy="8382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4076700" y="2895600"/>
            <a:ext cx="0" cy="12192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447800" y="2857500"/>
            <a:ext cx="0" cy="4572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31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00" y="812800"/>
            <a:ext cx="4023027" cy="2971800"/>
          </a:xfrm>
          <a:prstGeom prst="rect">
            <a:avLst/>
          </a:prstGeom>
        </p:spPr>
      </p:pic>
      <p:sp>
        <p:nvSpPr>
          <p:cNvPr id="2" name="Title 1"/>
          <p:cNvSpPr>
            <a:spLocks noGrp="1"/>
          </p:cNvSpPr>
          <p:nvPr>
            <p:ph type="title"/>
          </p:nvPr>
        </p:nvSpPr>
        <p:spPr>
          <a:xfrm>
            <a:off x="152400" y="0"/>
            <a:ext cx="8572500" cy="968374"/>
          </a:xfrm>
        </p:spPr>
        <p:txBody>
          <a:bodyPr>
            <a:noAutofit/>
          </a:bodyPr>
          <a:lstStyle/>
          <a:p>
            <a:r>
              <a:rPr lang="en-US" sz="2400" dirty="0"/>
              <a:t>The kernel is just a vector, i.e. list of numbers. Can plot like any other vector, but won’t give you much insight.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9943" y="3771900"/>
            <a:ext cx="4012707" cy="30099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0" y="3757429"/>
            <a:ext cx="3992608" cy="2994825"/>
          </a:xfrm>
          <a:prstGeom prst="rect">
            <a:avLst/>
          </a:prstGeom>
        </p:spPr>
      </p:pic>
      <p:sp>
        <p:nvSpPr>
          <p:cNvPr id="3" name="TextBox 2"/>
          <p:cNvSpPr txBox="1"/>
          <p:nvPr/>
        </p:nvSpPr>
        <p:spPr>
          <a:xfrm>
            <a:off x="4622800" y="1346200"/>
            <a:ext cx="1398140" cy="461665"/>
          </a:xfrm>
          <a:prstGeom prst="rect">
            <a:avLst/>
          </a:prstGeom>
          <a:noFill/>
        </p:spPr>
        <p:txBody>
          <a:bodyPr wrap="none" rtlCol="0">
            <a:spAutoFit/>
          </a:bodyPr>
          <a:lstStyle/>
          <a:p>
            <a:r>
              <a:rPr lang="en-US" sz="2400" dirty="0"/>
              <a:t>High-pass</a:t>
            </a:r>
          </a:p>
        </p:txBody>
      </p:sp>
      <p:sp>
        <p:nvSpPr>
          <p:cNvPr id="7" name="TextBox 6"/>
          <p:cNvSpPr txBox="1"/>
          <p:nvPr/>
        </p:nvSpPr>
        <p:spPr>
          <a:xfrm>
            <a:off x="2286000" y="4137026"/>
            <a:ext cx="1339213" cy="461665"/>
          </a:xfrm>
          <a:prstGeom prst="rect">
            <a:avLst/>
          </a:prstGeom>
          <a:noFill/>
        </p:spPr>
        <p:txBody>
          <a:bodyPr wrap="none" rtlCol="0">
            <a:spAutoFit/>
          </a:bodyPr>
          <a:lstStyle/>
          <a:p>
            <a:r>
              <a:rPr lang="en-US" sz="2400" dirty="0"/>
              <a:t>Low-pass</a:t>
            </a:r>
          </a:p>
        </p:txBody>
      </p:sp>
      <p:sp>
        <p:nvSpPr>
          <p:cNvPr id="8" name="TextBox 7"/>
          <p:cNvSpPr txBox="1"/>
          <p:nvPr/>
        </p:nvSpPr>
        <p:spPr>
          <a:xfrm>
            <a:off x="6629400" y="4137026"/>
            <a:ext cx="1457387" cy="461665"/>
          </a:xfrm>
          <a:prstGeom prst="rect">
            <a:avLst/>
          </a:prstGeom>
          <a:noFill/>
        </p:spPr>
        <p:txBody>
          <a:bodyPr wrap="none" rtlCol="0">
            <a:spAutoFit/>
          </a:bodyPr>
          <a:lstStyle/>
          <a:p>
            <a:r>
              <a:rPr lang="en-US" sz="2400" dirty="0"/>
              <a:t>Band-stop</a:t>
            </a:r>
          </a:p>
        </p:txBody>
      </p:sp>
    </p:spTree>
    <p:extLst>
      <p:ext uri="{BB962C8B-B14F-4D97-AF65-F5344CB8AC3E}">
        <p14:creationId xmlns:p14="http://schemas.microsoft.com/office/powerpoint/2010/main" val="3135240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500" y="1752600"/>
            <a:ext cx="4951418" cy="3657600"/>
          </a:xfrm>
          <a:prstGeom prst="rect">
            <a:avLst/>
          </a:prstGeom>
        </p:spPr>
      </p:pic>
      <p:sp>
        <p:nvSpPr>
          <p:cNvPr id="2" name="Title 1"/>
          <p:cNvSpPr>
            <a:spLocks noGrp="1"/>
          </p:cNvSpPr>
          <p:nvPr>
            <p:ph type="title"/>
          </p:nvPr>
        </p:nvSpPr>
        <p:spPr>
          <a:xfrm>
            <a:off x="152400" y="0"/>
            <a:ext cx="8572500" cy="968374"/>
          </a:xfrm>
        </p:spPr>
        <p:txBody>
          <a:bodyPr>
            <a:noAutofit/>
          </a:bodyPr>
          <a:lstStyle/>
          <a:p>
            <a:r>
              <a:rPr lang="en-US" sz="3200" dirty="0"/>
              <a:t>The kernel length equals the filter order.</a:t>
            </a:r>
            <a:br>
              <a:rPr lang="en-US" sz="3200" dirty="0"/>
            </a:br>
            <a:r>
              <a:rPr lang="en-US" sz="3200" dirty="0"/>
              <a:t>Interesting …</a:t>
            </a:r>
          </a:p>
        </p:txBody>
      </p:sp>
      <p:sp>
        <p:nvSpPr>
          <p:cNvPr id="3" name="TextBox 2"/>
          <p:cNvSpPr txBox="1"/>
          <p:nvPr/>
        </p:nvSpPr>
        <p:spPr>
          <a:xfrm>
            <a:off x="4648200" y="2324100"/>
            <a:ext cx="1672830" cy="461665"/>
          </a:xfrm>
          <a:prstGeom prst="rect">
            <a:avLst/>
          </a:prstGeom>
          <a:noFill/>
        </p:spPr>
        <p:txBody>
          <a:bodyPr wrap="none" rtlCol="0">
            <a:spAutoFit/>
          </a:bodyPr>
          <a:lstStyle/>
          <a:p>
            <a:r>
              <a:rPr lang="en-US" sz="2400" dirty="0"/>
              <a:t>Order = 501</a:t>
            </a:r>
          </a:p>
        </p:txBody>
      </p:sp>
    </p:spTree>
    <p:extLst>
      <p:ext uri="{BB962C8B-B14F-4D97-AF65-F5344CB8AC3E}">
        <p14:creationId xmlns:p14="http://schemas.microsoft.com/office/powerpoint/2010/main" val="2271030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3574"/>
            <a:ext cx="7886700" cy="1325563"/>
          </a:xfrm>
        </p:spPr>
        <p:txBody>
          <a:bodyPr>
            <a:normAutofit/>
          </a:bodyPr>
          <a:lstStyle/>
          <a:p>
            <a:r>
              <a:rPr lang="en-US" dirty="0"/>
              <a:t>We will use this weird symbol to denote convolution:</a:t>
            </a:r>
          </a:p>
        </p:txBody>
      </p:sp>
      <mc:AlternateContent xmlns:mc="http://schemas.openxmlformats.org/markup-compatibility/2006" xmlns:a14="http://schemas.microsoft.com/office/drawing/2010/main">
        <mc:Choice Requires="a14">
          <p:sp>
            <p:nvSpPr>
              <p:cNvPr id="4" name="AutoShape 2" descr="{\displaystyle (f*g)[n]=\sum _{m=-\infty }^{\infty }f[m]g[n-m]}"/>
              <p:cNvSpPr>
                <a:spLocks noGrp="1" noChangeAspect="1" noChangeArrowheads="1"/>
              </p:cNvSpPr>
              <p:nvPr>
                <p:ph idx="1"/>
              </p:nvPr>
            </p:nvSpPr>
            <p:spPr bwMode="auto">
              <a:xfrm>
                <a:off x="381000" y="2057400"/>
                <a:ext cx="7886700" cy="1604169"/>
              </a:xfrm>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en-US" sz="4800" dirty="0"/>
                  <a:t>Output = </a:t>
                </a:r>
                <a14:m>
                  <m:oMath xmlns:m="http://schemas.openxmlformats.org/officeDocument/2006/math">
                    <m:r>
                      <m:rPr>
                        <m:sty m:val="p"/>
                      </m:rPr>
                      <a:rPr lang="en-US" sz="4800" i="1" dirty="0" smtClean="0">
                        <a:latin typeface="Cambria Math" panose="02040503050406030204" pitchFamily="18" charset="0"/>
                      </a:rPr>
                      <m:t>i</m:t>
                    </m:r>
                    <m:r>
                      <a:rPr lang="en-US" sz="4800" b="0" i="1" dirty="0" smtClean="0">
                        <a:latin typeface="Cambria Math" panose="02040503050406030204" pitchFamily="18" charset="0"/>
                      </a:rPr>
                      <m:t>𝑛𝑝𝑢𝑡</m:t>
                    </m:r>
                    <m:r>
                      <a:rPr lang="en-US" sz="4800" b="0" i="1" dirty="0" smtClean="0">
                        <a:latin typeface="Cambria Math" panose="02040503050406030204" pitchFamily="18" charset="0"/>
                      </a:rPr>
                      <m:t> ⨂ </m:t>
                    </m:r>
                    <m:r>
                      <a:rPr lang="en-US" sz="4800" b="0" i="1" dirty="0" smtClean="0">
                        <a:latin typeface="Cambria Math" panose="02040503050406030204" pitchFamily="18" charset="0"/>
                      </a:rPr>
                      <m:t>𝑘𝑒𝑟𝑛𝑒𝑙</m:t>
                    </m:r>
                  </m:oMath>
                </a14:m>
                <a:endParaRPr lang="en-US" sz="4800" dirty="0"/>
              </a:p>
              <a:p>
                <a:pPr marL="0" indent="0">
                  <a:buNone/>
                </a:pPr>
                <a:endParaRPr lang="en-US" dirty="0"/>
              </a:p>
            </p:txBody>
          </p:sp>
        </mc:Choice>
        <mc:Fallback xmlns="">
          <p:sp>
            <p:nvSpPr>
              <p:cNvPr id="4" name="AutoShape 2" descr="{\displaystyle (f*g)[n]=\sum _{m=-\infty }^{\infty }f[m]g[n-m]}"/>
              <p:cNvSpPr>
                <a:spLocks noGrp="1" noRot="1" noChangeAspect="1" noMove="1" noResize="1" noEditPoints="1" noAdjustHandles="1" noChangeArrowheads="1" noChangeShapeType="1" noTextEdit="1"/>
              </p:cNvSpPr>
              <p:nvPr>
                <p:ph idx="1"/>
              </p:nvPr>
            </p:nvSpPr>
            <p:spPr bwMode="auto">
              <a:xfrm>
                <a:off x="381000" y="2057400"/>
                <a:ext cx="7886700" cy="1604169"/>
              </a:xfrm>
              <a:prstGeom prst="rect">
                <a:avLst/>
              </a:prstGeom>
              <a:blipFill>
                <a:blip r:embed="rId3"/>
                <a:stretch>
                  <a:fillRect l="-3558" t="-12928"/>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14" name="TextBox 13"/>
          <p:cNvSpPr txBox="1"/>
          <p:nvPr/>
        </p:nvSpPr>
        <p:spPr>
          <a:xfrm>
            <a:off x="628651" y="3962400"/>
            <a:ext cx="7143750" cy="954107"/>
          </a:xfrm>
          <a:prstGeom prst="rect">
            <a:avLst/>
          </a:prstGeom>
          <a:noFill/>
        </p:spPr>
        <p:txBody>
          <a:bodyPr wrap="square" rtlCol="0">
            <a:spAutoFit/>
          </a:bodyPr>
          <a:lstStyle/>
          <a:p>
            <a:r>
              <a:rPr lang="en-US" sz="2800" dirty="0">
                <a:solidFill>
                  <a:srgbClr val="C00000"/>
                </a:solidFill>
              </a:rPr>
              <a:t>Most texts use asterisk * .  ⨂ is less common, but avoids confusion with multiplication </a:t>
            </a:r>
          </a:p>
        </p:txBody>
      </p:sp>
      <p:cxnSp>
        <p:nvCxnSpPr>
          <p:cNvPr id="15" name="Straight Arrow Connector 14"/>
          <p:cNvCxnSpPr/>
          <p:nvPr/>
        </p:nvCxnSpPr>
        <p:spPr>
          <a:xfrm flipV="1">
            <a:off x="4724400" y="2743200"/>
            <a:ext cx="1" cy="114299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592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Remember that waves in a computer are samples at regular time intervals:</a:t>
            </a:r>
          </a:p>
        </p:txBody>
      </p:sp>
      <p:pic>
        <p:nvPicPr>
          <p:cNvPr id="2050" name="Picture 2" descr="Example: discrete-time sinuso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362200"/>
            <a:ext cx="5219700" cy="32082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7400" y="2459164"/>
            <a:ext cx="502061" cy="369332"/>
          </a:xfrm>
          <a:prstGeom prst="rect">
            <a:avLst/>
          </a:prstGeom>
          <a:noFill/>
        </p:spPr>
        <p:txBody>
          <a:bodyPr wrap="none" rtlCol="0">
            <a:spAutoFit/>
          </a:bodyPr>
          <a:lstStyle/>
          <a:p>
            <a:r>
              <a:rPr lang="en-US" dirty="0">
                <a:solidFill>
                  <a:srgbClr val="FF0000"/>
                </a:solidFill>
              </a:rPr>
              <a:t>x[t]</a:t>
            </a:r>
          </a:p>
        </p:txBody>
      </p:sp>
      <p:sp>
        <p:nvSpPr>
          <p:cNvPr id="5" name="TextBox 4"/>
          <p:cNvSpPr txBox="1"/>
          <p:nvPr/>
        </p:nvSpPr>
        <p:spPr>
          <a:xfrm>
            <a:off x="7091690" y="3966303"/>
            <a:ext cx="261610" cy="369332"/>
          </a:xfrm>
          <a:prstGeom prst="rect">
            <a:avLst/>
          </a:prstGeom>
          <a:solidFill>
            <a:schemeClr val="bg1"/>
          </a:solidFill>
        </p:spPr>
        <p:txBody>
          <a:bodyPr wrap="none" rtlCol="0">
            <a:spAutoFit/>
          </a:bodyPr>
          <a:lstStyle/>
          <a:p>
            <a:r>
              <a:rPr lang="en-US" dirty="0">
                <a:solidFill>
                  <a:srgbClr val="FF0000"/>
                </a:solidFill>
              </a:rPr>
              <a:t>t</a:t>
            </a:r>
          </a:p>
        </p:txBody>
      </p:sp>
    </p:spTree>
    <p:extLst>
      <p:ext uri="{BB962C8B-B14F-4D97-AF65-F5344CB8AC3E}">
        <p14:creationId xmlns:p14="http://schemas.microsoft.com/office/powerpoint/2010/main" val="124681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 waveforms are also “functions”, of sample number t:</a:t>
            </a:r>
          </a:p>
        </p:txBody>
      </p:sp>
      <p:pic>
        <p:nvPicPr>
          <p:cNvPr id="2050" name="Picture 2" descr="Example: discrete-time sinuso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362200"/>
            <a:ext cx="5219700" cy="32082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7400" y="2459164"/>
            <a:ext cx="502061" cy="369332"/>
          </a:xfrm>
          <a:prstGeom prst="rect">
            <a:avLst/>
          </a:prstGeom>
          <a:noFill/>
        </p:spPr>
        <p:txBody>
          <a:bodyPr wrap="none" rtlCol="0">
            <a:spAutoFit/>
          </a:bodyPr>
          <a:lstStyle/>
          <a:p>
            <a:r>
              <a:rPr lang="en-US" dirty="0">
                <a:solidFill>
                  <a:srgbClr val="FF0000"/>
                </a:solidFill>
              </a:rPr>
              <a:t>x[t]</a:t>
            </a:r>
          </a:p>
        </p:txBody>
      </p:sp>
      <p:sp>
        <p:nvSpPr>
          <p:cNvPr id="5" name="TextBox 4"/>
          <p:cNvSpPr txBox="1"/>
          <p:nvPr/>
        </p:nvSpPr>
        <p:spPr>
          <a:xfrm>
            <a:off x="7091690" y="3966303"/>
            <a:ext cx="261610" cy="369332"/>
          </a:xfrm>
          <a:prstGeom prst="rect">
            <a:avLst/>
          </a:prstGeom>
          <a:solidFill>
            <a:schemeClr val="bg1"/>
          </a:solidFill>
        </p:spPr>
        <p:txBody>
          <a:bodyPr wrap="none" rtlCol="0">
            <a:spAutoFit/>
          </a:bodyPr>
          <a:lstStyle/>
          <a:p>
            <a:r>
              <a:rPr lang="en-US" dirty="0">
                <a:solidFill>
                  <a:srgbClr val="FF0000"/>
                </a:solidFill>
              </a:rPr>
              <a:t>t</a:t>
            </a:r>
          </a:p>
        </p:txBody>
      </p:sp>
    </p:spTree>
    <p:extLst>
      <p:ext uri="{BB962C8B-B14F-4D97-AF65-F5344CB8AC3E}">
        <p14:creationId xmlns:p14="http://schemas.microsoft.com/office/powerpoint/2010/main" val="2442168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14300"/>
            <a:ext cx="8648700" cy="1325563"/>
          </a:xfrm>
        </p:spPr>
        <p:txBody>
          <a:bodyPr>
            <a:normAutofit/>
          </a:bodyPr>
          <a:lstStyle/>
          <a:p>
            <a:r>
              <a:rPr lang="en-US" dirty="0"/>
              <a:t>Functions in math, Python, MATLAB, </a:t>
            </a:r>
            <a:r>
              <a:rPr lang="en-US" dirty="0" err="1"/>
              <a:t>etc</a:t>
            </a:r>
            <a:r>
              <a:rPr lang="en-US" dirty="0"/>
              <a:t> are basically this:</a:t>
            </a:r>
          </a:p>
        </p:txBody>
      </p:sp>
      <p:pic>
        <p:nvPicPr>
          <p:cNvPr id="4098" name="Picture 2" descr="Illustrative Mathemat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100" y="1943100"/>
            <a:ext cx="4267200" cy="3499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44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4300"/>
            <a:ext cx="7886700" cy="1325563"/>
          </a:xfrm>
        </p:spPr>
        <p:txBody>
          <a:bodyPr>
            <a:normAutofit/>
          </a:bodyPr>
          <a:lstStyle/>
          <a:p>
            <a:r>
              <a:rPr lang="en-US" dirty="0"/>
              <a:t>Here is a simpler example:</a:t>
            </a:r>
          </a:p>
        </p:txBody>
      </p:sp>
      <p:pic>
        <p:nvPicPr>
          <p:cNvPr id="6" name="Picture 5"/>
          <p:cNvPicPr>
            <a:picLocks noChangeAspect="1"/>
          </p:cNvPicPr>
          <p:nvPr/>
        </p:nvPicPr>
        <p:blipFill rotWithShape="1">
          <a:blip r:embed="rId3"/>
          <a:srcRect l="7143" t="29094" r="19143" b="28398"/>
          <a:stretch/>
        </p:blipFill>
        <p:spPr>
          <a:xfrm>
            <a:off x="2247900" y="2095500"/>
            <a:ext cx="4914900" cy="2324101"/>
          </a:xfrm>
          <a:prstGeom prst="rect">
            <a:avLst/>
          </a:prstGeom>
        </p:spPr>
      </p:pic>
    </p:spTree>
    <p:extLst>
      <p:ext uri="{BB962C8B-B14F-4D97-AF65-F5344CB8AC3E}">
        <p14:creationId xmlns:p14="http://schemas.microsoft.com/office/powerpoint/2010/main" val="599513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4300"/>
            <a:ext cx="7886700" cy="1325563"/>
          </a:xfrm>
        </p:spPr>
        <p:txBody>
          <a:bodyPr>
            <a:normAutofit/>
          </a:bodyPr>
          <a:lstStyle/>
          <a:p>
            <a:r>
              <a:rPr lang="en-US" dirty="0"/>
              <a:t>So …</a:t>
            </a:r>
          </a:p>
        </p:txBody>
      </p:sp>
      <p:pic>
        <p:nvPicPr>
          <p:cNvPr id="4098" name="Picture 2" descr="Illustrative Mathemat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9017" y="1429898"/>
            <a:ext cx="5753100" cy="47175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4"/>
          <a:srcRect l="7143" t="29094" r="19143" b="28398"/>
          <a:stretch/>
        </p:blipFill>
        <p:spPr>
          <a:xfrm>
            <a:off x="4155157" y="4495800"/>
            <a:ext cx="1709985" cy="834667"/>
          </a:xfrm>
          <a:prstGeom prst="rect">
            <a:avLst/>
          </a:prstGeom>
        </p:spPr>
      </p:pic>
      <p:sp>
        <p:nvSpPr>
          <p:cNvPr id="8" name="Content Placeholder 3"/>
          <p:cNvSpPr>
            <a:spLocks noGrp="1"/>
          </p:cNvSpPr>
          <p:nvPr>
            <p:ph idx="1"/>
          </p:nvPr>
        </p:nvSpPr>
        <p:spPr>
          <a:xfrm>
            <a:off x="266700" y="2928938"/>
            <a:ext cx="3448050" cy="2252662"/>
          </a:xfrm>
        </p:spPr>
        <p:txBody>
          <a:bodyPr>
            <a:normAutofit fontScale="62500" lnSpcReduction="20000"/>
          </a:bodyPr>
          <a:lstStyle/>
          <a:p>
            <a:r>
              <a:rPr lang="en-US" dirty="0"/>
              <a:t>Rule:</a:t>
            </a:r>
          </a:p>
          <a:p>
            <a:r>
              <a:rPr lang="en-US" dirty="0"/>
              <a:t>if input = 0, then output = 1</a:t>
            </a:r>
          </a:p>
          <a:p>
            <a:r>
              <a:rPr lang="en-US" dirty="0"/>
              <a:t>if input = 1, then output = 1</a:t>
            </a:r>
          </a:p>
          <a:p>
            <a:r>
              <a:rPr lang="en-US" dirty="0"/>
              <a:t>If input = 2, then output = 2</a:t>
            </a:r>
          </a:p>
          <a:p>
            <a:r>
              <a:rPr lang="en-US" dirty="0"/>
              <a:t>If input = 3, then output = 2</a:t>
            </a:r>
          </a:p>
          <a:p>
            <a:r>
              <a:rPr lang="en-US" dirty="0"/>
              <a:t>If input = 4, then output = 1</a:t>
            </a:r>
          </a:p>
          <a:p>
            <a:r>
              <a:rPr lang="en-US" dirty="0"/>
              <a:t>If input = 5, then output = 0</a:t>
            </a:r>
          </a:p>
        </p:txBody>
      </p:sp>
      <p:sp>
        <p:nvSpPr>
          <p:cNvPr id="5" name="Rectangle 4"/>
          <p:cNvSpPr/>
          <p:nvPr/>
        </p:nvSpPr>
        <p:spPr>
          <a:xfrm>
            <a:off x="1409700" y="3124200"/>
            <a:ext cx="266700" cy="20955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71800" y="3124200"/>
            <a:ext cx="266700" cy="20955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045566" y="5330467"/>
            <a:ext cx="928267" cy="369332"/>
          </a:xfrm>
          <a:prstGeom prst="rect">
            <a:avLst/>
          </a:prstGeom>
          <a:noFill/>
        </p:spPr>
        <p:txBody>
          <a:bodyPr wrap="none" rtlCol="0">
            <a:spAutoFit/>
          </a:bodyPr>
          <a:lstStyle/>
          <a:p>
            <a:r>
              <a:rPr lang="en-US" dirty="0">
                <a:solidFill>
                  <a:srgbClr val="C00000"/>
                </a:solidFill>
              </a:rPr>
              <a:t>x values</a:t>
            </a:r>
          </a:p>
        </p:txBody>
      </p:sp>
      <p:sp>
        <p:nvSpPr>
          <p:cNvPr id="12" name="TextBox 11"/>
          <p:cNvSpPr txBox="1"/>
          <p:nvPr/>
        </p:nvSpPr>
        <p:spPr>
          <a:xfrm>
            <a:off x="2432764" y="5295188"/>
            <a:ext cx="933076" cy="369332"/>
          </a:xfrm>
          <a:prstGeom prst="rect">
            <a:avLst/>
          </a:prstGeom>
          <a:noFill/>
        </p:spPr>
        <p:txBody>
          <a:bodyPr wrap="none" rtlCol="0">
            <a:spAutoFit/>
          </a:bodyPr>
          <a:lstStyle/>
          <a:p>
            <a:r>
              <a:rPr lang="en-US" dirty="0">
                <a:solidFill>
                  <a:schemeClr val="accent1"/>
                </a:solidFill>
              </a:rPr>
              <a:t>y values</a:t>
            </a:r>
          </a:p>
        </p:txBody>
      </p:sp>
    </p:spTree>
    <p:extLst>
      <p:ext uri="{BB962C8B-B14F-4D97-AF65-F5344CB8AC3E}">
        <p14:creationId xmlns:p14="http://schemas.microsoft.com/office/powerpoint/2010/main" val="3732242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7C0CB4-007E-4698-85DB-069AF4A83414}"/>
              </a:ext>
            </a:extLst>
          </p:cNvPr>
          <p:cNvPicPr>
            <a:picLocks noChangeAspect="1"/>
          </p:cNvPicPr>
          <p:nvPr/>
        </p:nvPicPr>
        <p:blipFill>
          <a:blip r:embed="rId3"/>
          <a:stretch>
            <a:fillRect/>
          </a:stretch>
        </p:blipFill>
        <p:spPr>
          <a:xfrm>
            <a:off x="2667000" y="2209800"/>
            <a:ext cx="4000500" cy="4238625"/>
          </a:xfrm>
          <a:prstGeom prst="rect">
            <a:avLst/>
          </a:prstGeom>
        </p:spPr>
      </p:pic>
      <p:sp>
        <p:nvSpPr>
          <p:cNvPr id="2" name="Title 1"/>
          <p:cNvSpPr>
            <a:spLocks noGrp="1"/>
          </p:cNvSpPr>
          <p:nvPr>
            <p:ph type="title"/>
          </p:nvPr>
        </p:nvSpPr>
        <p:spPr>
          <a:xfrm>
            <a:off x="647700" y="78462"/>
            <a:ext cx="7886700" cy="1325563"/>
          </a:xfrm>
        </p:spPr>
        <p:txBody>
          <a:bodyPr/>
          <a:lstStyle/>
          <a:p>
            <a:r>
              <a:rPr lang="en-US" dirty="0"/>
              <a:t>One note about </a:t>
            </a:r>
            <a:r>
              <a:rPr lang="en-US" dirty="0" err="1"/>
              <a:t>Jupyter</a:t>
            </a:r>
            <a:r>
              <a:rPr lang="en-US" dirty="0"/>
              <a:t>:</a:t>
            </a:r>
          </a:p>
        </p:txBody>
      </p:sp>
      <p:sp>
        <p:nvSpPr>
          <p:cNvPr id="12" name="Rounded Rectangle 11"/>
          <p:cNvSpPr/>
          <p:nvPr/>
        </p:nvSpPr>
        <p:spPr>
          <a:xfrm>
            <a:off x="2781300" y="3581400"/>
            <a:ext cx="1028700" cy="2667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0456" y="1248085"/>
            <a:ext cx="6966907" cy="369332"/>
          </a:xfrm>
          <a:prstGeom prst="rect">
            <a:avLst/>
          </a:prstGeom>
          <a:noFill/>
        </p:spPr>
        <p:txBody>
          <a:bodyPr wrap="none" rtlCol="0">
            <a:spAutoFit/>
          </a:bodyPr>
          <a:lstStyle/>
          <a:p>
            <a:r>
              <a:rPr lang="en-US" dirty="0"/>
              <a:t>I recommend making copy that you can edit without messing up original:</a:t>
            </a:r>
          </a:p>
        </p:txBody>
      </p:sp>
      <p:sp>
        <p:nvSpPr>
          <p:cNvPr id="8" name="Rounded Rectangle 11">
            <a:extLst>
              <a:ext uri="{FF2B5EF4-FFF2-40B4-BE49-F238E27FC236}">
                <a16:creationId xmlns:a16="http://schemas.microsoft.com/office/drawing/2014/main" id="{F5D30C38-5D27-4E17-AE82-F9AE4A343983}"/>
              </a:ext>
            </a:extLst>
          </p:cNvPr>
          <p:cNvSpPr/>
          <p:nvPr/>
        </p:nvSpPr>
        <p:spPr>
          <a:xfrm>
            <a:off x="2782824" y="4033076"/>
            <a:ext cx="1028700" cy="2667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A5FB452-6913-4ED0-BA0F-A8395B138546}"/>
              </a:ext>
            </a:extLst>
          </p:cNvPr>
          <p:cNvSpPr txBox="1"/>
          <p:nvPr/>
        </p:nvSpPr>
        <p:spPr>
          <a:xfrm>
            <a:off x="600455" y="1728942"/>
            <a:ext cx="6884064" cy="369332"/>
          </a:xfrm>
          <a:prstGeom prst="rect">
            <a:avLst/>
          </a:prstGeom>
          <a:noFill/>
        </p:spPr>
        <p:txBody>
          <a:bodyPr wrap="none" rtlCol="0">
            <a:spAutoFit/>
          </a:bodyPr>
          <a:lstStyle/>
          <a:p>
            <a:r>
              <a:rPr lang="en-US" dirty="0"/>
              <a:t>Note: “Save as” does not work. Need to make copy, then rename copy</a:t>
            </a:r>
          </a:p>
        </p:txBody>
      </p:sp>
    </p:spTree>
    <p:extLst>
      <p:ext uri="{BB962C8B-B14F-4D97-AF65-F5344CB8AC3E}">
        <p14:creationId xmlns:p14="http://schemas.microsoft.com/office/powerpoint/2010/main" val="3284064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4300"/>
            <a:ext cx="7886700" cy="1325563"/>
          </a:xfrm>
        </p:spPr>
        <p:txBody>
          <a:bodyPr/>
          <a:lstStyle/>
          <a:p>
            <a:r>
              <a:rPr lang="en-US" dirty="0"/>
              <a:t>Of course, we can also represent this “rule” as a vector:</a:t>
            </a:r>
          </a:p>
        </p:txBody>
      </p:sp>
      <p:sp>
        <p:nvSpPr>
          <p:cNvPr id="4" name="Content Placeholder 3"/>
          <p:cNvSpPr>
            <a:spLocks noGrp="1"/>
          </p:cNvSpPr>
          <p:nvPr>
            <p:ph idx="1"/>
          </p:nvPr>
        </p:nvSpPr>
        <p:spPr>
          <a:xfrm>
            <a:off x="631581" y="4229100"/>
            <a:ext cx="7886700" cy="2252662"/>
          </a:xfrm>
        </p:spPr>
        <p:txBody>
          <a:bodyPr>
            <a:normAutofit/>
          </a:bodyPr>
          <a:lstStyle/>
          <a:p>
            <a:r>
              <a:rPr lang="en-US" dirty="0"/>
              <a:t>In Python:</a:t>
            </a:r>
          </a:p>
          <a:p>
            <a:endParaRPr lang="en-US" dirty="0"/>
          </a:p>
          <a:p>
            <a:r>
              <a:rPr lang="en-US" dirty="0"/>
              <a:t>x = </a:t>
            </a:r>
            <a:r>
              <a:rPr lang="en-US" dirty="0" err="1"/>
              <a:t>np.array</a:t>
            </a:r>
            <a:r>
              <a:rPr lang="en-US" dirty="0"/>
              <a:t>([1, 1, 2, 2, 1, 0])</a:t>
            </a:r>
          </a:p>
          <a:p>
            <a:pPr marL="0" indent="0">
              <a:buNone/>
            </a:pPr>
            <a:endParaRPr lang="en-US" dirty="0"/>
          </a:p>
        </p:txBody>
      </p:sp>
      <p:pic>
        <p:nvPicPr>
          <p:cNvPr id="6" name="Picture 5"/>
          <p:cNvPicPr>
            <a:picLocks noChangeAspect="1"/>
          </p:cNvPicPr>
          <p:nvPr/>
        </p:nvPicPr>
        <p:blipFill rotWithShape="1">
          <a:blip r:embed="rId3"/>
          <a:srcRect l="7143" t="29094" r="19143" b="28398"/>
          <a:stretch/>
        </p:blipFill>
        <p:spPr>
          <a:xfrm>
            <a:off x="3429000" y="1600200"/>
            <a:ext cx="4914900" cy="2324101"/>
          </a:xfrm>
          <a:prstGeom prst="rect">
            <a:avLst/>
          </a:prstGeom>
        </p:spPr>
      </p:pic>
    </p:spTree>
    <p:extLst>
      <p:ext uri="{BB962C8B-B14F-4D97-AF65-F5344CB8AC3E}">
        <p14:creationId xmlns:p14="http://schemas.microsoft.com/office/powerpoint/2010/main" val="4104734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Let’s use “[t]” to turn waveforms into functions:</a:t>
            </a:r>
          </a:p>
        </p:txBody>
      </p:sp>
      <mc:AlternateContent xmlns:mc="http://schemas.openxmlformats.org/markup-compatibility/2006" xmlns:a14="http://schemas.microsoft.com/office/drawing/2010/main">
        <mc:Choice Requires="a14">
          <p:sp>
            <p:nvSpPr>
              <p:cNvPr id="4" name="AutoShape 2" descr="{\displaystyle (f*g)[n]=\sum _{m=-\infty }^{\infty }f[m]g[n-m]}"/>
              <p:cNvSpPr>
                <a:spLocks noGrp="1" noChangeAspect="1" noChangeArrowheads="1"/>
              </p:cNvSpPr>
              <p:nvPr>
                <p:ph idx="1"/>
              </p:nvPr>
            </p:nvSpPr>
            <p:spPr bwMode="auto">
              <a:xfrm>
                <a:off x="1066800" y="3352800"/>
                <a:ext cx="6877050" cy="832338"/>
              </a:xfrm>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14:m>
                  <m:oMathPara xmlns:m="http://schemas.openxmlformats.org/officeDocument/2006/math">
                    <m:oMathParaPr>
                      <m:jc m:val="centerGroup"/>
                    </m:oMathParaPr>
                    <m:oMath xmlns:m="http://schemas.openxmlformats.org/officeDocument/2006/math">
                      <m:r>
                        <a:rPr lang="en-US" sz="3600" b="0" i="1" dirty="0" smtClean="0">
                          <a:latin typeface="Cambria Math" panose="02040503050406030204" pitchFamily="18" charset="0"/>
                        </a:rPr>
                        <m:t>𝑜𝑢𝑡𝑝𝑢𝑡</m:t>
                      </m:r>
                      <m:r>
                        <a:rPr lang="en-US" sz="3600" b="0" i="1" dirty="0" smtClean="0">
                          <a:latin typeface="Cambria Math" panose="02040503050406030204" pitchFamily="18" charset="0"/>
                        </a:rPr>
                        <m:t>[</m:t>
                      </m:r>
                      <m:r>
                        <a:rPr lang="en-US" sz="3600" b="0" i="1" dirty="0" smtClean="0">
                          <a:latin typeface="Cambria Math" panose="02040503050406030204" pitchFamily="18" charset="0"/>
                        </a:rPr>
                        <m:t>𝑡</m:t>
                      </m:r>
                      <m:r>
                        <a:rPr lang="en-US" sz="3600" b="0" i="1" dirty="0" smtClean="0">
                          <a:latin typeface="Cambria Math" panose="02040503050406030204" pitchFamily="18" charset="0"/>
                        </a:rPr>
                        <m:t>]=</m:t>
                      </m:r>
                      <m:r>
                        <a:rPr lang="en-US" sz="3600" b="0" i="1" dirty="0" smtClean="0">
                          <a:latin typeface="Cambria Math" panose="02040503050406030204" pitchFamily="18" charset="0"/>
                        </a:rPr>
                        <m:t>𝑖𝑛𝑝𝑢𝑡</m:t>
                      </m:r>
                      <m:r>
                        <a:rPr lang="en-US" sz="3600" b="0" i="1" dirty="0" smtClean="0">
                          <a:latin typeface="Cambria Math" panose="02040503050406030204" pitchFamily="18" charset="0"/>
                        </a:rPr>
                        <m:t>[</m:t>
                      </m:r>
                      <m:r>
                        <a:rPr lang="en-US" sz="3600" b="0" i="1" dirty="0" smtClean="0">
                          <a:latin typeface="Cambria Math" panose="02040503050406030204" pitchFamily="18" charset="0"/>
                        </a:rPr>
                        <m:t>𝑡</m:t>
                      </m:r>
                      <m:r>
                        <a:rPr lang="en-US" sz="3600" b="0" i="1" dirty="0" smtClean="0">
                          <a:latin typeface="Cambria Math" panose="02040503050406030204" pitchFamily="18" charset="0"/>
                        </a:rPr>
                        <m:t>] ⨂ </m:t>
                      </m:r>
                      <m:r>
                        <a:rPr lang="en-US" sz="3600" b="0" i="1" dirty="0" smtClean="0">
                          <a:latin typeface="Cambria Math" panose="02040503050406030204" pitchFamily="18" charset="0"/>
                        </a:rPr>
                        <m:t>𝑘𝑒𝑟𝑛𝑒𝑙</m:t>
                      </m:r>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oMath>
                  </m:oMathPara>
                </a14:m>
                <a:endParaRPr lang="en-US" sz="3600" dirty="0"/>
              </a:p>
              <a:p>
                <a:pPr marL="0" indent="0">
                  <a:buNone/>
                </a:pPr>
                <a:endParaRPr lang="en-US" sz="3600" dirty="0"/>
              </a:p>
            </p:txBody>
          </p:sp>
        </mc:Choice>
        <mc:Fallback xmlns="">
          <p:sp>
            <p:nvSpPr>
              <p:cNvPr id="4" name="AutoShape 2" descr="{\displaystyle (f*g)[n]=\sum _{m=-\infty }^{\infty }f[m]g[n-m]}"/>
              <p:cNvSpPr>
                <a:spLocks noGrp="1" noRot="1" noChangeAspect="1" noMove="1" noResize="1" noEditPoints="1" noAdjustHandles="1" noChangeArrowheads="1" noChangeShapeType="1" noTextEdit="1"/>
              </p:cNvSpPr>
              <p:nvPr>
                <p:ph idx="1"/>
              </p:nvPr>
            </p:nvSpPr>
            <p:spPr bwMode="auto">
              <a:xfrm>
                <a:off x="1066800" y="3352800"/>
                <a:ext cx="6877050" cy="832338"/>
              </a:xfrm>
              <a:prstGeom prst="rect">
                <a:avLst/>
              </a:prstGeom>
              <a:blipFill>
                <a:blip r:embed="rId3"/>
                <a:stretch>
                  <a:fillRect/>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3" name="TextBox 2"/>
          <p:cNvSpPr txBox="1"/>
          <p:nvPr/>
        </p:nvSpPr>
        <p:spPr>
          <a:xfrm>
            <a:off x="1065628" y="5067300"/>
            <a:ext cx="3773072" cy="584775"/>
          </a:xfrm>
          <a:prstGeom prst="rect">
            <a:avLst/>
          </a:prstGeom>
          <a:noFill/>
        </p:spPr>
        <p:txBody>
          <a:bodyPr wrap="square" rtlCol="0">
            <a:spAutoFit/>
          </a:bodyPr>
          <a:lstStyle/>
          <a:p>
            <a:r>
              <a:rPr lang="en-US" sz="3200" dirty="0"/>
              <a:t>where t = 0, 1, 2, … </a:t>
            </a:r>
          </a:p>
        </p:txBody>
      </p:sp>
    </p:spTree>
    <p:extLst>
      <p:ext uri="{BB962C8B-B14F-4D97-AF65-F5344CB8AC3E}">
        <p14:creationId xmlns:p14="http://schemas.microsoft.com/office/powerpoint/2010/main" val="3641882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76200"/>
            <a:ext cx="8286750" cy="1325563"/>
          </a:xfrm>
        </p:spPr>
        <p:txBody>
          <a:bodyPr/>
          <a:lstStyle/>
          <a:p>
            <a:r>
              <a:rPr lang="en-US" dirty="0"/>
              <a:t>Let’s abbreviate, or else the screen will soon fill up with long words …</a:t>
            </a:r>
          </a:p>
        </p:txBody>
      </p:sp>
      <mc:AlternateContent xmlns:mc="http://schemas.openxmlformats.org/markup-compatibility/2006" xmlns:a14="http://schemas.microsoft.com/office/drawing/2010/main">
        <mc:Choice Requires="a14">
          <p:sp>
            <p:nvSpPr>
              <p:cNvPr id="7" name="AutoShape 2" descr="{\displaystyle (f*g)[n]=\sum _{m=-\infty }^{\infty }f[m]g[n-m]}"/>
              <p:cNvSpPr txBox="1">
                <a:spLocks noChangeAspect="1" noChangeArrowheads="1"/>
              </p:cNvSpPr>
              <p:nvPr/>
            </p:nvSpPr>
            <p:spPr bwMode="auto">
              <a:xfrm>
                <a:off x="666750" y="2128768"/>
                <a:ext cx="7829550" cy="2241817"/>
              </a:xfrm>
              <a:prstGeom prst="rect">
                <a:avLst/>
              </a:prstGeom>
              <a:noFill/>
              <a:extLst>
                <a:ext uri="{909E8E84-426E-40DD-AFC4-6F175D3DCCD1}">
                  <a14:hiddenFill>
                    <a:solidFill>
                      <a:srgbClr val="FFFFFF"/>
                    </a:solidFill>
                  </a14:hiddenFill>
                </a:ext>
              </a:extLst>
            </p:spPr>
            <p:txBody>
              <a:bodyPr vert="horz" wrap="square" lIns="91440" tIns="45720" rIns="91440" bIns="45720" numCol="1" rtlCol="0" anchor="t" anchorCtr="0" compatLnSpc="1">
                <a:prstTxWarp prst="textNoShape">
                  <a:avLst/>
                </a:prstTxWarp>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400" i="1" smtClean="0">
                          <a:solidFill>
                            <a:schemeClr val="accent2"/>
                          </a:solidFill>
                          <a:latin typeface="Cambria Math" panose="02040503050406030204" pitchFamily="18" charset="0"/>
                          <a:ea typeface="Cambria Math" panose="02040503050406030204" pitchFamily="18" charset="0"/>
                        </a:rPr>
                        <m:t>𝑖𝑛𝑝𝑢𝑡</m:t>
                      </m:r>
                      <m:d>
                        <m:dPr>
                          <m:begChr m:val="["/>
                          <m:endChr m:val="]"/>
                          <m:ctrlPr>
                            <a:rPr lang="en-US" sz="2400" i="1">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 </m:t>
                      </m:r>
                      <m:r>
                        <a:rPr lang="en-US" sz="2400" i="1">
                          <a:latin typeface="Cambria Math" panose="02040503050406030204" pitchFamily="18" charset="0"/>
                        </a:rPr>
                        <m:t>⨂</m:t>
                      </m:r>
                      <m:r>
                        <a:rPr lang="en-US" sz="2400" b="0" i="1" smtClean="0">
                          <a:latin typeface="Cambria Math" panose="02040503050406030204" pitchFamily="18" charset="0"/>
                        </a:rPr>
                        <m:t> </m:t>
                      </m:r>
                      <m:r>
                        <a:rPr lang="en-US" sz="2400" b="0" i="1" smtClean="0">
                          <a:solidFill>
                            <a:schemeClr val="accent6"/>
                          </a:solidFill>
                          <a:latin typeface="Cambria Math" panose="02040503050406030204" pitchFamily="18" charset="0"/>
                        </a:rPr>
                        <m:t>𝑘</m:t>
                      </m:r>
                      <m:r>
                        <a:rPr lang="en-US" sz="2400" i="1">
                          <a:solidFill>
                            <a:schemeClr val="accent6"/>
                          </a:solidFill>
                          <a:latin typeface="Cambria Math" panose="02040503050406030204" pitchFamily="18" charset="0"/>
                        </a:rPr>
                        <m:t>𝑒𝑟𝑛𝑒𝑙</m:t>
                      </m:r>
                      <m:r>
                        <a:rPr lang="en-US" sz="2400" i="1">
                          <a:latin typeface="Cambria Math" panose="02040503050406030204" pitchFamily="18" charset="0"/>
                        </a:rPr>
                        <m:t>[</m:t>
                      </m:r>
                      <m:r>
                        <a:rPr lang="en-US" sz="2400" i="1">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a:p>
                <a:pPr marL="0" indent="0">
                  <a:buFont typeface="Arial" panose="020B0604020202020204" pitchFamily="34" charset="0"/>
                  <a:buNone/>
                </a:pPr>
                <a:endParaRPr lang="en-US" sz="2400" dirty="0"/>
              </a:p>
            </p:txBody>
          </p:sp>
        </mc:Choice>
        <mc:Fallback xmlns="">
          <p:sp>
            <p:nvSpPr>
              <p:cNvPr id="7" name="AutoShape 2" descr="{\displaystyle (f*g)[n]=\sum _{m=-\infty }^{\infty }f[m]g[n-m]}"/>
              <p:cNvSpPr txBox="1">
                <a:spLocks noRot="1" noChangeAspect="1" noMove="1" noResize="1" noEditPoints="1" noAdjustHandles="1" noChangeArrowheads="1" noChangeShapeType="1" noTextEdit="1"/>
              </p:cNvSpPr>
              <p:nvPr/>
            </p:nvSpPr>
            <p:spPr bwMode="auto">
              <a:xfrm>
                <a:off x="666750" y="2128768"/>
                <a:ext cx="7829550" cy="2241817"/>
              </a:xfrm>
              <a:prstGeom prst="rect">
                <a:avLst/>
              </a:prstGeom>
              <a:blipFill>
                <a:blip r:embed="rId3"/>
                <a:stretch>
                  <a:fillRect/>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AutoShape 2" descr="{\displaystyle (f*g)[n]=\sum _{m=-\infty }^{\infty }f[m]g[n-m]}"/>
              <p:cNvSpPr txBox="1">
                <a:spLocks noChangeAspect="1" noChangeArrowheads="1"/>
              </p:cNvSpPr>
              <p:nvPr/>
            </p:nvSpPr>
            <p:spPr bwMode="auto">
              <a:xfrm>
                <a:off x="704850" y="4387583"/>
                <a:ext cx="7829550" cy="2241817"/>
              </a:xfrm>
              <a:prstGeom prst="rect">
                <a:avLst/>
              </a:prstGeom>
              <a:noFill/>
              <a:extLst>
                <a:ext uri="{909E8E84-426E-40DD-AFC4-6F175D3DCCD1}">
                  <a14:hiddenFill>
                    <a:solidFill>
                      <a:srgbClr val="FFFFFF"/>
                    </a:solidFill>
                  </a14:hiddenFill>
                </a:ext>
              </a:extLst>
            </p:spPr>
            <p:txBody>
              <a:bodyPr vert="horz" wrap="square" lIns="91440" tIns="45720" rIns="91440" bIns="45720" numCol="1" rtlCol="0" anchor="t" anchorCtr="0" compatLnSpc="1">
                <a:prstTxWarp prst="textNoShape">
                  <a:avLst/>
                </a:prstTxWarp>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solidFill>
                            <a:schemeClr val="accent2"/>
                          </a:solidFill>
                          <a:latin typeface="Cambria Math" panose="02040503050406030204" pitchFamily="18" charset="0"/>
                        </a:rPr>
                        <m:t>𝑓</m:t>
                      </m:r>
                      <m:r>
                        <a:rPr lang="en-US" sz="2400" i="1">
                          <a:latin typeface="Cambria Math" panose="02040503050406030204" pitchFamily="18" charset="0"/>
                        </a:rPr>
                        <m:t>⨂</m:t>
                      </m:r>
                      <m:r>
                        <a:rPr lang="en-US" sz="2400" b="0" i="1" smtClean="0">
                          <a:solidFill>
                            <a:schemeClr val="accent6"/>
                          </a:solidFill>
                          <a:latin typeface="Cambria Math" panose="02040503050406030204" pitchFamily="18" charset="0"/>
                        </a:rPr>
                        <m:t>𝑔</m:t>
                      </m:r>
                      <m:r>
                        <a:rPr lang="en-US" sz="2400" b="0" i="1" smtClean="0">
                          <a:latin typeface="Cambria Math" panose="02040503050406030204" pitchFamily="18" charset="0"/>
                        </a:rPr>
                        <m:t>)</m:t>
                      </m:r>
                      <m:r>
                        <a:rPr lang="en-US" sz="2400" i="1" smtClean="0">
                          <a:latin typeface="Cambria Math" panose="02040503050406030204" pitchFamily="18" charset="0"/>
                        </a:rPr>
                        <m:t> </m:t>
                      </m:r>
                      <m:r>
                        <a:rPr lang="en-US" sz="2400" i="1">
                          <a:latin typeface="Cambria Math" panose="02040503050406030204" pitchFamily="18" charset="0"/>
                        </a:rPr>
                        <m:t>[</m:t>
                      </m:r>
                      <m:r>
                        <a:rPr lang="en-US" sz="2400" i="1">
                          <a:latin typeface="Cambria Math" panose="02040503050406030204" pitchFamily="18" charset="0"/>
                        </a:rPr>
                        <m:t>𝑡</m:t>
                      </m:r>
                      <m:r>
                        <a:rPr lang="en-US" sz="2400" b="0" i="1" smtClean="0">
                          <a:latin typeface="Cambria Math" panose="02040503050406030204" pitchFamily="18" charset="0"/>
                        </a:rPr>
                        <m:t>]</m:t>
                      </m:r>
                      <m:r>
                        <a:rPr lang="en-US" sz="2400" i="1" smtClean="0">
                          <a:latin typeface="Cambria Math" panose="02040503050406030204" pitchFamily="18" charset="0"/>
                        </a:rPr>
                        <m:t> </m:t>
                      </m:r>
                    </m:oMath>
                  </m:oMathPara>
                </a14:m>
                <a:endParaRPr lang="en-US" sz="2400" dirty="0"/>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a:p>
            </p:txBody>
          </p:sp>
        </mc:Choice>
        <mc:Fallback xmlns="">
          <p:sp>
            <p:nvSpPr>
              <p:cNvPr id="6" name="AutoShape 2" descr="{\displaystyle (f*g)[n]=\sum _{m=-\infty }^{\infty }f[m]g[n-m]}"/>
              <p:cNvSpPr txBox="1">
                <a:spLocks noRot="1" noChangeAspect="1" noMove="1" noResize="1" noEditPoints="1" noAdjustHandles="1" noChangeArrowheads="1" noChangeShapeType="1" noTextEdit="1"/>
              </p:cNvSpPr>
              <p:nvPr/>
            </p:nvSpPr>
            <p:spPr bwMode="auto">
              <a:xfrm>
                <a:off x="704850" y="4387583"/>
                <a:ext cx="7829550" cy="2241817"/>
              </a:xfrm>
              <a:prstGeom prst="rect">
                <a:avLst/>
              </a:prstGeom>
              <a:blipFill>
                <a:blip r:embed="rId4"/>
                <a:stretch>
                  <a:fillRect/>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cxnSp>
        <p:nvCxnSpPr>
          <p:cNvPr id="8" name="Straight Arrow Connector 7"/>
          <p:cNvCxnSpPr/>
          <p:nvPr/>
        </p:nvCxnSpPr>
        <p:spPr>
          <a:xfrm>
            <a:off x="3582426" y="2520683"/>
            <a:ext cx="589524" cy="186690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6" idx="0"/>
          </p:cNvCxnSpPr>
          <p:nvPr/>
        </p:nvCxnSpPr>
        <p:spPr>
          <a:xfrm flipH="1">
            <a:off x="4619625" y="2509768"/>
            <a:ext cx="504825" cy="187781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811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266700" y="76200"/>
                <a:ext cx="8286750" cy="1325563"/>
              </a:xfrm>
            </p:spPr>
            <p:txBody>
              <a:bodyPr/>
              <a:lstStyle/>
              <a:p>
                <a:r>
                  <a:rPr lang="en-US" dirty="0"/>
                  <a:t>Mathematical definition of  </a:t>
                </a:r>
                <a:r>
                  <a:rPr lang="en-US" i="1" dirty="0"/>
                  <a:t>f</a:t>
                </a:r>
                <a:r>
                  <a:rPr lang="en-US" dirty="0"/>
                  <a:t> </a:t>
                </a:r>
                <a14:m>
                  <m:oMath xmlns:m="http://schemas.openxmlformats.org/officeDocument/2006/math">
                    <m:r>
                      <a:rPr lang="en-US" b="0" i="0">
                        <a:latin typeface="Cambria Math" panose="02040503050406030204" pitchFamily="18" charset="0"/>
                      </a:rPr>
                      <m:t>⨂ </m:t>
                    </m:r>
                  </m:oMath>
                </a14:m>
                <a:r>
                  <a:rPr lang="en-US" i="1" dirty="0" err="1"/>
                  <a:t>g</a:t>
                </a:r>
                <a:r>
                  <a:rPr lang="en-US" dirty="0"/>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266700" y="76200"/>
                <a:ext cx="8286750" cy="1325563"/>
              </a:xfrm>
              <a:blipFill>
                <a:blip r:embed="rId3"/>
                <a:stretch>
                  <a:fillRect l="-30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AutoShape 2" descr="{\displaystyle (f*g)[n]=\sum _{m=-\infty }^{\infty }f[m]g[n-m]}"/>
              <p:cNvSpPr txBox="1">
                <a:spLocks noChangeAspect="1" noChangeArrowheads="1"/>
              </p:cNvSpPr>
              <p:nvPr/>
            </p:nvSpPr>
            <p:spPr bwMode="auto">
              <a:xfrm>
                <a:off x="710418" y="2971800"/>
                <a:ext cx="7829550" cy="2241817"/>
              </a:xfrm>
              <a:prstGeom prst="rect">
                <a:avLst/>
              </a:prstGeom>
              <a:noFill/>
              <a:extLst>
                <a:ext uri="{909E8E84-426E-40DD-AFC4-6F175D3DCCD1}">
                  <a14:hiddenFill>
                    <a:solidFill>
                      <a:srgbClr val="FFFFFF"/>
                    </a:solidFill>
                  </a14:hiddenFill>
                </a:ext>
              </a:extLst>
            </p:spPr>
            <p:txBody>
              <a:bodyPr vert="horz" wrap="square" lIns="91440" tIns="45720" rIns="91440" bIns="45720" numCol="1" rtlCol="0" anchor="t" anchorCtr="0" compatLnSpc="1">
                <a:prstTxWarp prst="textNoShape">
                  <a:avLst/>
                </a:prstTxWarp>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m:t>
                      </m:r>
                      <m:r>
                        <a:rPr lang="en-US" sz="3600" b="0" i="1" smtClean="0">
                          <a:solidFill>
                            <a:schemeClr val="accent2"/>
                          </a:solidFill>
                          <a:latin typeface="Cambria Math" panose="02040503050406030204" pitchFamily="18" charset="0"/>
                        </a:rPr>
                        <m:t>𝑓</m:t>
                      </m:r>
                      <m:r>
                        <a:rPr lang="en-US" sz="3600" i="1">
                          <a:latin typeface="Cambria Math" panose="02040503050406030204" pitchFamily="18" charset="0"/>
                        </a:rPr>
                        <m:t>⨂</m:t>
                      </m:r>
                      <m:r>
                        <a:rPr lang="en-US" sz="3600" b="0" i="1" smtClean="0">
                          <a:solidFill>
                            <a:schemeClr val="accent6"/>
                          </a:solidFill>
                          <a:latin typeface="Cambria Math" panose="02040503050406030204" pitchFamily="18" charset="0"/>
                        </a:rPr>
                        <m:t>𝑔</m:t>
                      </m:r>
                      <m:r>
                        <a:rPr lang="en-US" sz="3600" b="0" i="1" smtClean="0">
                          <a:latin typeface="Cambria Math" panose="02040503050406030204" pitchFamily="18" charset="0"/>
                        </a:rPr>
                        <m:t>)</m:t>
                      </m:r>
                      <m:r>
                        <a:rPr lang="en-US" sz="3600" i="1" smtClean="0">
                          <a:latin typeface="Cambria Math" panose="02040503050406030204" pitchFamily="18" charset="0"/>
                        </a:rPr>
                        <m:t> </m:t>
                      </m:r>
                      <m:r>
                        <a:rPr lang="en-US" sz="3600" i="1">
                          <a:latin typeface="Cambria Math" panose="02040503050406030204" pitchFamily="18" charset="0"/>
                        </a:rPr>
                        <m:t>[</m:t>
                      </m:r>
                      <m:r>
                        <a:rPr lang="en-US" sz="3600" i="1">
                          <a:latin typeface="Cambria Math" panose="02040503050406030204" pitchFamily="18" charset="0"/>
                        </a:rPr>
                        <m:t>𝑡</m:t>
                      </m:r>
                      <m:r>
                        <a:rPr lang="en-US" sz="3600" b="0" i="1" smtClean="0">
                          <a:latin typeface="Cambria Math" panose="02040503050406030204" pitchFamily="18" charset="0"/>
                        </a:rPr>
                        <m:t>]</m:t>
                      </m:r>
                      <m:r>
                        <a:rPr lang="en-US" sz="3600" i="1" smtClean="0">
                          <a:latin typeface="Cambria Math" panose="02040503050406030204" pitchFamily="18" charset="0"/>
                        </a:rPr>
                        <m:t> =</m:t>
                      </m:r>
                      <m:nary>
                        <m:naryPr>
                          <m:chr m:val="∑"/>
                          <m:ctrlPr>
                            <a:rPr lang="en-US" sz="3600" i="1" smtClean="0">
                              <a:latin typeface="Cambria Math" panose="02040503050406030204" pitchFamily="18" charset="0"/>
                            </a:rPr>
                          </m:ctrlPr>
                        </m:naryPr>
                        <m:sub>
                          <m:r>
                            <m:rPr>
                              <m:brk m:alnAt="23"/>
                            </m:rPr>
                            <a:rPr lang="en-US" sz="3600" i="1" smtClean="0">
                              <a:latin typeface="Cambria Math" panose="02040503050406030204" pitchFamily="18" charset="0"/>
                            </a:rPr>
                            <m:t>𝑘</m:t>
                          </m:r>
                          <m:r>
                            <a:rPr lang="en-US" sz="3600" i="1" smtClean="0">
                              <a:latin typeface="Cambria Math" panose="02040503050406030204" pitchFamily="18" charset="0"/>
                            </a:rPr>
                            <m:t>=−∞</m:t>
                          </m:r>
                        </m:sub>
                        <m:sup>
                          <m:r>
                            <a:rPr lang="en-US" sz="3600" i="1" smtClean="0">
                              <a:latin typeface="Cambria Math" panose="02040503050406030204" pitchFamily="18" charset="0"/>
                              <a:ea typeface="Cambria Math" panose="02040503050406030204" pitchFamily="18" charset="0"/>
                            </a:rPr>
                            <m:t>∞</m:t>
                          </m:r>
                        </m:sup>
                        <m:e>
                          <m:r>
                            <a:rPr lang="en-US" sz="3600" b="0" i="1" smtClean="0">
                              <a:solidFill>
                                <a:schemeClr val="accent2"/>
                              </a:solidFill>
                              <a:latin typeface="Cambria Math" panose="02040503050406030204" pitchFamily="18" charset="0"/>
                              <a:ea typeface="Cambria Math" panose="02040503050406030204" pitchFamily="18" charset="0"/>
                            </a:rPr>
                            <m:t>𝑓</m:t>
                          </m:r>
                          <m:d>
                            <m:dPr>
                              <m:begChr m:val="["/>
                              <m:endChr m:val="]"/>
                              <m:ctrlPr>
                                <a:rPr lang="en-US" sz="3600" i="1" smtClean="0">
                                  <a:latin typeface="Cambria Math" panose="02040503050406030204" pitchFamily="18" charset="0"/>
                                </a:rPr>
                              </m:ctrlPr>
                            </m:dPr>
                            <m:e>
                              <m:r>
                                <a:rPr lang="en-US" sz="3600" i="1" smtClean="0">
                                  <a:latin typeface="Cambria Math" panose="02040503050406030204" pitchFamily="18" charset="0"/>
                                </a:rPr>
                                <m:t>𝑘</m:t>
                              </m:r>
                            </m:e>
                          </m:d>
                          <m:r>
                            <a:rPr lang="en-US" sz="3600" b="0" i="1" smtClean="0">
                              <a:latin typeface="Cambria Math" panose="02040503050406030204" pitchFamily="18" charset="0"/>
                            </a:rPr>
                            <m:t>∗</m:t>
                          </m:r>
                          <m:r>
                            <a:rPr lang="en-US" sz="3600" b="0" i="1" smtClean="0">
                              <a:solidFill>
                                <a:schemeClr val="accent6"/>
                              </a:solidFill>
                              <a:latin typeface="Cambria Math" panose="02040503050406030204" pitchFamily="18" charset="0"/>
                            </a:rPr>
                            <m:t>𝑔</m:t>
                          </m:r>
                          <m:r>
                            <a:rPr lang="en-US" sz="3600" i="1" smtClean="0">
                              <a:latin typeface="Cambria Math" panose="02040503050406030204" pitchFamily="18" charset="0"/>
                            </a:rPr>
                            <m:t>[</m:t>
                          </m:r>
                          <m:r>
                            <a:rPr lang="en-US" sz="3600" i="1" smtClean="0">
                              <a:latin typeface="Cambria Math" panose="02040503050406030204" pitchFamily="18" charset="0"/>
                            </a:rPr>
                            <m:t>𝑡</m:t>
                          </m:r>
                          <m:r>
                            <a:rPr lang="en-US" sz="3600" i="1" smtClean="0">
                              <a:latin typeface="Cambria Math" panose="02040503050406030204" pitchFamily="18" charset="0"/>
                            </a:rPr>
                            <m:t>−</m:t>
                          </m:r>
                          <m:r>
                            <a:rPr lang="en-US" sz="3600" i="1" smtClean="0">
                              <a:latin typeface="Cambria Math" panose="02040503050406030204" pitchFamily="18" charset="0"/>
                            </a:rPr>
                            <m:t>𝑘</m:t>
                          </m:r>
                        </m:e>
                      </m:nary>
                      <m:r>
                        <a:rPr lang="en-US" sz="3600" i="1" smtClean="0">
                          <a:latin typeface="Cambria Math" panose="02040503050406030204" pitchFamily="18" charset="0"/>
                        </a:rPr>
                        <m:t>] </m:t>
                      </m:r>
                    </m:oMath>
                  </m:oMathPara>
                </a14:m>
                <a:endParaRPr lang="en-US" sz="3600" dirty="0"/>
              </a:p>
              <a:p>
                <a:pPr marL="0" indent="0">
                  <a:buFont typeface="Arial" panose="020B0604020202020204" pitchFamily="34" charset="0"/>
                  <a:buNone/>
                </a:pPr>
                <a:endParaRPr lang="en-US" sz="3600" dirty="0"/>
              </a:p>
              <a:p>
                <a:pPr marL="0" indent="0">
                  <a:buFont typeface="Arial" panose="020B0604020202020204" pitchFamily="34" charset="0"/>
                  <a:buNone/>
                </a:pPr>
                <a:endParaRPr lang="en-US" sz="3600" dirty="0"/>
              </a:p>
            </p:txBody>
          </p:sp>
        </mc:Choice>
        <mc:Fallback xmlns="">
          <p:sp>
            <p:nvSpPr>
              <p:cNvPr id="6" name="AutoShape 2" descr="{\displaystyle (f*g)[n]=\sum _{m=-\infty }^{\infty }f[m]g[n-m]}"/>
              <p:cNvSpPr txBox="1">
                <a:spLocks noRot="1" noChangeAspect="1" noMove="1" noResize="1" noEditPoints="1" noAdjustHandles="1" noChangeArrowheads="1" noChangeShapeType="1" noTextEdit="1"/>
              </p:cNvSpPr>
              <p:nvPr/>
            </p:nvSpPr>
            <p:spPr bwMode="auto">
              <a:xfrm>
                <a:off x="710418" y="2971800"/>
                <a:ext cx="7829550" cy="2241817"/>
              </a:xfrm>
              <a:prstGeom prst="rect">
                <a:avLst/>
              </a:prstGeom>
              <a:blipFill>
                <a:blip r:embed="rId4"/>
                <a:stretch>
                  <a:fillRect t="-545"/>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cxnSp>
        <p:nvCxnSpPr>
          <p:cNvPr id="17" name="Straight Arrow Connector 16"/>
          <p:cNvCxnSpPr/>
          <p:nvPr/>
        </p:nvCxnSpPr>
        <p:spPr>
          <a:xfrm flipV="1">
            <a:off x="6057900" y="3962400"/>
            <a:ext cx="1" cy="114299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625193" y="5094848"/>
            <a:ext cx="3417730" cy="369332"/>
          </a:xfrm>
          <a:prstGeom prst="rect">
            <a:avLst/>
          </a:prstGeom>
          <a:noFill/>
        </p:spPr>
        <p:txBody>
          <a:bodyPr wrap="none" rtlCol="0">
            <a:spAutoFit/>
          </a:bodyPr>
          <a:lstStyle/>
          <a:p>
            <a:r>
              <a:rPr lang="en-US" dirty="0">
                <a:solidFill>
                  <a:srgbClr val="C00000"/>
                </a:solidFill>
              </a:rPr>
              <a:t>This is just plain old multiplication.</a:t>
            </a:r>
          </a:p>
        </p:txBody>
      </p:sp>
    </p:spTree>
    <p:extLst>
      <p:ext uri="{BB962C8B-B14F-4D97-AF65-F5344CB8AC3E}">
        <p14:creationId xmlns:p14="http://schemas.microsoft.com/office/powerpoint/2010/main" val="969436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3575"/>
            <a:ext cx="7886700" cy="1269926"/>
          </a:xfrm>
        </p:spPr>
        <p:txBody>
          <a:bodyPr/>
          <a:lstStyle/>
          <a:p>
            <a:r>
              <a:rPr lang="en-US" dirty="0"/>
              <a:t>Summation notation:</a:t>
            </a:r>
          </a:p>
        </p:txBody>
      </p:sp>
      <p:pic>
        <p:nvPicPr>
          <p:cNvPr id="1026" name="Picture 2" descr="Rob Levy on Twitter: &amp;quot;How to read the scary-looking sum symbol #uclmee  http://t.co/wvtWSbz9HC&amp;quot;"/>
          <p:cNvPicPr>
            <a:picLocks noChangeAspect="1" noChangeArrowheads="1"/>
          </p:cNvPicPr>
          <p:nvPr/>
        </p:nvPicPr>
        <p:blipFill rotWithShape="1">
          <a:blip r:embed="rId3">
            <a:extLst>
              <a:ext uri="{28A0092B-C50C-407E-A947-70E740481C1C}">
                <a14:useLocalDpi xmlns:a14="http://schemas.microsoft.com/office/drawing/2010/main" val="0"/>
              </a:ext>
            </a:extLst>
          </a:blip>
          <a:srcRect l="13135" t="18486" r="3016" b="1730"/>
          <a:stretch/>
        </p:blipFill>
        <p:spPr bwMode="auto">
          <a:xfrm>
            <a:off x="2362200" y="1447800"/>
            <a:ext cx="4419600" cy="3124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90800" y="5288340"/>
            <a:ext cx="3924472" cy="1569660"/>
          </a:xfrm>
          <a:prstGeom prst="rect">
            <a:avLst/>
          </a:prstGeom>
          <a:noFill/>
        </p:spPr>
        <p:txBody>
          <a:bodyPr wrap="none" rtlCol="0">
            <a:spAutoFit/>
          </a:bodyPr>
          <a:lstStyle/>
          <a:p>
            <a:r>
              <a:rPr lang="en-US" sz="3200" dirty="0"/>
              <a:t>= 1</a:t>
            </a:r>
            <a:r>
              <a:rPr lang="en-US" sz="3200" baseline="30000" dirty="0"/>
              <a:t>2</a:t>
            </a:r>
            <a:r>
              <a:rPr lang="en-US" sz="3200" dirty="0"/>
              <a:t> + 2</a:t>
            </a:r>
            <a:r>
              <a:rPr lang="en-US" sz="3200" baseline="30000" dirty="0"/>
              <a:t>2</a:t>
            </a:r>
            <a:r>
              <a:rPr lang="en-US" sz="3200" dirty="0"/>
              <a:t> + 3</a:t>
            </a:r>
            <a:r>
              <a:rPr lang="en-US" sz="3200" baseline="30000" dirty="0"/>
              <a:t>2</a:t>
            </a:r>
            <a:r>
              <a:rPr lang="en-US" sz="3200" dirty="0"/>
              <a:t> + 4</a:t>
            </a:r>
            <a:r>
              <a:rPr lang="en-US" sz="3200" baseline="30000" dirty="0"/>
              <a:t>2</a:t>
            </a:r>
            <a:r>
              <a:rPr lang="en-US" sz="3200" dirty="0"/>
              <a:t> + 5</a:t>
            </a:r>
            <a:r>
              <a:rPr lang="en-US" sz="3200" baseline="30000" dirty="0"/>
              <a:t>2</a:t>
            </a:r>
            <a:endParaRPr lang="en-US" sz="3200" dirty="0"/>
          </a:p>
          <a:p>
            <a:r>
              <a:rPr lang="en-US" sz="3200" dirty="0"/>
              <a:t>= 1 + 4 + 9 + 16 + 25</a:t>
            </a:r>
          </a:p>
          <a:p>
            <a:r>
              <a:rPr lang="en-US" sz="3200" dirty="0"/>
              <a:t>= 55</a:t>
            </a:r>
          </a:p>
        </p:txBody>
      </p:sp>
    </p:spTree>
    <p:extLst>
      <p:ext uri="{BB962C8B-B14F-4D97-AF65-F5344CB8AC3E}">
        <p14:creationId xmlns:p14="http://schemas.microsoft.com/office/powerpoint/2010/main" val="2506224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assume f(t) applies to positive time only:</a:t>
            </a:r>
          </a:p>
        </p:txBody>
      </p:sp>
      <p:sp>
        <p:nvSpPr>
          <p:cNvPr id="3" name="Content Placeholder 2"/>
          <p:cNvSpPr>
            <a:spLocks noGrp="1"/>
          </p:cNvSpPr>
          <p:nvPr>
            <p:ph idx="1"/>
          </p:nvPr>
        </p:nvSpPr>
        <p:spPr>
          <a:xfrm>
            <a:off x="628650" y="5829300"/>
            <a:ext cx="7886700" cy="881062"/>
          </a:xfrm>
        </p:spPr>
        <p:txBody>
          <a:bodyPr/>
          <a:lstStyle/>
          <a:p>
            <a:r>
              <a:rPr lang="en-US" dirty="0"/>
              <a:t>f(t) = 0 for t &lt; 0, i.e. we have input at positive time only</a:t>
            </a:r>
          </a:p>
        </p:txBody>
      </p:sp>
      <p:pic>
        <p:nvPicPr>
          <p:cNvPr id="9220" name="Picture 4" descr="What Is the Sinc Function and Why Is It Important in Electrical  Engineering? - Technical Artic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019300"/>
            <a:ext cx="4643438" cy="37380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590800" y="2324100"/>
            <a:ext cx="1905000" cy="3009900"/>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2667000" y="2400300"/>
            <a:ext cx="1752600" cy="28575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667000" y="2400300"/>
            <a:ext cx="1714500" cy="28575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9415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assume kernel also applies to positive time only:</a:t>
            </a:r>
          </a:p>
        </p:txBody>
      </p:sp>
      <p:sp>
        <p:nvSpPr>
          <p:cNvPr id="3" name="Content Placeholder 2"/>
          <p:cNvSpPr>
            <a:spLocks noGrp="1"/>
          </p:cNvSpPr>
          <p:nvPr>
            <p:ph idx="1"/>
          </p:nvPr>
        </p:nvSpPr>
        <p:spPr>
          <a:xfrm>
            <a:off x="628650" y="2743199"/>
            <a:ext cx="7886700" cy="3433763"/>
          </a:xfrm>
        </p:spPr>
        <p:txBody>
          <a:bodyPr/>
          <a:lstStyle/>
          <a:p>
            <a:r>
              <a:rPr lang="en-US" dirty="0"/>
              <a:t>g(t) = 0 for t &lt; 0, i.e. kernel has positive time only</a:t>
            </a:r>
          </a:p>
          <a:p>
            <a:endParaRPr lang="en-US" dirty="0"/>
          </a:p>
        </p:txBody>
      </p:sp>
    </p:spTree>
    <p:extLst>
      <p:ext uri="{BB962C8B-B14F-4D97-AF65-F5344CB8AC3E}">
        <p14:creationId xmlns:p14="http://schemas.microsoft.com/office/powerpoint/2010/main" val="4000193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3574"/>
            <a:ext cx="7886700" cy="1325563"/>
          </a:xfrm>
        </p:spPr>
        <p:txBody>
          <a:bodyPr/>
          <a:lstStyle/>
          <a:p>
            <a:r>
              <a:rPr lang="en-US" dirty="0"/>
              <a:t>Now summation limits are much easier …</a:t>
            </a:r>
          </a:p>
        </p:txBody>
      </p:sp>
      <mc:AlternateContent xmlns:mc="http://schemas.openxmlformats.org/markup-compatibility/2006" xmlns:a14="http://schemas.microsoft.com/office/drawing/2010/main">
        <mc:Choice Requires="a14">
          <p:sp>
            <p:nvSpPr>
              <p:cNvPr id="4" name="AutoShape 2" descr="{\displaystyle (f*g)[n]=\sum _{m=-\infty }^{\infty }f[m]g[n-m]}"/>
              <p:cNvSpPr>
                <a:spLocks noGrp="1" noChangeAspect="1" noChangeArrowheads="1"/>
              </p:cNvSpPr>
              <p:nvPr>
                <p:ph idx="1"/>
              </p:nvPr>
            </p:nvSpPr>
            <p:spPr bwMode="auto">
              <a:xfrm>
                <a:off x="628650" y="3198969"/>
                <a:ext cx="7886700" cy="1604169"/>
              </a:xfrm>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r>
                        <a:rPr lang="en-US" b="0" i="1" dirty="0" err="1" smtClean="0">
                          <a:latin typeface="Cambria Math" panose="02040503050406030204" pitchFamily="18" charset="0"/>
                        </a:rPr>
                        <m:t>𝑓</m:t>
                      </m:r>
                      <m:r>
                        <a:rPr lang="en-US" b="0" i="1" dirty="0" smtClean="0">
                          <a:latin typeface="Cambria Math" panose="02040503050406030204" pitchFamily="18" charset="0"/>
                        </a:rPr>
                        <m:t> </m:t>
                      </m:r>
                      <m:r>
                        <a:rPr lang="en-US" i="1" smtClean="0">
                          <a:solidFill>
                            <a:schemeClr val="tx1"/>
                          </a:solidFill>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rPr>
                        <m:t> </m:t>
                      </m:r>
                      <m:r>
                        <a:rPr lang="en-US" b="0" i="1" dirty="0" smtClean="0">
                          <a:latin typeface="Cambria Math" panose="02040503050406030204" pitchFamily="18" charset="0"/>
                        </a:rPr>
                        <m:t>𝑔</m:t>
                      </m:r>
                      <m:r>
                        <a:rPr lang="en-US" b="0" i="1" dirty="0"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 </m:t>
                          </m:r>
                        </m:sub>
                        <m:sup>
                          <m:r>
                            <a:rPr lang="en-US" b="0" i="1" smtClean="0">
                              <a:latin typeface="Cambria Math" panose="02040503050406030204" pitchFamily="18" charset="0"/>
                            </a:rPr>
                            <m:t>𝑡</m:t>
                          </m:r>
                        </m:sup>
                        <m:e>
                          <m:r>
                            <a:rPr lang="en-US" b="0" i="1" smtClean="0">
                              <a:latin typeface="Cambria Math" panose="02040503050406030204" pitchFamily="18" charset="0"/>
                            </a:rPr>
                            <m:t>𝑓</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e>
                      </m:nary>
                      <m:r>
                        <a:rPr lang="en-US" b="0" i="1" smtClean="0">
                          <a:latin typeface="Cambria Math" panose="02040503050406030204" pitchFamily="18" charset="0"/>
                        </a:rPr>
                        <m:t>] </m:t>
                      </m:r>
                    </m:oMath>
                  </m:oMathPara>
                </a14:m>
                <a:endParaRPr lang="en-US" dirty="0"/>
              </a:p>
              <a:p>
                <a:pPr marL="0" indent="0">
                  <a:buNone/>
                </a:pPr>
                <a:endParaRPr lang="en-US" dirty="0"/>
              </a:p>
              <a:p>
                <a:pPr marL="0" indent="0">
                  <a:buNone/>
                </a:pPr>
                <a:endParaRPr lang="en-US" dirty="0"/>
              </a:p>
            </p:txBody>
          </p:sp>
        </mc:Choice>
        <mc:Fallback xmlns="">
          <p:sp>
            <p:nvSpPr>
              <p:cNvPr id="4" name="AutoShape 2" descr="{\displaystyle (f*g)[n]=\sum _{m=-\infty }^{\infty }f[m]g[n-m]}"/>
              <p:cNvSpPr>
                <a:spLocks noGrp="1" noRot="1" noChangeAspect="1" noMove="1" noResize="1" noEditPoints="1" noAdjustHandles="1" noChangeArrowheads="1" noChangeShapeType="1" noTextEdit="1"/>
              </p:cNvSpPr>
              <p:nvPr>
                <p:ph idx="1"/>
              </p:nvPr>
            </p:nvSpPr>
            <p:spPr bwMode="auto">
              <a:xfrm>
                <a:off x="628650" y="3198969"/>
                <a:ext cx="7886700" cy="1604169"/>
              </a:xfrm>
              <a:prstGeom prst="rect">
                <a:avLst/>
              </a:prstGeom>
              <a:blipFill>
                <a:blip r:embed="rId3"/>
                <a:stretch>
                  <a:fillRect/>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cxnSp>
        <p:nvCxnSpPr>
          <p:cNvPr id="5" name="Straight Arrow Connector 4"/>
          <p:cNvCxnSpPr/>
          <p:nvPr/>
        </p:nvCxnSpPr>
        <p:spPr>
          <a:xfrm flipV="1">
            <a:off x="4762500" y="4381501"/>
            <a:ext cx="1" cy="49695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4610100" y="2590800"/>
            <a:ext cx="1" cy="53284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7625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evaluate output at t = 0:</a:t>
            </a:r>
          </a:p>
        </p:txBody>
      </p:sp>
      <mc:AlternateContent xmlns:mc="http://schemas.openxmlformats.org/markup-compatibility/2006" xmlns:a14="http://schemas.microsoft.com/office/drawing/2010/main">
        <mc:Choice Requires="a14">
          <p:sp>
            <p:nvSpPr>
              <p:cNvPr id="4" name="AutoShape 2" descr="{\displaystyle (f*g)[n]=\sum _{m=-\infty }^{\infty }f[m]g[n-m]}"/>
              <p:cNvSpPr>
                <a:spLocks noGrp="1" noChangeAspect="1" noChangeArrowheads="1"/>
              </p:cNvSpPr>
              <p:nvPr>
                <p:ph idx="1"/>
              </p:nvPr>
            </p:nvSpPr>
            <p:spPr bwMode="auto">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indent="0">
                  <a:buNone/>
                </a:pPr>
                <a14:m>
                  <m:oMathPara xmlns:m="http://schemas.openxmlformats.org/officeDocument/2006/math">
                    <m:oMathParaPr>
                      <m:jc m:val="centerGroup"/>
                    </m:oMathParaPr>
                    <m:oMath xmlns:m="http://schemas.openxmlformats.org/officeDocument/2006/math">
                      <m:r>
                        <a:rPr lang="en-US" sz="4000" b="0" i="1" dirty="0" smtClean="0">
                          <a:latin typeface="Cambria Math" panose="02040503050406030204" pitchFamily="18" charset="0"/>
                        </a:rPr>
                        <m:t>(</m:t>
                      </m:r>
                      <m:r>
                        <a:rPr lang="en-US" sz="4000" b="0" i="1" dirty="0" err="1" smtClean="0">
                          <a:latin typeface="Cambria Math" panose="02040503050406030204" pitchFamily="18" charset="0"/>
                        </a:rPr>
                        <m:t>𝑓</m:t>
                      </m:r>
                      <m:r>
                        <a:rPr lang="en-US" sz="4000" b="0" i="1" dirty="0" smtClean="0">
                          <a:latin typeface="Cambria Math" panose="02040503050406030204" pitchFamily="18" charset="0"/>
                        </a:rPr>
                        <m:t> </m:t>
                      </m:r>
                      <m:r>
                        <a:rPr lang="en-US" sz="4000" i="1" smtClean="0">
                          <a:solidFill>
                            <a:schemeClr val="tx1"/>
                          </a:solidFill>
                          <a:latin typeface="Cambria Math" panose="02040503050406030204" pitchFamily="18" charset="0"/>
                          <a:ea typeface="Cambria Math" panose="02040503050406030204" pitchFamily="18" charset="0"/>
                        </a:rPr>
                        <m:t>⨂</m:t>
                      </m:r>
                      <m:r>
                        <a:rPr lang="en-US" sz="4000" b="0" i="1" dirty="0" smtClean="0">
                          <a:latin typeface="Cambria Math" panose="02040503050406030204" pitchFamily="18" charset="0"/>
                        </a:rPr>
                        <m:t> </m:t>
                      </m:r>
                      <m:r>
                        <a:rPr lang="en-US" sz="4000" b="0" i="1" dirty="0" smtClean="0">
                          <a:latin typeface="Cambria Math" panose="02040503050406030204" pitchFamily="18" charset="0"/>
                        </a:rPr>
                        <m:t>𝑔</m:t>
                      </m:r>
                      <m:r>
                        <a:rPr lang="en-US" sz="4000" b="0" i="1" dirty="0" smtClean="0">
                          <a:latin typeface="Cambria Math" panose="02040503050406030204" pitchFamily="18" charset="0"/>
                        </a:rPr>
                        <m:t>)</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0</m:t>
                          </m:r>
                        </m:e>
                      </m:d>
                      <m:r>
                        <a:rPr lang="en-US" sz="4000" b="0" i="1" smtClean="0">
                          <a:latin typeface="Cambria Math" panose="02040503050406030204" pitchFamily="18" charset="0"/>
                        </a:rPr>
                        <m:t>= </m:t>
                      </m:r>
                      <m:nary>
                        <m:naryPr>
                          <m:chr m:val="∑"/>
                          <m:ctrlPr>
                            <a:rPr lang="en-US" sz="4000" b="0" i="1" smtClean="0">
                              <a:latin typeface="Cambria Math" panose="02040503050406030204" pitchFamily="18" charset="0"/>
                            </a:rPr>
                          </m:ctrlPr>
                        </m:naryPr>
                        <m:sub>
                          <m:r>
                            <m:rPr>
                              <m:brk m:alnAt="23"/>
                            </m:rPr>
                            <a:rPr lang="en-US" sz="4000" b="0" i="1" smtClean="0">
                              <a:latin typeface="Cambria Math" panose="02040503050406030204" pitchFamily="18" charset="0"/>
                            </a:rPr>
                            <m:t>𝑘</m:t>
                          </m:r>
                          <m:r>
                            <a:rPr lang="en-US" sz="4000" b="0" i="1" smtClean="0">
                              <a:latin typeface="Cambria Math" panose="02040503050406030204" pitchFamily="18" charset="0"/>
                            </a:rPr>
                            <m:t>=0</m:t>
                          </m:r>
                        </m:sub>
                        <m:sup>
                          <m:r>
                            <a:rPr lang="en-US" sz="4000" b="0" i="1" smtClean="0">
                              <a:latin typeface="Cambria Math" panose="02040503050406030204" pitchFamily="18" charset="0"/>
                              <a:ea typeface="Cambria Math" panose="02040503050406030204" pitchFamily="18" charset="0"/>
                            </a:rPr>
                            <m:t>0</m:t>
                          </m:r>
                        </m:sup>
                        <m:e>
                          <m:r>
                            <a:rPr lang="en-US" sz="4000" b="0" i="1" smtClean="0">
                              <a:latin typeface="Cambria Math" panose="02040503050406030204" pitchFamily="18" charset="0"/>
                            </a:rPr>
                            <m:t>𝑓</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𝑘</m:t>
                              </m:r>
                            </m:e>
                          </m:d>
                          <m:r>
                            <a:rPr lang="en-US" sz="4000" b="0" i="1" smtClean="0">
                              <a:latin typeface="Cambria Math" panose="02040503050406030204" pitchFamily="18" charset="0"/>
                            </a:rPr>
                            <m:t>𝑔</m:t>
                          </m:r>
                          <m:r>
                            <a:rPr lang="en-US" sz="4000" b="0" i="1" smtClean="0">
                              <a:latin typeface="Cambria Math" panose="02040503050406030204" pitchFamily="18" charset="0"/>
                            </a:rPr>
                            <m:t>[−</m:t>
                          </m:r>
                          <m:r>
                            <a:rPr lang="en-US" sz="4000" b="0" i="1" smtClean="0">
                              <a:latin typeface="Cambria Math" panose="02040503050406030204" pitchFamily="18" charset="0"/>
                            </a:rPr>
                            <m:t>𝑘</m:t>
                          </m:r>
                        </m:e>
                      </m:nary>
                      <m:r>
                        <a:rPr lang="en-US" sz="4000" b="0" i="1" smtClean="0">
                          <a:latin typeface="Cambria Math" panose="02040503050406030204" pitchFamily="18" charset="0"/>
                        </a:rPr>
                        <m:t>] </m:t>
                      </m:r>
                    </m:oMath>
                  </m:oMathPara>
                </a14:m>
                <a:endParaRPr lang="en-US" sz="4000" dirty="0"/>
              </a:p>
              <a:p>
                <a:pPr marL="0" indent="0">
                  <a:buNone/>
                </a:pPr>
                <a:endParaRPr lang="en-US" sz="3200" dirty="0"/>
              </a:p>
              <a:p>
                <a:pPr marL="0" indent="0">
                  <a:buNone/>
                </a:pPr>
                <a:endParaRPr lang="en-US" sz="4000" dirty="0"/>
              </a:p>
              <a:p>
                <a:pPr marL="0" indent="0">
                  <a:buNone/>
                </a:pPr>
                <a14:m>
                  <m:oMathPara xmlns:m="http://schemas.openxmlformats.org/officeDocument/2006/math">
                    <m:oMathParaPr>
                      <m:jc m:val="centerGroup"/>
                    </m:oMathParaPr>
                    <m:oMath xmlns:m="http://schemas.openxmlformats.org/officeDocument/2006/math">
                      <m:r>
                        <a:rPr lang="en-US" sz="4000" i="1" dirty="0">
                          <a:latin typeface="Cambria Math" panose="02040503050406030204" pitchFamily="18" charset="0"/>
                        </a:rPr>
                        <m:t>(</m:t>
                      </m:r>
                      <m:r>
                        <a:rPr lang="en-US" sz="4000" i="1" dirty="0" err="1">
                          <a:latin typeface="Cambria Math" panose="02040503050406030204" pitchFamily="18" charset="0"/>
                        </a:rPr>
                        <m:t>𝑓</m:t>
                      </m:r>
                      <m:r>
                        <a:rPr lang="en-US" sz="4000" i="1" dirty="0">
                          <a:latin typeface="Cambria Math" panose="02040503050406030204" pitchFamily="18" charset="0"/>
                        </a:rPr>
                        <m:t> </m:t>
                      </m:r>
                      <m:r>
                        <a:rPr lang="en-US" sz="4000" i="1">
                          <a:latin typeface="Cambria Math" panose="02040503050406030204" pitchFamily="18" charset="0"/>
                          <a:ea typeface="Cambria Math" panose="02040503050406030204" pitchFamily="18" charset="0"/>
                        </a:rPr>
                        <m:t>⨂</m:t>
                      </m:r>
                      <m:r>
                        <a:rPr lang="en-US" sz="4000" i="1" dirty="0">
                          <a:latin typeface="Cambria Math" panose="02040503050406030204" pitchFamily="18" charset="0"/>
                        </a:rPr>
                        <m:t> </m:t>
                      </m:r>
                      <m:r>
                        <a:rPr lang="en-US" sz="4000" i="1" dirty="0">
                          <a:latin typeface="Cambria Math" panose="02040503050406030204" pitchFamily="18" charset="0"/>
                        </a:rPr>
                        <m:t>𝑔</m:t>
                      </m:r>
                      <m:r>
                        <a:rPr lang="en-US" sz="4000" i="1" dirty="0">
                          <a:latin typeface="Cambria Math" panose="02040503050406030204" pitchFamily="18" charset="0"/>
                        </a:rPr>
                        <m:t>)</m:t>
                      </m:r>
                      <m:d>
                        <m:dPr>
                          <m:begChr m:val="["/>
                          <m:endChr m:val="]"/>
                          <m:ctrlPr>
                            <a:rPr lang="en-US" sz="4000" i="1">
                              <a:latin typeface="Cambria Math" panose="02040503050406030204" pitchFamily="18" charset="0"/>
                            </a:rPr>
                          </m:ctrlPr>
                        </m:dPr>
                        <m:e>
                          <m:r>
                            <a:rPr lang="en-US" sz="4000" b="0" i="1" smtClean="0">
                              <a:latin typeface="Cambria Math" panose="02040503050406030204" pitchFamily="18" charset="0"/>
                            </a:rPr>
                            <m:t>0</m:t>
                          </m:r>
                        </m:e>
                      </m:d>
                      <m:r>
                        <a:rPr lang="en-US" sz="4000" i="1">
                          <a:latin typeface="Cambria Math" panose="02040503050406030204" pitchFamily="18" charset="0"/>
                        </a:rPr>
                        <m:t>=</m:t>
                      </m:r>
                      <m:r>
                        <a:rPr lang="en-US" sz="4000" i="1">
                          <a:latin typeface="Cambria Math" panose="02040503050406030204" pitchFamily="18" charset="0"/>
                        </a:rPr>
                        <m:t>𝑓</m:t>
                      </m:r>
                      <m:d>
                        <m:dPr>
                          <m:begChr m:val="["/>
                          <m:endChr m:val="]"/>
                          <m:ctrlPr>
                            <a:rPr lang="en-US" sz="4000" i="1">
                              <a:latin typeface="Cambria Math" panose="02040503050406030204" pitchFamily="18" charset="0"/>
                            </a:rPr>
                          </m:ctrlPr>
                        </m:dPr>
                        <m:e>
                          <m:r>
                            <a:rPr lang="en-US" sz="4000" b="0" i="1" smtClean="0">
                              <a:latin typeface="Cambria Math" panose="02040503050406030204" pitchFamily="18" charset="0"/>
                            </a:rPr>
                            <m:t>0</m:t>
                          </m:r>
                        </m:e>
                      </m:d>
                      <m:r>
                        <a:rPr lang="en-US" sz="4000" i="1">
                          <a:latin typeface="Cambria Math" panose="02040503050406030204" pitchFamily="18" charset="0"/>
                        </a:rPr>
                        <m:t>𝑔</m:t>
                      </m:r>
                      <m:r>
                        <a:rPr lang="en-US" sz="4000" i="1">
                          <a:latin typeface="Cambria Math" panose="02040503050406030204" pitchFamily="18" charset="0"/>
                        </a:rPr>
                        <m:t>[0] </m:t>
                      </m:r>
                    </m:oMath>
                  </m:oMathPara>
                </a14:m>
                <a:endParaRPr lang="en-US" sz="4000" dirty="0"/>
              </a:p>
              <a:p>
                <a:pPr marL="0" indent="0">
                  <a:buNone/>
                </a:pPr>
                <a:endParaRPr lang="en-US" sz="4000" dirty="0"/>
              </a:p>
            </p:txBody>
          </p:sp>
        </mc:Choice>
        <mc:Fallback xmlns="">
          <p:sp>
            <p:nvSpPr>
              <p:cNvPr id="4" name="AutoShape 2" descr="{\displaystyle (f*g)[n]=\sum _{m=-\infty }^{\infty }f[m]g[n-m]}"/>
              <p:cNvSpPr>
                <a:spLocks noGrp="1" noRot="1" noChangeAspect="1" noMove="1" noResize="1" noEditPoints="1" noAdjustHandles="1" noChangeArrowheads="1" noChangeShapeType="1" noTextEdit="1"/>
              </p:cNvSpPr>
              <p:nvPr>
                <p:ph idx="1"/>
              </p:nvPr>
            </p:nvSpPr>
            <p:spPr bwMode="auto">
              <a:prstGeom prst="rect">
                <a:avLst/>
              </a:prstGeom>
              <a:blipFill>
                <a:blip r:embed="rId2"/>
                <a:stretch>
                  <a:fillRect t="-280"/>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Tree>
    <p:extLst>
      <p:ext uri="{BB962C8B-B14F-4D97-AF65-F5344CB8AC3E}">
        <p14:creationId xmlns:p14="http://schemas.microsoft.com/office/powerpoint/2010/main" val="3323796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evaluate output at t = 1:</a:t>
            </a:r>
          </a:p>
        </p:txBody>
      </p:sp>
      <mc:AlternateContent xmlns:mc="http://schemas.openxmlformats.org/markup-compatibility/2006" xmlns:a14="http://schemas.microsoft.com/office/drawing/2010/main">
        <mc:Choice Requires="a14">
          <p:sp>
            <p:nvSpPr>
              <p:cNvPr id="4" name="AutoShape 2" descr="{\displaystyle (f*g)[n]=\sum _{m=-\infty }^{\infty }f[m]g[n-m]}"/>
              <p:cNvSpPr>
                <a:spLocks noGrp="1" noChangeAspect="1" noChangeArrowheads="1"/>
              </p:cNvSpPr>
              <p:nvPr>
                <p:ph idx="1"/>
              </p:nvPr>
            </p:nvSpPr>
            <p:spPr bwMode="auto">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indent="0">
                  <a:buNone/>
                </a:pPr>
                <a14:m>
                  <m:oMathPara xmlns:m="http://schemas.openxmlformats.org/officeDocument/2006/math">
                    <m:oMathParaPr>
                      <m:jc m:val="centerGroup"/>
                    </m:oMathParaPr>
                    <m:oMath xmlns:m="http://schemas.openxmlformats.org/officeDocument/2006/math">
                      <m:r>
                        <a:rPr lang="en-US" sz="4000" b="0" i="1" dirty="0" smtClean="0">
                          <a:latin typeface="Cambria Math" panose="02040503050406030204" pitchFamily="18" charset="0"/>
                        </a:rPr>
                        <m:t>(</m:t>
                      </m:r>
                      <m:r>
                        <a:rPr lang="en-US" sz="4000" b="0" i="1" dirty="0" err="1" smtClean="0">
                          <a:latin typeface="Cambria Math" panose="02040503050406030204" pitchFamily="18" charset="0"/>
                        </a:rPr>
                        <m:t>𝑓</m:t>
                      </m:r>
                      <m:r>
                        <a:rPr lang="en-US" sz="4000" b="0" i="1" dirty="0" smtClean="0">
                          <a:latin typeface="Cambria Math" panose="02040503050406030204" pitchFamily="18" charset="0"/>
                        </a:rPr>
                        <m:t> </m:t>
                      </m:r>
                      <m:r>
                        <a:rPr lang="en-US" sz="4000" i="1" smtClean="0">
                          <a:solidFill>
                            <a:schemeClr val="tx1"/>
                          </a:solidFill>
                          <a:latin typeface="Cambria Math" panose="02040503050406030204" pitchFamily="18" charset="0"/>
                          <a:ea typeface="Cambria Math" panose="02040503050406030204" pitchFamily="18" charset="0"/>
                        </a:rPr>
                        <m:t>⨂</m:t>
                      </m:r>
                      <m:r>
                        <a:rPr lang="en-US" sz="4000" b="0" i="1" dirty="0" smtClean="0">
                          <a:latin typeface="Cambria Math" panose="02040503050406030204" pitchFamily="18" charset="0"/>
                        </a:rPr>
                        <m:t> </m:t>
                      </m:r>
                      <m:r>
                        <a:rPr lang="en-US" sz="4000" b="0" i="1" dirty="0" smtClean="0">
                          <a:latin typeface="Cambria Math" panose="02040503050406030204" pitchFamily="18" charset="0"/>
                        </a:rPr>
                        <m:t>𝑔</m:t>
                      </m:r>
                      <m:r>
                        <a:rPr lang="en-US" sz="4000" b="0" i="1" dirty="0" smtClean="0">
                          <a:latin typeface="Cambria Math" panose="02040503050406030204" pitchFamily="18" charset="0"/>
                        </a:rPr>
                        <m:t>)</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1</m:t>
                          </m:r>
                        </m:e>
                      </m:d>
                      <m:r>
                        <a:rPr lang="en-US" sz="4000" b="0" i="1" smtClean="0">
                          <a:latin typeface="Cambria Math" panose="02040503050406030204" pitchFamily="18" charset="0"/>
                        </a:rPr>
                        <m:t>= </m:t>
                      </m:r>
                      <m:nary>
                        <m:naryPr>
                          <m:chr m:val="∑"/>
                          <m:ctrlPr>
                            <a:rPr lang="en-US" sz="4000" b="0" i="1" smtClean="0">
                              <a:latin typeface="Cambria Math" panose="02040503050406030204" pitchFamily="18" charset="0"/>
                            </a:rPr>
                          </m:ctrlPr>
                        </m:naryPr>
                        <m:sub>
                          <m:r>
                            <m:rPr>
                              <m:brk m:alnAt="23"/>
                            </m:rPr>
                            <a:rPr lang="en-US" sz="4000" b="0" i="1" smtClean="0">
                              <a:latin typeface="Cambria Math" panose="02040503050406030204" pitchFamily="18" charset="0"/>
                            </a:rPr>
                            <m:t>𝑘</m:t>
                          </m:r>
                          <m:r>
                            <a:rPr lang="en-US" sz="4000" b="0" i="1" smtClean="0">
                              <a:latin typeface="Cambria Math" panose="02040503050406030204" pitchFamily="18" charset="0"/>
                            </a:rPr>
                            <m:t>=0</m:t>
                          </m:r>
                        </m:sub>
                        <m:sup>
                          <m:r>
                            <a:rPr lang="en-US" sz="4000" b="0" i="1" smtClean="0">
                              <a:latin typeface="Cambria Math" panose="02040503050406030204" pitchFamily="18" charset="0"/>
                            </a:rPr>
                            <m:t>1</m:t>
                          </m:r>
                        </m:sup>
                        <m:e>
                          <m:r>
                            <a:rPr lang="en-US" sz="4000" b="0" i="1" smtClean="0">
                              <a:latin typeface="Cambria Math" panose="02040503050406030204" pitchFamily="18" charset="0"/>
                            </a:rPr>
                            <m:t>𝑓</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𝑘</m:t>
                              </m:r>
                            </m:e>
                          </m:d>
                          <m:r>
                            <a:rPr lang="en-US" sz="4000" b="0" i="1" smtClean="0">
                              <a:latin typeface="Cambria Math" panose="02040503050406030204" pitchFamily="18" charset="0"/>
                            </a:rPr>
                            <m:t>𝑔</m:t>
                          </m:r>
                          <m:r>
                            <a:rPr lang="en-US" sz="4000" b="0" i="1" smtClean="0">
                              <a:latin typeface="Cambria Math" panose="02040503050406030204" pitchFamily="18" charset="0"/>
                            </a:rPr>
                            <m:t>[1−</m:t>
                          </m:r>
                          <m:r>
                            <a:rPr lang="en-US" sz="4000" b="0" i="1" smtClean="0">
                              <a:latin typeface="Cambria Math" panose="02040503050406030204" pitchFamily="18" charset="0"/>
                            </a:rPr>
                            <m:t>𝑘</m:t>
                          </m:r>
                        </m:e>
                      </m:nary>
                      <m:r>
                        <a:rPr lang="en-US" sz="4000" b="0" i="1" smtClean="0">
                          <a:latin typeface="Cambria Math" panose="02040503050406030204" pitchFamily="18" charset="0"/>
                        </a:rPr>
                        <m:t>] </m:t>
                      </m:r>
                    </m:oMath>
                  </m:oMathPara>
                </a14:m>
                <a:endParaRPr lang="en-US" sz="4000" dirty="0"/>
              </a:p>
              <a:p>
                <a:pPr marL="0" indent="0">
                  <a:buNone/>
                </a:pPr>
                <a:endParaRPr lang="en-US" sz="3200" dirty="0"/>
              </a:p>
              <a:p>
                <a:pPr marL="0" indent="0">
                  <a:buNone/>
                </a:pPr>
                <a:endParaRPr lang="en-US" sz="4000" dirty="0"/>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0</m:t>
                          </m:r>
                        </m:e>
                      </m:d>
                      <m:r>
                        <a:rPr lang="en-US" sz="2000" i="1">
                          <a:latin typeface="Cambria Math" panose="02040503050406030204" pitchFamily="18" charset="0"/>
                        </a:rPr>
                        <m:t>𝑔</m:t>
                      </m:r>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1</m:t>
                          </m:r>
                        </m:e>
                      </m:d>
                      <m:r>
                        <a:rPr lang="en-US" sz="2000" b="0" i="1" smtClean="0">
                          <a:latin typeface="Cambria Math" panose="02040503050406030204" pitchFamily="18" charset="0"/>
                        </a:rPr>
                        <m:t>+</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1</m:t>
                          </m:r>
                        </m:e>
                      </m:d>
                      <m:r>
                        <a:rPr lang="en-US" sz="2000" i="1">
                          <a:latin typeface="Cambria Math" panose="02040503050406030204" pitchFamily="18" charset="0"/>
                        </a:rPr>
                        <m:t>𝑔</m:t>
                      </m:r>
                      <m:r>
                        <a:rPr lang="en-US" sz="2000" i="1">
                          <a:latin typeface="Cambria Math" panose="02040503050406030204" pitchFamily="18" charset="0"/>
                        </a:rPr>
                        <m:t>[0]</m:t>
                      </m:r>
                    </m:oMath>
                  </m:oMathPara>
                </a14:m>
                <a:endParaRPr lang="en-US" sz="4000" dirty="0"/>
              </a:p>
            </p:txBody>
          </p:sp>
        </mc:Choice>
        <mc:Fallback xmlns="">
          <p:sp>
            <p:nvSpPr>
              <p:cNvPr id="4" name="AutoShape 2" descr="{\displaystyle (f*g)[n]=\sum _{m=-\infty }^{\infty }f[m]g[n-m]}"/>
              <p:cNvSpPr>
                <a:spLocks noGrp="1" noRot="1" noChangeAspect="1" noMove="1" noResize="1" noEditPoints="1" noAdjustHandles="1" noChangeArrowheads="1" noChangeShapeType="1" noTextEdit="1"/>
              </p:cNvSpPr>
              <p:nvPr>
                <p:ph idx="1"/>
              </p:nvPr>
            </p:nvSpPr>
            <p:spPr bwMode="auto">
              <a:prstGeom prst="rect">
                <a:avLst/>
              </a:prstGeom>
              <a:blipFill>
                <a:blip r:embed="rId2"/>
                <a:stretch>
                  <a:fillRect t="-280"/>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Tree>
    <p:extLst>
      <p:ext uri="{BB962C8B-B14F-4D97-AF65-F5344CB8AC3E}">
        <p14:creationId xmlns:p14="http://schemas.microsoft.com/office/powerpoint/2010/main" val="3072033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8462"/>
            <a:ext cx="8648700" cy="1325563"/>
          </a:xfrm>
        </p:spPr>
        <p:txBody>
          <a:bodyPr/>
          <a:lstStyle/>
          <a:p>
            <a:r>
              <a:rPr lang="en-US" dirty="0"/>
              <a:t>Menu/keyboard to add/remove cells:</a:t>
            </a:r>
          </a:p>
        </p:txBody>
      </p:sp>
      <p:pic>
        <p:nvPicPr>
          <p:cNvPr id="3" name="Picture 2"/>
          <p:cNvPicPr>
            <a:picLocks noChangeAspect="1"/>
          </p:cNvPicPr>
          <p:nvPr/>
        </p:nvPicPr>
        <p:blipFill>
          <a:blip r:embed="rId3"/>
          <a:stretch>
            <a:fillRect/>
          </a:stretch>
        </p:blipFill>
        <p:spPr>
          <a:xfrm>
            <a:off x="2971800" y="1181100"/>
            <a:ext cx="2742078" cy="5372100"/>
          </a:xfrm>
          <a:prstGeom prst="rect">
            <a:avLst/>
          </a:prstGeom>
        </p:spPr>
      </p:pic>
      <p:cxnSp>
        <p:nvCxnSpPr>
          <p:cNvPr id="7" name="Straight Arrow Connector 6"/>
          <p:cNvCxnSpPr/>
          <p:nvPr/>
        </p:nvCxnSpPr>
        <p:spPr>
          <a:xfrm flipH="1">
            <a:off x="5105400" y="2171700"/>
            <a:ext cx="9144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25662" y="1943100"/>
            <a:ext cx="2041200" cy="646331"/>
          </a:xfrm>
          <a:prstGeom prst="rect">
            <a:avLst/>
          </a:prstGeom>
          <a:noFill/>
        </p:spPr>
        <p:txBody>
          <a:bodyPr wrap="none" rtlCol="0">
            <a:spAutoFit/>
          </a:bodyPr>
          <a:lstStyle/>
          <a:p>
            <a:r>
              <a:rPr lang="en-US" dirty="0">
                <a:solidFill>
                  <a:srgbClr val="C00000"/>
                </a:solidFill>
              </a:rPr>
              <a:t>Keyboard shortcut.</a:t>
            </a:r>
          </a:p>
          <a:p>
            <a:r>
              <a:rPr lang="en-US" dirty="0">
                <a:solidFill>
                  <a:srgbClr val="C00000"/>
                </a:solidFill>
              </a:rPr>
              <a:t>Must hit “ESC” first.</a:t>
            </a:r>
          </a:p>
        </p:txBody>
      </p:sp>
    </p:spTree>
    <p:extLst>
      <p:ext uri="{BB962C8B-B14F-4D97-AF65-F5344CB8AC3E}">
        <p14:creationId xmlns:p14="http://schemas.microsoft.com/office/powerpoint/2010/main" val="1869736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evaluate output at t = 2:</a:t>
            </a:r>
          </a:p>
        </p:txBody>
      </p:sp>
      <mc:AlternateContent xmlns:mc="http://schemas.openxmlformats.org/markup-compatibility/2006" xmlns:a14="http://schemas.microsoft.com/office/drawing/2010/main">
        <mc:Choice Requires="a14">
          <p:sp>
            <p:nvSpPr>
              <p:cNvPr id="4" name="AutoShape 2" descr="{\displaystyle (f*g)[n]=\sum _{m=-\infty }^{\infty }f[m]g[n-m]}"/>
              <p:cNvSpPr>
                <a:spLocks noGrp="1" noChangeAspect="1" noChangeArrowheads="1"/>
              </p:cNvSpPr>
              <p:nvPr>
                <p:ph idx="1"/>
              </p:nvPr>
            </p:nvSpPr>
            <p:spPr bwMode="auto">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indent="0">
                  <a:buNone/>
                </a:pPr>
                <a14:m>
                  <m:oMathPara xmlns:m="http://schemas.openxmlformats.org/officeDocument/2006/math">
                    <m:oMathParaPr>
                      <m:jc m:val="centerGroup"/>
                    </m:oMathParaPr>
                    <m:oMath xmlns:m="http://schemas.openxmlformats.org/officeDocument/2006/math">
                      <m:r>
                        <a:rPr lang="en-US" sz="4000" b="0" i="1" dirty="0" smtClean="0">
                          <a:latin typeface="Cambria Math" panose="02040503050406030204" pitchFamily="18" charset="0"/>
                        </a:rPr>
                        <m:t>(</m:t>
                      </m:r>
                      <m:r>
                        <a:rPr lang="en-US" sz="4000" b="0" i="1" dirty="0" err="1" smtClean="0">
                          <a:latin typeface="Cambria Math" panose="02040503050406030204" pitchFamily="18" charset="0"/>
                        </a:rPr>
                        <m:t>𝑓</m:t>
                      </m:r>
                      <m:r>
                        <a:rPr lang="en-US" sz="4000" b="0" i="1" dirty="0" smtClean="0">
                          <a:latin typeface="Cambria Math" panose="02040503050406030204" pitchFamily="18" charset="0"/>
                        </a:rPr>
                        <m:t> </m:t>
                      </m:r>
                      <m:r>
                        <a:rPr lang="en-US" sz="4000" i="1" smtClean="0">
                          <a:solidFill>
                            <a:schemeClr val="tx1"/>
                          </a:solidFill>
                          <a:latin typeface="Cambria Math" panose="02040503050406030204" pitchFamily="18" charset="0"/>
                          <a:ea typeface="Cambria Math" panose="02040503050406030204" pitchFamily="18" charset="0"/>
                        </a:rPr>
                        <m:t>⨂</m:t>
                      </m:r>
                      <m:r>
                        <a:rPr lang="en-US" sz="4000" b="0" i="1" dirty="0" smtClean="0">
                          <a:latin typeface="Cambria Math" panose="02040503050406030204" pitchFamily="18" charset="0"/>
                        </a:rPr>
                        <m:t> </m:t>
                      </m:r>
                      <m:r>
                        <a:rPr lang="en-US" sz="4000" b="0" i="1" dirty="0" smtClean="0">
                          <a:latin typeface="Cambria Math" panose="02040503050406030204" pitchFamily="18" charset="0"/>
                        </a:rPr>
                        <m:t>𝑔</m:t>
                      </m:r>
                      <m:r>
                        <a:rPr lang="en-US" sz="4000" b="0" i="1" dirty="0" smtClean="0">
                          <a:latin typeface="Cambria Math" panose="02040503050406030204" pitchFamily="18" charset="0"/>
                        </a:rPr>
                        <m:t>)</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2</m:t>
                          </m:r>
                        </m:e>
                      </m:d>
                      <m:r>
                        <a:rPr lang="en-US" sz="4000" b="0" i="1" smtClean="0">
                          <a:latin typeface="Cambria Math" panose="02040503050406030204" pitchFamily="18" charset="0"/>
                        </a:rPr>
                        <m:t>= </m:t>
                      </m:r>
                      <m:nary>
                        <m:naryPr>
                          <m:chr m:val="∑"/>
                          <m:ctrlPr>
                            <a:rPr lang="en-US" sz="4000" b="0" i="1" smtClean="0">
                              <a:latin typeface="Cambria Math" panose="02040503050406030204" pitchFamily="18" charset="0"/>
                            </a:rPr>
                          </m:ctrlPr>
                        </m:naryPr>
                        <m:sub>
                          <m:r>
                            <m:rPr>
                              <m:brk m:alnAt="23"/>
                            </m:rPr>
                            <a:rPr lang="en-US" sz="4000" b="0" i="1" smtClean="0">
                              <a:latin typeface="Cambria Math" panose="02040503050406030204" pitchFamily="18" charset="0"/>
                            </a:rPr>
                            <m:t>𝑘</m:t>
                          </m:r>
                          <m:r>
                            <a:rPr lang="en-US" sz="4000" b="0" i="1" smtClean="0">
                              <a:latin typeface="Cambria Math" panose="02040503050406030204" pitchFamily="18" charset="0"/>
                            </a:rPr>
                            <m:t>=0</m:t>
                          </m:r>
                        </m:sub>
                        <m:sup>
                          <m:r>
                            <a:rPr lang="en-US" sz="4000" b="0" i="1" smtClean="0">
                              <a:latin typeface="Cambria Math" panose="02040503050406030204" pitchFamily="18" charset="0"/>
                            </a:rPr>
                            <m:t>2</m:t>
                          </m:r>
                        </m:sup>
                        <m:e>
                          <m:r>
                            <a:rPr lang="en-US" sz="4000" b="0" i="1" smtClean="0">
                              <a:latin typeface="Cambria Math" panose="02040503050406030204" pitchFamily="18" charset="0"/>
                            </a:rPr>
                            <m:t>𝑓</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𝑘</m:t>
                              </m:r>
                            </m:e>
                          </m:d>
                          <m:r>
                            <a:rPr lang="en-US" sz="4000" b="0" i="1" smtClean="0">
                              <a:latin typeface="Cambria Math" panose="02040503050406030204" pitchFamily="18" charset="0"/>
                            </a:rPr>
                            <m:t>𝑔</m:t>
                          </m:r>
                          <m:r>
                            <a:rPr lang="en-US" sz="4000" b="0" i="1" smtClean="0">
                              <a:latin typeface="Cambria Math" panose="02040503050406030204" pitchFamily="18" charset="0"/>
                            </a:rPr>
                            <m:t>[2−</m:t>
                          </m:r>
                          <m:r>
                            <a:rPr lang="en-US" sz="4000" b="0" i="1" smtClean="0">
                              <a:latin typeface="Cambria Math" panose="02040503050406030204" pitchFamily="18" charset="0"/>
                            </a:rPr>
                            <m:t>𝑘</m:t>
                          </m:r>
                        </m:e>
                      </m:nary>
                      <m:r>
                        <a:rPr lang="en-US" sz="4000" b="0" i="1" smtClean="0">
                          <a:latin typeface="Cambria Math" panose="02040503050406030204" pitchFamily="18" charset="0"/>
                        </a:rPr>
                        <m:t>] </m:t>
                      </m:r>
                    </m:oMath>
                  </m:oMathPara>
                </a14:m>
                <a:endParaRPr lang="en-US" sz="4000" dirty="0"/>
              </a:p>
              <a:p>
                <a:pPr marL="0" indent="0">
                  <a:buNone/>
                </a:pPr>
                <a:endParaRPr lang="en-US" sz="3200" dirty="0"/>
              </a:p>
              <a:p>
                <a:pPr marL="0" indent="0">
                  <a:buNone/>
                </a:pPr>
                <a:endParaRPr lang="en-US" sz="4000" dirty="0"/>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solidFill>
                                <a:srgbClr val="C00000"/>
                              </a:solidFill>
                              <a:latin typeface="Cambria Math" panose="02040503050406030204" pitchFamily="18" charset="0"/>
                            </a:rPr>
                            <m:t>0</m:t>
                          </m:r>
                        </m:e>
                      </m:d>
                      <m:r>
                        <a:rPr lang="en-US" sz="2000" i="1">
                          <a:latin typeface="Cambria Math" panose="02040503050406030204" pitchFamily="18" charset="0"/>
                        </a:rPr>
                        <m:t>𝑔</m:t>
                      </m:r>
                      <m:d>
                        <m:dPr>
                          <m:begChr m:val="["/>
                          <m:endChr m:val="]"/>
                          <m:ctrlPr>
                            <a:rPr lang="en-US" sz="2000" i="1" smtClean="0">
                              <a:latin typeface="Cambria Math" panose="02040503050406030204" pitchFamily="18" charset="0"/>
                            </a:rPr>
                          </m:ctrlPr>
                        </m:dPr>
                        <m:e>
                          <m:r>
                            <a:rPr lang="en-US" sz="2000" b="0" i="1" smtClean="0">
                              <a:solidFill>
                                <a:srgbClr val="C00000"/>
                              </a:solidFill>
                              <a:latin typeface="Cambria Math" panose="02040503050406030204" pitchFamily="18" charset="0"/>
                            </a:rPr>
                            <m:t>2</m:t>
                          </m:r>
                        </m:e>
                      </m:d>
                      <m:r>
                        <a:rPr lang="en-US" sz="2000" b="0" i="1" smtClean="0">
                          <a:latin typeface="Cambria Math" panose="02040503050406030204" pitchFamily="18" charset="0"/>
                        </a:rPr>
                        <m:t>+</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solidFill>
                                <a:schemeClr val="accent2"/>
                              </a:solidFill>
                              <a:latin typeface="Cambria Math" panose="02040503050406030204" pitchFamily="18" charset="0"/>
                            </a:rPr>
                            <m:t>1</m:t>
                          </m:r>
                        </m:e>
                      </m:d>
                      <m:r>
                        <a:rPr lang="en-US" sz="2000" i="1">
                          <a:latin typeface="Cambria Math" panose="02040503050406030204" pitchFamily="18" charset="0"/>
                        </a:rPr>
                        <m:t>𝑔</m:t>
                      </m:r>
                      <m:r>
                        <a:rPr lang="en-US" sz="2000" i="1">
                          <a:latin typeface="Cambria Math" panose="02040503050406030204" pitchFamily="18" charset="0"/>
                        </a:rPr>
                        <m:t>[1]+</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solidFill>
                                <a:schemeClr val="accent4"/>
                              </a:solidFill>
                              <a:latin typeface="Cambria Math" panose="02040503050406030204" pitchFamily="18" charset="0"/>
                            </a:rPr>
                            <m:t>2</m:t>
                          </m:r>
                        </m:e>
                      </m:d>
                      <m:r>
                        <a:rPr lang="en-US" sz="2000" i="1">
                          <a:latin typeface="Cambria Math" panose="02040503050406030204" pitchFamily="18" charset="0"/>
                        </a:rPr>
                        <m:t>𝑔</m:t>
                      </m:r>
                      <m:r>
                        <a:rPr lang="en-US" sz="2000" i="1">
                          <a:latin typeface="Cambria Math" panose="02040503050406030204" pitchFamily="18" charset="0"/>
                        </a:rPr>
                        <m:t>[0]</m:t>
                      </m:r>
                    </m:oMath>
                  </m:oMathPara>
                </a14:m>
                <a:endParaRPr lang="en-US" sz="2000" dirty="0"/>
              </a:p>
            </p:txBody>
          </p:sp>
        </mc:Choice>
        <mc:Fallback xmlns="">
          <p:sp>
            <p:nvSpPr>
              <p:cNvPr id="4" name="AutoShape 2" descr="{\displaystyle (f*g)[n]=\sum _{m=-\infty }^{\infty }f[m]g[n-m]}"/>
              <p:cNvSpPr>
                <a:spLocks noGrp="1" noRot="1" noChangeAspect="1" noMove="1" noResize="1" noEditPoints="1" noAdjustHandles="1" noChangeArrowheads="1" noChangeShapeType="1" noTextEdit="1"/>
              </p:cNvSpPr>
              <p:nvPr>
                <p:ph idx="1"/>
              </p:nvPr>
            </p:nvSpPr>
            <p:spPr bwMode="auto">
              <a:prstGeom prst="rect">
                <a:avLst/>
              </a:prstGeom>
              <a:blipFill>
                <a:blip r:embed="rId2"/>
                <a:stretch>
                  <a:fillRect t="-280"/>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cxnSp>
        <p:nvCxnSpPr>
          <p:cNvPr id="5" name="Straight Arrow Connector 4"/>
          <p:cNvCxnSpPr/>
          <p:nvPr/>
        </p:nvCxnSpPr>
        <p:spPr>
          <a:xfrm flipH="1" flipV="1">
            <a:off x="3276600" y="4953000"/>
            <a:ext cx="228600" cy="609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3581400" y="4935416"/>
            <a:ext cx="190500" cy="62718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89564" y="5530631"/>
            <a:ext cx="1508105" cy="646331"/>
          </a:xfrm>
          <a:prstGeom prst="rect">
            <a:avLst/>
          </a:prstGeom>
          <a:noFill/>
        </p:spPr>
        <p:txBody>
          <a:bodyPr wrap="none" rtlCol="0">
            <a:spAutoFit/>
          </a:bodyPr>
          <a:lstStyle/>
          <a:p>
            <a:pPr algn="r"/>
            <a:r>
              <a:rPr lang="en-US" dirty="0">
                <a:solidFill>
                  <a:srgbClr val="C00000"/>
                </a:solidFill>
              </a:rPr>
              <a:t>Every index</a:t>
            </a:r>
          </a:p>
          <a:p>
            <a:pPr algn="r"/>
            <a:r>
              <a:rPr lang="en-US" dirty="0">
                <a:solidFill>
                  <a:srgbClr val="C00000"/>
                </a:solidFill>
              </a:rPr>
              <a:t>pair sums to 2</a:t>
            </a:r>
          </a:p>
        </p:txBody>
      </p:sp>
      <p:cxnSp>
        <p:nvCxnSpPr>
          <p:cNvPr id="10" name="Straight Arrow Connector 9"/>
          <p:cNvCxnSpPr/>
          <p:nvPr/>
        </p:nvCxnSpPr>
        <p:spPr>
          <a:xfrm flipH="1" flipV="1">
            <a:off x="4528238" y="4970584"/>
            <a:ext cx="228600" cy="60960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833038" y="4953000"/>
            <a:ext cx="190500" cy="62718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5759794" y="4995816"/>
            <a:ext cx="228600" cy="60960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064594" y="4978232"/>
            <a:ext cx="190500" cy="627184"/>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848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evaluate output at t = 5:</a:t>
            </a:r>
          </a:p>
        </p:txBody>
      </p:sp>
      <mc:AlternateContent xmlns:mc="http://schemas.openxmlformats.org/markup-compatibility/2006" xmlns:a14="http://schemas.microsoft.com/office/drawing/2010/main">
        <mc:Choice Requires="a14">
          <p:sp>
            <p:nvSpPr>
              <p:cNvPr id="4" name="AutoShape 2" descr="{\displaystyle (f*g)[n]=\sum _{m=-\infty }^{\infty }f[m]g[n-m]}"/>
              <p:cNvSpPr>
                <a:spLocks noGrp="1" noChangeAspect="1" noChangeArrowheads="1"/>
              </p:cNvSpPr>
              <p:nvPr>
                <p:ph idx="1"/>
              </p:nvPr>
            </p:nvSpPr>
            <p:spPr bwMode="auto">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indent="0">
                  <a:buNone/>
                </a:pPr>
                <a14:m>
                  <m:oMathPara xmlns:m="http://schemas.openxmlformats.org/officeDocument/2006/math">
                    <m:oMathParaPr>
                      <m:jc m:val="centerGroup"/>
                    </m:oMathParaPr>
                    <m:oMath xmlns:m="http://schemas.openxmlformats.org/officeDocument/2006/math">
                      <m:r>
                        <a:rPr lang="en-US" sz="4000" b="0" i="1" dirty="0" smtClean="0">
                          <a:latin typeface="Cambria Math" panose="02040503050406030204" pitchFamily="18" charset="0"/>
                        </a:rPr>
                        <m:t>(</m:t>
                      </m:r>
                      <m:r>
                        <a:rPr lang="en-US" sz="4000" b="0" i="1" dirty="0" err="1" smtClean="0">
                          <a:latin typeface="Cambria Math" panose="02040503050406030204" pitchFamily="18" charset="0"/>
                        </a:rPr>
                        <m:t>𝑓</m:t>
                      </m:r>
                      <m:r>
                        <a:rPr lang="en-US" sz="4000" b="0" i="1" dirty="0" smtClean="0">
                          <a:latin typeface="Cambria Math" panose="02040503050406030204" pitchFamily="18" charset="0"/>
                        </a:rPr>
                        <m:t> </m:t>
                      </m:r>
                      <m:r>
                        <a:rPr lang="en-US" sz="4000" i="1" smtClean="0">
                          <a:solidFill>
                            <a:schemeClr val="tx1"/>
                          </a:solidFill>
                          <a:latin typeface="Cambria Math" panose="02040503050406030204" pitchFamily="18" charset="0"/>
                          <a:ea typeface="Cambria Math" panose="02040503050406030204" pitchFamily="18" charset="0"/>
                        </a:rPr>
                        <m:t>⨂</m:t>
                      </m:r>
                      <m:r>
                        <a:rPr lang="en-US" sz="4000" b="0" i="1" dirty="0" smtClean="0">
                          <a:latin typeface="Cambria Math" panose="02040503050406030204" pitchFamily="18" charset="0"/>
                        </a:rPr>
                        <m:t> </m:t>
                      </m:r>
                      <m:r>
                        <a:rPr lang="en-US" sz="4000" b="0" i="1" dirty="0" smtClean="0">
                          <a:latin typeface="Cambria Math" panose="02040503050406030204" pitchFamily="18" charset="0"/>
                        </a:rPr>
                        <m:t>𝑔</m:t>
                      </m:r>
                      <m:r>
                        <a:rPr lang="en-US" sz="4000" b="0" i="1" dirty="0" smtClean="0">
                          <a:latin typeface="Cambria Math" panose="02040503050406030204" pitchFamily="18" charset="0"/>
                        </a:rPr>
                        <m:t>)</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5</m:t>
                          </m:r>
                        </m:e>
                      </m:d>
                      <m:r>
                        <a:rPr lang="en-US" sz="4000" b="0" i="1" smtClean="0">
                          <a:latin typeface="Cambria Math" panose="02040503050406030204" pitchFamily="18" charset="0"/>
                        </a:rPr>
                        <m:t>= </m:t>
                      </m:r>
                      <m:nary>
                        <m:naryPr>
                          <m:chr m:val="∑"/>
                          <m:ctrlPr>
                            <a:rPr lang="en-US" sz="4000" b="0" i="1" smtClean="0">
                              <a:latin typeface="Cambria Math" panose="02040503050406030204" pitchFamily="18" charset="0"/>
                            </a:rPr>
                          </m:ctrlPr>
                        </m:naryPr>
                        <m:sub>
                          <m:r>
                            <m:rPr>
                              <m:brk m:alnAt="23"/>
                            </m:rPr>
                            <a:rPr lang="en-US" sz="4000" b="0" i="1" smtClean="0">
                              <a:latin typeface="Cambria Math" panose="02040503050406030204" pitchFamily="18" charset="0"/>
                            </a:rPr>
                            <m:t>𝑘</m:t>
                          </m:r>
                          <m:r>
                            <a:rPr lang="en-US" sz="4000" b="0" i="1" smtClean="0">
                              <a:latin typeface="Cambria Math" panose="02040503050406030204" pitchFamily="18" charset="0"/>
                            </a:rPr>
                            <m:t>=0</m:t>
                          </m:r>
                        </m:sub>
                        <m:sup>
                          <m:r>
                            <a:rPr lang="en-US" sz="4000" b="0" i="1" smtClean="0">
                              <a:latin typeface="Cambria Math" panose="02040503050406030204" pitchFamily="18" charset="0"/>
                            </a:rPr>
                            <m:t>5</m:t>
                          </m:r>
                        </m:sup>
                        <m:e>
                          <m:r>
                            <a:rPr lang="en-US" sz="4000" b="0" i="1" smtClean="0">
                              <a:latin typeface="Cambria Math" panose="02040503050406030204" pitchFamily="18" charset="0"/>
                            </a:rPr>
                            <m:t>𝑓</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𝑘</m:t>
                              </m:r>
                            </m:e>
                          </m:d>
                          <m:r>
                            <a:rPr lang="en-US" sz="4000" b="0" i="1" smtClean="0">
                              <a:latin typeface="Cambria Math" panose="02040503050406030204" pitchFamily="18" charset="0"/>
                            </a:rPr>
                            <m:t>𝑔</m:t>
                          </m:r>
                          <m:r>
                            <a:rPr lang="en-US" sz="4000" b="0" i="1" smtClean="0">
                              <a:latin typeface="Cambria Math" panose="02040503050406030204" pitchFamily="18" charset="0"/>
                            </a:rPr>
                            <m:t>[5−</m:t>
                          </m:r>
                          <m:r>
                            <a:rPr lang="en-US" sz="4000" b="0" i="1" smtClean="0">
                              <a:latin typeface="Cambria Math" panose="02040503050406030204" pitchFamily="18" charset="0"/>
                            </a:rPr>
                            <m:t>𝑘</m:t>
                          </m:r>
                        </m:e>
                      </m:nary>
                      <m:r>
                        <a:rPr lang="en-US" sz="4000" b="0" i="1" smtClean="0">
                          <a:latin typeface="Cambria Math" panose="02040503050406030204" pitchFamily="18" charset="0"/>
                        </a:rPr>
                        <m:t>] </m:t>
                      </m:r>
                    </m:oMath>
                  </m:oMathPara>
                </a14:m>
                <a:endParaRPr lang="en-US" sz="4000" dirty="0"/>
              </a:p>
              <a:p>
                <a:pPr marL="0" indent="0">
                  <a:buNone/>
                </a:pPr>
                <a:endParaRPr lang="en-US" sz="3200" dirty="0"/>
              </a:p>
              <a:p>
                <a:pPr marL="0" indent="0">
                  <a:buNone/>
                </a:pPr>
                <a:endParaRPr lang="en-US" sz="4000" dirty="0"/>
              </a:p>
              <a:p>
                <a:pPr marL="0" indent="0">
                  <a:buNone/>
                </a:pP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solidFill>
                              <a:srgbClr val="C00000"/>
                            </a:solidFill>
                            <a:latin typeface="Cambria Math" panose="02040503050406030204" pitchFamily="18" charset="0"/>
                          </a:rPr>
                          <m:t>0</m:t>
                        </m:r>
                      </m:e>
                    </m:d>
                    <m:r>
                      <a:rPr lang="en-US" sz="2000" i="1">
                        <a:latin typeface="Cambria Math" panose="02040503050406030204" pitchFamily="18" charset="0"/>
                      </a:rPr>
                      <m:t>𝑔</m:t>
                    </m:r>
                    <m:d>
                      <m:dPr>
                        <m:begChr m:val="["/>
                        <m:endChr m:val="]"/>
                        <m:ctrlPr>
                          <a:rPr lang="en-US" sz="2000" i="1" smtClean="0">
                            <a:latin typeface="Cambria Math" panose="02040503050406030204" pitchFamily="18" charset="0"/>
                          </a:rPr>
                        </m:ctrlPr>
                      </m:dPr>
                      <m:e>
                        <m:r>
                          <a:rPr lang="en-US" sz="2000" b="0" i="1" smtClean="0">
                            <a:solidFill>
                              <a:srgbClr val="C00000"/>
                            </a:solidFill>
                            <a:latin typeface="Cambria Math" panose="02040503050406030204" pitchFamily="18" charset="0"/>
                          </a:rPr>
                          <m:t>5</m:t>
                        </m:r>
                      </m:e>
                    </m:d>
                    <m:r>
                      <a:rPr lang="en-US" sz="2000" b="0" i="1" smtClean="0">
                        <a:latin typeface="Cambria Math" panose="02040503050406030204" pitchFamily="18" charset="0"/>
                      </a:rPr>
                      <m:t>+</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solidFill>
                              <a:schemeClr val="accent2"/>
                            </a:solidFill>
                            <a:latin typeface="Cambria Math" panose="02040503050406030204" pitchFamily="18" charset="0"/>
                          </a:rPr>
                          <m:t>1</m:t>
                        </m:r>
                      </m:e>
                    </m:d>
                    <m:r>
                      <a:rPr lang="en-US" sz="2000" i="1">
                        <a:latin typeface="Cambria Math" panose="02040503050406030204" pitchFamily="18" charset="0"/>
                      </a:rPr>
                      <m:t>𝑔</m:t>
                    </m:r>
                    <m:r>
                      <a:rPr lang="en-US" sz="2000" i="1">
                        <a:latin typeface="Cambria Math" panose="02040503050406030204" pitchFamily="18" charset="0"/>
                      </a:rPr>
                      <m:t>[4]+</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solidFill>
                              <a:schemeClr val="accent4"/>
                            </a:solidFill>
                            <a:latin typeface="Cambria Math" panose="02040503050406030204" pitchFamily="18" charset="0"/>
                          </a:rPr>
                          <m:t>2</m:t>
                        </m:r>
                      </m:e>
                    </m:d>
                    <m:r>
                      <a:rPr lang="en-US" sz="2000" i="1">
                        <a:latin typeface="Cambria Math" panose="02040503050406030204" pitchFamily="18" charset="0"/>
                      </a:rPr>
                      <m:t>𝑔</m:t>
                    </m:r>
                    <m:r>
                      <a:rPr lang="en-US" sz="2000" i="1">
                        <a:latin typeface="Cambria Math" panose="02040503050406030204" pitchFamily="18" charset="0"/>
                      </a:rPr>
                      <m:t>[3]</m:t>
                    </m:r>
                  </m:oMath>
                </a14:m>
                <a:r>
                  <a:rPr lang="en-US" sz="2000" dirty="0"/>
                  <a:t>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solidFill>
                              <a:schemeClr val="accent6"/>
                            </a:solidFill>
                            <a:latin typeface="Cambria Math" panose="02040503050406030204" pitchFamily="18" charset="0"/>
                          </a:rPr>
                          <m:t>3</m:t>
                        </m:r>
                      </m:e>
                    </m:d>
                    <m:r>
                      <a:rPr lang="en-US" sz="2000" i="1">
                        <a:latin typeface="Cambria Math" panose="02040503050406030204" pitchFamily="18" charset="0"/>
                      </a:rPr>
                      <m:t>𝑔</m:t>
                    </m:r>
                    <m:r>
                      <a:rPr lang="en-US" sz="2000" i="1">
                        <a:latin typeface="Cambria Math" panose="02040503050406030204" pitchFamily="18" charset="0"/>
                      </a:rPr>
                      <m:t>[2]</m:t>
                    </m:r>
                  </m:oMath>
                </a14:m>
                <a:r>
                  <a:rPr lang="en-US" sz="2000" dirty="0"/>
                  <a:t>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solidFill>
                              <a:schemeClr val="accent1"/>
                            </a:solidFill>
                            <a:latin typeface="Cambria Math" panose="02040503050406030204" pitchFamily="18" charset="0"/>
                          </a:rPr>
                          <m:t>4</m:t>
                        </m:r>
                      </m:e>
                    </m:d>
                    <m:r>
                      <a:rPr lang="en-US" sz="2000" i="1">
                        <a:latin typeface="Cambria Math" panose="02040503050406030204" pitchFamily="18" charset="0"/>
                      </a:rPr>
                      <m:t>𝑔</m:t>
                    </m:r>
                    <m:r>
                      <a:rPr lang="en-US" sz="2000" i="1">
                        <a:latin typeface="Cambria Math" panose="02040503050406030204" pitchFamily="18" charset="0"/>
                      </a:rPr>
                      <m:t>[1]+</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solidFill>
                              <a:srgbClr val="7030A0"/>
                            </a:solidFill>
                            <a:latin typeface="Cambria Math" panose="02040503050406030204" pitchFamily="18" charset="0"/>
                          </a:rPr>
                          <m:t>5</m:t>
                        </m:r>
                      </m:e>
                    </m:d>
                    <m:r>
                      <a:rPr lang="en-US" sz="2000" i="1">
                        <a:latin typeface="Cambria Math" panose="02040503050406030204" pitchFamily="18" charset="0"/>
                      </a:rPr>
                      <m:t>𝑔</m:t>
                    </m:r>
                    <m:r>
                      <a:rPr lang="en-US" sz="2000" i="1">
                        <a:latin typeface="Cambria Math" panose="02040503050406030204" pitchFamily="18" charset="0"/>
                      </a:rPr>
                      <m:t>[0]</m:t>
                    </m:r>
                  </m:oMath>
                </a14:m>
                <a:endParaRPr lang="en-US" sz="2000" dirty="0"/>
              </a:p>
              <a:p>
                <a:pPr marL="0" indent="0">
                  <a:buNone/>
                </a:pPr>
                <a:endParaRPr lang="en-US" sz="4000" dirty="0"/>
              </a:p>
            </p:txBody>
          </p:sp>
        </mc:Choice>
        <mc:Fallback xmlns="">
          <p:sp>
            <p:nvSpPr>
              <p:cNvPr id="4" name="AutoShape 2" descr="{\displaystyle (f*g)[n]=\sum _{m=-\infty }^{\infty }f[m]g[n-m]}"/>
              <p:cNvSpPr>
                <a:spLocks noGrp="1" noRot="1" noChangeAspect="1" noMove="1" noResize="1" noEditPoints="1" noAdjustHandles="1" noChangeArrowheads="1" noChangeShapeType="1" noTextEdit="1"/>
              </p:cNvSpPr>
              <p:nvPr>
                <p:ph idx="1"/>
              </p:nvPr>
            </p:nvSpPr>
            <p:spPr bwMode="auto">
              <a:prstGeom prst="rect">
                <a:avLst/>
              </a:prstGeom>
              <a:blipFill>
                <a:blip r:embed="rId2"/>
                <a:stretch>
                  <a:fillRect t="-280"/>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cxnSp>
        <p:nvCxnSpPr>
          <p:cNvPr id="5" name="Straight Arrow Connector 4"/>
          <p:cNvCxnSpPr/>
          <p:nvPr/>
        </p:nvCxnSpPr>
        <p:spPr>
          <a:xfrm flipH="1" flipV="1">
            <a:off x="1282336" y="5087937"/>
            <a:ext cx="228600" cy="609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587136" y="5070353"/>
            <a:ext cx="190500" cy="62718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95300" y="5665568"/>
            <a:ext cx="1508105" cy="646331"/>
          </a:xfrm>
          <a:prstGeom prst="rect">
            <a:avLst/>
          </a:prstGeom>
          <a:noFill/>
        </p:spPr>
        <p:txBody>
          <a:bodyPr wrap="none" rtlCol="0">
            <a:spAutoFit/>
          </a:bodyPr>
          <a:lstStyle/>
          <a:p>
            <a:pPr algn="r"/>
            <a:r>
              <a:rPr lang="en-US" dirty="0">
                <a:solidFill>
                  <a:srgbClr val="C00000"/>
                </a:solidFill>
              </a:rPr>
              <a:t>Every index</a:t>
            </a:r>
          </a:p>
          <a:p>
            <a:pPr algn="r"/>
            <a:r>
              <a:rPr lang="en-US" dirty="0">
                <a:solidFill>
                  <a:srgbClr val="C00000"/>
                </a:solidFill>
              </a:rPr>
              <a:t>pair sums to 2</a:t>
            </a:r>
          </a:p>
        </p:txBody>
      </p:sp>
      <p:cxnSp>
        <p:nvCxnSpPr>
          <p:cNvPr id="8" name="Straight Arrow Connector 7"/>
          <p:cNvCxnSpPr/>
          <p:nvPr/>
        </p:nvCxnSpPr>
        <p:spPr>
          <a:xfrm flipH="1" flipV="1">
            <a:off x="2621822" y="5143500"/>
            <a:ext cx="228600" cy="60960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926622" y="5125916"/>
            <a:ext cx="190500" cy="62718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3853378" y="5168732"/>
            <a:ext cx="228600" cy="60960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158178" y="5151148"/>
            <a:ext cx="190500" cy="627184"/>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325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3574"/>
            <a:ext cx="8343900" cy="1325563"/>
          </a:xfrm>
        </p:spPr>
        <p:txBody>
          <a:bodyPr/>
          <a:lstStyle/>
          <a:p>
            <a:r>
              <a:rPr lang="en-US" dirty="0"/>
              <a:t>Subscripts at right always sum to t:</a:t>
            </a:r>
          </a:p>
        </p:txBody>
      </p:sp>
      <mc:AlternateContent xmlns:mc="http://schemas.openxmlformats.org/markup-compatibility/2006" xmlns:a14="http://schemas.microsoft.com/office/drawing/2010/main">
        <mc:Choice Requires="a14">
          <p:sp>
            <p:nvSpPr>
              <p:cNvPr id="4" name="AutoShape 2" descr="{\displaystyle (f*g)[n]=\sum _{m=-\infty }^{\infty }f[m]g[n-m]}"/>
              <p:cNvSpPr>
                <a:spLocks noGrp="1" noChangeAspect="1" noChangeArrowheads="1"/>
              </p:cNvSpPr>
              <p:nvPr>
                <p:ph idx="1"/>
              </p:nvPr>
            </p:nvSpPr>
            <p:spPr bwMode="auto">
              <a:xfrm>
                <a:off x="628650" y="3198969"/>
                <a:ext cx="7886700" cy="1604169"/>
              </a:xfrm>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r>
                        <a:rPr lang="en-US" b="0" i="1" dirty="0" err="1" smtClean="0">
                          <a:latin typeface="Cambria Math" panose="02040503050406030204" pitchFamily="18" charset="0"/>
                        </a:rPr>
                        <m:t>𝑓</m:t>
                      </m:r>
                      <m:r>
                        <a:rPr lang="en-US" b="0" i="1" dirty="0" smtClean="0">
                          <a:latin typeface="Cambria Math" panose="02040503050406030204" pitchFamily="18" charset="0"/>
                        </a:rPr>
                        <m:t> </m:t>
                      </m:r>
                      <m:r>
                        <a:rPr lang="en-US" i="1" smtClean="0">
                          <a:solidFill>
                            <a:schemeClr val="tx1"/>
                          </a:solidFill>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rPr>
                        <m:t> </m:t>
                      </m:r>
                      <m:r>
                        <a:rPr lang="en-US" b="0" i="1" dirty="0" smtClean="0">
                          <a:latin typeface="Cambria Math" panose="02040503050406030204" pitchFamily="18" charset="0"/>
                        </a:rPr>
                        <m:t>𝑔</m:t>
                      </m:r>
                      <m:r>
                        <a:rPr lang="en-US" b="0" i="1" dirty="0"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solidFill>
                                <a:srgbClr val="C00000"/>
                              </a:solidFill>
                              <a:latin typeface="Cambria Math" panose="02040503050406030204" pitchFamily="18" charset="0"/>
                            </a:rPr>
                            <m:t>𝑡</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rPr>
                            <m:t>𝑓</m:t>
                          </m:r>
                          <m:d>
                            <m:dPr>
                              <m:begChr m:val="["/>
                              <m:endChr m:val="]"/>
                              <m:ctrlPr>
                                <a:rPr lang="en-US" b="0" i="1" smtClean="0">
                                  <a:latin typeface="Cambria Math" panose="02040503050406030204" pitchFamily="18" charset="0"/>
                                </a:rPr>
                              </m:ctrlPr>
                            </m:dPr>
                            <m:e>
                              <m:r>
                                <a:rPr lang="en-US" b="0" i="1" smtClean="0">
                                  <a:solidFill>
                                    <a:schemeClr val="accent1"/>
                                  </a:solidFill>
                                  <a:latin typeface="Cambria Math" panose="02040503050406030204" pitchFamily="18" charset="0"/>
                                </a:rPr>
                                <m:t>𝑘</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𝑡</m:t>
                          </m:r>
                          <m:r>
                            <a:rPr lang="en-US" b="0" i="1" smtClean="0">
                              <a:latin typeface="Cambria Math" panose="02040503050406030204" pitchFamily="18" charset="0"/>
                            </a:rPr>
                            <m:t>−</m:t>
                          </m:r>
                          <m:r>
                            <a:rPr lang="en-US" b="0" i="1" smtClean="0">
                              <a:solidFill>
                                <a:schemeClr val="accent1"/>
                              </a:solidFill>
                              <a:latin typeface="Cambria Math" panose="02040503050406030204" pitchFamily="18" charset="0"/>
                            </a:rPr>
                            <m:t>𝑘</m:t>
                          </m:r>
                        </m:e>
                      </m:nary>
                      <m:r>
                        <a:rPr lang="en-US" b="0" i="1" smtClean="0">
                          <a:latin typeface="Cambria Math" panose="02040503050406030204" pitchFamily="18" charset="0"/>
                        </a:rPr>
                        <m:t>] </m:t>
                      </m:r>
                    </m:oMath>
                  </m:oMathPara>
                </a14:m>
                <a:endParaRPr lang="en-US" dirty="0"/>
              </a:p>
              <a:p>
                <a:pPr marL="0" indent="0">
                  <a:buNone/>
                </a:pPr>
                <a:endParaRPr lang="en-US" dirty="0"/>
              </a:p>
              <a:p>
                <a:pPr marL="0" indent="0">
                  <a:buNone/>
                </a:pPr>
                <a:endParaRPr lang="en-US" dirty="0"/>
              </a:p>
            </p:txBody>
          </p:sp>
        </mc:Choice>
        <mc:Fallback xmlns="">
          <p:sp>
            <p:nvSpPr>
              <p:cNvPr id="4" name="AutoShape 2" descr="{\displaystyle (f*g)[n]=\sum _{m=-\infty }^{\infty }f[m]g[n-m]}"/>
              <p:cNvSpPr>
                <a:spLocks noGrp="1" noRot="1" noChangeAspect="1" noMove="1" noResize="1" noEditPoints="1" noAdjustHandles="1" noChangeArrowheads="1" noChangeShapeType="1" noTextEdit="1"/>
              </p:cNvSpPr>
              <p:nvPr>
                <p:ph idx="1"/>
              </p:nvPr>
            </p:nvSpPr>
            <p:spPr bwMode="auto">
              <a:xfrm>
                <a:off x="628650" y="3198969"/>
                <a:ext cx="7886700" cy="1604169"/>
              </a:xfrm>
              <a:prstGeom prst="rect">
                <a:avLst/>
              </a:prstGeom>
              <a:blipFill>
                <a:blip r:embed="rId3"/>
                <a:stretch>
                  <a:fillRect/>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6" name="TextBox 5"/>
          <p:cNvSpPr txBox="1"/>
          <p:nvPr/>
        </p:nvSpPr>
        <p:spPr>
          <a:xfrm>
            <a:off x="4876800" y="1878554"/>
            <a:ext cx="2557688" cy="830997"/>
          </a:xfrm>
          <a:prstGeom prst="rect">
            <a:avLst/>
          </a:prstGeom>
          <a:noFill/>
        </p:spPr>
        <p:txBody>
          <a:bodyPr wrap="none" rtlCol="0">
            <a:spAutoFit/>
          </a:bodyPr>
          <a:lstStyle/>
          <a:p>
            <a:r>
              <a:rPr lang="en-US" sz="2400" dirty="0"/>
              <a:t>Subscripts sum to</a:t>
            </a:r>
            <a:r>
              <a:rPr lang="en-US" sz="2400" dirty="0">
                <a:solidFill>
                  <a:srgbClr val="C00000"/>
                </a:solidFill>
              </a:rPr>
              <a:t> t</a:t>
            </a:r>
          </a:p>
          <a:p>
            <a:r>
              <a:rPr lang="en-US" sz="2400" dirty="0">
                <a:solidFill>
                  <a:schemeClr val="accent1"/>
                </a:solidFill>
              </a:rPr>
              <a:t>k</a:t>
            </a:r>
            <a:r>
              <a:rPr lang="en-US" sz="2400" dirty="0">
                <a:solidFill>
                  <a:srgbClr val="C00000"/>
                </a:solidFill>
              </a:rPr>
              <a:t> </a:t>
            </a:r>
            <a:r>
              <a:rPr lang="en-US" sz="2400" dirty="0"/>
              <a:t>+</a:t>
            </a:r>
            <a:r>
              <a:rPr lang="en-US" sz="2400" dirty="0">
                <a:solidFill>
                  <a:srgbClr val="C00000"/>
                </a:solidFill>
              </a:rPr>
              <a:t> </a:t>
            </a:r>
            <a:r>
              <a:rPr lang="en-US" sz="2400" dirty="0"/>
              <a:t>(</a:t>
            </a:r>
            <a:r>
              <a:rPr lang="en-US" sz="2400" dirty="0">
                <a:solidFill>
                  <a:srgbClr val="C00000"/>
                </a:solidFill>
              </a:rPr>
              <a:t>t </a:t>
            </a:r>
            <a:r>
              <a:rPr lang="en-US" sz="2400" dirty="0"/>
              <a:t>–</a:t>
            </a:r>
            <a:r>
              <a:rPr lang="en-US" sz="2400" dirty="0">
                <a:solidFill>
                  <a:srgbClr val="C00000"/>
                </a:solidFill>
              </a:rPr>
              <a:t> </a:t>
            </a:r>
            <a:r>
              <a:rPr lang="en-US" sz="2400" dirty="0">
                <a:solidFill>
                  <a:schemeClr val="accent1"/>
                </a:solidFill>
              </a:rPr>
              <a:t>k</a:t>
            </a:r>
            <a:r>
              <a:rPr lang="en-US" sz="2400" dirty="0"/>
              <a:t>)</a:t>
            </a:r>
            <a:r>
              <a:rPr lang="en-US" sz="2400" dirty="0">
                <a:solidFill>
                  <a:srgbClr val="C00000"/>
                </a:solidFill>
              </a:rPr>
              <a:t> </a:t>
            </a:r>
            <a:r>
              <a:rPr lang="en-US" sz="2400" dirty="0"/>
              <a:t>=</a:t>
            </a:r>
            <a:r>
              <a:rPr lang="en-US" sz="2400" dirty="0">
                <a:solidFill>
                  <a:srgbClr val="C00000"/>
                </a:solidFill>
              </a:rPr>
              <a:t> t</a:t>
            </a:r>
          </a:p>
        </p:txBody>
      </p:sp>
      <p:cxnSp>
        <p:nvCxnSpPr>
          <p:cNvPr id="7" name="Straight Arrow Connector 6"/>
          <p:cNvCxnSpPr/>
          <p:nvPr/>
        </p:nvCxnSpPr>
        <p:spPr>
          <a:xfrm flipH="1" flipV="1">
            <a:off x="5143500" y="2642239"/>
            <a:ext cx="304800" cy="86061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5981700" y="2642239"/>
            <a:ext cx="533400" cy="97726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3502855" y="1453662"/>
            <a:ext cx="4192173" cy="2049193"/>
          </a:xfrm>
          <a:custGeom>
            <a:avLst/>
            <a:gdLst>
              <a:gd name="connsiteX0" fmla="*/ 3071447 w 4192173"/>
              <a:gd name="connsiteY0" fmla="*/ 1022252 h 2049193"/>
              <a:gd name="connsiteX1" fmla="*/ 3099582 w 4192173"/>
              <a:gd name="connsiteY1" fmla="*/ 1041009 h 2049193"/>
              <a:gd name="connsiteX2" fmla="*/ 3118339 w 4192173"/>
              <a:gd name="connsiteY2" fmla="*/ 1045698 h 2049193"/>
              <a:gd name="connsiteX3" fmla="*/ 3221502 w 4192173"/>
              <a:gd name="connsiteY3" fmla="*/ 1055076 h 2049193"/>
              <a:gd name="connsiteX4" fmla="*/ 3413760 w 4192173"/>
              <a:gd name="connsiteY4" fmla="*/ 1059766 h 2049193"/>
              <a:gd name="connsiteX5" fmla="*/ 3685736 w 4192173"/>
              <a:gd name="connsiteY5" fmla="*/ 1055076 h 2049193"/>
              <a:gd name="connsiteX6" fmla="*/ 3756074 w 4192173"/>
              <a:gd name="connsiteY6" fmla="*/ 1036320 h 2049193"/>
              <a:gd name="connsiteX7" fmla="*/ 3784210 w 4192173"/>
              <a:gd name="connsiteY7" fmla="*/ 1026941 h 2049193"/>
              <a:gd name="connsiteX8" fmla="*/ 3817034 w 4192173"/>
              <a:gd name="connsiteY8" fmla="*/ 1017563 h 2049193"/>
              <a:gd name="connsiteX9" fmla="*/ 3826413 w 4192173"/>
              <a:gd name="connsiteY9" fmla="*/ 1008184 h 2049193"/>
              <a:gd name="connsiteX10" fmla="*/ 3868616 w 4192173"/>
              <a:gd name="connsiteY10" fmla="*/ 980049 h 2049193"/>
              <a:gd name="connsiteX11" fmla="*/ 3901440 w 4192173"/>
              <a:gd name="connsiteY11" fmla="*/ 951913 h 2049193"/>
              <a:gd name="connsiteX12" fmla="*/ 3929576 w 4192173"/>
              <a:gd name="connsiteY12" fmla="*/ 919089 h 2049193"/>
              <a:gd name="connsiteX13" fmla="*/ 3948333 w 4192173"/>
              <a:gd name="connsiteY13" fmla="*/ 905021 h 2049193"/>
              <a:gd name="connsiteX14" fmla="*/ 3971779 w 4192173"/>
              <a:gd name="connsiteY14" fmla="*/ 881575 h 2049193"/>
              <a:gd name="connsiteX15" fmla="*/ 3976468 w 4192173"/>
              <a:gd name="connsiteY15" fmla="*/ 867507 h 2049193"/>
              <a:gd name="connsiteX16" fmla="*/ 3995225 w 4192173"/>
              <a:gd name="connsiteY16" fmla="*/ 858129 h 2049193"/>
              <a:gd name="connsiteX17" fmla="*/ 4009293 w 4192173"/>
              <a:gd name="connsiteY17" fmla="*/ 844061 h 2049193"/>
              <a:gd name="connsiteX18" fmla="*/ 4018671 w 4192173"/>
              <a:gd name="connsiteY18" fmla="*/ 829993 h 2049193"/>
              <a:gd name="connsiteX19" fmla="*/ 4032739 w 4192173"/>
              <a:gd name="connsiteY19" fmla="*/ 820615 h 2049193"/>
              <a:gd name="connsiteX20" fmla="*/ 4093699 w 4192173"/>
              <a:gd name="connsiteY20" fmla="*/ 754966 h 2049193"/>
              <a:gd name="connsiteX21" fmla="*/ 4103077 w 4192173"/>
              <a:gd name="connsiteY21" fmla="*/ 745587 h 2049193"/>
              <a:gd name="connsiteX22" fmla="*/ 4121834 w 4192173"/>
              <a:gd name="connsiteY22" fmla="*/ 712763 h 2049193"/>
              <a:gd name="connsiteX23" fmla="*/ 4140591 w 4192173"/>
              <a:gd name="connsiteY23" fmla="*/ 675249 h 2049193"/>
              <a:gd name="connsiteX24" fmla="*/ 4154659 w 4192173"/>
              <a:gd name="connsiteY24" fmla="*/ 661181 h 2049193"/>
              <a:gd name="connsiteX25" fmla="*/ 4182794 w 4192173"/>
              <a:gd name="connsiteY25" fmla="*/ 576775 h 2049193"/>
              <a:gd name="connsiteX26" fmla="*/ 4187483 w 4192173"/>
              <a:gd name="connsiteY26" fmla="*/ 525193 h 2049193"/>
              <a:gd name="connsiteX27" fmla="*/ 4192173 w 4192173"/>
              <a:gd name="connsiteY27" fmla="*/ 497058 h 2049193"/>
              <a:gd name="connsiteX28" fmla="*/ 4182794 w 4192173"/>
              <a:gd name="connsiteY28" fmla="*/ 417341 h 2049193"/>
              <a:gd name="connsiteX29" fmla="*/ 4168727 w 4192173"/>
              <a:gd name="connsiteY29" fmla="*/ 389206 h 2049193"/>
              <a:gd name="connsiteX30" fmla="*/ 4145280 w 4192173"/>
              <a:gd name="connsiteY30" fmla="*/ 347003 h 2049193"/>
              <a:gd name="connsiteX31" fmla="*/ 4107767 w 4192173"/>
              <a:gd name="connsiteY31" fmla="*/ 314178 h 2049193"/>
              <a:gd name="connsiteX32" fmla="*/ 4093699 w 4192173"/>
              <a:gd name="connsiteY32" fmla="*/ 300110 h 2049193"/>
              <a:gd name="connsiteX33" fmla="*/ 4074942 w 4192173"/>
              <a:gd name="connsiteY33" fmla="*/ 295421 h 2049193"/>
              <a:gd name="connsiteX34" fmla="*/ 4013982 w 4192173"/>
              <a:gd name="connsiteY34" fmla="*/ 253218 h 2049193"/>
              <a:gd name="connsiteX35" fmla="*/ 3999914 w 4192173"/>
              <a:gd name="connsiteY35" fmla="*/ 243840 h 2049193"/>
              <a:gd name="connsiteX36" fmla="*/ 3981157 w 4192173"/>
              <a:gd name="connsiteY36" fmla="*/ 229772 h 2049193"/>
              <a:gd name="connsiteX37" fmla="*/ 3920197 w 4192173"/>
              <a:gd name="connsiteY37" fmla="*/ 196947 h 2049193"/>
              <a:gd name="connsiteX38" fmla="*/ 3896751 w 4192173"/>
              <a:gd name="connsiteY38" fmla="*/ 182880 h 2049193"/>
              <a:gd name="connsiteX39" fmla="*/ 3868616 w 4192173"/>
              <a:gd name="connsiteY39" fmla="*/ 164123 h 2049193"/>
              <a:gd name="connsiteX40" fmla="*/ 3840480 w 4192173"/>
              <a:gd name="connsiteY40" fmla="*/ 150055 h 2049193"/>
              <a:gd name="connsiteX41" fmla="*/ 3826413 w 4192173"/>
              <a:gd name="connsiteY41" fmla="*/ 140676 h 2049193"/>
              <a:gd name="connsiteX42" fmla="*/ 3812345 w 4192173"/>
              <a:gd name="connsiteY42" fmla="*/ 135987 h 2049193"/>
              <a:gd name="connsiteX43" fmla="*/ 3788899 w 4192173"/>
              <a:gd name="connsiteY43" fmla="*/ 121920 h 2049193"/>
              <a:gd name="connsiteX44" fmla="*/ 3770142 w 4192173"/>
              <a:gd name="connsiteY44" fmla="*/ 117230 h 2049193"/>
              <a:gd name="connsiteX45" fmla="*/ 3732628 w 4192173"/>
              <a:gd name="connsiteY45" fmla="*/ 103163 h 2049193"/>
              <a:gd name="connsiteX46" fmla="*/ 3718560 w 4192173"/>
              <a:gd name="connsiteY46" fmla="*/ 98473 h 2049193"/>
              <a:gd name="connsiteX47" fmla="*/ 3699803 w 4192173"/>
              <a:gd name="connsiteY47" fmla="*/ 89095 h 2049193"/>
              <a:gd name="connsiteX48" fmla="*/ 3666979 w 4192173"/>
              <a:gd name="connsiteY48" fmla="*/ 79716 h 2049193"/>
              <a:gd name="connsiteX49" fmla="*/ 3652911 w 4192173"/>
              <a:gd name="connsiteY49" fmla="*/ 75027 h 2049193"/>
              <a:gd name="connsiteX50" fmla="*/ 3634154 w 4192173"/>
              <a:gd name="connsiteY50" fmla="*/ 70338 h 2049193"/>
              <a:gd name="connsiteX51" fmla="*/ 3540370 w 4192173"/>
              <a:gd name="connsiteY51" fmla="*/ 46892 h 2049193"/>
              <a:gd name="connsiteX52" fmla="*/ 3451274 w 4192173"/>
              <a:gd name="connsiteY52" fmla="*/ 28135 h 2049193"/>
              <a:gd name="connsiteX53" fmla="*/ 3409071 w 4192173"/>
              <a:gd name="connsiteY53" fmla="*/ 23446 h 2049193"/>
              <a:gd name="connsiteX54" fmla="*/ 3334043 w 4192173"/>
              <a:gd name="connsiteY54" fmla="*/ 9378 h 2049193"/>
              <a:gd name="connsiteX55" fmla="*/ 3165231 w 4192173"/>
              <a:gd name="connsiteY55" fmla="*/ 0 h 2049193"/>
              <a:gd name="connsiteX56" fmla="*/ 2771336 w 4192173"/>
              <a:gd name="connsiteY56" fmla="*/ 4689 h 2049193"/>
              <a:gd name="connsiteX57" fmla="*/ 2733822 w 4192173"/>
              <a:gd name="connsiteY57" fmla="*/ 14067 h 2049193"/>
              <a:gd name="connsiteX58" fmla="*/ 2625970 w 4192173"/>
              <a:gd name="connsiteY58" fmla="*/ 18756 h 2049193"/>
              <a:gd name="connsiteX59" fmla="*/ 2382130 w 4192173"/>
              <a:gd name="connsiteY59" fmla="*/ 32824 h 2049193"/>
              <a:gd name="connsiteX60" fmla="*/ 2274277 w 4192173"/>
              <a:gd name="connsiteY60" fmla="*/ 46892 h 2049193"/>
              <a:gd name="connsiteX61" fmla="*/ 2128911 w 4192173"/>
              <a:gd name="connsiteY61" fmla="*/ 60960 h 2049193"/>
              <a:gd name="connsiteX62" fmla="*/ 2030437 w 4192173"/>
              <a:gd name="connsiteY62" fmla="*/ 75027 h 2049193"/>
              <a:gd name="connsiteX63" fmla="*/ 1992923 w 4192173"/>
              <a:gd name="connsiteY63" fmla="*/ 79716 h 2049193"/>
              <a:gd name="connsiteX64" fmla="*/ 1960099 w 4192173"/>
              <a:gd name="connsiteY64" fmla="*/ 84406 h 2049193"/>
              <a:gd name="connsiteX65" fmla="*/ 1894450 w 4192173"/>
              <a:gd name="connsiteY65" fmla="*/ 89095 h 2049193"/>
              <a:gd name="connsiteX66" fmla="*/ 1875693 w 4192173"/>
              <a:gd name="connsiteY66" fmla="*/ 93784 h 2049193"/>
              <a:gd name="connsiteX67" fmla="*/ 1725637 w 4192173"/>
              <a:gd name="connsiteY67" fmla="*/ 107852 h 2049193"/>
              <a:gd name="connsiteX68" fmla="*/ 1631853 w 4192173"/>
              <a:gd name="connsiteY68" fmla="*/ 126609 h 2049193"/>
              <a:gd name="connsiteX69" fmla="*/ 1613096 w 4192173"/>
              <a:gd name="connsiteY69" fmla="*/ 131298 h 2049193"/>
              <a:gd name="connsiteX70" fmla="*/ 1519311 w 4192173"/>
              <a:gd name="connsiteY70" fmla="*/ 135987 h 2049193"/>
              <a:gd name="connsiteX71" fmla="*/ 1430216 w 4192173"/>
              <a:gd name="connsiteY71" fmla="*/ 154744 h 2049193"/>
              <a:gd name="connsiteX72" fmla="*/ 1411459 w 4192173"/>
              <a:gd name="connsiteY72" fmla="*/ 159433 h 2049193"/>
              <a:gd name="connsiteX73" fmla="*/ 1397391 w 4192173"/>
              <a:gd name="connsiteY73" fmla="*/ 164123 h 2049193"/>
              <a:gd name="connsiteX74" fmla="*/ 1345810 w 4192173"/>
              <a:gd name="connsiteY74" fmla="*/ 173501 h 2049193"/>
              <a:gd name="connsiteX75" fmla="*/ 1233268 w 4192173"/>
              <a:gd name="connsiteY75" fmla="*/ 211015 h 2049193"/>
              <a:gd name="connsiteX76" fmla="*/ 1191065 w 4192173"/>
              <a:gd name="connsiteY76" fmla="*/ 220393 h 2049193"/>
              <a:gd name="connsiteX77" fmla="*/ 1158240 w 4192173"/>
              <a:gd name="connsiteY77" fmla="*/ 234461 h 2049193"/>
              <a:gd name="connsiteX78" fmla="*/ 1144173 w 4192173"/>
              <a:gd name="connsiteY78" fmla="*/ 243840 h 2049193"/>
              <a:gd name="connsiteX79" fmla="*/ 1125416 w 4192173"/>
              <a:gd name="connsiteY79" fmla="*/ 248529 h 2049193"/>
              <a:gd name="connsiteX80" fmla="*/ 1083213 w 4192173"/>
              <a:gd name="connsiteY80" fmla="*/ 262596 h 2049193"/>
              <a:gd name="connsiteX81" fmla="*/ 1022253 w 4192173"/>
              <a:gd name="connsiteY81" fmla="*/ 290732 h 2049193"/>
              <a:gd name="connsiteX82" fmla="*/ 1012874 w 4192173"/>
              <a:gd name="connsiteY82" fmla="*/ 300110 h 2049193"/>
              <a:gd name="connsiteX83" fmla="*/ 994117 w 4192173"/>
              <a:gd name="connsiteY83" fmla="*/ 314178 h 2049193"/>
              <a:gd name="connsiteX84" fmla="*/ 970671 w 4192173"/>
              <a:gd name="connsiteY84" fmla="*/ 323556 h 2049193"/>
              <a:gd name="connsiteX85" fmla="*/ 914400 w 4192173"/>
              <a:gd name="connsiteY85" fmla="*/ 356381 h 2049193"/>
              <a:gd name="connsiteX86" fmla="*/ 872197 w 4192173"/>
              <a:gd name="connsiteY86" fmla="*/ 389206 h 2049193"/>
              <a:gd name="connsiteX87" fmla="*/ 853440 w 4192173"/>
              <a:gd name="connsiteY87" fmla="*/ 403273 h 2049193"/>
              <a:gd name="connsiteX88" fmla="*/ 829994 w 4192173"/>
              <a:gd name="connsiteY88" fmla="*/ 426720 h 2049193"/>
              <a:gd name="connsiteX89" fmla="*/ 811237 w 4192173"/>
              <a:gd name="connsiteY89" fmla="*/ 440787 h 2049193"/>
              <a:gd name="connsiteX90" fmla="*/ 778413 w 4192173"/>
              <a:gd name="connsiteY90" fmla="*/ 468923 h 2049193"/>
              <a:gd name="connsiteX91" fmla="*/ 764345 w 4192173"/>
              <a:gd name="connsiteY91" fmla="*/ 478301 h 2049193"/>
              <a:gd name="connsiteX92" fmla="*/ 712763 w 4192173"/>
              <a:gd name="connsiteY92" fmla="*/ 525193 h 2049193"/>
              <a:gd name="connsiteX93" fmla="*/ 675250 w 4192173"/>
              <a:gd name="connsiteY93" fmla="*/ 572086 h 2049193"/>
              <a:gd name="connsiteX94" fmla="*/ 656493 w 4192173"/>
              <a:gd name="connsiteY94" fmla="*/ 595532 h 2049193"/>
              <a:gd name="connsiteX95" fmla="*/ 642425 w 4192173"/>
              <a:gd name="connsiteY95" fmla="*/ 628356 h 2049193"/>
              <a:gd name="connsiteX96" fmla="*/ 633047 w 4192173"/>
              <a:gd name="connsiteY96" fmla="*/ 637735 h 2049193"/>
              <a:gd name="connsiteX97" fmla="*/ 623668 w 4192173"/>
              <a:gd name="connsiteY97" fmla="*/ 651803 h 2049193"/>
              <a:gd name="connsiteX98" fmla="*/ 618979 w 4192173"/>
              <a:gd name="connsiteY98" fmla="*/ 665870 h 2049193"/>
              <a:gd name="connsiteX99" fmla="*/ 614290 w 4192173"/>
              <a:gd name="connsiteY99" fmla="*/ 684627 h 2049193"/>
              <a:gd name="connsiteX100" fmla="*/ 600222 w 4192173"/>
              <a:gd name="connsiteY100" fmla="*/ 694006 h 2049193"/>
              <a:gd name="connsiteX101" fmla="*/ 590843 w 4192173"/>
              <a:gd name="connsiteY101" fmla="*/ 712763 h 2049193"/>
              <a:gd name="connsiteX102" fmla="*/ 586154 w 4192173"/>
              <a:gd name="connsiteY102" fmla="*/ 726830 h 2049193"/>
              <a:gd name="connsiteX103" fmla="*/ 562708 w 4192173"/>
              <a:gd name="connsiteY103" fmla="*/ 759655 h 2049193"/>
              <a:gd name="connsiteX104" fmla="*/ 548640 w 4192173"/>
              <a:gd name="connsiteY104" fmla="*/ 769033 h 2049193"/>
              <a:gd name="connsiteX105" fmla="*/ 529883 w 4192173"/>
              <a:gd name="connsiteY105" fmla="*/ 806547 h 2049193"/>
              <a:gd name="connsiteX106" fmla="*/ 492370 w 4192173"/>
              <a:gd name="connsiteY106" fmla="*/ 848750 h 2049193"/>
              <a:gd name="connsiteX107" fmla="*/ 454856 w 4192173"/>
              <a:gd name="connsiteY107" fmla="*/ 900332 h 2049193"/>
              <a:gd name="connsiteX108" fmla="*/ 426720 w 4192173"/>
              <a:gd name="connsiteY108" fmla="*/ 951913 h 2049193"/>
              <a:gd name="connsiteX109" fmla="*/ 417342 w 4192173"/>
              <a:gd name="connsiteY109" fmla="*/ 970670 h 2049193"/>
              <a:gd name="connsiteX110" fmla="*/ 412653 w 4192173"/>
              <a:gd name="connsiteY110" fmla="*/ 984738 h 2049193"/>
              <a:gd name="connsiteX111" fmla="*/ 393896 w 4192173"/>
              <a:gd name="connsiteY111" fmla="*/ 1012873 h 2049193"/>
              <a:gd name="connsiteX112" fmla="*/ 384517 w 4192173"/>
              <a:gd name="connsiteY112" fmla="*/ 1026941 h 2049193"/>
              <a:gd name="connsiteX113" fmla="*/ 365760 w 4192173"/>
              <a:gd name="connsiteY113" fmla="*/ 1069144 h 2049193"/>
              <a:gd name="connsiteX114" fmla="*/ 356382 w 4192173"/>
              <a:gd name="connsiteY114" fmla="*/ 1092590 h 2049193"/>
              <a:gd name="connsiteX115" fmla="*/ 347003 w 4192173"/>
              <a:gd name="connsiteY115" fmla="*/ 1111347 h 2049193"/>
              <a:gd name="connsiteX116" fmla="*/ 337625 w 4192173"/>
              <a:gd name="connsiteY116" fmla="*/ 1144172 h 2049193"/>
              <a:gd name="connsiteX117" fmla="*/ 328247 w 4192173"/>
              <a:gd name="connsiteY117" fmla="*/ 1172307 h 2049193"/>
              <a:gd name="connsiteX118" fmla="*/ 318868 w 4192173"/>
              <a:gd name="connsiteY118" fmla="*/ 1200443 h 2049193"/>
              <a:gd name="connsiteX119" fmla="*/ 304800 w 4192173"/>
              <a:gd name="connsiteY119" fmla="*/ 1237956 h 2049193"/>
              <a:gd name="connsiteX120" fmla="*/ 290733 w 4192173"/>
              <a:gd name="connsiteY120" fmla="*/ 1275470 h 2049193"/>
              <a:gd name="connsiteX121" fmla="*/ 286043 w 4192173"/>
              <a:gd name="connsiteY121" fmla="*/ 1294227 h 2049193"/>
              <a:gd name="connsiteX122" fmla="*/ 281354 w 4192173"/>
              <a:gd name="connsiteY122" fmla="*/ 1322363 h 2049193"/>
              <a:gd name="connsiteX123" fmla="*/ 262597 w 4192173"/>
              <a:gd name="connsiteY123" fmla="*/ 1359876 h 2049193"/>
              <a:gd name="connsiteX124" fmla="*/ 257908 w 4192173"/>
              <a:gd name="connsiteY124" fmla="*/ 1388012 h 2049193"/>
              <a:gd name="connsiteX125" fmla="*/ 234462 w 4192173"/>
              <a:gd name="connsiteY125" fmla="*/ 1444283 h 2049193"/>
              <a:gd name="connsiteX126" fmla="*/ 229773 w 4192173"/>
              <a:gd name="connsiteY126" fmla="*/ 1458350 h 2049193"/>
              <a:gd name="connsiteX127" fmla="*/ 211016 w 4192173"/>
              <a:gd name="connsiteY127" fmla="*/ 1495864 h 2049193"/>
              <a:gd name="connsiteX128" fmla="*/ 196948 w 4192173"/>
              <a:gd name="connsiteY128" fmla="*/ 1528689 h 2049193"/>
              <a:gd name="connsiteX129" fmla="*/ 182880 w 4192173"/>
              <a:gd name="connsiteY129" fmla="*/ 1556824 h 2049193"/>
              <a:gd name="connsiteX130" fmla="*/ 168813 w 4192173"/>
              <a:gd name="connsiteY130" fmla="*/ 1589649 h 2049193"/>
              <a:gd name="connsiteX131" fmla="*/ 150056 w 4192173"/>
              <a:gd name="connsiteY131" fmla="*/ 1636541 h 2049193"/>
              <a:gd name="connsiteX132" fmla="*/ 145367 w 4192173"/>
              <a:gd name="connsiteY132" fmla="*/ 1650609 h 2049193"/>
              <a:gd name="connsiteX133" fmla="*/ 135988 w 4192173"/>
              <a:gd name="connsiteY133" fmla="*/ 1669366 h 2049193"/>
              <a:gd name="connsiteX134" fmla="*/ 112542 w 4192173"/>
              <a:gd name="connsiteY134" fmla="*/ 1720947 h 2049193"/>
              <a:gd name="connsiteX135" fmla="*/ 98474 w 4192173"/>
              <a:gd name="connsiteY135" fmla="*/ 1753772 h 2049193"/>
              <a:gd name="connsiteX136" fmla="*/ 70339 w 4192173"/>
              <a:gd name="connsiteY136" fmla="*/ 1791286 h 2049193"/>
              <a:gd name="connsiteX137" fmla="*/ 65650 w 4192173"/>
              <a:gd name="connsiteY137" fmla="*/ 1810043 h 2049193"/>
              <a:gd name="connsiteX138" fmla="*/ 51582 w 4192173"/>
              <a:gd name="connsiteY138" fmla="*/ 1852246 h 2049193"/>
              <a:gd name="connsiteX139" fmla="*/ 46893 w 4192173"/>
              <a:gd name="connsiteY139" fmla="*/ 1871003 h 2049193"/>
              <a:gd name="connsiteX140" fmla="*/ 28136 w 4192173"/>
              <a:gd name="connsiteY140" fmla="*/ 1903827 h 2049193"/>
              <a:gd name="connsiteX141" fmla="*/ 18757 w 4192173"/>
              <a:gd name="connsiteY141" fmla="*/ 1936652 h 2049193"/>
              <a:gd name="connsiteX142" fmla="*/ 9379 w 4192173"/>
              <a:gd name="connsiteY142" fmla="*/ 1964787 h 2049193"/>
              <a:gd name="connsiteX143" fmla="*/ 0 w 4192173"/>
              <a:gd name="connsiteY143" fmla="*/ 2049193 h 2049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192173" h="2049193">
                <a:moveTo>
                  <a:pt x="3071447" y="1022252"/>
                </a:moveTo>
                <a:cubicBezTo>
                  <a:pt x="3080825" y="1028504"/>
                  <a:pt x="3089501" y="1035968"/>
                  <a:pt x="3099582" y="1041009"/>
                </a:cubicBezTo>
                <a:cubicBezTo>
                  <a:pt x="3105346" y="1043891"/>
                  <a:pt x="3112019" y="1044434"/>
                  <a:pt x="3118339" y="1045698"/>
                </a:cubicBezTo>
                <a:cubicBezTo>
                  <a:pt x="3155179" y="1053066"/>
                  <a:pt x="3179187" y="1053591"/>
                  <a:pt x="3221502" y="1055076"/>
                </a:cubicBezTo>
                <a:cubicBezTo>
                  <a:pt x="3285568" y="1057324"/>
                  <a:pt x="3349674" y="1058203"/>
                  <a:pt x="3413760" y="1059766"/>
                </a:cubicBezTo>
                <a:lnTo>
                  <a:pt x="3685736" y="1055076"/>
                </a:lnTo>
                <a:cubicBezTo>
                  <a:pt x="3709945" y="1053418"/>
                  <a:pt x="3732742" y="1042986"/>
                  <a:pt x="3756074" y="1036320"/>
                </a:cubicBezTo>
                <a:cubicBezTo>
                  <a:pt x="3765580" y="1033604"/>
                  <a:pt x="3774704" y="1029657"/>
                  <a:pt x="3784210" y="1026941"/>
                </a:cubicBezTo>
                <a:lnTo>
                  <a:pt x="3817034" y="1017563"/>
                </a:lnTo>
                <a:cubicBezTo>
                  <a:pt x="3820160" y="1014437"/>
                  <a:pt x="3822837" y="1010784"/>
                  <a:pt x="3826413" y="1008184"/>
                </a:cubicBezTo>
                <a:cubicBezTo>
                  <a:pt x="3840086" y="998240"/>
                  <a:pt x="3856661" y="992005"/>
                  <a:pt x="3868616" y="980049"/>
                </a:cubicBezTo>
                <a:cubicBezTo>
                  <a:pt x="3898407" y="950256"/>
                  <a:pt x="3865359" y="981980"/>
                  <a:pt x="3901440" y="951913"/>
                </a:cubicBezTo>
                <a:cubicBezTo>
                  <a:pt x="3915706" y="940025"/>
                  <a:pt x="3913016" y="935649"/>
                  <a:pt x="3929576" y="919089"/>
                </a:cubicBezTo>
                <a:cubicBezTo>
                  <a:pt x="3935102" y="913563"/>
                  <a:pt x="3942492" y="910213"/>
                  <a:pt x="3948333" y="905021"/>
                </a:cubicBezTo>
                <a:cubicBezTo>
                  <a:pt x="3956594" y="897678"/>
                  <a:pt x="3963964" y="889390"/>
                  <a:pt x="3971779" y="881575"/>
                </a:cubicBezTo>
                <a:cubicBezTo>
                  <a:pt x="3973342" y="876886"/>
                  <a:pt x="3972973" y="871002"/>
                  <a:pt x="3976468" y="867507"/>
                </a:cubicBezTo>
                <a:cubicBezTo>
                  <a:pt x="3981411" y="862564"/>
                  <a:pt x="3989537" y="862192"/>
                  <a:pt x="3995225" y="858129"/>
                </a:cubicBezTo>
                <a:cubicBezTo>
                  <a:pt x="4000621" y="854274"/>
                  <a:pt x="4005048" y="849156"/>
                  <a:pt x="4009293" y="844061"/>
                </a:cubicBezTo>
                <a:cubicBezTo>
                  <a:pt x="4012901" y="839731"/>
                  <a:pt x="4014686" y="833978"/>
                  <a:pt x="4018671" y="829993"/>
                </a:cubicBezTo>
                <a:cubicBezTo>
                  <a:pt x="4022656" y="826008"/>
                  <a:pt x="4028569" y="824406"/>
                  <a:pt x="4032739" y="820615"/>
                </a:cubicBezTo>
                <a:cubicBezTo>
                  <a:pt x="4073241" y="783795"/>
                  <a:pt x="4062828" y="790248"/>
                  <a:pt x="4093699" y="754966"/>
                </a:cubicBezTo>
                <a:cubicBezTo>
                  <a:pt x="4096610" y="751639"/>
                  <a:pt x="4100625" y="749266"/>
                  <a:pt x="4103077" y="745587"/>
                </a:cubicBezTo>
                <a:cubicBezTo>
                  <a:pt x="4110067" y="735102"/>
                  <a:pt x="4115904" y="723882"/>
                  <a:pt x="4121834" y="712763"/>
                </a:cubicBezTo>
                <a:cubicBezTo>
                  <a:pt x="4128413" y="700427"/>
                  <a:pt x="4130705" y="685135"/>
                  <a:pt x="4140591" y="675249"/>
                </a:cubicBezTo>
                <a:lnTo>
                  <a:pt x="4154659" y="661181"/>
                </a:lnTo>
                <a:cubicBezTo>
                  <a:pt x="4167502" y="629074"/>
                  <a:pt x="4177526" y="610138"/>
                  <a:pt x="4182794" y="576775"/>
                </a:cubicBezTo>
                <a:cubicBezTo>
                  <a:pt x="4185487" y="559721"/>
                  <a:pt x="4185466" y="542340"/>
                  <a:pt x="4187483" y="525193"/>
                </a:cubicBezTo>
                <a:cubicBezTo>
                  <a:pt x="4188594" y="515750"/>
                  <a:pt x="4190610" y="506436"/>
                  <a:pt x="4192173" y="497058"/>
                </a:cubicBezTo>
                <a:cubicBezTo>
                  <a:pt x="4189047" y="470486"/>
                  <a:pt x="4186763" y="443801"/>
                  <a:pt x="4182794" y="417341"/>
                </a:cubicBezTo>
                <a:cubicBezTo>
                  <a:pt x="4180654" y="403073"/>
                  <a:pt x="4175909" y="401518"/>
                  <a:pt x="4168727" y="389206"/>
                </a:cubicBezTo>
                <a:cubicBezTo>
                  <a:pt x="4160618" y="375305"/>
                  <a:pt x="4154634" y="360098"/>
                  <a:pt x="4145280" y="347003"/>
                </a:cubicBezTo>
                <a:cubicBezTo>
                  <a:pt x="4123790" y="316917"/>
                  <a:pt x="4128001" y="331040"/>
                  <a:pt x="4107767" y="314178"/>
                </a:cubicBezTo>
                <a:cubicBezTo>
                  <a:pt x="4102672" y="309932"/>
                  <a:pt x="4099457" y="303400"/>
                  <a:pt x="4093699" y="300110"/>
                </a:cubicBezTo>
                <a:cubicBezTo>
                  <a:pt x="4088103" y="296913"/>
                  <a:pt x="4081194" y="296984"/>
                  <a:pt x="4074942" y="295421"/>
                </a:cubicBezTo>
                <a:cubicBezTo>
                  <a:pt x="4050063" y="270544"/>
                  <a:pt x="4074312" y="293435"/>
                  <a:pt x="4013982" y="253218"/>
                </a:cubicBezTo>
                <a:cubicBezTo>
                  <a:pt x="4009293" y="250092"/>
                  <a:pt x="4004500" y="247116"/>
                  <a:pt x="3999914" y="243840"/>
                </a:cubicBezTo>
                <a:cubicBezTo>
                  <a:pt x="3993554" y="239297"/>
                  <a:pt x="3987893" y="233735"/>
                  <a:pt x="3981157" y="229772"/>
                </a:cubicBezTo>
                <a:cubicBezTo>
                  <a:pt x="3961265" y="218071"/>
                  <a:pt x="3939987" y="208820"/>
                  <a:pt x="3920197" y="196947"/>
                </a:cubicBezTo>
                <a:cubicBezTo>
                  <a:pt x="3912382" y="192258"/>
                  <a:pt x="3904440" y="187773"/>
                  <a:pt x="3896751" y="182880"/>
                </a:cubicBezTo>
                <a:cubicBezTo>
                  <a:pt x="3887242" y="176829"/>
                  <a:pt x="3878697" y="169164"/>
                  <a:pt x="3868616" y="164123"/>
                </a:cubicBezTo>
                <a:cubicBezTo>
                  <a:pt x="3859237" y="159434"/>
                  <a:pt x="3849646" y="155147"/>
                  <a:pt x="3840480" y="150055"/>
                </a:cubicBezTo>
                <a:cubicBezTo>
                  <a:pt x="3835554" y="147318"/>
                  <a:pt x="3831454" y="143196"/>
                  <a:pt x="3826413" y="140676"/>
                </a:cubicBezTo>
                <a:cubicBezTo>
                  <a:pt x="3821992" y="138465"/>
                  <a:pt x="3816766" y="138197"/>
                  <a:pt x="3812345" y="135987"/>
                </a:cubicBezTo>
                <a:cubicBezTo>
                  <a:pt x="3804193" y="131911"/>
                  <a:pt x="3797228" y="125622"/>
                  <a:pt x="3788899" y="121920"/>
                </a:cubicBezTo>
                <a:cubicBezTo>
                  <a:pt x="3783010" y="119302"/>
                  <a:pt x="3776256" y="119268"/>
                  <a:pt x="3770142" y="117230"/>
                </a:cubicBezTo>
                <a:cubicBezTo>
                  <a:pt x="3757472" y="113007"/>
                  <a:pt x="3745179" y="107727"/>
                  <a:pt x="3732628" y="103163"/>
                </a:cubicBezTo>
                <a:cubicBezTo>
                  <a:pt x="3727983" y="101474"/>
                  <a:pt x="3723103" y="100420"/>
                  <a:pt x="3718560" y="98473"/>
                </a:cubicBezTo>
                <a:cubicBezTo>
                  <a:pt x="3712135" y="95719"/>
                  <a:pt x="3706372" y="91484"/>
                  <a:pt x="3699803" y="89095"/>
                </a:cubicBezTo>
                <a:cubicBezTo>
                  <a:pt x="3689109" y="85206"/>
                  <a:pt x="3677878" y="82986"/>
                  <a:pt x="3666979" y="79716"/>
                </a:cubicBezTo>
                <a:cubicBezTo>
                  <a:pt x="3662245" y="78296"/>
                  <a:pt x="3657664" y="76385"/>
                  <a:pt x="3652911" y="75027"/>
                </a:cubicBezTo>
                <a:cubicBezTo>
                  <a:pt x="3646714" y="73257"/>
                  <a:pt x="3640223" y="72506"/>
                  <a:pt x="3634154" y="70338"/>
                </a:cubicBezTo>
                <a:cubicBezTo>
                  <a:pt x="3562430" y="44722"/>
                  <a:pt x="3613575" y="54212"/>
                  <a:pt x="3540370" y="46892"/>
                </a:cubicBezTo>
                <a:cubicBezTo>
                  <a:pt x="3526730" y="43861"/>
                  <a:pt x="3463491" y="29492"/>
                  <a:pt x="3451274" y="28135"/>
                </a:cubicBezTo>
                <a:cubicBezTo>
                  <a:pt x="3437206" y="26572"/>
                  <a:pt x="3423047" y="25682"/>
                  <a:pt x="3409071" y="23446"/>
                </a:cubicBezTo>
                <a:cubicBezTo>
                  <a:pt x="3383945" y="19426"/>
                  <a:pt x="3359439" y="10965"/>
                  <a:pt x="3334043" y="9378"/>
                </a:cubicBezTo>
                <a:cubicBezTo>
                  <a:pt x="3227776" y="2737"/>
                  <a:pt x="3284043" y="5940"/>
                  <a:pt x="3165231" y="0"/>
                </a:cubicBezTo>
                <a:cubicBezTo>
                  <a:pt x="3033933" y="1563"/>
                  <a:pt x="2902574" y="410"/>
                  <a:pt x="2771336" y="4689"/>
                </a:cubicBezTo>
                <a:cubicBezTo>
                  <a:pt x="2758453" y="5109"/>
                  <a:pt x="2746652" y="12825"/>
                  <a:pt x="2733822" y="14067"/>
                </a:cubicBezTo>
                <a:cubicBezTo>
                  <a:pt x="2698005" y="17533"/>
                  <a:pt x="2661893" y="16643"/>
                  <a:pt x="2625970" y="18756"/>
                </a:cubicBezTo>
                <a:cubicBezTo>
                  <a:pt x="2333238" y="35976"/>
                  <a:pt x="2644602" y="21888"/>
                  <a:pt x="2382130" y="32824"/>
                </a:cubicBezTo>
                <a:cubicBezTo>
                  <a:pt x="2322826" y="41948"/>
                  <a:pt x="2328498" y="42177"/>
                  <a:pt x="2274277" y="46892"/>
                </a:cubicBezTo>
                <a:cubicBezTo>
                  <a:pt x="2240363" y="49841"/>
                  <a:pt x="2156799" y="54763"/>
                  <a:pt x="2128911" y="60960"/>
                </a:cubicBezTo>
                <a:cubicBezTo>
                  <a:pt x="2060960" y="76060"/>
                  <a:pt x="2110701" y="67001"/>
                  <a:pt x="2030437" y="75027"/>
                </a:cubicBezTo>
                <a:cubicBezTo>
                  <a:pt x="2017898" y="76281"/>
                  <a:pt x="2005414" y="78050"/>
                  <a:pt x="1992923" y="79716"/>
                </a:cubicBezTo>
                <a:cubicBezTo>
                  <a:pt x="1981968" y="81177"/>
                  <a:pt x="1971102" y="83358"/>
                  <a:pt x="1960099" y="84406"/>
                </a:cubicBezTo>
                <a:cubicBezTo>
                  <a:pt x="1938259" y="86486"/>
                  <a:pt x="1916333" y="87532"/>
                  <a:pt x="1894450" y="89095"/>
                </a:cubicBezTo>
                <a:cubicBezTo>
                  <a:pt x="1888198" y="90658"/>
                  <a:pt x="1882073" y="92873"/>
                  <a:pt x="1875693" y="93784"/>
                </a:cubicBezTo>
                <a:cubicBezTo>
                  <a:pt x="1806729" y="103636"/>
                  <a:pt x="1792732" y="103379"/>
                  <a:pt x="1725637" y="107852"/>
                </a:cubicBezTo>
                <a:cubicBezTo>
                  <a:pt x="1694376" y="114104"/>
                  <a:pt x="1662782" y="118877"/>
                  <a:pt x="1631853" y="126609"/>
                </a:cubicBezTo>
                <a:cubicBezTo>
                  <a:pt x="1625601" y="128172"/>
                  <a:pt x="1619518" y="130763"/>
                  <a:pt x="1613096" y="131298"/>
                </a:cubicBezTo>
                <a:cubicBezTo>
                  <a:pt x="1581903" y="133897"/>
                  <a:pt x="1550573" y="134424"/>
                  <a:pt x="1519311" y="135987"/>
                </a:cubicBezTo>
                <a:cubicBezTo>
                  <a:pt x="1489613" y="142239"/>
                  <a:pt x="1459659" y="147384"/>
                  <a:pt x="1430216" y="154744"/>
                </a:cubicBezTo>
                <a:cubicBezTo>
                  <a:pt x="1423964" y="156307"/>
                  <a:pt x="1417656" y="157662"/>
                  <a:pt x="1411459" y="159433"/>
                </a:cubicBezTo>
                <a:cubicBezTo>
                  <a:pt x="1406706" y="160791"/>
                  <a:pt x="1402238" y="163154"/>
                  <a:pt x="1397391" y="164123"/>
                </a:cubicBezTo>
                <a:cubicBezTo>
                  <a:pt x="1369477" y="169706"/>
                  <a:pt x="1368706" y="166142"/>
                  <a:pt x="1345810" y="173501"/>
                </a:cubicBezTo>
                <a:cubicBezTo>
                  <a:pt x="1308164" y="185602"/>
                  <a:pt x="1272043" y="203260"/>
                  <a:pt x="1233268" y="211015"/>
                </a:cubicBezTo>
                <a:cubicBezTo>
                  <a:pt x="1226253" y="212418"/>
                  <a:pt x="1199158" y="217450"/>
                  <a:pt x="1191065" y="220393"/>
                </a:cubicBezTo>
                <a:cubicBezTo>
                  <a:pt x="1179878" y="224461"/>
                  <a:pt x="1168887" y="229137"/>
                  <a:pt x="1158240" y="234461"/>
                </a:cubicBezTo>
                <a:cubicBezTo>
                  <a:pt x="1153199" y="236981"/>
                  <a:pt x="1149353" y="241620"/>
                  <a:pt x="1144173" y="243840"/>
                </a:cubicBezTo>
                <a:cubicBezTo>
                  <a:pt x="1138249" y="246379"/>
                  <a:pt x="1131576" y="246634"/>
                  <a:pt x="1125416" y="248529"/>
                </a:cubicBezTo>
                <a:cubicBezTo>
                  <a:pt x="1111243" y="252890"/>
                  <a:pt x="1097281" y="257907"/>
                  <a:pt x="1083213" y="262596"/>
                </a:cubicBezTo>
                <a:cubicBezTo>
                  <a:pt x="1014718" y="308258"/>
                  <a:pt x="1097100" y="257466"/>
                  <a:pt x="1022253" y="290732"/>
                </a:cubicBezTo>
                <a:cubicBezTo>
                  <a:pt x="1018213" y="292528"/>
                  <a:pt x="1016270" y="297280"/>
                  <a:pt x="1012874" y="300110"/>
                </a:cubicBezTo>
                <a:cubicBezTo>
                  <a:pt x="1006870" y="305113"/>
                  <a:pt x="1000949" y="310382"/>
                  <a:pt x="994117" y="314178"/>
                </a:cubicBezTo>
                <a:cubicBezTo>
                  <a:pt x="986759" y="318266"/>
                  <a:pt x="978363" y="320137"/>
                  <a:pt x="970671" y="323556"/>
                </a:cubicBezTo>
                <a:cubicBezTo>
                  <a:pt x="951888" y="331904"/>
                  <a:pt x="930074" y="345317"/>
                  <a:pt x="914400" y="356381"/>
                </a:cubicBezTo>
                <a:cubicBezTo>
                  <a:pt x="899840" y="366659"/>
                  <a:pt x="886323" y="378340"/>
                  <a:pt x="872197" y="389206"/>
                </a:cubicBezTo>
                <a:cubicBezTo>
                  <a:pt x="866002" y="393971"/>
                  <a:pt x="858966" y="397747"/>
                  <a:pt x="853440" y="403273"/>
                </a:cubicBezTo>
                <a:cubicBezTo>
                  <a:pt x="845625" y="411089"/>
                  <a:pt x="838255" y="419377"/>
                  <a:pt x="829994" y="426720"/>
                </a:cubicBezTo>
                <a:cubicBezTo>
                  <a:pt x="824153" y="431912"/>
                  <a:pt x="817286" y="435838"/>
                  <a:pt x="811237" y="440787"/>
                </a:cubicBezTo>
                <a:cubicBezTo>
                  <a:pt x="800084" y="449913"/>
                  <a:pt x="789666" y="459921"/>
                  <a:pt x="778413" y="468923"/>
                </a:cubicBezTo>
                <a:cubicBezTo>
                  <a:pt x="774012" y="472444"/>
                  <a:pt x="768854" y="474920"/>
                  <a:pt x="764345" y="478301"/>
                </a:cubicBezTo>
                <a:cubicBezTo>
                  <a:pt x="750513" y="488674"/>
                  <a:pt x="721511" y="512071"/>
                  <a:pt x="712763" y="525193"/>
                </a:cubicBezTo>
                <a:cubicBezTo>
                  <a:pt x="691250" y="557465"/>
                  <a:pt x="717643" y="519095"/>
                  <a:pt x="675250" y="572086"/>
                </a:cubicBezTo>
                <a:cubicBezTo>
                  <a:pt x="651588" y="601663"/>
                  <a:pt x="679136" y="572886"/>
                  <a:pt x="656493" y="595532"/>
                </a:cubicBezTo>
                <a:cubicBezTo>
                  <a:pt x="652325" y="608035"/>
                  <a:pt x="650150" y="616768"/>
                  <a:pt x="642425" y="628356"/>
                </a:cubicBezTo>
                <a:cubicBezTo>
                  <a:pt x="639973" y="632035"/>
                  <a:pt x="635809" y="634283"/>
                  <a:pt x="633047" y="637735"/>
                </a:cubicBezTo>
                <a:cubicBezTo>
                  <a:pt x="629526" y="642136"/>
                  <a:pt x="626794" y="647114"/>
                  <a:pt x="623668" y="651803"/>
                </a:cubicBezTo>
                <a:cubicBezTo>
                  <a:pt x="622105" y="656492"/>
                  <a:pt x="620337" y="661118"/>
                  <a:pt x="618979" y="665870"/>
                </a:cubicBezTo>
                <a:cubicBezTo>
                  <a:pt x="617209" y="672067"/>
                  <a:pt x="617865" y="679265"/>
                  <a:pt x="614290" y="684627"/>
                </a:cubicBezTo>
                <a:cubicBezTo>
                  <a:pt x="611164" y="689316"/>
                  <a:pt x="604911" y="690880"/>
                  <a:pt x="600222" y="694006"/>
                </a:cubicBezTo>
                <a:cubicBezTo>
                  <a:pt x="597096" y="700258"/>
                  <a:pt x="593597" y="706338"/>
                  <a:pt x="590843" y="712763"/>
                </a:cubicBezTo>
                <a:cubicBezTo>
                  <a:pt x="588896" y="717306"/>
                  <a:pt x="588364" y="722409"/>
                  <a:pt x="586154" y="726830"/>
                </a:cubicBezTo>
                <a:cubicBezTo>
                  <a:pt x="583490" y="732158"/>
                  <a:pt x="564835" y="757528"/>
                  <a:pt x="562708" y="759655"/>
                </a:cubicBezTo>
                <a:cubicBezTo>
                  <a:pt x="558723" y="763640"/>
                  <a:pt x="553329" y="765907"/>
                  <a:pt x="548640" y="769033"/>
                </a:cubicBezTo>
                <a:cubicBezTo>
                  <a:pt x="542388" y="781538"/>
                  <a:pt x="536927" y="794471"/>
                  <a:pt x="529883" y="806547"/>
                </a:cubicBezTo>
                <a:cubicBezTo>
                  <a:pt x="515713" y="830839"/>
                  <a:pt x="512110" y="824455"/>
                  <a:pt x="492370" y="848750"/>
                </a:cubicBezTo>
                <a:cubicBezTo>
                  <a:pt x="478963" y="865250"/>
                  <a:pt x="467361" y="883138"/>
                  <a:pt x="454856" y="900332"/>
                </a:cubicBezTo>
                <a:cubicBezTo>
                  <a:pt x="444727" y="930720"/>
                  <a:pt x="455104" y="903255"/>
                  <a:pt x="426720" y="951913"/>
                </a:cubicBezTo>
                <a:cubicBezTo>
                  <a:pt x="423198" y="957951"/>
                  <a:pt x="420095" y="964245"/>
                  <a:pt x="417342" y="970670"/>
                </a:cubicBezTo>
                <a:cubicBezTo>
                  <a:pt x="415395" y="975213"/>
                  <a:pt x="415054" y="980417"/>
                  <a:pt x="412653" y="984738"/>
                </a:cubicBezTo>
                <a:cubicBezTo>
                  <a:pt x="407179" y="994591"/>
                  <a:pt x="400148" y="1003495"/>
                  <a:pt x="393896" y="1012873"/>
                </a:cubicBezTo>
                <a:cubicBezTo>
                  <a:pt x="390770" y="1017562"/>
                  <a:pt x="386806" y="1021791"/>
                  <a:pt x="384517" y="1026941"/>
                </a:cubicBezTo>
                <a:cubicBezTo>
                  <a:pt x="378265" y="1041009"/>
                  <a:pt x="371824" y="1054994"/>
                  <a:pt x="365760" y="1069144"/>
                </a:cubicBezTo>
                <a:cubicBezTo>
                  <a:pt x="362444" y="1076881"/>
                  <a:pt x="359801" y="1084898"/>
                  <a:pt x="356382" y="1092590"/>
                </a:cubicBezTo>
                <a:cubicBezTo>
                  <a:pt x="353543" y="1098978"/>
                  <a:pt x="349757" y="1104922"/>
                  <a:pt x="347003" y="1111347"/>
                </a:cubicBezTo>
                <a:cubicBezTo>
                  <a:pt x="341751" y="1123601"/>
                  <a:pt x="341590" y="1130956"/>
                  <a:pt x="337625" y="1144172"/>
                </a:cubicBezTo>
                <a:cubicBezTo>
                  <a:pt x="334785" y="1153641"/>
                  <a:pt x="331373" y="1162929"/>
                  <a:pt x="328247" y="1172307"/>
                </a:cubicBezTo>
                <a:cubicBezTo>
                  <a:pt x="325121" y="1181686"/>
                  <a:pt x="323289" y="1191601"/>
                  <a:pt x="318868" y="1200443"/>
                </a:cubicBezTo>
                <a:cubicBezTo>
                  <a:pt x="299686" y="1238810"/>
                  <a:pt x="317568" y="1199654"/>
                  <a:pt x="304800" y="1237956"/>
                </a:cubicBezTo>
                <a:cubicBezTo>
                  <a:pt x="294892" y="1267679"/>
                  <a:pt x="297317" y="1252427"/>
                  <a:pt x="290733" y="1275470"/>
                </a:cubicBezTo>
                <a:cubicBezTo>
                  <a:pt x="288962" y="1281667"/>
                  <a:pt x="287307" y="1287907"/>
                  <a:pt x="286043" y="1294227"/>
                </a:cubicBezTo>
                <a:cubicBezTo>
                  <a:pt x="284178" y="1303550"/>
                  <a:pt x="283856" y="1313190"/>
                  <a:pt x="281354" y="1322363"/>
                </a:cubicBezTo>
                <a:cubicBezTo>
                  <a:pt x="276059" y="1341778"/>
                  <a:pt x="272510" y="1345008"/>
                  <a:pt x="262597" y="1359876"/>
                </a:cubicBezTo>
                <a:cubicBezTo>
                  <a:pt x="261034" y="1369255"/>
                  <a:pt x="260520" y="1378870"/>
                  <a:pt x="257908" y="1388012"/>
                </a:cubicBezTo>
                <a:cubicBezTo>
                  <a:pt x="244810" y="1433855"/>
                  <a:pt x="248020" y="1412647"/>
                  <a:pt x="234462" y="1444283"/>
                </a:cubicBezTo>
                <a:cubicBezTo>
                  <a:pt x="232515" y="1448826"/>
                  <a:pt x="231818" y="1453850"/>
                  <a:pt x="229773" y="1458350"/>
                </a:cubicBezTo>
                <a:cubicBezTo>
                  <a:pt x="223988" y="1471077"/>
                  <a:pt x="215437" y="1482601"/>
                  <a:pt x="211016" y="1495864"/>
                </a:cubicBezTo>
                <a:cubicBezTo>
                  <a:pt x="200021" y="1528852"/>
                  <a:pt x="214330" y="1488133"/>
                  <a:pt x="196948" y="1528689"/>
                </a:cubicBezTo>
                <a:cubicBezTo>
                  <a:pt x="185299" y="1555869"/>
                  <a:pt x="200905" y="1529787"/>
                  <a:pt x="182880" y="1556824"/>
                </a:cubicBezTo>
                <a:cubicBezTo>
                  <a:pt x="171886" y="1589810"/>
                  <a:pt x="186193" y="1549096"/>
                  <a:pt x="168813" y="1589649"/>
                </a:cubicBezTo>
                <a:cubicBezTo>
                  <a:pt x="162182" y="1605123"/>
                  <a:pt x="155379" y="1620570"/>
                  <a:pt x="150056" y="1636541"/>
                </a:cubicBezTo>
                <a:cubicBezTo>
                  <a:pt x="148493" y="1641230"/>
                  <a:pt x="147314" y="1646066"/>
                  <a:pt x="145367" y="1650609"/>
                </a:cubicBezTo>
                <a:cubicBezTo>
                  <a:pt x="142613" y="1657034"/>
                  <a:pt x="138944" y="1663031"/>
                  <a:pt x="135988" y="1669366"/>
                </a:cubicBezTo>
                <a:cubicBezTo>
                  <a:pt x="128001" y="1686481"/>
                  <a:pt x="119982" y="1703587"/>
                  <a:pt x="112542" y="1720947"/>
                </a:cubicBezTo>
                <a:cubicBezTo>
                  <a:pt x="105038" y="1738458"/>
                  <a:pt x="110919" y="1735104"/>
                  <a:pt x="98474" y="1753772"/>
                </a:cubicBezTo>
                <a:cubicBezTo>
                  <a:pt x="89804" y="1766778"/>
                  <a:pt x="70339" y="1791286"/>
                  <a:pt x="70339" y="1791286"/>
                </a:cubicBezTo>
                <a:cubicBezTo>
                  <a:pt x="68776" y="1797538"/>
                  <a:pt x="67545" y="1803883"/>
                  <a:pt x="65650" y="1810043"/>
                </a:cubicBezTo>
                <a:cubicBezTo>
                  <a:pt x="61289" y="1824216"/>
                  <a:pt x="55178" y="1837860"/>
                  <a:pt x="51582" y="1852246"/>
                </a:cubicBezTo>
                <a:cubicBezTo>
                  <a:pt x="50019" y="1858498"/>
                  <a:pt x="49156" y="1864969"/>
                  <a:pt x="46893" y="1871003"/>
                </a:cubicBezTo>
                <a:cubicBezTo>
                  <a:pt x="41794" y="1884600"/>
                  <a:pt x="35909" y="1892167"/>
                  <a:pt x="28136" y="1903827"/>
                </a:cubicBezTo>
                <a:cubicBezTo>
                  <a:pt x="25010" y="1914769"/>
                  <a:pt x="22104" y="1925776"/>
                  <a:pt x="18757" y="1936652"/>
                </a:cubicBezTo>
                <a:cubicBezTo>
                  <a:pt x="15850" y="1946100"/>
                  <a:pt x="9379" y="1964787"/>
                  <a:pt x="9379" y="1964787"/>
                </a:cubicBezTo>
                <a:cubicBezTo>
                  <a:pt x="4560" y="2046711"/>
                  <a:pt x="23514" y="2025684"/>
                  <a:pt x="0" y="2049193"/>
                </a:cubicBezTo>
              </a:path>
            </a:pathLst>
          </a:custGeom>
          <a:noFill/>
          <a:ln w="571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8310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1442"/>
            <a:ext cx="7886700" cy="739774"/>
          </a:xfrm>
        </p:spPr>
        <p:txBody>
          <a:bodyPr>
            <a:normAutofit/>
          </a:bodyPr>
          <a:lstStyle/>
          <a:p>
            <a:r>
              <a:rPr lang="en-US" dirty="0"/>
              <a:t>t = 0</a:t>
            </a:r>
          </a:p>
        </p:txBody>
      </p:sp>
      <mc:AlternateContent xmlns:mc="http://schemas.openxmlformats.org/markup-compatibility/2006" xmlns:a14="http://schemas.microsoft.com/office/drawing/2010/main">
        <mc:Choice Requires="a14">
          <p:sp>
            <p:nvSpPr>
              <p:cNvPr id="64" name="TextBox 63"/>
              <p:cNvSpPr txBox="1"/>
              <p:nvPr/>
            </p:nvSpPr>
            <p:spPr>
              <a:xfrm>
                <a:off x="2247900" y="2981543"/>
                <a:ext cx="3507481"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𝑓</m:t>
                          </m:r>
                        </m:e>
                        <m:sub>
                          <m:r>
                            <a:rPr lang="en-US" sz="2800" i="1">
                              <a:latin typeface="Cambria Math" panose="02040503050406030204" pitchFamily="18" charset="0"/>
                            </a:rPr>
                            <m:t>3</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𝑓</m:t>
                          </m:r>
                        </m:e>
                        <m:sub>
                          <m:r>
                            <a:rPr lang="en-US" sz="2800" b="0" i="1" smtClean="0">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𝑓</m:t>
                          </m:r>
                        </m:e>
                        <m:sub>
                          <m:r>
                            <a:rPr lang="en-US" sz="2800" b="0" i="1" smtClean="0">
                              <a:latin typeface="Cambria Math" panose="02040503050406030204" pitchFamily="18" charset="0"/>
                            </a:rPr>
                            <m:t>6</m:t>
                          </m:r>
                        </m:sub>
                      </m:sSub>
                      <m:r>
                        <a:rPr lang="en-US" sz="2800" i="1">
                          <a:latin typeface="Cambria Math" panose="02040503050406030204" pitchFamily="18" charset="0"/>
                        </a:rPr>
                        <m:t>…</m:t>
                      </m:r>
                    </m:oMath>
                  </m:oMathPara>
                </a14:m>
                <a:endParaRPr lang="en-US" sz="2800" dirty="0"/>
              </a:p>
            </p:txBody>
          </p:sp>
        </mc:Choice>
        <mc:Fallback xmlns="">
          <p:sp>
            <p:nvSpPr>
              <p:cNvPr id="64" name="TextBox 63"/>
              <p:cNvSpPr txBox="1">
                <a:spLocks noRot="1" noChangeAspect="1" noMove="1" noResize="1" noEditPoints="1" noAdjustHandles="1" noChangeArrowheads="1" noChangeShapeType="1" noTextEdit="1"/>
              </p:cNvSpPr>
              <p:nvPr/>
            </p:nvSpPr>
            <p:spPr>
              <a:xfrm>
                <a:off x="2247900" y="2981543"/>
                <a:ext cx="3507481" cy="430887"/>
              </a:xfrm>
              <a:prstGeom prst="rect">
                <a:avLst/>
              </a:prstGeom>
              <a:blipFill>
                <a:blip r:embed="rId2"/>
                <a:stretch>
                  <a:fillRect r="-7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288295" y="4089976"/>
                <a:ext cx="245849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𝑔</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𝑔</m:t>
                          </m:r>
                        </m:e>
                        <m:sub>
                          <m:r>
                            <a:rPr lang="en-US" sz="2800" i="1">
                              <a:latin typeface="Cambria Math" panose="02040503050406030204" pitchFamily="18" charset="0"/>
                            </a:rPr>
                            <m:t>2</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𝑔</m:t>
                          </m:r>
                        </m:e>
                        <m:sub>
                          <m:r>
                            <a:rPr lang="en-US" sz="2800" b="0" i="1" smtClean="0">
                              <a:latin typeface="Cambria Math" panose="02040503050406030204" pitchFamily="18" charset="0"/>
                            </a:rPr>
                            <m:t>1</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0</m:t>
                          </m:r>
                        </m:sub>
                      </m:sSub>
                    </m:oMath>
                  </m:oMathPara>
                </a14:m>
                <a:endParaRPr lang="en-US" sz="2800" dirty="0"/>
              </a:p>
            </p:txBody>
          </p:sp>
        </mc:Choice>
        <mc:Fallback xmlns="">
          <p:sp>
            <p:nvSpPr>
              <p:cNvPr id="65" name="TextBox 64"/>
              <p:cNvSpPr txBox="1">
                <a:spLocks noRot="1" noChangeAspect="1" noMove="1" noResize="1" noEditPoints="1" noAdjustHandles="1" noChangeArrowheads="1" noChangeShapeType="1" noTextEdit="1"/>
              </p:cNvSpPr>
              <p:nvPr/>
            </p:nvSpPr>
            <p:spPr>
              <a:xfrm>
                <a:off x="288295" y="4089976"/>
                <a:ext cx="2458494" cy="430887"/>
              </a:xfrm>
              <a:prstGeom prst="rect">
                <a:avLst/>
              </a:prstGeom>
              <a:blipFill>
                <a:blip r:embed="rId3"/>
                <a:stretch>
                  <a:fillRect/>
                </a:stretch>
              </a:blipFill>
            </p:spPr>
            <p:txBody>
              <a:bodyPr/>
              <a:lstStyle/>
              <a:p>
                <a:r>
                  <a:rPr lang="en-US">
                    <a:noFill/>
                  </a:rPr>
                  <a:t> </a:t>
                </a:r>
              </a:p>
            </p:txBody>
          </p:sp>
        </mc:Fallback>
      </mc:AlternateContent>
      <p:cxnSp>
        <p:nvCxnSpPr>
          <p:cNvPr id="12" name="Straight Arrow Connector 11"/>
          <p:cNvCxnSpPr/>
          <p:nvPr/>
        </p:nvCxnSpPr>
        <p:spPr>
          <a:xfrm>
            <a:off x="2514600" y="3505200"/>
            <a:ext cx="0" cy="697707"/>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599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1442"/>
            <a:ext cx="7886700" cy="739774"/>
          </a:xfrm>
        </p:spPr>
        <p:txBody>
          <a:bodyPr>
            <a:normAutofit/>
          </a:bodyPr>
          <a:lstStyle/>
          <a:p>
            <a:r>
              <a:rPr lang="en-US" dirty="0"/>
              <a:t>t = 1</a:t>
            </a:r>
          </a:p>
        </p:txBody>
      </p:sp>
      <mc:AlternateContent xmlns:mc="http://schemas.openxmlformats.org/markup-compatibility/2006" xmlns:a14="http://schemas.microsoft.com/office/drawing/2010/main">
        <mc:Choice Requires="a14">
          <p:sp>
            <p:nvSpPr>
              <p:cNvPr id="64" name="TextBox 63"/>
              <p:cNvSpPr txBox="1"/>
              <p:nvPr/>
            </p:nvSpPr>
            <p:spPr>
              <a:xfrm>
                <a:off x="2247900" y="2981543"/>
                <a:ext cx="3507481"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𝑓</m:t>
                          </m:r>
                        </m:e>
                        <m:sub>
                          <m:r>
                            <a:rPr lang="en-US" sz="2800" i="1">
                              <a:latin typeface="Cambria Math" panose="02040503050406030204" pitchFamily="18" charset="0"/>
                            </a:rPr>
                            <m:t>3</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𝑓</m:t>
                          </m:r>
                        </m:e>
                        <m:sub>
                          <m:r>
                            <a:rPr lang="en-US" sz="2800" b="0" i="1" smtClean="0">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𝑓</m:t>
                          </m:r>
                        </m:e>
                        <m:sub>
                          <m:r>
                            <a:rPr lang="en-US" sz="2800" b="0" i="1" smtClean="0">
                              <a:latin typeface="Cambria Math" panose="02040503050406030204" pitchFamily="18" charset="0"/>
                            </a:rPr>
                            <m:t>6</m:t>
                          </m:r>
                        </m:sub>
                      </m:sSub>
                      <m:r>
                        <a:rPr lang="en-US" sz="2800" i="1">
                          <a:latin typeface="Cambria Math" panose="02040503050406030204" pitchFamily="18" charset="0"/>
                        </a:rPr>
                        <m:t>…</m:t>
                      </m:r>
                    </m:oMath>
                  </m:oMathPara>
                </a14:m>
                <a:endParaRPr lang="en-US" sz="2800" dirty="0"/>
              </a:p>
            </p:txBody>
          </p:sp>
        </mc:Choice>
        <mc:Fallback xmlns="">
          <p:sp>
            <p:nvSpPr>
              <p:cNvPr id="64" name="TextBox 63"/>
              <p:cNvSpPr txBox="1">
                <a:spLocks noRot="1" noChangeAspect="1" noMove="1" noResize="1" noEditPoints="1" noAdjustHandles="1" noChangeArrowheads="1" noChangeShapeType="1" noTextEdit="1"/>
              </p:cNvSpPr>
              <p:nvPr/>
            </p:nvSpPr>
            <p:spPr>
              <a:xfrm>
                <a:off x="2247900" y="2981543"/>
                <a:ext cx="3507481" cy="430887"/>
              </a:xfrm>
              <a:prstGeom prst="rect">
                <a:avLst/>
              </a:prstGeom>
              <a:blipFill>
                <a:blip r:embed="rId2"/>
                <a:stretch>
                  <a:fillRect r="-7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288295" y="4089976"/>
                <a:ext cx="302640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𝑔</m:t>
                          </m:r>
                        </m:e>
                        <m:sub>
                          <m:r>
                            <a:rPr lang="en-US" sz="2800" b="0" i="1" smtClean="0">
                              <a:latin typeface="Cambria Math" panose="02040503050406030204" pitchFamily="18" charset="0"/>
                            </a:rPr>
                            <m:t>4</m:t>
                          </m:r>
                        </m:sub>
                      </m:sSub>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𝑔</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𝑔</m:t>
                          </m:r>
                        </m:e>
                        <m:sub>
                          <m:r>
                            <a:rPr lang="en-US" sz="2800" i="1">
                              <a:latin typeface="Cambria Math" panose="02040503050406030204" pitchFamily="18" charset="0"/>
                            </a:rPr>
                            <m:t>2</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𝑔</m:t>
                          </m:r>
                        </m:e>
                        <m:sub>
                          <m:r>
                            <a:rPr lang="en-US" sz="2800" b="0" i="1" smtClean="0">
                              <a:latin typeface="Cambria Math" panose="02040503050406030204" pitchFamily="18" charset="0"/>
                            </a:rPr>
                            <m:t>1</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0</m:t>
                          </m:r>
                        </m:sub>
                      </m:sSub>
                    </m:oMath>
                  </m:oMathPara>
                </a14:m>
                <a:endParaRPr lang="en-US" sz="2800" dirty="0"/>
              </a:p>
            </p:txBody>
          </p:sp>
        </mc:Choice>
        <mc:Fallback xmlns="">
          <p:sp>
            <p:nvSpPr>
              <p:cNvPr id="65" name="TextBox 64"/>
              <p:cNvSpPr txBox="1">
                <a:spLocks noRot="1" noChangeAspect="1" noMove="1" noResize="1" noEditPoints="1" noAdjustHandles="1" noChangeArrowheads="1" noChangeShapeType="1" noTextEdit="1"/>
              </p:cNvSpPr>
              <p:nvPr/>
            </p:nvSpPr>
            <p:spPr>
              <a:xfrm>
                <a:off x="288295" y="4089976"/>
                <a:ext cx="3026405" cy="430887"/>
              </a:xfrm>
              <a:prstGeom prst="rect">
                <a:avLst/>
              </a:prstGeom>
              <a:blipFill>
                <a:blip r:embed="rId3"/>
                <a:stretch>
                  <a:fillRect/>
                </a:stretch>
              </a:blipFill>
            </p:spPr>
            <p:txBody>
              <a:bodyPr/>
              <a:lstStyle/>
              <a:p>
                <a:r>
                  <a:rPr lang="en-US">
                    <a:noFill/>
                  </a:rPr>
                  <a:t> </a:t>
                </a:r>
              </a:p>
            </p:txBody>
          </p:sp>
        </mc:Fallback>
      </mc:AlternateContent>
      <p:cxnSp>
        <p:nvCxnSpPr>
          <p:cNvPr id="12" name="Straight Arrow Connector 11"/>
          <p:cNvCxnSpPr/>
          <p:nvPr/>
        </p:nvCxnSpPr>
        <p:spPr>
          <a:xfrm>
            <a:off x="3013765" y="3505200"/>
            <a:ext cx="0" cy="697707"/>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14600" y="3505200"/>
            <a:ext cx="0" cy="697707"/>
          </a:xfrm>
          <a:prstGeom prst="straightConnector1">
            <a:avLst/>
          </a:prstGeom>
          <a:ln w="38100">
            <a:solidFill>
              <a:schemeClr val="accent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90733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1442"/>
            <a:ext cx="7886700" cy="739774"/>
          </a:xfrm>
        </p:spPr>
        <p:txBody>
          <a:bodyPr>
            <a:normAutofit/>
          </a:bodyPr>
          <a:lstStyle/>
          <a:p>
            <a:r>
              <a:rPr lang="en-US" dirty="0"/>
              <a:t>t = 2</a:t>
            </a:r>
          </a:p>
        </p:txBody>
      </p:sp>
      <p:cxnSp>
        <p:nvCxnSpPr>
          <p:cNvPr id="55" name="Straight Arrow Connector 54"/>
          <p:cNvCxnSpPr/>
          <p:nvPr/>
        </p:nvCxnSpPr>
        <p:spPr>
          <a:xfrm>
            <a:off x="2514600" y="3505200"/>
            <a:ext cx="0" cy="697707"/>
          </a:xfrm>
          <a:prstGeom prst="straightConnector1">
            <a:avLst/>
          </a:prstGeom>
          <a:ln w="38100">
            <a:solidFill>
              <a:schemeClr val="accent6"/>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p:cNvSpPr txBox="1"/>
              <p:nvPr/>
            </p:nvSpPr>
            <p:spPr>
              <a:xfrm>
                <a:off x="2247900" y="2981543"/>
                <a:ext cx="3507481"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𝑓</m:t>
                          </m:r>
                        </m:e>
                        <m:sub>
                          <m:r>
                            <a:rPr lang="en-US" sz="2800" i="1">
                              <a:latin typeface="Cambria Math" panose="02040503050406030204" pitchFamily="18" charset="0"/>
                            </a:rPr>
                            <m:t>3</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𝑓</m:t>
                          </m:r>
                        </m:e>
                        <m:sub>
                          <m:r>
                            <a:rPr lang="en-US" sz="2800" b="0" i="1" smtClean="0">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𝑓</m:t>
                          </m:r>
                        </m:e>
                        <m:sub>
                          <m:r>
                            <a:rPr lang="en-US" sz="2800" b="0" i="1" smtClean="0">
                              <a:latin typeface="Cambria Math" panose="02040503050406030204" pitchFamily="18" charset="0"/>
                            </a:rPr>
                            <m:t>6</m:t>
                          </m:r>
                        </m:sub>
                      </m:sSub>
                      <m:r>
                        <a:rPr lang="en-US" sz="2800" i="1">
                          <a:latin typeface="Cambria Math" panose="02040503050406030204" pitchFamily="18" charset="0"/>
                        </a:rPr>
                        <m:t>…</m:t>
                      </m:r>
                    </m:oMath>
                  </m:oMathPara>
                </a14:m>
                <a:endParaRPr lang="en-US" sz="2800" dirty="0"/>
              </a:p>
            </p:txBody>
          </p:sp>
        </mc:Choice>
        <mc:Fallback xmlns="">
          <p:sp>
            <p:nvSpPr>
              <p:cNvPr id="64" name="TextBox 63"/>
              <p:cNvSpPr txBox="1">
                <a:spLocks noRot="1" noChangeAspect="1" noMove="1" noResize="1" noEditPoints="1" noAdjustHandles="1" noChangeArrowheads="1" noChangeShapeType="1" noTextEdit="1"/>
              </p:cNvSpPr>
              <p:nvPr/>
            </p:nvSpPr>
            <p:spPr>
              <a:xfrm>
                <a:off x="2247900" y="2981543"/>
                <a:ext cx="3507481" cy="430887"/>
              </a:xfrm>
              <a:prstGeom prst="rect">
                <a:avLst/>
              </a:prstGeom>
              <a:blipFill>
                <a:blip r:embed="rId2"/>
                <a:stretch>
                  <a:fillRect r="-7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190500" y="4089976"/>
                <a:ext cx="374660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𝑔</m:t>
                              </m:r>
                            </m:e>
                            <m:sub>
                              <m:r>
                                <a:rPr lang="en-US" sz="2800" b="0" i="1" smtClean="0">
                                  <a:latin typeface="Cambria Math" panose="02040503050406030204" pitchFamily="18" charset="0"/>
                                </a:rPr>
                                <m:t>5</m:t>
                              </m:r>
                            </m:sub>
                          </m:sSub>
                          <m:r>
                            <a:rPr lang="en-US" sz="2800" b="0" i="1" smtClean="0">
                              <a:latin typeface="Cambria Math" panose="02040503050406030204" pitchFamily="18" charset="0"/>
                            </a:rPr>
                            <m:t>,</m:t>
                          </m:r>
                          <m:r>
                            <a:rPr lang="en-US" sz="2800" b="0" i="1" smtClean="0">
                              <a:latin typeface="Cambria Math" panose="02040503050406030204" pitchFamily="18" charset="0"/>
                            </a:rPr>
                            <m:t>𝑔</m:t>
                          </m:r>
                        </m:e>
                        <m:sub>
                          <m:r>
                            <a:rPr lang="en-US" sz="2800" b="0" i="1" smtClean="0">
                              <a:latin typeface="Cambria Math" panose="02040503050406030204" pitchFamily="18" charset="0"/>
                            </a:rPr>
                            <m:t>4</m:t>
                          </m:r>
                        </m:sub>
                      </m:sSub>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𝑔</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𝑔</m:t>
                          </m:r>
                        </m:e>
                        <m:sub>
                          <m:r>
                            <a:rPr lang="en-US" sz="2800" i="1">
                              <a:latin typeface="Cambria Math" panose="02040503050406030204" pitchFamily="18" charset="0"/>
                            </a:rPr>
                            <m:t>2</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𝑔</m:t>
                          </m:r>
                        </m:e>
                        <m:sub>
                          <m:r>
                            <a:rPr lang="en-US" sz="2800" b="0" i="1" smtClean="0">
                              <a:latin typeface="Cambria Math" panose="02040503050406030204" pitchFamily="18" charset="0"/>
                            </a:rPr>
                            <m:t>1</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0</m:t>
                          </m:r>
                        </m:sub>
                      </m:sSub>
                    </m:oMath>
                  </m:oMathPara>
                </a14:m>
                <a:endParaRPr lang="en-US" sz="2800" dirty="0"/>
              </a:p>
            </p:txBody>
          </p:sp>
        </mc:Choice>
        <mc:Fallback xmlns="">
          <p:sp>
            <p:nvSpPr>
              <p:cNvPr id="65" name="TextBox 64"/>
              <p:cNvSpPr txBox="1">
                <a:spLocks noRot="1" noChangeAspect="1" noMove="1" noResize="1" noEditPoints="1" noAdjustHandles="1" noChangeArrowheads="1" noChangeShapeType="1" noTextEdit="1"/>
              </p:cNvSpPr>
              <p:nvPr/>
            </p:nvSpPr>
            <p:spPr>
              <a:xfrm>
                <a:off x="190500" y="4089976"/>
                <a:ext cx="3746602" cy="430887"/>
              </a:xfrm>
              <a:prstGeom prst="rect">
                <a:avLst/>
              </a:prstGeom>
              <a:blipFill>
                <a:blip r:embed="rId3"/>
                <a:stretch>
                  <a:fillRect/>
                </a:stretch>
              </a:blipFill>
            </p:spPr>
            <p:txBody>
              <a:bodyPr/>
              <a:lstStyle/>
              <a:p>
                <a:r>
                  <a:rPr lang="en-US">
                    <a:noFill/>
                  </a:rPr>
                  <a:t> </a:t>
                </a:r>
              </a:p>
            </p:txBody>
          </p:sp>
        </mc:Fallback>
      </mc:AlternateContent>
      <p:cxnSp>
        <p:nvCxnSpPr>
          <p:cNvPr id="12" name="Straight Arrow Connector 11"/>
          <p:cNvCxnSpPr/>
          <p:nvPr/>
        </p:nvCxnSpPr>
        <p:spPr>
          <a:xfrm>
            <a:off x="3543300" y="3505200"/>
            <a:ext cx="0" cy="697707"/>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044135" y="3505200"/>
            <a:ext cx="0" cy="697707"/>
          </a:xfrm>
          <a:prstGeom prst="straightConnector1">
            <a:avLst/>
          </a:prstGeom>
          <a:ln w="38100">
            <a:solidFill>
              <a:schemeClr val="accent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833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1442"/>
            <a:ext cx="7886700" cy="739774"/>
          </a:xfrm>
        </p:spPr>
        <p:txBody>
          <a:bodyPr>
            <a:normAutofit/>
          </a:bodyPr>
          <a:lstStyle/>
          <a:p>
            <a:r>
              <a:rPr lang="en-US" dirty="0"/>
              <a:t>t = 3</a:t>
            </a:r>
          </a:p>
        </p:txBody>
      </p:sp>
      <p:cxnSp>
        <p:nvCxnSpPr>
          <p:cNvPr id="55" name="Straight Arrow Connector 54"/>
          <p:cNvCxnSpPr/>
          <p:nvPr/>
        </p:nvCxnSpPr>
        <p:spPr>
          <a:xfrm>
            <a:off x="3051865" y="3505200"/>
            <a:ext cx="0" cy="697707"/>
          </a:xfrm>
          <a:prstGeom prst="straightConnector1">
            <a:avLst/>
          </a:prstGeom>
          <a:ln w="38100">
            <a:solidFill>
              <a:schemeClr val="accent6"/>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2518465" y="3505200"/>
            <a:ext cx="7765" cy="697707"/>
          </a:xfrm>
          <a:prstGeom prst="straightConnector1">
            <a:avLst/>
          </a:prstGeom>
          <a:ln w="38100">
            <a:solidFill>
              <a:schemeClr val="accent4">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p:cNvSpPr txBox="1"/>
              <p:nvPr/>
            </p:nvSpPr>
            <p:spPr>
              <a:xfrm>
                <a:off x="2247900" y="2981543"/>
                <a:ext cx="3507481"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𝑓</m:t>
                          </m:r>
                        </m:e>
                        <m:sub>
                          <m:r>
                            <a:rPr lang="en-US" sz="2800" i="1">
                              <a:latin typeface="Cambria Math" panose="02040503050406030204" pitchFamily="18" charset="0"/>
                            </a:rPr>
                            <m:t>3</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𝑓</m:t>
                          </m:r>
                        </m:e>
                        <m:sub>
                          <m:r>
                            <a:rPr lang="en-US" sz="2800" b="0" i="1" smtClean="0">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𝑓</m:t>
                          </m:r>
                        </m:e>
                        <m:sub>
                          <m:r>
                            <a:rPr lang="en-US" sz="2800" b="0" i="1" smtClean="0">
                              <a:latin typeface="Cambria Math" panose="02040503050406030204" pitchFamily="18" charset="0"/>
                            </a:rPr>
                            <m:t>6</m:t>
                          </m:r>
                        </m:sub>
                      </m:sSub>
                      <m:r>
                        <a:rPr lang="en-US" sz="2800" i="1">
                          <a:latin typeface="Cambria Math" panose="02040503050406030204" pitchFamily="18" charset="0"/>
                        </a:rPr>
                        <m:t>…</m:t>
                      </m:r>
                    </m:oMath>
                  </m:oMathPara>
                </a14:m>
                <a:endParaRPr lang="en-US" sz="2800" dirty="0"/>
              </a:p>
            </p:txBody>
          </p:sp>
        </mc:Choice>
        <mc:Fallback xmlns="">
          <p:sp>
            <p:nvSpPr>
              <p:cNvPr id="64" name="TextBox 63"/>
              <p:cNvSpPr txBox="1">
                <a:spLocks noRot="1" noChangeAspect="1" noMove="1" noResize="1" noEditPoints="1" noAdjustHandles="1" noChangeArrowheads="1" noChangeShapeType="1" noTextEdit="1"/>
              </p:cNvSpPr>
              <p:nvPr/>
            </p:nvSpPr>
            <p:spPr>
              <a:xfrm>
                <a:off x="2247900" y="2981543"/>
                <a:ext cx="3507481" cy="430887"/>
              </a:xfrm>
              <a:prstGeom prst="rect">
                <a:avLst/>
              </a:prstGeom>
              <a:blipFill>
                <a:blip r:embed="rId2"/>
                <a:stretch>
                  <a:fillRect r="-7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190500" y="4089976"/>
                <a:ext cx="419967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𝑔</m:t>
                              </m:r>
                            </m:e>
                            <m:sub>
                              <m:r>
                                <a:rPr lang="en-US" sz="2800" b="0" i="1" smtClean="0">
                                  <a:latin typeface="Cambria Math" panose="02040503050406030204" pitchFamily="18" charset="0"/>
                                </a:rPr>
                                <m:t>6</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𝑔</m:t>
                              </m:r>
                            </m:e>
                            <m:sub>
                              <m:r>
                                <a:rPr lang="en-US" sz="2800" b="0" i="1" smtClean="0">
                                  <a:latin typeface="Cambria Math" panose="02040503050406030204" pitchFamily="18" charset="0"/>
                                </a:rPr>
                                <m:t>5</m:t>
                              </m:r>
                            </m:sub>
                          </m:sSub>
                          <m:r>
                            <a:rPr lang="en-US" sz="2800" b="0" i="1" smtClean="0">
                              <a:latin typeface="Cambria Math" panose="02040503050406030204" pitchFamily="18" charset="0"/>
                            </a:rPr>
                            <m:t>,</m:t>
                          </m:r>
                          <m:r>
                            <a:rPr lang="en-US" sz="2800" b="0" i="1" smtClean="0">
                              <a:latin typeface="Cambria Math" panose="02040503050406030204" pitchFamily="18" charset="0"/>
                            </a:rPr>
                            <m:t>𝑔</m:t>
                          </m:r>
                        </m:e>
                        <m:sub>
                          <m:r>
                            <a:rPr lang="en-US" sz="2800" b="0" i="1" smtClean="0">
                              <a:latin typeface="Cambria Math" panose="02040503050406030204" pitchFamily="18" charset="0"/>
                            </a:rPr>
                            <m:t>4</m:t>
                          </m:r>
                        </m:sub>
                      </m:sSub>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𝑔</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𝑔</m:t>
                          </m:r>
                        </m:e>
                        <m:sub>
                          <m:r>
                            <a:rPr lang="en-US" sz="2800" i="1">
                              <a:latin typeface="Cambria Math" panose="02040503050406030204" pitchFamily="18" charset="0"/>
                            </a:rPr>
                            <m:t>2</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𝑔</m:t>
                          </m:r>
                        </m:e>
                        <m:sub>
                          <m:r>
                            <a:rPr lang="en-US" sz="2800" b="0" i="1" smtClean="0">
                              <a:latin typeface="Cambria Math" panose="02040503050406030204" pitchFamily="18" charset="0"/>
                            </a:rPr>
                            <m:t>1</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0</m:t>
                          </m:r>
                        </m:sub>
                      </m:sSub>
                    </m:oMath>
                  </m:oMathPara>
                </a14:m>
                <a:endParaRPr lang="en-US" sz="2800" dirty="0"/>
              </a:p>
            </p:txBody>
          </p:sp>
        </mc:Choice>
        <mc:Fallback xmlns="">
          <p:sp>
            <p:nvSpPr>
              <p:cNvPr id="65" name="TextBox 64"/>
              <p:cNvSpPr txBox="1">
                <a:spLocks noRot="1" noChangeAspect="1" noMove="1" noResize="1" noEditPoints="1" noAdjustHandles="1" noChangeArrowheads="1" noChangeShapeType="1" noTextEdit="1"/>
              </p:cNvSpPr>
              <p:nvPr/>
            </p:nvSpPr>
            <p:spPr>
              <a:xfrm>
                <a:off x="190500" y="4089976"/>
                <a:ext cx="4199676" cy="430887"/>
              </a:xfrm>
              <a:prstGeom prst="rect">
                <a:avLst/>
              </a:prstGeom>
              <a:blipFill>
                <a:blip r:embed="rId3"/>
                <a:stretch>
                  <a:fillRect/>
                </a:stretch>
              </a:blipFill>
            </p:spPr>
            <p:txBody>
              <a:bodyPr/>
              <a:lstStyle/>
              <a:p>
                <a:r>
                  <a:rPr lang="en-US">
                    <a:noFill/>
                  </a:rPr>
                  <a:t> </a:t>
                </a:r>
              </a:p>
            </p:txBody>
          </p:sp>
        </mc:Fallback>
      </mc:AlternateContent>
      <p:cxnSp>
        <p:nvCxnSpPr>
          <p:cNvPr id="12" name="Straight Arrow Connector 11"/>
          <p:cNvCxnSpPr/>
          <p:nvPr/>
        </p:nvCxnSpPr>
        <p:spPr>
          <a:xfrm>
            <a:off x="4080565" y="3505200"/>
            <a:ext cx="0" cy="697707"/>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581400" y="3505200"/>
            <a:ext cx="0" cy="697707"/>
          </a:xfrm>
          <a:prstGeom prst="straightConnector1">
            <a:avLst/>
          </a:prstGeom>
          <a:ln w="38100">
            <a:solidFill>
              <a:schemeClr val="accent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45098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1442"/>
            <a:ext cx="7886700" cy="739774"/>
          </a:xfrm>
        </p:spPr>
        <p:txBody>
          <a:bodyPr>
            <a:normAutofit/>
          </a:bodyPr>
          <a:lstStyle/>
          <a:p>
            <a:r>
              <a:rPr lang="en-US" dirty="0"/>
              <a:t>t = 4</a:t>
            </a:r>
          </a:p>
        </p:txBody>
      </p:sp>
      <p:cxnSp>
        <p:nvCxnSpPr>
          <p:cNvPr id="55" name="Straight Arrow Connector 54"/>
          <p:cNvCxnSpPr/>
          <p:nvPr/>
        </p:nvCxnSpPr>
        <p:spPr>
          <a:xfrm>
            <a:off x="3581400" y="3505200"/>
            <a:ext cx="0" cy="697707"/>
          </a:xfrm>
          <a:prstGeom prst="straightConnector1">
            <a:avLst/>
          </a:prstGeom>
          <a:ln w="38100">
            <a:solidFill>
              <a:schemeClr val="accent6"/>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3048000" y="3505200"/>
            <a:ext cx="7765" cy="697707"/>
          </a:xfrm>
          <a:prstGeom prst="straightConnector1">
            <a:avLst/>
          </a:prstGeom>
          <a:ln w="38100">
            <a:solidFill>
              <a:schemeClr val="accent4">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510735" y="3505200"/>
            <a:ext cx="0" cy="697707"/>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p:cNvSpPr txBox="1"/>
              <p:nvPr/>
            </p:nvSpPr>
            <p:spPr>
              <a:xfrm>
                <a:off x="2247900" y="2981543"/>
                <a:ext cx="3507481"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𝑓</m:t>
                          </m:r>
                        </m:e>
                        <m:sub>
                          <m:r>
                            <a:rPr lang="en-US" sz="2800" i="1">
                              <a:latin typeface="Cambria Math" panose="02040503050406030204" pitchFamily="18" charset="0"/>
                            </a:rPr>
                            <m:t>3</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𝑓</m:t>
                          </m:r>
                        </m:e>
                        <m:sub>
                          <m:r>
                            <a:rPr lang="en-US" sz="2800" b="0" i="1" smtClean="0">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𝑓</m:t>
                          </m:r>
                        </m:e>
                        <m:sub>
                          <m:r>
                            <a:rPr lang="en-US" sz="2800" b="0" i="1" smtClean="0">
                              <a:latin typeface="Cambria Math" panose="02040503050406030204" pitchFamily="18" charset="0"/>
                            </a:rPr>
                            <m:t>6</m:t>
                          </m:r>
                        </m:sub>
                      </m:sSub>
                      <m:r>
                        <a:rPr lang="en-US" sz="2800" i="1">
                          <a:latin typeface="Cambria Math" panose="02040503050406030204" pitchFamily="18" charset="0"/>
                        </a:rPr>
                        <m:t>…</m:t>
                      </m:r>
                    </m:oMath>
                  </m:oMathPara>
                </a14:m>
                <a:endParaRPr lang="en-US" sz="2800" dirty="0"/>
              </a:p>
            </p:txBody>
          </p:sp>
        </mc:Choice>
        <mc:Fallback xmlns="">
          <p:sp>
            <p:nvSpPr>
              <p:cNvPr id="64" name="TextBox 63"/>
              <p:cNvSpPr txBox="1">
                <a:spLocks noRot="1" noChangeAspect="1" noMove="1" noResize="1" noEditPoints="1" noAdjustHandles="1" noChangeArrowheads="1" noChangeShapeType="1" noTextEdit="1"/>
              </p:cNvSpPr>
              <p:nvPr/>
            </p:nvSpPr>
            <p:spPr>
              <a:xfrm>
                <a:off x="2247900" y="2981543"/>
                <a:ext cx="3507481" cy="430887"/>
              </a:xfrm>
              <a:prstGeom prst="rect">
                <a:avLst/>
              </a:prstGeom>
              <a:blipFill>
                <a:blip r:embed="rId2"/>
                <a:stretch>
                  <a:fillRect r="-7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715224" y="4089976"/>
                <a:ext cx="419967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𝑔</m:t>
                              </m:r>
                            </m:e>
                            <m:sub>
                              <m:r>
                                <a:rPr lang="en-US" sz="2800" b="0" i="1" smtClean="0">
                                  <a:latin typeface="Cambria Math" panose="02040503050406030204" pitchFamily="18" charset="0"/>
                                </a:rPr>
                                <m:t>6</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𝑔</m:t>
                              </m:r>
                            </m:e>
                            <m:sub>
                              <m:r>
                                <a:rPr lang="en-US" sz="2800" b="0" i="1" smtClean="0">
                                  <a:latin typeface="Cambria Math" panose="02040503050406030204" pitchFamily="18" charset="0"/>
                                </a:rPr>
                                <m:t>5</m:t>
                              </m:r>
                            </m:sub>
                          </m:sSub>
                          <m:r>
                            <a:rPr lang="en-US" sz="2800" b="0" i="1" smtClean="0">
                              <a:latin typeface="Cambria Math" panose="02040503050406030204" pitchFamily="18" charset="0"/>
                            </a:rPr>
                            <m:t>,</m:t>
                          </m:r>
                          <m:r>
                            <a:rPr lang="en-US" sz="2800" b="0" i="1" smtClean="0">
                              <a:latin typeface="Cambria Math" panose="02040503050406030204" pitchFamily="18" charset="0"/>
                            </a:rPr>
                            <m:t>𝑔</m:t>
                          </m:r>
                        </m:e>
                        <m:sub>
                          <m:r>
                            <a:rPr lang="en-US" sz="2800" b="0" i="1" smtClean="0">
                              <a:latin typeface="Cambria Math" panose="02040503050406030204" pitchFamily="18" charset="0"/>
                            </a:rPr>
                            <m:t>4</m:t>
                          </m:r>
                        </m:sub>
                      </m:sSub>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𝑔</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𝑔</m:t>
                          </m:r>
                        </m:e>
                        <m:sub>
                          <m:r>
                            <a:rPr lang="en-US" sz="2800" i="1">
                              <a:latin typeface="Cambria Math" panose="02040503050406030204" pitchFamily="18" charset="0"/>
                            </a:rPr>
                            <m:t>2</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𝑔</m:t>
                          </m:r>
                        </m:e>
                        <m:sub>
                          <m:r>
                            <a:rPr lang="en-US" sz="2800" b="0" i="1" smtClean="0">
                              <a:latin typeface="Cambria Math" panose="02040503050406030204" pitchFamily="18" charset="0"/>
                            </a:rPr>
                            <m:t>1</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0</m:t>
                          </m:r>
                        </m:sub>
                      </m:sSub>
                    </m:oMath>
                  </m:oMathPara>
                </a14:m>
                <a:endParaRPr lang="en-US" sz="2800" dirty="0"/>
              </a:p>
            </p:txBody>
          </p:sp>
        </mc:Choice>
        <mc:Fallback xmlns="">
          <p:sp>
            <p:nvSpPr>
              <p:cNvPr id="65" name="TextBox 64"/>
              <p:cNvSpPr txBox="1">
                <a:spLocks noRot="1" noChangeAspect="1" noMove="1" noResize="1" noEditPoints="1" noAdjustHandles="1" noChangeArrowheads="1" noChangeShapeType="1" noTextEdit="1"/>
              </p:cNvSpPr>
              <p:nvPr/>
            </p:nvSpPr>
            <p:spPr>
              <a:xfrm>
                <a:off x="715224" y="4089976"/>
                <a:ext cx="4199676" cy="430887"/>
              </a:xfrm>
              <a:prstGeom prst="rect">
                <a:avLst/>
              </a:prstGeom>
              <a:blipFill>
                <a:blip r:embed="rId3"/>
                <a:stretch>
                  <a:fillRect/>
                </a:stretch>
              </a:blipFill>
            </p:spPr>
            <p:txBody>
              <a:bodyPr/>
              <a:lstStyle/>
              <a:p>
                <a:r>
                  <a:rPr lang="en-US">
                    <a:noFill/>
                  </a:rPr>
                  <a:t> </a:t>
                </a:r>
              </a:p>
            </p:txBody>
          </p:sp>
        </mc:Fallback>
      </mc:AlternateContent>
      <p:cxnSp>
        <p:nvCxnSpPr>
          <p:cNvPr id="12" name="Straight Arrow Connector 11"/>
          <p:cNvCxnSpPr/>
          <p:nvPr/>
        </p:nvCxnSpPr>
        <p:spPr>
          <a:xfrm>
            <a:off x="4610100" y="3505200"/>
            <a:ext cx="0" cy="697707"/>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110935" y="3505200"/>
            <a:ext cx="0" cy="697707"/>
          </a:xfrm>
          <a:prstGeom prst="straightConnector1">
            <a:avLst/>
          </a:prstGeom>
          <a:ln w="38100">
            <a:solidFill>
              <a:schemeClr val="accent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9380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1442"/>
            <a:ext cx="7886700" cy="739774"/>
          </a:xfrm>
        </p:spPr>
        <p:txBody>
          <a:bodyPr>
            <a:normAutofit/>
          </a:bodyPr>
          <a:lstStyle/>
          <a:p>
            <a:r>
              <a:rPr lang="en-US" dirty="0"/>
              <a:t>t = 5</a:t>
            </a:r>
          </a:p>
        </p:txBody>
      </p:sp>
      <p:cxnSp>
        <p:nvCxnSpPr>
          <p:cNvPr id="55" name="Straight Arrow Connector 54"/>
          <p:cNvCxnSpPr/>
          <p:nvPr/>
        </p:nvCxnSpPr>
        <p:spPr>
          <a:xfrm>
            <a:off x="4076700" y="3505200"/>
            <a:ext cx="0" cy="697707"/>
          </a:xfrm>
          <a:prstGeom prst="straightConnector1">
            <a:avLst/>
          </a:prstGeom>
          <a:ln w="38100">
            <a:solidFill>
              <a:schemeClr val="accent6"/>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3543300" y="3505200"/>
            <a:ext cx="7765" cy="697707"/>
          </a:xfrm>
          <a:prstGeom prst="straightConnector1">
            <a:avLst/>
          </a:prstGeom>
          <a:ln w="38100">
            <a:solidFill>
              <a:schemeClr val="accent4">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606235" y="3505200"/>
            <a:ext cx="0" cy="697707"/>
          </a:xfrm>
          <a:prstGeom prst="straightConnector1">
            <a:avLst/>
          </a:prstGeom>
          <a:ln w="38100">
            <a:solidFill>
              <a:schemeClr val="accent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006035" y="3505200"/>
            <a:ext cx="0" cy="697707"/>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2476500" y="3505200"/>
            <a:ext cx="0" cy="697707"/>
          </a:xfrm>
          <a:prstGeom prst="straightConnector1">
            <a:avLst/>
          </a:prstGeom>
          <a:ln w="38100">
            <a:solidFill>
              <a:schemeClr val="accent5">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p:cNvSpPr txBox="1"/>
              <p:nvPr/>
            </p:nvSpPr>
            <p:spPr>
              <a:xfrm>
                <a:off x="2247900" y="2981543"/>
                <a:ext cx="3507481"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𝑓</m:t>
                          </m:r>
                        </m:e>
                        <m:sub>
                          <m:r>
                            <a:rPr lang="en-US" sz="2800" i="1">
                              <a:latin typeface="Cambria Math" panose="02040503050406030204" pitchFamily="18" charset="0"/>
                            </a:rPr>
                            <m:t>3</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𝑓</m:t>
                          </m:r>
                        </m:e>
                        <m:sub>
                          <m:r>
                            <a:rPr lang="en-US" sz="2800" b="0" i="1" smtClean="0">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𝑓</m:t>
                          </m:r>
                        </m:e>
                        <m:sub>
                          <m:r>
                            <a:rPr lang="en-US" sz="2800" b="0" i="1" smtClean="0">
                              <a:latin typeface="Cambria Math" panose="02040503050406030204" pitchFamily="18" charset="0"/>
                            </a:rPr>
                            <m:t>6</m:t>
                          </m:r>
                        </m:sub>
                      </m:sSub>
                      <m:r>
                        <a:rPr lang="en-US" sz="2800" i="1">
                          <a:latin typeface="Cambria Math" panose="02040503050406030204" pitchFamily="18" charset="0"/>
                        </a:rPr>
                        <m:t>…</m:t>
                      </m:r>
                    </m:oMath>
                  </m:oMathPara>
                </a14:m>
                <a:endParaRPr lang="en-US" sz="2800" dirty="0"/>
              </a:p>
            </p:txBody>
          </p:sp>
        </mc:Choice>
        <mc:Fallback xmlns="">
          <p:sp>
            <p:nvSpPr>
              <p:cNvPr id="64" name="TextBox 63"/>
              <p:cNvSpPr txBox="1">
                <a:spLocks noRot="1" noChangeAspect="1" noMove="1" noResize="1" noEditPoints="1" noAdjustHandles="1" noChangeArrowheads="1" noChangeShapeType="1" noTextEdit="1"/>
              </p:cNvSpPr>
              <p:nvPr/>
            </p:nvSpPr>
            <p:spPr>
              <a:xfrm>
                <a:off x="2247900" y="2981543"/>
                <a:ext cx="3507481" cy="430887"/>
              </a:xfrm>
              <a:prstGeom prst="rect">
                <a:avLst/>
              </a:prstGeom>
              <a:blipFill>
                <a:blip r:embed="rId2"/>
                <a:stretch>
                  <a:fillRect r="-7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1219200" y="4089976"/>
                <a:ext cx="419967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𝑔</m:t>
                              </m:r>
                            </m:e>
                            <m:sub>
                              <m:r>
                                <a:rPr lang="en-US" sz="2800" b="0" i="1" smtClean="0">
                                  <a:latin typeface="Cambria Math" panose="02040503050406030204" pitchFamily="18" charset="0"/>
                                </a:rPr>
                                <m:t>6</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𝑔</m:t>
                              </m:r>
                            </m:e>
                            <m:sub>
                              <m:r>
                                <a:rPr lang="en-US" sz="2800" b="0" i="1" smtClean="0">
                                  <a:latin typeface="Cambria Math" panose="02040503050406030204" pitchFamily="18" charset="0"/>
                                </a:rPr>
                                <m:t>5</m:t>
                              </m:r>
                            </m:sub>
                          </m:sSub>
                          <m:r>
                            <a:rPr lang="en-US" sz="2800" b="0" i="1" smtClean="0">
                              <a:latin typeface="Cambria Math" panose="02040503050406030204" pitchFamily="18" charset="0"/>
                            </a:rPr>
                            <m:t>,</m:t>
                          </m:r>
                          <m:r>
                            <a:rPr lang="en-US" sz="2800" b="0" i="1" smtClean="0">
                              <a:latin typeface="Cambria Math" panose="02040503050406030204" pitchFamily="18" charset="0"/>
                            </a:rPr>
                            <m:t>𝑔</m:t>
                          </m:r>
                        </m:e>
                        <m:sub>
                          <m:r>
                            <a:rPr lang="en-US" sz="2800" b="0" i="1" smtClean="0">
                              <a:latin typeface="Cambria Math" panose="02040503050406030204" pitchFamily="18" charset="0"/>
                            </a:rPr>
                            <m:t>4</m:t>
                          </m:r>
                        </m:sub>
                      </m:sSub>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𝑔</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𝑔</m:t>
                          </m:r>
                        </m:e>
                        <m:sub>
                          <m:r>
                            <a:rPr lang="en-US" sz="2800" i="1">
                              <a:latin typeface="Cambria Math" panose="02040503050406030204" pitchFamily="18" charset="0"/>
                            </a:rPr>
                            <m:t>2</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𝑔</m:t>
                          </m:r>
                        </m:e>
                        <m:sub>
                          <m:r>
                            <a:rPr lang="en-US" sz="2800" b="0" i="1" smtClean="0">
                              <a:latin typeface="Cambria Math" panose="02040503050406030204" pitchFamily="18" charset="0"/>
                            </a:rPr>
                            <m:t>1</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0</m:t>
                          </m:r>
                        </m:sub>
                      </m:sSub>
                    </m:oMath>
                  </m:oMathPara>
                </a14:m>
                <a:endParaRPr lang="en-US" sz="2800" dirty="0"/>
              </a:p>
            </p:txBody>
          </p:sp>
        </mc:Choice>
        <mc:Fallback xmlns="">
          <p:sp>
            <p:nvSpPr>
              <p:cNvPr id="65" name="TextBox 64"/>
              <p:cNvSpPr txBox="1">
                <a:spLocks noRot="1" noChangeAspect="1" noMove="1" noResize="1" noEditPoints="1" noAdjustHandles="1" noChangeArrowheads="1" noChangeShapeType="1" noTextEdit="1"/>
              </p:cNvSpPr>
              <p:nvPr/>
            </p:nvSpPr>
            <p:spPr>
              <a:xfrm>
                <a:off x="1219200" y="4089976"/>
                <a:ext cx="4199676" cy="430887"/>
              </a:xfrm>
              <a:prstGeom prst="rect">
                <a:avLst/>
              </a:prstGeom>
              <a:blipFill>
                <a:blip r:embed="rId3"/>
                <a:stretch>
                  <a:fillRect/>
                </a:stretch>
              </a:blipFill>
            </p:spPr>
            <p:txBody>
              <a:bodyPr/>
              <a:lstStyle/>
              <a:p>
                <a:r>
                  <a:rPr lang="en-US">
                    <a:noFill/>
                  </a:rPr>
                  <a:t> </a:t>
                </a:r>
              </a:p>
            </p:txBody>
          </p:sp>
        </mc:Fallback>
      </mc:AlternateContent>
      <p:cxnSp>
        <p:nvCxnSpPr>
          <p:cNvPr id="12" name="Straight Arrow Connector 11"/>
          <p:cNvCxnSpPr/>
          <p:nvPr/>
        </p:nvCxnSpPr>
        <p:spPr>
          <a:xfrm>
            <a:off x="5105400" y="3505200"/>
            <a:ext cx="0" cy="697707"/>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8575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1442"/>
            <a:ext cx="7886700" cy="739774"/>
          </a:xfrm>
        </p:spPr>
        <p:txBody>
          <a:bodyPr>
            <a:normAutofit/>
          </a:bodyPr>
          <a:lstStyle/>
          <a:p>
            <a:r>
              <a:rPr lang="en-US" dirty="0"/>
              <a:t>t = 6</a:t>
            </a:r>
          </a:p>
        </p:txBody>
      </p:sp>
      <p:cxnSp>
        <p:nvCxnSpPr>
          <p:cNvPr id="55" name="Straight Arrow Connector 54"/>
          <p:cNvCxnSpPr/>
          <p:nvPr/>
        </p:nvCxnSpPr>
        <p:spPr>
          <a:xfrm>
            <a:off x="4610100" y="3505200"/>
            <a:ext cx="0" cy="697707"/>
          </a:xfrm>
          <a:prstGeom prst="straightConnector1">
            <a:avLst/>
          </a:prstGeom>
          <a:ln w="38100">
            <a:solidFill>
              <a:schemeClr val="accent6"/>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4076700" y="3505200"/>
            <a:ext cx="7765" cy="697707"/>
          </a:xfrm>
          <a:prstGeom prst="straightConnector1">
            <a:avLst/>
          </a:prstGeom>
          <a:ln w="38100">
            <a:solidFill>
              <a:schemeClr val="accent4">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139635" y="3505200"/>
            <a:ext cx="0" cy="697707"/>
          </a:xfrm>
          <a:prstGeom prst="straightConnector1">
            <a:avLst/>
          </a:prstGeom>
          <a:ln w="38100">
            <a:solidFill>
              <a:schemeClr val="accent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539435" y="3505200"/>
            <a:ext cx="0" cy="697707"/>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009900" y="3505200"/>
            <a:ext cx="0" cy="697707"/>
          </a:xfrm>
          <a:prstGeom prst="straightConnector1">
            <a:avLst/>
          </a:prstGeom>
          <a:ln w="38100">
            <a:solidFill>
              <a:schemeClr val="accent5">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2476500" y="3505200"/>
            <a:ext cx="0" cy="697707"/>
          </a:xfrm>
          <a:prstGeom prst="straightConnector1">
            <a:avLst/>
          </a:prstGeom>
          <a:ln w="38100">
            <a:solidFill>
              <a:srgbClr val="7030A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5638800" y="3505200"/>
            <a:ext cx="0" cy="697707"/>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p:cNvSpPr txBox="1"/>
              <p:nvPr/>
            </p:nvSpPr>
            <p:spPr>
              <a:xfrm>
                <a:off x="2247900" y="2981543"/>
                <a:ext cx="3507481"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𝑓</m:t>
                          </m:r>
                        </m:e>
                        <m:sub>
                          <m:r>
                            <a:rPr lang="en-US" sz="2800" i="1">
                              <a:latin typeface="Cambria Math" panose="02040503050406030204" pitchFamily="18" charset="0"/>
                            </a:rPr>
                            <m:t>3</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𝑓</m:t>
                          </m:r>
                        </m:e>
                        <m:sub>
                          <m:r>
                            <a:rPr lang="en-US" sz="2800" b="0" i="1" smtClean="0">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𝑓</m:t>
                          </m:r>
                        </m:e>
                        <m:sub>
                          <m:r>
                            <a:rPr lang="en-US" sz="2800" b="0" i="1" smtClean="0">
                              <a:latin typeface="Cambria Math" panose="02040503050406030204" pitchFamily="18" charset="0"/>
                            </a:rPr>
                            <m:t>6</m:t>
                          </m:r>
                        </m:sub>
                      </m:sSub>
                      <m:r>
                        <a:rPr lang="en-US" sz="2800" i="1">
                          <a:latin typeface="Cambria Math" panose="02040503050406030204" pitchFamily="18" charset="0"/>
                        </a:rPr>
                        <m:t>…</m:t>
                      </m:r>
                    </m:oMath>
                  </m:oMathPara>
                </a14:m>
                <a:endParaRPr lang="en-US" sz="2800" dirty="0"/>
              </a:p>
            </p:txBody>
          </p:sp>
        </mc:Choice>
        <mc:Fallback xmlns="">
          <p:sp>
            <p:nvSpPr>
              <p:cNvPr id="64" name="TextBox 63"/>
              <p:cNvSpPr txBox="1">
                <a:spLocks noRot="1" noChangeAspect="1" noMove="1" noResize="1" noEditPoints="1" noAdjustHandles="1" noChangeArrowheads="1" noChangeShapeType="1" noTextEdit="1"/>
              </p:cNvSpPr>
              <p:nvPr/>
            </p:nvSpPr>
            <p:spPr>
              <a:xfrm>
                <a:off x="2247900" y="2981543"/>
                <a:ext cx="3507481" cy="430887"/>
              </a:xfrm>
              <a:prstGeom prst="rect">
                <a:avLst/>
              </a:prstGeom>
              <a:blipFill>
                <a:blip r:embed="rId2"/>
                <a:stretch>
                  <a:fillRect r="-7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1825602" y="4089976"/>
                <a:ext cx="419967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𝑔</m:t>
                              </m:r>
                            </m:e>
                            <m:sub>
                              <m:r>
                                <a:rPr lang="en-US" sz="2800" b="0" i="1" smtClean="0">
                                  <a:latin typeface="Cambria Math" panose="02040503050406030204" pitchFamily="18" charset="0"/>
                                </a:rPr>
                                <m:t>6</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𝑔</m:t>
                              </m:r>
                            </m:e>
                            <m:sub>
                              <m:r>
                                <a:rPr lang="en-US" sz="2800" b="0" i="1" smtClean="0">
                                  <a:latin typeface="Cambria Math" panose="02040503050406030204" pitchFamily="18" charset="0"/>
                                </a:rPr>
                                <m:t>5</m:t>
                              </m:r>
                            </m:sub>
                          </m:sSub>
                          <m:r>
                            <a:rPr lang="en-US" sz="2800" b="0" i="1" smtClean="0">
                              <a:latin typeface="Cambria Math" panose="02040503050406030204" pitchFamily="18" charset="0"/>
                            </a:rPr>
                            <m:t>,</m:t>
                          </m:r>
                          <m:r>
                            <a:rPr lang="en-US" sz="2800" b="0" i="1" smtClean="0">
                              <a:latin typeface="Cambria Math" panose="02040503050406030204" pitchFamily="18" charset="0"/>
                            </a:rPr>
                            <m:t>𝑔</m:t>
                          </m:r>
                        </m:e>
                        <m:sub>
                          <m:r>
                            <a:rPr lang="en-US" sz="2800" b="0" i="1" smtClean="0">
                              <a:latin typeface="Cambria Math" panose="02040503050406030204" pitchFamily="18" charset="0"/>
                            </a:rPr>
                            <m:t>4</m:t>
                          </m:r>
                        </m:sub>
                      </m:sSub>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𝑔</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𝑔</m:t>
                          </m:r>
                        </m:e>
                        <m:sub>
                          <m:r>
                            <a:rPr lang="en-US" sz="2800" i="1">
                              <a:latin typeface="Cambria Math" panose="02040503050406030204" pitchFamily="18" charset="0"/>
                            </a:rPr>
                            <m:t>2</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𝑔</m:t>
                          </m:r>
                        </m:e>
                        <m:sub>
                          <m:r>
                            <a:rPr lang="en-US" sz="2800" b="0" i="1" smtClean="0">
                              <a:latin typeface="Cambria Math" panose="02040503050406030204" pitchFamily="18" charset="0"/>
                            </a:rPr>
                            <m:t>1</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0</m:t>
                          </m:r>
                        </m:sub>
                      </m:sSub>
                    </m:oMath>
                  </m:oMathPara>
                </a14:m>
                <a:endParaRPr lang="en-US" sz="2800" dirty="0"/>
              </a:p>
            </p:txBody>
          </p:sp>
        </mc:Choice>
        <mc:Fallback xmlns="">
          <p:sp>
            <p:nvSpPr>
              <p:cNvPr id="65" name="TextBox 64"/>
              <p:cNvSpPr txBox="1">
                <a:spLocks noRot="1" noChangeAspect="1" noMove="1" noResize="1" noEditPoints="1" noAdjustHandles="1" noChangeArrowheads="1" noChangeShapeType="1" noTextEdit="1"/>
              </p:cNvSpPr>
              <p:nvPr/>
            </p:nvSpPr>
            <p:spPr>
              <a:xfrm>
                <a:off x="1825602" y="4089976"/>
                <a:ext cx="4199676" cy="43088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09161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78462"/>
            <a:ext cx="7886700" cy="1325563"/>
          </a:xfrm>
        </p:spPr>
        <p:txBody>
          <a:bodyPr>
            <a:normAutofit fontScale="90000"/>
          </a:bodyPr>
          <a:lstStyle/>
          <a:p>
            <a:r>
              <a:rPr lang="en-US" dirty="0"/>
              <a:t>Advanced pro tip: if you accidentally mess up a file, use </a:t>
            </a:r>
            <a:r>
              <a:rPr lang="en-US" dirty="0" err="1"/>
              <a:t>Git</a:t>
            </a:r>
            <a:r>
              <a:rPr lang="en-US" dirty="0"/>
              <a:t> to “rollback”:</a:t>
            </a:r>
          </a:p>
        </p:txBody>
      </p:sp>
      <p:sp>
        <p:nvSpPr>
          <p:cNvPr id="13" name="TextBox 12"/>
          <p:cNvSpPr txBox="1"/>
          <p:nvPr/>
        </p:nvSpPr>
        <p:spPr>
          <a:xfrm>
            <a:off x="4800600" y="3390900"/>
            <a:ext cx="3699411" cy="369332"/>
          </a:xfrm>
          <a:prstGeom prst="rect">
            <a:avLst/>
          </a:prstGeom>
          <a:noFill/>
        </p:spPr>
        <p:txBody>
          <a:bodyPr wrap="none" rtlCol="0">
            <a:spAutoFit/>
          </a:bodyPr>
          <a:lstStyle/>
          <a:p>
            <a:r>
              <a:rPr lang="en-US" dirty="0">
                <a:solidFill>
                  <a:srgbClr val="C00000"/>
                </a:solidFill>
              </a:rPr>
              <a:t>Rolls back to last </a:t>
            </a:r>
            <a:r>
              <a:rPr lang="en-US" u="sng" dirty="0">
                <a:solidFill>
                  <a:srgbClr val="C00000"/>
                </a:solidFill>
              </a:rPr>
              <a:t>downloaded</a:t>
            </a:r>
            <a:r>
              <a:rPr lang="en-US" dirty="0">
                <a:solidFill>
                  <a:srgbClr val="C00000"/>
                </a:solidFill>
              </a:rPr>
              <a:t> version</a:t>
            </a:r>
          </a:p>
        </p:txBody>
      </p:sp>
      <p:pic>
        <p:nvPicPr>
          <p:cNvPr id="3" name="Picture 2"/>
          <p:cNvPicPr>
            <a:picLocks noChangeAspect="1"/>
          </p:cNvPicPr>
          <p:nvPr/>
        </p:nvPicPr>
        <p:blipFill>
          <a:blip r:embed="rId3"/>
          <a:stretch>
            <a:fillRect/>
          </a:stretch>
        </p:blipFill>
        <p:spPr>
          <a:xfrm>
            <a:off x="800100" y="1828800"/>
            <a:ext cx="3742210" cy="4435619"/>
          </a:xfrm>
          <a:prstGeom prst="rect">
            <a:avLst/>
          </a:prstGeom>
        </p:spPr>
      </p:pic>
      <p:sp>
        <p:nvSpPr>
          <p:cNvPr id="12" name="Rounded Rectangle 11"/>
          <p:cNvSpPr/>
          <p:nvPr/>
        </p:nvSpPr>
        <p:spPr>
          <a:xfrm>
            <a:off x="3048000" y="3949505"/>
            <a:ext cx="914400" cy="2667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13" idx="1"/>
          </p:cNvCxnSpPr>
          <p:nvPr/>
        </p:nvCxnSpPr>
        <p:spPr>
          <a:xfrm flipH="1">
            <a:off x="3962400" y="3575566"/>
            <a:ext cx="838200" cy="42493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47700" y="6057900"/>
            <a:ext cx="8763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66700" y="3048000"/>
            <a:ext cx="8763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0869" y="2743200"/>
            <a:ext cx="1126719" cy="369332"/>
          </a:xfrm>
          <a:prstGeom prst="rect">
            <a:avLst/>
          </a:prstGeom>
          <a:noFill/>
        </p:spPr>
        <p:txBody>
          <a:bodyPr wrap="none" rtlCol="0">
            <a:spAutoFit/>
          </a:bodyPr>
          <a:lstStyle/>
          <a:p>
            <a:r>
              <a:rPr lang="en-US" dirty="0">
                <a:solidFill>
                  <a:srgbClr val="C00000"/>
                </a:solidFill>
              </a:rPr>
              <a:t>Right click</a:t>
            </a:r>
          </a:p>
        </p:txBody>
      </p:sp>
    </p:spTree>
    <p:extLst>
      <p:ext uri="{BB962C8B-B14F-4D97-AF65-F5344CB8AC3E}">
        <p14:creationId xmlns:p14="http://schemas.microsoft.com/office/powerpoint/2010/main" val="41828314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#2:</a:t>
            </a:r>
            <a:br>
              <a:rPr lang="en-US" dirty="0"/>
            </a:br>
            <a:r>
              <a:rPr lang="en-US" dirty="0"/>
              <a:t>Divide and conquer.</a:t>
            </a:r>
          </a:p>
        </p:txBody>
      </p:sp>
      <p:sp>
        <p:nvSpPr>
          <p:cNvPr id="3" name="Content Placeholder 2"/>
          <p:cNvSpPr>
            <a:spLocks noGrp="1"/>
          </p:cNvSpPr>
          <p:nvPr>
            <p:ph idx="1"/>
          </p:nvPr>
        </p:nvSpPr>
        <p:spPr>
          <a:xfrm>
            <a:off x="628650" y="2095500"/>
            <a:ext cx="7886700" cy="4351338"/>
          </a:xfrm>
        </p:spPr>
        <p:txBody>
          <a:bodyPr/>
          <a:lstStyle/>
          <a:p>
            <a:r>
              <a:rPr lang="en-US" dirty="0"/>
              <a:t>Break </a:t>
            </a:r>
            <a:r>
              <a:rPr lang="en-US" i="1" dirty="0"/>
              <a:t>f</a:t>
            </a:r>
            <a:r>
              <a:rPr lang="en-US" dirty="0"/>
              <a:t> into small pieces.</a:t>
            </a:r>
          </a:p>
          <a:p>
            <a:endParaRPr lang="en-US" dirty="0"/>
          </a:p>
          <a:p>
            <a:r>
              <a:rPr lang="en-US" dirty="0"/>
              <a:t>Convolve each piece with </a:t>
            </a:r>
            <a:r>
              <a:rPr lang="en-US" i="1" dirty="0"/>
              <a:t>g</a:t>
            </a:r>
            <a:r>
              <a:rPr lang="en-US" dirty="0"/>
              <a:t>.</a:t>
            </a:r>
          </a:p>
          <a:p>
            <a:endParaRPr lang="en-US" dirty="0"/>
          </a:p>
          <a:p>
            <a:r>
              <a:rPr lang="en-US" dirty="0"/>
              <a:t>Add results back together.</a:t>
            </a:r>
          </a:p>
        </p:txBody>
      </p:sp>
    </p:spTree>
    <p:extLst>
      <p:ext uri="{BB962C8B-B14F-4D97-AF65-F5344CB8AC3E}">
        <p14:creationId xmlns:p14="http://schemas.microsoft.com/office/powerpoint/2010/main" val="13456071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6373"/>
            <a:ext cx="9144000" cy="903304"/>
          </a:xfrm>
        </p:spPr>
        <p:txBody>
          <a:bodyPr>
            <a:normAutofit/>
          </a:bodyPr>
          <a:lstStyle/>
          <a:p>
            <a:r>
              <a:rPr lang="en-US" sz="4000" dirty="0"/>
              <a:t>Break waveform into pieces …</a:t>
            </a:r>
          </a:p>
        </p:txBody>
      </p:sp>
      <p:sp>
        <p:nvSpPr>
          <p:cNvPr id="3" name="Content Placeholder 2"/>
          <p:cNvSpPr>
            <a:spLocks noGrp="1"/>
          </p:cNvSpPr>
          <p:nvPr>
            <p:ph idx="1"/>
          </p:nvPr>
        </p:nvSpPr>
        <p:spPr>
          <a:xfrm>
            <a:off x="4397536" y="1074568"/>
            <a:ext cx="4088344" cy="4351338"/>
          </a:xfrm>
        </p:spPr>
        <p:txBody>
          <a:bodyPr>
            <a:normAutofit/>
          </a:bodyPr>
          <a:lstStyle/>
          <a:p>
            <a:pPr marL="0" indent="0">
              <a:buNone/>
            </a:pPr>
            <a:r>
              <a:rPr lang="en-US" dirty="0">
                <a:solidFill>
                  <a:srgbClr val="0070C0"/>
                </a:solidFill>
              </a:rPr>
              <a:t>Waveform g[t] =</a:t>
            </a:r>
          </a:p>
          <a:p>
            <a:pPr marL="0" indent="0">
              <a:buNone/>
            </a:pPr>
            <a:r>
              <a:rPr lang="en-US" dirty="0">
                <a:solidFill>
                  <a:srgbClr val="0070C0"/>
                </a:solidFill>
              </a:rPr>
              <a:t>          [g</a:t>
            </a:r>
            <a:r>
              <a:rPr lang="en-US" baseline="-25000" dirty="0">
                <a:solidFill>
                  <a:srgbClr val="0070C0"/>
                </a:solidFill>
              </a:rPr>
              <a:t>0</a:t>
            </a:r>
            <a:r>
              <a:rPr lang="en-US" dirty="0">
                <a:solidFill>
                  <a:srgbClr val="0070C0"/>
                </a:solidFill>
              </a:rPr>
              <a:t>, g</a:t>
            </a:r>
            <a:r>
              <a:rPr lang="en-US" baseline="-25000" dirty="0">
                <a:solidFill>
                  <a:srgbClr val="0070C0"/>
                </a:solidFill>
              </a:rPr>
              <a:t>1</a:t>
            </a:r>
            <a:r>
              <a:rPr lang="en-US" dirty="0">
                <a:solidFill>
                  <a:srgbClr val="0070C0"/>
                </a:solidFill>
              </a:rPr>
              <a:t>, g</a:t>
            </a:r>
            <a:r>
              <a:rPr lang="en-US" baseline="-25000" dirty="0">
                <a:solidFill>
                  <a:srgbClr val="0070C0"/>
                </a:solidFill>
              </a:rPr>
              <a:t>2</a:t>
            </a:r>
            <a:r>
              <a:rPr lang="en-US" dirty="0">
                <a:solidFill>
                  <a:srgbClr val="0070C0"/>
                </a:solidFill>
              </a:rPr>
              <a:t>, g</a:t>
            </a:r>
            <a:r>
              <a:rPr lang="en-US" baseline="-25000" dirty="0">
                <a:solidFill>
                  <a:srgbClr val="0070C0"/>
                </a:solidFill>
              </a:rPr>
              <a:t>3</a:t>
            </a:r>
            <a:r>
              <a:rPr lang="en-US" dirty="0">
                <a:solidFill>
                  <a:srgbClr val="0070C0"/>
                </a:solidFill>
              </a:rPr>
              <a:t>, g</a:t>
            </a:r>
            <a:r>
              <a:rPr lang="en-US" baseline="-25000" dirty="0">
                <a:solidFill>
                  <a:srgbClr val="0070C0"/>
                </a:solidFill>
              </a:rPr>
              <a:t>4</a:t>
            </a:r>
            <a:r>
              <a:rPr lang="en-US" dirty="0">
                <a:solidFill>
                  <a:srgbClr val="0070C0"/>
                </a:solidFill>
              </a:rPr>
              <a:t>]</a:t>
            </a:r>
          </a:p>
          <a:p>
            <a:pPr marL="0" indent="0">
              <a:buNone/>
            </a:pPr>
            <a:endParaRPr lang="en-US" dirty="0"/>
          </a:p>
          <a:p>
            <a:pPr marL="0" indent="0">
              <a:buNone/>
            </a:pPr>
            <a:endParaRPr lang="en-US" dirty="0"/>
          </a:p>
          <a:p>
            <a:pPr marL="0" indent="0">
              <a:buNone/>
            </a:pPr>
            <a:r>
              <a:rPr lang="en-US" dirty="0"/>
              <a:t>Break into sum of “lollipops”, i.e. delta functions</a:t>
            </a:r>
          </a:p>
          <a:p>
            <a:pPr marL="0" indent="0">
              <a:buNone/>
            </a:pPr>
            <a:endParaRPr lang="en-US" dirty="0"/>
          </a:p>
        </p:txBody>
      </p:sp>
      <p:grpSp>
        <p:nvGrpSpPr>
          <p:cNvPr id="19" name="Group 18"/>
          <p:cNvGrpSpPr/>
          <p:nvPr/>
        </p:nvGrpSpPr>
        <p:grpSpPr>
          <a:xfrm>
            <a:off x="1359956" y="914400"/>
            <a:ext cx="2570485" cy="5943600"/>
            <a:chOff x="6453808" y="929309"/>
            <a:chExt cx="2570485" cy="5943600"/>
          </a:xfrm>
        </p:grpSpPr>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5555" b="7778"/>
            <a:stretch/>
          </p:blipFill>
          <p:spPr>
            <a:xfrm>
              <a:off x="6453808" y="929309"/>
              <a:ext cx="2570485" cy="5943600"/>
            </a:xfrm>
            <a:prstGeom prst="rect">
              <a:avLst/>
            </a:prstGeom>
          </p:spPr>
        </p:pic>
        <p:sp>
          <p:nvSpPr>
            <p:cNvPr id="14" name="TextBox 13"/>
            <p:cNvSpPr txBox="1"/>
            <p:nvPr/>
          </p:nvSpPr>
          <p:spPr>
            <a:xfrm>
              <a:off x="6769880" y="1358868"/>
              <a:ext cx="372218" cy="369332"/>
            </a:xfrm>
            <a:prstGeom prst="rect">
              <a:avLst/>
            </a:prstGeom>
            <a:noFill/>
          </p:spPr>
          <p:txBody>
            <a:bodyPr wrap="none" rtlCol="0">
              <a:spAutoFit/>
            </a:bodyPr>
            <a:lstStyle/>
            <a:p>
              <a:pPr algn="r"/>
              <a:r>
                <a:rPr lang="en-US" dirty="0">
                  <a:solidFill>
                    <a:srgbClr val="0070C0"/>
                  </a:solidFill>
                </a:rPr>
                <a:t>g</a:t>
              </a:r>
              <a:r>
                <a:rPr lang="en-US" baseline="-25000" dirty="0">
                  <a:solidFill>
                    <a:srgbClr val="0070C0"/>
                  </a:solidFill>
                </a:rPr>
                <a:t>0</a:t>
              </a:r>
              <a:endParaRPr lang="en-US" dirty="0">
                <a:solidFill>
                  <a:srgbClr val="0070C0"/>
                </a:solidFill>
              </a:endParaRPr>
            </a:p>
          </p:txBody>
        </p:sp>
        <p:sp>
          <p:nvSpPr>
            <p:cNvPr id="15" name="TextBox 14"/>
            <p:cNvSpPr txBox="1"/>
            <p:nvPr/>
          </p:nvSpPr>
          <p:spPr>
            <a:xfrm>
              <a:off x="7182576" y="1364186"/>
              <a:ext cx="372218" cy="369332"/>
            </a:xfrm>
            <a:prstGeom prst="rect">
              <a:avLst/>
            </a:prstGeom>
            <a:noFill/>
          </p:spPr>
          <p:txBody>
            <a:bodyPr wrap="none" rtlCol="0">
              <a:spAutoFit/>
            </a:bodyPr>
            <a:lstStyle/>
            <a:p>
              <a:pPr algn="r"/>
              <a:r>
                <a:rPr lang="en-US" dirty="0">
                  <a:solidFill>
                    <a:srgbClr val="0070C0"/>
                  </a:solidFill>
                </a:rPr>
                <a:t>g</a:t>
              </a:r>
              <a:r>
                <a:rPr lang="en-US" baseline="-25000" dirty="0">
                  <a:solidFill>
                    <a:srgbClr val="0070C0"/>
                  </a:solidFill>
                </a:rPr>
                <a:t>1</a:t>
              </a:r>
              <a:endParaRPr lang="en-US" dirty="0">
                <a:solidFill>
                  <a:srgbClr val="0070C0"/>
                </a:solidFill>
              </a:endParaRPr>
            </a:p>
          </p:txBody>
        </p:sp>
        <p:sp>
          <p:nvSpPr>
            <p:cNvPr id="16" name="TextBox 15"/>
            <p:cNvSpPr txBox="1"/>
            <p:nvPr/>
          </p:nvSpPr>
          <p:spPr>
            <a:xfrm>
              <a:off x="7593088" y="1367411"/>
              <a:ext cx="372218" cy="369332"/>
            </a:xfrm>
            <a:prstGeom prst="rect">
              <a:avLst/>
            </a:prstGeom>
            <a:noFill/>
          </p:spPr>
          <p:txBody>
            <a:bodyPr wrap="none" rtlCol="0">
              <a:spAutoFit/>
            </a:bodyPr>
            <a:lstStyle/>
            <a:p>
              <a:pPr algn="r"/>
              <a:r>
                <a:rPr lang="en-US" dirty="0">
                  <a:solidFill>
                    <a:srgbClr val="0070C0"/>
                  </a:solidFill>
                </a:rPr>
                <a:t>g</a:t>
              </a:r>
              <a:r>
                <a:rPr lang="en-US" baseline="-25000" dirty="0">
                  <a:solidFill>
                    <a:srgbClr val="0070C0"/>
                  </a:solidFill>
                </a:rPr>
                <a:t>2</a:t>
              </a:r>
              <a:endParaRPr lang="en-US" dirty="0">
                <a:solidFill>
                  <a:srgbClr val="0070C0"/>
                </a:solidFill>
              </a:endParaRPr>
            </a:p>
          </p:txBody>
        </p:sp>
        <p:sp>
          <p:nvSpPr>
            <p:cNvPr id="17" name="TextBox 16"/>
            <p:cNvSpPr txBox="1"/>
            <p:nvPr/>
          </p:nvSpPr>
          <p:spPr>
            <a:xfrm>
              <a:off x="7983417" y="1358868"/>
              <a:ext cx="372218" cy="369332"/>
            </a:xfrm>
            <a:prstGeom prst="rect">
              <a:avLst/>
            </a:prstGeom>
            <a:noFill/>
          </p:spPr>
          <p:txBody>
            <a:bodyPr wrap="none" rtlCol="0">
              <a:spAutoFit/>
            </a:bodyPr>
            <a:lstStyle/>
            <a:p>
              <a:pPr algn="r"/>
              <a:r>
                <a:rPr lang="en-US" dirty="0">
                  <a:solidFill>
                    <a:srgbClr val="0070C0"/>
                  </a:solidFill>
                </a:rPr>
                <a:t>g</a:t>
              </a:r>
              <a:r>
                <a:rPr lang="en-US" baseline="-25000" dirty="0">
                  <a:solidFill>
                    <a:srgbClr val="0070C0"/>
                  </a:solidFill>
                </a:rPr>
                <a:t>3</a:t>
              </a:r>
              <a:endParaRPr lang="en-US" dirty="0">
                <a:solidFill>
                  <a:srgbClr val="0070C0"/>
                </a:solidFill>
              </a:endParaRPr>
            </a:p>
          </p:txBody>
        </p:sp>
        <p:sp>
          <p:nvSpPr>
            <p:cNvPr id="18" name="TextBox 17"/>
            <p:cNvSpPr txBox="1"/>
            <p:nvPr/>
          </p:nvSpPr>
          <p:spPr>
            <a:xfrm>
              <a:off x="8375424" y="1076777"/>
              <a:ext cx="372218" cy="369332"/>
            </a:xfrm>
            <a:prstGeom prst="rect">
              <a:avLst/>
            </a:prstGeom>
            <a:noFill/>
          </p:spPr>
          <p:txBody>
            <a:bodyPr wrap="none" rtlCol="0">
              <a:spAutoFit/>
            </a:bodyPr>
            <a:lstStyle/>
            <a:p>
              <a:pPr algn="r"/>
              <a:r>
                <a:rPr lang="en-US" dirty="0">
                  <a:solidFill>
                    <a:srgbClr val="0070C0"/>
                  </a:solidFill>
                </a:rPr>
                <a:t>g</a:t>
              </a:r>
              <a:r>
                <a:rPr lang="en-US" baseline="-25000" dirty="0">
                  <a:solidFill>
                    <a:srgbClr val="0070C0"/>
                  </a:solidFill>
                </a:rPr>
                <a:t>4</a:t>
              </a:r>
              <a:endParaRPr lang="en-US" dirty="0">
                <a:solidFill>
                  <a:srgbClr val="0070C0"/>
                </a:solidFill>
              </a:endParaRPr>
            </a:p>
          </p:txBody>
        </p:sp>
      </p:grpSp>
    </p:spTree>
    <p:extLst>
      <p:ext uri="{BB962C8B-B14F-4D97-AF65-F5344CB8AC3E}">
        <p14:creationId xmlns:p14="http://schemas.microsoft.com/office/powerpoint/2010/main" val="12249552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724400" y="4686300"/>
            <a:ext cx="2876549" cy="1909763"/>
            <a:chOff x="6540500" y="5184050"/>
            <a:chExt cx="2486025" cy="1673950"/>
          </a:xfrm>
        </p:grpSpPr>
        <p:pic>
          <p:nvPicPr>
            <p:cNvPr id="10" name="Picture 9"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l="49904" b="50495"/>
            <a:stretch/>
          </p:blipFill>
          <p:spPr bwMode="auto">
            <a:xfrm>
              <a:off x="6540500" y="5184050"/>
              <a:ext cx="2486025" cy="16739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754528" y="5227967"/>
              <a:ext cx="260729" cy="323728"/>
            </a:xfrm>
            <a:prstGeom prst="rect">
              <a:avLst/>
            </a:prstGeom>
            <a:solidFill>
              <a:schemeClr val="bg2">
                <a:lumMod val="90000"/>
              </a:schemeClr>
            </a:solidFill>
          </p:spPr>
          <p:txBody>
            <a:bodyPr wrap="none" rtlCol="0">
              <a:spAutoFit/>
            </a:bodyPr>
            <a:lstStyle/>
            <a:p>
              <a:r>
                <a:rPr lang="en-US" dirty="0"/>
                <a:t>5</a:t>
              </a:r>
            </a:p>
          </p:txBody>
        </p:sp>
      </p:grpSp>
      <p:sp>
        <p:nvSpPr>
          <p:cNvPr id="12" name="TextBox 11"/>
          <p:cNvSpPr txBox="1"/>
          <p:nvPr/>
        </p:nvSpPr>
        <p:spPr>
          <a:xfrm>
            <a:off x="4724399" y="5400483"/>
            <a:ext cx="527434" cy="421361"/>
          </a:xfrm>
          <a:prstGeom prst="rect">
            <a:avLst/>
          </a:prstGeom>
          <a:solidFill>
            <a:schemeClr val="bg2">
              <a:lumMod val="90000"/>
            </a:schemeClr>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itle 1"/>
              <p:cNvSpPr>
                <a:spLocks noGrp="1"/>
              </p:cNvSpPr>
              <p:nvPr>
                <p:ph type="title"/>
              </p:nvPr>
            </p:nvSpPr>
            <p:spPr>
              <a:xfrm>
                <a:off x="628650" y="38100"/>
                <a:ext cx="7886700" cy="1070503"/>
              </a:xfrm>
            </p:spPr>
            <p:txBody>
              <a:bodyPr/>
              <a:lstStyle/>
              <a:p>
                <a:r>
                  <a:rPr lang="en-US" dirty="0"/>
                  <a:t>“Lollipop” = delta function </a:t>
                </a:r>
                <a14:m>
                  <m:oMath xmlns:m="http://schemas.openxmlformats.org/officeDocument/2006/math">
                    <m:r>
                      <a:rPr lang="el-GR" i="1">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28650" y="38100"/>
                <a:ext cx="7886700" cy="1070503"/>
              </a:xfrm>
              <a:blipFill>
                <a:blip r:embed="rId4"/>
                <a:stretch>
                  <a:fillRect l="-3091" b="-96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66700" y="1714500"/>
                <a:ext cx="7886700" cy="4351338"/>
              </a:xfrm>
            </p:spPr>
            <p:txBody>
              <a:bodyPr>
                <a:normAutofit/>
              </a:bodyPr>
              <a:lstStyle/>
              <a:p>
                <a:pPr marL="0" indent="0">
                  <a:buNone/>
                </a:pPr>
                <a:r>
                  <a:rPr lang="en-US" b="0" dirty="0">
                    <a:ea typeface="Cambria Math" panose="02040503050406030204" pitchFamily="18" charset="0"/>
                  </a:rPr>
                  <a:t> </a:t>
                </a:r>
                <a14:m>
                  <m:oMath xmlns:m="http://schemas.openxmlformats.org/officeDocument/2006/math">
                    <m:r>
                      <a:rPr lang="el-GR"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oMath>
                </a14:m>
                <a:r>
                  <a:rPr lang="en-US" dirty="0"/>
                  <a:t>     when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m:t>
                    </m:r>
                    <m:r>
                      <a:rPr lang="en-US" i="1">
                        <a:latin typeface="Cambria Math" panose="02040503050406030204" pitchFamily="18" charset="0"/>
                      </a:rPr>
                      <m:t>0</m:t>
                    </m:r>
                  </m:oMath>
                </a14:m>
                <a:endParaRPr lang="en-US" dirty="0">
                  <a:ea typeface="Cambria Math" panose="02040503050406030204" pitchFamily="18" charset="0"/>
                </a:endParaRPr>
              </a:p>
              <a:p>
                <a:pPr marL="0" indent="0">
                  <a:buNone/>
                </a:pPr>
                <a:r>
                  <a:rPr lang="en-US" dirty="0">
                    <a:ea typeface="Cambria Math" panose="02040503050406030204" pitchFamily="18" charset="0"/>
                  </a:rPr>
                  <a:t> </a:t>
                </a:r>
                <a14:m>
                  <m:oMath xmlns:m="http://schemas.openxmlformats.org/officeDocument/2006/math">
                    <m:r>
                      <a:rPr lang="el-GR" i="1">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]=0</m:t>
                    </m:r>
                  </m:oMath>
                </a14:m>
                <a:r>
                  <a:rPr lang="en-US" dirty="0"/>
                  <a:t>     when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a:p>
                <a:pPr marL="0" indent="0">
                  <a:buNone/>
                </a:pPr>
                <a:endParaRPr lang="en-US" dirty="0"/>
              </a:p>
              <a:p>
                <a:pPr marL="0" indent="0">
                  <a:buNone/>
                </a:pPr>
                <a:endParaRPr lang="en-US" dirty="0"/>
              </a:p>
              <a:p>
                <a:pPr marL="0" indent="0">
                  <a:buNone/>
                </a:pPr>
                <a:r>
                  <a:rPr lang="en-US" dirty="0"/>
                  <a:t>Can shift time/amplitude, e.g.:</a:t>
                </a:r>
              </a:p>
              <a:p>
                <a:pPr marL="0" indent="0">
                  <a:buNone/>
                </a:pPr>
                <a:endParaRPr lang="en-US" dirty="0"/>
              </a:p>
              <a:p>
                <a:pPr marL="0" indent="0">
                  <a:buNone/>
                </a:pPr>
                <a:r>
                  <a:rPr lang="en-US" dirty="0"/>
                  <a:t>5</a:t>
                </a:r>
                <a:r>
                  <a:rPr lang="el-GR" i="1" dirty="0"/>
                  <a:t>δ</a:t>
                </a:r>
                <a:r>
                  <a:rPr lang="en-US" dirty="0"/>
                  <a:t>[</a:t>
                </a:r>
                <a:r>
                  <a:rPr lang="en-US" i="1" dirty="0"/>
                  <a:t>t</a:t>
                </a:r>
                <a:r>
                  <a:rPr lang="en-US" dirty="0"/>
                  <a:t> – 2] = 5   when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=2</m:t>
                    </m:r>
                  </m:oMath>
                </a14:m>
                <a:endParaRPr lang="en-US" dirty="0"/>
              </a:p>
              <a:p>
                <a:pPr marL="0" indent="0">
                  <a:buNone/>
                </a:pPr>
                <a:r>
                  <a:rPr lang="en-US" dirty="0"/>
                  <a:t>5</a:t>
                </a:r>
                <a:r>
                  <a:rPr lang="el-GR" i="1" dirty="0"/>
                  <a:t>δ</a:t>
                </a:r>
                <a:r>
                  <a:rPr lang="en-US" dirty="0"/>
                  <a:t>[</a:t>
                </a:r>
                <a:r>
                  <a:rPr lang="en-US" i="1" dirty="0"/>
                  <a:t>t</a:t>
                </a:r>
                <a:r>
                  <a:rPr lang="en-US" dirty="0"/>
                  <a:t> – 2] = 0   when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≠2</m:t>
                    </m:r>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66700" y="1714500"/>
                <a:ext cx="7886700" cy="4351338"/>
              </a:xfrm>
              <a:blipFill>
                <a:blip r:embed="rId5"/>
                <a:stretch>
                  <a:fillRect l="-1623" t="-2241"/>
                </a:stretch>
              </a:blipFill>
            </p:spPr>
            <p:txBody>
              <a:bodyPr/>
              <a:lstStyle/>
              <a:p>
                <a:r>
                  <a:rPr lang="en-US">
                    <a:noFill/>
                  </a:rPr>
                  <a:t> </a:t>
                </a:r>
              </a:p>
            </p:txBody>
          </p:sp>
        </mc:Fallback>
      </mc:AlternateContent>
      <p:pic>
        <p:nvPicPr>
          <p:cNvPr id="10248" name="Picture 8"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r="49328" b="50495"/>
          <a:stretch/>
        </p:blipFill>
        <p:spPr bwMode="auto">
          <a:xfrm>
            <a:off x="4724399" y="1403350"/>
            <a:ext cx="2959101" cy="1969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1097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448392" y="533400"/>
            <a:ext cx="3520149" cy="5943600"/>
            <a:chOff x="5504144" y="929309"/>
            <a:chExt cx="3520149" cy="5943600"/>
          </a:xfrm>
        </p:grpSpPr>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5555" b="7778"/>
            <a:stretch/>
          </p:blipFill>
          <p:spPr>
            <a:xfrm>
              <a:off x="6453808" y="929309"/>
              <a:ext cx="2570485" cy="5943600"/>
            </a:xfrm>
            <a:prstGeom prst="rect">
              <a:avLst/>
            </a:prstGeom>
          </p:spPr>
        </p:pic>
        <p:sp>
          <p:nvSpPr>
            <p:cNvPr id="6" name="TextBox 5"/>
            <p:cNvSpPr txBox="1"/>
            <p:nvPr/>
          </p:nvSpPr>
          <p:spPr>
            <a:xfrm>
              <a:off x="5754211" y="2259568"/>
              <a:ext cx="837089" cy="461665"/>
            </a:xfrm>
            <a:prstGeom prst="rect">
              <a:avLst/>
            </a:prstGeom>
            <a:noFill/>
          </p:spPr>
          <p:txBody>
            <a:bodyPr wrap="none" rtlCol="0">
              <a:spAutoFit/>
            </a:bodyPr>
            <a:lstStyle/>
            <a:p>
              <a:pPr algn="r"/>
              <a:r>
                <a:rPr lang="en-US" sz="2400" dirty="0"/>
                <a:t>f</a:t>
              </a:r>
              <a:r>
                <a:rPr lang="en-US" sz="2400" baseline="-25000" dirty="0"/>
                <a:t>0</a:t>
              </a:r>
              <a:r>
                <a:rPr lang="el-GR" sz="2400" dirty="0"/>
                <a:t>δ</a:t>
              </a:r>
              <a:r>
                <a:rPr lang="en-US" sz="2400" dirty="0"/>
                <a:t>[t]</a:t>
              </a:r>
            </a:p>
          </p:txBody>
        </p:sp>
        <p:sp>
          <p:nvSpPr>
            <p:cNvPr id="7" name="TextBox 6"/>
            <p:cNvSpPr txBox="1"/>
            <p:nvPr/>
          </p:nvSpPr>
          <p:spPr>
            <a:xfrm>
              <a:off x="5507075" y="3233558"/>
              <a:ext cx="1087156" cy="461665"/>
            </a:xfrm>
            <a:prstGeom prst="rect">
              <a:avLst/>
            </a:prstGeom>
            <a:noFill/>
          </p:spPr>
          <p:txBody>
            <a:bodyPr wrap="none" rtlCol="0">
              <a:spAutoFit/>
            </a:bodyPr>
            <a:lstStyle/>
            <a:p>
              <a:pPr algn="r"/>
              <a:r>
                <a:rPr lang="en-US" sz="2400" dirty="0"/>
                <a:t>f</a:t>
              </a:r>
              <a:r>
                <a:rPr lang="en-US" sz="2400" baseline="-25000" dirty="0"/>
                <a:t>1</a:t>
              </a:r>
              <a:r>
                <a:rPr lang="el-GR" sz="2400" dirty="0"/>
                <a:t>δ</a:t>
              </a:r>
              <a:r>
                <a:rPr lang="en-US" sz="2400" dirty="0"/>
                <a:t>[t-1]</a:t>
              </a:r>
            </a:p>
          </p:txBody>
        </p:sp>
        <p:sp>
          <p:nvSpPr>
            <p:cNvPr id="8" name="TextBox 7"/>
            <p:cNvSpPr txBox="1"/>
            <p:nvPr/>
          </p:nvSpPr>
          <p:spPr>
            <a:xfrm>
              <a:off x="5504144" y="4191000"/>
              <a:ext cx="1087156" cy="461665"/>
            </a:xfrm>
            <a:prstGeom prst="rect">
              <a:avLst/>
            </a:prstGeom>
            <a:noFill/>
          </p:spPr>
          <p:txBody>
            <a:bodyPr wrap="none" rtlCol="0">
              <a:spAutoFit/>
            </a:bodyPr>
            <a:lstStyle/>
            <a:p>
              <a:pPr algn="r"/>
              <a:r>
                <a:rPr lang="en-US" sz="2400" dirty="0"/>
                <a:t>f</a:t>
              </a:r>
              <a:r>
                <a:rPr lang="en-US" sz="2400" baseline="-25000" dirty="0"/>
                <a:t>2</a:t>
              </a:r>
              <a:r>
                <a:rPr lang="el-GR" sz="2400" dirty="0"/>
                <a:t>δ</a:t>
              </a:r>
              <a:r>
                <a:rPr lang="en-US" sz="2400" dirty="0"/>
                <a:t>[t-2]</a:t>
              </a:r>
            </a:p>
          </p:txBody>
        </p:sp>
        <p:sp>
          <p:nvSpPr>
            <p:cNvPr id="9" name="TextBox 8"/>
            <p:cNvSpPr txBox="1"/>
            <p:nvPr/>
          </p:nvSpPr>
          <p:spPr>
            <a:xfrm>
              <a:off x="5504144" y="5143500"/>
              <a:ext cx="1087156" cy="461665"/>
            </a:xfrm>
            <a:prstGeom prst="rect">
              <a:avLst/>
            </a:prstGeom>
            <a:noFill/>
          </p:spPr>
          <p:txBody>
            <a:bodyPr wrap="none" rtlCol="0">
              <a:spAutoFit/>
            </a:bodyPr>
            <a:lstStyle/>
            <a:p>
              <a:pPr algn="r"/>
              <a:r>
                <a:rPr lang="en-US" sz="2400" dirty="0"/>
                <a:t>f</a:t>
              </a:r>
              <a:r>
                <a:rPr lang="en-US" sz="2400" baseline="-25000" dirty="0"/>
                <a:t>3</a:t>
              </a:r>
              <a:r>
                <a:rPr lang="el-GR" sz="2400" dirty="0"/>
                <a:t>δ</a:t>
              </a:r>
              <a:r>
                <a:rPr lang="en-US" sz="2400" dirty="0"/>
                <a:t>[t-3]</a:t>
              </a:r>
            </a:p>
          </p:txBody>
        </p:sp>
        <p:sp>
          <p:nvSpPr>
            <p:cNvPr id="10" name="TextBox 9"/>
            <p:cNvSpPr txBox="1"/>
            <p:nvPr/>
          </p:nvSpPr>
          <p:spPr>
            <a:xfrm>
              <a:off x="5504144" y="6107668"/>
              <a:ext cx="1087156" cy="461665"/>
            </a:xfrm>
            <a:prstGeom prst="rect">
              <a:avLst/>
            </a:prstGeom>
            <a:noFill/>
          </p:spPr>
          <p:txBody>
            <a:bodyPr wrap="none" rtlCol="0">
              <a:spAutoFit/>
            </a:bodyPr>
            <a:lstStyle/>
            <a:p>
              <a:pPr algn="r"/>
              <a:r>
                <a:rPr lang="en-US" sz="2400" dirty="0"/>
                <a:t>f</a:t>
              </a:r>
              <a:r>
                <a:rPr lang="en-US" sz="2400" baseline="-25000" dirty="0"/>
                <a:t>4</a:t>
              </a:r>
              <a:r>
                <a:rPr lang="el-GR" sz="2400" dirty="0"/>
                <a:t>δ</a:t>
              </a:r>
              <a:r>
                <a:rPr lang="en-US" sz="2400" dirty="0"/>
                <a:t>[t-4]</a:t>
              </a:r>
            </a:p>
          </p:txBody>
        </p:sp>
        <p:sp>
          <p:nvSpPr>
            <p:cNvPr id="14" name="TextBox 13"/>
            <p:cNvSpPr txBox="1"/>
            <p:nvPr/>
          </p:nvSpPr>
          <p:spPr>
            <a:xfrm>
              <a:off x="6808352" y="1358868"/>
              <a:ext cx="333746" cy="369332"/>
            </a:xfrm>
            <a:prstGeom prst="rect">
              <a:avLst/>
            </a:prstGeom>
            <a:noFill/>
          </p:spPr>
          <p:txBody>
            <a:bodyPr wrap="none" rtlCol="0">
              <a:spAutoFit/>
            </a:bodyPr>
            <a:lstStyle/>
            <a:p>
              <a:pPr algn="r"/>
              <a:r>
                <a:rPr lang="en-US" dirty="0">
                  <a:solidFill>
                    <a:srgbClr val="0070C0"/>
                  </a:solidFill>
                </a:rPr>
                <a:t>f</a:t>
              </a:r>
              <a:r>
                <a:rPr lang="en-US" baseline="-25000" dirty="0">
                  <a:solidFill>
                    <a:srgbClr val="0070C0"/>
                  </a:solidFill>
                </a:rPr>
                <a:t>0</a:t>
              </a:r>
              <a:endParaRPr lang="en-US" dirty="0">
                <a:solidFill>
                  <a:srgbClr val="0070C0"/>
                </a:solidFill>
              </a:endParaRPr>
            </a:p>
          </p:txBody>
        </p:sp>
        <p:sp>
          <p:nvSpPr>
            <p:cNvPr id="15" name="TextBox 14"/>
            <p:cNvSpPr txBox="1"/>
            <p:nvPr/>
          </p:nvSpPr>
          <p:spPr>
            <a:xfrm>
              <a:off x="7221048" y="1364186"/>
              <a:ext cx="333746" cy="369332"/>
            </a:xfrm>
            <a:prstGeom prst="rect">
              <a:avLst/>
            </a:prstGeom>
            <a:noFill/>
          </p:spPr>
          <p:txBody>
            <a:bodyPr wrap="none" rtlCol="0">
              <a:spAutoFit/>
            </a:bodyPr>
            <a:lstStyle/>
            <a:p>
              <a:pPr algn="r"/>
              <a:r>
                <a:rPr lang="en-US" dirty="0">
                  <a:solidFill>
                    <a:srgbClr val="0070C0"/>
                  </a:solidFill>
                </a:rPr>
                <a:t>f</a:t>
              </a:r>
              <a:r>
                <a:rPr lang="en-US" baseline="-25000" dirty="0">
                  <a:solidFill>
                    <a:srgbClr val="0070C0"/>
                  </a:solidFill>
                </a:rPr>
                <a:t>1</a:t>
              </a:r>
              <a:endParaRPr lang="en-US" dirty="0">
                <a:solidFill>
                  <a:srgbClr val="0070C0"/>
                </a:solidFill>
              </a:endParaRPr>
            </a:p>
          </p:txBody>
        </p:sp>
        <p:sp>
          <p:nvSpPr>
            <p:cNvPr id="16" name="TextBox 15"/>
            <p:cNvSpPr txBox="1"/>
            <p:nvPr/>
          </p:nvSpPr>
          <p:spPr>
            <a:xfrm>
              <a:off x="7631560" y="1367411"/>
              <a:ext cx="333746" cy="369332"/>
            </a:xfrm>
            <a:prstGeom prst="rect">
              <a:avLst/>
            </a:prstGeom>
            <a:noFill/>
          </p:spPr>
          <p:txBody>
            <a:bodyPr wrap="none" rtlCol="0">
              <a:spAutoFit/>
            </a:bodyPr>
            <a:lstStyle/>
            <a:p>
              <a:pPr algn="r"/>
              <a:r>
                <a:rPr lang="en-US" dirty="0">
                  <a:solidFill>
                    <a:srgbClr val="0070C0"/>
                  </a:solidFill>
                </a:rPr>
                <a:t>f</a:t>
              </a:r>
              <a:r>
                <a:rPr lang="en-US" baseline="-25000" dirty="0">
                  <a:solidFill>
                    <a:srgbClr val="0070C0"/>
                  </a:solidFill>
                </a:rPr>
                <a:t>2</a:t>
              </a:r>
              <a:endParaRPr lang="en-US" dirty="0">
                <a:solidFill>
                  <a:srgbClr val="0070C0"/>
                </a:solidFill>
              </a:endParaRPr>
            </a:p>
          </p:txBody>
        </p:sp>
        <p:sp>
          <p:nvSpPr>
            <p:cNvPr id="17" name="TextBox 16"/>
            <p:cNvSpPr txBox="1"/>
            <p:nvPr/>
          </p:nvSpPr>
          <p:spPr>
            <a:xfrm>
              <a:off x="8021889" y="1358868"/>
              <a:ext cx="333746" cy="369332"/>
            </a:xfrm>
            <a:prstGeom prst="rect">
              <a:avLst/>
            </a:prstGeom>
            <a:noFill/>
          </p:spPr>
          <p:txBody>
            <a:bodyPr wrap="none" rtlCol="0">
              <a:spAutoFit/>
            </a:bodyPr>
            <a:lstStyle/>
            <a:p>
              <a:pPr algn="r"/>
              <a:r>
                <a:rPr lang="en-US" dirty="0">
                  <a:solidFill>
                    <a:srgbClr val="0070C0"/>
                  </a:solidFill>
                </a:rPr>
                <a:t>f</a:t>
              </a:r>
              <a:r>
                <a:rPr lang="en-US" baseline="-25000" dirty="0">
                  <a:solidFill>
                    <a:srgbClr val="0070C0"/>
                  </a:solidFill>
                </a:rPr>
                <a:t>3</a:t>
              </a:r>
              <a:endParaRPr lang="en-US" dirty="0">
                <a:solidFill>
                  <a:srgbClr val="0070C0"/>
                </a:solidFill>
              </a:endParaRPr>
            </a:p>
          </p:txBody>
        </p:sp>
        <p:sp>
          <p:nvSpPr>
            <p:cNvPr id="18" name="TextBox 17"/>
            <p:cNvSpPr txBox="1"/>
            <p:nvPr/>
          </p:nvSpPr>
          <p:spPr>
            <a:xfrm>
              <a:off x="8413896" y="1076777"/>
              <a:ext cx="333746" cy="369332"/>
            </a:xfrm>
            <a:prstGeom prst="rect">
              <a:avLst/>
            </a:prstGeom>
            <a:noFill/>
          </p:spPr>
          <p:txBody>
            <a:bodyPr wrap="none" rtlCol="0">
              <a:spAutoFit/>
            </a:bodyPr>
            <a:lstStyle/>
            <a:p>
              <a:pPr algn="r"/>
              <a:r>
                <a:rPr lang="en-US" dirty="0">
                  <a:solidFill>
                    <a:srgbClr val="0070C0"/>
                  </a:solidFill>
                </a:rPr>
                <a:t>f</a:t>
              </a:r>
              <a:r>
                <a:rPr lang="en-US" baseline="-25000" dirty="0">
                  <a:solidFill>
                    <a:srgbClr val="0070C0"/>
                  </a:solidFill>
                </a:rPr>
                <a:t>4</a:t>
              </a:r>
              <a:endParaRPr lang="en-US" dirty="0">
                <a:solidFill>
                  <a:srgbClr val="0070C0"/>
                </a:solidFill>
              </a:endParaRPr>
            </a:p>
          </p:txBody>
        </p:sp>
      </p:grpSp>
      <mc:AlternateContent xmlns:mc="http://schemas.openxmlformats.org/markup-compatibility/2006" xmlns:a14="http://schemas.microsoft.com/office/drawing/2010/main">
        <mc:Choice Requires="a14">
          <p:sp>
            <p:nvSpPr>
              <p:cNvPr id="5" name="TextBox 4"/>
              <p:cNvSpPr txBox="1"/>
              <p:nvPr/>
            </p:nvSpPr>
            <p:spPr>
              <a:xfrm>
                <a:off x="3964809" y="865534"/>
                <a:ext cx="1574470" cy="461665"/>
              </a:xfrm>
              <a:prstGeom prst="rect">
                <a:avLst/>
              </a:prstGeom>
              <a:noFill/>
            </p:spPr>
            <p:txBody>
              <a:bodyPr wrap="none" rtlCol="0">
                <a:spAutoFit/>
              </a:bodyPr>
              <a:lstStyle/>
              <a:p>
                <a14:m>
                  <m:oMath xmlns:m="http://schemas.openxmlformats.org/officeDocument/2006/math">
                    <m:r>
                      <a:rPr lang="en-US" sz="2400" i="1" smtClean="0">
                        <a:solidFill>
                          <a:srgbClr val="0070C0"/>
                        </a:solidFill>
                        <a:latin typeface="Cambria Math" panose="02040503050406030204" pitchFamily="18" charset="0"/>
                        <a:ea typeface="Cambria Math" panose="02040503050406030204" pitchFamily="18" charset="0"/>
                      </a:rPr>
                      <m:t>⨂</m:t>
                    </m:r>
                  </m:oMath>
                </a14:m>
                <a:r>
                  <a:rPr lang="en-US" sz="2400" dirty="0">
                    <a:solidFill>
                      <a:srgbClr val="0070C0"/>
                    </a:solidFill>
                  </a:rPr>
                  <a:t> g[] = ???</a:t>
                </a:r>
              </a:p>
            </p:txBody>
          </p:sp>
        </mc:Choice>
        <mc:Fallback xmlns="">
          <p:sp>
            <p:nvSpPr>
              <p:cNvPr id="5" name="TextBox 4"/>
              <p:cNvSpPr txBox="1">
                <a:spLocks noRot="1" noChangeAspect="1" noMove="1" noResize="1" noEditPoints="1" noAdjustHandles="1" noChangeArrowheads="1" noChangeShapeType="1" noTextEdit="1"/>
              </p:cNvSpPr>
              <p:nvPr/>
            </p:nvSpPr>
            <p:spPr>
              <a:xfrm>
                <a:off x="3964809" y="865534"/>
                <a:ext cx="1574470" cy="461665"/>
              </a:xfrm>
              <a:prstGeom prst="rect">
                <a:avLst/>
              </a:prstGeom>
              <a:blipFill>
                <a:blip r:embed="rId4"/>
                <a:stretch>
                  <a:fillRect l="-1544" t="-10526" r="-4633" b="-28947"/>
                </a:stretch>
              </a:blipFill>
            </p:spPr>
            <p:txBody>
              <a:bodyPr/>
              <a:lstStyle/>
              <a:p>
                <a:r>
                  <a:rPr lang="en-US">
                    <a:noFill/>
                  </a:rPr>
                  <a:t> </a:t>
                </a:r>
              </a:p>
            </p:txBody>
          </p:sp>
        </mc:Fallback>
      </mc:AlternateContent>
      <p:sp>
        <p:nvSpPr>
          <p:cNvPr id="26" name="Rectangle 25"/>
          <p:cNvSpPr/>
          <p:nvPr/>
        </p:nvSpPr>
        <p:spPr>
          <a:xfrm>
            <a:off x="381000" y="457200"/>
            <a:ext cx="8229600" cy="10668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1000" y="1565412"/>
            <a:ext cx="8229600" cy="48353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a:spLocks noGrp="1"/>
          </p:cNvSpPr>
          <p:nvPr>
            <p:ph type="title"/>
          </p:nvPr>
        </p:nvSpPr>
        <p:spPr>
          <a:xfrm>
            <a:off x="0" y="-41908"/>
            <a:ext cx="9144000" cy="646575"/>
          </a:xfrm>
        </p:spPr>
        <p:txBody>
          <a:bodyPr>
            <a:normAutofit/>
          </a:bodyPr>
          <a:lstStyle/>
          <a:p>
            <a:r>
              <a:rPr lang="en-US" sz="4000" dirty="0"/>
              <a:t>f = sum of deltas</a:t>
            </a:r>
          </a:p>
        </p:txBody>
      </p:sp>
    </p:spTree>
    <p:extLst>
      <p:ext uri="{BB962C8B-B14F-4D97-AF65-F5344CB8AC3E}">
        <p14:creationId xmlns:p14="http://schemas.microsoft.com/office/powerpoint/2010/main" val="25585543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448392" y="533400"/>
            <a:ext cx="3520149" cy="5943600"/>
            <a:chOff x="5504144" y="929309"/>
            <a:chExt cx="3520149" cy="5943600"/>
          </a:xfrm>
        </p:grpSpPr>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5555" b="7778"/>
            <a:stretch/>
          </p:blipFill>
          <p:spPr>
            <a:xfrm>
              <a:off x="6453808" y="929309"/>
              <a:ext cx="2570485" cy="5943600"/>
            </a:xfrm>
            <a:prstGeom prst="rect">
              <a:avLst/>
            </a:prstGeom>
          </p:spPr>
        </p:pic>
        <p:sp>
          <p:nvSpPr>
            <p:cNvPr id="6" name="TextBox 5"/>
            <p:cNvSpPr txBox="1"/>
            <p:nvPr/>
          </p:nvSpPr>
          <p:spPr>
            <a:xfrm>
              <a:off x="5754211" y="2259568"/>
              <a:ext cx="837089" cy="461665"/>
            </a:xfrm>
            <a:prstGeom prst="rect">
              <a:avLst/>
            </a:prstGeom>
            <a:noFill/>
          </p:spPr>
          <p:txBody>
            <a:bodyPr wrap="none" rtlCol="0">
              <a:spAutoFit/>
            </a:bodyPr>
            <a:lstStyle/>
            <a:p>
              <a:pPr algn="r"/>
              <a:r>
                <a:rPr lang="en-US" sz="2400" dirty="0"/>
                <a:t>f</a:t>
              </a:r>
              <a:r>
                <a:rPr lang="en-US" sz="2400" baseline="-25000" dirty="0"/>
                <a:t>0</a:t>
              </a:r>
              <a:r>
                <a:rPr lang="el-GR" sz="2400" dirty="0"/>
                <a:t>δ</a:t>
              </a:r>
              <a:r>
                <a:rPr lang="en-US" sz="2400" dirty="0"/>
                <a:t>[t]</a:t>
              </a:r>
            </a:p>
          </p:txBody>
        </p:sp>
        <p:sp>
          <p:nvSpPr>
            <p:cNvPr id="7" name="TextBox 6"/>
            <p:cNvSpPr txBox="1"/>
            <p:nvPr/>
          </p:nvSpPr>
          <p:spPr>
            <a:xfrm>
              <a:off x="5507075" y="3233558"/>
              <a:ext cx="1087156" cy="461665"/>
            </a:xfrm>
            <a:prstGeom prst="rect">
              <a:avLst/>
            </a:prstGeom>
            <a:noFill/>
          </p:spPr>
          <p:txBody>
            <a:bodyPr wrap="none" rtlCol="0">
              <a:spAutoFit/>
            </a:bodyPr>
            <a:lstStyle/>
            <a:p>
              <a:pPr algn="r"/>
              <a:r>
                <a:rPr lang="en-US" sz="2400" dirty="0"/>
                <a:t>f</a:t>
              </a:r>
              <a:r>
                <a:rPr lang="en-US" sz="2400" baseline="-25000" dirty="0"/>
                <a:t>1</a:t>
              </a:r>
              <a:r>
                <a:rPr lang="el-GR" sz="2400" dirty="0"/>
                <a:t>δ</a:t>
              </a:r>
              <a:r>
                <a:rPr lang="en-US" sz="2400" dirty="0"/>
                <a:t>[t-1]</a:t>
              </a:r>
            </a:p>
          </p:txBody>
        </p:sp>
        <p:sp>
          <p:nvSpPr>
            <p:cNvPr id="8" name="TextBox 7"/>
            <p:cNvSpPr txBox="1"/>
            <p:nvPr/>
          </p:nvSpPr>
          <p:spPr>
            <a:xfrm>
              <a:off x="5504144" y="4191000"/>
              <a:ext cx="1087156" cy="461665"/>
            </a:xfrm>
            <a:prstGeom prst="rect">
              <a:avLst/>
            </a:prstGeom>
            <a:noFill/>
          </p:spPr>
          <p:txBody>
            <a:bodyPr wrap="none" rtlCol="0">
              <a:spAutoFit/>
            </a:bodyPr>
            <a:lstStyle/>
            <a:p>
              <a:pPr algn="r"/>
              <a:r>
                <a:rPr lang="en-US" sz="2400" dirty="0"/>
                <a:t>f</a:t>
              </a:r>
              <a:r>
                <a:rPr lang="en-US" sz="2400" baseline="-25000" dirty="0"/>
                <a:t>2</a:t>
              </a:r>
              <a:r>
                <a:rPr lang="el-GR" sz="2400" dirty="0"/>
                <a:t>δ</a:t>
              </a:r>
              <a:r>
                <a:rPr lang="en-US" sz="2400" dirty="0"/>
                <a:t>[t-2]</a:t>
              </a:r>
            </a:p>
          </p:txBody>
        </p:sp>
        <p:sp>
          <p:nvSpPr>
            <p:cNvPr id="9" name="TextBox 8"/>
            <p:cNvSpPr txBox="1"/>
            <p:nvPr/>
          </p:nvSpPr>
          <p:spPr>
            <a:xfrm>
              <a:off x="5504144" y="5143500"/>
              <a:ext cx="1087156" cy="461665"/>
            </a:xfrm>
            <a:prstGeom prst="rect">
              <a:avLst/>
            </a:prstGeom>
            <a:noFill/>
          </p:spPr>
          <p:txBody>
            <a:bodyPr wrap="none" rtlCol="0">
              <a:spAutoFit/>
            </a:bodyPr>
            <a:lstStyle/>
            <a:p>
              <a:pPr algn="r"/>
              <a:r>
                <a:rPr lang="en-US" sz="2400" dirty="0"/>
                <a:t>f</a:t>
              </a:r>
              <a:r>
                <a:rPr lang="en-US" sz="2400" baseline="-25000" dirty="0"/>
                <a:t>3</a:t>
              </a:r>
              <a:r>
                <a:rPr lang="el-GR" sz="2400" dirty="0"/>
                <a:t>δ</a:t>
              </a:r>
              <a:r>
                <a:rPr lang="en-US" sz="2400" dirty="0"/>
                <a:t>[t-3]</a:t>
              </a:r>
            </a:p>
          </p:txBody>
        </p:sp>
        <p:sp>
          <p:nvSpPr>
            <p:cNvPr id="10" name="TextBox 9"/>
            <p:cNvSpPr txBox="1"/>
            <p:nvPr/>
          </p:nvSpPr>
          <p:spPr>
            <a:xfrm>
              <a:off x="5504144" y="6107668"/>
              <a:ext cx="1087156" cy="461665"/>
            </a:xfrm>
            <a:prstGeom prst="rect">
              <a:avLst/>
            </a:prstGeom>
            <a:noFill/>
          </p:spPr>
          <p:txBody>
            <a:bodyPr wrap="none" rtlCol="0">
              <a:spAutoFit/>
            </a:bodyPr>
            <a:lstStyle/>
            <a:p>
              <a:pPr algn="r"/>
              <a:r>
                <a:rPr lang="en-US" sz="2400" dirty="0"/>
                <a:t>f</a:t>
              </a:r>
              <a:r>
                <a:rPr lang="en-US" sz="2400" baseline="-25000" dirty="0"/>
                <a:t>4</a:t>
              </a:r>
              <a:r>
                <a:rPr lang="el-GR" sz="2400" dirty="0"/>
                <a:t>δ</a:t>
              </a:r>
              <a:r>
                <a:rPr lang="en-US" sz="2400" dirty="0"/>
                <a:t>[t-4]</a:t>
              </a:r>
            </a:p>
          </p:txBody>
        </p:sp>
        <p:sp>
          <p:nvSpPr>
            <p:cNvPr id="14" name="TextBox 13"/>
            <p:cNvSpPr txBox="1"/>
            <p:nvPr/>
          </p:nvSpPr>
          <p:spPr>
            <a:xfrm>
              <a:off x="6808352" y="1358868"/>
              <a:ext cx="333746" cy="369332"/>
            </a:xfrm>
            <a:prstGeom prst="rect">
              <a:avLst/>
            </a:prstGeom>
            <a:noFill/>
          </p:spPr>
          <p:txBody>
            <a:bodyPr wrap="none" rtlCol="0">
              <a:spAutoFit/>
            </a:bodyPr>
            <a:lstStyle/>
            <a:p>
              <a:pPr algn="r"/>
              <a:r>
                <a:rPr lang="en-US" dirty="0">
                  <a:solidFill>
                    <a:srgbClr val="0070C0"/>
                  </a:solidFill>
                </a:rPr>
                <a:t>f</a:t>
              </a:r>
              <a:r>
                <a:rPr lang="en-US" baseline="-25000" dirty="0">
                  <a:solidFill>
                    <a:srgbClr val="0070C0"/>
                  </a:solidFill>
                </a:rPr>
                <a:t>0</a:t>
              </a:r>
              <a:endParaRPr lang="en-US" dirty="0">
                <a:solidFill>
                  <a:srgbClr val="0070C0"/>
                </a:solidFill>
              </a:endParaRPr>
            </a:p>
          </p:txBody>
        </p:sp>
        <p:sp>
          <p:nvSpPr>
            <p:cNvPr id="15" name="TextBox 14"/>
            <p:cNvSpPr txBox="1"/>
            <p:nvPr/>
          </p:nvSpPr>
          <p:spPr>
            <a:xfrm>
              <a:off x="7221048" y="1364186"/>
              <a:ext cx="333746" cy="369332"/>
            </a:xfrm>
            <a:prstGeom prst="rect">
              <a:avLst/>
            </a:prstGeom>
            <a:noFill/>
          </p:spPr>
          <p:txBody>
            <a:bodyPr wrap="none" rtlCol="0">
              <a:spAutoFit/>
            </a:bodyPr>
            <a:lstStyle/>
            <a:p>
              <a:pPr algn="r"/>
              <a:r>
                <a:rPr lang="en-US" dirty="0">
                  <a:solidFill>
                    <a:srgbClr val="0070C0"/>
                  </a:solidFill>
                </a:rPr>
                <a:t>f</a:t>
              </a:r>
              <a:r>
                <a:rPr lang="en-US" baseline="-25000" dirty="0">
                  <a:solidFill>
                    <a:srgbClr val="0070C0"/>
                  </a:solidFill>
                </a:rPr>
                <a:t>1</a:t>
              </a:r>
              <a:endParaRPr lang="en-US" dirty="0">
                <a:solidFill>
                  <a:srgbClr val="0070C0"/>
                </a:solidFill>
              </a:endParaRPr>
            </a:p>
          </p:txBody>
        </p:sp>
        <p:sp>
          <p:nvSpPr>
            <p:cNvPr id="16" name="TextBox 15"/>
            <p:cNvSpPr txBox="1"/>
            <p:nvPr/>
          </p:nvSpPr>
          <p:spPr>
            <a:xfrm>
              <a:off x="7631560" y="1367411"/>
              <a:ext cx="333746" cy="369332"/>
            </a:xfrm>
            <a:prstGeom prst="rect">
              <a:avLst/>
            </a:prstGeom>
            <a:noFill/>
          </p:spPr>
          <p:txBody>
            <a:bodyPr wrap="none" rtlCol="0">
              <a:spAutoFit/>
            </a:bodyPr>
            <a:lstStyle/>
            <a:p>
              <a:pPr algn="r"/>
              <a:r>
                <a:rPr lang="en-US" dirty="0">
                  <a:solidFill>
                    <a:srgbClr val="0070C0"/>
                  </a:solidFill>
                </a:rPr>
                <a:t>f</a:t>
              </a:r>
              <a:r>
                <a:rPr lang="en-US" baseline="-25000" dirty="0">
                  <a:solidFill>
                    <a:srgbClr val="0070C0"/>
                  </a:solidFill>
                </a:rPr>
                <a:t>2</a:t>
              </a:r>
              <a:endParaRPr lang="en-US" dirty="0">
                <a:solidFill>
                  <a:srgbClr val="0070C0"/>
                </a:solidFill>
              </a:endParaRPr>
            </a:p>
          </p:txBody>
        </p:sp>
        <p:sp>
          <p:nvSpPr>
            <p:cNvPr id="17" name="TextBox 16"/>
            <p:cNvSpPr txBox="1"/>
            <p:nvPr/>
          </p:nvSpPr>
          <p:spPr>
            <a:xfrm>
              <a:off x="8021889" y="1358868"/>
              <a:ext cx="333746" cy="369332"/>
            </a:xfrm>
            <a:prstGeom prst="rect">
              <a:avLst/>
            </a:prstGeom>
            <a:noFill/>
          </p:spPr>
          <p:txBody>
            <a:bodyPr wrap="none" rtlCol="0">
              <a:spAutoFit/>
            </a:bodyPr>
            <a:lstStyle/>
            <a:p>
              <a:pPr algn="r"/>
              <a:r>
                <a:rPr lang="en-US" dirty="0">
                  <a:solidFill>
                    <a:srgbClr val="0070C0"/>
                  </a:solidFill>
                </a:rPr>
                <a:t>f</a:t>
              </a:r>
              <a:r>
                <a:rPr lang="en-US" baseline="-25000" dirty="0">
                  <a:solidFill>
                    <a:srgbClr val="0070C0"/>
                  </a:solidFill>
                </a:rPr>
                <a:t>3</a:t>
              </a:r>
              <a:endParaRPr lang="en-US" dirty="0">
                <a:solidFill>
                  <a:srgbClr val="0070C0"/>
                </a:solidFill>
              </a:endParaRPr>
            </a:p>
          </p:txBody>
        </p:sp>
        <p:sp>
          <p:nvSpPr>
            <p:cNvPr id="18" name="TextBox 17"/>
            <p:cNvSpPr txBox="1"/>
            <p:nvPr/>
          </p:nvSpPr>
          <p:spPr>
            <a:xfrm>
              <a:off x="8413896" y="1076777"/>
              <a:ext cx="333746" cy="369332"/>
            </a:xfrm>
            <a:prstGeom prst="rect">
              <a:avLst/>
            </a:prstGeom>
            <a:noFill/>
          </p:spPr>
          <p:txBody>
            <a:bodyPr wrap="none" rtlCol="0">
              <a:spAutoFit/>
            </a:bodyPr>
            <a:lstStyle/>
            <a:p>
              <a:pPr algn="r"/>
              <a:r>
                <a:rPr lang="en-US" dirty="0">
                  <a:solidFill>
                    <a:srgbClr val="0070C0"/>
                  </a:solidFill>
                </a:rPr>
                <a:t>f</a:t>
              </a:r>
              <a:r>
                <a:rPr lang="en-US" baseline="-25000" dirty="0">
                  <a:solidFill>
                    <a:srgbClr val="0070C0"/>
                  </a:solidFill>
                </a:rPr>
                <a:t>4</a:t>
              </a:r>
              <a:endParaRPr lang="en-US" dirty="0">
                <a:solidFill>
                  <a:srgbClr val="0070C0"/>
                </a:solidFill>
              </a:endParaRPr>
            </a:p>
          </p:txBody>
        </p:sp>
      </p:grpSp>
      <mc:AlternateContent xmlns:mc="http://schemas.openxmlformats.org/markup-compatibility/2006" xmlns:a14="http://schemas.microsoft.com/office/drawing/2010/main">
        <mc:Choice Requires="a14">
          <p:sp>
            <p:nvSpPr>
              <p:cNvPr id="5" name="TextBox 4"/>
              <p:cNvSpPr txBox="1"/>
              <p:nvPr/>
            </p:nvSpPr>
            <p:spPr>
              <a:xfrm>
                <a:off x="3964809" y="865534"/>
                <a:ext cx="1574470" cy="461665"/>
              </a:xfrm>
              <a:prstGeom prst="rect">
                <a:avLst/>
              </a:prstGeom>
              <a:noFill/>
            </p:spPr>
            <p:txBody>
              <a:bodyPr wrap="none" rtlCol="0">
                <a:spAutoFit/>
              </a:bodyPr>
              <a:lstStyle/>
              <a:p>
                <a14:m>
                  <m:oMath xmlns:m="http://schemas.openxmlformats.org/officeDocument/2006/math">
                    <m:r>
                      <a:rPr lang="en-US" sz="2400" i="1" smtClean="0">
                        <a:solidFill>
                          <a:srgbClr val="0070C0"/>
                        </a:solidFill>
                        <a:latin typeface="Cambria Math" panose="02040503050406030204" pitchFamily="18" charset="0"/>
                        <a:ea typeface="Cambria Math" panose="02040503050406030204" pitchFamily="18" charset="0"/>
                      </a:rPr>
                      <m:t>⨂</m:t>
                    </m:r>
                  </m:oMath>
                </a14:m>
                <a:r>
                  <a:rPr lang="en-US" sz="2400" dirty="0">
                    <a:solidFill>
                      <a:srgbClr val="0070C0"/>
                    </a:solidFill>
                  </a:rPr>
                  <a:t> g[] = ???</a:t>
                </a:r>
              </a:p>
            </p:txBody>
          </p:sp>
        </mc:Choice>
        <mc:Fallback xmlns="">
          <p:sp>
            <p:nvSpPr>
              <p:cNvPr id="5" name="TextBox 4"/>
              <p:cNvSpPr txBox="1">
                <a:spLocks noRot="1" noChangeAspect="1" noMove="1" noResize="1" noEditPoints="1" noAdjustHandles="1" noChangeArrowheads="1" noChangeShapeType="1" noTextEdit="1"/>
              </p:cNvSpPr>
              <p:nvPr/>
            </p:nvSpPr>
            <p:spPr>
              <a:xfrm>
                <a:off x="3964809" y="865534"/>
                <a:ext cx="1574470" cy="461665"/>
              </a:xfrm>
              <a:prstGeom prst="rect">
                <a:avLst/>
              </a:prstGeom>
              <a:blipFill>
                <a:blip r:embed="rId4"/>
                <a:stretch>
                  <a:fillRect l="-1544" t="-10526" r="-4633"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964809" y="1796450"/>
                <a:ext cx="1574470" cy="461665"/>
              </a:xfrm>
              <a:prstGeom prst="rect">
                <a:avLst/>
              </a:prstGeom>
              <a:noFill/>
            </p:spPr>
            <p:txBody>
              <a:bodyPr wrap="none" rtlCol="0">
                <a:spAutoFit/>
              </a:bodyPr>
              <a:lstStyle/>
              <a:p>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oMath>
                </a14:m>
                <a:r>
                  <a:rPr lang="en-US" sz="2400" dirty="0"/>
                  <a:t> g[] = ???</a:t>
                </a:r>
              </a:p>
            </p:txBody>
          </p:sp>
        </mc:Choice>
        <mc:Fallback xmlns="">
          <p:sp>
            <p:nvSpPr>
              <p:cNvPr id="20" name="TextBox 19"/>
              <p:cNvSpPr txBox="1">
                <a:spLocks noRot="1" noChangeAspect="1" noMove="1" noResize="1" noEditPoints="1" noAdjustHandles="1" noChangeArrowheads="1" noChangeShapeType="1" noTextEdit="1"/>
              </p:cNvSpPr>
              <p:nvPr/>
            </p:nvSpPr>
            <p:spPr>
              <a:xfrm>
                <a:off x="3964809" y="1796450"/>
                <a:ext cx="1574470" cy="461665"/>
              </a:xfrm>
              <a:prstGeom prst="rect">
                <a:avLst/>
              </a:prstGeom>
              <a:blipFill>
                <a:blip r:embed="rId5"/>
                <a:stretch>
                  <a:fillRect l="-1544" t="-10667" r="-4633"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964809" y="2836477"/>
                <a:ext cx="1574470" cy="461665"/>
              </a:xfrm>
              <a:prstGeom prst="rect">
                <a:avLst/>
              </a:prstGeom>
              <a:noFill/>
            </p:spPr>
            <p:txBody>
              <a:bodyPr wrap="none" rtlCol="0">
                <a:spAutoFit/>
              </a:bodyPr>
              <a:lstStyle/>
              <a:p>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g[] = ???</a:t>
                </a:r>
              </a:p>
            </p:txBody>
          </p:sp>
        </mc:Choice>
        <mc:Fallback xmlns="">
          <p:sp>
            <p:nvSpPr>
              <p:cNvPr id="21" name="TextBox 20"/>
              <p:cNvSpPr txBox="1">
                <a:spLocks noRot="1" noChangeAspect="1" noMove="1" noResize="1" noEditPoints="1" noAdjustHandles="1" noChangeArrowheads="1" noChangeShapeType="1" noTextEdit="1"/>
              </p:cNvSpPr>
              <p:nvPr/>
            </p:nvSpPr>
            <p:spPr>
              <a:xfrm>
                <a:off x="3964809" y="2836477"/>
                <a:ext cx="1574470" cy="461665"/>
              </a:xfrm>
              <a:prstGeom prst="rect">
                <a:avLst/>
              </a:prstGeom>
              <a:blipFill>
                <a:blip r:embed="rId6"/>
                <a:stretch>
                  <a:fillRect l="-1544" t="-10526" r="-4633"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3964809" y="3767393"/>
                <a:ext cx="1574470" cy="461665"/>
              </a:xfrm>
              <a:prstGeom prst="rect">
                <a:avLst/>
              </a:prstGeom>
              <a:noFill/>
            </p:spPr>
            <p:txBody>
              <a:bodyPr wrap="none" rtlCol="0">
                <a:spAutoFit/>
              </a:bodyPr>
              <a:lstStyle/>
              <a:p>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g[] = ???</a:t>
                </a:r>
              </a:p>
            </p:txBody>
          </p:sp>
        </mc:Choice>
        <mc:Fallback xmlns="">
          <p:sp>
            <p:nvSpPr>
              <p:cNvPr id="22" name="TextBox 21"/>
              <p:cNvSpPr txBox="1">
                <a:spLocks noRot="1" noChangeAspect="1" noMove="1" noResize="1" noEditPoints="1" noAdjustHandles="1" noChangeArrowheads="1" noChangeShapeType="1" noTextEdit="1"/>
              </p:cNvSpPr>
              <p:nvPr/>
            </p:nvSpPr>
            <p:spPr>
              <a:xfrm>
                <a:off x="3964809" y="3767393"/>
                <a:ext cx="1574470" cy="461665"/>
              </a:xfrm>
              <a:prstGeom prst="rect">
                <a:avLst/>
              </a:prstGeom>
              <a:blipFill>
                <a:blip r:embed="rId7"/>
                <a:stretch>
                  <a:fillRect l="-1544" t="-10526" r="-4633"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964809" y="4791500"/>
                <a:ext cx="1574470" cy="461665"/>
              </a:xfrm>
              <a:prstGeom prst="rect">
                <a:avLst/>
              </a:prstGeom>
              <a:noFill/>
            </p:spPr>
            <p:txBody>
              <a:bodyPr wrap="none" rtlCol="0">
                <a:spAutoFit/>
              </a:bodyPr>
              <a:lstStyle/>
              <a:p>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g[] = ???</a:t>
                </a:r>
              </a:p>
            </p:txBody>
          </p:sp>
        </mc:Choice>
        <mc:Fallback xmlns="">
          <p:sp>
            <p:nvSpPr>
              <p:cNvPr id="23" name="TextBox 22"/>
              <p:cNvSpPr txBox="1">
                <a:spLocks noRot="1" noChangeAspect="1" noMove="1" noResize="1" noEditPoints="1" noAdjustHandles="1" noChangeArrowheads="1" noChangeShapeType="1" noTextEdit="1"/>
              </p:cNvSpPr>
              <p:nvPr/>
            </p:nvSpPr>
            <p:spPr>
              <a:xfrm>
                <a:off x="3964809" y="4791500"/>
                <a:ext cx="1574470" cy="461665"/>
              </a:xfrm>
              <a:prstGeom prst="rect">
                <a:avLst/>
              </a:prstGeom>
              <a:blipFill>
                <a:blip r:embed="rId8"/>
                <a:stretch>
                  <a:fillRect l="-1544" t="-10526" r="-4633"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3964809" y="5711759"/>
                <a:ext cx="1574470" cy="461665"/>
              </a:xfrm>
              <a:prstGeom prst="rect">
                <a:avLst/>
              </a:prstGeom>
              <a:noFill/>
            </p:spPr>
            <p:txBody>
              <a:bodyPr wrap="none" rtlCol="0">
                <a:spAutoFit/>
              </a:bodyPr>
              <a:lstStyle/>
              <a:p>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g[] = ???</a:t>
                </a:r>
              </a:p>
            </p:txBody>
          </p:sp>
        </mc:Choice>
        <mc:Fallback xmlns="">
          <p:sp>
            <p:nvSpPr>
              <p:cNvPr id="24" name="TextBox 23"/>
              <p:cNvSpPr txBox="1">
                <a:spLocks noRot="1" noChangeAspect="1" noMove="1" noResize="1" noEditPoints="1" noAdjustHandles="1" noChangeArrowheads="1" noChangeShapeType="1" noTextEdit="1"/>
              </p:cNvSpPr>
              <p:nvPr/>
            </p:nvSpPr>
            <p:spPr>
              <a:xfrm>
                <a:off x="3964809" y="5711759"/>
                <a:ext cx="1574470" cy="461665"/>
              </a:xfrm>
              <a:prstGeom prst="rect">
                <a:avLst/>
              </a:prstGeom>
              <a:blipFill>
                <a:blip r:embed="rId9"/>
                <a:stretch>
                  <a:fillRect l="-1544" t="-10526" r="-4633" b="-28947"/>
                </a:stretch>
              </a:blipFill>
            </p:spPr>
            <p:txBody>
              <a:bodyPr/>
              <a:lstStyle/>
              <a:p>
                <a:r>
                  <a:rPr lang="en-US">
                    <a:noFill/>
                  </a:rPr>
                  <a:t> </a:t>
                </a:r>
              </a:p>
            </p:txBody>
          </p:sp>
        </mc:Fallback>
      </mc:AlternateContent>
      <p:sp>
        <p:nvSpPr>
          <p:cNvPr id="26" name="Rectangle 25"/>
          <p:cNvSpPr/>
          <p:nvPr/>
        </p:nvSpPr>
        <p:spPr>
          <a:xfrm>
            <a:off x="381000" y="457200"/>
            <a:ext cx="8229600" cy="10668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1000" y="1565412"/>
            <a:ext cx="8229600" cy="48353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a:spLocks noGrp="1"/>
          </p:cNvSpPr>
          <p:nvPr>
            <p:ph type="title"/>
          </p:nvPr>
        </p:nvSpPr>
        <p:spPr>
          <a:xfrm>
            <a:off x="0" y="-41908"/>
            <a:ext cx="9144000" cy="646575"/>
          </a:xfrm>
        </p:spPr>
        <p:txBody>
          <a:bodyPr>
            <a:normAutofit/>
          </a:bodyPr>
          <a:lstStyle/>
          <a:p>
            <a:r>
              <a:rPr lang="en-US" sz="4000" dirty="0"/>
              <a:t>Divide and conquer …</a:t>
            </a:r>
          </a:p>
        </p:txBody>
      </p:sp>
    </p:spTree>
    <p:extLst>
      <p:ext uri="{BB962C8B-B14F-4D97-AF65-F5344CB8AC3E}">
        <p14:creationId xmlns:p14="http://schemas.microsoft.com/office/powerpoint/2010/main" val="8416770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52400" y="114300"/>
                <a:ext cx="8839200" cy="1325563"/>
              </a:xfrm>
            </p:spPr>
            <p:txBody>
              <a:bodyPr/>
              <a:lstStyle/>
              <a:p>
                <a:r>
                  <a:rPr lang="en-US" dirty="0"/>
                  <a:t>What is   </a:t>
                </a:r>
                <a14:m>
                  <m:oMath xmlns:m="http://schemas.openxmlformats.org/officeDocument/2006/math">
                    <m:r>
                      <a:rPr lang="en-US" b="0" i="0" smtClean="0">
                        <a:solidFill>
                          <a:schemeClr val="tx1"/>
                        </a:solidFill>
                        <a:latin typeface="Cambria Math" panose="02040503050406030204" pitchFamily="18" charset="0"/>
                        <a:ea typeface="Cambria Math" panose="02040503050406030204" pitchFamily="18" charset="0"/>
                      </a:rPr>
                      <m:t>(</m:t>
                    </m:r>
                    <m:r>
                      <a:rPr lang="en-US" i="1" smtClean="0">
                        <a:solidFill>
                          <a:schemeClr val="tx1"/>
                        </a:solidFill>
                        <a:latin typeface="Cambria Math" panose="02040503050406030204" pitchFamily="18" charset="0"/>
                        <a:ea typeface="Cambria Math" panose="02040503050406030204" pitchFamily="18" charset="0"/>
                      </a:rPr>
                      <m:t>𝛿</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52400" y="114300"/>
                <a:ext cx="8839200" cy="1325563"/>
              </a:xfrm>
              <a:blipFill>
                <a:blip r:embed="rId3"/>
                <a:stretch>
                  <a:fillRect l="-27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AutoShape 2" descr="{\displaystyle (f*g)[n]=\sum _{m=-\infty }^{\infty }f[m]g[n-m]}"/>
              <p:cNvSpPr>
                <a:spLocks noGrp="1" noChangeAspect="1" noChangeArrowheads="1"/>
              </p:cNvSpPr>
              <p:nvPr>
                <p:ph idx="1"/>
              </p:nvPr>
            </p:nvSpPr>
            <p:spPr bwMode="auto">
              <a:xfrm>
                <a:off x="628650" y="1562100"/>
                <a:ext cx="7886700" cy="5143500"/>
              </a:xfrm>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rmAutofit fontScale="70000" lnSpcReduction="20000"/>
              </a:bodyPr>
              <a:lstStyle/>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solidFill>
                                <a:srgbClr val="0070C0"/>
                              </a:solidFill>
                              <a:latin typeface="Cambria Math" panose="02040503050406030204" pitchFamily="18" charset="0"/>
                            </a:rPr>
                            <m:t>𝑓</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𝑔</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𝑡</m:t>
                          </m:r>
                        </m:sup>
                        <m:e>
                          <m:r>
                            <a:rPr lang="en-US" b="0" i="1" smtClean="0">
                              <a:solidFill>
                                <a:srgbClr val="0070C0"/>
                              </a:solidFill>
                              <a:latin typeface="Cambria Math" panose="02040503050406030204" pitchFamily="18" charset="0"/>
                            </a:rPr>
                            <m:t>𝑓</m:t>
                          </m:r>
                          <m:d>
                            <m:dPr>
                              <m:begChr m:val="["/>
                              <m:endChr m:val="]"/>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𝑘</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e>
                      </m:nary>
                      <m:r>
                        <a:rPr lang="en-US" b="0" i="1" smtClean="0">
                          <a:latin typeface="Cambria Math" panose="02040503050406030204" pitchFamily="18" charset="0"/>
                        </a:rPr>
                        <m:t>] </m:t>
                      </m:r>
                    </m:oMath>
                  </m:oMathPara>
                </a14:m>
                <a:endParaRPr lang="en-US" dirty="0"/>
              </a:p>
              <a:p>
                <a:pPr marL="0" indent="0">
                  <a:buNone/>
                </a:pPr>
                <a:endParaRPr lang="en-US" dirty="0"/>
              </a:p>
              <a:p>
                <a:pPr marL="0" indent="0">
                  <a:buNone/>
                </a:pPr>
                <a:r>
                  <a:rPr lang="en-US" sz="4600" dirty="0"/>
                  <a:t>Replace </a:t>
                </a:r>
                <a:r>
                  <a:rPr lang="en-US" sz="4600" i="1" dirty="0">
                    <a:solidFill>
                      <a:srgbClr val="0070C0"/>
                    </a:solidFill>
                  </a:rPr>
                  <a:t>f </a:t>
                </a:r>
                <a:r>
                  <a:rPr lang="en-US" sz="4600" dirty="0"/>
                  <a:t>with</a:t>
                </a:r>
                <a:r>
                  <a:rPr lang="en-US" sz="4600" i="1" dirty="0">
                    <a:solidFill>
                      <a:srgbClr val="0070C0"/>
                    </a:solidFill>
                  </a:rPr>
                  <a:t> </a:t>
                </a:r>
                <a:r>
                  <a:rPr lang="el-GR" sz="4600" i="1" dirty="0">
                    <a:solidFill>
                      <a:srgbClr val="0070C0"/>
                    </a:solidFill>
                  </a:rPr>
                  <a:t>δ</a:t>
                </a:r>
                <a:r>
                  <a:rPr lang="en-US" sz="4600" dirty="0"/>
                  <a: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m:t>
                          </m:r>
                          <m: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𝑡</m:t>
                          </m:r>
                        </m:sup>
                        <m:e>
                          <m:r>
                            <a:rPr lang="en-US" i="1" smtClean="0">
                              <a:solidFill>
                                <a:srgbClr val="0070C0"/>
                              </a:solidFill>
                              <a:latin typeface="Cambria Math" panose="02040503050406030204" pitchFamily="18" charset="0"/>
                              <a:ea typeface="Cambria Math" panose="02040503050406030204" pitchFamily="18" charset="0"/>
                            </a:rPr>
                            <m:t>𝛿</m:t>
                          </m:r>
                          <m:d>
                            <m:dPr>
                              <m:begChr m:val="["/>
                              <m:endChr m:val="]"/>
                              <m:ctrlPr>
                                <a:rPr lang="en-US" i="1">
                                  <a:solidFill>
                                    <a:srgbClr val="0070C0"/>
                                  </a:solidFill>
                                  <a:latin typeface="Cambria Math" panose="02040503050406030204" pitchFamily="18" charset="0"/>
                                </a:rPr>
                              </m:ctrlPr>
                            </m:dPr>
                            <m:e>
                              <m:r>
                                <a:rPr lang="en-US" i="1">
                                  <a:solidFill>
                                    <a:srgbClr val="0070C0"/>
                                  </a:solidFill>
                                  <a:latin typeface="Cambria Math" panose="02040503050406030204" pitchFamily="18" charset="0"/>
                                </a:rPr>
                                <m:t>𝑘</m:t>
                              </m:r>
                            </m:e>
                          </m:d>
                          <m:r>
                            <a:rPr lang="en-US" i="1">
                              <a:latin typeface="Cambria Math" panose="02040503050406030204" pitchFamily="18" charset="0"/>
                            </a:rPr>
                            <m:t>𝑔</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e>
                      </m:nary>
                      <m:r>
                        <a:rPr lang="en-US" i="1">
                          <a:latin typeface="Cambria Math" panose="02040503050406030204" pitchFamily="18" charset="0"/>
                        </a:rPr>
                        <m:t>] </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sz="3400" i="1">
                          <a:latin typeface="Cambria Math" panose="02040503050406030204" pitchFamily="18" charset="0"/>
                        </a:rPr>
                        <m:t>=</m:t>
                      </m:r>
                      <m:r>
                        <a:rPr lang="en-US" sz="3400" i="1" smtClean="0">
                          <a:solidFill>
                            <a:srgbClr val="0070C0"/>
                          </a:solidFill>
                          <a:latin typeface="Cambria Math" panose="02040503050406030204" pitchFamily="18" charset="0"/>
                          <a:ea typeface="Cambria Math" panose="02040503050406030204" pitchFamily="18" charset="0"/>
                        </a:rPr>
                        <m:t>𝛿</m:t>
                      </m:r>
                      <m:d>
                        <m:dPr>
                          <m:begChr m:val="["/>
                          <m:endChr m:val="]"/>
                          <m:ctrlPr>
                            <a:rPr lang="en-US" sz="3400" b="0" i="1" smtClean="0">
                              <a:solidFill>
                                <a:srgbClr val="0070C0"/>
                              </a:solidFill>
                              <a:latin typeface="Cambria Math" panose="02040503050406030204" pitchFamily="18" charset="0"/>
                            </a:rPr>
                          </m:ctrlPr>
                        </m:dPr>
                        <m:e>
                          <m:r>
                            <a:rPr lang="en-US" sz="3400" b="0" i="1" smtClean="0">
                              <a:solidFill>
                                <a:srgbClr val="0070C0"/>
                              </a:solidFill>
                              <a:latin typeface="Cambria Math" panose="02040503050406030204" pitchFamily="18" charset="0"/>
                            </a:rPr>
                            <m:t>0</m:t>
                          </m:r>
                        </m:e>
                      </m:d>
                      <m:r>
                        <a:rPr lang="en-US" sz="3400" b="0" i="1" smtClean="0">
                          <a:latin typeface="Cambria Math" panose="02040503050406030204" pitchFamily="18" charset="0"/>
                        </a:rPr>
                        <m:t>𝑔</m:t>
                      </m:r>
                      <m:d>
                        <m:dPr>
                          <m:begChr m:val="["/>
                          <m:endChr m:val="]"/>
                          <m:ctrlPr>
                            <a:rPr lang="en-US" sz="3400" b="0" i="1" smtClean="0">
                              <a:latin typeface="Cambria Math" panose="02040503050406030204" pitchFamily="18" charset="0"/>
                            </a:rPr>
                          </m:ctrlPr>
                        </m:dPr>
                        <m:e>
                          <m:r>
                            <a:rPr lang="en-US" sz="3400" b="0" i="1" smtClean="0">
                              <a:latin typeface="Cambria Math" panose="02040503050406030204" pitchFamily="18" charset="0"/>
                            </a:rPr>
                            <m:t>𝑡</m:t>
                          </m:r>
                        </m:e>
                      </m:d>
                      <m:r>
                        <a:rPr lang="en-US" sz="3400" b="0" i="1" smtClean="0">
                          <a:latin typeface="Cambria Math" panose="02040503050406030204" pitchFamily="18" charset="0"/>
                        </a:rPr>
                        <m:t>+</m:t>
                      </m:r>
                      <m:r>
                        <a:rPr lang="en-US" sz="3400" i="1" strike="sngStrike">
                          <a:solidFill>
                            <a:srgbClr val="0070C0"/>
                          </a:solidFill>
                          <a:latin typeface="Cambria Math" panose="02040503050406030204" pitchFamily="18" charset="0"/>
                          <a:ea typeface="Cambria Math" panose="02040503050406030204" pitchFamily="18" charset="0"/>
                        </a:rPr>
                        <m:t>𝛿</m:t>
                      </m:r>
                      <m:d>
                        <m:dPr>
                          <m:begChr m:val="["/>
                          <m:endChr m:val="]"/>
                          <m:ctrlPr>
                            <a:rPr lang="en-US" sz="3400" i="1" strike="sngStrike">
                              <a:solidFill>
                                <a:srgbClr val="0070C0"/>
                              </a:solidFill>
                              <a:latin typeface="Cambria Math" panose="02040503050406030204" pitchFamily="18" charset="0"/>
                            </a:rPr>
                          </m:ctrlPr>
                        </m:dPr>
                        <m:e>
                          <m:r>
                            <a:rPr lang="en-US" sz="3400" b="0" i="1" strike="sngStrike" smtClean="0">
                              <a:solidFill>
                                <a:srgbClr val="0070C0"/>
                              </a:solidFill>
                              <a:latin typeface="Cambria Math" panose="02040503050406030204" pitchFamily="18" charset="0"/>
                            </a:rPr>
                            <m:t>1</m:t>
                          </m:r>
                        </m:e>
                      </m:d>
                      <m:r>
                        <a:rPr lang="en-US" sz="3400" i="1" strike="sngStrike">
                          <a:latin typeface="Cambria Math" panose="02040503050406030204" pitchFamily="18" charset="0"/>
                        </a:rPr>
                        <m:t>𝑔</m:t>
                      </m:r>
                      <m:d>
                        <m:dPr>
                          <m:begChr m:val="["/>
                          <m:endChr m:val="]"/>
                          <m:ctrlPr>
                            <a:rPr lang="en-US" sz="3400" i="1" strike="sngStrike">
                              <a:latin typeface="Cambria Math" panose="02040503050406030204" pitchFamily="18" charset="0"/>
                            </a:rPr>
                          </m:ctrlPr>
                        </m:dPr>
                        <m:e>
                          <m:r>
                            <a:rPr lang="en-US" sz="3400" i="1" strike="sngStrike">
                              <a:latin typeface="Cambria Math" panose="02040503050406030204" pitchFamily="18" charset="0"/>
                            </a:rPr>
                            <m:t>𝑡</m:t>
                          </m:r>
                          <m:r>
                            <a:rPr lang="en-US" sz="3400" i="1" strike="sngStrike">
                              <a:latin typeface="Cambria Math" panose="02040503050406030204" pitchFamily="18" charset="0"/>
                            </a:rPr>
                            <m:t>−1</m:t>
                          </m:r>
                        </m:e>
                      </m:d>
                      <m:r>
                        <a:rPr lang="en-US" sz="3400" b="0" i="1" strike="sngStrike" smtClean="0">
                          <a:latin typeface="Cambria Math" panose="02040503050406030204" pitchFamily="18" charset="0"/>
                        </a:rPr>
                        <m:t>+</m:t>
                      </m:r>
                      <m:r>
                        <a:rPr lang="en-US" sz="3400" i="1" strike="sngStrike">
                          <a:solidFill>
                            <a:srgbClr val="0070C0"/>
                          </a:solidFill>
                          <a:latin typeface="Cambria Math" panose="02040503050406030204" pitchFamily="18" charset="0"/>
                          <a:ea typeface="Cambria Math" panose="02040503050406030204" pitchFamily="18" charset="0"/>
                        </a:rPr>
                        <m:t>𝛿</m:t>
                      </m:r>
                      <m:d>
                        <m:dPr>
                          <m:begChr m:val="["/>
                          <m:endChr m:val="]"/>
                          <m:ctrlPr>
                            <a:rPr lang="en-US" sz="3400" i="1" strike="sngStrike">
                              <a:solidFill>
                                <a:srgbClr val="0070C0"/>
                              </a:solidFill>
                              <a:latin typeface="Cambria Math" panose="02040503050406030204" pitchFamily="18" charset="0"/>
                            </a:rPr>
                          </m:ctrlPr>
                        </m:dPr>
                        <m:e>
                          <m:r>
                            <a:rPr lang="en-US" sz="3400" b="0" i="1" strike="sngStrike" smtClean="0">
                              <a:solidFill>
                                <a:srgbClr val="0070C0"/>
                              </a:solidFill>
                              <a:latin typeface="Cambria Math" panose="02040503050406030204" pitchFamily="18" charset="0"/>
                            </a:rPr>
                            <m:t>2</m:t>
                          </m:r>
                        </m:e>
                      </m:d>
                      <m:r>
                        <a:rPr lang="en-US" sz="3400" i="1" strike="sngStrike">
                          <a:latin typeface="Cambria Math" panose="02040503050406030204" pitchFamily="18" charset="0"/>
                        </a:rPr>
                        <m:t>𝑔</m:t>
                      </m:r>
                      <m:d>
                        <m:dPr>
                          <m:begChr m:val="["/>
                          <m:endChr m:val="]"/>
                          <m:ctrlPr>
                            <a:rPr lang="en-US" sz="3400" i="1" strike="sngStrike">
                              <a:latin typeface="Cambria Math" panose="02040503050406030204" pitchFamily="18" charset="0"/>
                            </a:rPr>
                          </m:ctrlPr>
                        </m:dPr>
                        <m:e>
                          <m:r>
                            <a:rPr lang="en-US" sz="3400" i="1" strike="sngStrike">
                              <a:latin typeface="Cambria Math" panose="02040503050406030204" pitchFamily="18" charset="0"/>
                            </a:rPr>
                            <m:t>𝑡</m:t>
                          </m:r>
                          <m:r>
                            <a:rPr lang="en-US" sz="3400" i="1" strike="sngStrike">
                              <a:latin typeface="Cambria Math" panose="02040503050406030204" pitchFamily="18" charset="0"/>
                            </a:rPr>
                            <m:t>−2</m:t>
                          </m:r>
                        </m:e>
                      </m:d>
                      <m:r>
                        <a:rPr lang="en-US" sz="3400" i="1" strike="sngStrike">
                          <a:latin typeface="Cambria Math" panose="02040503050406030204" pitchFamily="18" charset="0"/>
                        </a:rPr>
                        <m:t>+…</m:t>
                      </m:r>
                    </m:oMath>
                  </m:oMathPara>
                </a14:m>
                <a:endParaRPr lang="en-US" sz="3400"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sz="5100" i="1">
                          <a:latin typeface="Cambria Math" panose="02040503050406030204" pitchFamily="18" charset="0"/>
                        </a:rPr>
                        <m:t>=</m:t>
                      </m:r>
                      <m:r>
                        <a:rPr lang="en-US" sz="5100" b="0" i="1" smtClean="0">
                          <a:latin typeface="Cambria Math" panose="02040503050406030204" pitchFamily="18" charset="0"/>
                        </a:rPr>
                        <m:t>𝑔</m:t>
                      </m:r>
                      <m:d>
                        <m:dPr>
                          <m:begChr m:val="["/>
                          <m:endChr m:val="]"/>
                          <m:ctrlPr>
                            <a:rPr lang="en-US" sz="5100" b="0" i="1" smtClean="0">
                              <a:latin typeface="Cambria Math" panose="02040503050406030204" pitchFamily="18" charset="0"/>
                            </a:rPr>
                          </m:ctrlPr>
                        </m:dPr>
                        <m:e>
                          <m:r>
                            <a:rPr lang="en-US" sz="5100" b="0" i="1" smtClean="0">
                              <a:latin typeface="Cambria Math" panose="02040503050406030204" pitchFamily="18" charset="0"/>
                            </a:rPr>
                            <m:t>𝑡</m:t>
                          </m:r>
                        </m:e>
                      </m:d>
                    </m:oMath>
                  </m:oMathPara>
                </a14:m>
                <a:endParaRPr lang="en-US" dirty="0"/>
              </a:p>
              <a:p>
                <a:pPr marL="0" indent="0">
                  <a:buNone/>
                </a:pPr>
                <a:endParaRPr lang="en-US" dirty="0"/>
              </a:p>
              <a:p>
                <a:pPr marL="0" indent="0">
                  <a:buNone/>
                </a:pPr>
                <a:r>
                  <a:rPr lang="en-US" sz="4100" dirty="0"/>
                  <a:t>The delta function just disappeared!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10" name="AutoShape 2" descr="{\displaystyle (f*g)[n]=\sum _{m=-\infty }^{\infty }f[m]g[n-m]}"/>
              <p:cNvSpPr>
                <a:spLocks noGrp="1" noRot="1" noChangeAspect="1" noMove="1" noResize="1" noEditPoints="1" noAdjustHandles="1" noChangeArrowheads="1" noChangeShapeType="1" noTextEdit="1"/>
              </p:cNvSpPr>
              <p:nvPr>
                <p:ph idx="1"/>
              </p:nvPr>
            </p:nvSpPr>
            <p:spPr bwMode="auto">
              <a:xfrm>
                <a:off x="628650" y="1562100"/>
                <a:ext cx="7886700" cy="5143500"/>
              </a:xfrm>
              <a:prstGeom prst="rect">
                <a:avLst/>
              </a:prstGeom>
              <a:blipFill>
                <a:blip r:embed="rId4"/>
                <a:stretch>
                  <a:fillRect l="-1932" b="-2133"/>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Tree>
    <p:extLst>
      <p:ext uri="{BB962C8B-B14F-4D97-AF65-F5344CB8AC3E}">
        <p14:creationId xmlns:p14="http://schemas.microsoft.com/office/powerpoint/2010/main" val="26102967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1"/>
            <a:ext cx="9144000" cy="876300"/>
          </a:xfrm>
        </p:spPr>
        <p:txBody>
          <a:bodyPr>
            <a:noAutofit/>
          </a:bodyPr>
          <a:lstStyle/>
          <a:p>
            <a:r>
              <a:rPr lang="en-US" sz="4000" dirty="0"/>
              <a:t>What if delta is shifted in time?</a:t>
            </a:r>
          </a:p>
        </p:txBody>
      </p:sp>
      <mc:AlternateContent xmlns:mc="http://schemas.openxmlformats.org/markup-compatibility/2006" xmlns:a14="http://schemas.microsoft.com/office/drawing/2010/main">
        <mc:Choice Requires="a14">
          <p:sp>
            <p:nvSpPr>
              <p:cNvPr id="10" name="AutoShape 2" descr="{\displaystyle (f*g)[n]=\sum _{m=-\infty }^{\infty }f[m]g[n-m]}"/>
              <p:cNvSpPr>
                <a:spLocks noGrp="1" noChangeAspect="1" noChangeArrowheads="1"/>
              </p:cNvSpPr>
              <p:nvPr>
                <p:ph idx="1"/>
              </p:nvPr>
            </p:nvSpPr>
            <p:spPr bwMode="auto">
              <a:xfrm>
                <a:off x="628650" y="914402"/>
                <a:ext cx="7886700" cy="5829298"/>
              </a:xfrm>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rmAutofit fontScale="92500" lnSpcReduction="20000"/>
              </a:bodyPr>
              <a:lstStyle/>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𝑔</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𝑡</m:t>
                          </m:r>
                        </m:sup>
                        <m:e>
                          <m:r>
                            <a:rPr lang="en-US" b="0" i="1" smtClean="0">
                              <a:latin typeface="Cambria Math" panose="02040503050406030204" pitchFamily="18" charset="0"/>
                            </a:rPr>
                            <m:t>𝑓</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e>
                      </m:nary>
                      <m:r>
                        <a:rPr lang="en-US" b="0" i="1" smtClean="0">
                          <a:latin typeface="Cambria Math" panose="02040503050406030204" pitchFamily="18" charset="0"/>
                        </a:rPr>
                        <m:t>] </m:t>
                      </m:r>
                    </m:oMath>
                  </m:oMathPara>
                </a14:m>
                <a:endParaRPr lang="en-US" dirty="0"/>
              </a:p>
              <a:p>
                <a:pPr marL="0" indent="0">
                  <a:buNone/>
                </a:pPr>
                <a:endParaRPr lang="en-US" dirty="0"/>
              </a:p>
              <a:p>
                <a:pPr marL="0" indent="0">
                  <a:buNone/>
                </a:pPr>
                <a:r>
                  <a:rPr lang="en-US" sz="3500" dirty="0"/>
                  <a:t>Let </a:t>
                </a:r>
                <a:r>
                  <a:rPr lang="en-US" sz="3500" i="1" dirty="0">
                    <a:solidFill>
                      <a:srgbClr val="0070C0"/>
                    </a:solidFill>
                  </a:rPr>
                  <a:t>f</a:t>
                </a:r>
                <a:r>
                  <a:rPr lang="en-US" sz="3500" dirty="0">
                    <a:solidFill>
                      <a:srgbClr val="0070C0"/>
                    </a:solidFill>
                  </a:rPr>
                  <a:t>[</a:t>
                </a:r>
                <a:r>
                  <a:rPr lang="en-US" sz="3500" i="1" dirty="0">
                    <a:solidFill>
                      <a:srgbClr val="0070C0"/>
                    </a:solidFill>
                  </a:rPr>
                  <a:t>k</a:t>
                </a:r>
                <a:r>
                  <a:rPr lang="en-US" sz="3500" dirty="0">
                    <a:solidFill>
                      <a:srgbClr val="0070C0"/>
                    </a:solidFill>
                  </a:rPr>
                  <a:t>]</a:t>
                </a:r>
                <a:r>
                  <a:rPr lang="en-US" sz="3500" i="1" dirty="0">
                    <a:solidFill>
                      <a:srgbClr val="0070C0"/>
                    </a:solidFill>
                  </a:rPr>
                  <a:t> = </a:t>
                </a:r>
                <a:r>
                  <a:rPr lang="el-GR" sz="3500" i="1" dirty="0">
                    <a:solidFill>
                      <a:srgbClr val="0070C0"/>
                    </a:solidFill>
                  </a:rPr>
                  <a:t>δ</a:t>
                </a:r>
                <a:r>
                  <a:rPr lang="en-US" sz="3500" dirty="0">
                    <a:solidFill>
                      <a:srgbClr val="0070C0"/>
                    </a:solidFill>
                  </a:rPr>
                  <a:t>[</a:t>
                </a:r>
                <a:r>
                  <a:rPr lang="en-US" sz="3500" i="1" dirty="0">
                    <a:solidFill>
                      <a:srgbClr val="0070C0"/>
                    </a:solidFill>
                  </a:rPr>
                  <a:t>k - 2</a:t>
                </a:r>
                <a:r>
                  <a:rPr lang="en-US" sz="3500" dirty="0">
                    <a:solidFill>
                      <a:srgbClr val="0070C0"/>
                    </a:solidFill>
                  </a:rPr>
                  <a:t>]</a:t>
                </a:r>
                <a:r>
                  <a:rPr lang="en-US" sz="3500" dirty="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m:t>
                          </m:r>
                          <m:r>
                            <a:rPr lang="en-US" b="0" i="1" smtClean="0">
                              <a:latin typeface="Cambria Math" panose="02040503050406030204" pitchFamily="18" charset="0"/>
                            </a:rPr>
                            <m:t>2</m:t>
                          </m:r>
                        </m:sub>
                        <m:sup>
                          <m:r>
                            <a:rPr lang="en-US" b="0" i="1" smtClean="0">
                              <a:latin typeface="Cambria Math" panose="02040503050406030204" pitchFamily="18" charset="0"/>
                            </a:rPr>
                            <m:t>2</m:t>
                          </m:r>
                        </m:sup>
                        <m:e>
                          <m:r>
                            <a:rPr lang="en-US" i="1" smtClean="0">
                              <a:solidFill>
                                <a:srgbClr val="0070C0"/>
                              </a:solidFill>
                              <a:latin typeface="Cambria Math" panose="02040503050406030204" pitchFamily="18" charset="0"/>
                              <a:ea typeface="Cambria Math" panose="02040503050406030204" pitchFamily="18" charset="0"/>
                            </a:rPr>
                            <m:t>𝛿</m:t>
                          </m:r>
                          <m:d>
                            <m:dPr>
                              <m:begChr m:val="["/>
                              <m:endChr m:val="]"/>
                              <m:ctrlPr>
                                <a:rPr lang="en-US" i="1">
                                  <a:solidFill>
                                    <a:srgbClr val="0070C0"/>
                                  </a:solidFill>
                                  <a:latin typeface="Cambria Math" panose="02040503050406030204" pitchFamily="18" charset="0"/>
                                </a:rPr>
                              </m:ctrlPr>
                            </m:dPr>
                            <m:e>
                              <m:r>
                                <a:rPr lang="en-US" i="1">
                                  <a:solidFill>
                                    <a:srgbClr val="0070C0"/>
                                  </a:solidFill>
                                  <a:latin typeface="Cambria Math" panose="02040503050406030204" pitchFamily="18" charset="0"/>
                                </a:rPr>
                                <m:t>𝑘</m:t>
                              </m:r>
                              <m:r>
                                <a:rPr lang="en-US" b="0" i="1" smtClean="0">
                                  <a:solidFill>
                                    <a:srgbClr val="0070C0"/>
                                  </a:solidFill>
                                  <a:latin typeface="Cambria Math" panose="02040503050406030204" pitchFamily="18" charset="0"/>
                                </a:rPr>
                                <m:t>−2</m:t>
                              </m:r>
                            </m:e>
                          </m:d>
                          <m:r>
                            <a:rPr lang="en-US" i="1">
                              <a:latin typeface="Cambria Math" panose="02040503050406030204" pitchFamily="18" charset="0"/>
                            </a:rPr>
                            <m:t>𝑔</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e>
                      </m:nary>
                      <m:r>
                        <a:rPr lang="en-US" i="1">
                          <a:latin typeface="Cambria Math" panose="02040503050406030204" pitchFamily="18" charset="0"/>
                        </a:rPr>
                        <m:t>] </m:t>
                      </m:r>
                    </m:oMath>
                  </m:oMathPara>
                </a14:m>
                <a:endParaRPr lang="en-US" dirty="0"/>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smtClean="0">
                          <a:solidFill>
                            <a:srgbClr val="0070C0"/>
                          </a:solidFill>
                          <a:latin typeface="Cambria Math" panose="02040503050406030204" pitchFamily="18" charset="0"/>
                          <a:ea typeface="Cambria Math" panose="02040503050406030204" pitchFamily="18" charset="0"/>
                        </a:rPr>
                        <m:t>𝛿</m:t>
                      </m:r>
                      <m:d>
                        <m:dPr>
                          <m:begChr m:val="["/>
                          <m:endChr m:val="]"/>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0</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−2]  </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sz="4700" b="0" i="1" smtClean="0">
                          <a:latin typeface="Cambria Math" panose="02040503050406030204" pitchFamily="18" charset="0"/>
                        </a:rPr>
                        <m:t>   </m:t>
                      </m:r>
                      <m:r>
                        <a:rPr lang="en-US" sz="4700" i="1">
                          <a:latin typeface="Cambria Math" panose="02040503050406030204" pitchFamily="18" charset="0"/>
                        </a:rPr>
                        <m:t>=</m:t>
                      </m:r>
                      <m:r>
                        <a:rPr lang="en-US" sz="4700" b="0" i="1" smtClean="0">
                          <a:solidFill>
                            <a:schemeClr val="tx1"/>
                          </a:solidFill>
                          <a:latin typeface="Cambria Math" panose="02040503050406030204" pitchFamily="18" charset="0"/>
                        </a:rPr>
                        <m:t>𝑔</m:t>
                      </m:r>
                      <m:d>
                        <m:dPr>
                          <m:begChr m:val="["/>
                          <m:endChr m:val="]"/>
                          <m:ctrlPr>
                            <a:rPr lang="en-US" sz="4700" b="0" i="1" smtClean="0">
                              <a:latin typeface="Cambria Math" panose="02040503050406030204" pitchFamily="18" charset="0"/>
                            </a:rPr>
                          </m:ctrlPr>
                        </m:dPr>
                        <m:e>
                          <m:r>
                            <a:rPr lang="en-US" sz="4700" b="0" i="1" smtClean="0">
                              <a:latin typeface="Cambria Math" panose="02040503050406030204" pitchFamily="18" charset="0"/>
                            </a:rPr>
                            <m:t>𝑡</m:t>
                          </m:r>
                          <m:r>
                            <a:rPr lang="en-US" sz="4700" b="0" i="1" smtClean="0">
                              <a:latin typeface="Cambria Math" panose="02040503050406030204" pitchFamily="18" charset="0"/>
                            </a:rPr>
                            <m:t>−2</m:t>
                          </m:r>
                        </m:e>
                      </m:d>
                      <m:r>
                        <a:rPr lang="en-US" sz="4700" b="0" i="1" smtClean="0">
                          <a:latin typeface="Cambria Math" panose="02040503050406030204" pitchFamily="18" charset="0"/>
                        </a:rPr>
                        <m:t>  </m:t>
                      </m:r>
                    </m:oMath>
                  </m:oMathPara>
                </a14:m>
                <a:endParaRPr lang="en-US" dirty="0"/>
              </a:p>
              <a:p>
                <a:pPr marL="0" indent="0">
                  <a:buNone/>
                </a:pPr>
                <a:endParaRPr lang="en-US" dirty="0"/>
              </a:p>
              <a:p>
                <a:pPr marL="0" indent="0">
                  <a:buNone/>
                </a:pPr>
                <a:r>
                  <a:rPr lang="en-US" sz="3300" dirty="0"/>
                  <a:t>The output is g shifted by 2</a:t>
                </a:r>
              </a:p>
              <a:p>
                <a:pPr marL="0" indent="0">
                  <a:buNone/>
                </a:pPr>
                <a:endParaRPr lang="en-US" dirty="0"/>
              </a:p>
              <a:p>
                <a:pPr marL="0" indent="0">
                  <a:buNone/>
                </a:pPr>
                <a:endParaRPr lang="en-US" dirty="0"/>
              </a:p>
              <a:p>
                <a:pPr marL="0" indent="0">
                  <a:buNone/>
                </a:pPr>
                <a:endParaRPr lang="en-US" dirty="0"/>
              </a:p>
            </p:txBody>
          </p:sp>
        </mc:Choice>
        <mc:Fallback xmlns="">
          <p:sp>
            <p:nvSpPr>
              <p:cNvPr id="10" name="AutoShape 2" descr="{\displaystyle (f*g)[n]=\sum _{m=-\infty }^{\infty }f[m]g[n-m]}"/>
              <p:cNvSpPr>
                <a:spLocks noGrp="1" noRot="1" noChangeAspect="1" noMove="1" noResize="1" noEditPoints="1" noAdjustHandles="1" noChangeArrowheads="1" noChangeShapeType="1" noTextEdit="1"/>
              </p:cNvSpPr>
              <p:nvPr>
                <p:ph idx="1"/>
              </p:nvPr>
            </p:nvSpPr>
            <p:spPr bwMode="auto">
              <a:xfrm>
                <a:off x="628650" y="914402"/>
                <a:ext cx="7886700" cy="5829298"/>
              </a:xfrm>
              <a:prstGeom prst="rect">
                <a:avLst/>
              </a:prstGeom>
              <a:blipFill>
                <a:blip r:embed="rId3"/>
                <a:stretch>
                  <a:fillRect l="-1932"/>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3" name="TextBox 2"/>
          <p:cNvSpPr txBox="1"/>
          <p:nvPr/>
        </p:nvSpPr>
        <p:spPr>
          <a:xfrm>
            <a:off x="1333500" y="4267200"/>
            <a:ext cx="1689501" cy="369332"/>
          </a:xfrm>
          <a:prstGeom prst="rect">
            <a:avLst/>
          </a:prstGeom>
          <a:noFill/>
        </p:spPr>
        <p:txBody>
          <a:bodyPr wrap="none" rtlCol="0">
            <a:spAutoFit/>
          </a:bodyPr>
          <a:lstStyle/>
          <a:p>
            <a:r>
              <a:rPr lang="en-US" dirty="0"/>
              <a:t>@ k = 2, we get:</a:t>
            </a:r>
          </a:p>
        </p:txBody>
      </p:sp>
    </p:spTree>
    <p:extLst>
      <p:ext uri="{BB962C8B-B14F-4D97-AF65-F5344CB8AC3E}">
        <p14:creationId xmlns:p14="http://schemas.microsoft.com/office/powerpoint/2010/main" val="12229323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t="20389" b="65313"/>
          <a:stretch/>
        </p:blipFill>
        <p:spPr>
          <a:xfrm>
            <a:off x="5791200" y="2835635"/>
            <a:ext cx="2800350" cy="1068312"/>
          </a:xfrm>
          <a:prstGeom prst="rect">
            <a:avLst/>
          </a:prstGeom>
        </p:spPr>
      </p:pic>
      <p:sp>
        <p:nvSpPr>
          <p:cNvPr id="2" name="Title 1"/>
          <p:cNvSpPr>
            <a:spLocks noGrp="1"/>
          </p:cNvSpPr>
          <p:nvPr>
            <p:ph type="title"/>
          </p:nvPr>
        </p:nvSpPr>
        <p:spPr/>
        <p:txBody>
          <a:bodyPr/>
          <a:lstStyle/>
          <a:p>
            <a:r>
              <a:rPr lang="en-US" dirty="0"/>
              <a:t>Example1</a:t>
            </a:r>
          </a:p>
        </p:txBody>
      </p:sp>
      <p:sp>
        <p:nvSpPr>
          <p:cNvPr id="3" name="Content Placeholder 2"/>
          <p:cNvSpPr>
            <a:spLocks noGrp="1"/>
          </p:cNvSpPr>
          <p:nvPr>
            <p:ph idx="1"/>
          </p:nvPr>
        </p:nvSpPr>
        <p:spPr>
          <a:xfrm>
            <a:off x="608279" y="5143500"/>
            <a:ext cx="5391150" cy="1305928"/>
          </a:xfrm>
        </p:spPr>
        <p:txBody>
          <a:bodyPr>
            <a:normAutofit/>
          </a:bodyPr>
          <a:lstStyle/>
          <a:p>
            <a:pPr marL="0" indent="0">
              <a:buNone/>
            </a:pPr>
            <a:r>
              <a:rPr lang="en-US" dirty="0"/>
              <a:t>Convolve delta with hump,</a:t>
            </a:r>
          </a:p>
          <a:p>
            <a:pPr marL="0" indent="0">
              <a:buNone/>
            </a:pPr>
            <a:r>
              <a:rPr lang="en-US" dirty="0"/>
              <a:t>… get hump</a:t>
            </a:r>
          </a:p>
          <a:p>
            <a:pPr marL="0" indent="0">
              <a:buNone/>
            </a:pPr>
            <a:endParaRPr lang="en-US"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6111" b="65312"/>
          <a:stretch/>
        </p:blipFill>
        <p:spPr>
          <a:xfrm>
            <a:off x="5715000" y="150888"/>
            <a:ext cx="2800350" cy="2135112"/>
          </a:xfrm>
          <a:prstGeom prst="rect">
            <a:avLst/>
          </a:prstGeom>
        </p:spPr>
      </p:pic>
      <p:sp>
        <p:nvSpPr>
          <p:cNvPr id="4" name="TextBox 3"/>
          <p:cNvSpPr txBox="1"/>
          <p:nvPr/>
        </p:nvSpPr>
        <p:spPr>
          <a:xfrm>
            <a:off x="5050407" y="381000"/>
            <a:ext cx="893193" cy="523220"/>
          </a:xfrm>
          <a:prstGeom prst="rect">
            <a:avLst/>
          </a:prstGeom>
          <a:noFill/>
        </p:spPr>
        <p:txBody>
          <a:bodyPr wrap="none" rtlCol="0">
            <a:spAutoFit/>
          </a:bodyPr>
          <a:lstStyle/>
          <a:p>
            <a:r>
              <a:rPr lang="en-US" sz="2800" dirty="0">
                <a:solidFill>
                  <a:srgbClr val="FF0000"/>
                </a:solidFill>
              </a:rPr>
              <a:t>f(t) =</a:t>
            </a:r>
          </a:p>
        </p:txBody>
      </p:sp>
      <p:sp>
        <p:nvSpPr>
          <p:cNvPr id="6" name="TextBox 5"/>
          <p:cNvSpPr txBox="1"/>
          <p:nvPr/>
        </p:nvSpPr>
        <p:spPr>
          <a:xfrm>
            <a:off x="5029195" y="1467923"/>
            <a:ext cx="952505" cy="523220"/>
          </a:xfrm>
          <a:prstGeom prst="rect">
            <a:avLst/>
          </a:prstGeom>
          <a:noFill/>
        </p:spPr>
        <p:txBody>
          <a:bodyPr wrap="none" rtlCol="0">
            <a:spAutoFit/>
          </a:bodyPr>
          <a:lstStyle/>
          <a:p>
            <a:r>
              <a:rPr lang="en-US" sz="2800" dirty="0">
                <a:solidFill>
                  <a:srgbClr val="0070C0"/>
                </a:solidFill>
              </a:rPr>
              <a:t>g(t) =</a:t>
            </a: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51701" t="11230" r="34694" b="83672"/>
          <a:stretch/>
        </p:blipFill>
        <p:spPr>
          <a:xfrm>
            <a:off x="7429500" y="533400"/>
            <a:ext cx="381000" cy="381000"/>
          </a:xfrm>
          <a:prstGeom prst="rect">
            <a:avLst/>
          </a:prstGeom>
        </p:spPr>
      </p:pic>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30611" t="6112" r="58504" b="85729"/>
          <a:stretch/>
        </p:blipFill>
        <p:spPr>
          <a:xfrm>
            <a:off x="6924675" y="152400"/>
            <a:ext cx="304800" cy="609600"/>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4112489" y="2987826"/>
                <a:ext cx="1875835" cy="523220"/>
              </a:xfrm>
              <a:prstGeom prst="rect">
                <a:avLst/>
              </a:prstGeom>
              <a:noFill/>
            </p:spPr>
            <p:txBody>
              <a:bodyPr wrap="none" rtlCol="0">
                <a:spAutoFit/>
              </a:bodyPr>
              <a:lstStyle/>
              <a:p>
                <a:r>
                  <a:rPr lang="en-US" sz="2800" dirty="0">
                    <a:solidFill>
                      <a:srgbClr val="7030A0"/>
                    </a:solidFill>
                  </a:rPr>
                  <a:t>f(t) </a:t>
                </a:r>
                <a14:m>
                  <m:oMath xmlns:m="http://schemas.openxmlformats.org/officeDocument/2006/math">
                    <m:r>
                      <a:rPr lang="en-US" sz="2800" i="1" smtClean="0">
                        <a:solidFill>
                          <a:srgbClr val="7030A0"/>
                        </a:solidFill>
                        <a:latin typeface="Cambria Math" panose="02040503050406030204" pitchFamily="18" charset="0"/>
                        <a:ea typeface="Cambria Math" panose="02040503050406030204" pitchFamily="18" charset="0"/>
                      </a:rPr>
                      <m:t>⨂</m:t>
                    </m:r>
                  </m:oMath>
                </a14:m>
                <a:r>
                  <a:rPr lang="en-US" sz="2800" dirty="0">
                    <a:solidFill>
                      <a:srgbClr val="7030A0"/>
                    </a:solidFill>
                  </a:rPr>
                  <a:t> g(t) =</a:t>
                </a:r>
              </a:p>
            </p:txBody>
          </p:sp>
        </mc:Choice>
        <mc:Fallback xmlns="">
          <p:sp>
            <p:nvSpPr>
              <p:cNvPr id="8" name="TextBox 7"/>
              <p:cNvSpPr txBox="1">
                <a:spLocks noRot="1" noChangeAspect="1" noMove="1" noResize="1" noEditPoints="1" noAdjustHandles="1" noChangeArrowheads="1" noChangeShapeType="1" noTextEdit="1"/>
              </p:cNvSpPr>
              <p:nvPr/>
            </p:nvSpPr>
            <p:spPr>
              <a:xfrm>
                <a:off x="4112489" y="2987826"/>
                <a:ext cx="1875835" cy="523220"/>
              </a:xfrm>
              <a:prstGeom prst="rect">
                <a:avLst/>
              </a:prstGeom>
              <a:blipFill>
                <a:blip r:embed="rId4"/>
                <a:stretch>
                  <a:fillRect l="-6840" t="-10465" r="-5863" b="-32558"/>
                </a:stretch>
              </a:blipFill>
            </p:spPr>
            <p:txBody>
              <a:bodyPr/>
              <a:lstStyle/>
              <a:p>
                <a:r>
                  <a:rPr lang="en-US">
                    <a:noFill/>
                  </a:rPr>
                  <a:t> </a:t>
                </a:r>
              </a:p>
            </p:txBody>
          </p:sp>
        </mc:Fallback>
      </mc:AlternateContent>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44122" t="6247" r="43632" b="85731"/>
          <a:stretch/>
        </p:blipFill>
        <p:spPr>
          <a:xfrm>
            <a:off x="6343650" y="162580"/>
            <a:ext cx="342899" cy="599420"/>
          </a:xfrm>
          <a:prstGeom prst="rect">
            <a:avLst/>
          </a:prstGeom>
        </p:spPr>
      </p:pic>
    </p:spTree>
    <p:extLst>
      <p:ext uri="{BB962C8B-B14F-4D97-AF65-F5344CB8AC3E}">
        <p14:creationId xmlns:p14="http://schemas.microsoft.com/office/powerpoint/2010/main" val="41558408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Example2</a:t>
            </a:r>
          </a:p>
        </p:txBody>
      </p:sp>
      <p:sp>
        <p:nvSpPr>
          <p:cNvPr id="3" name="Content Placeholder 2"/>
          <p:cNvSpPr>
            <a:spLocks noGrp="1"/>
          </p:cNvSpPr>
          <p:nvPr>
            <p:ph idx="1"/>
          </p:nvPr>
        </p:nvSpPr>
        <p:spPr>
          <a:xfrm>
            <a:off x="552450" y="5029200"/>
            <a:ext cx="5391150" cy="1305928"/>
          </a:xfrm>
        </p:spPr>
        <p:txBody>
          <a:bodyPr>
            <a:normAutofit/>
          </a:bodyPr>
          <a:lstStyle/>
          <a:p>
            <a:pPr marL="0" indent="0">
              <a:buNone/>
            </a:pPr>
            <a:r>
              <a:rPr lang="en-US" dirty="0"/>
              <a:t>Convolve shifted delta with hump,</a:t>
            </a:r>
          </a:p>
          <a:p>
            <a:pPr marL="0" indent="0">
              <a:buNone/>
            </a:pPr>
            <a:r>
              <a:rPr lang="en-US" dirty="0"/>
              <a:t>… get shifted hump</a:t>
            </a:r>
          </a:p>
          <a:p>
            <a:pPr marL="0" indent="0">
              <a:buNone/>
            </a:pPr>
            <a:endParaRPr lang="en-US"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6111" b="65312"/>
          <a:stretch/>
        </p:blipFill>
        <p:spPr>
          <a:xfrm>
            <a:off x="5715000" y="150888"/>
            <a:ext cx="2800350" cy="2135112"/>
          </a:xfrm>
          <a:prstGeom prst="rect">
            <a:avLst/>
          </a:prstGeom>
        </p:spPr>
      </p:pic>
      <p:sp>
        <p:nvSpPr>
          <p:cNvPr id="4" name="TextBox 3"/>
          <p:cNvSpPr txBox="1"/>
          <p:nvPr/>
        </p:nvSpPr>
        <p:spPr>
          <a:xfrm>
            <a:off x="5050407" y="381000"/>
            <a:ext cx="893193" cy="523220"/>
          </a:xfrm>
          <a:prstGeom prst="rect">
            <a:avLst/>
          </a:prstGeom>
          <a:noFill/>
        </p:spPr>
        <p:txBody>
          <a:bodyPr wrap="none" rtlCol="0">
            <a:spAutoFit/>
          </a:bodyPr>
          <a:lstStyle/>
          <a:p>
            <a:r>
              <a:rPr lang="en-US" sz="2800" dirty="0">
                <a:solidFill>
                  <a:srgbClr val="FF0000"/>
                </a:solidFill>
              </a:rPr>
              <a:t>f(t) =</a:t>
            </a:r>
          </a:p>
        </p:txBody>
      </p:sp>
      <p:sp>
        <p:nvSpPr>
          <p:cNvPr id="6" name="TextBox 5"/>
          <p:cNvSpPr txBox="1"/>
          <p:nvPr/>
        </p:nvSpPr>
        <p:spPr>
          <a:xfrm>
            <a:off x="5029195" y="1467923"/>
            <a:ext cx="952505" cy="523220"/>
          </a:xfrm>
          <a:prstGeom prst="rect">
            <a:avLst/>
          </a:prstGeom>
          <a:noFill/>
        </p:spPr>
        <p:txBody>
          <a:bodyPr wrap="none" rtlCol="0">
            <a:spAutoFit/>
          </a:bodyPr>
          <a:lstStyle/>
          <a:p>
            <a:r>
              <a:rPr lang="en-US" sz="2800" dirty="0">
                <a:solidFill>
                  <a:srgbClr val="0070C0"/>
                </a:solidFill>
              </a:rPr>
              <a:t>g(t) =</a:t>
            </a: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51701" t="11230" r="34694" b="83672"/>
          <a:stretch/>
        </p:blipFill>
        <p:spPr>
          <a:xfrm>
            <a:off x="7429500" y="533400"/>
            <a:ext cx="381000" cy="381000"/>
          </a:xfrm>
          <a:prstGeom prst="rect">
            <a:avLst/>
          </a:prstGeom>
        </p:spPr>
      </p:pic>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30611" t="8151" r="58504" b="85730"/>
          <a:stretch/>
        </p:blipFill>
        <p:spPr>
          <a:xfrm>
            <a:off x="6419850" y="304800"/>
            <a:ext cx="304800" cy="457200"/>
          </a:xfrm>
          <a:prstGeom prst="rect">
            <a:avLst/>
          </a:prstGeom>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47927" b="37774"/>
          <a:stretch/>
        </p:blipFill>
        <p:spPr>
          <a:xfrm>
            <a:off x="5715000" y="2715280"/>
            <a:ext cx="2800350" cy="1068312"/>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4112489" y="2987826"/>
                <a:ext cx="1875835" cy="523220"/>
              </a:xfrm>
              <a:prstGeom prst="rect">
                <a:avLst/>
              </a:prstGeom>
              <a:noFill/>
            </p:spPr>
            <p:txBody>
              <a:bodyPr wrap="none" rtlCol="0">
                <a:spAutoFit/>
              </a:bodyPr>
              <a:lstStyle/>
              <a:p>
                <a:r>
                  <a:rPr lang="en-US" sz="2800" dirty="0">
                    <a:solidFill>
                      <a:srgbClr val="7030A0"/>
                    </a:solidFill>
                  </a:rPr>
                  <a:t>f(t) </a:t>
                </a:r>
                <a14:m>
                  <m:oMath xmlns:m="http://schemas.openxmlformats.org/officeDocument/2006/math">
                    <m:r>
                      <a:rPr lang="en-US" sz="2800" i="1" smtClean="0">
                        <a:solidFill>
                          <a:srgbClr val="7030A0"/>
                        </a:solidFill>
                        <a:latin typeface="Cambria Math" panose="02040503050406030204" pitchFamily="18" charset="0"/>
                        <a:ea typeface="Cambria Math" panose="02040503050406030204" pitchFamily="18" charset="0"/>
                      </a:rPr>
                      <m:t>⨂</m:t>
                    </m:r>
                  </m:oMath>
                </a14:m>
                <a:r>
                  <a:rPr lang="en-US" sz="2800" dirty="0">
                    <a:solidFill>
                      <a:srgbClr val="7030A0"/>
                    </a:solidFill>
                  </a:rPr>
                  <a:t> g(t) =</a:t>
                </a:r>
              </a:p>
            </p:txBody>
          </p:sp>
        </mc:Choice>
        <mc:Fallback xmlns="">
          <p:sp>
            <p:nvSpPr>
              <p:cNvPr id="8" name="TextBox 7"/>
              <p:cNvSpPr txBox="1">
                <a:spLocks noRot="1" noChangeAspect="1" noMove="1" noResize="1" noEditPoints="1" noAdjustHandles="1" noChangeArrowheads="1" noChangeShapeType="1" noTextEdit="1"/>
              </p:cNvSpPr>
              <p:nvPr/>
            </p:nvSpPr>
            <p:spPr>
              <a:xfrm>
                <a:off x="4112489" y="2987826"/>
                <a:ext cx="1875835" cy="523220"/>
              </a:xfrm>
              <a:prstGeom prst="rect">
                <a:avLst/>
              </a:prstGeom>
              <a:blipFill>
                <a:blip r:embed="rId4"/>
                <a:stretch>
                  <a:fillRect l="-6840" t="-10465" r="-5863" b="-32558"/>
                </a:stretch>
              </a:blipFill>
            </p:spPr>
            <p:txBody>
              <a:bodyPr/>
              <a:lstStyle/>
              <a:p>
                <a:r>
                  <a:rPr lang="en-US">
                    <a:noFill/>
                  </a:rPr>
                  <a:t> </a:t>
                </a:r>
              </a:p>
            </p:txBody>
          </p:sp>
        </mc:Fallback>
      </mc:AlternateContent>
    </p:spTree>
    <p:extLst>
      <p:ext uri="{BB962C8B-B14F-4D97-AF65-F5344CB8AC3E}">
        <p14:creationId xmlns:p14="http://schemas.microsoft.com/office/powerpoint/2010/main" val="5364721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Example3</a:t>
            </a:r>
          </a:p>
        </p:txBody>
      </p:sp>
      <p:sp>
        <p:nvSpPr>
          <p:cNvPr id="3" name="Content Placeholder 2"/>
          <p:cNvSpPr>
            <a:spLocks noGrp="1"/>
          </p:cNvSpPr>
          <p:nvPr>
            <p:ph idx="1"/>
          </p:nvPr>
        </p:nvSpPr>
        <p:spPr>
          <a:xfrm>
            <a:off x="594067" y="5207665"/>
            <a:ext cx="5391150" cy="1305928"/>
          </a:xfrm>
        </p:spPr>
        <p:txBody>
          <a:bodyPr>
            <a:normAutofit/>
          </a:bodyPr>
          <a:lstStyle/>
          <a:p>
            <a:pPr marL="0" indent="0">
              <a:buNone/>
            </a:pPr>
            <a:r>
              <a:rPr lang="en-US" dirty="0"/>
              <a:t>Convolve 2 deltas with hump,</a:t>
            </a:r>
          </a:p>
          <a:p>
            <a:pPr marL="0" indent="0">
              <a:buNone/>
            </a:pPr>
            <a:r>
              <a:rPr lang="en-US" dirty="0"/>
              <a:t>… get two humps, with </a:t>
            </a:r>
          </a:p>
          <a:p>
            <a:pPr marL="0" indent="0">
              <a:buNone/>
            </a:pPr>
            <a:endParaRPr lang="en-US"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6111" b="65312"/>
          <a:stretch/>
        </p:blipFill>
        <p:spPr>
          <a:xfrm>
            <a:off x="5715000" y="150888"/>
            <a:ext cx="2800350" cy="2135112"/>
          </a:xfrm>
          <a:prstGeom prst="rect">
            <a:avLst/>
          </a:prstGeom>
        </p:spPr>
      </p:pic>
      <p:sp>
        <p:nvSpPr>
          <p:cNvPr id="4" name="TextBox 3"/>
          <p:cNvSpPr txBox="1"/>
          <p:nvPr/>
        </p:nvSpPr>
        <p:spPr>
          <a:xfrm>
            <a:off x="5050407" y="381000"/>
            <a:ext cx="893193" cy="523220"/>
          </a:xfrm>
          <a:prstGeom prst="rect">
            <a:avLst/>
          </a:prstGeom>
          <a:noFill/>
        </p:spPr>
        <p:txBody>
          <a:bodyPr wrap="none" rtlCol="0">
            <a:spAutoFit/>
          </a:bodyPr>
          <a:lstStyle/>
          <a:p>
            <a:r>
              <a:rPr lang="en-US" sz="2800" dirty="0">
                <a:solidFill>
                  <a:srgbClr val="FF0000"/>
                </a:solidFill>
              </a:rPr>
              <a:t>f(t) =</a:t>
            </a:r>
          </a:p>
        </p:txBody>
      </p:sp>
      <p:sp>
        <p:nvSpPr>
          <p:cNvPr id="6" name="TextBox 5"/>
          <p:cNvSpPr txBox="1"/>
          <p:nvPr/>
        </p:nvSpPr>
        <p:spPr>
          <a:xfrm>
            <a:off x="5029195" y="1467923"/>
            <a:ext cx="952505" cy="523220"/>
          </a:xfrm>
          <a:prstGeom prst="rect">
            <a:avLst/>
          </a:prstGeom>
          <a:noFill/>
        </p:spPr>
        <p:txBody>
          <a:bodyPr wrap="none" rtlCol="0">
            <a:spAutoFit/>
          </a:bodyPr>
          <a:lstStyle/>
          <a:p>
            <a:r>
              <a:rPr lang="en-US" sz="2800" dirty="0">
                <a:solidFill>
                  <a:srgbClr val="0070C0"/>
                </a:solidFill>
              </a:rPr>
              <a:t>g(t) =</a:t>
            </a: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51701" t="11230" r="34694" b="83672"/>
          <a:stretch/>
        </p:blipFill>
        <p:spPr>
          <a:xfrm>
            <a:off x="7429500" y="533400"/>
            <a:ext cx="381000" cy="381000"/>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2721" t="77514" r="-2721" b="7697"/>
          <a:stretch/>
        </p:blipFill>
        <p:spPr>
          <a:xfrm>
            <a:off x="5791200" y="2730674"/>
            <a:ext cx="2800350" cy="1104900"/>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4091277" y="2918071"/>
                <a:ext cx="1875835" cy="523220"/>
              </a:xfrm>
              <a:prstGeom prst="rect">
                <a:avLst/>
              </a:prstGeom>
              <a:noFill/>
            </p:spPr>
            <p:txBody>
              <a:bodyPr wrap="none" rtlCol="0">
                <a:spAutoFit/>
              </a:bodyPr>
              <a:lstStyle/>
              <a:p>
                <a:r>
                  <a:rPr lang="en-US" sz="2800" dirty="0">
                    <a:solidFill>
                      <a:srgbClr val="7030A0"/>
                    </a:solidFill>
                  </a:rPr>
                  <a:t>f(t) </a:t>
                </a:r>
                <a14:m>
                  <m:oMath xmlns:m="http://schemas.openxmlformats.org/officeDocument/2006/math">
                    <m:r>
                      <a:rPr lang="en-US" sz="2800" i="1" smtClean="0">
                        <a:solidFill>
                          <a:srgbClr val="7030A0"/>
                        </a:solidFill>
                        <a:latin typeface="Cambria Math" panose="02040503050406030204" pitchFamily="18" charset="0"/>
                        <a:ea typeface="Cambria Math" panose="02040503050406030204" pitchFamily="18" charset="0"/>
                      </a:rPr>
                      <m:t>⨂</m:t>
                    </m:r>
                  </m:oMath>
                </a14:m>
                <a:r>
                  <a:rPr lang="en-US" sz="2800" dirty="0">
                    <a:solidFill>
                      <a:srgbClr val="7030A0"/>
                    </a:solidFill>
                  </a:rPr>
                  <a:t> g(t) =</a:t>
                </a:r>
              </a:p>
            </p:txBody>
          </p:sp>
        </mc:Choice>
        <mc:Fallback xmlns="">
          <p:sp>
            <p:nvSpPr>
              <p:cNvPr id="8" name="TextBox 7"/>
              <p:cNvSpPr txBox="1">
                <a:spLocks noRot="1" noChangeAspect="1" noMove="1" noResize="1" noEditPoints="1" noAdjustHandles="1" noChangeArrowheads="1" noChangeShapeType="1" noTextEdit="1"/>
              </p:cNvSpPr>
              <p:nvPr/>
            </p:nvSpPr>
            <p:spPr>
              <a:xfrm>
                <a:off x="4091277" y="2918071"/>
                <a:ext cx="1875835" cy="523220"/>
              </a:xfrm>
              <a:prstGeom prst="rect">
                <a:avLst/>
              </a:prstGeom>
              <a:blipFill>
                <a:blip r:embed="rId4"/>
                <a:stretch>
                  <a:fillRect l="-6494" t="-11628" r="-5844" b="-32558"/>
                </a:stretch>
              </a:blipFill>
            </p:spPr>
            <p:txBody>
              <a:bodyPr/>
              <a:lstStyle/>
              <a:p>
                <a:r>
                  <a:rPr lang="en-US">
                    <a:noFill/>
                  </a:rPr>
                  <a:t> </a:t>
                </a:r>
              </a:p>
            </p:txBody>
          </p:sp>
        </mc:Fallback>
      </mc:AlternateContent>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61035" t="43284" r="9034" b="53146"/>
          <a:stretch/>
        </p:blipFill>
        <p:spPr>
          <a:xfrm>
            <a:off x="7429500" y="3357738"/>
            <a:ext cx="838200" cy="266700"/>
          </a:xfrm>
          <a:prstGeom prst="rect">
            <a:avLst/>
          </a:prstGeom>
        </p:spPr>
      </p:pic>
    </p:spTree>
    <p:extLst>
      <p:ext uri="{BB962C8B-B14F-4D97-AF65-F5344CB8AC3E}">
        <p14:creationId xmlns:p14="http://schemas.microsoft.com/office/powerpoint/2010/main" val="3397832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notes about that weird *2/</a:t>
            </a:r>
            <a:r>
              <a:rPr lang="en-US" dirty="0" err="1"/>
              <a:t>sampleRate</a:t>
            </a:r>
            <a:r>
              <a:rPr lang="en-US" dirty="0"/>
              <a:t> thing in “</a:t>
            </a:r>
            <a:r>
              <a:rPr lang="en-US" dirty="0" err="1"/>
              <a:t>firwin</a:t>
            </a:r>
            <a:r>
              <a:rPr lang="en-US" dirty="0"/>
              <a:t>”:</a:t>
            </a:r>
          </a:p>
        </p:txBody>
      </p:sp>
      <p:sp>
        <p:nvSpPr>
          <p:cNvPr id="3" name="Rectangle 2"/>
          <p:cNvSpPr/>
          <p:nvPr/>
        </p:nvSpPr>
        <p:spPr>
          <a:xfrm>
            <a:off x="342900" y="1981200"/>
            <a:ext cx="8669361" cy="738664"/>
          </a:xfrm>
          <a:prstGeom prst="rect">
            <a:avLst/>
          </a:prstGeom>
        </p:spPr>
        <p:txBody>
          <a:bodyPr wrap="none">
            <a:spAutoFit/>
          </a:bodyPr>
          <a:lstStyle/>
          <a:p>
            <a:r>
              <a:rPr lang="en-US" sz="1400" dirty="0">
                <a:latin typeface="Courier New" panose="02070309020205020404" pitchFamily="49" charset="0"/>
                <a:cs typeface="Courier New" panose="02070309020205020404" pitchFamily="49" charset="0"/>
              </a:rPr>
              <a:t>kernel = </a:t>
            </a:r>
            <a:r>
              <a:rPr lang="en-US" sz="1400" dirty="0" err="1">
                <a:latin typeface="Courier New" panose="02070309020205020404" pitchFamily="49" charset="0"/>
                <a:cs typeface="Courier New" panose="02070309020205020404" pitchFamily="49" charset="0"/>
              </a:rPr>
              <a:t>scipy.signal.</a:t>
            </a:r>
            <a:r>
              <a:rPr lang="en-US" sz="1400" b="1" dirty="0" err="1">
                <a:latin typeface="Courier New" panose="02070309020205020404" pitchFamily="49" charset="0"/>
                <a:cs typeface="Courier New" panose="02070309020205020404" pitchFamily="49" charset="0"/>
              </a:rPr>
              <a:t>firwin</a:t>
            </a:r>
            <a:r>
              <a:rPr lang="en-US" sz="1400" dirty="0">
                <a:latin typeface="Courier New" panose="02070309020205020404" pitchFamily="49" charset="0"/>
                <a:cs typeface="Courier New" panose="02070309020205020404" pitchFamily="49" charset="0"/>
              </a:rPr>
              <a:t>(n, </a:t>
            </a:r>
            <a:r>
              <a:rPr lang="en-US" sz="1400" dirty="0" err="1">
                <a:latin typeface="Courier New" panose="02070309020205020404" pitchFamily="49" charset="0"/>
                <a:cs typeface="Courier New" panose="02070309020205020404" pitchFamily="49" charset="0"/>
              </a:rPr>
              <a:t>cutoff_frequency</a:t>
            </a:r>
            <a:r>
              <a:rPr lang="en-US" sz="1400" dirty="0">
                <a:latin typeface="Courier New" panose="02070309020205020404" pitchFamily="49" charset="0"/>
                <a:cs typeface="Courier New" panose="02070309020205020404" pitchFamily="49" charset="0"/>
              </a:rPr>
              <a:t>*2/</a:t>
            </a:r>
            <a:r>
              <a:rPr lang="en-US" sz="1400" dirty="0" err="1">
                <a:latin typeface="Courier New" panose="02070309020205020404" pitchFamily="49" charset="0"/>
                <a:cs typeface="Courier New" panose="02070309020205020404" pitchFamily="49" charset="0"/>
              </a:rPr>
              <a:t>sampleRate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pass_zero</a:t>
            </a:r>
            <a:r>
              <a:rPr lang="en-US" sz="1400" dirty="0">
                <a:latin typeface="Courier New" panose="02070309020205020404" pitchFamily="49" charset="0"/>
                <a:cs typeface="Courier New" panose="02070309020205020404" pitchFamily="49" charset="0"/>
              </a:rPr>
              <a:t>=False)</a:t>
            </a:r>
          </a:p>
          <a:p>
            <a:r>
              <a:rPr lang="en-US" sz="1400" dirty="0">
                <a:latin typeface="Courier New" panose="02070309020205020404" pitchFamily="49" charset="0"/>
                <a:cs typeface="Courier New" panose="02070309020205020404" pitchFamily="49" charset="0"/>
              </a:rPr>
              <a:t>output = </a:t>
            </a:r>
            <a:r>
              <a:rPr lang="en-US" sz="1400" dirty="0" err="1">
                <a:latin typeface="Courier New" panose="02070309020205020404" pitchFamily="49" charset="0"/>
                <a:cs typeface="Courier New" panose="02070309020205020404" pitchFamily="49" charset="0"/>
              </a:rPr>
              <a:t>np.</a:t>
            </a:r>
            <a:r>
              <a:rPr lang="en-US" sz="1400" b="1" dirty="0" err="1">
                <a:latin typeface="Courier New" panose="02070309020205020404" pitchFamily="49" charset="0"/>
                <a:cs typeface="Courier New" panose="02070309020205020404" pitchFamily="49" charset="0"/>
              </a:rPr>
              <a:t>convolve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input_signal</a:t>
            </a:r>
            <a:r>
              <a:rPr lang="en-US" sz="1400" dirty="0">
                <a:latin typeface="Courier New" panose="02070309020205020404" pitchFamily="49" charset="0"/>
                <a:cs typeface="Courier New" panose="02070309020205020404" pitchFamily="49" charset="0"/>
              </a:rPr>
              <a:t>, kernel);</a:t>
            </a:r>
          </a:p>
          <a:p>
            <a:endParaRPr lang="en-US" sz="1400" dirty="0">
              <a:latin typeface="Courier New" panose="02070309020205020404" pitchFamily="49" charset="0"/>
              <a:cs typeface="Courier New" panose="02070309020205020404" pitchFamily="49" charset="0"/>
            </a:endParaRPr>
          </a:p>
        </p:txBody>
      </p:sp>
      <p:sp>
        <p:nvSpPr>
          <p:cNvPr id="10" name="Rounded Rectangle 9"/>
          <p:cNvSpPr/>
          <p:nvPr/>
        </p:nvSpPr>
        <p:spPr>
          <a:xfrm>
            <a:off x="3771900" y="1981200"/>
            <a:ext cx="32004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12852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28650" y="3657599"/>
            <a:ext cx="5391150" cy="2519363"/>
          </a:xfrm>
        </p:spPr>
        <p:txBody>
          <a:bodyPr>
            <a:normAutofit/>
          </a:bodyPr>
          <a:lstStyle/>
          <a:p>
            <a:pPr marL="0" indent="0">
              <a:buNone/>
            </a:pPr>
            <a:r>
              <a:rPr lang="en-US" dirty="0"/>
              <a:t>Convolve 3 spikes with hump</a:t>
            </a: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6111" b="6667"/>
          <a:stretch/>
        </p:blipFill>
        <p:spPr>
          <a:xfrm>
            <a:off x="5715000" y="150888"/>
            <a:ext cx="2800350" cy="6516612"/>
          </a:xfrm>
          <a:prstGeom prst="rect">
            <a:avLst/>
          </a:prstGeom>
        </p:spPr>
      </p:pic>
      <p:sp>
        <p:nvSpPr>
          <p:cNvPr id="4" name="TextBox 3"/>
          <p:cNvSpPr txBox="1"/>
          <p:nvPr/>
        </p:nvSpPr>
        <p:spPr>
          <a:xfrm>
            <a:off x="5050407" y="381000"/>
            <a:ext cx="952505" cy="523220"/>
          </a:xfrm>
          <a:prstGeom prst="rect">
            <a:avLst/>
          </a:prstGeom>
          <a:noFill/>
        </p:spPr>
        <p:txBody>
          <a:bodyPr wrap="none" rtlCol="0">
            <a:spAutoFit/>
          </a:bodyPr>
          <a:lstStyle/>
          <a:p>
            <a:r>
              <a:rPr lang="en-US" sz="2800" dirty="0">
                <a:solidFill>
                  <a:srgbClr val="FF0000"/>
                </a:solidFill>
              </a:rPr>
              <a:t>g(t) =</a:t>
            </a:r>
          </a:p>
        </p:txBody>
      </p:sp>
      <p:sp>
        <p:nvSpPr>
          <p:cNvPr id="6" name="TextBox 5"/>
          <p:cNvSpPr txBox="1"/>
          <p:nvPr/>
        </p:nvSpPr>
        <p:spPr>
          <a:xfrm>
            <a:off x="5029195" y="1467923"/>
            <a:ext cx="893193" cy="523220"/>
          </a:xfrm>
          <a:prstGeom prst="rect">
            <a:avLst/>
          </a:prstGeom>
          <a:noFill/>
        </p:spPr>
        <p:txBody>
          <a:bodyPr wrap="none" rtlCol="0">
            <a:spAutoFit/>
          </a:bodyPr>
          <a:lstStyle/>
          <a:p>
            <a:r>
              <a:rPr lang="en-US" sz="2800" dirty="0">
                <a:solidFill>
                  <a:srgbClr val="0070C0"/>
                </a:solidFill>
              </a:rPr>
              <a:t>f(t) =</a:t>
            </a:r>
          </a:p>
        </p:txBody>
      </p:sp>
      <mc:AlternateContent xmlns:mc="http://schemas.openxmlformats.org/markup-compatibility/2006" xmlns:a14="http://schemas.microsoft.com/office/drawing/2010/main">
        <mc:Choice Requires="a14">
          <p:sp>
            <p:nvSpPr>
              <p:cNvPr id="8" name="TextBox 7"/>
              <p:cNvSpPr txBox="1"/>
              <p:nvPr/>
            </p:nvSpPr>
            <p:spPr>
              <a:xfrm>
                <a:off x="4029665" y="5801380"/>
                <a:ext cx="1875835" cy="523220"/>
              </a:xfrm>
              <a:prstGeom prst="rect">
                <a:avLst/>
              </a:prstGeom>
              <a:noFill/>
            </p:spPr>
            <p:txBody>
              <a:bodyPr wrap="none" rtlCol="0">
                <a:spAutoFit/>
              </a:bodyPr>
              <a:lstStyle/>
              <a:p>
                <a:r>
                  <a:rPr lang="en-US" sz="2800" dirty="0">
                    <a:solidFill>
                      <a:srgbClr val="7030A0"/>
                    </a:solidFill>
                  </a:rPr>
                  <a:t>f(t) </a:t>
                </a:r>
                <a14:m>
                  <m:oMath xmlns:m="http://schemas.openxmlformats.org/officeDocument/2006/math">
                    <m:r>
                      <a:rPr lang="en-US" sz="2800" i="1" smtClean="0">
                        <a:solidFill>
                          <a:srgbClr val="7030A0"/>
                        </a:solidFill>
                        <a:latin typeface="Cambria Math" panose="02040503050406030204" pitchFamily="18" charset="0"/>
                        <a:ea typeface="Cambria Math" panose="02040503050406030204" pitchFamily="18" charset="0"/>
                      </a:rPr>
                      <m:t>⨂</m:t>
                    </m:r>
                  </m:oMath>
                </a14:m>
                <a:r>
                  <a:rPr lang="en-US" sz="2800" dirty="0">
                    <a:solidFill>
                      <a:srgbClr val="7030A0"/>
                    </a:solidFill>
                  </a:rPr>
                  <a:t> g(t) =</a:t>
                </a:r>
              </a:p>
            </p:txBody>
          </p:sp>
        </mc:Choice>
        <mc:Fallback xmlns="">
          <p:sp>
            <p:nvSpPr>
              <p:cNvPr id="8" name="TextBox 7"/>
              <p:cNvSpPr txBox="1">
                <a:spLocks noRot="1" noChangeAspect="1" noMove="1" noResize="1" noEditPoints="1" noAdjustHandles="1" noChangeArrowheads="1" noChangeShapeType="1" noTextEdit="1"/>
              </p:cNvSpPr>
              <p:nvPr/>
            </p:nvSpPr>
            <p:spPr>
              <a:xfrm>
                <a:off x="4029665" y="5801380"/>
                <a:ext cx="1875835" cy="523220"/>
              </a:xfrm>
              <a:prstGeom prst="rect">
                <a:avLst/>
              </a:prstGeom>
              <a:blipFill>
                <a:blip r:embed="rId4"/>
                <a:stretch>
                  <a:fillRect l="-6494" t="-11628" r="-5844" b="-32558"/>
                </a:stretch>
              </a:blipFill>
            </p:spPr>
            <p:txBody>
              <a:bodyPr/>
              <a:lstStyle/>
              <a:p>
                <a:r>
                  <a:rPr lang="en-US">
                    <a:noFill/>
                  </a:rPr>
                  <a:t> </a:t>
                </a:r>
              </a:p>
            </p:txBody>
          </p:sp>
        </mc:Fallback>
      </mc:AlternateContent>
    </p:spTree>
    <p:extLst>
      <p:ext uri="{BB962C8B-B14F-4D97-AF65-F5344CB8AC3E}">
        <p14:creationId xmlns:p14="http://schemas.microsoft.com/office/powerpoint/2010/main" val="23475240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Overlap …</a:t>
            </a:r>
          </a:p>
        </p:txBody>
      </p:sp>
      <p:sp>
        <p:nvSpPr>
          <p:cNvPr id="3" name="Content Placeholder 2"/>
          <p:cNvSpPr>
            <a:spLocks noGrp="1"/>
          </p:cNvSpPr>
          <p:nvPr>
            <p:ph idx="1"/>
          </p:nvPr>
        </p:nvSpPr>
        <p:spPr>
          <a:xfrm>
            <a:off x="628650" y="1825625"/>
            <a:ext cx="4667250" cy="4351338"/>
          </a:xfrm>
        </p:spPr>
        <p:txBody>
          <a:bodyPr>
            <a:normAutofit/>
          </a:bodyPr>
          <a:lstStyle/>
          <a:p>
            <a:pPr marL="0" indent="0">
              <a:buNone/>
            </a:pPr>
            <a:endParaRPr lang="en-US" dirty="0"/>
          </a:p>
          <a:p>
            <a:pPr marL="0" indent="0">
              <a:buNone/>
            </a:pPr>
            <a:endParaRPr lang="en-US" dirty="0"/>
          </a:p>
          <a:p>
            <a:pPr marL="0" indent="0">
              <a:buNone/>
            </a:pPr>
            <a:r>
              <a:rPr lang="en-US" dirty="0"/>
              <a:t>“Constructive interference”</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6111" b="7778"/>
          <a:stretch/>
        </p:blipFill>
        <p:spPr>
          <a:xfrm>
            <a:off x="5543550" y="0"/>
            <a:ext cx="2971800" cy="6827492"/>
          </a:xfrm>
          <a:prstGeom prst="rect">
            <a:avLst/>
          </a:prstGeom>
        </p:spPr>
      </p:pic>
      <p:sp>
        <p:nvSpPr>
          <p:cNvPr id="5" name="TextBox 4"/>
          <p:cNvSpPr txBox="1"/>
          <p:nvPr/>
        </p:nvSpPr>
        <p:spPr>
          <a:xfrm>
            <a:off x="4783712" y="485357"/>
            <a:ext cx="893193" cy="523220"/>
          </a:xfrm>
          <a:prstGeom prst="rect">
            <a:avLst/>
          </a:prstGeom>
          <a:noFill/>
        </p:spPr>
        <p:txBody>
          <a:bodyPr wrap="none" rtlCol="0">
            <a:spAutoFit/>
          </a:bodyPr>
          <a:lstStyle/>
          <a:p>
            <a:r>
              <a:rPr lang="en-US" sz="2800" dirty="0">
                <a:solidFill>
                  <a:srgbClr val="FF0000"/>
                </a:solidFill>
              </a:rPr>
              <a:t>f(t) =</a:t>
            </a:r>
          </a:p>
        </p:txBody>
      </p:sp>
      <p:sp>
        <p:nvSpPr>
          <p:cNvPr id="7" name="TextBox 6"/>
          <p:cNvSpPr txBox="1"/>
          <p:nvPr/>
        </p:nvSpPr>
        <p:spPr>
          <a:xfrm>
            <a:off x="4762500" y="2171700"/>
            <a:ext cx="952505" cy="523220"/>
          </a:xfrm>
          <a:prstGeom prst="rect">
            <a:avLst/>
          </a:prstGeom>
          <a:noFill/>
        </p:spPr>
        <p:txBody>
          <a:bodyPr wrap="none" rtlCol="0">
            <a:spAutoFit/>
          </a:bodyPr>
          <a:lstStyle/>
          <a:p>
            <a:r>
              <a:rPr lang="en-US" sz="2800" dirty="0">
                <a:solidFill>
                  <a:srgbClr val="0070C0"/>
                </a:solidFill>
              </a:rPr>
              <a:t>g(t) =</a:t>
            </a:r>
          </a:p>
        </p:txBody>
      </p:sp>
    </p:spTree>
    <p:extLst>
      <p:ext uri="{BB962C8B-B14F-4D97-AF65-F5344CB8AC3E}">
        <p14:creationId xmlns:p14="http://schemas.microsoft.com/office/powerpoint/2010/main" val="8726246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Alternation</a:t>
            </a:r>
          </a:p>
        </p:txBody>
      </p:sp>
      <p:sp>
        <p:nvSpPr>
          <p:cNvPr id="3" name="Content Placeholder 2"/>
          <p:cNvSpPr>
            <a:spLocks noGrp="1"/>
          </p:cNvSpPr>
          <p:nvPr>
            <p:ph idx="1"/>
          </p:nvPr>
        </p:nvSpPr>
        <p:spPr>
          <a:xfrm>
            <a:off x="628650" y="1825625"/>
            <a:ext cx="4248150" cy="4351338"/>
          </a:xfrm>
        </p:spPr>
        <p:txBody>
          <a:bodyPr>
            <a:normAutofit/>
          </a:bodyPr>
          <a:lstStyle/>
          <a:p>
            <a:pPr marL="0" indent="0">
              <a:buNone/>
            </a:pPr>
            <a:endParaRPr lang="en-US" dirty="0"/>
          </a:p>
          <a:p>
            <a:pPr marL="0" indent="0">
              <a:buNone/>
            </a:pPr>
            <a:r>
              <a:rPr lang="en-US" dirty="0"/>
              <a:t>“Destructive interference”</a:t>
            </a:r>
          </a:p>
          <a:p>
            <a:pPr marL="0" indent="0">
              <a:buNone/>
            </a:pPr>
            <a:endParaRPr lang="en-US" dirty="0"/>
          </a:p>
          <a:p>
            <a:pPr marL="0" indent="0">
              <a:buNone/>
            </a:pPr>
            <a:r>
              <a:rPr lang="en-US" dirty="0"/>
              <a:t>Slowly changing inputs are augmented.</a:t>
            </a:r>
          </a:p>
          <a:p>
            <a:pPr marL="0" indent="0">
              <a:buNone/>
            </a:pPr>
            <a:r>
              <a:rPr lang="en-US" dirty="0"/>
              <a:t>Fast changing inputs are shrunk</a:t>
            </a:r>
          </a:p>
          <a:p>
            <a:pPr marL="0" indent="0">
              <a:buNone/>
            </a:pPr>
            <a:r>
              <a:rPr lang="en-US" dirty="0"/>
              <a:t>= low-pass filter.</a:t>
            </a:r>
          </a:p>
          <a:p>
            <a:pPr marL="0" indent="0">
              <a:buNone/>
            </a:pPr>
            <a:endParaRPr lang="en-US" dirty="0"/>
          </a:p>
          <a:p>
            <a:pPr marL="0" indent="0">
              <a:buNone/>
            </a:pP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666" b="7778"/>
          <a:stretch/>
        </p:blipFill>
        <p:spPr>
          <a:xfrm>
            <a:off x="5562600" y="54196"/>
            <a:ext cx="2938623" cy="6707713"/>
          </a:xfrm>
          <a:prstGeom prst="rect">
            <a:avLst/>
          </a:prstGeom>
        </p:spPr>
      </p:pic>
      <p:sp>
        <p:nvSpPr>
          <p:cNvPr id="6" name="TextBox 5"/>
          <p:cNvSpPr txBox="1"/>
          <p:nvPr/>
        </p:nvSpPr>
        <p:spPr>
          <a:xfrm>
            <a:off x="4783712" y="485357"/>
            <a:ext cx="893193" cy="523220"/>
          </a:xfrm>
          <a:prstGeom prst="rect">
            <a:avLst/>
          </a:prstGeom>
          <a:noFill/>
        </p:spPr>
        <p:txBody>
          <a:bodyPr wrap="none" rtlCol="0">
            <a:spAutoFit/>
          </a:bodyPr>
          <a:lstStyle/>
          <a:p>
            <a:r>
              <a:rPr lang="en-US" sz="2800" dirty="0">
                <a:solidFill>
                  <a:srgbClr val="FF0000"/>
                </a:solidFill>
              </a:rPr>
              <a:t>f(t) =</a:t>
            </a:r>
          </a:p>
        </p:txBody>
      </p:sp>
      <p:sp>
        <p:nvSpPr>
          <p:cNvPr id="7" name="TextBox 6"/>
          <p:cNvSpPr txBox="1"/>
          <p:nvPr/>
        </p:nvSpPr>
        <p:spPr>
          <a:xfrm>
            <a:off x="4762500" y="2171700"/>
            <a:ext cx="952505" cy="523220"/>
          </a:xfrm>
          <a:prstGeom prst="rect">
            <a:avLst/>
          </a:prstGeom>
          <a:noFill/>
        </p:spPr>
        <p:txBody>
          <a:bodyPr wrap="none" rtlCol="0">
            <a:spAutoFit/>
          </a:bodyPr>
          <a:lstStyle/>
          <a:p>
            <a:r>
              <a:rPr lang="en-US" sz="2800" dirty="0">
                <a:solidFill>
                  <a:srgbClr val="0070C0"/>
                </a:solidFill>
              </a:rPr>
              <a:t>g(t) =</a:t>
            </a:r>
          </a:p>
        </p:txBody>
      </p:sp>
    </p:spTree>
    <p:extLst>
      <p:ext uri="{BB962C8B-B14F-4D97-AF65-F5344CB8AC3E}">
        <p14:creationId xmlns:p14="http://schemas.microsoft.com/office/powerpoint/2010/main" val="26337161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7886700" cy="1325563"/>
          </a:xfrm>
        </p:spPr>
        <p:txBody>
          <a:bodyPr/>
          <a:lstStyle/>
          <a:p>
            <a:r>
              <a:rPr lang="en-US" dirty="0"/>
              <a:t>Example #4</a:t>
            </a:r>
          </a:p>
        </p:txBody>
      </p:sp>
      <p:sp>
        <p:nvSpPr>
          <p:cNvPr id="3" name="Content Placeholder 2"/>
          <p:cNvSpPr>
            <a:spLocks noGrp="1"/>
          </p:cNvSpPr>
          <p:nvPr>
            <p:ph idx="1"/>
          </p:nvPr>
        </p:nvSpPr>
        <p:spPr>
          <a:xfrm>
            <a:off x="344290" y="1828800"/>
            <a:ext cx="3503809" cy="4351338"/>
          </a:xfrm>
        </p:spPr>
        <p:txBody>
          <a:bodyPr>
            <a:normAutofit/>
          </a:bodyPr>
          <a:lstStyle/>
          <a:p>
            <a:pPr marL="0" indent="0">
              <a:buNone/>
            </a:pPr>
            <a:r>
              <a:rPr lang="en-US" dirty="0"/>
              <a:t>Instead of hump, try this funky shape.</a:t>
            </a:r>
          </a:p>
          <a:p>
            <a:pPr marL="0" indent="0">
              <a:buNone/>
            </a:pPr>
            <a:endParaRPr lang="en-US" dirty="0"/>
          </a:p>
          <a:p>
            <a:pPr marL="0" indent="0">
              <a:buNone/>
            </a:pPr>
            <a:r>
              <a:rPr lang="en-US" dirty="0"/>
              <a:t>Has positive center spike, and negative “surround”</a:t>
            </a:r>
          </a:p>
          <a:p>
            <a:pPr marL="0" indent="0">
              <a:buNone/>
            </a:pP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6111" b="7778"/>
          <a:stretch/>
        </p:blipFill>
        <p:spPr>
          <a:xfrm>
            <a:off x="4343400" y="76200"/>
            <a:ext cx="2895600" cy="6652428"/>
          </a:xfrm>
          <a:prstGeom prst="rect">
            <a:avLst/>
          </a:prstGeom>
        </p:spPr>
      </p:pic>
    </p:spTree>
    <p:extLst>
      <p:ext uri="{BB962C8B-B14F-4D97-AF65-F5344CB8AC3E}">
        <p14:creationId xmlns:p14="http://schemas.microsoft.com/office/powerpoint/2010/main" val="31197540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7886700" cy="1325563"/>
          </a:xfrm>
        </p:spPr>
        <p:txBody>
          <a:bodyPr/>
          <a:lstStyle/>
          <a:p>
            <a:r>
              <a:rPr lang="en-US" dirty="0"/>
              <a:t>Example #4</a:t>
            </a:r>
          </a:p>
        </p:txBody>
      </p:sp>
      <p:sp>
        <p:nvSpPr>
          <p:cNvPr id="3" name="Content Placeholder 2"/>
          <p:cNvSpPr>
            <a:spLocks noGrp="1"/>
          </p:cNvSpPr>
          <p:nvPr>
            <p:ph idx="1"/>
          </p:nvPr>
        </p:nvSpPr>
        <p:spPr>
          <a:xfrm>
            <a:off x="344290" y="1828800"/>
            <a:ext cx="3503809" cy="4351338"/>
          </a:xfrm>
        </p:spPr>
        <p:txBody>
          <a:bodyPr>
            <a:normAutofit/>
          </a:bodyPr>
          <a:lstStyle/>
          <a:p>
            <a:pPr marL="0" indent="0">
              <a:buNone/>
            </a:pPr>
            <a:endParaRPr lang="en-US" dirty="0"/>
          </a:p>
          <a:p>
            <a:pPr marL="0" indent="0">
              <a:buNone/>
            </a:pPr>
            <a:r>
              <a:rPr lang="en-US" dirty="0"/>
              <a:t>Slowly changing inputs tend to shrink.</a:t>
            </a:r>
          </a:p>
          <a:p>
            <a:pPr marL="0" indent="0">
              <a:buNone/>
            </a:pP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6111" b="7778"/>
          <a:stretch/>
        </p:blipFill>
        <p:spPr>
          <a:xfrm>
            <a:off x="4343400" y="76200"/>
            <a:ext cx="2895600" cy="6652428"/>
          </a:xfrm>
          <a:prstGeom prst="rect">
            <a:avLst/>
          </a:prstGeom>
        </p:spPr>
      </p:pic>
    </p:spTree>
    <p:extLst>
      <p:ext uri="{BB962C8B-B14F-4D97-AF65-F5344CB8AC3E}">
        <p14:creationId xmlns:p14="http://schemas.microsoft.com/office/powerpoint/2010/main" val="29844492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7886700" cy="1325563"/>
          </a:xfrm>
        </p:spPr>
        <p:txBody>
          <a:bodyPr/>
          <a:lstStyle/>
          <a:p>
            <a:r>
              <a:rPr lang="en-US" dirty="0"/>
              <a:t>Example #4</a:t>
            </a:r>
          </a:p>
        </p:txBody>
      </p:sp>
      <p:sp>
        <p:nvSpPr>
          <p:cNvPr id="3" name="Content Placeholder 2"/>
          <p:cNvSpPr>
            <a:spLocks noGrp="1"/>
          </p:cNvSpPr>
          <p:nvPr>
            <p:ph idx="1"/>
          </p:nvPr>
        </p:nvSpPr>
        <p:spPr>
          <a:xfrm>
            <a:off x="344291" y="1828800"/>
            <a:ext cx="2724150" cy="4351338"/>
          </a:xfrm>
        </p:spPr>
        <p:txBody>
          <a:bodyPr>
            <a:normAutofit/>
          </a:bodyPr>
          <a:lstStyle/>
          <a:p>
            <a:pPr marL="0" indent="0">
              <a:buNone/>
            </a:pPr>
            <a:endParaRPr lang="en-US" dirty="0"/>
          </a:p>
          <a:p>
            <a:pPr marL="0" indent="0">
              <a:buNone/>
            </a:pPr>
            <a:r>
              <a:rPr lang="en-US" dirty="0"/>
              <a:t>Rapidly changing inputs are augmented.</a:t>
            </a:r>
          </a:p>
          <a:p>
            <a:pPr marL="0" indent="0">
              <a:buNone/>
            </a:pPr>
            <a:endParaRPr lang="en-US" dirty="0"/>
          </a:p>
          <a:p>
            <a:pPr marL="0" indent="0">
              <a:buNone/>
            </a:pPr>
            <a:r>
              <a:rPr lang="en-US" dirty="0"/>
              <a:t>= high-pass filter.</a:t>
            </a:r>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6111" b="7778"/>
          <a:stretch/>
        </p:blipFill>
        <p:spPr>
          <a:xfrm>
            <a:off x="4648200" y="76200"/>
            <a:ext cx="2895600" cy="6652428"/>
          </a:xfrm>
          <a:prstGeom prst="rect">
            <a:avLst/>
          </a:prstGeom>
        </p:spPr>
      </p:pic>
    </p:spTree>
    <p:extLst>
      <p:ext uri="{BB962C8B-B14F-4D97-AF65-F5344CB8AC3E}">
        <p14:creationId xmlns:p14="http://schemas.microsoft.com/office/powerpoint/2010/main" val="6741180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77300" cy="1325563"/>
          </a:xfrm>
        </p:spPr>
        <p:txBody>
          <a:bodyPr>
            <a:normAutofit fontScale="90000"/>
          </a:bodyPr>
          <a:lstStyle/>
          <a:p>
            <a:r>
              <a:rPr lang="en-US" dirty="0"/>
              <a:t>The </a:t>
            </a:r>
            <a:r>
              <a:rPr lang="en-US" dirty="0" err="1"/>
              <a:t>humpey</a:t>
            </a:r>
            <a:r>
              <a:rPr lang="en-US" dirty="0"/>
              <a:t> and spikey waves are two “</a:t>
            </a:r>
            <a:r>
              <a:rPr lang="en-US" dirty="0" err="1"/>
              <a:t>kernals</a:t>
            </a:r>
            <a:r>
              <a:rPr lang="en-US" dirty="0"/>
              <a:t>”, which define filter properties</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27318" b="50982"/>
          <a:stretch/>
        </p:blipFill>
        <p:spPr>
          <a:xfrm>
            <a:off x="4591050" y="2781300"/>
            <a:ext cx="2895600" cy="1676400"/>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27735" b="50641"/>
          <a:stretch/>
        </p:blipFill>
        <p:spPr>
          <a:xfrm>
            <a:off x="1571625" y="2781300"/>
            <a:ext cx="2971800" cy="1714500"/>
          </a:xfrm>
          <a:prstGeom prst="rect">
            <a:avLst/>
          </a:prstGeom>
        </p:spPr>
      </p:pic>
      <p:sp>
        <p:nvSpPr>
          <p:cNvPr id="10" name="TextBox 9"/>
          <p:cNvSpPr txBox="1"/>
          <p:nvPr/>
        </p:nvSpPr>
        <p:spPr>
          <a:xfrm>
            <a:off x="2095500" y="2286000"/>
            <a:ext cx="1686359" cy="369332"/>
          </a:xfrm>
          <a:prstGeom prst="rect">
            <a:avLst/>
          </a:prstGeom>
          <a:noFill/>
        </p:spPr>
        <p:txBody>
          <a:bodyPr wrap="none" rtlCol="0">
            <a:spAutoFit/>
          </a:bodyPr>
          <a:lstStyle/>
          <a:p>
            <a:r>
              <a:rPr lang="en-US" dirty="0"/>
              <a:t>Low-pass kernel</a:t>
            </a:r>
          </a:p>
        </p:txBody>
      </p:sp>
      <p:sp>
        <p:nvSpPr>
          <p:cNvPr id="11" name="TextBox 10"/>
          <p:cNvSpPr txBox="1"/>
          <p:nvPr/>
        </p:nvSpPr>
        <p:spPr>
          <a:xfrm>
            <a:off x="5105400" y="2286000"/>
            <a:ext cx="1730538" cy="369332"/>
          </a:xfrm>
          <a:prstGeom prst="rect">
            <a:avLst/>
          </a:prstGeom>
          <a:noFill/>
        </p:spPr>
        <p:txBody>
          <a:bodyPr wrap="none" rtlCol="0">
            <a:spAutoFit/>
          </a:bodyPr>
          <a:lstStyle/>
          <a:p>
            <a:r>
              <a:rPr lang="en-US" dirty="0"/>
              <a:t>High-pass kernel</a:t>
            </a:r>
          </a:p>
        </p:txBody>
      </p:sp>
    </p:spTree>
    <p:extLst>
      <p:ext uri="{BB962C8B-B14F-4D97-AF65-F5344CB8AC3E}">
        <p14:creationId xmlns:p14="http://schemas.microsoft.com/office/powerpoint/2010/main" val="20157120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77300" cy="1325563"/>
          </a:xfrm>
        </p:spPr>
        <p:txBody>
          <a:bodyPr/>
          <a:lstStyle/>
          <a:p>
            <a:r>
              <a:rPr lang="en-US" dirty="0"/>
              <a:t>Look at this magic “w” again: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703389"/>
                <a:ext cx="6076950" cy="4351338"/>
              </a:xfrm>
            </p:spPr>
            <p:txBody>
              <a:bodyPr>
                <a:normAutofit/>
              </a:bodyPr>
              <a:lstStyle/>
              <a:p>
                <a:r>
                  <a:rPr lang="en-US" sz="1800" dirty="0">
                    <a:solidFill>
                      <a:schemeClr val="tx1"/>
                    </a:solidFill>
                    <a:latin typeface="Courier New" panose="02070309020205020404" pitchFamily="49" charset="0"/>
                    <a:cs typeface="Courier New" panose="02070309020205020404" pitchFamily="49" charset="0"/>
                  </a:rPr>
                  <a:t>kernel = </a:t>
                </a:r>
                <a:r>
                  <a:rPr lang="en-US" sz="1800" dirty="0" err="1">
                    <a:solidFill>
                      <a:schemeClr val="tx1"/>
                    </a:solidFill>
                    <a:latin typeface="Courier New" panose="02070309020205020404" pitchFamily="49" charset="0"/>
                    <a:cs typeface="Courier New" panose="02070309020205020404" pitchFamily="49" charset="0"/>
                  </a:rPr>
                  <a:t>firwin</a:t>
                </a:r>
                <a:r>
                  <a:rPr lang="en-US" sz="1800" dirty="0">
                    <a:solidFill>
                      <a:schemeClr val="tx1"/>
                    </a:solidFill>
                    <a:latin typeface="Courier New" panose="02070309020205020404" pitchFamily="49" charset="0"/>
                    <a:cs typeface="Courier New" panose="02070309020205020404" pitchFamily="49" charset="0"/>
                  </a:rPr>
                  <a:t>(n, </a:t>
                </a:r>
                <a:r>
                  <a:rPr lang="en-US" sz="1800" dirty="0" err="1">
                    <a:solidFill>
                      <a:schemeClr val="tx1"/>
                    </a:solidFill>
                    <a:latin typeface="Courier New" panose="02070309020205020404" pitchFamily="49" charset="0"/>
                    <a:cs typeface="Courier New" panose="02070309020205020404" pitchFamily="49" charset="0"/>
                  </a:rPr>
                  <a:t>cutoff_frequency</a:t>
                </a:r>
                <a:r>
                  <a:rPr lang="en-US" sz="1800" dirty="0">
                    <a:solidFill>
                      <a:schemeClr val="tx1"/>
                    </a:solidFill>
                    <a:latin typeface="Courier New" panose="02070309020205020404" pitchFamily="49" charset="0"/>
                    <a:cs typeface="Courier New" panose="02070309020205020404" pitchFamily="49" charset="0"/>
                  </a:rPr>
                  <a:t> * 2/ </a:t>
                </a:r>
                <a:r>
                  <a:rPr lang="en-US" sz="1800" dirty="0" err="1">
                    <a:solidFill>
                      <a:schemeClr val="tx1"/>
                    </a:solidFill>
                    <a:latin typeface="Courier New" panose="02070309020205020404" pitchFamily="49" charset="0"/>
                    <a:cs typeface="Courier New" panose="02070309020205020404" pitchFamily="49" charset="0"/>
                  </a:rPr>
                  <a:t>sampleRate</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pass_zero</a:t>
                </a:r>
                <a:r>
                  <a:rPr lang="en-US" sz="1800" dirty="0">
                    <a:solidFill>
                      <a:schemeClr val="tx1"/>
                    </a:solidFill>
                    <a:latin typeface="Courier New" panose="02070309020205020404" pitchFamily="49" charset="0"/>
                    <a:cs typeface="Courier New" panose="02070309020205020404" pitchFamily="49" charset="0"/>
                  </a:rPr>
                  <a:t>=False)</a:t>
                </a:r>
              </a:p>
              <a:p>
                <a:r>
                  <a:rPr lang="en-US" sz="1800" dirty="0">
                    <a:solidFill>
                      <a:schemeClr val="tx1"/>
                    </a:solidFill>
                    <a:latin typeface="Courier New" panose="02070309020205020404" pitchFamily="49" charset="0"/>
                    <a:cs typeface="Courier New" panose="02070309020205020404" pitchFamily="49" charset="0"/>
                  </a:rPr>
                  <a:t>output = </a:t>
                </a:r>
                <a:r>
                  <a:rPr lang="en-US" sz="1800" dirty="0" err="1">
                    <a:solidFill>
                      <a:schemeClr val="tx1"/>
                    </a:solidFill>
                    <a:latin typeface="Courier New" panose="02070309020205020404" pitchFamily="49" charset="0"/>
                    <a:cs typeface="Courier New" panose="02070309020205020404" pitchFamily="49" charset="0"/>
                  </a:rPr>
                  <a:t>np.convolve</a:t>
                </a:r>
                <a:r>
                  <a:rPr lang="en-US" sz="1800" dirty="0">
                    <a:solidFill>
                      <a:schemeClr val="tx1"/>
                    </a:solidFill>
                    <a:latin typeface="Courier New" panose="02070309020205020404" pitchFamily="49" charset="0"/>
                    <a:cs typeface="Courier New" panose="02070309020205020404" pitchFamily="49" charset="0"/>
                  </a:rPr>
                  <a:t>(input, kernel)</a:t>
                </a:r>
              </a:p>
              <a:p>
                <a:endParaRPr lang="en-US" dirty="0">
                  <a:solidFill>
                    <a:schemeClr val="tx1"/>
                  </a:solidFill>
                </a:endParaRPr>
              </a:p>
              <a:p>
                <a:r>
                  <a:rPr lang="en-US" dirty="0">
                    <a:solidFill>
                      <a:schemeClr val="tx1"/>
                    </a:solidFill>
                  </a:rPr>
                  <a:t>If “input” is </a:t>
                </a:r>
                <a14:m>
                  <m:oMath xmlns:m="http://schemas.openxmlformats.org/officeDocument/2006/math">
                    <m:r>
                      <a:rPr lang="en-US" i="1" dirty="0">
                        <a:solidFill>
                          <a:schemeClr val="tx1"/>
                        </a:solidFill>
                        <a:latin typeface="Cambria Math" panose="02040503050406030204" pitchFamily="18" charset="0"/>
                        <a:ea typeface="Cambria Math" panose="02040503050406030204" pitchFamily="18" charset="0"/>
                      </a:rPr>
                      <m:t>𝛿</m:t>
                    </m:r>
                    <m:r>
                      <a:rPr lang="en-US" i="1" dirty="0">
                        <a:solidFill>
                          <a:schemeClr val="tx1"/>
                        </a:solidFill>
                        <a:latin typeface="Cambria Math" panose="02040503050406030204" pitchFamily="18" charset="0"/>
                        <a:ea typeface="Cambria Math" panose="02040503050406030204" pitchFamily="18" charset="0"/>
                      </a:rPr>
                      <m:t>(</m:t>
                    </m:r>
                    <m:r>
                      <a:rPr lang="en-US" i="1" dirty="0">
                        <a:solidFill>
                          <a:schemeClr val="tx1"/>
                        </a:solidFill>
                        <a:latin typeface="Cambria Math" panose="02040503050406030204" pitchFamily="18" charset="0"/>
                        <a:ea typeface="Cambria Math" panose="02040503050406030204" pitchFamily="18" charset="0"/>
                      </a:rPr>
                      <m:t>𝑡</m:t>
                    </m:r>
                    <m:r>
                      <a:rPr lang="en-US" b="0" i="1" dirty="0" smtClean="0">
                        <a:solidFill>
                          <a:schemeClr val="tx1"/>
                        </a:solidFill>
                        <a:latin typeface="Cambria Math" panose="02040503050406030204" pitchFamily="18" charset="0"/>
                        <a:ea typeface="Cambria Math" panose="02040503050406030204" pitchFamily="18" charset="0"/>
                      </a:rPr>
                      <m:t>)</m:t>
                    </m:r>
                  </m:oMath>
                </a14:m>
                <a:r>
                  <a:rPr lang="en-US" dirty="0">
                    <a:solidFill>
                      <a:schemeClr val="tx1"/>
                    </a:solidFill>
                  </a:rPr>
                  <a:t>, “output” will be “kernel”.</a:t>
                </a:r>
              </a:p>
              <a:p>
                <a:endParaRPr lang="en-US" dirty="0">
                  <a:solidFill>
                    <a:schemeClr val="tx1"/>
                  </a:solidFill>
                </a:endParaRPr>
              </a:p>
              <a:p>
                <a:r>
                  <a:rPr lang="en-US" dirty="0">
                    <a:solidFill>
                      <a:schemeClr val="tx1"/>
                    </a:solidFill>
                  </a:rPr>
                  <a:t>“kernel” is the filter’s response to a single impulse, hence it is also called the “impulse response”.</a:t>
                </a:r>
              </a:p>
              <a:p>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703389"/>
                <a:ext cx="6076950" cy="4351338"/>
              </a:xfrm>
              <a:blipFill>
                <a:blip r:embed="rId2"/>
                <a:stretch>
                  <a:fillRect l="-1805" t="-1120"/>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6111" b="52074"/>
          <a:stretch/>
        </p:blipFill>
        <p:spPr>
          <a:xfrm>
            <a:off x="6229350" y="2628900"/>
            <a:ext cx="2800350" cy="3124162"/>
          </a:xfrm>
          <a:prstGeom prst="rect">
            <a:avLst/>
          </a:prstGeom>
        </p:spPr>
      </p:pic>
      <p:sp>
        <p:nvSpPr>
          <p:cNvPr id="5" name="Rectangle 4"/>
          <p:cNvSpPr/>
          <p:nvPr/>
        </p:nvSpPr>
        <p:spPr>
          <a:xfrm>
            <a:off x="7581900" y="2705100"/>
            <a:ext cx="152400" cy="342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191500" y="3162300"/>
            <a:ext cx="1143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87522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3888" y="2405063"/>
            <a:ext cx="7886700" cy="2852737"/>
          </a:xfrm>
        </p:spPr>
        <p:txBody>
          <a:bodyPr>
            <a:normAutofit fontScale="90000"/>
          </a:bodyPr>
          <a:lstStyle/>
          <a:p>
            <a:r>
              <a:rPr lang="en-US" sz="12800" dirty="0"/>
              <a:t>The end</a:t>
            </a:r>
            <a:br>
              <a:rPr lang="en-US" sz="12800" dirty="0"/>
            </a:br>
            <a:br>
              <a:rPr lang="en-US" dirty="0"/>
            </a:br>
            <a:r>
              <a:rPr lang="en-US" dirty="0"/>
              <a:t>(ignore all slides after this)</a:t>
            </a:r>
          </a:p>
        </p:txBody>
      </p:sp>
    </p:spTree>
    <p:extLst>
      <p:ext uri="{BB962C8B-B14F-4D97-AF65-F5344CB8AC3E}">
        <p14:creationId xmlns:p14="http://schemas.microsoft.com/office/powerpoint/2010/main" val="38311757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950" y="0"/>
            <a:ext cx="7886700" cy="1325563"/>
          </a:xfrm>
        </p:spPr>
        <p:txBody>
          <a:bodyPr/>
          <a:lstStyle/>
          <a:p>
            <a:r>
              <a:rPr lang="en-US" dirty="0"/>
              <a:t>How to visualize this?</a:t>
            </a:r>
          </a:p>
        </p:txBody>
      </p:sp>
      <p:sp>
        <p:nvSpPr>
          <p:cNvPr id="3" name="Content Placeholder 2"/>
          <p:cNvSpPr>
            <a:spLocks noGrp="1"/>
          </p:cNvSpPr>
          <p:nvPr>
            <p:ph idx="1"/>
          </p:nvPr>
        </p:nvSpPr>
        <p:spPr>
          <a:xfrm>
            <a:off x="615950" y="1562100"/>
            <a:ext cx="7886700" cy="4351338"/>
          </a:xfrm>
        </p:spPr>
        <p:txBody>
          <a:bodyPr/>
          <a:lstStyle/>
          <a:p>
            <a:r>
              <a:rPr lang="en-US" dirty="0"/>
              <a:t>Draw pairwise products on a grid …</a:t>
            </a:r>
          </a:p>
        </p:txBody>
      </p:sp>
      <p:graphicFrame>
        <p:nvGraphicFramePr>
          <p:cNvPr id="6" name="Table 5"/>
          <p:cNvGraphicFramePr>
            <a:graphicFrameLocks noGrp="1"/>
          </p:cNvGraphicFramePr>
          <p:nvPr>
            <p:extLst>
              <p:ext uri="{D42A27DB-BD31-4B8C-83A1-F6EECF244321}">
                <p14:modId xmlns:p14="http://schemas.microsoft.com/office/powerpoint/2010/main" val="3738728306"/>
              </p:ext>
            </p:extLst>
          </p:nvPr>
        </p:nvGraphicFramePr>
        <p:xfrm>
          <a:off x="4762500" y="3231047"/>
          <a:ext cx="4152900" cy="3352801"/>
        </p:xfrm>
        <a:graphic>
          <a:graphicData uri="http://schemas.openxmlformats.org/drawingml/2006/table">
            <a:tbl>
              <a:tblPr>
                <a:tableStyleId>{5C22544A-7EE6-4342-B048-85BDC9FD1C3A}</a:tableStyleId>
              </a:tblPr>
              <a:tblGrid>
                <a:gridCol w="830580">
                  <a:extLst>
                    <a:ext uri="{9D8B030D-6E8A-4147-A177-3AD203B41FA5}">
                      <a16:colId xmlns:a16="http://schemas.microsoft.com/office/drawing/2014/main" val="20000"/>
                    </a:ext>
                  </a:extLst>
                </a:gridCol>
                <a:gridCol w="830580">
                  <a:extLst>
                    <a:ext uri="{9D8B030D-6E8A-4147-A177-3AD203B41FA5}">
                      <a16:colId xmlns:a16="http://schemas.microsoft.com/office/drawing/2014/main" val="20001"/>
                    </a:ext>
                  </a:extLst>
                </a:gridCol>
                <a:gridCol w="830580">
                  <a:extLst>
                    <a:ext uri="{9D8B030D-6E8A-4147-A177-3AD203B41FA5}">
                      <a16:colId xmlns:a16="http://schemas.microsoft.com/office/drawing/2014/main" val="20002"/>
                    </a:ext>
                  </a:extLst>
                </a:gridCol>
                <a:gridCol w="830580">
                  <a:extLst>
                    <a:ext uri="{9D8B030D-6E8A-4147-A177-3AD203B41FA5}">
                      <a16:colId xmlns:a16="http://schemas.microsoft.com/office/drawing/2014/main" val="20003"/>
                    </a:ext>
                  </a:extLst>
                </a:gridCol>
                <a:gridCol w="830580">
                  <a:extLst>
                    <a:ext uri="{9D8B030D-6E8A-4147-A177-3AD203B41FA5}">
                      <a16:colId xmlns:a16="http://schemas.microsoft.com/office/drawing/2014/main" val="20004"/>
                    </a:ext>
                  </a:extLst>
                </a:gridCol>
              </a:tblGrid>
              <a:tr h="246529">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g[0]</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g[1]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g[2]</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g[3]</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776568">
                <a:tc>
                  <a:txBody>
                    <a:bodyPr/>
                    <a:lstStyle/>
                    <a:p>
                      <a:pPr algn="l" fontAlgn="b"/>
                      <a:r>
                        <a:rPr lang="en-US" sz="1400" u="none" strike="noStrike" dirty="0">
                          <a:solidFill>
                            <a:srgbClr val="FF0000"/>
                          </a:solidFill>
                          <a:effectLst/>
                        </a:rPr>
                        <a:t>f[0]</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f[0]*g[0]</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f[0]*g[1]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f[0]*g[2]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f[0]*g[3]</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776568">
                <a:tc>
                  <a:txBody>
                    <a:bodyPr/>
                    <a:lstStyle/>
                    <a:p>
                      <a:pPr algn="l" fontAlgn="b"/>
                      <a:r>
                        <a:rPr lang="en-US" sz="1400" u="none" strike="noStrike" dirty="0">
                          <a:solidFill>
                            <a:schemeClr val="accent2"/>
                          </a:solidFill>
                          <a:effectLst/>
                        </a:rPr>
                        <a:t>f[1]</a:t>
                      </a:r>
                      <a:endParaRPr lang="en-US" sz="1400" b="0" i="0" u="none" strike="noStrike" dirty="0">
                        <a:solidFill>
                          <a:schemeClr val="accent2"/>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f[1]*g[0]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f[1]*g[1]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f[1]*g[2]</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f[1]*g[3]</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776568">
                <a:tc>
                  <a:txBody>
                    <a:bodyPr/>
                    <a:lstStyle/>
                    <a:p>
                      <a:pPr algn="l" fontAlgn="b"/>
                      <a:r>
                        <a:rPr lang="en-US" sz="1400" u="none" strike="noStrike" dirty="0">
                          <a:solidFill>
                            <a:srgbClr val="00B050"/>
                          </a:solidFill>
                          <a:effectLst/>
                        </a:rPr>
                        <a:t>f[2]</a:t>
                      </a:r>
                      <a:endParaRPr lang="en-US" sz="1400" b="0" i="0" u="none" strike="noStrike" dirty="0">
                        <a:solidFill>
                          <a:srgbClr val="00B05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f[2]*g[0]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f[2]*g[1]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f[2]*g[2]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f[2]*g[3]</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776568">
                <a:tc>
                  <a:txBody>
                    <a:bodyPr/>
                    <a:lstStyle/>
                    <a:p>
                      <a:pPr algn="l" fontAlgn="b"/>
                      <a:r>
                        <a:rPr lang="en-US" sz="1400" u="none" strike="noStrike" dirty="0">
                          <a:solidFill>
                            <a:srgbClr val="00B0F0"/>
                          </a:solidFill>
                          <a:effectLst/>
                        </a:rPr>
                        <a:t>f[3]</a:t>
                      </a:r>
                      <a:endParaRPr lang="en-US" sz="1400" b="0" i="0" u="none" strike="noStrike" dirty="0">
                        <a:solidFill>
                          <a:srgbClr val="00B0F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f[3]*g[0]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f[3]*g[1]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f[3]*g[2]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f[3]*g[3]</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15" name="Rectangle 14"/>
              <p:cNvSpPr/>
              <p:nvPr/>
            </p:nvSpPr>
            <p:spPr>
              <a:xfrm>
                <a:off x="699048" y="2470899"/>
                <a:ext cx="3468632" cy="8476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m:t>
                      </m:r>
                      <m:r>
                        <a:rPr lang="en-US" i="1" dirty="0" err="1">
                          <a:latin typeface="Cambria Math" panose="02040503050406030204" pitchFamily="18" charset="0"/>
                        </a:rPr>
                        <m:t>𝑓</m:t>
                      </m:r>
                      <m:r>
                        <a:rPr lang="en-US" i="1" dirty="0">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i="1" dirty="0">
                          <a:latin typeface="Cambria Math" panose="02040503050406030204" pitchFamily="18" charset="0"/>
                        </a:rPr>
                        <m:t> </m:t>
                      </m:r>
                      <m:r>
                        <a:rPr lang="en-US" i="1" dirty="0">
                          <a:latin typeface="Cambria Math" panose="02040503050406030204" pitchFamily="18" charset="0"/>
                        </a:rPr>
                        <m:t>𝑔</m:t>
                      </m:r>
                      <m:r>
                        <a:rPr lang="en-US" i="1" dirty="0">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m:t>
                          </m:r>
                        </m:sub>
                        <m:sup>
                          <m:r>
                            <a:rPr lang="en-US" i="1">
                              <a:latin typeface="Cambria Math" panose="02040503050406030204" pitchFamily="18" charset="0"/>
                              <a:ea typeface="Cambria Math" panose="02040503050406030204" pitchFamily="18" charset="0"/>
                            </a:rPr>
                            <m:t>∞</m:t>
                          </m:r>
                        </m:sup>
                        <m:e>
                          <m:r>
                            <a:rPr lang="en-US" i="1">
                              <a:latin typeface="Cambria Math" panose="02040503050406030204" pitchFamily="18" charset="0"/>
                            </a:rPr>
                            <m:t>𝑓</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i="1">
                              <a:latin typeface="Cambria Math" panose="02040503050406030204" pitchFamily="18" charset="0"/>
                            </a:rPr>
                            <m:t>𝑔</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e>
                      </m:nary>
                      <m:r>
                        <a:rPr lang="en-US" i="1">
                          <a:latin typeface="Cambria Math" panose="02040503050406030204" pitchFamily="18" charset="0"/>
                        </a:rPr>
                        <m:t>] </m:t>
                      </m:r>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699048" y="2470899"/>
                <a:ext cx="3468632" cy="847604"/>
              </a:xfrm>
              <a:prstGeom prst="rect">
                <a:avLst/>
              </a:prstGeom>
              <a:blipFill>
                <a:blip r:embed="rId2"/>
                <a:stretch>
                  <a:fillRect/>
                </a:stretch>
              </a:blipFill>
            </p:spPr>
            <p:txBody>
              <a:bodyPr/>
              <a:lstStyle/>
              <a:p>
                <a:r>
                  <a:rPr lang="en-US">
                    <a:noFill/>
                  </a:rPr>
                  <a:t> </a:t>
                </a:r>
              </a:p>
            </p:txBody>
          </p:sp>
        </mc:Fallback>
      </mc:AlternateContent>
      <p:grpSp>
        <p:nvGrpSpPr>
          <p:cNvPr id="17" name="Group 16"/>
          <p:cNvGrpSpPr/>
          <p:nvPr/>
        </p:nvGrpSpPr>
        <p:grpSpPr>
          <a:xfrm>
            <a:off x="2400300" y="3231047"/>
            <a:ext cx="6681671" cy="3665054"/>
            <a:chOff x="2400300" y="3231047"/>
            <a:chExt cx="6681671" cy="3665054"/>
          </a:xfrm>
        </p:grpSpPr>
        <mc:AlternateContent xmlns:mc="http://schemas.openxmlformats.org/markup-compatibility/2006" xmlns:a14="http://schemas.microsoft.com/office/drawing/2010/main">
          <mc:Choice Requires="a14">
            <p:sp>
              <p:nvSpPr>
                <p:cNvPr id="4" name="AutoShape 2" descr="{\displaystyle (f*g)[n]=\sum _{m=-\infty }^{\infty }f[m]g[n-m]}"/>
                <p:cNvSpPr txBox="1">
                  <a:spLocks noChangeAspect="1" noChangeArrowheads="1"/>
                </p:cNvSpPr>
                <p:nvPr/>
              </p:nvSpPr>
              <p:spPr bwMode="auto">
                <a:xfrm>
                  <a:off x="2400300" y="3429000"/>
                  <a:ext cx="2781300" cy="3467101"/>
                </a:xfrm>
                <a:prstGeom prst="rect">
                  <a:avLst/>
                </a:prstGeom>
                <a:noFill/>
                <a:extLst>
                  <a:ext uri="{909E8E84-426E-40DD-AFC4-6F175D3DCCD1}">
                    <a14:hiddenFill>
                      <a:solidFill>
                        <a:srgbClr val="FFFFFF"/>
                      </a:solidFill>
                    </a14:hiddenFill>
                  </a:ext>
                </a:extLst>
              </p:spPr>
              <p:txBody>
                <a:bodyPr vert="horz" wrap="square" lIns="91440" tIns="45720" rIns="91440" bIns="45720" numCol="1" rtlCol="0" anchor="t" anchorCtr="0" compatLnSpc="1">
                  <a:prstTxWarp prst="textNoShape">
                    <a:avLst/>
                  </a:prstTxWarp>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200" dirty="0"/>
                </a:p>
                <a:p>
                  <a:pPr marL="0" indent="0">
                    <a:buFont typeface="Arial" panose="020B0604020202020204" pitchFamily="34" charset="0"/>
                    <a:buNone/>
                  </a:pPr>
                  <a:endParaRPr lang="en-US" sz="1200" dirty="0"/>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d>
                          <m:dPr>
                            <m:ctrlPr>
                              <a:rPr lang="en-US" sz="1200" i="1" smtClean="0">
                                <a:solidFill>
                                  <a:srgbClr val="FF0000"/>
                                </a:solidFill>
                                <a:latin typeface="Cambria Math" panose="02040503050406030204" pitchFamily="18" charset="0"/>
                              </a:rPr>
                            </m:ctrlPr>
                          </m:dPr>
                          <m:e>
                            <m:r>
                              <a:rPr lang="en-US" sz="1200" i="1">
                                <a:solidFill>
                                  <a:srgbClr val="FF0000"/>
                                </a:solidFill>
                                <a:latin typeface="Cambria Math" panose="02040503050406030204" pitchFamily="18" charset="0"/>
                              </a:rPr>
                              <m:t>𝑓</m:t>
                            </m:r>
                            <m:r>
                              <a:rPr lang="en-US" sz="1200" i="1" smtClean="0">
                                <a:solidFill>
                                  <a:srgbClr val="FF0000"/>
                                </a:solidFill>
                                <a:latin typeface="Cambria Math" panose="02040503050406030204" pitchFamily="18" charset="0"/>
                              </a:rPr>
                              <m:t> </m:t>
                            </m:r>
                            <m:r>
                              <a:rPr lang="en-US" sz="1200" i="1" smtClean="0">
                                <a:solidFill>
                                  <a:srgbClr val="FF0000"/>
                                </a:solidFill>
                                <a:latin typeface="Cambria Math" panose="02040503050406030204" pitchFamily="18" charset="0"/>
                                <a:ea typeface="Cambria Math" panose="02040503050406030204" pitchFamily="18" charset="0"/>
                              </a:rPr>
                              <m:t>⨂</m:t>
                            </m:r>
                            <m:r>
                              <a:rPr lang="en-US" sz="1200" i="1" smtClean="0">
                                <a:solidFill>
                                  <a:srgbClr val="FF0000"/>
                                </a:solidFill>
                                <a:latin typeface="Cambria Math" panose="02040503050406030204" pitchFamily="18" charset="0"/>
                              </a:rPr>
                              <m:t> </m:t>
                            </m:r>
                            <m:r>
                              <a:rPr lang="en-US" sz="1200" i="1">
                                <a:solidFill>
                                  <a:srgbClr val="FF0000"/>
                                </a:solidFill>
                                <a:latin typeface="Cambria Math" panose="02040503050406030204" pitchFamily="18" charset="0"/>
                              </a:rPr>
                              <m:t>𝑔</m:t>
                            </m:r>
                          </m:e>
                        </m:d>
                        <m:d>
                          <m:dPr>
                            <m:begChr m:val="["/>
                            <m:endChr m:val="]"/>
                            <m:ctrlPr>
                              <a:rPr lang="en-US" sz="1200" i="1">
                                <a:solidFill>
                                  <a:srgbClr val="FF0000"/>
                                </a:solidFill>
                                <a:latin typeface="Cambria Math" panose="02040503050406030204" pitchFamily="18" charset="0"/>
                              </a:rPr>
                            </m:ctrlPr>
                          </m:dPr>
                          <m:e>
                            <m:r>
                              <a:rPr lang="en-US" sz="1200" i="1" smtClean="0">
                                <a:solidFill>
                                  <a:srgbClr val="FF0000"/>
                                </a:solidFill>
                                <a:latin typeface="Cambria Math" panose="02040503050406030204" pitchFamily="18" charset="0"/>
                              </a:rPr>
                              <m:t>0</m:t>
                            </m:r>
                          </m:e>
                        </m:d>
                        <m:r>
                          <a:rPr lang="en-US" sz="1200" i="1">
                            <a:solidFill>
                              <a:srgbClr val="FF0000"/>
                            </a:solidFill>
                            <a:latin typeface="Cambria Math" panose="02040503050406030204" pitchFamily="18" charset="0"/>
                          </a:rPr>
                          <m:t>= </m:t>
                        </m:r>
                        <m:nary>
                          <m:naryPr>
                            <m:chr m:val="∑"/>
                            <m:ctrlPr>
                              <a:rPr lang="en-US" sz="1200" i="1">
                                <a:solidFill>
                                  <a:srgbClr val="FF0000"/>
                                </a:solidFill>
                                <a:latin typeface="Cambria Math" panose="02040503050406030204" pitchFamily="18" charset="0"/>
                              </a:rPr>
                            </m:ctrlPr>
                          </m:naryPr>
                          <m:sub>
                            <m:r>
                              <m:rPr>
                                <m:brk m:alnAt="23"/>
                              </m:rPr>
                              <a:rPr lang="en-US" sz="1200" i="1">
                                <a:solidFill>
                                  <a:srgbClr val="FF0000"/>
                                </a:solidFill>
                                <a:latin typeface="Cambria Math" panose="02040503050406030204" pitchFamily="18" charset="0"/>
                              </a:rPr>
                              <m:t>𝑘</m:t>
                            </m:r>
                            <m:r>
                              <a:rPr lang="en-US" sz="1200" i="1">
                                <a:solidFill>
                                  <a:srgbClr val="FF0000"/>
                                </a:solidFill>
                                <a:latin typeface="Cambria Math" panose="02040503050406030204" pitchFamily="18" charset="0"/>
                              </a:rPr>
                              <m:t>=</m:t>
                            </m:r>
                            <m:r>
                              <a:rPr lang="en-US" sz="1200" i="1" smtClean="0">
                                <a:solidFill>
                                  <a:srgbClr val="FF0000"/>
                                </a:solidFill>
                                <a:latin typeface="Cambria Math" panose="02040503050406030204" pitchFamily="18" charset="0"/>
                              </a:rPr>
                              <m:t>0</m:t>
                            </m:r>
                          </m:sub>
                          <m:sup>
                            <m:r>
                              <a:rPr lang="en-US" sz="1200" i="1" smtClean="0">
                                <a:solidFill>
                                  <a:srgbClr val="FF0000"/>
                                </a:solidFill>
                                <a:latin typeface="Cambria Math" panose="02040503050406030204" pitchFamily="18" charset="0"/>
                              </a:rPr>
                              <m:t>0</m:t>
                            </m:r>
                          </m:sup>
                          <m:e>
                            <m:r>
                              <a:rPr lang="en-US" sz="1200" i="1">
                                <a:solidFill>
                                  <a:srgbClr val="FF0000"/>
                                </a:solidFill>
                                <a:latin typeface="Cambria Math" panose="02040503050406030204" pitchFamily="18" charset="0"/>
                              </a:rPr>
                              <m:t>𝑓</m:t>
                            </m:r>
                            <m:d>
                              <m:dPr>
                                <m:begChr m:val="["/>
                                <m:endChr m:val="]"/>
                                <m:ctrlPr>
                                  <a:rPr lang="en-US" sz="1200" i="1">
                                    <a:solidFill>
                                      <a:srgbClr val="FF0000"/>
                                    </a:solidFill>
                                    <a:latin typeface="Cambria Math" panose="02040503050406030204" pitchFamily="18" charset="0"/>
                                  </a:rPr>
                                </m:ctrlPr>
                              </m:dPr>
                              <m:e>
                                <m:r>
                                  <a:rPr lang="en-US" sz="1200" i="1">
                                    <a:solidFill>
                                      <a:srgbClr val="FF0000"/>
                                    </a:solidFill>
                                    <a:latin typeface="Cambria Math" panose="02040503050406030204" pitchFamily="18" charset="0"/>
                                  </a:rPr>
                                  <m:t>𝑘</m:t>
                                </m:r>
                              </m:e>
                            </m:d>
                            <m:r>
                              <a:rPr lang="en-US" sz="1200" i="1">
                                <a:solidFill>
                                  <a:srgbClr val="FF0000"/>
                                </a:solidFill>
                                <a:latin typeface="Cambria Math" panose="02040503050406030204" pitchFamily="18" charset="0"/>
                              </a:rPr>
                              <m:t>𝑔</m:t>
                            </m:r>
                            <m:r>
                              <a:rPr lang="en-US" sz="1200" i="1" smtClean="0">
                                <a:solidFill>
                                  <a:srgbClr val="FF0000"/>
                                </a:solidFill>
                                <a:latin typeface="Cambria Math" panose="02040503050406030204" pitchFamily="18" charset="0"/>
                              </a:rPr>
                              <m:t>[</m:t>
                            </m:r>
                            <m:r>
                              <a:rPr lang="en-US" sz="1200" i="1">
                                <a:solidFill>
                                  <a:srgbClr val="FF0000"/>
                                </a:solidFill>
                                <a:latin typeface="Cambria Math" panose="02040503050406030204" pitchFamily="18" charset="0"/>
                              </a:rPr>
                              <m:t>−</m:t>
                            </m:r>
                            <m:r>
                              <a:rPr lang="en-US" sz="1200" i="1">
                                <a:solidFill>
                                  <a:srgbClr val="FF0000"/>
                                </a:solidFill>
                                <a:latin typeface="Cambria Math" panose="02040503050406030204" pitchFamily="18" charset="0"/>
                              </a:rPr>
                              <m:t>𝑘</m:t>
                            </m:r>
                          </m:e>
                        </m:nary>
                        <m:r>
                          <a:rPr lang="en-US" sz="1200" i="1">
                            <a:solidFill>
                              <a:srgbClr val="FF0000"/>
                            </a:solidFill>
                            <a:latin typeface="Cambria Math" panose="02040503050406030204" pitchFamily="18" charset="0"/>
                          </a:rPr>
                          <m:t>] </m:t>
                        </m:r>
                      </m:oMath>
                    </m:oMathPara>
                  </a14:m>
                  <a:endParaRPr lang="en-US" sz="1200" dirty="0">
                    <a:solidFill>
                      <a:srgbClr val="FF0000"/>
                    </a:solidFill>
                  </a:endParaRPr>
                </a:p>
                <a:p>
                  <a:pPr marL="0" indent="0">
                    <a:buFont typeface="Arial" panose="020B0604020202020204" pitchFamily="34" charset="0"/>
                    <a:buNone/>
                  </a:pPr>
                  <a:endParaRPr lang="en-US" sz="1200" dirty="0"/>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d>
                          <m:dPr>
                            <m:ctrlPr>
                              <a:rPr lang="en-US" sz="1200" i="1" smtClean="0">
                                <a:solidFill>
                                  <a:schemeClr val="accent2"/>
                                </a:solidFill>
                                <a:latin typeface="Cambria Math" panose="02040503050406030204" pitchFamily="18" charset="0"/>
                              </a:rPr>
                            </m:ctrlPr>
                          </m:dPr>
                          <m:e>
                            <m:r>
                              <a:rPr lang="en-US" sz="1200" i="1">
                                <a:solidFill>
                                  <a:schemeClr val="accent2"/>
                                </a:solidFill>
                                <a:latin typeface="Cambria Math" panose="02040503050406030204" pitchFamily="18" charset="0"/>
                              </a:rPr>
                              <m:t>𝑓</m:t>
                            </m:r>
                            <m:r>
                              <a:rPr lang="en-US" sz="1200" i="1" smtClean="0">
                                <a:solidFill>
                                  <a:schemeClr val="accent2"/>
                                </a:solidFill>
                                <a:latin typeface="Cambria Math" panose="02040503050406030204" pitchFamily="18" charset="0"/>
                              </a:rPr>
                              <m:t> </m:t>
                            </m:r>
                            <m:r>
                              <a:rPr lang="en-US" sz="1200" i="1" smtClean="0">
                                <a:solidFill>
                                  <a:schemeClr val="accent2"/>
                                </a:solidFill>
                                <a:latin typeface="Cambria Math" panose="02040503050406030204" pitchFamily="18" charset="0"/>
                                <a:ea typeface="Cambria Math" panose="02040503050406030204" pitchFamily="18" charset="0"/>
                              </a:rPr>
                              <m:t>⨂</m:t>
                            </m:r>
                            <m:r>
                              <a:rPr lang="en-US" sz="1200" i="1" smtClean="0">
                                <a:solidFill>
                                  <a:schemeClr val="accent2"/>
                                </a:solidFill>
                                <a:latin typeface="Cambria Math" panose="02040503050406030204" pitchFamily="18" charset="0"/>
                              </a:rPr>
                              <m:t> </m:t>
                            </m:r>
                            <m:r>
                              <a:rPr lang="en-US" sz="1200" i="1" smtClean="0">
                                <a:solidFill>
                                  <a:schemeClr val="accent2"/>
                                </a:solidFill>
                                <a:latin typeface="Cambria Math" panose="02040503050406030204" pitchFamily="18" charset="0"/>
                              </a:rPr>
                              <m:t>𝑔</m:t>
                            </m:r>
                          </m:e>
                        </m:d>
                        <m:d>
                          <m:dPr>
                            <m:begChr m:val="["/>
                            <m:endChr m:val="]"/>
                            <m:ctrlPr>
                              <a:rPr lang="en-US" sz="1200" i="1">
                                <a:solidFill>
                                  <a:schemeClr val="accent2"/>
                                </a:solidFill>
                                <a:latin typeface="Cambria Math" panose="02040503050406030204" pitchFamily="18" charset="0"/>
                              </a:rPr>
                            </m:ctrlPr>
                          </m:dPr>
                          <m:e>
                            <m:r>
                              <a:rPr lang="en-US" sz="1200" i="1" smtClean="0">
                                <a:solidFill>
                                  <a:schemeClr val="accent2"/>
                                </a:solidFill>
                                <a:latin typeface="Cambria Math" panose="02040503050406030204" pitchFamily="18" charset="0"/>
                              </a:rPr>
                              <m:t>1</m:t>
                            </m:r>
                          </m:e>
                        </m:d>
                        <m:r>
                          <a:rPr lang="en-US" sz="1200" i="1">
                            <a:solidFill>
                              <a:schemeClr val="accent2"/>
                            </a:solidFill>
                            <a:latin typeface="Cambria Math" panose="02040503050406030204" pitchFamily="18" charset="0"/>
                          </a:rPr>
                          <m:t>= </m:t>
                        </m:r>
                        <m:nary>
                          <m:naryPr>
                            <m:chr m:val="∑"/>
                            <m:ctrlPr>
                              <a:rPr lang="en-US" sz="1200" i="1">
                                <a:solidFill>
                                  <a:schemeClr val="accent2"/>
                                </a:solidFill>
                                <a:latin typeface="Cambria Math" panose="02040503050406030204" pitchFamily="18" charset="0"/>
                              </a:rPr>
                            </m:ctrlPr>
                          </m:naryPr>
                          <m:sub>
                            <m:r>
                              <m:rPr>
                                <m:brk m:alnAt="23"/>
                              </m:rPr>
                              <a:rPr lang="en-US" sz="1200" i="1">
                                <a:solidFill>
                                  <a:schemeClr val="accent2"/>
                                </a:solidFill>
                                <a:latin typeface="Cambria Math" panose="02040503050406030204" pitchFamily="18" charset="0"/>
                              </a:rPr>
                              <m:t>𝑘</m:t>
                            </m:r>
                            <m:r>
                              <a:rPr lang="en-US" sz="1200" i="1">
                                <a:solidFill>
                                  <a:schemeClr val="accent2"/>
                                </a:solidFill>
                                <a:latin typeface="Cambria Math" panose="02040503050406030204" pitchFamily="18" charset="0"/>
                              </a:rPr>
                              <m:t>=</m:t>
                            </m:r>
                            <m:r>
                              <a:rPr lang="en-US" sz="1200" i="1" smtClean="0">
                                <a:solidFill>
                                  <a:schemeClr val="accent2"/>
                                </a:solidFill>
                                <a:latin typeface="Cambria Math" panose="02040503050406030204" pitchFamily="18" charset="0"/>
                              </a:rPr>
                              <m:t>0</m:t>
                            </m:r>
                          </m:sub>
                          <m:sup>
                            <m:r>
                              <a:rPr lang="en-US" sz="1200" i="1" smtClean="0">
                                <a:solidFill>
                                  <a:schemeClr val="accent2"/>
                                </a:solidFill>
                                <a:latin typeface="Cambria Math" panose="02040503050406030204" pitchFamily="18" charset="0"/>
                                <a:ea typeface="Cambria Math" panose="02040503050406030204" pitchFamily="18" charset="0"/>
                              </a:rPr>
                              <m:t>1</m:t>
                            </m:r>
                          </m:sup>
                          <m:e>
                            <m:r>
                              <a:rPr lang="en-US" sz="1200" i="1">
                                <a:solidFill>
                                  <a:schemeClr val="accent2"/>
                                </a:solidFill>
                                <a:latin typeface="Cambria Math" panose="02040503050406030204" pitchFamily="18" charset="0"/>
                              </a:rPr>
                              <m:t>𝑓</m:t>
                            </m:r>
                            <m:d>
                              <m:dPr>
                                <m:begChr m:val="["/>
                                <m:endChr m:val="]"/>
                                <m:ctrlPr>
                                  <a:rPr lang="en-US" sz="1200" i="1">
                                    <a:solidFill>
                                      <a:schemeClr val="accent2"/>
                                    </a:solidFill>
                                    <a:latin typeface="Cambria Math" panose="02040503050406030204" pitchFamily="18" charset="0"/>
                                  </a:rPr>
                                </m:ctrlPr>
                              </m:dPr>
                              <m:e>
                                <m:r>
                                  <a:rPr lang="en-US" sz="1200" i="1">
                                    <a:solidFill>
                                      <a:schemeClr val="accent2"/>
                                    </a:solidFill>
                                    <a:latin typeface="Cambria Math" panose="02040503050406030204" pitchFamily="18" charset="0"/>
                                  </a:rPr>
                                  <m:t>𝑘</m:t>
                                </m:r>
                              </m:e>
                            </m:d>
                            <m:r>
                              <a:rPr lang="en-US" sz="1200" i="1">
                                <a:solidFill>
                                  <a:schemeClr val="accent2"/>
                                </a:solidFill>
                                <a:latin typeface="Cambria Math" panose="02040503050406030204" pitchFamily="18" charset="0"/>
                              </a:rPr>
                              <m:t>𝑔</m:t>
                            </m:r>
                            <m:r>
                              <a:rPr lang="en-US" sz="1200" i="1">
                                <a:solidFill>
                                  <a:schemeClr val="accent2"/>
                                </a:solidFill>
                                <a:latin typeface="Cambria Math" panose="02040503050406030204" pitchFamily="18" charset="0"/>
                              </a:rPr>
                              <m:t>[1−</m:t>
                            </m:r>
                            <m:r>
                              <a:rPr lang="en-US" sz="1200" i="1">
                                <a:solidFill>
                                  <a:schemeClr val="accent2"/>
                                </a:solidFill>
                                <a:latin typeface="Cambria Math" panose="02040503050406030204" pitchFamily="18" charset="0"/>
                              </a:rPr>
                              <m:t>𝑘</m:t>
                            </m:r>
                          </m:e>
                        </m:nary>
                        <m:r>
                          <a:rPr lang="en-US" sz="1200" i="1">
                            <a:solidFill>
                              <a:schemeClr val="accent2"/>
                            </a:solidFill>
                            <a:latin typeface="Cambria Math" panose="02040503050406030204" pitchFamily="18" charset="0"/>
                          </a:rPr>
                          <m:t>] </m:t>
                        </m:r>
                      </m:oMath>
                    </m:oMathPara>
                  </a14:m>
                  <a:endParaRPr lang="en-US" sz="1200" dirty="0">
                    <a:solidFill>
                      <a:schemeClr val="accent2"/>
                    </a:solidFill>
                  </a:endParaRPr>
                </a:p>
                <a:p>
                  <a:pPr marL="0" indent="0">
                    <a:buFont typeface="Arial" panose="020B0604020202020204" pitchFamily="34" charset="0"/>
                    <a:buNone/>
                  </a:pPr>
                  <a:endParaRPr lang="en-US" sz="1200" dirty="0"/>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d>
                          <m:dPr>
                            <m:ctrlPr>
                              <a:rPr lang="en-US" sz="1200" i="1" smtClean="0">
                                <a:solidFill>
                                  <a:srgbClr val="00B050"/>
                                </a:solidFill>
                                <a:latin typeface="Cambria Math" panose="02040503050406030204" pitchFamily="18" charset="0"/>
                              </a:rPr>
                            </m:ctrlPr>
                          </m:dPr>
                          <m:e>
                            <m:r>
                              <a:rPr lang="en-US" sz="1200" i="1">
                                <a:solidFill>
                                  <a:srgbClr val="00B050"/>
                                </a:solidFill>
                                <a:latin typeface="Cambria Math" panose="02040503050406030204" pitchFamily="18" charset="0"/>
                              </a:rPr>
                              <m:t>𝑓</m:t>
                            </m:r>
                            <m:r>
                              <a:rPr lang="en-US" sz="1200" i="1" smtClean="0">
                                <a:solidFill>
                                  <a:srgbClr val="00B050"/>
                                </a:solidFill>
                                <a:latin typeface="Cambria Math" panose="02040503050406030204" pitchFamily="18" charset="0"/>
                              </a:rPr>
                              <m:t> </m:t>
                            </m:r>
                            <m:r>
                              <a:rPr lang="en-US" sz="1200" i="1" smtClean="0">
                                <a:solidFill>
                                  <a:srgbClr val="00B050"/>
                                </a:solidFill>
                                <a:latin typeface="Cambria Math" panose="02040503050406030204" pitchFamily="18" charset="0"/>
                                <a:ea typeface="Cambria Math" panose="02040503050406030204" pitchFamily="18" charset="0"/>
                              </a:rPr>
                              <m:t>⨂</m:t>
                            </m:r>
                            <m:r>
                              <a:rPr lang="en-US" sz="1200" i="1" smtClean="0">
                                <a:solidFill>
                                  <a:srgbClr val="00B050"/>
                                </a:solidFill>
                                <a:latin typeface="Cambria Math" panose="02040503050406030204" pitchFamily="18" charset="0"/>
                              </a:rPr>
                              <m:t> </m:t>
                            </m:r>
                            <m:r>
                              <a:rPr lang="en-US" sz="1200" i="1" smtClean="0">
                                <a:solidFill>
                                  <a:srgbClr val="00B050"/>
                                </a:solidFill>
                                <a:latin typeface="Cambria Math" panose="02040503050406030204" pitchFamily="18" charset="0"/>
                              </a:rPr>
                              <m:t>𝑔</m:t>
                            </m:r>
                          </m:e>
                        </m:d>
                        <m:d>
                          <m:dPr>
                            <m:begChr m:val="["/>
                            <m:endChr m:val="]"/>
                            <m:ctrlPr>
                              <a:rPr lang="en-US" sz="1200" i="1">
                                <a:solidFill>
                                  <a:srgbClr val="00B050"/>
                                </a:solidFill>
                                <a:latin typeface="Cambria Math" panose="02040503050406030204" pitchFamily="18" charset="0"/>
                              </a:rPr>
                            </m:ctrlPr>
                          </m:dPr>
                          <m:e>
                            <m:r>
                              <a:rPr lang="en-US" sz="1200" i="1" smtClean="0">
                                <a:solidFill>
                                  <a:srgbClr val="00B050"/>
                                </a:solidFill>
                                <a:latin typeface="Cambria Math" panose="02040503050406030204" pitchFamily="18" charset="0"/>
                              </a:rPr>
                              <m:t>2</m:t>
                            </m:r>
                          </m:e>
                        </m:d>
                        <m:r>
                          <a:rPr lang="en-US" sz="1200" i="1">
                            <a:solidFill>
                              <a:srgbClr val="00B050"/>
                            </a:solidFill>
                            <a:latin typeface="Cambria Math" panose="02040503050406030204" pitchFamily="18" charset="0"/>
                          </a:rPr>
                          <m:t>= </m:t>
                        </m:r>
                        <m:nary>
                          <m:naryPr>
                            <m:chr m:val="∑"/>
                            <m:ctrlPr>
                              <a:rPr lang="en-US" sz="1200" i="1">
                                <a:solidFill>
                                  <a:srgbClr val="00B050"/>
                                </a:solidFill>
                                <a:latin typeface="Cambria Math" panose="02040503050406030204" pitchFamily="18" charset="0"/>
                              </a:rPr>
                            </m:ctrlPr>
                          </m:naryPr>
                          <m:sub>
                            <m:r>
                              <m:rPr>
                                <m:brk m:alnAt="23"/>
                              </m:rPr>
                              <a:rPr lang="en-US" sz="1200" i="1">
                                <a:solidFill>
                                  <a:srgbClr val="00B050"/>
                                </a:solidFill>
                                <a:latin typeface="Cambria Math" panose="02040503050406030204" pitchFamily="18" charset="0"/>
                              </a:rPr>
                              <m:t>𝑘</m:t>
                            </m:r>
                            <m:r>
                              <a:rPr lang="en-US" sz="1200" i="1">
                                <a:solidFill>
                                  <a:srgbClr val="00B050"/>
                                </a:solidFill>
                                <a:latin typeface="Cambria Math" panose="02040503050406030204" pitchFamily="18" charset="0"/>
                              </a:rPr>
                              <m:t>=</m:t>
                            </m:r>
                            <m:r>
                              <a:rPr lang="en-US" sz="1200" i="1" smtClean="0">
                                <a:solidFill>
                                  <a:srgbClr val="00B050"/>
                                </a:solidFill>
                                <a:latin typeface="Cambria Math" panose="02040503050406030204" pitchFamily="18" charset="0"/>
                              </a:rPr>
                              <m:t>0</m:t>
                            </m:r>
                          </m:sub>
                          <m:sup>
                            <m:r>
                              <a:rPr lang="en-US" sz="1200" i="1" smtClean="0">
                                <a:solidFill>
                                  <a:srgbClr val="00B050"/>
                                </a:solidFill>
                                <a:latin typeface="Cambria Math" panose="02040503050406030204" pitchFamily="18" charset="0"/>
                                <a:ea typeface="Cambria Math" panose="02040503050406030204" pitchFamily="18" charset="0"/>
                              </a:rPr>
                              <m:t>2</m:t>
                            </m:r>
                          </m:sup>
                          <m:e>
                            <m:r>
                              <a:rPr lang="en-US" sz="1200" i="1">
                                <a:solidFill>
                                  <a:srgbClr val="00B050"/>
                                </a:solidFill>
                                <a:latin typeface="Cambria Math" panose="02040503050406030204" pitchFamily="18" charset="0"/>
                              </a:rPr>
                              <m:t>𝑓</m:t>
                            </m:r>
                            <m:d>
                              <m:dPr>
                                <m:begChr m:val="["/>
                                <m:endChr m:val="]"/>
                                <m:ctrlPr>
                                  <a:rPr lang="en-US" sz="1200" i="1">
                                    <a:solidFill>
                                      <a:srgbClr val="00B050"/>
                                    </a:solidFill>
                                    <a:latin typeface="Cambria Math" panose="02040503050406030204" pitchFamily="18" charset="0"/>
                                  </a:rPr>
                                </m:ctrlPr>
                              </m:dPr>
                              <m:e>
                                <m:r>
                                  <a:rPr lang="en-US" sz="1200" i="1">
                                    <a:solidFill>
                                      <a:srgbClr val="00B050"/>
                                    </a:solidFill>
                                    <a:latin typeface="Cambria Math" panose="02040503050406030204" pitchFamily="18" charset="0"/>
                                  </a:rPr>
                                  <m:t>𝑘</m:t>
                                </m:r>
                              </m:e>
                            </m:d>
                            <m:r>
                              <a:rPr lang="en-US" sz="1200" i="1">
                                <a:solidFill>
                                  <a:srgbClr val="00B050"/>
                                </a:solidFill>
                                <a:latin typeface="Cambria Math" panose="02040503050406030204" pitchFamily="18" charset="0"/>
                              </a:rPr>
                              <m:t>𝑔</m:t>
                            </m:r>
                            <m:r>
                              <a:rPr lang="en-US" sz="1200" i="1">
                                <a:solidFill>
                                  <a:srgbClr val="00B050"/>
                                </a:solidFill>
                                <a:latin typeface="Cambria Math" panose="02040503050406030204" pitchFamily="18" charset="0"/>
                              </a:rPr>
                              <m:t>[2−</m:t>
                            </m:r>
                            <m:r>
                              <a:rPr lang="en-US" sz="1200" i="1">
                                <a:solidFill>
                                  <a:srgbClr val="00B050"/>
                                </a:solidFill>
                                <a:latin typeface="Cambria Math" panose="02040503050406030204" pitchFamily="18" charset="0"/>
                              </a:rPr>
                              <m:t>𝑘</m:t>
                            </m:r>
                          </m:e>
                        </m:nary>
                        <m:r>
                          <a:rPr lang="en-US" sz="1200" i="1">
                            <a:solidFill>
                              <a:srgbClr val="00B050"/>
                            </a:solidFill>
                            <a:latin typeface="Cambria Math" panose="02040503050406030204" pitchFamily="18" charset="0"/>
                          </a:rPr>
                          <m:t>] </m:t>
                        </m:r>
                      </m:oMath>
                    </m:oMathPara>
                  </a14:m>
                  <a:endParaRPr lang="en-US" sz="1200" dirty="0">
                    <a:solidFill>
                      <a:srgbClr val="00B050"/>
                    </a:solidFill>
                  </a:endParaRPr>
                </a:p>
                <a:p>
                  <a:pPr marL="0" indent="0">
                    <a:buFont typeface="Arial" panose="020B0604020202020204" pitchFamily="34" charset="0"/>
                    <a:buNone/>
                  </a:pPr>
                  <a:endParaRPr lang="en-US" sz="1200" dirty="0"/>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d>
                          <m:dPr>
                            <m:ctrlPr>
                              <a:rPr lang="en-US" sz="1200" i="1" smtClean="0">
                                <a:solidFill>
                                  <a:srgbClr val="0070C0"/>
                                </a:solidFill>
                                <a:latin typeface="Cambria Math" panose="02040503050406030204" pitchFamily="18" charset="0"/>
                              </a:rPr>
                            </m:ctrlPr>
                          </m:dPr>
                          <m:e>
                            <m:r>
                              <a:rPr lang="en-US" sz="1200" i="1">
                                <a:solidFill>
                                  <a:srgbClr val="0070C0"/>
                                </a:solidFill>
                                <a:latin typeface="Cambria Math" panose="02040503050406030204" pitchFamily="18" charset="0"/>
                              </a:rPr>
                              <m:t>𝑓</m:t>
                            </m:r>
                            <m:r>
                              <a:rPr lang="en-US" sz="1200" i="1" smtClean="0">
                                <a:solidFill>
                                  <a:srgbClr val="0070C0"/>
                                </a:solidFill>
                                <a:latin typeface="Cambria Math" panose="02040503050406030204" pitchFamily="18" charset="0"/>
                              </a:rPr>
                              <m:t> </m:t>
                            </m:r>
                            <m:r>
                              <a:rPr lang="en-US" sz="1200" i="1" smtClean="0">
                                <a:solidFill>
                                  <a:srgbClr val="0070C0"/>
                                </a:solidFill>
                                <a:latin typeface="Cambria Math" panose="02040503050406030204" pitchFamily="18" charset="0"/>
                                <a:ea typeface="Cambria Math" panose="02040503050406030204" pitchFamily="18" charset="0"/>
                              </a:rPr>
                              <m:t>⨂</m:t>
                            </m:r>
                            <m:r>
                              <a:rPr lang="en-US" sz="1200" i="1" smtClean="0">
                                <a:solidFill>
                                  <a:srgbClr val="0070C0"/>
                                </a:solidFill>
                                <a:latin typeface="Cambria Math" panose="02040503050406030204" pitchFamily="18" charset="0"/>
                              </a:rPr>
                              <m:t> </m:t>
                            </m:r>
                            <m:r>
                              <a:rPr lang="en-US" sz="1200" i="1" smtClean="0">
                                <a:solidFill>
                                  <a:srgbClr val="0070C0"/>
                                </a:solidFill>
                                <a:latin typeface="Cambria Math" panose="02040503050406030204" pitchFamily="18" charset="0"/>
                              </a:rPr>
                              <m:t>𝑔</m:t>
                            </m:r>
                          </m:e>
                        </m:d>
                        <m:d>
                          <m:dPr>
                            <m:begChr m:val="["/>
                            <m:endChr m:val="]"/>
                            <m:ctrlPr>
                              <a:rPr lang="en-US" sz="1200" i="1">
                                <a:solidFill>
                                  <a:srgbClr val="0070C0"/>
                                </a:solidFill>
                                <a:latin typeface="Cambria Math" panose="02040503050406030204" pitchFamily="18" charset="0"/>
                              </a:rPr>
                            </m:ctrlPr>
                          </m:dPr>
                          <m:e>
                            <m:r>
                              <a:rPr lang="en-US" sz="1200" i="1" smtClean="0">
                                <a:solidFill>
                                  <a:srgbClr val="0070C0"/>
                                </a:solidFill>
                                <a:latin typeface="Cambria Math" panose="02040503050406030204" pitchFamily="18" charset="0"/>
                              </a:rPr>
                              <m:t>3</m:t>
                            </m:r>
                          </m:e>
                        </m:d>
                        <m:r>
                          <a:rPr lang="en-US" sz="1200" i="1">
                            <a:solidFill>
                              <a:srgbClr val="0070C0"/>
                            </a:solidFill>
                            <a:latin typeface="Cambria Math" panose="02040503050406030204" pitchFamily="18" charset="0"/>
                          </a:rPr>
                          <m:t>= </m:t>
                        </m:r>
                        <m:nary>
                          <m:naryPr>
                            <m:chr m:val="∑"/>
                            <m:ctrlPr>
                              <a:rPr lang="en-US" sz="1200" i="1">
                                <a:solidFill>
                                  <a:srgbClr val="0070C0"/>
                                </a:solidFill>
                                <a:latin typeface="Cambria Math" panose="02040503050406030204" pitchFamily="18" charset="0"/>
                              </a:rPr>
                            </m:ctrlPr>
                          </m:naryPr>
                          <m:sub>
                            <m:r>
                              <m:rPr>
                                <m:brk m:alnAt="23"/>
                              </m:rPr>
                              <a:rPr lang="en-US" sz="1200" i="1">
                                <a:solidFill>
                                  <a:srgbClr val="0070C0"/>
                                </a:solidFill>
                                <a:latin typeface="Cambria Math" panose="02040503050406030204" pitchFamily="18" charset="0"/>
                              </a:rPr>
                              <m:t>𝑘</m:t>
                            </m:r>
                            <m:r>
                              <a:rPr lang="en-US" sz="1200" i="1">
                                <a:solidFill>
                                  <a:srgbClr val="0070C0"/>
                                </a:solidFill>
                                <a:latin typeface="Cambria Math" panose="02040503050406030204" pitchFamily="18" charset="0"/>
                              </a:rPr>
                              <m:t>=</m:t>
                            </m:r>
                            <m:r>
                              <a:rPr lang="en-US" sz="1200" i="1" smtClean="0">
                                <a:solidFill>
                                  <a:srgbClr val="0070C0"/>
                                </a:solidFill>
                                <a:latin typeface="Cambria Math" panose="02040503050406030204" pitchFamily="18" charset="0"/>
                              </a:rPr>
                              <m:t>0</m:t>
                            </m:r>
                          </m:sub>
                          <m:sup>
                            <m:r>
                              <a:rPr lang="en-US" sz="1200" i="1" smtClean="0">
                                <a:solidFill>
                                  <a:srgbClr val="0070C0"/>
                                </a:solidFill>
                                <a:latin typeface="Cambria Math" panose="02040503050406030204" pitchFamily="18" charset="0"/>
                                <a:ea typeface="Cambria Math" panose="02040503050406030204" pitchFamily="18" charset="0"/>
                              </a:rPr>
                              <m:t>3</m:t>
                            </m:r>
                          </m:sup>
                          <m:e>
                            <m:r>
                              <a:rPr lang="en-US" sz="1200" i="1">
                                <a:solidFill>
                                  <a:srgbClr val="0070C0"/>
                                </a:solidFill>
                                <a:latin typeface="Cambria Math" panose="02040503050406030204" pitchFamily="18" charset="0"/>
                              </a:rPr>
                              <m:t>𝑓</m:t>
                            </m:r>
                            <m:d>
                              <m:dPr>
                                <m:begChr m:val="["/>
                                <m:endChr m:val="]"/>
                                <m:ctrlPr>
                                  <a:rPr lang="en-US" sz="1200" i="1">
                                    <a:solidFill>
                                      <a:srgbClr val="0070C0"/>
                                    </a:solidFill>
                                    <a:latin typeface="Cambria Math" panose="02040503050406030204" pitchFamily="18" charset="0"/>
                                  </a:rPr>
                                </m:ctrlPr>
                              </m:dPr>
                              <m:e>
                                <m:r>
                                  <a:rPr lang="en-US" sz="1200" i="1">
                                    <a:solidFill>
                                      <a:srgbClr val="0070C0"/>
                                    </a:solidFill>
                                    <a:latin typeface="Cambria Math" panose="02040503050406030204" pitchFamily="18" charset="0"/>
                                  </a:rPr>
                                  <m:t>𝑘</m:t>
                                </m:r>
                              </m:e>
                            </m:d>
                            <m:r>
                              <a:rPr lang="en-US" sz="1200" i="1">
                                <a:solidFill>
                                  <a:srgbClr val="0070C0"/>
                                </a:solidFill>
                                <a:latin typeface="Cambria Math" panose="02040503050406030204" pitchFamily="18" charset="0"/>
                              </a:rPr>
                              <m:t>𝑔</m:t>
                            </m:r>
                            <m:r>
                              <a:rPr lang="en-US" sz="1200" i="1">
                                <a:solidFill>
                                  <a:srgbClr val="0070C0"/>
                                </a:solidFill>
                                <a:latin typeface="Cambria Math" panose="02040503050406030204" pitchFamily="18" charset="0"/>
                              </a:rPr>
                              <m:t>[3−</m:t>
                            </m:r>
                            <m:r>
                              <a:rPr lang="en-US" sz="1200" i="1">
                                <a:solidFill>
                                  <a:srgbClr val="0070C0"/>
                                </a:solidFill>
                                <a:latin typeface="Cambria Math" panose="02040503050406030204" pitchFamily="18" charset="0"/>
                              </a:rPr>
                              <m:t>𝑘</m:t>
                            </m:r>
                          </m:e>
                        </m:nary>
                        <m:r>
                          <a:rPr lang="en-US" sz="1200" i="1">
                            <a:solidFill>
                              <a:srgbClr val="0070C0"/>
                            </a:solidFill>
                            <a:latin typeface="Cambria Math" panose="02040503050406030204" pitchFamily="18" charset="0"/>
                          </a:rPr>
                          <m:t>] </m:t>
                        </m:r>
                      </m:oMath>
                    </m:oMathPara>
                  </a14:m>
                  <a:endParaRPr lang="en-US" sz="1200" dirty="0">
                    <a:solidFill>
                      <a:srgbClr val="0070C0"/>
                    </a:solidFill>
                  </a:endParaRPr>
                </a:p>
                <a:p>
                  <a:pPr marL="0" indent="0">
                    <a:buFont typeface="Arial" panose="020B0604020202020204" pitchFamily="34" charset="0"/>
                    <a:buNone/>
                  </a:pPr>
                  <a:endParaRPr lang="en-US" sz="1200" dirty="0"/>
                </a:p>
              </p:txBody>
            </p:sp>
          </mc:Choice>
          <mc:Fallback xmlns="">
            <p:sp>
              <p:nvSpPr>
                <p:cNvPr id="4" name="AutoShape 2" descr="{\displaystyle (f*g)[n]=\sum _{m=-\infty }^{\infty }f[m]g[n-m]}"/>
                <p:cNvSpPr txBox="1">
                  <a:spLocks noRot="1" noChangeAspect="1" noMove="1" noResize="1" noEditPoints="1" noAdjustHandles="1" noChangeArrowheads="1" noChangeShapeType="1" noTextEdit="1"/>
                </p:cNvSpPr>
                <p:nvPr/>
              </p:nvSpPr>
              <p:spPr bwMode="auto">
                <a:xfrm>
                  <a:off x="2400300" y="3429000"/>
                  <a:ext cx="2781300" cy="3467101"/>
                </a:xfrm>
                <a:prstGeom prst="rect">
                  <a:avLst/>
                </a:prstGeom>
                <a:blipFill>
                  <a:blip r:embed="rId4"/>
                  <a:stretch>
                    <a:fillRect t="-4049" b="-20423"/>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7" name="Rectangle 6"/>
            <p:cNvSpPr/>
            <p:nvPr/>
          </p:nvSpPr>
          <p:spPr>
            <a:xfrm rot="18983195">
              <a:off x="5174748" y="5053909"/>
              <a:ext cx="3907223" cy="5148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Rectangle 7"/>
            <p:cNvSpPr/>
            <p:nvPr/>
          </p:nvSpPr>
          <p:spPr>
            <a:xfrm rot="18983195">
              <a:off x="5309408" y="4647487"/>
              <a:ext cx="2859369" cy="51485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Rectangle 8"/>
            <p:cNvSpPr/>
            <p:nvPr/>
          </p:nvSpPr>
          <p:spPr>
            <a:xfrm rot="18983195">
              <a:off x="5469564" y="4285009"/>
              <a:ext cx="1698776" cy="51485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accent2"/>
                </a:solidFill>
              </a:endParaRPr>
            </a:p>
          </p:txBody>
        </p:sp>
        <p:sp>
          <p:nvSpPr>
            <p:cNvPr id="10" name="Rectangle 9"/>
            <p:cNvSpPr/>
            <p:nvPr/>
          </p:nvSpPr>
          <p:spPr>
            <a:xfrm rot="18983195">
              <a:off x="5617384" y="3886321"/>
              <a:ext cx="615569" cy="5148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Rectangle 10"/>
            <p:cNvSpPr/>
            <p:nvPr/>
          </p:nvSpPr>
          <p:spPr>
            <a:xfrm>
              <a:off x="5867400" y="3231047"/>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lumMod val="65000"/>
                  </a:schemeClr>
                </a:solidFill>
              </a:endParaRPr>
            </a:p>
          </p:txBody>
        </p:sp>
        <p:sp>
          <p:nvSpPr>
            <p:cNvPr id="12" name="Rectangle 11"/>
            <p:cNvSpPr/>
            <p:nvPr/>
          </p:nvSpPr>
          <p:spPr>
            <a:xfrm>
              <a:off x="6705600" y="3231047"/>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lumMod val="65000"/>
                  </a:schemeClr>
                </a:solidFill>
              </a:endParaRPr>
            </a:p>
          </p:txBody>
        </p:sp>
        <p:sp>
          <p:nvSpPr>
            <p:cNvPr id="13" name="Rectangle 12"/>
            <p:cNvSpPr/>
            <p:nvPr/>
          </p:nvSpPr>
          <p:spPr>
            <a:xfrm>
              <a:off x="7507441" y="3231047"/>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lumMod val="65000"/>
                  </a:schemeClr>
                </a:solidFill>
              </a:endParaRPr>
            </a:p>
          </p:txBody>
        </p:sp>
        <p:sp>
          <p:nvSpPr>
            <p:cNvPr id="14" name="Rectangle 13"/>
            <p:cNvSpPr/>
            <p:nvPr/>
          </p:nvSpPr>
          <p:spPr>
            <a:xfrm>
              <a:off x="8357493" y="3231047"/>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lumMod val="65000"/>
                  </a:schemeClr>
                </a:solidFill>
              </a:endParaRPr>
            </a:p>
          </p:txBody>
        </p:sp>
        <p:sp>
          <p:nvSpPr>
            <p:cNvPr id="16" name="TextBox 15"/>
            <p:cNvSpPr txBox="1"/>
            <p:nvPr/>
          </p:nvSpPr>
          <p:spPr>
            <a:xfrm rot="18902334">
              <a:off x="6108354" y="3388728"/>
              <a:ext cx="599844" cy="369332"/>
            </a:xfrm>
            <a:prstGeom prst="rect">
              <a:avLst/>
            </a:prstGeom>
            <a:noFill/>
          </p:spPr>
          <p:txBody>
            <a:bodyPr wrap="none" rtlCol="0">
              <a:spAutoFit/>
            </a:bodyPr>
            <a:lstStyle/>
            <a:p>
              <a:r>
                <a:rPr lang="en-US" dirty="0">
                  <a:solidFill>
                    <a:srgbClr val="FF0000"/>
                  </a:solidFill>
                </a:rPr>
                <a:t>t = 0</a:t>
              </a:r>
            </a:p>
          </p:txBody>
        </p:sp>
        <p:sp>
          <p:nvSpPr>
            <p:cNvPr id="18" name="TextBox 17"/>
            <p:cNvSpPr txBox="1"/>
            <p:nvPr/>
          </p:nvSpPr>
          <p:spPr>
            <a:xfrm rot="18902334">
              <a:off x="6881154" y="3476438"/>
              <a:ext cx="599844" cy="369332"/>
            </a:xfrm>
            <a:prstGeom prst="rect">
              <a:avLst/>
            </a:prstGeom>
            <a:noFill/>
          </p:spPr>
          <p:txBody>
            <a:bodyPr wrap="none" rtlCol="0">
              <a:spAutoFit/>
            </a:bodyPr>
            <a:lstStyle/>
            <a:p>
              <a:r>
                <a:rPr lang="en-US" dirty="0">
                  <a:solidFill>
                    <a:schemeClr val="accent2"/>
                  </a:solidFill>
                </a:rPr>
                <a:t>t = 1</a:t>
              </a:r>
            </a:p>
          </p:txBody>
        </p:sp>
        <p:sp>
          <p:nvSpPr>
            <p:cNvPr id="19" name="TextBox 18"/>
            <p:cNvSpPr txBox="1"/>
            <p:nvPr/>
          </p:nvSpPr>
          <p:spPr>
            <a:xfrm rot="18902334">
              <a:off x="7746990" y="3476440"/>
              <a:ext cx="599844" cy="369332"/>
            </a:xfrm>
            <a:prstGeom prst="rect">
              <a:avLst/>
            </a:prstGeom>
            <a:noFill/>
          </p:spPr>
          <p:txBody>
            <a:bodyPr wrap="none" rtlCol="0">
              <a:spAutoFit/>
            </a:bodyPr>
            <a:lstStyle/>
            <a:p>
              <a:r>
                <a:rPr lang="en-US" dirty="0">
                  <a:solidFill>
                    <a:srgbClr val="00B050"/>
                  </a:solidFill>
                </a:rPr>
                <a:t>t = 2</a:t>
              </a:r>
            </a:p>
          </p:txBody>
        </p:sp>
      </p:grpSp>
      <p:sp>
        <p:nvSpPr>
          <p:cNvPr id="20" name="TextBox 19"/>
          <p:cNvSpPr txBox="1"/>
          <p:nvPr/>
        </p:nvSpPr>
        <p:spPr>
          <a:xfrm rot="18902334">
            <a:off x="8368078" y="3521464"/>
            <a:ext cx="599844" cy="369332"/>
          </a:xfrm>
          <a:prstGeom prst="rect">
            <a:avLst/>
          </a:prstGeom>
          <a:noFill/>
        </p:spPr>
        <p:txBody>
          <a:bodyPr wrap="none" rtlCol="0">
            <a:spAutoFit/>
          </a:bodyPr>
          <a:lstStyle/>
          <a:p>
            <a:r>
              <a:rPr lang="en-US" dirty="0">
                <a:solidFill>
                  <a:schemeClr val="accent1"/>
                </a:solidFill>
              </a:rPr>
              <a:t>t = 3</a:t>
            </a:r>
          </a:p>
        </p:txBody>
      </p:sp>
    </p:spTree>
    <p:extLst>
      <p:ext uri="{BB962C8B-B14F-4D97-AF65-F5344CB8AC3E}">
        <p14:creationId xmlns:p14="http://schemas.microsoft.com/office/powerpoint/2010/main" val="4256607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the </a:t>
            </a:r>
            <a:r>
              <a:rPr lang="en-US" dirty="0" err="1"/>
              <a:t>Nyquist</a:t>
            </a:r>
            <a:r>
              <a:rPr lang="en-US" dirty="0"/>
              <a:t> frequency</a:t>
            </a:r>
          </a:p>
        </p:txBody>
      </p:sp>
      <p:sp>
        <p:nvSpPr>
          <p:cNvPr id="5" name="Content Placeholder 4"/>
          <p:cNvSpPr>
            <a:spLocks noGrp="1"/>
          </p:cNvSpPr>
          <p:nvPr>
            <p:ph idx="1"/>
          </p:nvPr>
        </p:nvSpPr>
        <p:spPr>
          <a:xfrm>
            <a:off x="628650" y="2667001"/>
            <a:ext cx="7886700" cy="1333499"/>
          </a:xfrm>
        </p:spPr>
        <p:txBody>
          <a:bodyPr/>
          <a:lstStyle/>
          <a:p>
            <a:r>
              <a:rPr lang="en-US" dirty="0"/>
              <a:t>“</a:t>
            </a:r>
            <a:r>
              <a:rPr lang="en-US" dirty="0" err="1"/>
              <a:t>Nyquist</a:t>
            </a:r>
            <a:r>
              <a:rPr lang="en-US" dirty="0"/>
              <a:t>” frequency = half sample rate</a:t>
            </a:r>
          </a:p>
          <a:p>
            <a:r>
              <a:rPr lang="en-US" dirty="0"/>
              <a:t>The max unambiguously measurable frequency</a:t>
            </a:r>
          </a:p>
        </p:txBody>
      </p:sp>
      <p:sp>
        <p:nvSpPr>
          <p:cNvPr id="3" name="Rectangle 2"/>
          <p:cNvSpPr/>
          <p:nvPr/>
        </p:nvSpPr>
        <p:spPr>
          <a:xfrm>
            <a:off x="114300" y="1818591"/>
            <a:ext cx="9098966" cy="307777"/>
          </a:xfrm>
          <a:prstGeom prst="rect">
            <a:avLst/>
          </a:prstGeom>
        </p:spPr>
        <p:txBody>
          <a:bodyPr wrap="none">
            <a:spAutoFit/>
          </a:bodyPr>
          <a:lstStyle/>
          <a:p>
            <a:r>
              <a:rPr lang="en-US" sz="1400" dirty="0">
                <a:latin typeface="Courier New" panose="02070309020205020404" pitchFamily="49" charset="0"/>
                <a:cs typeface="Courier New" panose="02070309020205020404" pitchFamily="49" charset="0"/>
              </a:rPr>
              <a:t>kernel = </a:t>
            </a:r>
            <a:r>
              <a:rPr lang="en-US" sz="1400" dirty="0" err="1">
                <a:latin typeface="Courier New" panose="02070309020205020404" pitchFamily="49" charset="0"/>
                <a:cs typeface="Courier New" panose="02070309020205020404" pitchFamily="49" charset="0"/>
              </a:rPr>
              <a:t>scipy.signal.</a:t>
            </a:r>
            <a:r>
              <a:rPr lang="en-US" sz="1400" b="1" dirty="0" err="1">
                <a:latin typeface="Courier New" panose="02070309020205020404" pitchFamily="49" charset="0"/>
                <a:cs typeface="Courier New" panose="02070309020205020404" pitchFamily="49" charset="0"/>
              </a:rPr>
              <a:t>firwin</a:t>
            </a:r>
            <a:r>
              <a:rPr lang="en-US" sz="1400" dirty="0">
                <a:latin typeface="Courier New" panose="02070309020205020404" pitchFamily="49" charset="0"/>
                <a:cs typeface="Courier New" panose="02070309020205020404" pitchFamily="49" charset="0"/>
              </a:rPr>
              <a:t>(n, </a:t>
            </a:r>
            <a:r>
              <a:rPr lang="en-US" sz="1400" dirty="0" err="1">
                <a:latin typeface="Courier New" panose="02070309020205020404" pitchFamily="49" charset="0"/>
                <a:cs typeface="Courier New" panose="02070309020205020404" pitchFamily="49" charset="0"/>
              </a:rPr>
              <a:t>cutoff_frequency</a:t>
            </a:r>
            <a:r>
              <a:rPr lang="en-US" sz="1400" dirty="0">
                <a:latin typeface="Courier New" panose="02070309020205020404" pitchFamily="49" charset="0"/>
                <a:cs typeface="Courier New" panose="02070309020205020404" pitchFamily="49" charset="0"/>
              </a:rPr>
              <a:t> * 2 / </a:t>
            </a:r>
            <a:r>
              <a:rPr lang="en-US" sz="1400" dirty="0" err="1">
                <a:latin typeface="Courier New" panose="02070309020205020404" pitchFamily="49" charset="0"/>
                <a:cs typeface="Courier New" panose="02070309020205020404" pitchFamily="49" charset="0"/>
              </a:rPr>
              <a:t>sampleRate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pass_zero</a:t>
            </a:r>
            <a:r>
              <a:rPr lang="en-US" sz="1400" dirty="0">
                <a:latin typeface="Courier New" panose="02070309020205020404" pitchFamily="49" charset="0"/>
                <a:cs typeface="Courier New" panose="02070309020205020404" pitchFamily="49" charset="0"/>
              </a:rPr>
              <a:t>=False)</a:t>
            </a:r>
          </a:p>
        </p:txBody>
      </p:sp>
      <p:sp>
        <p:nvSpPr>
          <p:cNvPr id="10" name="Rounded Rectangle 9"/>
          <p:cNvSpPr/>
          <p:nvPr/>
        </p:nvSpPr>
        <p:spPr>
          <a:xfrm>
            <a:off x="3543300" y="1821568"/>
            <a:ext cx="36195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3989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3574"/>
            <a:ext cx="7886700" cy="1325563"/>
          </a:xfrm>
        </p:spPr>
        <p:txBody>
          <a:bodyPr/>
          <a:lstStyle/>
          <a:p>
            <a:r>
              <a:rPr lang="en-US" dirty="0"/>
              <a:t>Convolution is commutative.</a:t>
            </a:r>
          </a:p>
        </p:txBody>
      </p:sp>
      <mc:AlternateContent xmlns:mc="http://schemas.openxmlformats.org/markup-compatibility/2006" xmlns:a14="http://schemas.microsoft.com/office/drawing/2010/main">
        <mc:Choice Requires="a14">
          <p:sp>
            <p:nvSpPr>
              <p:cNvPr id="4" name="AutoShape 2" descr="{\displaystyle (f*g)[n]=\sum _{m=-\infty }^{\infty }f[m]g[n-m]}"/>
              <p:cNvSpPr>
                <a:spLocks noGrp="1" noChangeAspect="1" noChangeArrowheads="1"/>
              </p:cNvSpPr>
              <p:nvPr>
                <p:ph idx="1"/>
              </p:nvPr>
            </p:nvSpPr>
            <p:spPr bwMode="auto">
              <a:xfrm>
                <a:off x="628650" y="3429000"/>
                <a:ext cx="7886700" cy="1028700"/>
              </a:xfrm>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14:m>
                  <m:oMathPara xmlns:m="http://schemas.openxmlformats.org/officeDocument/2006/math">
                    <m:oMathParaPr>
                      <m:jc m:val="centerGroup"/>
                    </m:oMathParaPr>
                    <m:oMath xmlns:m="http://schemas.openxmlformats.org/officeDocument/2006/math">
                      <m:r>
                        <a:rPr lang="en-US" sz="4400" b="0" i="1" dirty="0" smtClean="0">
                          <a:latin typeface="Cambria Math" panose="02040503050406030204" pitchFamily="18" charset="0"/>
                        </a:rPr>
                        <m:t>(</m:t>
                      </m:r>
                      <m:r>
                        <a:rPr lang="en-US" sz="4400" b="0" i="1" dirty="0" err="1" smtClean="0">
                          <a:latin typeface="Cambria Math" panose="02040503050406030204" pitchFamily="18" charset="0"/>
                        </a:rPr>
                        <m:t>𝑓</m:t>
                      </m:r>
                      <m:r>
                        <a:rPr lang="en-US" sz="4400" b="0" i="1" dirty="0" smtClean="0">
                          <a:latin typeface="Cambria Math" panose="02040503050406030204" pitchFamily="18" charset="0"/>
                        </a:rPr>
                        <m:t> </m:t>
                      </m:r>
                      <m:r>
                        <a:rPr lang="en-US" sz="4400" i="1" smtClean="0">
                          <a:solidFill>
                            <a:schemeClr val="tx1"/>
                          </a:solidFill>
                          <a:latin typeface="Cambria Math" panose="02040503050406030204" pitchFamily="18" charset="0"/>
                          <a:ea typeface="Cambria Math" panose="02040503050406030204" pitchFamily="18" charset="0"/>
                        </a:rPr>
                        <m:t>⨂</m:t>
                      </m:r>
                      <m:r>
                        <a:rPr lang="en-US" sz="4400" b="0" i="1" dirty="0" smtClean="0">
                          <a:latin typeface="Cambria Math" panose="02040503050406030204" pitchFamily="18" charset="0"/>
                        </a:rPr>
                        <m:t> </m:t>
                      </m:r>
                      <m:r>
                        <a:rPr lang="en-US" sz="4400" b="0" i="1" dirty="0" smtClean="0">
                          <a:latin typeface="Cambria Math" panose="02040503050406030204" pitchFamily="18" charset="0"/>
                        </a:rPr>
                        <m:t>𝑔</m:t>
                      </m:r>
                      <m:r>
                        <a:rPr lang="en-US" sz="4400" b="0" i="1" dirty="0" smtClean="0">
                          <a:latin typeface="Cambria Math" panose="02040503050406030204" pitchFamily="18" charset="0"/>
                        </a:rPr>
                        <m:t>)</m:t>
                      </m:r>
                      <m:d>
                        <m:dPr>
                          <m:begChr m:val="["/>
                          <m:endChr m:val="]"/>
                          <m:ctrlPr>
                            <a:rPr lang="en-US" sz="4400" b="0" i="1" smtClean="0">
                              <a:latin typeface="Cambria Math" panose="02040503050406030204" pitchFamily="18" charset="0"/>
                            </a:rPr>
                          </m:ctrlPr>
                        </m:dPr>
                        <m:e>
                          <m:r>
                            <a:rPr lang="en-US" sz="4400" b="0" i="1" smtClean="0">
                              <a:latin typeface="Cambria Math" panose="02040503050406030204" pitchFamily="18" charset="0"/>
                            </a:rPr>
                            <m:t>𝑡</m:t>
                          </m:r>
                        </m:e>
                      </m:d>
                      <m:r>
                        <a:rPr lang="en-US" sz="4400" b="0" i="1" smtClean="0">
                          <a:latin typeface="Cambria Math" panose="02040503050406030204" pitchFamily="18" charset="0"/>
                        </a:rPr>
                        <m:t>=</m:t>
                      </m:r>
                      <m:r>
                        <a:rPr lang="en-US" sz="4400" i="1" dirty="0">
                          <a:latin typeface="Cambria Math" panose="02040503050406030204" pitchFamily="18" charset="0"/>
                        </a:rPr>
                        <m:t>(</m:t>
                      </m:r>
                      <m:r>
                        <a:rPr lang="en-US" sz="4400" b="0" i="1" dirty="0" smtClean="0">
                          <a:latin typeface="Cambria Math" panose="02040503050406030204" pitchFamily="18" charset="0"/>
                        </a:rPr>
                        <m:t>𝑔</m:t>
                      </m:r>
                      <m:r>
                        <a:rPr lang="en-US" sz="4400" i="1" dirty="0">
                          <a:latin typeface="Cambria Math" panose="02040503050406030204" pitchFamily="18" charset="0"/>
                        </a:rPr>
                        <m:t> </m:t>
                      </m:r>
                      <m:r>
                        <a:rPr lang="en-US" sz="4400" i="1">
                          <a:latin typeface="Cambria Math" panose="02040503050406030204" pitchFamily="18" charset="0"/>
                          <a:ea typeface="Cambria Math" panose="02040503050406030204" pitchFamily="18" charset="0"/>
                        </a:rPr>
                        <m:t>⨂</m:t>
                      </m:r>
                      <m:r>
                        <a:rPr lang="en-US" sz="4400" i="1" dirty="0">
                          <a:latin typeface="Cambria Math" panose="02040503050406030204" pitchFamily="18" charset="0"/>
                        </a:rPr>
                        <m:t> </m:t>
                      </m:r>
                      <m:r>
                        <a:rPr lang="en-US" sz="4400" b="0" i="1" dirty="0" smtClean="0">
                          <a:latin typeface="Cambria Math" panose="02040503050406030204" pitchFamily="18" charset="0"/>
                        </a:rPr>
                        <m:t>𝑓</m:t>
                      </m:r>
                      <m:r>
                        <a:rPr lang="en-US" sz="4400" i="1" dirty="0">
                          <a:latin typeface="Cambria Math" panose="02040503050406030204" pitchFamily="18" charset="0"/>
                        </a:rPr>
                        <m:t>)</m:t>
                      </m:r>
                      <m:d>
                        <m:dPr>
                          <m:begChr m:val="["/>
                          <m:endChr m:val="]"/>
                          <m:ctrlPr>
                            <a:rPr lang="en-US" sz="4400" i="1">
                              <a:latin typeface="Cambria Math" panose="02040503050406030204" pitchFamily="18" charset="0"/>
                            </a:rPr>
                          </m:ctrlPr>
                        </m:dPr>
                        <m:e>
                          <m:r>
                            <a:rPr lang="en-US" sz="4400" i="1">
                              <a:latin typeface="Cambria Math" panose="02040503050406030204" pitchFamily="18" charset="0"/>
                            </a:rPr>
                            <m:t>𝑡</m:t>
                          </m:r>
                        </m:e>
                      </m:d>
                    </m:oMath>
                  </m:oMathPara>
                </a14:m>
                <a:endParaRPr lang="en-US" sz="4400" dirty="0"/>
              </a:p>
              <a:p>
                <a:pPr marL="0" indent="0">
                  <a:buNone/>
                </a:pPr>
                <a:endParaRPr lang="en-US" sz="4400" dirty="0"/>
              </a:p>
            </p:txBody>
          </p:sp>
        </mc:Choice>
        <mc:Fallback xmlns="">
          <p:sp>
            <p:nvSpPr>
              <p:cNvPr id="4" name="AutoShape 2" descr="{\displaystyle (f*g)[n]=\sum _{m=-\infty }^{\infty }f[m]g[n-m]}"/>
              <p:cNvSpPr>
                <a:spLocks noGrp="1" noRot="1" noChangeAspect="1" noMove="1" noResize="1" noEditPoints="1" noAdjustHandles="1" noChangeArrowheads="1" noChangeShapeType="1" noTextEdit="1"/>
              </p:cNvSpPr>
              <p:nvPr>
                <p:ph idx="1"/>
              </p:nvPr>
            </p:nvSpPr>
            <p:spPr bwMode="auto">
              <a:xfrm>
                <a:off x="628650" y="3429000"/>
                <a:ext cx="7886700" cy="1028700"/>
              </a:xfrm>
              <a:prstGeom prst="rect">
                <a:avLst/>
              </a:prstGeom>
              <a:blipFill>
                <a:blip r:embed="rId3"/>
                <a:stretch>
                  <a:fillRect/>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3" name="TextBox 2"/>
          <p:cNvSpPr txBox="1"/>
          <p:nvPr/>
        </p:nvSpPr>
        <p:spPr>
          <a:xfrm>
            <a:off x="628650" y="1578071"/>
            <a:ext cx="7677150" cy="523220"/>
          </a:xfrm>
          <a:prstGeom prst="rect">
            <a:avLst/>
          </a:prstGeom>
          <a:noFill/>
        </p:spPr>
        <p:txBody>
          <a:bodyPr wrap="square" rtlCol="0">
            <a:spAutoFit/>
          </a:bodyPr>
          <a:lstStyle/>
          <a:p>
            <a:r>
              <a:rPr lang="en-US" sz="2800" dirty="0"/>
              <a:t>Switching f, g flips grid diagonally = same answer</a:t>
            </a:r>
          </a:p>
        </p:txBody>
      </p:sp>
      <p:graphicFrame>
        <p:nvGraphicFramePr>
          <p:cNvPr id="5" name="Table 4"/>
          <p:cNvGraphicFramePr>
            <a:graphicFrameLocks noGrp="1"/>
          </p:cNvGraphicFramePr>
          <p:nvPr>
            <p:extLst>
              <p:ext uri="{D42A27DB-BD31-4B8C-83A1-F6EECF244321}">
                <p14:modId xmlns:p14="http://schemas.microsoft.com/office/powerpoint/2010/main" val="688383278"/>
              </p:ext>
            </p:extLst>
          </p:nvPr>
        </p:nvGraphicFramePr>
        <p:xfrm>
          <a:off x="4165987" y="5071533"/>
          <a:ext cx="2011480" cy="1623948"/>
        </p:xfrm>
        <a:graphic>
          <a:graphicData uri="http://schemas.openxmlformats.org/drawingml/2006/table">
            <a:tbl>
              <a:tblPr>
                <a:tableStyleId>{5C22544A-7EE6-4342-B048-85BDC9FD1C3A}</a:tableStyleId>
              </a:tblPr>
              <a:tblGrid>
                <a:gridCol w="402296">
                  <a:extLst>
                    <a:ext uri="{9D8B030D-6E8A-4147-A177-3AD203B41FA5}">
                      <a16:colId xmlns:a16="http://schemas.microsoft.com/office/drawing/2014/main" val="20000"/>
                    </a:ext>
                  </a:extLst>
                </a:gridCol>
                <a:gridCol w="402296">
                  <a:extLst>
                    <a:ext uri="{9D8B030D-6E8A-4147-A177-3AD203B41FA5}">
                      <a16:colId xmlns:a16="http://schemas.microsoft.com/office/drawing/2014/main" val="20001"/>
                    </a:ext>
                  </a:extLst>
                </a:gridCol>
                <a:gridCol w="402296">
                  <a:extLst>
                    <a:ext uri="{9D8B030D-6E8A-4147-A177-3AD203B41FA5}">
                      <a16:colId xmlns:a16="http://schemas.microsoft.com/office/drawing/2014/main" val="20002"/>
                    </a:ext>
                  </a:extLst>
                </a:gridCol>
                <a:gridCol w="402296">
                  <a:extLst>
                    <a:ext uri="{9D8B030D-6E8A-4147-A177-3AD203B41FA5}">
                      <a16:colId xmlns:a16="http://schemas.microsoft.com/office/drawing/2014/main" val="20003"/>
                    </a:ext>
                  </a:extLst>
                </a:gridCol>
                <a:gridCol w="402296">
                  <a:extLst>
                    <a:ext uri="{9D8B030D-6E8A-4147-A177-3AD203B41FA5}">
                      <a16:colId xmlns:a16="http://schemas.microsoft.com/office/drawing/2014/main" val="20004"/>
                    </a:ext>
                  </a:extLst>
                </a:gridCol>
              </a:tblGrid>
              <a:tr h="119408">
                <a:tc>
                  <a:txBody>
                    <a:bodyPr/>
                    <a:lstStyle/>
                    <a:p>
                      <a:pPr algn="l" fontAlgn="b"/>
                      <a:endParaRPr lang="en-US" sz="700" b="0" i="0" u="none" strike="noStrike" dirty="0">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dirty="0">
                          <a:effectLst/>
                        </a:rPr>
                        <a:t>          g[0]</a:t>
                      </a:r>
                      <a:endParaRPr lang="en-US" sz="700" b="0" i="0" u="none" strike="noStrike" dirty="0">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dirty="0">
                          <a:effectLst/>
                        </a:rPr>
                        <a:t>          g[1]</a:t>
                      </a:r>
                      <a:endParaRPr lang="en-US" sz="700" b="0" i="0" u="none" strike="noStrike" dirty="0">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dirty="0">
                          <a:effectLst/>
                        </a:rPr>
                        <a:t>         g[2]</a:t>
                      </a:r>
                      <a:endParaRPr lang="en-US" sz="700" b="0" i="0" u="none" strike="noStrike" dirty="0">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dirty="0">
                          <a:effectLst/>
                        </a:rPr>
                        <a:t>         g[3]</a:t>
                      </a:r>
                      <a:endParaRPr lang="en-US" sz="700" b="0" i="0" u="none" strike="noStrike" dirty="0">
                        <a:solidFill>
                          <a:srgbClr val="000000"/>
                        </a:solidFill>
                        <a:effectLst/>
                        <a:latin typeface="Calibri" panose="020F0502020204030204" pitchFamily="34" charset="0"/>
                      </a:endParaRPr>
                    </a:p>
                  </a:txBody>
                  <a:tcPr marL="4613" marR="4613" marT="4613" marB="0" anchor="b"/>
                </a:tc>
                <a:extLst>
                  <a:ext uri="{0D108BD9-81ED-4DB2-BD59-A6C34878D82A}">
                    <a16:rowId xmlns:a16="http://schemas.microsoft.com/office/drawing/2014/main" val="10000"/>
                  </a:ext>
                </a:extLst>
              </a:tr>
              <a:tr h="376135">
                <a:tc>
                  <a:txBody>
                    <a:bodyPr/>
                    <a:lstStyle/>
                    <a:p>
                      <a:pPr algn="l" fontAlgn="b"/>
                      <a:r>
                        <a:rPr lang="en-US" sz="700" u="none" strike="noStrike" dirty="0">
                          <a:solidFill>
                            <a:srgbClr val="FF0000"/>
                          </a:solidFill>
                          <a:effectLst/>
                        </a:rPr>
                        <a:t>f[0]</a:t>
                      </a:r>
                      <a:endParaRPr lang="en-US" sz="700" b="0" i="0" u="none" strike="noStrike" dirty="0">
                        <a:solidFill>
                          <a:srgbClr val="FF0000"/>
                        </a:solidFill>
                        <a:effectLst/>
                        <a:latin typeface="Calibri" panose="020F0502020204030204" pitchFamily="34" charset="0"/>
                      </a:endParaRPr>
                    </a:p>
                  </a:txBody>
                  <a:tcPr marL="4613" marR="4613" marT="4613" marB="0" anchor="b"/>
                </a:tc>
                <a:tc>
                  <a:txBody>
                    <a:bodyPr/>
                    <a:lstStyle/>
                    <a:p>
                      <a:pPr algn="l" fontAlgn="b"/>
                      <a:r>
                        <a:rPr lang="en-US" sz="700" u="none" strike="noStrike" dirty="0">
                          <a:effectLst/>
                        </a:rPr>
                        <a:t>f[0]*g[0]</a:t>
                      </a:r>
                      <a:endParaRPr lang="en-US" sz="700" b="0" i="0" u="none" strike="noStrike" dirty="0">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dirty="0">
                          <a:effectLst/>
                        </a:rPr>
                        <a:t>f[0]*g[1]</a:t>
                      </a:r>
                      <a:endParaRPr lang="en-US" sz="700" b="0" i="0" u="none" strike="noStrike" dirty="0">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a:effectLst/>
                        </a:rPr>
                        <a:t>f[0]*g[2]</a:t>
                      </a:r>
                      <a:endParaRPr lang="en-US" sz="700" b="0" i="0" u="none" strike="noStrike">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a:effectLst/>
                        </a:rPr>
                        <a:t>f[0]*g[3]</a:t>
                      </a:r>
                      <a:endParaRPr lang="en-US" sz="700" b="0" i="0" u="none" strike="noStrike">
                        <a:solidFill>
                          <a:srgbClr val="000000"/>
                        </a:solidFill>
                        <a:effectLst/>
                        <a:latin typeface="Calibri" panose="020F0502020204030204" pitchFamily="34" charset="0"/>
                      </a:endParaRPr>
                    </a:p>
                  </a:txBody>
                  <a:tcPr marL="4613" marR="4613" marT="4613" marB="0" anchor="b"/>
                </a:tc>
                <a:extLst>
                  <a:ext uri="{0D108BD9-81ED-4DB2-BD59-A6C34878D82A}">
                    <a16:rowId xmlns:a16="http://schemas.microsoft.com/office/drawing/2014/main" val="10001"/>
                  </a:ext>
                </a:extLst>
              </a:tr>
              <a:tr h="376135">
                <a:tc>
                  <a:txBody>
                    <a:bodyPr/>
                    <a:lstStyle/>
                    <a:p>
                      <a:pPr algn="l" fontAlgn="b"/>
                      <a:r>
                        <a:rPr lang="en-US" sz="700" u="none" strike="noStrike" dirty="0">
                          <a:solidFill>
                            <a:schemeClr val="accent2"/>
                          </a:solidFill>
                          <a:effectLst/>
                        </a:rPr>
                        <a:t>f[1]</a:t>
                      </a:r>
                      <a:endParaRPr lang="en-US" sz="700" b="0" i="0" u="none" strike="noStrike" dirty="0">
                        <a:solidFill>
                          <a:schemeClr val="accent2"/>
                        </a:solidFill>
                        <a:effectLst/>
                        <a:latin typeface="Calibri" panose="020F0502020204030204" pitchFamily="34" charset="0"/>
                      </a:endParaRPr>
                    </a:p>
                  </a:txBody>
                  <a:tcPr marL="4613" marR="4613" marT="4613" marB="0" anchor="b"/>
                </a:tc>
                <a:tc>
                  <a:txBody>
                    <a:bodyPr/>
                    <a:lstStyle/>
                    <a:p>
                      <a:pPr algn="l" fontAlgn="b"/>
                      <a:r>
                        <a:rPr lang="en-US" sz="700" u="none" strike="noStrike">
                          <a:effectLst/>
                        </a:rPr>
                        <a:t>f[1]*g[0]</a:t>
                      </a:r>
                      <a:endParaRPr lang="en-US" sz="700" b="0" i="0" u="none" strike="noStrike">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dirty="0">
                          <a:effectLst/>
                        </a:rPr>
                        <a:t>f[1]*g[1]</a:t>
                      </a:r>
                      <a:endParaRPr lang="en-US" sz="700" b="0" i="0" u="none" strike="noStrike" dirty="0">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dirty="0">
                          <a:effectLst/>
                        </a:rPr>
                        <a:t>f[1]*g[2]</a:t>
                      </a:r>
                      <a:endParaRPr lang="en-US" sz="700" b="0" i="0" u="none" strike="noStrike" dirty="0">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dirty="0">
                          <a:effectLst/>
                        </a:rPr>
                        <a:t>f[1]*g[3]</a:t>
                      </a:r>
                      <a:endParaRPr lang="en-US" sz="700" b="0" i="0" u="none" strike="noStrike" dirty="0">
                        <a:solidFill>
                          <a:srgbClr val="000000"/>
                        </a:solidFill>
                        <a:effectLst/>
                        <a:latin typeface="Calibri" panose="020F0502020204030204" pitchFamily="34" charset="0"/>
                      </a:endParaRPr>
                    </a:p>
                  </a:txBody>
                  <a:tcPr marL="4613" marR="4613" marT="4613" marB="0" anchor="b"/>
                </a:tc>
                <a:extLst>
                  <a:ext uri="{0D108BD9-81ED-4DB2-BD59-A6C34878D82A}">
                    <a16:rowId xmlns:a16="http://schemas.microsoft.com/office/drawing/2014/main" val="10002"/>
                  </a:ext>
                </a:extLst>
              </a:tr>
              <a:tr h="376135">
                <a:tc>
                  <a:txBody>
                    <a:bodyPr/>
                    <a:lstStyle/>
                    <a:p>
                      <a:pPr algn="l" fontAlgn="b"/>
                      <a:r>
                        <a:rPr lang="en-US" sz="700" u="none" strike="noStrike" dirty="0">
                          <a:solidFill>
                            <a:srgbClr val="00B050"/>
                          </a:solidFill>
                          <a:effectLst/>
                        </a:rPr>
                        <a:t>f[2]</a:t>
                      </a:r>
                      <a:endParaRPr lang="en-US" sz="700" b="0" i="0" u="none" strike="noStrike" dirty="0">
                        <a:solidFill>
                          <a:srgbClr val="00B050"/>
                        </a:solidFill>
                        <a:effectLst/>
                        <a:latin typeface="Calibri" panose="020F0502020204030204" pitchFamily="34" charset="0"/>
                      </a:endParaRPr>
                    </a:p>
                  </a:txBody>
                  <a:tcPr marL="4613" marR="4613" marT="4613" marB="0" anchor="b"/>
                </a:tc>
                <a:tc>
                  <a:txBody>
                    <a:bodyPr/>
                    <a:lstStyle/>
                    <a:p>
                      <a:pPr algn="l" fontAlgn="b"/>
                      <a:r>
                        <a:rPr lang="en-US" sz="700" u="none" strike="noStrike">
                          <a:effectLst/>
                        </a:rPr>
                        <a:t>f[2]*g[0]</a:t>
                      </a:r>
                      <a:endParaRPr lang="en-US" sz="700" b="0" i="0" u="none" strike="noStrike">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a:effectLst/>
                        </a:rPr>
                        <a:t>f[2]*g[1]</a:t>
                      </a:r>
                      <a:endParaRPr lang="en-US" sz="700" b="0" i="0" u="none" strike="noStrike">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a:effectLst/>
                        </a:rPr>
                        <a:t>f[2]*g[2]</a:t>
                      </a:r>
                      <a:endParaRPr lang="en-US" sz="700" b="0" i="0" u="none" strike="noStrike">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dirty="0">
                          <a:effectLst/>
                        </a:rPr>
                        <a:t>f[2]*g[3]</a:t>
                      </a:r>
                      <a:endParaRPr lang="en-US" sz="700" b="0" i="0" u="none" strike="noStrike" dirty="0">
                        <a:solidFill>
                          <a:srgbClr val="000000"/>
                        </a:solidFill>
                        <a:effectLst/>
                        <a:latin typeface="Calibri" panose="020F0502020204030204" pitchFamily="34" charset="0"/>
                      </a:endParaRPr>
                    </a:p>
                  </a:txBody>
                  <a:tcPr marL="4613" marR="4613" marT="4613" marB="0" anchor="b"/>
                </a:tc>
                <a:extLst>
                  <a:ext uri="{0D108BD9-81ED-4DB2-BD59-A6C34878D82A}">
                    <a16:rowId xmlns:a16="http://schemas.microsoft.com/office/drawing/2014/main" val="10003"/>
                  </a:ext>
                </a:extLst>
              </a:tr>
              <a:tr h="376135">
                <a:tc>
                  <a:txBody>
                    <a:bodyPr/>
                    <a:lstStyle/>
                    <a:p>
                      <a:pPr algn="l" fontAlgn="b"/>
                      <a:r>
                        <a:rPr lang="en-US" sz="700" u="none" strike="noStrike" dirty="0">
                          <a:solidFill>
                            <a:srgbClr val="00B0F0"/>
                          </a:solidFill>
                          <a:effectLst/>
                        </a:rPr>
                        <a:t>f[3]</a:t>
                      </a:r>
                      <a:endParaRPr lang="en-US" sz="700" b="0" i="0" u="none" strike="noStrike" dirty="0">
                        <a:solidFill>
                          <a:srgbClr val="00B0F0"/>
                        </a:solidFill>
                        <a:effectLst/>
                        <a:latin typeface="Calibri" panose="020F0502020204030204" pitchFamily="34" charset="0"/>
                      </a:endParaRPr>
                    </a:p>
                  </a:txBody>
                  <a:tcPr marL="4613" marR="4613" marT="4613" marB="0" anchor="b"/>
                </a:tc>
                <a:tc>
                  <a:txBody>
                    <a:bodyPr/>
                    <a:lstStyle/>
                    <a:p>
                      <a:pPr algn="l" fontAlgn="b"/>
                      <a:r>
                        <a:rPr lang="en-US" sz="700" u="none" strike="noStrike">
                          <a:effectLst/>
                        </a:rPr>
                        <a:t>f[3]*g[0]</a:t>
                      </a:r>
                      <a:endParaRPr lang="en-US" sz="700" b="0" i="0" u="none" strike="noStrike">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a:effectLst/>
                        </a:rPr>
                        <a:t>f[3]*g[1]</a:t>
                      </a:r>
                      <a:endParaRPr lang="en-US" sz="700" b="0" i="0" u="none" strike="noStrike">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a:effectLst/>
                        </a:rPr>
                        <a:t>f[3]*g[2]</a:t>
                      </a:r>
                      <a:endParaRPr lang="en-US" sz="700" b="0" i="0" u="none" strike="noStrike">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dirty="0">
                          <a:effectLst/>
                        </a:rPr>
                        <a:t>f[3]*g[3]</a:t>
                      </a:r>
                      <a:endParaRPr lang="en-US" sz="700" b="0" i="0" u="none" strike="noStrike" dirty="0">
                        <a:solidFill>
                          <a:srgbClr val="000000"/>
                        </a:solidFill>
                        <a:effectLst/>
                        <a:latin typeface="Calibri" panose="020F0502020204030204" pitchFamily="34" charset="0"/>
                      </a:endParaRPr>
                    </a:p>
                  </a:txBody>
                  <a:tcPr marL="4613" marR="4613" marT="4613" marB="0" anchor="b"/>
                </a:tc>
                <a:extLst>
                  <a:ext uri="{0D108BD9-81ED-4DB2-BD59-A6C34878D82A}">
                    <a16:rowId xmlns:a16="http://schemas.microsoft.com/office/drawing/2014/main" val="10004"/>
                  </a:ext>
                </a:extLst>
              </a:tr>
            </a:tbl>
          </a:graphicData>
        </a:graphic>
      </p:graphicFrame>
      <p:sp>
        <p:nvSpPr>
          <p:cNvPr id="8" name="Rectangle 7"/>
          <p:cNvSpPr/>
          <p:nvPr/>
        </p:nvSpPr>
        <p:spPr>
          <a:xfrm rot="18983195">
            <a:off x="4353719" y="5954446"/>
            <a:ext cx="1892485" cy="24937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 name="Rectangle 8"/>
          <p:cNvSpPr/>
          <p:nvPr/>
        </p:nvSpPr>
        <p:spPr>
          <a:xfrm rot="18983195">
            <a:off x="4418942" y="5757593"/>
            <a:ext cx="1384951" cy="24937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Rectangle 9"/>
          <p:cNvSpPr/>
          <p:nvPr/>
        </p:nvSpPr>
        <p:spPr>
          <a:xfrm rot="18983195">
            <a:off x="4496515" y="5582025"/>
            <a:ext cx="822811" cy="24937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accent2"/>
              </a:solidFill>
            </a:endParaRPr>
          </a:p>
        </p:txBody>
      </p:sp>
      <p:sp>
        <p:nvSpPr>
          <p:cNvPr id="11" name="Rectangle 10"/>
          <p:cNvSpPr/>
          <p:nvPr/>
        </p:nvSpPr>
        <p:spPr>
          <a:xfrm rot="18983195">
            <a:off x="4568112" y="5388919"/>
            <a:ext cx="298154" cy="2493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Rectangle 11"/>
          <p:cNvSpPr/>
          <p:nvPr/>
        </p:nvSpPr>
        <p:spPr>
          <a:xfrm>
            <a:off x="4689209" y="5071533"/>
            <a:ext cx="166085" cy="1697763"/>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lumMod val="65000"/>
                </a:schemeClr>
              </a:solidFill>
            </a:endParaRPr>
          </a:p>
        </p:txBody>
      </p:sp>
      <p:sp>
        <p:nvSpPr>
          <p:cNvPr id="13" name="Rectangle 12"/>
          <p:cNvSpPr/>
          <p:nvPr/>
        </p:nvSpPr>
        <p:spPr>
          <a:xfrm>
            <a:off x="5095196" y="5071533"/>
            <a:ext cx="166085" cy="1697763"/>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lumMod val="65000"/>
                </a:schemeClr>
              </a:solidFill>
            </a:endParaRPr>
          </a:p>
        </p:txBody>
      </p:sp>
      <p:sp>
        <p:nvSpPr>
          <p:cNvPr id="14" name="Rectangle 13"/>
          <p:cNvSpPr/>
          <p:nvPr/>
        </p:nvSpPr>
        <p:spPr>
          <a:xfrm>
            <a:off x="5483572" y="5071533"/>
            <a:ext cx="166085" cy="1697763"/>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lumMod val="65000"/>
                </a:schemeClr>
              </a:solidFill>
            </a:endParaRPr>
          </a:p>
        </p:txBody>
      </p:sp>
      <p:sp>
        <p:nvSpPr>
          <p:cNvPr id="15" name="Rectangle 14"/>
          <p:cNvSpPr/>
          <p:nvPr/>
        </p:nvSpPr>
        <p:spPr>
          <a:xfrm>
            <a:off x="5895299" y="5071533"/>
            <a:ext cx="166085" cy="1697763"/>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lumMod val="65000"/>
                </a:schemeClr>
              </a:solidFill>
            </a:endParaRPr>
          </a:p>
        </p:txBody>
      </p:sp>
      <p:sp>
        <p:nvSpPr>
          <p:cNvPr id="16" name="TextBox 15"/>
          <p:cNvSpPr txBox="1"/>
          <p:nvPr/>
        </p:nvSpPr>
        <p:spPr>
          <a:xfrm rot="18902334">
            <a:off x="4541588" y="4869953"/>
            <a:ext cx="1287532" cy="246221"/>
          </a:xfrm>
          <a:prstGeom prst="rect">
            <a:avLst/>
          </a:prstGeom>
          <a:noFill/>
        </p:spPr>
        <p:txBody>
          <a:bodyPr wrap="none" rtlCol="0">
            <a:spAutoFit/>
          </a:bodyPr>
          <a:lstStyle/>
          <a:p>
            <a:r>
              <a:rPr lang="en-US" sz="1000" dirty="0">
                <a:solidFill>
                  <a:srgbClr val="FF0000"/>
                </a:solidFill>
              </a:rPr>
              <a:t>Sum of subscripts = 0</a:t>
            </a:r>
          </a:p>
        </p:txBody>
      </p:sp>
      <p:sp>
        <p:nvSpPr>
          <p:cNvPr id="17" name="TextBox 16"/>
          <p:cNvSpPr txBox="1"/>
          <p:nvPr/>
        </p:nvSpPr>
        <p:spPr>
          <a:xfrm rot="18902334">
            <a:off x="4892123" y="4888264"/>
            <a:ext cx="1287532" cy="246221"/>
          </a:xfrm>
          <a:prstGeom prst="rect">
            <a:avLst/>
          </a:prstGeom>
          <a:noFill/>
        </p:spPr>
        <p:txBody>
          <a:bodyPr wrap="none" rtlCol="0">
            <a:spAutoFit/>
          </a:bodyPr>
          <a:lstStyle/>
          <a:p>
            <a:r>
              <a:rPr lang="en-US" sz="1000" dirty="0">
                <a:solidFill>
                  <a:schemeClr val="accent2"/>
                </a:solidFill>
              </a:rPr>
              <a:t>Sum of subscripts = 1</a:t>
            </a:r>
          </a:p>
        </p:txBody>
      </p:sp>
      <p:sp>
        <p:nvSpPr>
          <p:cNvPr id="18" name="TextBox 17"/>
          <p:cNvSpPr txBox="1"/>
          <p:nvPr/>
        </p:nvSpPr>
        <p:spPr>
          <a:xfrm rot="18902334">
            <a:off x="5248827" y="4874606"/>
            <a:ext cx="1287532" cy="246221"/>
          </a:xfrm>
          <a:prstGeom prst="rect">
            <a:avLst/>
          </a:prstGeom>
          <a:noFill/>
        </p:spPr>
        <p:txBody>
          <a:bodyPr wrap="none" rtlCol="0">
            <a:spAutoFit/>
          </a:bodyPr>
          <a:lstStyle/>
          <a:p>
            <a:r>
              <a:rPr lang="en-US" sz="1000" dirty="0">
                <a:solidFill>
                  <a:srgbClr val="00B050"/>
                </a:solidFill>
              </a:rPr>
              <a:t>Sum of subscripts = 2</a:t>
            </a:r>
          </a:p>
        </p:txBody>
      </p:sp>
      <p:cxnSp>
        <p:nvCxnSpPr>
          <p:cNvPr id="21" name="Straight Connector 20"/>
          <p:cNvCxnSpPr/>
          <p:nvPr/>
        </p:nvCxnSpPr>
        <p:spPr>
          <a:xfrm flipV="1">
            <a:off x="3429000" y="4469361"/>
            <a:ext cx="952500" cy="1084027"/>
          </a:xfrm>
          <a:prstGeom prst="line">
            <a:avLst/>
          </a:prstGeom>
          <a:ln w="762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5742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normAutofit fontScale="90000"/>
          </a:bodyPr>
          <a:lstStyle/>
          <a:p>
            <a:r>
              <a:rPr lang="en-US" dirty="0"/>
              <a:t>2-D analog: spatial frequencies</a:t>
            </a:r>
          </a:p>
        </p:txBody>
      </p:sp>
      <p:pic>
        <p:nvPicPr>
          <p:cNvPr id="3" name="Picture 2"/>
          <p:cNvPicPr>
            <a:picLocks noChangeAspect="1"/>
          </p:cNvPicPr>
          <p:nvPr/>
        </p:nvPicPr>
        <p:blipFill>
          <a:blip r:embed="rId2"/>
          <a:stretch>
            <a:fillRect/>
          </a:stretch>
        </p:blipFill>
        <p:spPr>
          <a:xfrm>
            <a:off x="2209800" y="1250122"/>
            <a:ext cx="4152900" cy="2407478"/>
          </a:xfrm>
          <a:prstGeom prst="rect">
            <a:avLst/>
          </a:prstGeom>
        </p:spPr>
      </p:pic>
      <p:pic>
        <p:nvPicPr>
          <p:cNvPr id="5122" name="Picture 2" descr="PDF] The neural bases of spatial frequency processing during scene  perception | Semantic Scholar"/>
          <p:cNvPicPr>
            <a:picLocks noChangeAspect="1" noChangeArrowheads="1"/>
          </p:cNvPicPr>
          <p:nvPr/>
        </p:nvPicPr>
        <p:blipFill rotWithShape="1">
          <a:blip r:embed="rId3">
            <a:extLst>
              <a:ext uri="{28A0092B-C50C-407E-A947-70E740481C1C}">
                <a14:useLocalDpi xmlns:a14="http://schemas.microsoft.com/office/drawing/2010/main" val="0"/>
              </a:ext>
            </a:extLst>
          </a:blip>
          <a:srcRect l="3139" r="2689"/>
          <a:stretch/>
        </p:blipFill>
        <p:spPr bwMode="auto">
          <a:xfrm>
            <a:off x="66546" y="4076700"/>
            <a:ext cx="9001254" cy="2464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020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2-D Fourier Transform</a:t>
            </a:r>
          </a:p>
        </p:txBody>
      </p:sp>
      <p:pic>
        <p:nvPicPr>
          <p:cNvPr id="4100" name="Picture 4" descr="Fourier transform of two dimensional images. (A) When a 2D sine wave...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2019300"/>
            <a:ext cx="8096250"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4552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2-D Fourier Transform</a:t>
            </a:r>
          </a:p>
        </p:txBody>
      </p:sp>
      <p:pic>
        <p:nvPicPr>
          <p:cNvPr id="1026" name="Picture 2" descr="Impact of Phase on Imaging [2D Fourier Transform (FFT) Animation] - YouTube"/>
          <p:cNvPicPr>
            <a:picLocks noChangeAspect="1" noChangeArrowheads="1"/>
          </p:cNvPicPr>
          <p:nvPr/>
        </p:nvPicPr>
        <p:blipFill rotWithShape="1">
          <a:blip r:embed="rId2">
            <a:extLst>
              <a:ext uri="{28A0092B-C50C-407E-A947-70E740481C1C}">
                <a14:useLocalDpi xmlns:a14="http://schemas.microsoft.com/office/drawing/2010/main" val="0"/>
              </a:ext>
            </a:extLst>
          </a:blip>
          <a:srcRect l="465" t="3849" r="49713" b="58037"/>
          <a:stretch/>
        </p:blipFill>
        <p:spPr bwMode="auto">
          <a:xfrm>
            <a:off x="1752600" y="1524000"/>
            <a:ext cx="6057900" cy="26067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pact of Phase on Imaging [2D Fourier Transform (FFT) Animation] - YouTube"/>
          <p:cNvPicPr>
            <a:picLocks noChangeAspect="1" noChangeArrowheads="1"/>
          </p:cNvPicPr>
          <p:nvPr/>
        </p:nvPicPr>
        <p:blipFill rotWithShape="1">
          <a:blip r:embed="rId2">
            <a:extLst>
              <a:ext uri="{28A0092B-C50C-407E-A947-70E740481C1C}">
                <a14:useLocalDpi xmlns:a14="http://schemas.microsoft.com/office/drawing/2010/main" val="0"/>
              </a:ext>
            </a:extLst>
          </a:blip>
          <a:srcRect l="465" t="58248" r="49713" b="7012"/>
          <a:stretch/>
        </p:blipFill>
        <p:spPr bwMode="auto">
          <a:xfrm>
            <a:off x="1752600" y="4405845"/>
            <a:ext cx="6057900" cy="2375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6137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2-D convolution (low pass)</a:t>
            </a:r>
          </a:p>
        </p:txBody>
      </p:sp>
      <p:pic>
        <p:nvPicPr>
          <p:cNvPr id="2050" name="Picture 2" descr="https://encrypted-tbn0.gstatic.com/images?q=tbn:ANd9GcQ928MGTkSRZA2as48urg-Crux-wGMbTmOjRtWYbprJ4tkmeR2p6_uI5R5PRm5n_YLbci8wddrfGxQVn9bjeFMxZy1kLbBhPik&amp;usqp=CAU&amp;ec=457323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6339" y="1943100"/>
            <a:ext cx="5771322" cy="3875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1280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2-D convolution (edge detection)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2430164"/>
            <a:ext cx="8724900" cy="2837162"/>
          </a:xfrm>
          <a:prstGeom prst="rect">
            <a:avLst/>
          </a:prstGeom>
        </p:spPr>
      </p:pic>
    </p:spTree>
    <p:extLst>
      <p:ext uri="{BB962C8B-B14F-4D97-AF65-F5344CB8AC3E}">
        <p14:creationId xmlns:p14="http://schemas.microsoft.com/office/powerpoint/2010/main" val="14777329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365126"/>
            <a:ext cx="8610600" cy="1325563"/>
          </a:xfrm>
        </p:spPr>
        <p:txBody>
          <a:bodyPr/>
          <a:lstStyle/>
          <a:p>
            <a:r>
              <a:rPr lang="en-US" dirty="0"/>
              <a:t>Finally, some notes about digitization</a:t>
            </a:r>
          </a:p>
        </p:txBody>
      </p:sp>
      <p:pic>
        <p:nvPicPr>
          <p:cNvPr id="4" name="Picture 3"/>
          <p:cNvPicPr>
            <a:picLocks noChangeAspect="1"/>
          </p:cNvPicPr>
          <p:nvPr/>
        </p:nvPicPr>
        <p:blipFill rotWithShape="1">
          <a:blip r:embed="rId2"/>
          <a:srcRect b="27165"/>
          <a:stretch/>
        </p:blipFill>
        <p:spPr>
          <a:xfrm>
            <a:off x="628650" y="1447800"/>
            <a:ext cx="4533900" cy="2933700"/>
          </a:xfrm>
          <a:prstGeom prst="rect">
            <a:avLst/>
          </a:prstGeom>
        </p:spPr>
      </p:pic>
      <p:pic>
        <p:nvPicPr>
          <p:cNvPr id="5" name="Picture 4"/>
          <p:cNvPicPr>
            <a:picLocks noChangeAspect="1"/>
          </p:cNvPicPr>
          <p:nvPr/>
        </p:nvPicPr>
        <p:blipFill rotWithShape="1">
          <a:blip r:embed="rId3"/>
          <a:srcRect b="82308"/>
          <a:stretch/>
        </p:blipFill>
        <p:spPr>
          <a:xfrm>
            <a:off x="1104900" y="4724400"/>
            <a:ext cx="2365550" cy="337038"/>
          </a:xfrm>
          <a:prstGeom prst="rect">
            <a:avLst/>
          </a:prstGeom>
        </p:spPr>
      </p:pic>
    </p:spTree>
    <p:extLst>
      <p:ext uri="{BB962C8B-B14F-4D97-AF65-F5344CB8AC3E}">
        <p14:creationId xmlns:p14="http://schemas.microsoft.com/office/powerpoint/2010/main" val="32096146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Well, this is unexpected …</a:t>
            </a:r>
          </a:p>
        </p:txBody>
      </p:sp>
      <p:pic>
        <p:nvPicPr>
          <p:cNvPr id="4" name="Picture 3"/>
          <p:cNvPicPr>
            <a:picLocks noChangeAspect="1"/>
          </p:cNvPicPr>
          <p:nvPr/>
        </p:nvPicPr>
        <p:blipFill rotWithShape="1">
          <a:blip r:embed="rId3"/>
          <a:srcRect b="17293"/>
          <a:stretch/>
        </p:blipFill>
        <p:spPr>
          <a:xfrm>
            <a:off x="628650" y="1447800"/>
            <a:ext cx="3318628" cy="2438400"/>
          </a:xfrm>
          <a:prstGeom prst="rect">
            <a:avLst/>
          </a:prstGeom>
        </p:spPr>
      </p:pic>
      <p:pic>
        <p:nvPicPr>
          <p:cNvPr id="6" name="Picture 5"/>
          <p:cNvPicPr>
            <a:picLocks noChangeAspect="1"/>
          </p:cNvPicPr>
          <p:nvPr/>
        </p:nvPicPr>
        <p:blipFill>
          <a:blip r:embed="rId4"/>
          <a:stretch>
            <a:fillRect/>
          </a:stretch>
        </p:blipFill>
        <p:spPr>
          <a:xfrm>
            <a:off x="615070" y="4267200"/>
            <a:ext cx="3253212" cy="2133600"/>
          </a:xfrm>
          <a:prstGeom prst="rect">
            <a:avLst/>
          </a:prstGeom>
        </p:spPr>
      </p:pic>
      <p:pic>
        <p:nvPicPr>
          <p:cNvPr id="5" name="Picture 4"/>
          <p:cNvPicPr>
            <a:picLocks noChangeAspect="1"/>
          </p:cNvPicPr>
          <p:nvPr/>
        </p:nvPicPr>
        <p:blipFill>
          <a:blip r:embed="rId5"/>
          <a:stretch>
            <a:fillRect/>
          </a:stretch>
        </p:blipFill>
        <p:spPr>
          <a:xfrm>
            <a:off x="4114800" y="4267200"/>
            <a:ext cx="2365550" cy="1905000"/>
          </a:xfrm>
          <a:prstGeom prst="rect">
            <a:avLst/>
          </a:prstGeom>
        </p:spPr>
      </p:pic>
    </p:spTree>
    <p:extLst>
      <p:ext uri="{BB962C8B-B14F-4D97-AF65-F5344CB8AC3E}">
        <p14:creationId xmlns:p14="http://schemas.microsoft.com/office/powerpoint/2010/main" val="2964621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numbers</a:t>
            </a:r>
          </a:p>
        </p:txBody>
      </p:sp>
      <p:pic>
        <p:nvPicPr>
          <p:cNvPr id="5" name="Picture 4"/>
          <p:cNvPicPr>
            <a:picLocks noChangeAspect="1"/>
          </p:cNvPicPr>
          <p:nvPr/>
        </p:nvPicPr>
        <p:blipFill>
          <a:blip r:embed="rId3"/>
          <a:stretch>
            <a:fillRect/>
          </a:stretch>
        </p:blipFill>
        <p:spPr>
          <a:xfrm>
            <a:off x="533400" y="2057400"/>
            <a:ext cx="8305800" cy="3399350"/>
          </a:xfrm>
          <a:prstGeom prst="rect">
            <a:avLst/>
          </a:prstGeom>
        </p:spPr>
      </p:pic>
    </p:spTree>
    <p:extLst>
      <p:ext uri="{BB962C8B-B14F-4D97-AF65-F5344CB8AC3E}">
        <p14:creationId xmlns:p14="http://schemas.microsoft.com/office/powerpoint/2010/main" val="23455651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
            <a:ext cx="7886700" cy="1028700"/>
          </a:xfrm>
        </p:spPr>
        <p:txBody>
          <a:bodyPr/>
          <a:lstStyle/>
          <a:p>
            <a:r>
              <a:rPr lang="en-US" dirty="0"/>
              <a:t>Counting in binary</a:t>
            </a:r>
          </a:p>
        </p:txBody>
      </p:sp>
      <p:pic>
        <p:nvPicPr>
          <p:cNvPr id="6" name="Picture 5"/>
          <p:cNvPicPr>
            <a:picLocks noChangeAspect="1"/>
          </p:cNvPicPr>
          <p:nvPr/>
        </p:nvPicPr>
        <p:blipFill>
          <a:blip r:embed="rId2"/>
          <a:stretch>
            <a:fillRect/>
          </a:stretch>
        </p:blipFill>
        <p:spPr>
          <a:xfrm>
            <a:off x="3086100" y="1189038"/>
            <a:ext cx="2781300" cy="5467783"/>
          </a:xfrm>
          <a:prstGeom prst="rect">
            <a:avLst/>
          </a:prstGeom>
        </p:spPr>
      </p:pic>
      <p:sp>
        <p:nvSpPr>
          <p:cNvPr id="3" name="Rectangle 2"/>
          <p:cNvSpPr/>
          <p:nvPr/>
        </p:nvSpPr>
        <p:spPr>
          <a:xfrm>
            <a:off x="2857500" y="5753100"/>
            <a:ext cx="3124200" cy="152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0240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Rewrite for readability:</a:t>
            </a:r>
          </a:p>
        </p:txBody>
      </p:sp>
      <p:sp>
        <p:nvSpPr>
          <p:cNvPr id="3" name="Rectangle 2"/>
          <p:cNvSpPr/>
          <p:nvPr/>
        </p:nvSpPr>
        <p:spPr>
          <a:xfrm>
            <a:off x="114300" y="1818591"/>
            <a:ext cx="9098966" cy="307777"/>
          </a:xfrm>
          <a:prstGeom prst="rect">
            <a:avLst/>
          </a:prstGeom>
        </p:spPr>
        <p:txBody>
          <a:bodyPr wrap="none">
            <a:spAutoFit/>
          </a:bodyPr>
          <a:lstStyle/>
          <a:p>
            <a:r>
              <a:rPr lang="en-US" sz="1400" dirty="0">
                <a:latin typeface="Courier New" panose="02070309020205020404" pitchFamily="49" charset="0"/>
                <a:cs typeface="Courier New" panose="02070309020205020404" pitchFamily="49" charset="0"/>
              </a:rPr>
              <a:t>kernel = </a:t>
            </a:r>
            <a:r>
              <a:rPr lang="en-US" sz="1400" dirty="0" err="1">
                <a:latin typeface="Courier New" panose="02070309020205020404" pitchFamily="49" charset="0"/>
                <a:cs typeface="Courier New" panose="02070309020205020404" pitchFamily="49" charset="0"/>
              </a:rPr>
              <a:t>scipy.signal.</a:t>
            </a:r>
            <a:r>
              <a:rPr lang="en-US" sz="1400" b="1" dirty="0" err="1">
                <a:latin typeface="Courier New" panose="02070309020205020404" pitchFamily="49" charset="0"/>
                <a:cs typeface="Courier New" panose="02070309020205020404" pitchFamily="49" charset="0"/>
              </a:rPr>
              <a:t>firwin</a:t>
            </a:r>
            <a:r>
              <a:rPr lang="en-US" sz="1400" dirty="0">
                <a:latin typeface="Courier New" panose="02070309020205020404" pitchFamily="49" charset="0"/>
                <a:cs typeface="Courier New" panose="02070309020205020404" pitchFamily="49" charset="0"/>
              </a:rPr>
              <a:t>(n, </a:t>
            </a:r>
            <a:r>
              <a:rPr lang="en-US" sz="1400" dirty="0" err="1">
                <a:latin typeface="Courier New" panose="02070309020205020404" pitchFamily="49" charset="0"/>
                <a:cs typeface="Courier New" panose="02070309020205020404" pitchFamily="49" charset="0"/>
              </a:rPr>
              <a:t>cutoff_frequency</a:t>
            </a:r>
            <a:r>
              <a:rPr lang="en-US" sz="1400" dirty="0">
                <a:latin typeface="Courier New" panose="02070309020205020404" pitchFamily="49" charset="0"/>
                <a:cs typeface="Courier New" panose="02070309020205020404" pitchFamily="49" charset="0"/>
              </a:rPr>
              <a:t> * 2 / </a:t>
            </a:r>
            <a:r>
              <a:rPr lang="en-US" sz="1400" dirty="0" err="1">
                <a:latin typeface="Courier New" panose="02070309020205020404" pitchFamily="49" charset="0"/>
                <a:cs typeface="Courier New" panose="02070309020205020404" pitchFamily="49" charset="0"/>
              </a:rPr>
              <a:t>sampleRate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pass_zero</a:t>
            </a:r>
            <a:r>
              <a:rPr lang="en-US" sz="1400" dirty="0">
                <a:latin typeface="Courier New" panose="02070309020205020404" pitchFamily="49" charset="0"/>
                <a:cs typeface="Courier New" panose="02070309020205020404" pitchFamily="49" charset="0"/>
              </a:rPr>
              <a:t>=False)</a:t>
            </a:r>
          </a:p>
        </p:txBody>
      </p:sp>
      <p:sp>
        <p:nvSpPr>
          <p:cNvPr id="9" name="Rectangle 8"/>
          <p:cNvSpPr/>
          <p:nvPr/>
        </p:nvSpPr>
        <p:spPr>
          <a:xfrm>
            <a:off x="419100" y="3733800"/>
            <a:ext cx="8347157" cy="523220"/>
          </a:xfrm>
          <a:prstGeom prst="rect">
            <a:avLst/>
          </a:prstGeom>
        </p:spPr>
        <p:txBody>
          <a:bodyPr wrap="none">
            <a:spAutoFit/>
          </a:bodyPr>
          <a:lstStyle/>
          <a:p>
            <a:r>
              <a:rPr lang="en-US" sz="1400" dirty="0" err="1">
                <a:latin typeface="Courier New" panose="02070309020205020404" pitchFamily="49" charset="0"/>
                <a:cs typeface="Courier New" panose="02070309020205020404" pitchFamily="49" charset="0"/>
              </a:rPr>
              <a:t>nyquist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sampleRate</a:t>
            </a:r>
            <a:r>
              <a:rPr lang="en-US" sz="1400" dirty="0">
                <a:latin typeface="Courier New" panose="02070309020205020404" pitchFamily="49" charset="0"/>
                <a:cs typeface="Courier New" panose="02070309020205020404" pitchFamily="49" charset="0"/>
              </a:rPr>
              <a:t> / 2</a:t>
            </a:r>
          </a:p>
          <a:p>
            <a:r>
              <a:rPr lang="en-US" sz="1400" dirty="0">
                <a:latin typeface="Courier New" panose="02070309020205020404" pitchFamily="49" charset="0"/>
                <a:cs typeface="Courier New" panose="02070309020205020404" pitchFamily="49" charset="0"/>
              </a:rPr>
              <a:t>kernel = </a:t>
            </a:r>
            <a:r>
              <a:rPr lang="en-US" sz="1400" dirty="0" err="1">
                <a:latin typeface="Courier New" panose="02070309020205020404" pitchFamily="49" charset="0"/>
                <a:cs typeface="Courier New" panose="02070309020205020404" pitchFamily="49" charset="0"/>
              </a:rPr>
              <a:t>scipy.signal.</a:t>
            </a:r>
            <a:r>
              <a:rPr lang="en-US" sz="1400" b="1" dirty="0" err="1">
                <a:latin typeface="Courier New" panose="02070309020205020404" pitchFamily="49" charset="0"/>
                <a:cs typeface="Courier New" panose="02070309020205020404" pitchFamily="49" charset="0"/>
              </a:rPr>
              <a:t>firwin</a:t>
            </a:r>
            <a:r>
              <a:rPr lang="en-US" sz="1400" dirty="0">
                <a:latin typeface="Courier New" panose="02070309020205020404" pitchFamily="49" charset="0"/>
                <a:cs typeface="Courier New" panose="02070309020205020404" pitchFamily="49" charset="0"/>
              </a:rPr>
              <a:t>(n, </a:t>
            </a:r>
            <a:r>
              <a:rPr lang="en-US" sz="1400" dirty="0" err="1">
                <a:latin typeface="Courier New" panose="02070309020205020404" pitchFamily="49" charset="0"/>
                <a:cs typeface="Courier New" panose="02070309020205020404" pitchFamily="49" charset="0"/>
              </a:rPr>
              <a:t>cutoff_frequency</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nyquist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pass_zero</a:t>
            </a:r>
            <a:r>
              <a:rPr lang="en-US" sz="1400" dirty="0">
                <a:latin typeface="Courier New" panose="02070309020205020404" pitchFamily="49" charset="0"/>
                <a:cs typeface="Courier New" panose="02070309020205020404" pitchFamily="49" charset="0"/>
              </a:rPr>
              <a:t>=False)</a:t>
            </a:r>
          </a:p>
        </p:txBody>
      </p:sp>
      <p:sp>
        <p:nvSpPr>
          <p:cNvPr id="10" name="Rounded Rectangle 9"/>
          <p:cNvSpPr/>
          <p:nvPr/>
        </p:nvSpPr>
        <p:spPr>
          <a:xfrm>
            <a:off x="5372100" y="1821568"/>
            <a:ext cx="17907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5676900" y="3952220"/>
            <a:ext cx="11049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26134" y="3717388"/>
            <a:ext cx="2736166"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87961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fractions?</a:t>
            </a:r>
          </a:p>
        </p:txBody>
      </p:sp>
      <p:pic>
        <p:nvPicPr>
          <p:cNvPr id="3074" name="Picture 2" descr="Image result for fraction bin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057400"/>
            <a:ext cx="2933700" cy="372254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438400"/>
            <a:ext cx="333375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5875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190500"/>
            <a:ext cx="7886700" cy="800100"/>
          </a:xfrm>
        </p:spPr>
        <p:txBody>
          <a:bodyPr>
            <a:normAutofit fontScale="90000"/>
          </a:bodyPr>
          <a:lstStyle/>
          <a:p>
            <a:r>
              <a:rPr lang="en-US" dirty="0"/>
              <a:t>Example: convert 0.1(decimal) to binary</a:t>
            </a:r>
          </a:p>
        </p:txBody>
      </p:sp>
      <p:pic>
        <p:nvPicPr>
          <p:cNvPr id="3074" name="Picture 2" descr="Image result for fraction bin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19300"/>
            <a:ext cx="2933700" cy="37225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581400" y="1371600"/>
            <a:ext cx="5334000" cy="4524315"/>
          </a:xfrm>
          <a:prstGeom prst="rect">
            <a:avLst/>
          </a:prstGeom>
          <a:noFill/>
        </p:spPr>
        <p:txBody>
          <a:bodyPr wrap="square" rtlCol="0">
            <a:spAutoFit/>
          </a:bodyPr>
          <a:lstStyle/>
          <a:p>
            <a:r>
              <a:rPr lang="en-US" dirty="0"/>
              <a:t>0.1 (decimal)  is 0.000</a:t>
            </a:r>
            <a:r>
              <a:rPr lang="en-US" dirty="0">
                <a:solidFill>
                  <a:srgbClr val="FF0000"/>
                </a:solidFill>
              </a:rPr>
              <a:t>11</a:t>
            </a:r>
            <a:r>
              <a:rPr lang="en-US" dirty="0"/>
              <a:t>00</a:t>
            </a:r>
            <a:r>
              <a:rPr lang="en-US" dirty="0">
                <a:solidFill>
                  <a:srgbClr val="FF0000"/>
                </a:solidFill>
              </a:rPr>
              <a:t>11</a:t>
            </a:r>
            <a:r>
              <a:rPr lang="en-US" dirty="0"/>
              <a:t>00</a:t>
            </a:r>
            <a:r>
              <a:rPr lang="en-US" dirty="0">
                <a:solidFill>
                  <a:srgbClr val="FF0000"/>
                </a:solidFill>
              </a:rPr>
              <a:t>11</a:t>
            </a:r>
            <a:r>
              <a:rPr lang="en-US" dirty="0"/>
              <a:t>00</a:t>
            </a:r>
            <a:r>
              <a:rPr lang="en-US" dirty="0">
                <a:solidFill>
                  <a:srgbClr val="FF0000"/>
                </a:solidFill>
              </a:rPr>
              <a:t>11</a:t>
            </a:r>
            <a:r>
              <a:rPr lang="en-US" dirty="0"/>
              <a:t> … in binary</a:t>
            </a:r>
          </a:p>
          <a:p>
            <a:r>
              <a:rPr lang="en-US" dirty="0"/>
              <a:t>An infinite repeating pattern.</a:t>
            </a:r>
          </a:p>
          <a:p>
            <a:endParaRPr lang="en-US" dirty="0"/>
          </a:p>
          <a:p>
            <a:r>
              <a:rPr lang="en-US" dirty="0"/>
              <a:t>0.1 is &lt; 1/2                                                                 0</a:t>
            </a:r>
          </a:p>
          <a:p>
            <a:r>
              <a:rPr lang="en-US" dirty="0"/>
              <a:t>0.1 is &lt; 1/4                                                                 0</a:t>
            </a:r>
          </a:p>
          <a:p>
            <a:r>
              <a:rPr lang="en-US" dirty="0"/>
              <a:t>0.1 is &lt; 1/8                                                                 0</a:t>
            </a:r>
          </a:p>
          <a:p>
            <a:r>
              <a:rPr lang="en-US" dirty="0">
                <a:solidFill>
                  <a:srgbClr val="FF0000"/>
                </a:solidFill>
              </a:rPr>
              <a:t>0.1 is &gt; 1/16, by 0.0375                                           1</a:t>
            </a:r>
          </a:p>
          <a:p>
            <a:r>
              <a:rPr lang="en-US" dirty="0">
                <a:solidFill>
                  <a:srgbClr val="FF0000"/>
                </a:solidFill>
              </a:rPr>
              <a:t>0.0375 &gt; 1/32 by 0.00625                                       1</a:t>
            </a:r>
          </a:p>
          <a:p>
            <a:r>
              <a:rPr lang="en-US" dirty="0"/>
              <a:t>0.00625 &lt; 1/64                                                          0</a:t>
            </a:r>
          </a:p>
          <a:p>
            <a:r>
              <a:rPr lang="en-US" dirty="0"/>
              <a:t>0.00625 &lt; 1/128                                                        0</a:t>
            </a:r>
          </a:p>
          <a:p>
            <a:r>
              <a:rPr lang="en-US" dirty="0">
                <a:solidFill>
                  <a:srgbClr val="FF0000"/>
                </a:solidFill>
              </a:rPr>
              <a:t>0.00625 &gt; 1/256 by 0.00234375                             1</a:t>
            </a:r>
          </a:p>
          <a:p>
            <a:r>
              <a:rPr lang="en-US" dirty="0">
                <a:solidFill>
                  <a:srgbClr val="FF0000"/>
                </a:solidFill>
              </a:rPr>
              <a:t>0.00234375 &gt; 1/512 by 0.000390625                    1</a:t>
            </a:r>
          </a:p>
          <a:p>
            <a:r>
              <a:rPr lang="en-US" dirty="0"/>
              <a:t>0.000390625 &lt; 1/1024                                             0</a:t>
            </a:r>
          </a:p>
          <a:p>
            <a:r>
              <a:rPr lang="en-US" dirty="0"/>
              <a:t>0.000390625 &lt; 1/2048                                             0</a:t>
            </a:r>
          </a:p>
          <a:p>
            <a:r>
              <a:rPr lang="en-US" dirty="0">
                <a:solidFill>
                  <a:srgbClr val="FF0000"/>
                </a:solidFill>
              </a:rPr>
              <a:t>0.000390625 &gt; 1/4096 by 0.000146484375         1</a:t>
            </a:r>
          </a:p>
          <a:p>
            <a:r>
              <a:rPr lang="en-US" dirty="0">
                <a:solidFill>
                  <a:srgbClr val="FF0000"/>
                </a:solidFill>
              </a:rPr>
              <a:t>0.000146484375 &gt; 1/8192 by 0.0000244140625 1</a:t>
            </a:r>
            <a:endParaRPr lang="en-US" dirty="0"/>
          </a:p>
        </p:txBody>
      </p:sp>
    </p:spTree>
    <p:extLst>
      <p:ext uri="{BB962C8B-B14F-4D97-AF65-F5344CB8AC3E}">
        <p14:creationId xmlns:p14="http://schemas.microsoft.com/office/powerpoint/2010/main" val="199906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Can’t have infinite bits. How many is practical?</a:t>
            </a:r>
          </a:p>
        </p:txBody>
      </p:sp>
      <p:sp>
        <p:nvSpPr>
          <p:cNvPr id="3" name="Content Placeholder 2"/>
          <p:cNvSpPr>
            <a:spLocks noGrp="1"/>
          </p:cNvSpPr>
          <p:nvPr>
            <p:ph idx="1"/>
          </p:nvPr>
        </p:nvSpPr>
        <p:spPr/>
        <p:txBody>
          <a:bodyPr>
            <a:normAutofit/>
          </a:bodyPr>
          <a:lstStyle/>
          <a:p>
            <a:r>
              <a:rPr lang="en-US" dirty="0"/>
              <a:t>MATLAB uses 64 bit arithmetic. 2^64 = 1.8x10</a:t>
            </a:r>
            <a:r>
              <a:rPr lang="en-US" baseline="30000" dirty="0"/>
              <a:t>19</a:t>
            </a:r>
          </a:p>
          <a:p>
            <a:r>
              <a:rPr lang="en-US" dirty="0"/>
              <a:t>But universe is analog. Have to convert to digital, and that can get expensive.</a:t>
            </a:r>
          </a:p>
          <a:p>
            <a:endParaRPr lang="en-US" dirty="0"/>
          </a:p>
          <a:p>
            <a:endParaRPr lang="en-US" dirty="0"/>
          </a:p>
          <a:p>
            <a:endParaRPr lang="en-US" dirty="0"/>
          </a:p>
        </p:txBody>
      </p:sp>
      <p:pic>
        <p:nvPicPr>
          <p:cNvPr id="9218" name="Picture 2" descr="https://images-na.ssl-images-amazon.com/images/I/518cVoV8gc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3317" y="4857437"/>
            <a:ext cx="2047559" cy="16462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94722" y="3742331"/>
            <a:ext cx="2144370" cy="923330"/>
          </a:xfrm>
          <a:prstGeom prst="rect">
            <a:avLst/>
          </a:prstGeom>
          <a:noFill/>
        </p:spPr>
        <p:txBody>
          <a:bodyPr wrap="none" rtlCol="0">
            <a:spAutoFit/>
          </a:bodyPr>
          <a:lstStyle/>
          <a:p>
            <a:r>
              <a:rPr lang="en-US" dirty="0">
                <a:solidFill>
                  <a:schemeClr val="accent6"/>
                </a:solidFill>
              </a:rPr>
              <a:t>10-bit A/D converter</a:t>
            </a:r>
          </a:p>
          <a:p>
            <a:r>
              <a:rPr lang="en-US" dirty="0">
                <a:solidFill>
                  <a:schemeClr val="accent6"/>
                </a:solidFill>
              </a:rPr>
              <a:t>9.6kHz sample rate</a:t>
            </a:r>
          </a:p>
          <a:p>
            <a:r>
              <a:rPr lang="en-US" dirty="0">
                <a:solidFill>
                  <a:schemeClr val="accent6"/>
                </a:solidFill>
              </a:rPr>
              <a:t>$15.82 from Amazon</a:t>
            </a:r>
          </a:p>
        </p:txBody>
      </p:sp>
      <p:pic>
        <p:nvPicPr>
          <p:cNvPr id="9220" name="Picture 4" descr="Product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2687" y="4953000"/>
            <a:ext cx="1800852" cy="162264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076231" y="3657108"/>
            <a:ext cx="2163990" cy="1200329"/>
          </a:xfrm>
          <a:prstGeom prst="rect">
            <a:avLst/>
          </a:prstGeom>
          <a:noFill/>
        </p:spPr>
        <p:txBody>
          <a:bodyPr wrap="none" rtlCol="0">
            <a:spAutoFit/>
          </a:bodyPr>
          <a:lstStyle/>
          <a:p>
            <a:r>
              <a:rPr lang="en-US" dirty="0">
                <a:solidFill>
                  <a:schemeClr val="accent6"/>
                </a:solidFill>
              </a:rPr>
              <a:t>18-bit A/D converter</a:t>
            </a:r>
          </a:p>
          <a:p>
            <a:r>
              <a:rPr lang="en-US" dirty="0">
                <a:solidFill>
                  <a:schemeClr val="accent6"/>
                </a:solidFill>
              </a:rPr>
              <a:t>625kHz sample rate</a:t>
            </a:r>
          </a:p>
          <a:p>
            <a:r>
              <a:rPr lang="en-US" dirty="0">
                <a:solidFill>
                  <a:schemeClr val="accent6"/>
                </a:solidFill>
              </a:rPr>
              <a:t>$2,128.00 from</a:t>
            </a:r>
          </a:p>
          <a:p>
            <a:r>
              <a:rPr lang="en-US" dirty="0">
                <a:solidFill>
                  <a:schemeClr val="accent6"/>
                </a:solidFill>
              </a:rPr>
              <a:t>National Instruments</a:t>
            </a:r>
          </a:p>
        </p:txBody>
      </p:sp>
    </p:spTree>
    <p:extLst>
      <p:ext uri="{BB962C8B-B14F-4D97-AF65-F5344CB8AC3E}">
        <p14:creationId xmlns:p14="http://schemas.microsoft.com/office/powerpoint/2010/main" val="12439436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MATLAB (and many similar programs) use “double precision floating point”</a:t>
            </a:r>
          </a:p>
        </p:txBody>
      </p:sp>
      <p:sp>
        <p:nvSpPr>
          <p:cNvPr id="3" name="Content Placeholder 2"/>
          <p:cNvSpPr>
            <a:spLocks noGrp="1"/>
          </p:cNvSpPr>
          <p:nvPr>
            <p:ph idx="1"/>
          </p:nvPr>
        </p:nvSpPr>
        <p:spPr/>
        <p:txBody>
          <a:bodyPr>
            <a:normAutofit/>
          </a:bodyPr>
          <a:lstStyle/>
          <a:p>
            <a:r>
              <a:rPr lang="en-US" dirty="0"/>
              <a:t>Scientific notation in decimal, e.g. 6.02 x10</a:t>
            </a:r>
            <a:r>
              <a:rPr lang="en-US" baseline="30000" dirty="0"/>
              <a:t>23</a:t>
            </a:r>
          </a:p>
          <a:p>
            <a:r>
              <a:rPr lang="en-US" dirty="0"/>
              <a:t>Scientific notation in binary, e.g. 1.00110011 x 10</a:t>
            </a:r>
            <a:r>
              <a:rPr lang="en-US" baseline="30000" dirty="0"/>
              <a:t>101</a:t>
            </a:r>
            <a:endParaRPr lang="en-US" dirty="0"/>
          </a:p>
          <a:p>
            <a:r>
              <a:rPr lang="en-US" dirty="0"/>
              <a:t>Mantissa (52 bits), exponent (11 bits), sign (1 bit)</a:t>
            </a:r>
          </a:p>
          <a:p>
            <a:endParaRPr lang="en-US" dirty="0"/>
          </a:p>
          <a:p>
            <a:r>
              <a:rPr lang="en-US" dirty="0"/>
              <a:t>Total = 64 bits.</a:t>
            </a:r>
          </a:p>
          <a:p>
            <a:endParaRPr lang="en-US" dirty="0"/>
          </a:p>
          <a:p>
            <a:r>
              <a:rPr lang="en-US" dirty="0"/>
              <a:t>Older programs use 32-bit “single-precision” floating point. Back when memory was expensive, this was the default. Now obsolete.</a:t>
            </a:r>
          </a:p>
          <a:p>
            <a:endParaRPr lang="en-US" dirty="0"/>
          </a:p>
          <a:p>
            <a:endParaRPr lang="en-US" dirty="0"/>
          </a:p>
          <a:p>
            <a:endParaRPr lang="en-US" dirty="0"/>
          </a:p>
        </p:txBody>
      </p:sp>
    </p:spTree>
    <p:extLst>
      <p:ext uri="{BB962C8B-B14F-4D97-AF65-F5344CB8AC3E}">
        <p14:creationId xmlns:p14="http://schemas.microsoft.com/office/powerpoint/2010/main" val="4578326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many bits do we need?</a:t>
            </a:r>
          </a:p>
        </p:txBody>
      </p:sp>
      <p:sp>
        <p:nvSpPr>
          <p:cNvPr id="3" name="Content Placeholder 2"/>
          <p:cNvSpPr>
            <a:spLocks noGrp="1"/>
          </p:cNvSpPr>
          <p:nvPr>
            <p:ph idx="1"/>
          </p:nvPr>
        </p:nvSpPr>
        <p:spPr/>
        <p:txBody>
          <a:bodyPr>
            <a:normAutofit/>
          </a:bodyPr>
          <a:lstStyle/>
          <a:p>
            <a:r>
              <a:rPr lang="en-US" dirty="0"/>
              <a:t>Limiting factor is usually the digitization, when analog signals are first converted to digital.</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866900" y="3009900"/>
            <a:ext cx="4533900" cy="3495246"/>
          </a:xfrm>
          <a:prstGeom prst="rect">
            <a:avLst/>
          </a:prstGeom>
        </p:spPr>
      </p:pic>
    </p:spTree>
    <p:extLst>
      <p:ext uri="{BB962C8B-B14F-4D97-AF65-F5344CB8AC3E}">
        <p14:creationId xmlns:p14="http://schemas.microsoft.com/office/powerpoint/2010/main" val="30898681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Tradeoff between precision and cost</a:t>
            </a:r>
          </a:p>
        </p:txBody>
      </p:sp>
      <p:sp>
        <p:nvSpPr>
          <p:cNvPr id="3" name="Content Placeholder 2"/>
          <p:cNvSpPr>
            <a:spLocks noGrp="1"/>
          </p:cNvSpPr>
          <p:nvPr>
            <p:ph idx="1"/>
          </p:nvPr>
        </p:nvSpPr>
        <p:spPr/>
        <p:txBody>
          <a:bodyPr>
            <a:normAutofit fontScale="85000" lnSpcReduction="10000"/>
          </a:bodyPr>
          <a:lstStyle/>
          <a:p>
            <a:r>
              <a:rPr lang="en-US" dirty="0"/>
              <a:t>More bits give more precision, also more cost</a:t>
            </a:r>
          </a:p>
          <a:p>
            <a:endParaRPr lang="en-US" dirty="0"/>
          </a:p>
          <a:p>
            <a:endParaRPr lang="en-US" dirty="0"/>
          </a:p>
          <a:p>
            <a:endParaRPr lang="en-US" dirty="0"/>
          </a:p>
          <a:p>
            <a:endParaRPr lang="en-US" dirty="0"/>
          </a:p>
          <a:p>
            <a:endParaRPr lang="en-US" dirty="0"/>
          </a:p>
          <a:p>
            <a:endParaRPr lang="en-US" dirty="0"/>
          </a:p>
          <a:p>
            <a:r>
              <a:rPr lang="en-US" dirty="0"/>
              <a:t>Brain signals: EEG ~20mV, spikes ~5-200µV, movement artifacts ~500mV</a:t>
            </a:r>
          </a:p>
          <a:p>
            <a:r>
              <a:rPr lang="en-US" dirty="0"/>
              <a:t>Range is about 2^17. So 18 bits gives you both EEG and spikes. If you just want one or the other, can use fewer bits.</a:t>
            </a:r>
          </a:p>
          <a:p>
            <a:endParaRPr lang="en-US" dirty="0"/>
          </a:p>
        </p:txBody>
      </p:sp>
      <p:pic>
        <p:nvPicPr>
          <p:cNvPr id="9218" name="Picture 2" descr="https://images-na.ssl-images-amazon.com/images/I/518cVoV8gc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6770" y="2667000"/>
            <a:ext cx="2047559" cy="16462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 y="2667000"/>
            <a:ext cx="2144370" cy="923330"/>
          </a:xfrm>
          <a:prstGeom prst="rect">
            <a:avLst/>
          </a:prstGeom>
          <a:noFill/>
        </p:spPr>
        <p:txBody>
          <a:bodyPr wrap="none" rtlCol="0">
            <a:spAutoFit/>
          </a:bodyPr>
          <a:lstStyle/>
          <a:p>
            <a:r>
              <a:rPr lang="en-US" dirty="0">
                <a:solidFill>
                  <a:schemeClr val="accent6">
                    <a:lumMod val="50000"/>
                  </a:schemeClr>
                </a:solidFill>
              </a:rPr>
              <a:t>10-bit A/D converter</a:t>
            </a:r>
          </a:p>
          <a:p>
            <a:r>
              <a:rPr lang="en-US" dirty="0">
                <a:solidFill>
                  <a:schemeClr val="accent6">
                    <a:lumMod val="50000"/>
                  </a:schemeClr>
                </a:solidFill>
              </a:rPr>
              <a:t>9.6kHz sample rate</a:t>
            </a:r>
          </a:p>
          <a:p>
            <a:r>
              <a:rPr lang="en-US" dirty="0">
                <a:solidFill>
                  <a:schemeClr val="accent6">
                    <a:lumMod val="50000"/>
                  </a:schemeClr>
                </a:solidFill>
              </a:rPr>
              <a:t>$15.82 from Amazon</a:t>
            </a:r>
          </a:p>
        </p:txBody>
      </p:sp>
      <p:pic>
        <p:nvPicPr>
          <p:cNvPr id="9220" name="Picture 4" descr="Product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15309" y="2552700"/>
            <a:ext cx="1800852" cy="162264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572000" y="2781300"/>
            <a:ext cx="2163990" cy="1200329"/>
          </a:xfrm>
          <a:prstGeom prst="rect">
            <a:avLst/>
          </a:prstGeom>
          <a:noFill/>
        </p:spPr>
        <p:txBody>
          <a:bodyPr wrap="none" rtlCol="0">
            <a:spAutoFit/>
          </a:bodyPr>
          <a:lstStyle/>
          <a:p>
            <a:r>
              <a:rPr lang="en-US" dirty="0">
                <a:solidFill>
                  <a:schemeClr val="accent6">
                    <a:lumMod val="50000"/>
                  </a:schemeClr>
                </a:solidFill>
              </a:rPr>
              <a:t>18-bit A/D converter</a:t>
            </a:r>
          </a:p>
          <a:p>
            <a:r>
              <a:rPr lang="en-US" dirty="0">
                <a:solidFill>
                  <a:schemeClr val="accent6">
                    <a:lumMod val="50000"/>
                  </a:schemeClr>
                </a:solidFill>
              </a:rPr>
              <a:t>625kHz sample rate</a:t>
            </a:r>
          </a:p>
          <a:p>
            <a:r>
              <a:rPr lang="en-US" dirty="0">
                <a:solidFill>
                  <a:schemeClr val="accent6">
                    <a:lumMod val="50000"/>
                  </a:schemeClr>
                </a:solidFill>
              </a:rPr>
              <a:t>$2,128.00 from</a:t>
            </a:r>
          </a:p>
          <a:p>
            <a:r>
              <a:rPr lang="en-US" dirty="0">
                <a:solidFill>
                  <a:schemeClr val="accent6">
                    <a:lumMod val="50000"/>
                  </a:schemeClr>
                </a:solidFill>
              </a:rPr>
              <a:t>National Instruments</a:t>
            </a:r>
          </a:p>
        </p:txBody>
      </p:sp>
    </p:spTree>
    <p:extLst>
      <p:ext uri="{BB962C8B-B14F-4D97-AF65-F5344CB8AC3E}">
        <p14:creationId xmlns:p14="http://schemas.microsoft.com/office/powerpoint/2010/main" val="32239162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Brain signals are small. Can scale up to match input range of device.</a:t>
            </a:r>
          </a:p>
        </p:txBody>
      </p:sp>
      <p:sp>
        <p:nvSpPr>
          <p:cNvPr id="3" name="Content Placeholder 2"/>
          <p:cNvSpPr>
            <a:spLocks noGrp="1"/>
          </p:cNvSpPr>
          <p:nvPr>
            <p:ph idx="1"/>
          </p:nvPr>
        </p:nvSpPr>
        <p:spPr/>
        <p:txBody>
          <a:bodyPr>
            <a:normAutofit fontScale="77500" lnSpcReduction="20000"/>
          </a:bodyPr>
          <a:lstStyle/>
          <a:p>
            <a:r>
              <a:rPr lang="en-US" dirty="0"/>
              <a:t>Arduino maps 0 - 5 volt inputs to binary values 0 – 1023 (= 2</a:t>
            </a:r>
            <a:r>
              <a:rPr lang="en-US" baseline="30000" dirty="0"/>
              <a:t>9</a:t>
            </a:r>
            <a:r>
              <a:rPr lang="en-US" dirty="0"/>
              <a:t> – 1).</a:t>
            </a:r>
          </a:p>
          <a:p>
            <a:r>
              <a:rPr lang="en-US" dirty="0"/>
              <a:t>Each binary increment = 5/1024 = ~5mV</a:t>
            </a:r>
          </a:p>
          <a:p>
            <a:endParaRPr lang="en-US" dirty="0"/>
          </a:p>
          <a:p>
            <a:endParaRPr lang="en-US" dirty="0"/>
          </a:p>
          <a:p>
            <a:r>
              <a:rPr lang="en-US" dirty="0"/>
              <a:t>Brain signals: EEG ~±10mV.</a:t>
            </a:r>
          </a:p>
          <a:p>
            <a:endParaRPr lang="en-US" dirty="0"/>
          </a:p>
          <a:p>
            <a:r>
              <a:rPr lang="en-US" dirty="0"/>
              <a:t>Can amplify 250x (with analog amplifier), giving ±2.5V. Then add 2.5V to give 0-5V range. Now each binary increment = 5/1024/250 = ~20µV.</a:t>
            </a:r>
          </a:p>
          <a:p>
            <a:endParaRPr lang="en-US" dirty="0"/>
          </a:p>
          <a:p>
            <a:r>
              <a:rPr lang="en-US" dirty="0"/>
              <a:t>But spike signals can range ~5-200µV. Not enough “dynamic range”, i.e. range between biggest and smallest resolvable signals.</a:t>
            </a:r>
          </a:p>
        </p:txBody>
      </p:sp>
      <p:pic>
        <p:nvPicPr>
          <p:cNvPr id="9218" name="Picture 2" descr="https://images-na.ssl-images-amazon.com/images/I/518cVoV8gc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8400" y="2133600"/>
            <a:ext cx="2047559" cy="1646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2462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just use analog filters?</a:t>
            </a:r>
            <a:br>
              <a:rPr lang="en-US" dirty="0"/>
            </a:br>
            <a:r>
              <a:rPr lang="en-US" dirty="0"/>
              <a:t>Until 1980s, this was the norm.</a:t>
            </a:r>
          </a:p>
        </p:txBody>
      </p:sp>
      <p:sp>
        <p:nvSpPr>
          <p:cNvPr id="4" name="Text Placeholder 3"/>
          <p:cNvSpPr>
            <a:spLocks noGrp="1"/>
          </p:cNvSpPr>
          <p:nvPr>
            <p:ph type="body" idx="1"/>
          </p:nvPr>
        </p:nvSpPr>
        <p:spPr/>
        <p:txBody>
          <a:bodyPr/>
          <a:lstStyle/>
          <a:p>
            <a:r>
              <a:rPr lang="en-US" dirty="0"/>
              <a:t>Analog filters</a:t>
            </a:r>
          </a:p>
        </p:txBody>
      </p:sp>
      <p:sp>
        <p:nvSpPr>
          <p:cNvPr id="5" name="Content Placeholder 4"/>
          <p:cNvSpPr>
            <a:spLocks noGrp="1"/>
          </p:cNvSpPr>
          <p:nvPr>
            <p:ph sz="half" idx="2"/>
          </p:nvPr>
        </p:nvSpPr>
        <p:spPr>
          <a:xfrm>
            <a:off x="629842" y="2505074"/>
            <a:ext cx="3868340" cy="4010025"/>
          </a:xfrm>
        </p:spPr>
        <p:txBody>
          <a:bodyPr>
            <a:normAutofit fontScale="62500" lnSpcReduction="20000"/>
          </a:bodyPr>
          <a:lstStyle/>
          <a:p>
            <a:r>
              <a:rPr lang="en-US" dirty="0"/>
              <a:t>Fast (essentially zero delay).</a:t>
            </a:r>
          </a:p>
          <a:p>
            <a:r>
              <a:rPr lang="en-US" dirty="0"/>
              <a:t>Can be super cheap. An RC </a:t>
            </a:r>
            <a:r>
              <a:rPr lang="en-US" dirty="0" err="1"/>
              <a:t>lowpass</a:t>
            </a:r>
            <a:r>
              <a:rPr lang="en-US" dirty="0"/>
              <a:t> filter cost &lt; $0.01</a:t>
            </a:r>
          </a:p>
          <a:p>
            <a:endParaRPr lang="en-US" dirty="0"/>
          </a:p>
          <a:p>
            <a:endParaRPr lang="en-US" dirty="0"/>
          </a:p>
          <a:p>
            <a:endParaRPr lang="en-US" dirty="0"/>
          </a:p>
          <a:p>
            <a:endParaRPr lang="en-US" dirty="0"/>
          </a:p>
          <a:p>
            <a:endParaRPr lang="en-US" dirty="0"/>
          </a:p>
          <a:p>
            <a:r>
              <a:rPr lang="en-US" dirty="0"/>
              <a:t>But: not flexible. Changing parameters requires soldering or switching different components.</a:t>
            </a:r>
          </a:p>
          <a:p>
            <a:r>
              <a:rPr lang="en-US" dirty="0"/>
              <a:t>Some designs are nearly impossible to implement (e.g. symmetric impulse function)</a:t>
            </a:r>
          </a:p>
        </p:txBody>
      </p:sp>
      <p:sp>
        <p:nvSpPr>
          <p:cNvPr id="6" name="Text Placeholder 5"/>
          <p:cNvSpPr>
            <a:spLocks noGrp="1"/>
          </p:cNvSpPr>
          <p:nvPr>
            <p:ph type="body" sz="quarter" idx="3"/>
          </p:nvPr>
        </p:nvSpPr>
        <p:spPr/>
        <p:txBody>
          <a:bodyPr/>
          <a:lstStyle/>
          <a:p>
            <a:r>
              <a:rPr lang="en-US" dirty="0"/>
              <a:t>Digital filters</a:t>
            </a:r>
          </a:p>
        </p:txBody>
      </p:sp>
      <p:sp>
        <p:nvSpPr>
          <p:cNvPr id="7" name="Content Placeholder 6"/>
          <p:cNvSpPr>
            <a:spLocks noGrp="1"/>
          </p:cNvSpPr>
          <p:nvPr>
            <p:ph sz="quarter" idx="4"/>
          </p:nvPr>
        </p:nvSpPr>
        <p:spPr>
          <a:xfrm>
            <a:off x="4629150" y="2505074"/>
            <a:ext cx="4171949" cy="4200525"/>
          </a:xfrm>
        </p:spPr>
        <p:txBody>
          <a:bodyPr>
            <a:normAutofit fontScale="92500" lnSpcReduction="10000"/>
          </a:bodyPr>
          <a:lstStyle/>
          <a:p>
            <a:r>
              <a:rPr lang="en-US" dirty="0"/>
              <a:t>Need digitizer (expensive)</a:t>
            </a:r>
          </a:p>
          <a:p>
            <a:r>
              <a:rPr lang="en-US" dirty="0"/>
              <a:t>Need powerful processor to handle arithmetic (expensive)</a:t>
            </a:r>
          </a:p>
          <a:p>
            <a:endParaRPr lang="en-US" dirty="0"/>
          </a:p>
          <a:p>
            <a:r>
              <a:rPr lang="en-US" dirty="0"/>
              <a:t>But: extremely flexible. Change filter by changing program.</a:t>
            </a:r>
          </a:p>
          <a:p>
            <a:r>
              <a:rPr lang="en-US" dirty="0"/>
              <a:t>Can implement anything that is mathematically conceivable.</a:t>
            </a:r>
          </a:p>
        </p:txBody>
      </p:sp>
      <p:pic>
        <p:nvPicPr>
          <p:cNvPr id="10" name="Picture 9"/>
          <p:cNvPicPr>
            <a:picLocks noChangeAspect="1"/>
          </p:cNvPicPr>
          <p:nvPr/>
        </p:nvPicPr>
        <p:blipFill>
          <a:blip r:embed="rId2"/>
          <a:stretch>
            <a:fillRect/>
          </a:stretch>
        </p:blipFill>
        <p:spPr>
          <a:xfrm>
            <a:off x="2400300" y="3352800"/>
            <a:ext cx="1794353" cy="1350961"/>
          </a:xfrm>
          <a:prstGeom prst="rect">
            <a:avLst/>
          </a:prstGeom>
        </p:spPr>
      </p:pic>
    </p:spTree>
    <p:extLst>
      <p:ext uri="{BB962C8B-B14F-4D97-AF65-F5344CB8AC3E}">
        <p14:creationId xmlns:p14="http://schemas.microsoft.com/office/powerpoint/2010/main" val="27122584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Euler’s formula:</a:t>
            </a:r>
          </a:p>
        </p:txBody>
      </p:sp>
      <p:pic>
        <p:nvPicPr>
          <p:cNvPr id="6146" name="Picture 2" descr="Image result for cos i sin thet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8400" y="1219200"/>
            <a:ext cx="2590800" cy="277647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6248400" y="3924300"/>
            <a:ext cx="2845562" cy="2135222"/>
            <a:chOff x="5905500" y="3992742"/>
            <a:chExt cx="2845562" cy="2135222"/>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5500" y="3992742"/>
              <a:ext cx="2845562" cy="2135222"/>
            </a:xfrm>
            <a:prstGeom prst="rect">
              <a:avLst/>
            </a:prstGeom>
          </p:spPr>
        </p:pic>
        <p:sp>
          <p:nvSpPr>
            <p:cNvPr id="6" name="TextBox 5"/>
            <p:cNvSpPr txBox="1"/>
            <p:nvPr/>
          </p:nvSpPr>
          <p:spPr>
            <a:xfrm>
              <a:off x="6285782" y="5448300"/>
              <a:ext cx="782265" cy="369332"/>
            </a:xfrm>
            <a:prstGeom prst="rect">
              <a:avLst/>
            </a:prstGeom>
            <a:noFill/>
          </p:spPr>
          <p:txBody>
            <a:bodyPr wrap="none" rtlCol="0">
              <a:spAutoFit/>
            </a:bodyPr>
            <a:lstStyle/>
            <a:p>
              <a:r>
                <a:rPr lang="en-US" dirty="0">
                  <a:solidFill>
                    <a:srgbClr val="00B050"/>
                  </a:solidFill>
                </a:rPr>
                <a:t>cosine</a:t>
              </a:r>
            </a:p>
          </p:txBody>
        </p:sp>
        <p:sp>
          <p:nvSpPr>
            <p:cNvPr id="7" name="TextBox 6"/>
            <p:cNvSpPr txBox="1"/>
            <p:nvPr/>
          </p:nvSpPr>
          <p:spPr>
            <a:xfrm>
              <a:off x="7068047" y="4177718"/>
              <a:ext cx="564578" cy="369332"/>
            </a:xfrm>
            <a:prstGeom prst="rect">
              <a:avLst/>
            </a:prstGeom>
            <a:noFill/>
          </p:spPr>
          <p:txBody>
            <a:bodyPr wrap="none" rtlCol="0">
              <a:spAutoFit/>
            </a:bodyPr>
            <a:lstStyle/>
            <a:p>
              <a:r>
                <a:rPr lang="en-US" dirty="0">
                  <a:solidFill>
                    <a:srgbClr val="FF0000"/>
                  </a:solidFill>
                </a:rPr>
                <a:t>sine</a:t>
              </a:r>
            </a:p>
          </p:txBody>
        </p:sp>
      </p:gr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2057400"/>
                <a:ext cx="7886700" cy="4351338"/>
              </a:xfrm>
            </p:spPr>
            <p:txBody>
              <a:bodyPr>
                <a:normAutofit/>
              </a:bodyPr>
              <a:lstStyle/>
              <a:p>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𝜃</m:t>
                        </m:r>
                      </m:sup>
                    </m:sSup>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rPr>
                      <m:t>+</m:t>
                    </m:r>
                    <m:r>
                      <m:rPr>
                        <m:sty m:val="p"/>
                      </m:rPr>
                      <a:rPr lang="en-US" sz="2400" b="0" i="0" smtClean="0">
                        <a:latin typeface="Cambria Math" panose="02040503050406030204" pitchFamily="18" charset="0"/>
                      </a:rPr>
                      <m:t>i</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sin</m:t>
                    </m:r>
                    <m:r>
                      <a:rPr lang="en-US" sz="2400" b="0" i="1" smtClean="0">
                        <a:latin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rPr>
                      <m:t>)</m:t>
                    </m:r>
                  </m:oMath>
                </a14:m>
                <a:endParaRPr lang="en-US" sz="2400" dirty="0"/>
              </a:p>
              <a:p>
                <a:endParaRPr lang="en-US" sz="2400" dirty="0"/>
              </a:p>
              <a:p>
                <a:r>
                  <a:rPr lang="en-US" sz="2400" dirty="0"/>
                  <a:t>Multiplying exponentials adds exponents:</a:t>
                </a:r>
              </a:p>
              <a:p>
                <a:endParaRPr lang="en-US" sz="2400" dirty="0"/>
              </a:p>
              <a:p>
                <a14:m>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ea typeface="Cambria Math" panose="02040503050406030204" pitchFamily="18" charset="0"/>
                          </a:rPr>
                          <m:t>𝑖</m:t>
                        </m:r>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1</m:t>
                            </m:r>
                          </m:sub>
                        </m:sSub>
                      </m:sup>
                    </m:sSup>
                    <m:sSup>
                      <m:sSupPr>
                        <m:ctrlPr>
                          <a:rPr lang="en-US" sz="240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𝑒</m:t>
                        </m:r>
                      </m:e>
                      <m:sup>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2</m:t>
                            </m:r>
                          </m:sub>
                        </m:sSub>
                      </m:sup>
                    </m:sSup>
                    <m:sSup>
                      <m:sSupPr>
                        <m:ctrlPr>
                          <a:rPr lang="en-US" sz="2400" i="1">
                            <a:latin typeface="Cambria Math" panose="02040503050406030204" pitchFamily="18" charset="0"/>
                          </a:rPr>
                        </m:ctrlPr>
                      </m:sSupPr>
                      <m:e>
                        <m:r>
                          <a:rPr lang="en-US" sz="2400" b="0" i="1" smtClean="0">
                            <a:latin typeface="Cambria Math" panose="02040503050406030204" pitchFamily="18" charset="0"/>
                          </a:rPr>
                          <m:t>= </m:t>
                        </m:r>
                        <m:r>
                          <a:rPr lang="en-US" sz="2400" i="1">
                            <a:latin typeface="Cambria Math" panose="02040503050406030204" pitchFamily="18" charset="0"/>
                          </a:rPr>
                          <m:t>𝑒</m:t>
                        </m:r>
                      </m:e>
                      <m:sup>
                        <m:r>
                          <a:rPr lang="en-US" sz="2400" i="1">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m:t>
                        </m:r>
                      </m:sup>
                    </m:sSup>
                  </m:oMath>
                </a14:m>
                <a:endParaRPr lang="en-US" sz="2400" i="1" dirty="0">
                  <a:latin typeface="Cambria Math" panose="02040503050406030204" pitchFamily="18" charset="0"/>
                  <a:ea typeface="Cambria Math" panose="02040503050406030204" pitchFamily="18" charset="0"/>
                </a:endParaRPr>
              </a:p>
              <a:p>
                <a:r>
                  <a:rPr lang="en-US" sz="2400" dirty="0"/>
                  <a:t>                </a:t>
                </a:r>
                <a14:m>
                  <m:oMath xmlns:m="http://schemas.openxmlformats.org/officeDocument/2006/math">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2</m:t>
                                </m:r>
                              </m:sub>
                            </m:sSub>
                          </m:e>
                        </m:d>
                      </m:e>
                    </m:func>
                    <m:r>
                      <a:rPr lang="en-US" sz="2400" i="1">
                        <a:latin typeface="Cambria Math" panose="02040503050406030204" pitchFamily="18" charset="0"/>
                      </a:rPr>
                      <m:t>+</m:t>
                    </m:r>
                    <m:r>
                      <m:rPr>
                        <m:sty m:val="p"/>
                      </m:rPr>
                      <a:rPr lang="en-US" sz="2400">
                        <a:latin typeface="Cambria Math" panose="02040503050406030204" pitchFamily="18" charset="0"/>
                      </a:rPr>
                      <m:t>i</m:t>
                    </m:r>
                    <m:r>
                      <a:rPr lang="en-US" sz="2400">
                        <a:latin typeface="Cambria Math" panose="02040503050406030204" pitchFamily="18" charset="0"/>
                      </a:rPr>
                      <m:t> </m:t>
                    </m:r>
                    <m:r>
                      <m:rPr>
                        <m:sty m:val="p"/>
                      </m:rPr>
                      <a:rPr lang="en-US" sz="2400">
                        <a:latin typeface="Cambria Math" panose="02040503050406030204" pitchFamily="18" charset="0"/>
                      </a:rPr>
                      <m:t>sin</m:t>
                    </m:r>
                    <m:r>
                      <a:rPr lang="en-US" sz="2400" i="1">
                        <a:latin typeface="Cambria Math" panose="02040503050406030204" pitchFamily="18" charset="0"/>
                      </a:rPr>
                      <m:t>⁡(</m:t>
                    </m:r>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2</m:t>
                        </m:r>
                      </m:sub>
                    </m:sSub>
                    <m:r>
                      <a:rPr lang="en-US" sz="2400" i="1">
                        <a:latin typeface="Cambria Math" panose="02040503050406030204" pitchFamily="18" charset="0"/>
                      </a:rPr>
                      <m:t>)</m:t>
                    </m:r>
                  </m:oMath>
                </a14:m>
                <a:endParaRPr lang="en-US" sz="2400" dirty="0"/>
              </a:p>
              <a:p>
                <a:endParaRPr lang="en-US" sz="2400" dirty="0"/>
              </a:p>
              <a:p>
                <a:r>
                  <a:rPr lang="en-US" sz="2400" dirty="0"/>
                  <a:t>Multiplying complex exponentials = rotation</a:t>
                </a:r>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2057400"/>
                <a:ext cx="7886700" cy="4351338"/>
              </a:xfrm>
              <a:blipFill rotWithShape="0">
                <a:blip r:embed="rId5"/>
                <a:stretch>
                  <a:fillRect l="-1083" t="-1122"/>
                </a:stretch>
              </a:blipFill>
            </p:spPr>
            <p:txBody>
              <a:bodyPr/>
              <a:lstStyle/>
              <a:p>
                <a:r>
                  <a:rPr lang="en-US">
                    <a:noFill/>
                  </a:rPr>
                  <a:t> </a:t>
                </a:r>
              </a:p>
            </p:txBody>
          </p:sp>
        </mc:Fallback>
      </mc:AlternateContent>
      <p:sp>
        <p:nvSpPr>
          <p:cNvPr id="8" name="TextBox 7"/>
          <p:cNvSpPr txBox="1"/>
          <p:nvPr/>
        </p:nvSpPr>
        <p:spPr>
          <a:xfrm>
            <a:off x="8584128" y="5749190"/>
            <a:ext cx="429926" cy="369332"/>
          </a:xfrm>
          <a:prstGeom prst="rect">
            <a:avLst/>
          </a:prstGeom>
          <a:noFill/>
        </p:spPr>
        <p:txBody>
          <a:bodyPr wrap="none" rtlCol="0">
            <a:spAutoFit/>
          </a:bodyPr>
          <a:lstStyle/>
          <a:p>
            <a:r>
              <a:rPr lang="en-US" dirty="0"/>
              <a:t>2</a:t>
            </a:r>
            <a:r>
              <a:rPr lang="el-GR" dirty="0"/>
              <a:t>π</a:t>
            </a:r>
            <a:endParaRPr lang="en-US" dirty="0"/>
          </a:p>
        </p:txBody>
      </p:sp>
      <p:sp>
        <p:nvSpPr>
          <p:cNvPr id="10" name="TextBox 9"/>
          <p:cNvSpPr txBox="1"/>
          <p:nvPr/>
        </p:nvSpPr>
        <p:spPr>
          <a:xfrm>
            <a:off x="6477839" y="5782858"/>
            <a:ext cx="301686" cy="369332"/>
          </a:xfrm>
          <a:prstGeom prst="rect">
            <a:avLst/>
          </a:prstGeom>
          <a:noFill/>
        </p:spPr>
        <p:txBody>
          <a:bodyPr wrap="none" rtlCol="0">
            <a:spAutoFit/>
          </a:bodyPr>
          <a:lstStyle/>
          <a:p>
            <a:r>
              <a:rPr lang="en-US" dirty="0"/>
              <a:t>0</a:t>
            </a:r>
          </a:p>
        </p:txBody>
      </p:sp>
      <p:sp>
        <p:nvSpPr>
          <p:cNvPr id="11" name="TextBox 10"/>
          <p:cNvSpPr txBox="1"/>
          <p:nvPr/>
        </p:nvSpPr>
        <p:spPr>
          <a:xfrm>
            <a:off x="7562629" y="5758339"/>
            <a:ext cx="312906" cy="369332"/>
          </a:xfrm>
          <a:prstGeom prst="rect">
            <a:avLst/>
          </a:prstGeom>
          <a:noFill/>
        </p:spPr>
        <p:txBody>
          <a:bodyPr wrap="none" rtlCol="0">
            <a:spAutoFit/>
          </a:bodyPr>
          <a:lstStyle/>
          <a:p>
            <a:r>
              <a:rPr lang="el-GR" dirty="0"/>
              <a:t>π</a:t>
            </a:r>
            <a:endParaRPr lang="en-US" dirty="0"/>
          </a:p>
        </p:txBody>
      </p:sp>
    </p:spTree>
    <p:extLst>
      <p:ext uri="{BB962C8B-B14F-4D97-AF65-F5344CB8AC3E}">
        <p14:creationId xmlns:p14="http://schemas.microsoft.com/office/powerpoint/2010/main" val="28824774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84254"/>
            <a:ext cx="8496300" cy="1325563"/>
          </a:xfrm>
        </p:spPr>
        <p:txBody>
          <a:bodyPr/>
          <a:lstStyle/>
          <a:p>
            <a:r>
              <a:rPr lang="en-US" dirty="0"/>
              <a:t>Evaluate F(z) for a 100-term input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25625"/>
                <a:ext cx="8439150" cy="4351338"/>
              </a:xfrm>
            </p:spPr>
            <p:txBody>
              <a:bodyPr>
                <a:normAutofit/>
              </a:bodyPr>
              <a:lstStyle/>
              <a:p>
                <a:r>
                  <a:rPr lang="en-US" sz="2400" dirty="0"/>
                  <a:t>Define F(z) = f</a:t>
                </a:r>
                <a:r>
                  <a:rPr lang="en-US" sz="2400" baseline="-25000" dirty="0"/>
                  <a:t>0</a:t>
                </a:r>
                <a:r>
                  <a:rPr lang="en-US" sz="2400" dirty="0"/>
                  <a:t> + f</a:t>
                </a:r>
                <a:r>
                  <a:rPr lang="en-US" sz="2400" baseline="-25000" dirty="0"/>
                  <a:t>1</a:t>
                </a:r>
                <a:r>
                  <a:rPr lang="en-US" sz="2400" dirty="0"/>
                  <a:t>z + f</a:t>
                </a:r>
                <a:r>
                  <a:rPr lang="en-US" sz="2400" baseline="-25000" dirty="0"/>
                  <a:t>2</a:t>
                </a:r>
                <a:r>
                  <a:rPr lang="en-US" sz="2400" dirty="0"/>
                  <a:t>z</a:t>
                </a:r>
                <a:r>
                  <a:rPr lang="en-US" sz="2400" baseline="30000" dirty="0"/>
                  <a:t>2</a:t>
                </a:r>
                <a:r>
                  <a:rPr lang="en-US" sz="2400" dirty="0"/>
                  <a:t> +  … f</a:t>
                </a:r>
                <a:r>
                  <a:rPr lang="en-US" sz="2400" baseline="-25000" dirty="0"/>
                  <a:t>99</a:t>
                </a:r>
                <a:r>
                  <a:rPr lang="en-US" sz="2400" dirty="0"/>
                  <a:t>z</a:t>
                </a:r>
                <a:r>
                  <a:rPr lang="en-US" sz="2400" baseline="30000" dirty="0"/>
                  <a:t>99</a:t>
                </a:r>
                <a:r>
                  <a:rPr lang="en-US" sz="2400" dirty="0"/>
                  <a:t>. Evaluate at </a:t>
                </a:r>
                <a14:m>
                  <m:oMath xmlns:m="http://schemas.openxmlformats.org/officeDocument/2006/math">
                    <m:r>
                      <a:rPr lang="en-US" sz="2400" b="0" i="1" smtClean="0">
                        <a:latin typeface="Cambria Math" panose="02040503050406030204" pitchFamily="18" charset="0"/>
                      </a:rPr>
                      <m:t>𝑧</m:t>
                    </m:r>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/100</m:t>
                        </m:r>
                      </m:sup>
                    </m:sSup>
                  </m:oMath>
                </a14:m>
                <a:endParaRPr lang="en-US" sz="2400" dirty="0"/>
              </a:p>
              <a:p>
                <a:endParaRPr lang="en-US" sz="2400" b="0" i="1" dirty="0">
                  <a:latin typeface="Cambria Math" panose="02040503050406030204" pitchFamily="18" charset="0"/>
                </a:endParaRPr>
              </a:p>
              <a:p>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𝑧</m:t>
                        </m:r>
                      </m:e>
                      <m:sup>
                        <m:r>
                          <a:rPr lang="en-US" sz="2400" b="0" i="1" smtClean="0">
                            <a:latin typeface="Cambria Math" panose="02040503050406030204" pitchFamily="18" charset="0"/>
                          </a:rPr>
                          <m:t>𝑘</m:t>
                        </m:r>
                      </m:sup>
                    </m:sSup>
                    <m:r>
                      <a:rPr lang="en-US" sz="2400" i="1">
                        <a:latin typeface="Cambria Math" panose="02040503050406030204" pitchFamily="18" charset="0"/>
                      </a:rPr>
                      <m:t>=</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/100</m:t>
                            </m:r>
                          </m:sup>
                        </m:sSup>
                        <m:r>
                          <a:rPr lang="en-US" sz="2400" b="0" i="1" smtClean="0">
                            <a:latin typeface="Cambria Math" panose="02040503050406030204" pitchFamily="18" charset="0"/>
                          </a:rPr>
                          <m:t>)</m:t>
                        </m:r>
                      </m:e>
                      <m:sup>
                        <m:r>
                          <a:rPr lang="en-US" sz="2400" b="0" i="1" smtClean="0">
                            <a:latin typeface="Cambria Math" panose="02040503050406030204" pitchFamily="18" charset="0"/>
                          </a:rPr>
                          <m:t>𝑘</m:t>
                        </m:r>
                      </m:sup>
                    </m:sSup>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𝑖𝑘</m:t>
                        </m:r>
                        <m:r>
                          <a:rPr lang="en-US" sz="2400" i="1">
                            <a:latin typeface="Cambria Math" panose="02040503050406030204" pitchFamily="18" charset="0"/>
                            <a:ea typeface="Cambria Math" panose="02040503050406030204" pitchFamily="18" charset="0"/>
                          </a:rPr>
                          <m:t>/100</m:t>
                        </m:r>
                      </m:sup>
                    </m:sSup>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𝑘</m:t>
                                </m:r>
                              </m:num>
                              <m:den>
                                <m:r>
                                  <a:rPr lang="en-US" sz="2400" b="0" i="1" smtClean="0">
                                    <a:latin typeface="Cambria Math" panose="02040503050406030204" pitchFamily="18" charset="0"/>
                                    <a:ea typeface="Cambria Math" panose="02040503050406030204" pitchFamily="18" charset="0"/>
                                  </a:rPr>
                                  <m:t>100</m:t>
                                </m:r>
                              </m:den>
                            </m:f>
                          </m:e>
                        </m:d>
                      </m:e>
                    </m:func>
                    <m:r>
                      <a:rPr lang="en-US" sz="2400" i="1">
                        <a:latin typeface="Cambria Math" panose="02040503050406030204" pitchFamily="18" charset="0"/>
                      </a:rPr>
                      <m:t>+</m:t>
                    </m:r>
                    <m:r>
                      <m:rPr>
                        <m:sty m:val="p"/>
                      </m:rPr>
                      <a:rPr lang="en-US" sz="2400">
                        <a:latin typeface="Cambria Math" panose="02040503050406030204" pitchFamily="18" charset="0"/>
                      </a:rPr>
                      <m:t>i</m:t>
                    </m:r>
                    <m:r>
                      <a:rPr lang="en-US" sz="2400">
                        <a:latin typeface="Cambria Math" panose="02040503050406030204" pitchFamily="18" charset="0"/>
                      </a:rPr>
                      <m:t> </m:t>
                    </m:r>
                    <m:r>
                      <m:rPr>
                        <m:sty m:val="p"/>
                      </m:rPr>
                      <a:rPr lang="en-US" sz="2400">
                        <a:latin typeface="Cambria Math" panose="02040503050406030204" pitchFamily="18" charset="0"/>
                      </a:rPr>
                      <m:t>sin</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𝑘</m:t>
                        </m:r>
                      </m:num>
                      <m:den>
                        <m:r>
                          <a:rPr lang="en-US" sz="2400" b="0" i="1" smtClean="0">
                            <a:latin typeface="Cambria Math" panose="02040503050406030204" pitchFamily="18" charset="0"/>
                            <a:ea typeface="Cambria Math" panose="02040503050406030204" pitchFamily="18" charset="0"/>
                          </a:rPr>
                          <m:t>100</m:t>
                        </m:r>
                      </m:den>
                    </m:f>
                    <m:r>
                      <a:rPr lang="en-US" sz="2400" i="1">
                        <a:latin typeface="Cambria Math" panose="02040503050406030204" pitchFamily="18" charset="0"/>
                      </a:rPr>
                      <m:t>)</m:t>
                    </m:r>
                  </m:oMath>
                </a14:m>
                <a:endParaRPr lang="en-US" sz="2400" dirty="0"/>
              </a:p>
              <a:p>
                <a:r>
                  <a:rPr lang="en-US" sz="2400" dirty="0"/>
                  <a:t>where k = 0, 1, … 99</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25625"/>
                <a:ext cx="8439150" cy="4351338"/>
              </a:xfrm>
              <a:blipFill rotWithShape="0">
                <a:blip r:embed="rId3"/>
                <a:stretch>
                  <a:fillRect l="-939" t="-1681"/>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 y="4076700"/>
            <a:ext cx="3452700" cy="2590800"/>
          </a:xfrm>
          <a:prstGeom prst="rect">
            <a:avLst/>
          </a:prstGeom>
        </p:spPr>
      </p:pic>
      <p:sp>
        <p:nvSpPr>
          <p:cNvPr id="6" name="TextBox 5"/>
          <p:cNvSpPr txBox="1"/>
          <p:nvPr/>
        </p:nvSpPr>
        <p:spPr>
          <a:xfrm>
            <a:off x="876300" y="5882360"/>
            <a:ext cx="1027012" cy="369332"/>
          </a:xfrm>
          <a:prstGeom prst="rect">
            <a:avLst/>
          </a:prstGeom>
          <a:noFill/>
        </p:spPr>
        <p:txBody>
          <a:bodyPr wrap="none" rtlCol="0">
            <a:spAutoFit/>
          </a:bodyPr>
          <a:lstStyle/>
          <a:p>
            <a:r>
              <a:rPr lang="en-US" dirty="0">
                <a:solidFill>
                  <a:srgbClr val="00B050"/>
                </a:solidFill>
              </a:rPr>
              <a:t>Real part</a:t>
            </a:r>
          </a:p>
        </p:txBody>
      </p:sp>
      <p:sp>
        <p:nvSpPr>
          <p:cNvPr id="7" name="TextBox 6"/>
          <p:cNvSpPr txBox="1"/>
          <p:nvPr/>
        </p:nvSpPr>
        <p:spPr>
          <a:xfrm>
            <a:off x="1714500" y="4138354"/>
            <a:ext cx="1559594" cy="369332"/>
          </a:xfrm>
          <a:prstGeom prst="rect">
            <a:avLst/>
          </a:prstGeom>
          <a:noFill/>
        </p:spPr>
        <p:txBody>
          <a:bodyPr wrap="none" rtlCol="0">
            <a:spAutoFit/>
          </a:bodyPr>
          <a:lstStyle/>
          <a:p>
            <a:r>
              <a:rPr lang="en-US" dirty="0">
                <a:solidFill>
                  <a:srgbClr val="FF0000"/>
                </a:solidFill>
              </a:rPr>
              <a:t>Imaginary part</a:t>
            </a:r>
          </a:p>
        </p:txBody>
      </p:sp>
      <p:sp>
        <p:nvSpPr>
          <p:cNvPr id="4" name="TextBox 3"/>
          <p:cNvSpPr txBox="1"/>
          <p:nvPr/>
        </p:nvSpPr>
        <p:spPr>
          <a:xfrm>
            <a:off x="5181600" y="4063655"/>
            <a:ext cx="3114675" cy="1384995"/>
          </a:xfrm>
          <a:prstGeom prst="rect">
            <a:avLst/>
          </a:prstGeom>
          <a:noFill/>
        </p:spPr>
        <p:txBody>
          <a:bodyPr wrap="square" rtlCol="0">
            <a:spAutoFit/>
          </a:bodyPr>
          <a:lstStyle/>
          <a:p>
            <a:r>
              <a:rPr lang="en-US" sz="2800" dirty="0"/>
              <a:t>F(z) is dot product of </a:t>
            </a:r>
            <a:r>
              <a:rPr lang="en-US" sz="2800" dirty="0" err="1"/>
              <a:t>f</a:t>
            </a:r>
            <a:r>
              <a:rPr lang="en-US" sz="2800" baseline="-25000" dirty="0" err="1"/>
              <a:t>n</a:t>
            </a:r>
            <a:r>
              <a:rPr lang="en-US" sz="2800" dirty="0"/>
              <a:t> with a one-cycle sinusoid.</a:t>
            </a:r>
          </a:p>
        </p:txBody>
      </p:sp>
      <p:sp>
        <p:nvSpPr>
          <p:cNvPr id="8" name="TextBox 7"/>
          <p:cNvSpPr txBox="1"/>
          <p:nvPr/>
        </p:nvSpPr>
        <p:spPr>
          <a:xfrm>
            <a:off x="299740" y="3709048"/>
            <a:ext cx="354584" cy="369332"/>
          </a:xfrm>
          <a:prstGeom prst="rect">
            <a:avLst/>
          </a:prstGeom>
          <a:noFill/>
        </p:spPr>
        <p:txBody>
          <a:bodyPr wrap="none" rtlCol="0">
            <a:spAutoFit/>
          </a:bodyPr>
          <a:lstStyle/>
          <a:p>
            <a:r>
              <a:rPr lang="en-US" dirty="0"/>
              <a:t>z</a:t>
            </a:r>
            <a:r>
              <a:rPr lang="en-US" baseline="30000" dirty="0"/>
              <a:t>0</a:t>
            </a:r>
          </a:p>
        </p:txBody>
      </p:sp>
      <p:cxnSp>
        <p:nvCxnSpPr>
          <p:cNvPr id="10" name="Straight Arrow Connector 9"/>
          <p:cNvCxnSpPr>
            <a:stCxn id="8" idx="2"/>
          </p:cNvCxnSpPr>
          <p:nvPr/>
        </p:nvCxnSpPr>
        <p:spPr>
          <a:xfrm>
            <a:off x="477032" y="4078380"/>
            <a:ext cx="399268" cy="22692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9648" y="3706345"/>
            <a:ext cx="354584" cy="369332"/>
          </a:xfrm>
          <a:prstGeom prst="rect">
            <a:avLst/>
          </a:prstGeom>
          <a:noFill/>
        </p:spPr>
        <p:txBody>
          <a:bodyPr wrap="none" rtlCol="0">
            <a:spAutoFit/>
          </a:bodyPr>
          <a:lstStyle/>
          <a:p>
            <a:r>
              <a:rPr lang="en-US" dirty="0"/>
              <a:t>z</a:t>
            </a:r>
            <a:r>
              <a:rPr lang="en-US" baseline="30000" dirty="0"/>
              <a:t>1</a:t>
            </a:r>
          </a:p>
        </p:txBody>
      </p:sp>
      <p:cxnSp>
        <p:nvCxnSpPr>
          <p:cNvPr id="16" name="Straight Arrow Connector 15"/>
          <p:cNvCxnSpPr>
            <a:stCxn id="14" idx="2"/>
          </p:cNvCxnSpPr>
          <p:nvPr/>
        </p:nvCxnSpPr>
        <p:spPr>
          <a:xfrm>
            <a:off x="756940" y="4075677"/>
            <a:ext cx="166780" cy="22962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93488" y="3721121"/>
            <a:ext cx="354584" cy="369332"/>
          </a:xfrm>
          <a:prstGeom prst="rect">
            <a:avLst/>
          </a:prstGeom>
          <a:noFill/>
        </p:spPr>
        <p:txBody>
          <a:bodyPr wrap="none" rtlCol="0">
            <a:spAutoFit/>
          </a:bodyPr>
          <a:lstStyle/>
          <a:p>
            <a:r>
              <a:rPr lang="en-US" dirty="0"/>
              <a:t>z</a:t>
            </a:r>
            <a:r>
              <a:rPr lang="en-US" baseline="30000" dirty="0"/>
              <a:t>2</a:t>
            </a:r>
          </a:p>
        </p:txBody>
      </p:sp>
      <p:cxnSp>
        <p:nvCxnSpPr>
          <p:cNvPr id="20" name="Straight Arrow Connector 19"/>
          <p:cNvCxnSpPr>
            <a:stCxn id="19" idx="2"/>
          </p:cNvCxnSpPr>
          <p:nvPr/>
        </p:nvCxnSpPr>
        <p:spPr>
          <a:xfrm flipH="1">
            <a:off x="942976" y="4090453"/>
            <a:ext cx="27804" cy="21484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438668" y="3714245"/>
            <a:ext cx="433132" cy="369332"/>
          </a:xfrm>
          <a:prstGeom prst="rect">
            <a:avLst/>
          </a:prstGeom>
          <a:noFill/>
        </p:spPr>
        <p:txBody>
          <a:bodyPr wrap="none" rtlCol="0">
            <a:spAutoFit/>
          </a:bodyPr>
          <a:lstStyle/>
          <a:p>
            <a:r>
              <a:rPr lang="en-US" dirty="0"/>
              <a:t>z</a:t>
            </a:r>
            <a:r>
              <a:rPr lang="en-US" baseline="30000" dirty="0"/>
              <a:t>99</a:t>
            </a:r>
          </a:p>
        </p:txBody>
      </p:sp>
      <p:cxnSp>
        <p:nvCxnSpPr>
          <p:cNvPr id="24" name="Straight Arrow Connector 23"/>
          <p:cNvCxnSpPr/>
          <p:nvPr/>
        </p:nvCxnSpPr>
        <p:spPr>
          <a:xfrm flipH="1">
            <a:off x="3512890" y="4030930"/>
            <a:ext cx="27804" cy="21484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923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126"/>
            <a:ext cx="8362950" cy="1325563"/>
          </a:xfrm>
        </p:spPr>
        <p:txBody>
          <a:bodyPr/>
          <a:lstStyle/>
          <a:p>
            <a:r>
              <a:rPr lang="en-US" dirty="0" err="1"/>
              <a:t>firwin</a:t>
            </a:r>
            <a:r>
              <a:rPr lang="en-US" dirty="0"/>
              <a:t> can take multiple frequencies:</a:t>
            </a:r>
          </a:p>
        </p:txBody>
      </p:sp>
      <p:sp>
        <p:nvSpPr>
          <p:cNvPr id="5" name="Content Placeholder 4"/>
          <p:cNvSpPr>
            <a:spLocks noGrp="1"/>
          </p:cNvSpPr>
          <p:nvPr>
            <p:ph idx="1"/>
          </p:nvPr>
        </p:nvSpPr>
        <p:spPr>
          <a:xfrm>
            <a:off x="381000" y="2667001"/>
            <a:ext cx="8534400" cy="3509962"/>
          </a:xfrm>
        </p:spPr>
        <p:txBody>
          <a:bodyPr/>
          <a:lstStyle/>
          <a:p>
            <a:r>
              <a:rPr lang="en-US" dirty="0"/>
              <a:t>Each frequency defines boundary between stop and pass band. Can have as many as you want.</a:t>
            </a:r>
          </a:p>
          <a:p>
            <a:pPr marL="0" indent="0">
              <a:buNone/>
            </a:pPr>
            <a:endParaRPr lang="en-US" dirty="0"/>
          </a:p>
        </p:txBody>
      </p:sp>
      <p:sp>
        <p:nvSpPr>
          <p:cNvPr id="3" name="Rectangle 2"/>
          <p:cNvSpPr/>
          <p:nvPr/>
        </p:nvSpPr>
        <p:spPr>
          <a:xfrm>
            <a:off x="381000" y="1905000"/>
            <a:ext cx="8561959" cy="307777"/>
          </a:xfrm>
          <a:prstGeom prst="rect">
            <a:avLst/>
          </a:prstGeom>
        </p:spPr>
        <p:txBody>
          <a:bodyPr wrap="none">
            <a:spAutoFit/>
          </a:bodyPr>
          <a:lstStyle/>
          <a:p>
            <a:r>
              <a:rPr lang="en-US" sz="1400" dirty="0">
                <a:latin typeface="Courier New" panose="02070309020205020404" pitchFamily="49" charset="0"/>
                <a:cs typeface="Courier New" panose="02070309020205020404" pitchFamily="49" charset="0"/>
              </a:rPr>
              <a:t>kernel = </a:t>
            </a:r>
            <a:r>
              <a:rPr lang="en-US" sz="1400" dirty="0" err="1">
                <a:latin typeface="Courier New" panose="02070309020205020404" pitchFamily="49" charset="0"/>
                <a:cs typeface="Courier New" panose="02070309020205020404" pitchFamily="49" charset="0"/>
              </a:rPr>
              <a:t>scipy.signal.</a:t>
            </a:r>
            <a:r>
              <a:rPr lang="en-US" sz="1400" b="1" dirty="0" err="1">
                <a:latin typeface="Courier New" panose="02070309020205020404" pitchFamily="49" charset="0"/>
                <a:cs typeface="Courier New" panose="02070309020205020404" pitchFamily="49" charset="0"/>
              </a:rPr>
              <a:t>firwin</a:t>
            </a:r>
            <a:r>
              <a:rPr lang="en-US" sz="1400" dirty="0">
                <a:latin typeface="Courier New" panose="02070309020205020404" pitchFamily="49" charset="0"/>
                <a:cs typeface="Courier New" panose="02070309020205020404" pitchFamily="49" charset="0"/>
              </a:rPr>
              <a:t>(n, </a:t>
            </a:r>
            <a:r>
              <a:rPr lang="en-US" sz="1400" dirty="0">
                <a:solidFill>
                  <a:srgbClr val="C00000"/>
                </a:solidFill>
                <a:latin typeface="Courier New" panose="02070309020205020404" pitchFamily="49" charset="0"/>
                <a:cs typeface="Courier New" panose="02070309020205020404" pitchFamily="49" charset="0"/>
              </a:rPr>
              <a:t>[f1 / </a:t>
            </a:r>
            <a:r>
              <a:rPr lang="en-US" sz="1400" dirty="0" err="1">
                <a:solidFill>
                  <a:srgbClr val="C00000"/>
                </a:solidFill>
                <a:latin typeface="Courier New" panose="02070309020205020404" pitchFamily="49" charset="0"/>
                <a:cs typeface="Courier New" panose="02070309020205020404" pitchFamily="49" charset="0"/>
              </a:rPr>
              <a:t>nyquist</a:t>
            </a:r>
            <a:r>
              <a:rPr lang="en-US" sz="1400" dirty="0">
                <a:solidFill>
                  <a:srgbClr val="C00000"/>
                </a:solidFill>
                <a:latin typeface="Courier New" panose="02070309020205020404" pitchFamily="49" charset="0"/>
                <a:cs typeface="Courier New" panose="02070309020205020404" pitchFamily="49" charset="0"/>
              </a:rPr>
              <a:t>, f2 / </a:t>
            </a:r>
            <a:r>
              <a:rPr lang="en-US" sz="1400" dirty="0" err="1">
                <a:solidFill>
                  <a:srgbClr val="C00000"/>
                </a:solidFill>
                <a:latin typeface="Courier New" panose="02070309020205020404" pitchFamily="49" charset="0"/>
                <a:cs typeface="Courier New" panose="02070309020205020404" pitchFamily="49" charset="0"/>
              </a:rPr>
              <a:t>nyquist</a:t>
            </a:r>
            <a:r>
              <a:rPr lang="en-US" sz="1400" dirty="0">
                <a:solidFill>
                  <a:srgbClr val="C00000"/>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err="1">
                <a:solidFill>
                  <a:schemeClr val="accent1"/>
                </a:solidFill>
                <a:latin typeface="Courier New" panose="02070309020205020404" pitchFamily="49" charset="0"/>
                <a:cs typeface="Courier New" panose="02070309020205020404" pitchFamily="49" charset="0"/>
              </a:rPr>
              <a:t>pass_zero</a:t>
            </a:r>
            <a:r>
              <a:rPr lang="en-US" sz="1400" dirty="0">
                <a:solidFill>
                  <a:schemeClr val="accent1"/>
                </a:solidFill>
                <a:latin typeface="Courier New" panose="02070309020205020404" pitchFamily="49" charset="0"/>
                <a:cs typeface="Courier New" panose="02070309020205020404" pitchFamily="49" charset="0"/>
              </a:rPr>
              <a:t>=False</a:t>
            </a:r>
            <a:r>
              <a:rPr lang="en-US" sz="1400" dirty="0">
                <a:latin typeface="Courier New" panose="02070309020205020404" pitchFamily="49" charset="0"/>
                <a:cs typeface="Courier New" panose="02070309020205020404" pitchFamily="49" charset="0"/>
              </a:rPr>
              <a:t>)</a:t>
            </a:r>
          </a:p>
        </p:txBody>
      </p:sp>
      <p:pic>
        <p:nvPicPr>
          <p:cNvPr id="1026" name="Picture 2" descr="Op-Amps as Active Band-Pass and Active Band-Reject Filters - Video Tutorial"/>
          <p:cNvPicPr>
            <a:picLocks noChangeAspect="1" noChangeArrowheads="1"/>
          </p:cNvPicPr>
          <p:nvPr/>
        </p:nvPicPr>
        <p:blipFill rotWithShape="1">
          <a:blip r:embed="rId3">
            <a:extLst>
              <a:ext uri="{28A0092B-C50C-407E-A947-70E740481C1C}">
                <a14:useLocalDpi xmlns:a14="http://schemas.microsoft.com/office/drawing/2010/main" val="0"/>
              </a:ext>
            </a:extLst>
          </a:blip>
          <a:srcRect t="51040" r="50376"/>
          <a:stretch/>
        </p:blipFill>
        <p:spPr bwMode="auto">
          <a:xfrm>
            <a:off x="1981200" y="3469661"/>
            <a:ext cx="4229100" cy="3095023"/>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p:nvPr/>
        </p:nvCxnSpPr>
        <p:spPr>
          <a:xfrm>
            <a:off x="4572000" y="4305300"/>
            <a:ext cx="1" cy="1221951"/>
          </a:xfrm>
          <a:prstGeom prst="line">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79247" y="5465190"/>
            <a:ext cx="626003" cy="369332"/>
          </a:xfrm>
          <a:prstGeom prst="rect">
            <a:avLst/>
          </a:prstGeom>
          <a:noFill/>
        </p:spPr>
        <p:txBody>
          <a:bodyPr wrap="square" rtlCol="0">
            <a:spAutoFit/>
          </a:bodyPr>
          <a:lstStyle/>
          <a:p>
            <a:r>
              <a:rPr lang="en-US" dirty="0">
                <a:solidFill>
                  <a:srgbClr val="C00000"/>
                </a:solidFill>
              </a:rPr>
              <a:t>f1</a:t>
            </a:r>
          </a:p>
        </p:txBody>
      </p:sp>
      <p:sp>
        <p:nvSpPr>
          <p:cNvPr id="17" name="TextBox 16"/>
          <p:cNvSpPr txBox="1"/>
          <p:nvPr/>
        </p:nvSpPr>
        <p:spPr>
          <a:xfrm>
            <a:off x="4457700" y="5482775"/>
            <a:ext cx="626003" cy="369332"/>
          </a:xfrm>
          <a:prstGeom prst="rect">
            <a:avLst/>
          </a:prstGeom>
          <a:noFill/>
        </p:spPr>
        <p:txBody>
          <a:bodyPr wrap="square" rtlCol="0">
            <a:spAutoFit/>
          </a:bodyPr>
          <a:lstStyle/>
          <a:p>
            <a:r>
              <a:rPr lang="en-US" dirty="0">
                <a:solidFill>
                  <a:srgbClr val="C00000"/>
                </a:solidFill>
              </a:rPr>
              <a:t>f2</a:t>
            </a:r>
          </a:p>
        </p:txBody>
      </p:sp>
      <p:cxnSp>
        <p:nvCxnSpPr>
          <p:cNvPr id="27" name="Straight Connector 26"/>
          <p:cNvCxnSpPr/>
          <p:nvPr/>
        </p:nvCxnSpPr>
        <p:spPr>
          <a:xfrm>
            <a:off x="3467100" y="4286543"/>
            <a:ext cx="1" cy="1221951"/>
          </a:xfrm>
          <a:prstGeom prst="line">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781300" y="3897377"/>
            <a:ext cx="626003" cy="369332"/>
          </a:xfrm>
          <a:prstGeom prst="rect">
            <a:avLst/>
          </a:prstGeom>
          <a:noFill/>
        </p:spPr>
        <p:txBody>
          <a:bodyPr wrap="square" rtlCol="0">
            <a:spAutoFit/>
          </a:bodyPr>
          <a:lstStyle/>
          <a:p>
            <a:r>
              <a:rPr lang="en-US" dirty="0">
                <a:solidFill>
                  <a:srgbClr val="C00000"/>
                </a:solidFill>
              </a:rPr>
              <a:t>stop</a:t>
            </a:r>
          </a:p>
        </p:txBody>
      </p:sp>
      <p:sp>
        <p:nvSpPr>
          <p:cNvPr id="29" name="TextBox 28"/>
          <p:cNvSpPr txBox="1"/>
          <p:nvPr/>
        </p:nvSpPr>
        <p:spPr>
          <a:xfrm>
            <a:off x="4694501" y="3911482"/>
            <a:ext cx="626003" cy="369332"/>
          </a:xfrm>
          <a:prstGeom prst="rect">
            <a:avLst/>
          </a:prstGeom>
          <a:noFill/>
        </p:spPr>
        <p:txBody>
          <a:bodyPr wrap="square" rtlCol="0">
            <a:spAutoFit/>
          </a:bodyPr>
          <a:lstStyle/>
          <a:p>
            <a:r>
              <a:rPr lang="en-US" dirty="0">
                <a:solidFill>
                  <a:srgbClr val="C00000"/>
                </a:solidFill>
              </a:rPr>
              <a:t>stop</a:t>
            </a:r>
          </a:p>
        </p:txBody>
      </p:sp>
      <p:sp>
        <p:nvSpPr>
          <p:cNvPr id="30" name="TextBox 29"/>
          <p:cNvSpPr txBox="1"/>
          <p:nvPr/>
        </p:nvSpPr>
        <p:spPr>
          <a:xfrm>
            <a:off x="3736142" y="3897377"/>
            <a:ext cx="626003" cy="369332"/>
          </a:xfrm>
          <a:prstGeom prst="rect">
            <a:avLst/>
          </a:prstGeom>
          <a:noFill/>
        </p:spPr>
        <p:txBody>
          <a:bodyPr wrap="square" rtlCol="0">
            <a:spAutoFit/>
          </a:bodyPr>
          <a:lstStyle/>
          <a:p>
            <a:r>
              <a:rPr lang="en-US" dirty="0">
                <a:solidFill>
                  <a:srgbClr val="C00000"/>
                </a:solidFill>
              </a:rPr>
              <a:t>pass</a:t>
            </a:r>
          </a:p>
        </p:txBody>
      </p:sp>
    </p:spTree>
    <p:extLst>
      <p:ext uri="{BB962C8B-B14F-4D97-AF65-F5344CB8AC3E}">
        <p14:creationId xmlns:p14="http://schemas.microsoft.com/office/powerpoint/2010/main" val="12408319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90500" y="365126"/>
                <a:ext cx="8324850" cy="1325563"/>
              </a:xfrm>
            </p:spPr>
            <p:txBody>
              <a:bodyPr/>
              <a:lstStyle/>
              <a:p>
                <a:r>
                  <a:rPr lang="en-US" dirty="0"/>
                  <a:t>f</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g = g</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90500" y="365126"/>
                <a:ext cx="8324850" cy="1325563"/>
              </a:xfrm>
              <a:blipFill rotWithShape="0">
                <a:blip r:embed="rId2"/>
                <a:stretch>
                  <a:fillRect l="-2928"/>
                </a:stretch>
              </a:blipFill>
            </p:spPr>
            <p:txBody>
              <a:bodyPr/>
              <a:lstStyle/>
              <a:p>
                <a:r>
                  <a:rPr lang="en-US">
                    <a:noFill/>
                  </a:rPr>
                  <a:t> </a:t>
                </a:r>
              </a:p>
            </p:txBody>
          </p:sp>
        </mc:Fallback>
      </mc:AlternateContent>
      <p:sp>
        <p:nvSpPr>
          <p:cNvPr id="3" name="Content Placeholder 2"/>
          <p:cNvSpPr>
            <a:spLocks noGrp="1"/>
          </p:cNvSpPr>
          <p:nvPr>
            <p:ph idx="1"/>
          </p:nvPr>
        </p:nvSpPr>
        <p:spPr>
          <a:xfrm>
            <a:off x="429763" y="2095500"/>
            <a:ext cx="2533650" cy="3852863"/>
          </a:xfrm>
        </p:spPr>
        <p:txBody>
          <a:bodyPr>
            <a:normAutofit/>
          </a:bodyPr>
          <a:lstStyle/>
          <a:p>
            <a:pPr marL="0" indent="0">
              <a:buNone/>
            </a:pPr>
            <a:r>
              <a:rPr lang="en-US" dirty="0"/>
              <a:t>Order does not matter in the end</a:t>
            </a:r>
          </a:p>
          <a:p>
            <a:pPr marL="0" indent="0">
              <a:buNone/>
            </a:pP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6666" b="7778"/>
          <a:stretch/>
        </p:blipFill>
        <p:spPr>
          <a:xfrm>
            <a:off x="3003245" y="148147"/>
            <a:ext cx="2938623" cy="6707713"/>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t="6666" b="8333"/>
          <a:stretch/>
        </p:blipFill>
        <p:spPr>
          <a:xfrm>
            <a:off x="5941868" y="148147"/>
            <a:ext cx="2945128" cy="6678907"/>
          </a:xfrm>
          <a:prstGeom prst="rect">
            <a:avLst/>
          </a:prstGeom>
        </p:spPr>
      </p:pic>
    </p:spTree>
    <p:extLst>
      <p:ext uri="{BB962C8B-B14F-4D97-AF65-F5344CB8AC3E}">
        <p14:creationId xmlns:p14="http://schemas.microsoft.com/office/powerpoint/2010/main" val="29075027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126"/>
            <a:ext cx="8210550" cy="1325563"/>
          </a:xfrm>
        </p:spPr>
        <p:txBody>
          <a:bodyPr>
            <a:normAutofit/>
          </a:bodyPr>
          <a:lstStyle/>
          <a:p>
            <a:r>
              <a:rPr lang="en-US" dirty="0"/>
              <a:t>Diagonal sum of products:</a:t>
            </a:r>
          </a:p>
        </p:txBody>
      </p:sp>
      <mc:AlternateContent xmlns:mc="http://schemas.openxmlformats.org/markup-compatibility/2006" xmlns:a14="http://schemas.microsoft.com/office/drawing/2010/main">
        <mc:Choice Requires="a14">
          <p:sp>
            <p:nvSpPr>
              <p:cNvPr id="5" name="AutoShape 2" descr="{\displaystyle (f*g)[n]=\sum _{m=-\infty }^{\infty }f[m]g[n-m]}"/>
              <p:cNvSpPr>
                <a:spLocks noGrp="1" noChangeAspect="1" noChangeArrowheads="1"/>
              </p:cNvSpPr>
              <p:nvPr>
                <p:ph idx="1"/>
              </p:nvPr>
            </p:nvSpPr>
            <p:spPr bwMode="auto">
              <a:xfrm>
                <a:off x="723900" y="2710346"/>
                <a:ext cx="2781300" cy="3467101"/>
              </a:xfrm>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endParaRPr lang="en-US" sz="1200" b="0" dirty="0">
                  <a:solidFill>
                    <a:schemeClr val="tx1"/>
                  </a:solidFill>
                </a:endParaRPr>
              </a:p>
              <a:p>
                <a:pPr marL="0" indent="0">
                  <a:buNone/>
                </a:pPr>
                <a:endParaRPr lang="en-US" sz="1200" dirty="0"/>
              </a:p>
              <a:p>
                <a:pPr marL="0" indent="0">
                  <a:buNone/>
                </a:pPr>
                <a14:m>
                  <m:oMathPara xmlns:m="http://schemas.openxmlformats.org/officeDocument/2006/math">
                    <m:oMathParaPr>
                      <m:jc m:val="left"/>
                    </m:oMathParaPr>
                    <m:oMath xmlns:m="http://schemas.openxmlformats.org/officeDocument/2006/math">
                      <m:d>
                        <m:dPr>
                          <m:ctrlPr>
                            <a:rPr lang="en-US" sz="1200" i="1" smtClean="0">
                              <a:solidFill>
                                <a:srgbClr val="FF0000"/>
                              </a:solidFill>
                              <a:latin typeface="Cambria Math" panose="02040503050406030204" pitchFamily="18" charset="0"/>
                            </a:rPr>
                          </m:ctrlPr>
                        </m:dPr>
                        <m:e>
                          <m:r>
                            <a:rPr lang="en-US" sz="1200" i="1">
                              <a:solidFill>
                                <a:srgbClr val="FF0000"/>
                              </a:solidFill>
                              <a:latin typeface="Cambria Math" panose="02040503050406030204" pitchFamily="18" charset="0"/>
                            </a:rPr>
                            <m:t>𝑓</m:t>
                          </m:r>
                          <m:r>
                            <a:rPr lang="en-US" sz="1200" b="0" i="1" smtClean="0">
                              <a:solidFill>
                                <a:srgbClr val="FF0000"/>
                              </a:solidFill>
                              <a:latin typeface="Cambria Math" panose="02040503050406030204" pitchFamily="18" charset="0"/>
                            </a:rPr>
                            <m:t> </m:t>
                          </m:r>
                          <m:r>
                            <a:rPr lang="en-US" sz="1200" b="0" i="1" smtClean="0">
                              <a:solidFill>
                                <a:srgbClr val="FF0000"/>
                              </a:solidFill>
                              <a:latin typeface="Cambria Math" panose="02040503050406030204" pitchFamily="18" charset="0"/>
                              <a:ea typeface="Cambria Math" panose="02040503050406030204" pitchFamily="18" charset="0"/>
                            </a:rPr>
                            <m:t>⨂</m:t>
                          </m:r>
                          <m:r>
                            <a:rPr lang="en-US" sz="1200" b="0" i="1" smtClean="0">
                              <a:solidFill>
                                <a:srgbClr val="FF0000"/>
                              </a:solidFill>
                              <a:latin typeface="Cambria Math" panose="02040503050406030204" pitchFamily="18" charset="0"/>
                            </a:rPr>
                            <m:t> </m:t>
                          </m:r>
                          <m:r>
                            <a:rPr lang="en-US" sz="1200" i="1">
                              <a:solidFill>
                                <a:srgbClr val="FF0000"/>
                              </a:solidFill>
                              <a:latin typeface="Cambria Math" panose="02040503050406030204" pitchFamily="18" charset="0"/>
                            </a:rPr>
                            <m:t>𝑔</m:t>
                          </m:r>
                        </m:e>
                      </m:d>
                      <m:d>
                        <m:dPr>
                          <m:begChr m:val="["/>
                          <m:endChr m:val="]"/>
                          <m:ctrlPr>
                            <a:rPr lang="en-US" sz="1200" i="1">
                              <a:solidFill>
                                <a:srgbClr val="FF0000"/>
                              </a:solidFill>
                              <a:latin typeface="Cambria Math" panose="02040503050406030204" pitchFamily="18" charset="0"/>
                            </a:rPr>
                          </m:ctrlPr>
                        </m:dPr>
                        <m:e>
                          <m:r>
                            <a:rPr lang="en-US" sz="1200" b="0" i="1" smtClean="0">
                              <a:solidFill>
                                <a:srgbClr val="FF0000"/>
                              </a:solidFill>
                              <a:latin typeface="Cambria Math" panose="02040503050406030204" pitchFamily="18" charset="0"/>
                            </a:rPr>
                            <m:t>0</m:t>
                          </m:r>
                        </m:e>
                      </m:d>
                      <m:r>
                        <a:rPr lang="en-US" sz="1200" i="1">
                          <a:solidFill>
                            <a:srgbClr val="FF0000"/>
                          </a:solidFill>
                          <a:latin typeface="Cambria Math" panose="02040503050406030204" pitchFamily="18" charset="0"/>
                        </a:rPr>
                        <m:t>= </m:t>
                      </m:r>
                      <m:nary>
                        <m:naryPr>
                          <m:chr m:val="∑"/>
                          <m:ctrlPr>
                            <a:rPr lang="en-US" sz="1200" i="1">
                              <a:solidFill>
                                <a:srgbClr val="FF0000"/>
                              </a:solidFill>
                              <a:latin typeface="Cambria Math" panose="02040503050406030204" pitchFamily="18" charset="0"/>
                            </a:rPr>
                          </m:ctrlPr>
                        </m:naryPr>
                        <m:sub>
                          <m:r>
                            <m:rPr>
                              <m:brk m:alnAt="23"/>
                            </m:rPr>
                            <a:rPr lang="en-US" sz="1200" i="1">
                              <a:solidFill>
                                <a:srgbClr val="FF0000"/>
                              </a:solidFill>
                              <a:latin typeface="Cambria Math" panose="02040503050406030204" pitchFamily="18" charset="0"/>
                            </a:rPr>
                            <m:t>𝑘</m:t>
                          </m:r>
                          <m:r>
                            <a:rPr lang="en-US" sz="1200" i="1">
                              <a:solidFill>
                                <a:srgbClr val="FF0000"/>
                              </a:solidFill>
                              <a:latin typeface="Cambria Math" panose="02040503050406030204" pitchFamily="18" charset="0"/>
                            </a:rPr>
                            <m:t>=</m:t>
                          </m:r>
                          <m:r>
                            <a:rPr lang="en-US" sz="1200" b="0" i="1" smtClean="0">
                              <a:solidFill>
                                <a:srgbClr val="FF0000"/>
                              </a:solidFill>
                              <a:latin typeface="Cambria Math" panose="02040503050406030204" pitchFamily="18" charset="0"/>
                            </a:rPr>
                            <m:t>0</m:t>
                          </m:r>
                        </m:sub>
                        <m:sup>
                          <m:r>
                            <a:rPr lang="en-US" sz="1200" b="0" i="1" smtClean="0">
                              <a:solidFill>
                                <a:srgbClr val="FF0000"/>
                              </a:solidFill>
                              <a:latin typeface="Cambria Math" panose="02040503050406030204" pitchFamily="18" charset="0"/>
                            </a:rPr>
                            <m:t>0</m:t>
                          </m:r>
                        </m:sup>
                        <m:e>
                          <m:r>
                            <a:rPr lang="en-US" sz="1200" i="1">
                              <a:solidFill>
                                <a:srgbClr val="FF0000"/>
                              </a:solidFill>
                              <a:latin typeface="Cambria Math" panose="02040503050406030204" pitchFamily="18" charset="0"/>
                            </a:rPr>
                            <m:t>𝑓</m:t>
                          </m:r>
                          <m:d>
                            <m:dPr>
                              <m:begChr m:val="["/>
                              <m:endChr m:val="]"/>
                              <m:ctrlPr>
                                <a:rPr lang="en-US" sz="1200" i="1">
                                  <a:solidFill>
                                    <a:srgbClr val="FF0000"/>
                                  </a:solidFill>
                                  <a:latin typeface="Cambria Math" panose="02040503050406030204" pitchFamily="18" charset="0"/>
                                </a:rPr>
                              </m:ctrlPr>
                            </m:dPr>
                            <m:e>
                              <m:r>
                                <a:rPr lang="en-US" sz="1200" i="1">
                                  <a:solidFill>
                                    <a:srgbClr val="FF0000"/>
                                  </a:solidFill>
                                  <a:latin typeface="Cambria Math" panose="02040503050406030204" pitchFamily="18" charset="0"/>
                                </a:rPr>
                                <m:t>𝑘</m:t>
                              </m:r>
                            </m:e>
                          </m:d>
                          <m:r>
                            <a:rPr lang="en-US" sz="1200" i="1">
                              <a:solidFill>
                                <a:srgbClr val="FF0000"/>
                              </a:solidFill>
                              <a:latin typeface="Cambria Math" panose="02040503050406030204" pitchFamily="18" charset="0"/>
                            </a:rPr>
                            <m:t>𝑔</m:t>
                          </m:r>
                          <m:r>
                            <a:rPr lang="en-US" sz="1200" i="1" smtClean="0">
                              <a:solidFill>
                                <a:srgbClr val="FF0000"/>
                              </a:solidFill>
                              <a:latin typeface="Cambria Math" panose="02040503050406030204" pitchFamily="18" charset="0"/>
                            </a:rPr>
                            <m:t>[</m:t>
                          </m:r>
                          <m:r>
                            <a:rPr lang="en-US" sz="1200" i="1">
                              <a:solidFill>
                                <a:srgbClr val="FF0000"/>
                              </a:solidFill>
                              <a:latin typeface="Cambria Math" panose="02040503050406030204" pitchFamily="18" charset="0"/>
                            </a:rPr>
                            <m:t>−</m:t>
                          </m:r>
                          <m:r>
                            <a:rPr lang="en-US" sz="1200" i="1">
                              <a:solidFill>
                                <a:srgbClr val="FF0000"/>
                              </a:solidFill>
                              <a:latin typeface="Cambria Math" panose="02040503050406030204" pitchFamily="18" charset="0"/>
                            </a:rPr>
                            <m:t>𝑘</m:t>
                          </m:r>
                        </m:e>
                      </m:nary>
                      <m:r>
                        <a:rPr lang="en-US" sz="1200" i="1">
                          <a:solidFill>
                            <a:srgbClr val="FF0000"/>
                          </a:solidFill>
                          <a:latin typeface="Cambria Math" panose="02040503050406030204" pitchFamily="18" charset="0"/>
                        </a:rPr>
                        <m:t>] </m:t>
                      </m:r>
                    </m:oMath>
                  </m:oMathPara>
                </a14:m>
                <a:endParaRPr lang="en-US" sz="1200" dirty="0">
                  <a:solidFill>
                    <a:srgbClr val="FF0000"/>
                  </a:solidFill>
                </a:endParaRPr>
              </a:p>
              <a:p>
                <a:pPr marL="0" indent="0">
                  <a:buNone/>
                </a:pPr>
                <a:endParaRPr lang="en-US" sz="1200" dirty="0"/>
              </a:p>
              <a:p>
                <a:pPr marL="0" indent="0">
                  <a:buNone/>
                </a:pPr>
                <a14:m>
                  <m:oMathPara xmlns:m="http://schemas.openxmlformats.org/officeDocument/2006/math">
                    <m:oMathParaPr>
                      <m:jc m:val="left"/>
                    </m:oMathParaPr>
                    <m:oMath xmlns:m="http://schemas.openxmlformats.org/officeDocument/2006/math">
                      <m:d>
                        <m:dPr>
                          <m:ctrlPr>
                            <a:rPr lang="en-US" sz="1200" i="1" smtClean="0">
                              <a:solidFill>
                                <a:schemeClr val="accent2"/>
                              </a:solidFill>
                              <a:latin typeface="Cambria Math" panose="02040503050406030204" pitchFamily="18" charset="0"/>
                            </a:rPr>
                          </m:ctrlPr>
                        </m:dPr>
                        <m:e>
                          <m:r>
                            <a:rPr lang="en-US" sz="1200" i="1">
                              <a:solidFill>
                                <a:schemeClr val="accent2"/>
                              </a:solidFill>
                              <a:latin typeface="Cambria Math" panose="02040503050406030204" pitchFamily="18" charset="0"/>
                            </a:rPr>
                            <m:t>𝑓</m:t>
                          </m:r>
                          <m:r>
                            <a:rPr lang="en-US" sz="1200" b="0" i="1" smtClean="0">
                              <a:solidFill>
                                <a:schemeClr val="accent2"/>
                              </a:solidFill>
                              <a:latin typeface="Cambria Math" panose="02040503050406030204" pitchFamily="18" charset="0"/>
                            </a:rPr>
                            <m:t> </m:t>
                          </m:r>
                          <m:r>
                            <a:rPr lang="en-US" sz="1200" i="1" smtClean="0">
                              <a:solidFill>
                                <a:schemeClr val="accent2"/>
                              </a:solidFill>
                              <a:latin typeface="Cambria Math" panose="02040503050406030204" pitchFamily="18" charset="0"/>
                              <a:ea typeface="Cambria Math" panose="02040503050406030204" pitchFamily="18" charset="0"/>
                            </a:rPr>
                            <m:t>⨂</m:t>
                          </m:r>
                          <m:r>
                            <a:rPr lang="en-US" sz="1200" b="0" i="1" smtClean="0">
                              <a:solidFill>
                                <a:schemeClr val="accent2"/>
                              </a:solidFill>
                              <a:latin typeface="Cambria Math" panose="02040503050406030204" pitchFamily="18" charset="0"/>
                            </a:rPr>
                            <m:t> </m:t>
                          </m:r>
                          <m:r>
                            <a:rPr lang="en-US" sz="1200" b="0" i="1" smtClean="0">
                              <a:solidFill>
                                <a:schemeClr val="accent2"/>
                              </a:solidFill>
                              <a:latin typeface="Cambria Math" panose="02040503050406030204" pitchFamily="18" charset="0"/>
                            </a:rPr>
                            <m:t>𝑔</m:t>
                          </m:r>
                        </m:e>
                      </m:d>
                      <m:d>
                        <m:dPr>
                          <m:begChr m:val="["/>
                          <m:endChr m:val="]"/>
                          <m:ctrlPr>
                            <a:rPr lang="en-US" sz="1200" i="1">
                              <a:solidFill>
                                <a:schemeClr val="accent2"/>
                              </a:solidFill>
                              <a:latin typeface="Cambria Math" panose="02040503050406030204" pitchFamily="18" charset="0"/>
                            </a:rPr>
                          </m:ctrlPr>
                        </m:dPr>
                        <m:e>
                          <m:r>
                            <a:rPr lang="en-US" sz="1200" b="0" i="1" smtClean="0">
                              <a:solidFill>
                                <a:schemeClr val="accent2"/>
                              </a:solidFill>
                              <a:latin typeface="Cambria Math" panose="02040503050406030204" pitchFamily="18" charset="0"/>
                            </a:rPr>
                            <m:t>1</m:t>
                          </m:r>
                        </m:e>
                      </m:d>
                      <m:r>
                        <a:rPr lang="en-US" sz="1200" i="1">
                          <a:solidFill>
                            <a:schemeClr val="accent2"/>
                          </a:solidFill>
                          <a:latin typeface="Cambria Math" panose="02040503050406030204" pitchFamily="18" charset="0"/>
                        </a:rPr>
                        <m:t>= </m:t>
                      </m:r>
                      <m:nary>
                        <m:naryPr>
                          <m:chr m:val="∑"/>
                          <m:ctrlPr>
                            <a:rPr lang="en-US" sz="1200" i="1">
                              <a:solidFill>
                                <a:schemeClr val="accent2"/>
                              </a:solidFill>
                              <a:latin typeface="Cambria Math" panose="02040503050406030204" pitchFamily="18" charset="0"/>
                            </a:rPr>
                          </m:ctrlPr>
                        </m:naryPr>
                        <m:sub>
                          <m:r>
                            <m:rPr>
                              <m:brk m:alnAt="23"/>
                            </m:rPr>
                            <a:rPr lang="en-US" sz="1200" i="1">
                              <a:solidFill>
                                <a:schemeClr val="accent2"/>
                              </a:solidFill>
                              <a:latin typeface="Cambria Math" panose="02040503050406030204" pitchFamily="18" charset="0"/>
                            </a:rPr>
                            <m:t>𝑘</m:t>
                          </m:r>
                          <m:r>
                            <a:rPr lang="en-US" sz="1200" i="1">
                              <a:solidFill>
                                <a:schemeClr val="accent2"/>
                              </a:solidFill>
                              <a:latin typeface="Cambria Math" panose="02040503050406030204" pitchFamily="18" charset="0"/>
                            </a:rPr>
                            <m:t>=</m:t>
                          </m:r>
                          <m:r>
                            <a:rPr lang="en-US" sz="1200" b="0" i="1" smtClean="0">
                              <a:solidFill>
                                <a:schemeClr val="accent2"/>
                              </a:solidFill>
                              <a:latin typeface="Cambria Math" panose="02040503050406030204" pitchFamily="18" charset="0"/>
                            </a:rPr>
                            <m:t>0</m:t>
                          </m:r>
                        </m:sub>
                        <m:sup>
                          <m:r>
                            <a:rPr lang="en-US" sz="1200" b="0" i="1" smtClean="0">
                              <a:solidFill>
                                <a:schemeClr val="accent2"/>
                              </a:solidFill>
                              <a:latin typeface="Cambria Math" panose="02040503050406030204" pitchFamily="18" charset="0"/>
                              <a:ea typeface="Cambria Math" panose="02040503050406030204" pitchFamily="18" charset="0"/>
                            </a:rPr>
                            <m:t>1</m:t>
                          </m:r>
                        </m:sup>
                        <m:e>
                          <m:r>
                            <a:rPr lang="en-US" sz="1200" i="1">
                              <a:solidFill>
                                <a:schemeClr val="accent2"/>
                              </a:solidFill>
                              <a:latin typeface="Cambria Math" panose="02040503050406030204" pitchFamily="18" charset="0"/>
                            </a:rPr>
                            <m:t>𝑓</m:t>
                          </m:r>
                          <m:d>
                            <m:dPr>
                              <m:begChr m:val="["/>
                              <m:endChr m:val="]"/>
                              <m:ctrlPr>
                                <a:rPr lang="en-US" sz="1200" i="1">
                                  <a:solidFill>
                                    <a:schemeClr val="accent2"/>
                                  </a:solidFill>
                                  <a:latin typeface="Cambria Math" panose="02040503050406030204" pitchFamily="18" charset="0"/>
                                </a:rPr>
                              </m:ctrlPr>
                            </m:dPr>
                            <m:e>
                              <m:r>
                                <a:rPr lang="en-US" sz="1200" i="1">
                                  <a:solidFill>
                                    <a:schemeClr val="accent2"/>
                                  </a:solidFill>
                                  <a:latin typeface="Cambria Math" panose="02040503050406030204" pitchFamily="18" charset="0"/>
                                </a:rPr>
                                <m:t>𝑘</m:t>
                              </m:r>
                            </m:e>
                          </m:d>
                          <m:r>
                            <a:rPr lang="en-US" sz="1200" i="1">
                              <a:solidFill>
                                <a:schemeClr val="accent2"/>
                              </a:solidFill>
                              <a:latin typeface="Cambria Math" panose="02040503050406030204" pitchFamily="18" charset="0"/>
                            </a:rPr>
                            <m:t>𝑔</m:t>
                          </m:r>
                          <m:r>
                            <a:rPr lang="en-US" sz="1200" i="1">
                              <a:solidFill>
                                <a:schemeClr val="accent2"/>
                              </a:solidFill>
                              <a:latin typeface="Cambria Math" panose="02040503050406030204" pitchFamily="18" charset="0"/>
                            </a:rPr>
                            <m:t>[1−</m:t>
                          </m:r>
                          <m:r>
                            <a:rPr lang="en-US" sz="1200" i="1">
                              <a:solidFill>
                                <a:schemeClr val="accent2"/>
                              </a:solidFill>
                              <a:latin typeface="Cambria Math" panose="02040503050406030204" pitchFamily="18" charset="0"/>
                            </a:rPr>
                            <m:t>𝑘</m:t>
                          </m:r>
                        </m:e>
                      </m:nary>
                      <m:r>
                        <a:rPr lang="en-US" sz="1200" i="1">
                          <a:solidFill>
                            <a:schemeClr val="accent2"/>
                          </a:solidFill>
                          <a:latin typeface="Cambria Math" panose="02040503050406030204" pitchFamily="18" charset="0"/>
                        </a:rPr>
                        <m:t>] </m:t>
                      </m:r>
                    </m:oMath>
                  </m:oMathPara>
                </a14:m>
                <a:endParaRPr lang="en-US" sz="1200" dirty="0">
                  <a:solidFill>
                    <a:schemeClr val="accent2"/>
                  </a:solidFill>
                </a:endParaRPr>
              </a:p>
              <a:p>
                <a:pPr marL="0" indent="0">
                  <a:buNone/>
                </a:pPr>
                <a:endParaRPr lang="en-US" sz="1200" dirty="0"/>
              </a:p>
              <a:p>
                <a:pPr marL="0" indent="0">
                  <a:buNone/>
                </a:pPr>
                <a14:m>
                  <m:oMathPara xmlns:m="http://schemas.openxmlformats.org/officeDocument/2006/math">
                    <m:oMathParaPr>
                      <m:jc m:val="left"/>
                    </m:oMathParaPr>
                    <m:oMath xmlns:m="http://schemas.openxmlformats.org/officeDocument/2006/math">
                      <m:d>
                        <m:dPr>
                          <m:ctrlPr>
                            <a:rPr lang="en-US" sz="1200" i="1" smtClean="0">
                              <a:solidFill>
                                <a:srgbClr val="00B050"/>
                              </a:solidFill>
                              <a:latin typeface="Cambria Math" panose="02040503050406030204" pitchFamily="18" charset="0"/>
                            </a:rPr>
                          </m:ctrlPr>
                        </m:dPr>
                        <m:e>
                          <m:r>
                            <a:rPr lang="en-US" sz="1200" i="1">
                              <a:solidFill>
                                <a:srgbClr val="00B050"/>
                              </a:solidFill>
                              <a:latin typeface="Cambria Math" panose="02040503050406030204" pitchFamily="18" charset="0"/>
                            </a:rPr>
                            <m:t>𝑓</m:t>
                          </m:r>
                          <m:r>
                            <a:rPr lang="en-US" sz="1200" b="0" i="1" smtClean="0">
                              <a:solidFill>
                                <a:srgbClr val="00B050"/>
                              </a:solidFill>
                              <a:latin typeface="Cambria Math" panose="02040503050406030204" pitchFamily="18" charset="0"/>
                            </a:rPr>
                            <m:t> </m:t>
                          </m:r>
                          <m:r>
                            <a:rPr lang="en-US" sz="1200" i="1" smtClean="0">
                              <a:solidFill>
                                <a:srgbClr val="00B050"/>
                              </a:solidFill>
                              <a:latin typeface="Cambria Math" panose="02040503050406030204" pitchFamily="18" charset="0"/>
                              <a:ea typeface="Cambria Math" panose="02040503050406030204" pitchFamily="18" charset="0"/>
                            </a:rPr>
                            <m:t>⨂</m:t>
                          </m:r>
                          <m:r>
                            <a:rPr lang="en-US" sz="1200" b="0" i="1" smtClean="0">
                              <a:solidFill>
                                <a:srgbClr val="00B050"/>
                              </a:solidFill>
                              <a:latin typeface="Cambria Math" panose="02040503050406030204" pitchFamily="18" charset="0"/>
                            </a:rPr>
                            <m:t> </m:t>
                          </m:r>
                          <m:r>
                            <a:rPr lang="en-US" sz="1200" b="0" i="1" smtClean="0">
                              <a:solidFill>
                                <a:srgbClr val="00B050"/>
                              </a:solidFill>
                              <a:latin typeface="Cambria Math" panose="02040503050406030204" pitchFamily="18" charset="0"/>
                            </a:rPr>
                            <m:t>𝑔</m:t>
                          </m:r>
                        </m:e>
                      </m:d>
                      <m:d>
                        <m:dPr>
                          <m:begChr m:val="["/>
                          <m:endChr m:val="]"/>
                          <m:ctrlPr>
                            <a:rPr lang="en-US" sz="1200" i="1">
                              <a:solidFill>
                                <a:srgbClr val="00B050"/>
                              </a:solidFill>
                              <a:latin typeface="Cambria Math" panose="02040503050406030204" pitchFamily="18" charset="0"/>
                            </a:rPr>
                          </m:ctrlPr>
                        </m:dPr>
                        <m:e>
                          <m:r>
                            <a:rPr lang="en-US" sz="1200" b="0" i="1" smtClean="0">
                              <a:solidFill>
                                <a:srgbClr val="00B050"/>
                              </a:solidFill>
                              <a:latin typeface="Cambria Math" panose="02040503050406030204" pitchFamily="18" charset="0"/>
                            </a:rPr>
                            <m:t>2</m:t>
                          </m:r>
                        </m:e>
                      </m:d>
                      <m:r>
                        <a:rPr lang="en-US" sz="1200" i="1">
                          <a:solidFill>
                            <a:srgbClr val="00B050"/>
                          </a:solidFill>
                          <a:latin typeface="Cambria Math" panose="02040503050406030204" pitchFamily="18" charset="0"/>
                        </a:rPr>
                        <m:t>= </m:t>
                      </m:r>
                      <m:nary>
                        <m:naryPr>
                          <m:chr m:val="∑"/>
                          <m:ctrlPr>
                            <a:rPr lang="en-US" sz="1200" i="1">
                              <a:solidFill>
                                <a:srgbClr val="00B050"/>
                              </a:solidFill>
                              <a:latin typeface="Cambria Math" panose="02040503050406030204" pitchFamily="18" charset="0"/>
                            </a:rPr>
                          </m:ctrlPr>
                        </m:naryPr>
                        <m:sub>
                          <m:r>
                            <m:rPr>
                              <m:brk m:alnAt="23"/>
                            </m:rPr>
                            <a:rPr lang="en-US" sz="1200" i="1">
                              <a:solidFill>
                                <a:srgbClr val="00B050"/>
                              </a:solidFill>
                              <a:latin typeface="Cambria Math" panose="02040503050406030204" pitchFamily="18" charset="0"/>
                            </a:rPr>
                            <m:t>𝑘</m:t>
                          </m:r>
                          <m:r>
                            <a:rPr lang="en-US" sz="1200" i="1">
                              <a:solidFill>
                                <a:srgbClr val="00B050"/>
                              </a:solidFill>
                              <a:latin typeface="Cambria Math" panose="02040503050406030204" pitchFamily="18" charset="0"/>
                            </a:rPr>
                            <m:t>=</m:t>
                          </m:r>
                          <m:r>
                            <a:rPr lang="en-US" sz="1200" b="0" i="1" smtClean="0">
                              <a:solidFill>
                                <a:srgbClr val="00B050"/>
                              </a:solidFill>
                              <a:latin typeface="Cambria Math" panose="02040503050406030204" pitchFamily="18" charset="0"/>
                            </a:rPr>
                            <m:t>0</m:t>
                          </m:r>
                        </m:sub>
                        <m:sup>
                          <m:r>
                            <a:rPr lang="en-US" sz="1200" b="0" i="1" smtClean="0">
                              <a:solidFill>
                                <a:srgbClr val="00B050"/>
                              </a:solidFill>
                              <a:latin typeface="Cambria Math" panose="02040503050406030204" pitchFamily="18" charset="0"/>
                              <a:ea typeface="Cambria Math" panose="02040503050406030204" pitchFamily="18" charset="0"/>
                            </a:rPr>
                            <m:t>2</m:t>
                          </m:r>
                        </m:sup>
                        <m:e>
                          <m:r>
                            <a:rPr lang="en-US" sz="1200" i="1">
                              <a:solidFill>
                                <a:srgbClr val="00B050"/>
                              </a:solidFill>
                              <a:latin typeface="Cambria Math" panose="02040503050406030204" pitchFamily="18" charset="0"/>
                            </a:rPr>
                            <m:t>𝑓</m:t>
                          </m:r>
                          <m:d>
                            <m:dPr>
                              <m:begChr m:val="["/>
                              <m:endChr m:val="]"/>
                              <m:ctrlPr>
                                <a:rPr lang="en-US" sz="1200" i="1">
                                  <a:solidFill>
                                    <a:srgbClr val="00B050"/>
                                  </a:solidFill>
                                  <a:latin typeface="Cambria Math" panose="02040503050406030204" pitchFamily="18" charset="0"/>
                                </a:rPr>
                              </m:ctrlPr>
                            </m:dPr>
                            <m:e>
                              <m:r>
                                <a:rPr lang="en-US" sz="1200" i="1">
                                  <a:solidFill>
                                    <a:srgbClr val="00B050"/>
                                  </a:solidFill>
                                  <a:latin typeface="Cambria Math" panose="02040503050406030204" pitchFamily="18" charset="0"/>
                                </a:rPr>
                                <m:t>𝑘</m:t>
                              </m:r>
                            </m:e>
                          </m:d>
                          <m:r>
                            <a:rPr lang="en-US" sz="1200" i="1">
                              <a:solidFill>
                                <a:srgbClr val="00B050"/>
                              </a:solidFill>
                              <a:latin typeface="Cambria Math" panose="02040503050406030204" pitchFamily="18" charset="0"/>
                            </a:rPr>
                            <m:t>𝑔</m:t>
                          </m:r>
                          <m:r>
                            <a:rPr lang="en-US" sz="1200" i="1">
                              <a:solidFill>
                                <a:srgbClr val="00B050"/>
                              </a:solidFill>
                              <a:latin typeface="Cambria Math" panose="02040503050406030204" pitchFamily="18" charset="0"/>
                            </a:rPr>
                            <m:t>[2−</m:t>
                          </m:r>
                          <m:r>
                            <a:rPr lang="en-US" sz="1200" i="1">
                              <a:solidFill>
                                <a:srgbClr val="00B050"/>
                              </a:solidFill>
                              <a:latin typeface="Cambria Math" panose="02040503050406030204" pitchFamily="18" charset="0"/>
                            </a:rPr>
                            <m:t>𝑘</m:t>
                          </m:r>
                        </m:e>
                      </m:nary>
                      <m:r>
                        <a:rPr lang="en-US" sz="1200" i="1">
                          <a:solidFill>
                            <a:srgbClr val="00B050"/>
                          </a:solidFill>
                          <a:latin typeface="Cambria Math" panose="02040503050406030204" pitchFamily="18" charset="0"/>
                        </a:rPr>
                        <m:t>] </m:t>
                      </m:r>
                    </m:oMath>
                  </m:oMathPara>
                </a14:m>
                <a:endParaRPr lang="en-US" sz="1200" dirty="0">
                  <a:solidFill>
                    <a:srgbClr val="00B050"/>
                  </a:solidFill>
                </a:endParaRPr>
              </a:p>
              <a:p>
                <a:pPr marL="0" indent="0">
                  <a:buNone/>
                </a:pPr>
                <a:endParaRPr lang="en-US" sz="1200" dirty="0"/>
              </a:p>
              <a:p>
                <a:pPr marL="0" indent="0">
                  <a:buNone/>
                </a:pPr>
                <a14:m>
                  <m:oMathPara xmlns:m="http://schemas.openxmlformats.org/officeDocument/2006/math">
                    <m:oMathParaPr>
                      <m:jc m:val="left"/>
                    </m:oMathParaPr>
                    <m:oMath xmlns:m="http://schemas.openxmlformats.org/officeDocument/2006/math">
                      <m:d>
                        <m:dPr>
                          <m:ctrlPr>
                            <a:rPr lang="en-US" sz="1200" i="1" smtClean="0">
                              <a:solidFill>
                                <a:srgbClr val="0070C0"/>
                              </a:solidFill>
                              <a:latin typeface="Cambria Math" panose="02040503050406030204" pitchFamily="18" charset="0"/>
                            </a:rPr>
                          </m:ctrlPr>
                        </m:dPr>
                        <m:e>
                          <m:r>
                            <a:rPr lang="en-US" sz="1200" i="1">
                              <a:solidFill>
                                <a:srgbClr val="0070C0"/>
                              </a:solidFill>
                              <a:latin typeface="Cambria Math" panose="02040503050406030204" pitchFamily="18" charset="0"/>
                            </a:rPr>
                            <m:t>𝑓</m:t>
                          </m:r>
                          <m:r>
                            <a:rPr lang="en-US" sz="1200" b="0" i="1" smtClean="0">
                              <a:solidFill>
                                <a:srgbClr val="0070C0"/>
                              </a:solidFill>
                              <a:latin typeface="Cambria Math" panose="02040503050406030204" pitchFamily="18" charset="0"/>
                            </a:rPr>
                            <m:t> </m:t>
                          </m:r>
                          <m:r>
                            <a:rPr lang="en-US" sz="1200" i="1" smtClean="0">
                              <a:solidFill>
                                <a:srgbClr val="0070C0"/>
                              </a:solidFill>
                              <a:latin typeface="Cambria Math" panose="02040503050406030204" pitchFamily="18" charset="0"/>
                              <a:ea typeface="Cambria Math" panose="02040503050406030204" pitchFamily="18" charset="0"/>
                            </a:rPr>
                            <m:t>⨂</m:t>
                          </m:r>
                          <m:r>
                            <a:rPr lang="en-US" sz="1200" b="0" i="1" smtClean="0">
                              <a:solidFill>
                                <a:srgbClr val="0070C0"/>
                              </a:solidFill>
                              <a:latin typeface="Cambria Math" panose="02040503050406030204" pitchFamily="18" charset="0"/>
                            </a:rPr>
                            <m:t> </m:t>
                          </m:r>
                          <m:r>
                            <a:rPr lang="en-US" sz="1200" b="0" i="1" smtClean="0">
                              <a:solidFill>
                                <a:srgbClr val="0070C0"/>
                              </a:solidFill>
                              <a:latin typeface="Cambria Math" panose="02040503050406030204" pitchFamily="18" charset="0"/>
                            </a:rPr>
                            <m:t>𝑔</m:t>
                          </m:r>
                        </m:e>
                      </m:d>
                      <m:d>
                        <m:dPr>
                          <m:begChr m:val="["/>
                          <m:endChr m:val="]"/>
                          <m:ctrlPr>
                            <a:rPr lang="en-US" sz="1200" i="1">
                              <a:solidFill>
                                <a:srgbClr val="0070C0"/>
                              </a:solidFill>
                              <a:latin typeface="Cambria Math" panose="02040503050406030204" pitchFamily="18" charset="0"/>
                            </a:rPr>
                          </m:ctrlPr>
                        </m:dPr>
                        <m:e>
                          <m:r>
                            <a:rPr lang="en-US" sz="1200" b="0" i="1" smtClean="0">
                              <a:solidFill>
                                <a:srgbClr val="0070C0"/>
                              </a:solidFill>
                              <a:latin typeface="Cambria Math" panose="02040503050406030204" pitchFamily="18" charset="0"/>
                            </a:rPr>
                            <m:t>3</m:t>
                          </m:r>
                        </m:e>
                      </m:d>
                      <m:r>
                        <a:rPr lang="en-US" sz="1200" i="1">
                          <a:solidFill>
                            <a:srgbClr val="0070C0"/>
                          </a:solidFill>
                          <a:latin typeface="Cambria Math" panose="02040503050406030204" pitchFamily="18" charset="0"/>
                        </a:rPr>
                        <m:t>= </m:t>
                      </m:r>
                      <m:nary>
                        <m:naryPr>
                          <m:chr m:val="∑"/>
                          <m:ctrlPr>
                            <a:rPr lang="en-US" sz="1200" i="1">
                              <a:solidFill>
                                <a:srgbClr val="0070C0"/>
                              </a:solidFill>
                              <a:latin typeface="Cambria Math" panose="02040503050406030204" pitchFamily="18" charset="0"/>
                            </a:rPr>
                          </m:ctrlPr>
                        </m:naryPr>
                        <m:sub>
                          <m:r>
                            <m:rPr>
                              <m:brk m:alnAt="23"/>
                            </m:rPr>
                            <a:rPr lang="en-US" sz="1200" i="1">
                              <a:solidFill>
                                <a:srgbClr val="0070C0"/>
                              </a:solidFill>
                              <a:latin typeface="Cambria Math" panose="02040503050406030204" pitchFamily="18" charset="0"/>
                            </a:rPr>
                            <m:t>𝑘</m:t>
                          </m:r>
                          <m:r>
                            <a:rPr lang="en-US" sz="1200" i="1">
                              <a:solidFill>
                                <a:srgbClr val="0070C0"/>
                              </a:solidFill>
                              <a:latin typeface="Cambria Math" panose="02040503050406030204" pitchFamily="18" charset="0"/>
                            </a:rPr>
                            <m:t>=</m:t>
                          </m:r>
                          <m:r>
                            <a:rPr lang="en-US" sz="1200" b="0" i="1" smtClean="0">
                              <a:solidFill>
                                <a:srgbClr val="0070C0"/>
                              </a:solidFill>
                              <a:latin typeface="Cambria Math" panose="02040503050406030204" pitchFamily="18" charset="0"/>
                            </a:rPr>
                            <m:t>0</m:t>
                          </m:r>
                        </m:sub>
                        <m:sup>
                          <m:r>
                            <a:rPr lang="en-US" sz="1200" b="0" i="1" smtClean="0">
                              <a:solidFill>
                                <a:srgbClr val="0070C0"/>
                              </a:solidFill>
                              <a:latin typeface="Cambria Math" panose="02040503050406030204" pitchFamily="18" charset="0"/>
                              <a:ea typeface="Cambria Math" panose="02040503050406030204" pitchFamily="18" charset="0"/>
                            </a:rPr>
                            <m:t>3</m:t>
                          </m:r>
                        </m:sup>
                        <m:e>
                          <m:r>
                            <a:rPr lang="en-US" sz="1200" i="1">
                              <a:solidFill>
                                <a:srgbClr val="0070C0"/>
                              </a:solidFill>
                              <a:latin typeface="Cambria Math" panose="02040503050406030204" pitchFamily="18" charset="0"/>
                            </a:rPr>
                            <m:t>𝑓</m:t>
                          </m:r>
                          <m:d>
                            <m:dPr>
                              <m:begChr m:val="["/>
                              <m:endChr m:val="]"/>
                              <m:ctrlPr>
                                <a:rPr lang="en-US" sz="1200" i="1">
                                  <a:solidFill>
                                    <a:srgbClr val="0070C0"/>
                                  </a:solidFill>
                                  <a:latin typeface="Cambria Math" panose="02040503050406030204" pitchFamily="18" charset="0"/>
                                </a:rPr>
                              </m:ctrlPr>
                            </m:dPr>
                            <m:e>
                              <m:r>
                                <a:rPr lang="en-US" sz="1200" i="1">
                                  <a:solidFill>
                                    <a:srgbClr val="0070C0"/>
                                  </a:solidFill>
                                  <a:latin typeface="Cambria Math" panose="02040503050406030204" pitchFamily="18" charset="0"/>
                                </a:rPr>
                                <m:t>𝑘</m:t>
                              </m:r>
                            </m:e>
                          </m:d>
                          <m:r>
                            <a:rPr lang="en-US" sz="1200" i="1">
                              <a:solidFill>
                                <a:srgbClr val="0070C0"/>
                              </a:solidFill>
                              <a:latin typeface="Cambria Math" panose="02040503050406030204" pitchFamily="18" charset="0"/>
                            </a:rPr>
                            <m:t>𝑔</m:t>
                          </m:r>
                          <m:r>
                            <a:rPr lang="en-US" sz="1200" i="1">
                              <a:solidFill>
                                <a:srgbClr val="0070C0"/>
                              </a:solidFill>
                              <a:latin typeface="Cambria Math" panose="02040503050406030204" pitchFamily="18" charset="0"/>
                            </a:rPr>
                            <m:t>[3−</m:t>
                          </m:r>
                          <m:r>
                            <a:rPr lang="en-US" sz="1200" i="1">
                              <a:solidFill>
                                <a:srgbClr val="0070C0"/>
                              </a:solidFill>
                              <a:latin typeface="Cambria Math" panose="02040503050406030204" pitchFamily="18" charset="0"/>
                            </a:rPr>
                            <m:t>𝑘</m:t>
                          </m:r>
                        </m:e>
                      </m:nary>
                      <m:r>
                        <a:rPr lang="en-US" sz="1200" i="1">
                          <a:solidFill>
                            <a:srgbClr val="0070C0"/>
                          </a:solidFill>
                          <a:latin typeface="Cambria Math" panose="02040503050406030204" pitchFamily="18" charset="0"/>
                        </a:rPr>
                        <m:t>] </m:t>
                      </m:r>
                    </m:oMath>
                  </m:oMathPara>
                </a14:m>
                <a:endParaRPr lang="en-US" sz="1200" dirty="0">
                  <a:solidFill>
                    <a:srgbClr val="0070C0"/>
                  </a:solidFill>
                </a:endParaRPr>
              </a:p>
              <a:p>
                <a:pPr marL="0" indent="0">
                  <a:buNone/>
                </a:pPr>
                <a:endParaRPr lang="en-US" sz="1200" dirty="0"/>
              </a:p>
            </p:txBody>
          </p:sp>
        </mc:Choice>
        <mc:Fallback xmlns="">
          <p:sp>
            <p:nvSpPr>
              <p:cNvPr id="5" name="AutoShape 2" descr="{\displaystyle (f*g)[n]=\sum _{m=-\infty }^{\infty }f[m]g[n-m]}"/>
              <p:cNvSpPr>
                <a:spLocks noGrp="1" noRot="1" noChangeAspect="1" noMove="1" noResize="1" noEditPoints="1" noAdjustHandles="1" noChangeArrowheads="1" noChangeShapeType="1" noTextEdit="1"/>
              </p:cNvSpPr>
              <p:nvPr>
                <p:ph idx="1"/>
              </p:nvPr>
            </p:nvSpPr>
            <p:spPr bwMode="auto">
              <a:xfrm>
                <a:off x="723900" y="2710346"/>
                <a:ext cx="2781300" cy="3467101"/>
              </a:xfrm>
              <a:prstGeom prst="rect">
                <a:avLst/>
              </a:prstGeom>
              <a:blipFill rotWithShape="0">
                <a:blip r:embed="rId3"/>
                <a:stretch>
                  <a:fillRect t="-4049" b="-20599"/>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6" name="TextBox 5"/>
          <p:cNvSpPr txBox="1"/>
          <p:nvPr/>
        </p:nvSpPr>
        <p:spPr>
          <a:xfrm>
            <a:off x="1569866" y="1771310"/>
            <a:ext cx="3174202" cy="369332"/>
          </a:xfrm>
          <a:prstGeom prst="rect">
            <a:avLst/>
          </a:prstGeom>
          <a:noFill/>
        </p:spPr>
        <p:txBody>
          <a:bodyPr wrap="none" rtlCol="0">
            <a:spAutoFit/>
          </a:bodyPr>
          <a:lstStyle/>
          <a:p>
            <a:r>
              <a:rPr lang="en-US" dirty="0"/>
              <a:t>Assume f[t] and g[t] = 0 for t &lt; 0</a:t>
            </a:r>
          </a:p>
        </p:txBody>
      </p:sp>
      <p:graphicFrame>
        <p:nvGraphicFramePr>
          <p:cNvPr id="7" name="Table 6"/>
          <p:cNvGraphicFramePr>
            <a:graphicFrameLocks noGrp="1"/>
          </p:cNvGraphicFramePr>
          <p:nvPr/>
        </p:nvGraphicFramePr>
        <p:xfrm>
          <a:off x="3581400" y="2824646"/>
          <a:ext cx="4152900" cy="3352801"/>
        </p:xfrm>
        <a:graphic>
          <a:graphicData uri="http://schemas.openxmlformats.org/drawingml/2006/table">
            <a:tbl>
              <a:tblPr>
                <a:tableStyleId>{5C22544A-7EE6-4342-B048-85BDC9FD1C3A}</a:tableStyleId>
              </a:tblPr>
              <a:tblGrid>
                <a:gridCol w="830580">
                  <a:extLst>
                    <a:ext uri="{9D8B030D-6E8A-4147-A177-3AD203B41FA5}">
                      <a16:colId xmlns:a16="http://schemas.microsoft.com/office/drawing/2014/main" val="20000"/>
                    </a:ext>
                  </a:extLst>
                </a:gridCol>
                <a:gridCol w="830580">
                  <a:extLst>
                    <a:ext uri="{9D8B030D-6E8A-4147-A177-3AD203B41FA5}">
                      <a16:colId xmlns:a16="http://schemas.microsoft.com/office/drawing/2014/main" val="20001"/>
                    </a:ext>
                  </a:extLst>
                </a:gridCol>
                <a:gridCol w="830580">
                  <a:extLst>
                    <a:ext uri="{9D8B030D-6E8A-4147-A177-3AD203B41FA5}">
                      <a16:colId xmlns:a16="http://schemas.microsoft.com/office/drawing/2014/main" val="20002"/>
                    </a:ext>
                  </a:extLst>
                </a:gridCol>
                <a:gridCol w="830580">
                  <a:extLst>
                    <a:ext uri="{9D8B030D-6E8A-4147-A177-3AD203B41FA5}">
                      <a16:colId xmlns:a16="http://schemas.microsoft.com/office/drawing/2014/main" val="20003"/>
                    </a:ext>
                  </a:extLst>
                </a:gridCol>
                <a:gridCol w="830580">
                  <a:extLst>
                    <a:ext uri="{9D8B030D-6E8A-4147-A177-3AD203B41FA5}">
                      <a16:colId xmlns:a16="http://schemas.microsoft.com/office/drawing/2014/main" val="20004"/>
                    </a:ext>
                  </a:extLst>
                </a:gridCol>
              </a:tblGrid>
              <a:tr h="246529">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g[0]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g[1]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g[2]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g[3]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776568">
                <a:tc>
                  <a:txBody>
                    <a:bodyPr/>
                    <a:lstStyle/>
                    <a:p>
                      <a:pPr algn="l" fontAlgn="b"/>
                      <a:r>
                        <a:rPr lang="en-US" sz="1100" u="none" strike="noStrike" dirty="0">
                          <a:solidFill>
                            <a:srgbClr val="FF0000"/>
                          </a:solidFill>
                          <a:effectLst/>
                        </a:rPr>
                        <a:t>f[0]</a:t>
                      </a:r>
                      <a:endParaRPr lang="en-US" sz="11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f[0]*g[0]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f[0]*g[1]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f[0]*g[2]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f[0]*g[3]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776568">
                <a:tc>
                  <a:txBody>
                    <a:bodyPr/>
                    <a:lstStyle/>
                    <a:p>
                      <a:pPr algn="l" fontAlgn="b"/>
                      <a:r>
                        <a:rPr lang="en-US" sz="1100" u="none" strike="noStrike" dirty="0">
                          <a:solidFill>
                            <a:schemeClr val="accent2"/>
                          </a:solidFill>
                          <a:effectLst/>
                        </a:rPr>
                        <a:t>f[1]</a:t>
                      </a:r>
                      <a:endParaRPr lang="en-US" sz="1100" b="0" i="0" u="none" strike="noStrike" dirty="0">
                        <a:solidFill>
                          <a:schemeClr val="accent2"/>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f[1]*g[0]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f[1]*g[1]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f[1]*g[2]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f[1]*g[3]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776568">
                <a:tc>
                  <a:txBody>
                    <a:bodyPr/>
                    <a:lstStyle/>
                    <a:p>
                      <a:pPr algn="l" fontAlgn="b"/>
                      <a:r>
                        <a:rPr lang="en-US" sz="1100" u="none" strike="noStrike" dirty="0">
                          <a:solidFill>
                            <a:srgbClr val="00B050"/>
                          </a:solidFill>
                          <a:effectLst/>
                        </a:rPr>
                        <a:t>f[2]</a:t>
                      </a:r>
                      <a:endParaRPr lang="en-US" sz="1100" b="0" i="0" u="none" strike="noStrike" dirty="0">
                        <a:solidFill>
                          <a:srgbClr val="00B05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f[2]*g[0]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f[2]*g[1]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f[2]*g[2]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f[2]*g[3]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776568">
                <a:tc>
                  <a:txBody>
                    <a:bodyPr/>
                    <a:lstStyle/>
                    <a:p>
                      <a:pPr algn="l" fontAlgn="b"/>
                      <a:r>
                        <a:rPr lang="en-US" sz="1100" u="none" strike="noStrike" dirty="0">
                          <a:solidFill>
                            <a:srgbClr val="00B0F0"/>
                          </a:solidFill>
                          <a:effectLst/>
                        </a:rPr>
                        <a:t>f[3]</a:t>
                      </a:r>
                      <a:endParaRPr lang="en-US" sz="1100" b="0" i="0" u="none" strike="noStrike" dirty="0">
                        <a:solidFill>
                          <a:srgbClr val="00B0F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f[3]*g[0]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f[3]*g[1]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f[3]*g[2]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f[3]*g[3]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bl>
          </a:graphicData>
        </a:graphic>
      </p:graphicFrame>
      <p:sp>
        <p:nvSpPr>
          <p:cNvPr id="8" name="Rectangle 7"/>
          <p:cNvSpPr/>
          <p:nvPr/>
        </p:nvSpPr>
        <p:spPr>
          <a:xfrm rot="18983195">
            <a:off x="3993648" y="4647508"/>
            <a:ext cx="3907223" cy="51485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18983195">
            <a:off x="4128308" y="4241086"/>
            <a:ext cx="2859369" cy="51485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8983195">
            <a:off x="4288464" y="3878608"/>
            <a:ext cx="1698776" cy="51485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p:cNvSpPr/>
          <p:nvPr/>
        </p:nvSpPr>
        <p:spPr>
          <a:xfrm rot="18983195">
            <a:off x="4436284" y="3479920"/>
            <a:ext cx="615569" cy="5148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686300" y="2824646"/>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14" name="Rectangle 13"/>
          <p:cNvSpPr/>
          <p:nvPr/>
        </p:nvSpPr>
        <p:spPr>
          <a:xfrm>
            <a:off x="5524500" y="2824646"/>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15" name="Rectangle 14"/>
          <p:cNvSpPr/>
          <p:nvPr/>
        </p:nvSpPr>
        <p:spPr>
          <a:xfrm>
            <a:off x="6326341" y="2824646"/>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16" name="Rectangle 15"/>
          <p:cNvSpPr/>
          <p:nvPr/>
        </p:nvSpPr>
        <p:spPr>
          <a:xfrm>
            <a:off x="7176393" y="2824646"/>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mc:AlternateContent xmlns:mc="http://schemas.openxmlformats.org/markup-compatibility/2006" xmlns:a14="http://schemas.microsoft.com/office/drawing/2010/main">
        <mc:Choice Requires="a14">
          <p:sp>
            <p:nvSpPr>
              <p:cNvPr id="3" name="Rectangle 2"/>
              <p:cNvSpPr/>
              <p:nvPr/>
            </p:nvSpPr>
            <p:spPr>
              <a:xfrm>
                <a:off x="508893" y="2277679"/>
                <a:ext cx="2743200" cy="67980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a:latin typeface="Cambria Math" panose="02040503050406030204" pitchFamily="18" charset="0"/>
                        </a:rPr>
                        <m:t>(</m:t>
                      </m:r>
                      <m:r>
                        <a:rPr lang="en-US" sz="1400" i="1" dirty="0" err="1">
                          <a:latin typeface="Cambria Math" panose="02040503050406030204" pitchFamily="18" charset="0"/>
                        </a:rPr>
                        <m:t>𝑓</m:t>
                      </m:r>
                      <m:r>
                        <a:rPr lang="en-US" sz="1400" i="1" dirty="0">
                          <a:latin typeface="Cambria Math" panose="02040503050406030204" pitchFamily="18" charset="0"/>
                        </a:rPr>
                        <m:t> </m:t>
                      </m:r>
                      <m:r>
                        <a:rPr lang="en-US" sz="1400" i="1">
                          <a:latin typeface="Cambria Math" panose="02040503050406030204" pitchFamily="18" charset="0"/>
                          <a:ea typeface="Cambria Math" panose="02040503050406030204" pitchFamily="18" charset="0"/>
                        </a:rPr>
                        <m:t>⨂</m:t>
                      </m:r>
                      <m:r>
                        <a:rPr lang="en-US" sz="1400" i="1" dirty="0">
                          <a:latin typeface="Cambria Math" panose="02040503050406030204" pitchFamily="18" charset="0"/>
                        </a:rPr>
                        <m:t> </m:t>
                      </m:r>
                      <m:r>
                        <a:rPr lang="en-US" sz="1400" i="1" dirty="0">
                          <a:latin typeface="Cambria Math" panose="02040503050406030204" pitchFamily="18" charset="0"/>
                        </a:rPr>
                        <m:t>𝑔</m:t>
                      </m:r>
                      <m:r>
                        <a:rPr lang="en-US" sz="1400" i="1" dirty="0">
                          <a:latin typeface="Cambria Math" panose="02040503050406030204" pitchFamily="18" charset="0"/>
                        </a:rPr>
                        <m:t>)</m:t>
                      </m:r>
                      <m:d>
                        <m:dPr>
                          <m:begChr m:val="["/>
                          <m:endChr m:val="]"/>
                          <m:ctrlPr>
                            <a:rPr lang="en-US" sz="1400" i="1">
                              <a:latin typeface="Cambria Math" panose="02040503050406030204" pitchFamily="18" charset="0"/>
                            </a:rPr>
                          </m:ctrlPr>
                        </m:dPr>
                        <m:e>
                          <m:r>
                            <a:rPr lang="en-US" sz="1400" i="1">
                              <a:latin typeface="Cambria Math" panose="02040503050406030204" pitchFamily="18" charset="0"/>
                            </a:rPr>
                            <m:t>𝑡</m:t>
                          </m:r>
                        </m:e>
                      </m:d>
                      <m:r>
                        <a:rPr lang="en-US" sz="1400" i="1">
                          <a:latin typeface="Cambria Math" panose="02040503050406030204" pitchFamily="18" charset="0"/>
                        </a:rPr>
                        <m:t>= </m:t>
                      </m:r>
                      <m:nary>
                        <m:naryPr>
                          <m:chr m:val="∑"/>
                          <m:ctrlPr>
                            <a:rPr lang="en-US" sz="1400" i="1">
                              <a:latin typeface="Cambria Math" panose="02040503050406030204" pitchFamily="18" charset="0"/>
                            </a:rPr>
                          </m:ctrlPr>
                        </m:naryPr>
                        <m:sub>
                          <m:r>
                            <m:rPr>
                              <m:brk m:alnAt="23"/>
                            </m:rPr>
                            <a:rPr lang="en-US" sz="1400" i="1">
                              <a:latin typeface="Cambria Math" panose="02040503050406030204" pitchFamily="18" charset="0"/>
                            </a:rPr>
                            <m:t>𝑘</m:t>
                          </m:r>
                          <m:r>
                            <a:rPr lang="en-US" sz="1400" i="1">
                              <a:latin typeface="Cambria Math" panose="02040503050406030204" pitchFamily="18" charset="0"/>
                            </a:rPr>
                            <m:t>=−∞</m:t>
                          </m:r>
                        </m:sub>
                        <m:sup>
                          <m:r>
                            <a:rPr lang="en-US" sz="1400" i="1">
                              <a:latin typeface="Cambria Math" panose="02040503050406030204" pitchFamily="18" charset="0"/>
                              <a:ea typeface="Cambria Math" panose="02040503050406030204" pitchFamily="18" charset="0"/>
                            </a:rPr>
                            <m:t>∞</m:t>
                          </m:r>
                        </m:sup>
                        <m:e>
                          <m:r>
                            <a:rPr lang="en-US" sz="1400" i="1">
                              <a:latin typeface="Cambria Math" panose="02040503050406030204" pitchFamily="18" charset="0"/>
                            </a:rPr>
                            <m:t>𝑓</m:t>
                          </m:r>
                          <m:d>
                            <m:dPr>
                              <m:begChr m:val="["/>
                              <m:endChr m:val="]"/>
                              <m:ctrlPr>
                                <a:rPr lang="en-US" sz="1400" i="1">
                                  <a:latin typeface="Cambria Math" panose="02040503050406030204" pitchFamily="18" charset="0"/>
                                </a:rPr>
                              </m:ctrlPr>
                            </m:dPr>
                            <m:e>
                              <m:r>
                                <a:rPr lang="en-US" sz="1400" i="1">
                                  <a:latin typeface="Cambria Math" panose="02040503050406030204" pitchFamily="18" charset="0"/>
                                </a:rPr>
                                <m:t>𝑘</m:t>
                              </m:r>
                            </m:e>
                          </m:d>
                          <m:r>
                            <a:rPr lang="en-US" sz="1400" i="1">
                              <a:latin typeface="Cambria Math" panose="02040503050406030204" pitchFamily="18" charset="0"/>
                            </a:rPr>
                            <m:t>𝑔</m:t>
                          </m:r>
                          <m:r>
                            <a:rPr lang="en-US" sz="1400" i="1">
                              <a:latin typeface="Cambria Math" panose="02040503050406030204" pitchFamily="18" charset="0"/>
                            </a:rPr>
                            <m:t>[</m:t>
                          </m:r>
                          <m:r>
                            <a:rPr lang="en-US" sz="1400" i="1">
                              <a:latin typeface="Cambria Math" panose="02040503050406030204" pitchFamily="18" charset="0"/>
                            </a:rPr>
                            <m:t>𝑡</m:t>
                          </m:r>
                          <m:r>
                            <a:rPr lang="en-US" sz="1400" i="1">
                              <a:latin typeface="Cambria Math" panose="02040503050406030204" pitchFamily="18" charset="0"/>
                            </a:rPr>
                            <m:t>−</m:t>
                          </m:r>
                          <m:r>
                            <a:rPr lang="en-US" sz="1400" i="1">
                              <a:latin typeface="Cambria Math" panose="02040503050406030204" pitchFamily="18" charset="0"/>
                            </a:rPr>
                            <m:t>𝑘</m:t>
                          </m:r>
                        </m:e>
                      </m:nary>
                      <m:r>
                        <a:rPr lang="en-US" sz="1400" i="1">
                          <a:latin typeface="Cambria Math" panose="02040503050406030204" pitchFamily="18" charset="0"/>
                        </a:rPr>
                        <m:t>] </m:t>
                      </m:r>
                    </m:oMath>
                  </m:oMathPara>
                </a14:m>
                <a:endParaRPr lang="en-US" sz="1400" dirty="0"/>
              </a:p>
            </p:txBody>
          </p:sp>
        </mc:Choice>
        <mc:Fallback xmlns="">
          <p:sp>
            <p:nvSpPr>
              <p:cNvPr id="3" name="Rectangle 2"/>
              <p:cNvSpPr>
                <a:spLocks noRot="1" noChangeAspect="1" noMove="1" noResize="1" noEditPoints="1" noAdjustHandles="1" noChangeArrowheads="1" noChangeShapeType="1" noTextEdit="1"/>
              </p:cNvSpPr>
              <p:nvPr/>
            </p:nvSpPr>
            <p:spPr>
              <a:xfrm>
                <a:off x="508893" y="2277679"/>
                <a:ext cx="2743200" cy="679801"/>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36766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19292"/>
            <a:ext cx="8648700" cy="1325563"/>
          </a:xfrm>
        </p:spPr>
        <p:txBody>
          <a:bodyPr/>
          <a:lstStyle/>
          <a:p>
            <a:r>
              <a:rPr lang="en-US" dirty="0"/>
              <a:t>Multiplying F(z)*G(z) convolves coefficients of F and G!</a:t>
            </a:r>
          </a:p>
        </p:txBody>
      </p:sp>
      <p:sp>
        <p:nvSpPr>
          <p:cNvPr id="3" name="Content Placeholder 2"/>
          <p:cNvSpPr>
            <a:spLocks noGrp="1"/>
          </p:cNvSpPr>
          <p:nvPr>
            <p:ph idx="1"/>
          </p:nvPr>
        </p:nvSpPr>
        <p:spPr>
          <a:xfrm>
            <a:off x="215562" y="1690689"/>
            <a:ext cx="7886700" cy="4730978"/>
          </a:xfrm>
        </p:spPr>
        <p:txBody>
          <a:bodyPr>
            <a:normAutofit/>
          </a:bodyPr>
          <a:lstStyle/>
          <a:p>
            <a:r>
              <a:rPr lang="en-US" sz="2000" dirty="0"/>
              <a:t>F(z)G(z) = f</a:t>
            </a:r>
            <a:r>
              <a:rPr lang="en-US" sz="2000" baseline="-25000" dirty="0"/>
              <a:t>0</a:t>
            </a:r>
            <a:r>
              <a:rPr lang="en-US" sz="2000" dirty="0"/>
              <a:t>g</a:t>
            </a:r>
            <a:r>
              <a:rPr lang="en-US" sz="2000" baseline="-25000" dirty="0"/>
              <a:t>0</a:t>
            </a:r>
            <a:r>
              <a:rPr lang="en-US" sz="2000" dirty="0"/>
              <a:t> + (f</a:t>
            </a:r>
            <a:r>
              <a:rPr lang="en-US" sz="2000" baseline="-25000" dirty="0"/>
              <a:t>0</a:t>
            </a:r>
            <a:r>
              <a:rPr lang="en-US" sz="2000" dirty="0"/>
              <a:t>g</a:t>
            </a:r>
            <a:r>
              <a:rPr lang="en-US" sz="2000" baseline="-25000" dirty="0"/>
              <a:t>1</a:t>
            </a:r>
            <a:r>
              <a:rPr lang="en-US" sz="2000" dirty="0"/>
              <a:t> + f</a:t>
            </a:r>
            <a:r>
              <a:rPr lang="en-US" sz="2000" baseline="-25000" dirty="0"/>
              <a:t>1</a:t>
            </a:r>
            <a:r>
              <a:rPr lang="en-US" sz="2000" dirty="0"/>
              <a:t>g</a:t>
            </a:r>
            <a:r>
              <a:rPr lang="en-US" sz="2000" baseline="-25000" dirty="0"/>
              <a:t>0</a:t>
            </a:r>
            <a:r>
              <a:rPr lang="en-US" sz="2000" dirty="0"/>
              <a:t>)z + (f</a:t>
            </a:r>
            <a:r>
              <a:rPr lang="en-US" sz="2000" baseline="-25000" dirty="0"/>
              <a:t>0</a:t>
            </a:r>
            <a:r>
              <a:rPr lang="en-US" sz="2000" dirty="0"/>
              <a:t>g</a:t>
            </a:r>
            <a:r>
              <a:rPr lang="en-US" sz="2000" baseline="-25000" dirty="0"/>
              <a:t>2</a:t>
            </a:r>
            <a:r>
              <a:rPr lang="en-US" sz="2000" dirty="0"/>
              <a:t> + f</a:t>
            </a:r>
            <a:r>
              <a:rPr lang="en-US" sz="2000" baseline="-25000" dirty="0"/>
              <a:t>1</a:t>
            </a:r>
            <a:r>
              <a:rPr lang="en-US" sz="2000" dirty="0"/>
              <a:t>g</a:t>
            </a:r>
            <a:r>
              <a:rPr lang="en-US" sz="2000" baseline="-25000" dirty="0"/>
              <a:t>1</a:t>
            </a:r>
            <a:r>
              <a:rPr lang="en-US" sz="2000" dirty="0"/>
              <a:t> + f</a:t>
            </a:r>
            <a:r>
              <a:rPr lang="en-US" sz="2000" baseline="-25000" dirty="0"/>
              <a:t>2</a:t>
            </a:r>
            <a:r>
              <a:rPr lang="en-US" sz="2000" dirty="0"/>
              <a:t>g</a:t>
            </a:r>
            <a:r>
              <a:rPr lang="en-US" sz="2000" baseline="-25000" dirty="0"/>
              <a:t>0</a:t>
            </a:r>
            <a:r>
              <a:rPr lang="en-US" sz="2000" dirty="0"/>
              <a:t>)z</a:t>
            </a:r>
            <a:r>
              <a:rPr lang="en-US" sz="2000" baseline="30000" dirty="0"/>
              <a:t>2</a:t>
            </a:r>
            <a:r>
              <a:rPr lang="en-US" sz="2000" dirty="0"/>
              <a:t> + …</a:t>
            </a:r>
          </a:p>
          <a:p>
            <a:endParaRPr lang="en-US" sz="2000" dirty="0"/>
          </a:p>
          <a:p>
            <a:r>
              <a:rPr lang="en-US" sz="2000" dirty="0"/>
              <a:t>Coefficients of F(z)*G(z) are diagonal sum of products of the coefficients of F, G, i.e. their convolution!</a:t>
            </a:r>
          </a:p>
          <a:p>
            <a:endParaRPr lang="en-US" sz="2000" dirty="0"/>
          </a:p>
        </p:txBody>
      </p:sp>
      <p:graphicFrame>
        <p:nvGraphicFramePr>
          <p:cNvPr id="6" name="Table 5"/>
          <p:cNvGraphicFramePr>
            <a:graphicFrameLocks noGrp="1"/>
          </p:cNvGraphicFramePr>
          <p:nvPr/>
        </p:nvGraphicFramePr>
        <p:xfrm>
          <a:off x="4838700" y="3314700"/>
          <a:ext cx="4152900" cy="3352801"/>
        </p:xfrm>
        <a:graphic>
          <a:graphicData uri="http://schemas.openxmlformats.org/drawingml/2006/table">
            <a:tbl>
              <a:tblPr>
                <a:tableStyleId>{5C22544A-7EE6-4342-B048-85BDC9FD1C3A}</a:tableStyleId>
              </a:tblPr>
              <a:tblGrid>
                <a:gridCol w="830580">
                  <a:extLst>
                    <a:ext uri="{9D8B030D-6E8A-4147-A177-3AD203B41FA5}">
                      <a16:colId xmlns:a16="http://schemas.microsoft.com/office/drawing/2014/main" val="20000"/>
                    </a:ext>
                  </a:extLst>
                </a:gridCol>
                <a:gridCol w="830580">
                  <a:extLst>
                    <a:ext uri="{9D8B030D-6E8A-4147-A177-3AD203B41FA5}">
                      <a16:colId xmlns:a16="http://schemas.microsoft.com/office/drawing/2014/main" val="20001"/>
                    </a:ext>
                  </a:extLst>
                </a:gridCol>
                <a:gridCol w="830580">
                  <a:extLst>
                    <a:ext uri="{9D8B030D-6E8A-4147-A177-3AD203B41FA5}">
                      <a16:colId xmlns:a16="http://schemas.microsoft.com/office/drawing/2014/main" val="20002"/>
                    </a:ext>
                  </a:extLst>
                </a:gridCol>
                <a:gridCol w="830580">
                  <a:extLst>
                    <a:ext uri="{9D8B030D-6E8A-4147-A177-3AD203B41FA5}">
                      <a16:colId xmlns:a16="http://schemas.microsoft.com/office/drawing/2014/main" val="20003"/>
                    </a:ext>
                  </a:extLst>
                </a:gridCol>
                <a:gridCol w="830580">
                  <a:extLst>
                    <a:ext uri="{9D8B030D-6E8A-4147-A177-3AD203B41FA5}">
                      <a16:colId xmlns:a16="http://schemas.microsoft.com/office/drawing/2014/main" val="20004"/>
                    </a:ext>
                  </a:extLst>
                </a:gridCol>
              </a:tblGrid>
              <a:tr h="246529">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g[0]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g[1]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g[2]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g[3]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776568">
                <a:tc>
                  <a:txBody>
                    <a:bodyPr/>
                    <a:lstStyle/>
                    <a:p>
                      <a:pPr algn="l" fontAlgn="b"/>
                      <a:r>
                        <a:rPr lang="en-US" sz="1100" u="none" strike="noStrike" dirty="0">
                          <a:solidFill>
                            <a:srgbClr val="FF0000"/>
                          </a:solidFill>
                          <a:effectLst/>
                        </a:rPr>
                        <a:t>f[0]</a:t>
                      </a:r>
                      <a:endParaRPr lang="en-US" sz="11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f[0]*g[0]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f[0]*g[1]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f[0]*g[2]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f[0]*g[3]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776568">
                <a:tc>
                  <a:txBody>
                    <a:bodyPr/>
                    <a:lstStyle/>
                    <a:p>
                      <a:pPr algn="l" fontAlgn="b"/>
                      <a:r>
                        <a:rPr lang="en-US" sz="1100" u="none" strike="noStrike" dirty="0">
                          <a:solidFill>
                            <a:schemeClr val="accent2"/>
                          </a:solidFill>
                          <a:effectLst/>
                        </a:rPr>
                        <a:t>f[1]</a:t>
                      </a:r>
                      <a:endParaRPr lang="en-US" sz="1100" b="0" i="0" u="none" strike="noStrike" dirty="0">
                        <a:solidFill>
                          <a:schemeClr val="accent2"/>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f[1]*g[0]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f[1]*g[1]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f[1]*g[2]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f[1]*g[3]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776568">
                <a:tc>
                  <a:txBody>
                    <a:bodyPr/>
                    <a:lstStyle/>
                    <a:p>
                      <a:pPr algn="l" fontAlgn="b"/>
                      <a:r>
                        <a:rPr lang="en-US" sz="1100" u="none" strike="noStrike" dirty="0">
                          <a:solidFill>
                            <a:srgbClr val="00B050"/>
                          </a:solidFill>
                          <a:effectLst/>
                        </a:rPr>
                        <a:t>f[2]</a:t>
                      </a:r>
                      <a:endParaRPr lang="en-US" sz="1100" b="0" i="0" u="none" strike="noStrike" dirty="0">
                        <a:solidFill>
                          <a:srgbClr val="00B05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f[2]*g[0]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f[2]*g[1]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f[2]*g[2]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f[2]*g[3]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776568">
                <a:tc>
                  <a:txBody>
                    <a:bodyPr/>
                    <a:lstStyle/>
                    <a:p>
                      <a:pPr algn="l" fontAlgn="b"/>
                      <a:r>
                        <a:rPr lang="en-US" sz="1100" u="none" strike="noStrike" dirty="0">
                          <a:solidFill>
                            <a:srgbClr val="00B0F0"/>
                          </a:solidFill>
                          <a:effectLst/>
                        </a:rPr>
                        <a:t>f[3]</a:t>
                      </a:r>
                      <a:endParaRPr lang="en-US" sz="1100" b="0" i="0" u="none" strike="noStrike" dirty="0">
                        <a:solidFill>
                          <a:srgbClr val="00B0F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f[3]*g[0]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f[3]*g[1]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f[3]*g[2]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f[3]*g[3]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bl>
          </a:graphicData>
        </a:graphic>
      </p:graphicFrame>
      <p:sp>
        <p:nvSpPr>
          <p:cNvPr id="7" name="Rectangle 6"/>
          <p:cNvSpPr/>
          <p:nvPr/>
        </p:nvSpPr>
        <p:spPr>
          <a:xfrm rot="18983195">
            <a:off x="5250948" y="5137562"/>
            <a:ext cx="3907223" cy="51485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18983195">
            <a:off x="5385608" y="4731140"/>
            <a:ext cx="2859369" cy="51485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18983195">
            <a:off x="5545764" y="4368662"/>
            <a:ext cx="1698776" cy="51485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0" name="Rectangle 9"/>
          <p:cNvSpPr/>
          <p:nvPr/>
        </p:nvSpPr>
        <p:spPr>
          <a:xfrm rot="18983195">
            <a:off x="5693584" y="3969974"/>
            <a:ext cx="615569" cy="5148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943600" y="3314700"/>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12" name="Rectangle 11"/>
          <p:cNvSpPr/>
          <p:nvPr/>
        </p:nvSpPr>
        <p:spPr>
          <a:xfrm>
            <a:off x="6781800" y="3314700"/>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13" name="Rectangle 12"/>
          <p:cNvSpPr/>
          <p:nvPr/>
        </p:nvSpPr>
        <p:spPr>
          <a:xfrm>
            <a:off x="7583641" y="3314700"/>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14" name="Rectangle 13"/>
          <p:cNvSpPr/>
          <p:nvPr/>
        </p:nvSpPr>
        <p:spPr>
          <a:xfrm>
            <a:off x="8433693" y="3314700"/>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Tree>
    <p:extLst>
      <p:ext uri="{BB962C8B-B14F-4D97-AF65-F5344CB8AC3E}">
        <p14:creationId xmlns:p14="http://schemas.microsoft.com/office/powerpoint/2010/main" val="34726768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2857499" y="3391388"/>
            <a:ext cx="4114801" cy="34241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857499" y="3886200"/>
            <a:ext cx="4114801" cy="3421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857499" y="3086100"/>
            <a:ext cx="4114801" cy="29798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857499" y="2764652"/>
            <a:ext cx="4114801" cy="286906"/>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857500" y="2518206"/>
            <a:ext cx="4114800" cy="2286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0500" y="365126"/>
            <a:ext cx="8496300" cy="1325563"/>
          </a:xfrm>
        </p:spPr>
        <p:txBody>
          <a:bodyPr/>
          <a:lstStyle/>
          <a:p>
            <a:r>
              <a:rPr lang="en-US" dirty="0"/>
              <a:t>We get a matrix …</a:t>
            </a:r>
          </a:p>
        </p:txBody>
      </p:sp>
      <mc:AlternateContent xmlns:mc="http://schemas.openxmlformats.org/markup-compatibility/2006" xmlns:a14="http://schemas.microsoft.com/office/drawing/2010/main">
        <mc:Choice Requires="a14">
          <p:sp>
            <p:nvSpPr>
              <p:cNvPr id="5" name="TextBox 4"/>
              <p:cNvSpPr txBox="1"/>
              <p:nvPr/>
            </p:nvSpPr>
            <p:spPr>
              <a:xfrm>
                <a:off x="304800" y="2518206"/>
                <a:ext cx="8610600" cy="16922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m>
                                  <m:mPr>
                                    <m:mcs>
                                      <m:mc>
                                        <m:mcPr>
                                          <m:count m:val="1"/>
                                          <m:mcJc m:val="center"/>
                                        </m:mcPr>
                                      </m:mc>
                                    </m:mcs>
                                    <m:ctrlPr>
                                      <a:rPr lang="pt-BR"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𝑧</m:t>
                                          </m:r>
                                        </m:e>
                                        <m:sub>
                                          <m:r>
                                            <a:rPr lang="en-US" i="1">
                                              <a:latin typeface="Cambria Math" panose="02040503050406030204" pitchFamily="18" charset="0"/>
                                            </a:rPr>
                                            <m:t>0</m:t>
                                          </m:r>
                                        </m:sub>
                                      </m:sSub>
                                      <m:r>
                                        <a:rPr lang="en-US" b="0" i="1" smtClean="0">
                                          <a:latin typeface="Cambria Math" panose="02040503050406030204" pitchFamily="18" charset="0"/>
                                        </a:rPr>
                                        <m:t>)</m:t>
                                      </m:r>
                                    </m:e>
                                  </m:mr>
                                  <m:mr>
                                    <m:e>
                                      <m:sSub>
                                        <m:sSubPr>
                                          <m:ctrlPr>
                                            <a:rPr lang="pt-BR" i="1">
                                              <a:latin typeface="Cambria Math" panose="02040503050406030204" pitchFamily="18" charset="0"/>
                                            </a:rPr>
                                          </m:ctrlPr>
                                        </m:sSubPr>
                                        <m:e>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𝑧</m:t>
                                          </m:r>
                                        </m:e>
                                        <m:sub>
                                          <m:r>
                                            <a:rPr lang="en-US" i="1">
                                              <a:latin typeface="Cambria Math" panose="02040503050406030204" pitchFamily="18" charset="0"/>
                                            </a:rPr>
                                            <m:t>1</m:t>
                                          </m:r>
                                        </m:sub>
                                      </m:sSub>
                                      <m:r>
                                        <a:rPr lang="en-US" b="0" i="1" smtClean="0">
                                          <a:latin typeface="Cambria Math" panose="02040503050406030204" pitchFamily="18" charset="0"/>
                                        </a:rPr>
                                        <m:t>)</m:t>
                                      </m:r>
                                    </m:e>
                                  </m:mr>
                                </m:m>
                              </m:e>
                            </m:mr>
                            <m:m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𝑧</m:t>
                                          </m:r>
                                        </m:e>
                                        <m:sub>
                                          <m:r>
                                            <a:rPr lang="en-US" i="1">
                                              <a:latin typeface="Cambria Math" panose="02040503050406030204" pitchFamily="18" charset="0"/>
                                            </a:rPr>
                                            <m:t>2</m:t>
                                          </m:r>
                                        </m:sub>
                                      </m:sSub>
                                      <m:r>
                                        <a:rPr lang="en-US" b="0" i="1" smtClean="0">
                                          <a:latin typeface="Cambria Math" panose="02040503050406030204" pitchFamily="18" charset="0"/>
                                        </a:rPr>
                                        <m:t>)</m:t>
                                      </m:r>
                                    </m:e>
                                  </m:mr>
                                  <m:mr>
                                    <m:e>
                                      <m:m>
                                        <m:mPr>
                                          <m:mcs>
                                            <m:mc>
                                              <m:mcPr>
                                                <m:count m:val="1"/>
                                                <m:mcJc m:val="center"/>
                                              </m:mcPr>
                                            </m:mc>
                                          </m:mcs>
                                          <m:ctrlPr>
                                            <a:rPr lang="pt-BR" i="1">
                                              <a:latin typeface="Cambria Math" panose="02040503050406030204" pitchFamily="18" charset="0"/>
                                            </a:rPr>
                                          </m:ctrlPr>
                                        </m:mPr>
                                        <m:m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𝑧</m:t>
                                                      </m:r>
                                                    </m:e>
                                                    <m:sub>
                                                      <m:r>
                                                        <a:rPr lang="en-US" i="1">
                                                          <a:latin typeface="Cambria Math" panose="02040503050406030204" pitchFamily="18" charset="0"/>
                                                        </a:rPr>
                                                        <m:t>3</m:t>
                                                      </m:r>
                                                    </m:sub>
                                                  </m:sSub>
                                                  <m:r>
                                                    <a:rPr lang="en-US" b="0" i="1" smtClean="0">
                                                      <a:latin typeface="Cambria Math" panose="02040503050406030204" pitchFamily="18" charset="0"/>
                                                    </a:rPr>
                                                    <m:t>)</m:t>
                                                  </m:r>
                                                </m:e>
                                              </m:mr>
                                              <m:mr>
                                                <m:e>
                                                  <m:r>
                                                    <a:rPr lang="pt-BR" i="1">
                                                      <a:latin typeface="Cambria Math" panose="02040503050406030204" pitchFamily="18" charset="0"/>
                                                    </a:rPr>
                                                    <m:t>⋮</m:t>
                                                  </m:r>
                                                </m:e>
                                              </m:mr>
                                            </m:m>
                                          </m:e>
                                        </m:mr>
                                        <m:mr>
                                          <m:e>
                                            <m:sSub>
                                              <m:sSubPr>
                                                <m:ctrlPr>
                                                  <a:rPr lang="pt-BR" i="1">
                                                    <a:latin typeface="Cambria Math" panose="02040503050406030204" pitchFamily="18" charset="0"/>
                                                  </a:rPr>
                                                </m:ctrlPr>
                                              </m:sSubPr>
                                              <m:e>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𝑧</m:t>
                                                </m:r>
                                              </m:e>
                                              <m:sub>
                                                <m:r>
                                                  <a:rPr lang="en-US" i="1">
                                                    <a:latin typeface="Cambria Math" panose="02040503050406030204" pitchFamily="18" charset="0"/>
                                                  </a:rPr>
                                                  <m:t>𝑁</m:t>
                                                </m:r>
                                                <m:r>
                                                  <a:rPr lang="en-US" i="1">
                                                    <a:latin typeface="Cambria Math" panose="02040503050406030204" pitchFamily="18" charset="0"/>
                                                  </a:rPr>
                                                  <m:t>−1</m:t>
                                                </m:r>
                                              </m:sub>
                                            </m:sSub>
                                            <m:r>
                                              <a:rPr lang="en-US" b="0" i="1" smtClean="0">
                                                <a:latin typeface="Cambria Math" panose="02040503050406030204" pitchFamily="18" charset="0"/>
                                              </a:rPr>
                                              <m:t>)</m:t>
                                            </m:r>
                                          </m:e>
                                        </m:mr>
                                      </m:m>
                                    </m:e>
                                  </m:mr>
                                </m:m>
                              </m:e>
                            </m:mr>
                          </m:m>
                        </m:e>
                      </m:d>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 </m:t>
                                      </m:r>
                                      <m:r>
                                        <a:rPr lang="en-US" b="0" i="1" smtClean="0">
                                          <a:latin typeface="Cambria Math" panose="02040503050406030204" pitchFamily="18" charset="0"/>
                                        </a:rPr>
                                        <m:t>1 </m:t>
                                      </m:r>
                                    </m:e>
                                    <m:e>
                                      <m:r>
                                        <a:rPr lang="en-US" b="0" i="1" smtClean="0">
                                          <a:latin typeface="Cambria Math" panose="02040503050406030204" pitchFamily="18" charset="0"/>
                                        </a:rPr>
                                        <m:t>    1    </m:t>
                                      </m:r>
                                    </m:e>
                                    <m:e>
                                      <m:r>
                                        <a:rPr lang="en-US" b="0" i="1" smtClean="0">
                                          <a:latin typeface="Cambria Math" panose="02040503050406030204" pitchFamily="18" charset="0"/>
                                        </a:rPr>
                                        <m:t>    1     </m:t>
                                      </m:r>
                                    </m:e>
                                  </m:mr>
                                  <m:mr>
                                    <m:e>
                                      <m:r>
                                        <a:rPr lang="en-US" b="0" i="1" smtClean="0">
                                          <a:latin typeface="Cambria Math" panose="02040503050406030204" pitchFamily="18" charset="0"/>
                                        </a:rPr>
                                        <m:t> 1 </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e>
                                      <m:sSup>
                                        <m:sSupPr>
                                          <m:ctrlPr>
                                            <a:rPr lang="pt-BR" i="1">
                                              <a:latin typeface="Cambria Math" panose="02040503050406030204" pitchFamily="18" charset="0"/>
                                            </a:rPr>
                                          </m:ctrlPr>
                                        </m:sSupPr>
                                        <m:e>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sup>
                                          <m:r>
                                            <a:rPr lang="en-US" b="0" i="1" smtClean="0">
                                              <a:latin typeface="Cambria Math" panose="02040503050406030204" pitchFamily="18" charset="0"/>
                                            </a:rPr>
                                            <m:t>2</m:t>
                                          </m:r>
                                        </m:sup>
                                      </m:sSup>
                                    </m:e>
                                  </m:mr>
                                  <m:mr>
                                    <m:e>
                                      <m:r>
                                        <a:rPr lang="en-US" b="0" i="1" smtClean="0">
                                          <a:latin typeface="Cambria Math" panose="02040503050406030204" pitchFamily="18" charset="0"/>
                                        </a:rPr>
                                        <m:t> 1 </m:t>
                                      </m:r>
                                    </m:e>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2</m:t>
                                          </m:r>
                                        </m:sub>
                                      </m:sSub>
                                    </m:e>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2</m:t>
                                              </m:r>
                                            </m:sub>
                                          </m:sSub>
                                        </m:e>
                                        <m:sup>
                                          <m:r>
                                            <a:rPr lang="en-US" i="1">
                                              <a:latin typeface="Cambria Math" panose="02040503050406030204" pitchFamily="18" charset="0"/>
                                            </a:rPr>
                                            <m:t>2</m:t>
                                          </m:r>
                                        </m:sup>
                                      </m:sSup>
                                    </m:e>
                                  </m:mr>
                                </m:m>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 </m:t>
                                      </m:r>
                                      <m:r>
                                        <a:rPr lang="en-US" b="0" i="1" smtClean="0">
                                          <a:latin typeface="Cambria Math" panose="02040503050406030204" pitchFamily="18" charset="0"/>
                                        </a:rPr>
                                        <m:t>   1     </m:t>
                                      </m:r>
                                    </m:e>
                                    <m:e>
                                      <m:r>
                                        <a:rPr lang="en-US" b="0" i="1" smtClean="0">
                                          <a:latin typeface="Cambria Math" panose="02040503050406030204" pitchFamily="18" charset="0"/>
                                        </a:rPr>
                                        <m:t>…</m:t>
                                      </m:r>
                                    </m:e>
                                    <m:e>
                                      <m:r>
                                        <a:rPr lang="en-US" b="0" i="1" smtClean="0">
                                          <a:latin typeface="Cambria Math" panose="02040503050406030204" pitchFamily="18" charset="0"/>
                                        </a:rPr>
                                        <m:t>     1       </m:t>
                                      </m:r>
                                    </m:e>
                                  </m:mr>
                                  <m:mr>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1</m:t>
                                              </m:r>
                                            </m:sub>
                                          </m:sSub>
                                        </m:e>
                                        <m:sup>
                                          <m:r>
                                            <a:rPr lang="en-US" b="0" i="1" smtClean="0">
                                              <a:latin typeface="Cambria Math" panose="02040503050406030204" pitchFamily="18" charset="0"/>
                                            </a:rPr>
                                            <m:t>3</m:t>
                                          </m:r>
                                        </m:sup>
                                      </m:sSup>
                                    </m:e>
                                    <m:e>
                                      <m:r>
                                        <a:rPr lang="en-US" b="0" i="1" smtClean="0">
                                          <a:latin typeface="Cambria Math" panose="02040503050406030204" pitchFamily="18" charset="0"/>
                                        </a:rPr>
                                        <m:t>…</m:t>
                                      </m:r>
                                    </m:e>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1</m:t>
                                              </m:r>
                                            </m:sub>
                                          </m:sSub>
                                        </m:e>
                                        <m:sup>
                                          <m:r>
                                            <a:rPr lang="en-US" b="0" i="1" smtClean="0">
                                              <a:latin typeface="Cambria Math" panose="02040503050406030204" pitchFamily="18" charset="0"/>
                                            </a:rPr>
                                            <m:t>𝑁</m:t>
                                          </m:r>
                                          <m:r>
                                            <a:rPr lang="en-US" b="0" i="1" smtClean="0">
                                              <a:latin typeface="Cambria Math" panose="02040503050406030204" pitchFamily="18" charset="0"/>
                                            </a:rPr>
                                            <m:t>−1</m:t>
                                          </m:r>
                                        </m:sup>
                                      </m:sSup>
                                    </m:e>
                                  </m:mr>
                                  <m:mr>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2</m:t>
                                              </m:r>
                                            </m:sub>
                                          </m:sSub>
                                        </m:e>
                                        <m:sup>
                                          <m:r>
                                            <a:rPr lang="en-US" b="0" i="1" smtClean="0">
                                              <a:latin typeface="Cambria Math" panose="02040503050406030204" pitchFamily="18" charset="0"/>
                                            </a:rPr>
                                            <m:t>3</m:t>
                                          </m:r>
                                        </m:sup>
                                      </m:sSup>
                                    </m:e>
                                    <m:e>
                                      <m:r>
                                        <a:rPr lang="en-US" b="0" i="1" smtClean="0">
                                          <a:latin typeface="Cambria Math" panose="02040503050406030204" pitchFamily="18" charset="0"/>
                                        </a:rPr>
                                        <m:t>…</m:t>
                                      </m:r>
                                    </m:e>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2</m:t>
                                              </m:r>
                                            </m:sub>
                                          </m:sSub>
                                        </m:e>
                                        <m:sup>
                                          <m:r>
                                            <a:rPr lang="en-US" b="0" i="1" smtClean="0">
                                              <a:latin typeface="Cambria Math" panose="02040503050406030204" pitchFamily="18" charset="0"/>
                                            </a:rPr>
                                            <m:t>𝑁</m:t>
                                          </m:r>
                                          <m:r>
                                            <a:rPr lang="en-US" b="0" i="1" smtClean="0">
                                              <a:latin typeface="Cambria Math" panose="02040503050406030204" pitchFamily="18" charset="0"/>
                                            </a:rPr>
                                            <m:t>−1</m:t>
                                          </m:r>
                                        </m:sup>
                                      </m:sSup>
                                    </m:e>
                                  </m:mr>
                                </m:m>
                              </m:e>
                            </m:mr>
                            <m:m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  </m:t>
                                      </m:r>
                                    </m:e>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3</m:t>
                                          </m:r>
                                        </m:sub>
                                      </m:sSub>
                                    </m:e>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3</m:t>
                                              </m:r>
                                            </m:sub>
                                          </m:sSub>
                                        </m:e>
                                        <m:sup>
                                          <m:r>
                                            <a:rPr lang="en-US" i="1">
                                              <a:latin typeface="Cambria Math" panose="02040503050406030204" pitchFamily="18" charset="0"/>
                                            </a:rPr>
                                            <m:t>2</m:t>
                                          </m:r>
                                        </m:sup>
                                      </m:sSup>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r>
                                        <a:rPr lang="en-US" b="0" i="1" smtClean="0">
                                          <a:latin typeface="Cambria Math" panose="02040503050406030204" pitchFamily="18" charset="0"/>
                                        </a:rPr>
                                        <m:t>1  </m:t>
                                      </m:r>
                                    </m:e>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𝑁</m:t>
                                          </m:r>
                                          <m:r>
                                            <a:rPr lang="en-US" b="0" i="1" smtClean="0">
                                              <a:latin typeface="Cambria Math" panose="02040503050406030204" pitchFamily="18" charset="0"/>
                                            </a:rPr>
                                            <m:t>−1</m:t>
                                          </m:r>
                                        </m:sub>
                                      </m:sSub>
                                    </m:e>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𝑁</m:t>
                                              </m:r>
                                              <m:r>
                                                <a:rPr lang="en-US" b="0" i="1" smtClean="0">
                                                  <a:latin typeface="Cambria Math" panose="02040503050406030204" pitchFamily="18" charset="0"/>
                                                </a:rPr>
                                                <m:t>−1</m:t>
                                              </m:r>
                                            </m:sub>
                                          </m:sSub>
                                        </m:e>
                                        <m:sup>
                                          <m:r>
                                            <a:rPr lang="en-US" i="1">
                                              <a:latin typeface="Cambria Math" panose="02040503050406030204" pitchFamily="18" charset="0"/>
                                            </a:rPr>
                                            <m:t>2</m:t>
                                          </m:r>
                                        </m:sup>
                                      </m:sSup>
                                    </m:e>
                                  </m:mr>
                                </m:m>
                              </m:e>
                              <m:e>
                                <m:m>
                                  <m:mPr>
                                    <m:mcs>
                                      <m:mc>
                                        <m:mcPr>
                                          <m:count m:val="3"/>
                                          <m:mcJc m:val="center"/>
                                        </m:mcPr>
                                      </m:mc>
                                    </m:mcs>
                                    <m:ctrlPr>
                                      <a:rPr lang="en-US" b="0" i="1" smtClean="0">
                                        <a:latin typeface="Cambria Math" panose="02040503050406030204" pitchFamily="18" charset="0"/>
                                      </a:rPr>
                                    </m:ctrlPr>
                                  </m:mPr>
                                  <m:mr>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3</m:t>
                                              </m:r>
                                            </m:sub>
                                          </m:sSub>
                                        </m:e>
                                        <m:sup>
                                          <m:r>
                                            <a:rPr lang="en-US" b="0" i="1" smtClean="0">
                                              <a:latin typeface="Cambria Math" panose="02040503050406030204" pitchFamily="18" charset="0"/>
                                            </a:rPr>
                                            <m:t>3</m:t>
                                          </m:r>
                                        </m:sup>
                                      </m:sSup>
                                      <m:r>
                                        <a:rPr lang="en-US" b="0" i="1" smtClean="0">
                                          <a:latin typeface="Cambria Math" panose="02040503050406030204" pitchFamily="18" charset="0"/>
                                        </a:rPr>
                                        <m:t> </m:t>
                                      </m:r>
                                    </m:e>
                                    <m:e>
                                      <m:r>
                                        <a:rPr lang="en-US" b="0" i="1" smtClean="0">
                                          <a:latin typeface="Cambria Math" panose="02040503050406030204" pitchFamily="18" charset="0"/>
                                        </a:rPr>
                                        <m:t>…</m:t>
                                      </m:r>
                                    </m:e>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3</m:t>
                                              </m:r>
                                            </m:sub>
                                          </m:sSub>
                                        </m:e>
                                        <m:sup>
                                          <m:r>
                                            <a:rPr lang="en-US" b="0" i="1" smtClean="0">
                                              <a:latin typeface="Cambria Math" panose="02040503050406030204" pitchFamily="18" charset="0"/>
                                            </a:rPr>
                                            <m:t>𝑁</m:t>
                                          </m:r>
                                          <m:r>
                                            <a:rPr lang="en-US" b="0" i="1" smtClean="0">
                                              <a:latin typeface="Cambria Math" panose="02040503050406030204" pitchFamily="18" charset="0"/>
                                            </a:rPr>
                                            <m:t>−1</m:t>
                                          </m:r>
                                        </m:sup>
                                      </m:sSup>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𝑁</m:t>
                                              </m:r>
                                              <m:r>
                                                <a:rPr lang="en-US" b="0" i="1" smtClean="0">
                                                  <a:latin typeface="Cambria Math" panose="02040503050406030204" pitchFamily="18" charset="0"/>
                                                </a:rPr>
                                                <m:t>−1</m:t>
                                              </m:r>
                                            </m:sub>
                                          </m:sSub>
                                        </m:e>
                                        <m:sup>
                                          <m:r>
                                            <a:rPr lang="en-US" b="0" i="1" smtClean="0">
                                              <a:latin typeface="Cambria Math" panose="02040503050406030204" pitchFamily="18" charset="0"/>
                                            </a:rPr>
                                            <m:t>3</m:t>
                                          </m:r>
                                        </m:sup>
                                      </m:sSup>
                                    </m:e>
                                    <m:e>
                                      <m:r>
                                        <a:rPr lang="en-US" b="0" i="1" smtClean="0">
                                          <a:latin typeface="Cambria Math" panose="02040503050406030204" pitchFamily="18" charset="0"/>
                                        </a:rPr>
                                        <m:t>…</m:t>
                                      </m:r>
                                    </m:e>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𝑁</m:t>
                                              </m:r>
                                              <m:r>
                                                <a:rPr lang="en-US" b="0" i="1" smtClean="0">
                                                  <a:latin typeface="Cambria Math" panose="02040503050406030204" pitchFamily="18" charset="0"/>
                                                </a:rPr>
                                                <m:t>−1</m:t>
                                              </m:r>
                                            </m:sub>
                                          </m:sSub>
                                        </m:e>
                                        <m:sup>
                                          <m:r>
                                            <a:rPr lang="en-US" b="0" i="1" smtClean="0">
                                              <a:latin typeface="Cambria Math" panose="02040503050406030204" pitchFamily="18" charset="0"/>
                                            </a:rPr>
                                            <m:t>𝑁</m:t>
                                          </m:r>
                                          <m:r>
                                            <a:rPr lang="en-US" b="0" i="1" smtClean="0">
                                              <a:latin typeface="Cambria Math" panose="02040503050406030204" pitchFamily="18" charset="0"/>
                                            </a:rPr>
                                            <m:t>−1</m:t>
                                          </m:r>
                                        </m:sup>
                                      </m:sSup>
                                    </m:e>
                                  </m:mr>
                                </m:m>
                              </m:e>
                            </m:mr>
                          </m:m>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m>
                                  <m:mPr>
                                    <m:mcs>
                                      <m:mc>
                                        <m:mcPr>
                                          <m:count m:val="1"/>
                                          <m:mcJc m:val="center"/>
                                        </m:mcPr>
                                      </m:mc>
                                    </m:mcs>
                                    <m:ctrlPr>
                                      <a:rPr lang="pt-BR" i="1">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0</m:t>
                                          </m:r>
                                        </m:sub>
                                      </m:sSub>
                                    </m:e>
                                  </m:mr>
                                  <m:mr>
                                    <m:e>
                                      <m:sSub>
                                        <m:sSubPr>
                                          <m:ctrlPr>
                                            <a:rPr lang="pt-BR" i="1">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1</m:t>
                                          </m:r>
                                        </m:sub>
                                      </m:sSub>
                                    </m:e>
                                  </m:mr>
                                </m:m>
                              </m:e>
                            </m:mr>
                            <m:m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2</m:t>
                                          </m:r>
                                        </m:sub>
                                      </m:sSub>
                                    </m:e>
                                  </m:mr>
                                  <m:mr>
                                    <m:e>
                                      <m:m>
                                        <m:mPr>
                                          <m:mcs>
                                            <m:mc>
                                              <m:mcPr>
                                                <m:count m:val="1"/>
                                                <m:mcJc m:val="center"/>
                                              </m:mcPr>
                                            </m:mc>
                                          </m:mcs>
                                          <m:ctrlPr>
                                            <a:rPr lang="pt-BR" i="1">
                                              <a:latin typeface="Cambria Math" panose="02040503050406030204" pitchFamily="18" charset="0"/>
                                            </a:rPr>
                                          </m:ctrlPr>
                                        </m:mPr>
                                        <m:mr>
                                          <m:e>
                                            <m:m>
                                              <m:mPr>
                                                <m:mcs>
                                                  <m:mc>
                                                    <m:mcPr>
                                                      <m:count m:val="1"/>
                                                      <m:mcJc m:val="center"/>
                                                    </m:mcPr>
                                                  </m:mc>
                                                </m:mcs>
                                                <m:ctrlPr>
                                                  <a:rPr lang="pt-BR" i="1" smtClean="0">
                                                    <a:latin typeface="Cambria Math" panose="02040503050406030204" pitchFamily="18" charset="0"/>
                                                  </a:rPr>
                                                </m:ctrlPr>
                                              </m:mPr>
                                              <m:mr>
                                                <m:e>
                                                  <m:sSub>
                                                    <m:sSubPr>
                                                      <m:ctrlPr>
                                                        <a:rPr lang="pt-BR" i="1">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3</m:t>
                                                      </m:r>
                                                    </m:sub>
                                                  </m:sSub>
                                                </m:e>
                                              </m:mr>
                                              <m:mr>
                                                <m:e>
                                                  <m:r>
                                                    <a:rPr lang="pt-BR" i="1" smtClean="0">
                                                      <a:latin typeface="Cambria Math" panose="02040503050406030204" pitchFamily="18" charset="0"/>
                                                    </a:rPr>
                                                    <m:t>⋮</m:t>
                                                  </m:r>
                                                </m:e>
                                              </m:mr>
                                            </m:m>
                                          </m:e>
                                        </m:mr>
                                        <m:mr>
                                          <m:e>
                                            <m:sSub>
                                              <m:sSubPr>
                                                <m:ctrlPr>
                                                  <a:rPr lang="pt-BR" i="1">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𝑁</m:t>
                                                </m:r>
                                                <m:r>
                                                  <a:rPr lang="en-US" i="1">
                                                    <a:latin typeface="Cambria Math" panose="02040503050406030204" pitchFamily="18" charset="0"/>
                                                  </a:rPr>
                                                  <m:t>−1</m:t>
                                                </m:r>
                                              </m:sub>
                                            </m:sSub>
                                          </m:e>
                                        </m:mr>
                                      </m:m>
                                    </m:e>
                                  </m:mr>
                                </m:m>
                              </m:e>
                            </m:mr>
                          </m:m>
                        </m:e>
                      </m:d>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04800" y="2518206"/>
                <a:ext cx="8610600" cy="169225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p:cNvSpPr>
                <a:spLocks noGrp="1"/>
              </p:cNvSpPr>
              <p:nvPr>
                <p:ph idx="1"/>
              </p:nvPr>
            </p:nvSpPr>
            <p:spPr>
              <a:xfrm>
                <a:off x="647700" y="4925514"/>
                <a:ext cx="7886700" cy="1114792"/>
              </a:xfrm>
            </p:spPr>
            <p:txBody>
              <a:bodyPr>
                <a:normAutofit/>
              </a:bodyPr>
              <a:lstStyle/>
              <a:p>
                <a:r>
                  <a:rPr lang="en-US" dirty="0"/>
                  <a:t>F(z) = f</a:t>
                </a:r>
                <a:r>
                  <a:rPr lang="en-US" baseline="-25000" dirty="0"/>
                  <a:t>0</a:t>
                </a:r>
                <a:r>
                  <a:rPr lang="en-US" dirty="0"/>
                  <a:t> + f</a:t>
                </a:r>
                <a:r>
                  <a:rPr lang="en-US" baseline="-25000" dirty="0"/>
                  <a:t>1</a:t>
                </a:r>
                <a:r>
                  <a:rPr lang="en-US" dirty="0"/>
                  <a:t>z + f</a:t>
                </a:r>
                <a:r>
                  <a:rPr lang="en-US" baseline="-25000" dirty="0"/>
                  <a:t>2</a:t>
                </a:r>
                <a:r>
                  <a:rPr lang="en-US" dirty="0"/>
                  <a:t>z</a:t>
                </a:r>
                <a:r>
                  <a:rPr lang="en-US" baseline="30000" dirty="0"/>
                  <a:t>2</a:t>
                </a:r>
                <a:r>
                  <a:rPr lang="en-US" dirty="0"/>
                  <a:t> + f</a:t>
                </a:r>
                <a:r>
                  <a:rPr lang="en-US" baseline="-25000" dirty="0"/>
                  <a:t>3</a:t>
                </a:r>
                <a:r>
                  <a:rPr lang="en-US" dirty="0"/>
                  <a:t>z</a:t>
                </a:r>
                <a:r>
                  <a:rPr lang="en-US" baseline="30000" dirty="0"/>
                  <a:t>3</a:t>
                </a:r>
                <a:r>
                  <a:rPr lang="en-US" dirty="0"/>
                  <a:t> + …</a:t>
                </a:r>
              </a:p>
              <a:p>
                <a14:m>
                  <m:oMath xmlns:m="http://schemas.openxmlformats.org/officeDocument/2006/math">
                    <m:r>
                      <a:rPr lang="en-US" i="1">
                        <a:latin typeface="Cambria Math" panose="02040503050406030204" pitchFamily="18" charset="0"/>
                      </a:rPr>
                      <m:t>𝑧</m:t>
                    </m:r>
                    <m:r>
                      <a:rPr lang="en-US" b="0" i="1" baseline="-25000" smtClean="0">
                        <a:latin typeface="Cambria Math" panose="02040503050406030204" pitchFamily="18" charset="0"/>
                      </a:rPr>
                      <m:t>𝑘</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𝑘</m:t>
                        </m:r>
                        <m:r>
                          <a:rPr lang="en-US" i="1" smtClean="0">
                            <a:solidFill>
                              <a:schemeClr val="tx1"/>
                            </a:solidFill>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sup>
                    </m:sSup>
                  </m:oMath>
                </a14:m>
                <a:endParaRPr lang="en-US" dirty="0"/>
              </a:p>
            </p:txBody>
          </p:sp>
        </mc:Choice>
        <mc:Fallback xmlns="">
          <p:sp>
            <p:nvSpPr>
              <p:cNvPr id="16" name="Content Placeholder 2"/>
              <p:cNvSpPr>
                <a:spLocks noGrp="1" noRot="1" noChangeAspect="1" noMove="1" noResize="1" noEditPoints="1" noAdjustHandles="1" noChangeArrowheads="1" noChangeShapeType="1" noTextEdit="1"/>
              </p:cNvSpPr>
              <p:nvPr>
                <p:ph idx="1"/>
              </p:nvPr>
            </p:nvSpPr>
            <p:spPr>
              <a:xfrm>
                <a:off x="647700" y="4925514"/>
                <a:ext cx="7886700" cy="1114792"/>
              </a:xfrm>
              <a:blipFill>
                <a:blip r:embed="rId4"/>
                <a:stretch>
                  <a:fillRect l="-1391" t="-9290"/>
                </a:stretch>
              </a:blipFill>
            </p:spPr>
            <p:txBody>
              <a:bodyPr/>
              <a:lstStyle/>
              <a:p>
                <a:r>
                  <a:rPr lang="en-US">
                    <a:noFill/>
                  </a:rPr>
                  <a:t> </a:t>
                </a:r>
              </a:p>
            </p:txBody>
          </p:sp>
        </mc:Fallback>
      </mc:AlternateContent>
    </p:spTree>
    <p:extLst>
      <p:ext uri="{BB962C8B-B14F-4D97-AF65-F5344CB8AC3E}">
        <p14:creationId xmlns:p14="http://schemas.microsoft.com/office/powerpoint/2010/main" val="268089443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Divide-and-conquer is possible because of linearity …</a:t>
            </a:r>
          </a:p>
        </p:txBody>
      </p:sp>
      <p:sp>
        <p:nvSpPr>
          <p:cNvPr id="4" name="TextBox 3"/>
          <p:cNvSpPr txBox="1"/>
          <p:nvPr/>
        </p:nvSpPr>
        <p:spPr>
          <a:xfrm>
            <a:off x="3183468" y="2716768"/>
            <a:ext cx="362600" cy="461665"/>
          </a:xfrm>
          <a:prstGeom prst="rect">
            <a:avLst/>
          </a:prstGeom>
          <a:noFill/>
        </p:spPr>
        <p:txBody>
          <a:bodyPr wrap="none" rtlCol="0">
            <a:spAutoFit/>
          </a:bodyPr>
          <a:lstStyle/>
          <a:p>
            <a:r>
              <a:rPr lang="en-US" sz="2400" dirty="0"/>
              <a:t>A</a:t>
            </a:r>
          </a:p>
        </p:txBody>
      </p:sp>
      <p:sp>
        <p:nvSpPr>
          <p:cNvPr id="6" name="TextBox 5"/>
          <p:cNvSpPr txBox="1"/>
          <p:nvPr/>
        </p:nvSpPr>
        <p:spPr>
          <a:xfrm>
            <a:off x="3183468" y="3063952"/>
            <a:ext cx="351378" cy="461665"/>
          </a:xfrm>
          <a:prstGeom prst="rect">
            <a:avLst/>
          </a:prstGeom>
          <a:noFill/>
        </p:spPr>
        <p:txBody>
          <a:bodyPr wrap="none" rtlCol="0">
            <a:spAutoFit/>
          </a:bodyPr>
          <a:lstStyle/>
          <a:p>
            <a:r>
              <a:rPr lang="en-US" sz="2400" dirty="0"/>
              <a:t>B</a:t>
            </a:r>
          </a:p>
        </p:txBody>
      </p:sp>
      <p:sp>
        <p:nvSpPr>
          <p:cNvPr id="7" name="TextBox 6"/>
          <p:cNvSpPr txBox="1"/>
          <p:nvPr/>
        </p:nvSpPr>
        <p:spPr>
          <a:xfrm>
            <a:off x="2971800" y="4796135"/>
            <a:ext cx="821059" cy="461665"/>
          </a:xfrm>
          <a:prstGeom prst="rect">
            <a:avLst/>
          </a:prstGeom>
          <a:noFill/>
        </p:spPr>
        <p:txBody>
          <a:bodyPr wrap="none" rtlCol="0">
            <a:spAutoFit/>
          </a:bodyPr>
          <a:lstStyle/>
          <a:p>
            <a:r>
              <a:rPr lang="en-US" sz="2400" dirty="0"/>
              <a:t>A + B</a:t>
            </a:r>
          </a:p>
        </p:txBody>
      </p:sp>
      <p:cxnSp>
        <p:nvCxnSpPr>
          <p:cNvPr id="9" name="Straight Arrow Connector 8"/>
          <p:cNvCxnSpPr/>
          <p:nvPr/>
        </p:nvCxnSpPr>
        <p:spPr>
          <a:xfrm>
            <a:off x="3338318" y="3818493"/>
            <a:ext cx="0" cy="6011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76400" y="3852128"/>
            <a:ext cx="1589794" cy="461665"/>
          </a:xfrm>
          <a:prstGeom prst="rect">
            <a:avLst/>
          </a:prstGeom>
          <a:noFill/>
        </p:spPr>
        <p:txBody>
          <a:bodyPr wrap="none" rtlCol="0">
            <a:spAutoFit/>
          </a:bodyPr>
          <a:lstStyle/>
          <a:p>
            <a:r>
              <a:rPr lang="en-US" sz="2400" dirty="0">
                <a:solidFill>
                  <a:srgbClr val="0070C0"/>
                </a:solidFill>
              </a:rPr>
              <a:t>1. Sum first</a:t>
            </a:r>
          </a:p>
        </p:txBody>
      </p:sp>
      <p:sp>
        <p:nvSpPr>
          <p:cNvPr id="11" name="TextBox 10"/>
          <p:cNvSpPr txBox="1"/>
          <p:nvPr/>
        </p:nvSpPr>
        <p:spPr>
          <a:xfrm>
            <a:off x="2713883" y="5253335"/>
            <a:ext cx="3144643" cy="461665"/>
          </a:xfrm>
          <a:prstGeom prst="rect">
            <a:avLst/>
          </a:prstGeom>
          <a:noFill/>
        </p:spPr>
        <p:txBody>
          <a:bodyPr wrap="none" rtlCol="0">
            <a:spAutoFit/>
          </a:bodyPr>
          <a:lstStyle/>
          <a:p>
            <a:r>
              <a:rPr lang="en-US" sz="2400" dirty="0">
                <a:solidFill>
                  <a:srgbClr val="0070C0"/>
                </a:solidFill>
              </a:rPr>
              <a:t>2. Then convolve with C</a:t>
            </a:r>
          </a:p>
        </p:txBody>
      </p:sp>
      <p:cxnSp>
        <p:nvCxnSpPr>
          <p:cNvPr id="13" name="Straight Arrow Connector 12"/>
          <p:cNvCxnSpPr/>
          <p:nvPr/>
        </p:nvCxnSpPr>
        <p:spPr>
          <a:xfrm>
            <a:off x="3962400" y="5029200"/>
            <a:ext cx="8255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133934" y="2901434"/>
            <a:ext cx="9144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121234" y="3272391"/>
            <a:ext cx="9144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47100" y="2286000"/>
            <a:ext cx="2483565" cy="461665"/>
          </a:xfrm>
          <a:prstGeom prst="rect">
            <a:avLst/>
          </a:prstGeom>
          <a:noFill/>
        </p:spPr>
        <p:txBody>
          <a:bodyPr wrap="none" rtlCol="0">
            <a:spAutoFit/>
          </a:bodyPr>
          <a:lstStyle/>
          <a:p>
            <a:r>
              <a:rPr lang="en-US" sz="2400" dirty="0">
                <a:solidFill>
                  <a:srgbClr val="FF0000"/>
                </a:solidFill>
              </a:rPr>
              <a:t>1. Convolve with C</a:t>
            </a:r>
          </a:p>
        </p:txBody>
      </p:sp>
      <mc:AlternateContent xmlns:mc="http://schemas.openxmlformats.org/markup-compatibility/2006" xmlns:a14="http://schemas.microsoft.com/office/drawing/2010/main">
        <mc:Choice Requires="a14">
          <p:sp>
            <p:nvSpPr>
              <p:cNvPr id="18" name="TextBox 17"/>
              <p:cNvSpPr txBox="1"/>
              <p:nvPr/>
            </p:nvSpPr>
            <p:spPr>
              <a:xfrm>
                <a:off x="5415833" y="2716768"/>
                <a:ext cx="931665" cy="461665"/>
              </a:xfrm>
              <a:prstGeom prst="rect">
                <a:avLst/>
              </a:prstGeom>
              <a:noFill/>
            </p:spPr>
            <p:txBody>
              <a:bodyPr wrap="none" rtlCol="0">
                <a:spAutoFit/>
              </a:bodyPr>
              <a:lstStyle/>
              <a:p>
                <a:r>
                  <a:rPr lang="en-US" sz="2400" dirty="0"/>
                  <a:t>A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C</a:t>
                </a:r>
              </a:p>
            </p:txBody>
          </p:sp>
        </mc:Choice>
        <mc:Fallback xmlns="">
          <p:sp>
            <p:nvSpPr>
              <p:cNvPr id="18" name="TextBox 17"/>
              <p:cNvSpPr txBox="1">
                <a:spLocks noRot="1" noChangeAspect="1" noMove="1" noResize="1" noEditPoints="1" noAdjustHandles="1" noChangeArrowheads="1" noChangeShapeType="1" noTextEdit="1"/>
              </p:cNvSpPr>
              <p:nvPr/>
            </p:nvSpPr>
            <p:spPr>
              <a:xfrm>
                <a:off x="5415833" y="2716768"/>
                <a:ext cx="931665" cy="461665"/>
              </a:xfrm>
              <a:prstGeom prst="rect">
                <a:avLst/>
              </a:prstGeom>
              <a:blipFill>
                <a:blip r:embed="rId3"/>
                <a:stretch>
                  <a:fillRect l="-9804" t="-10667" r="-9150"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415833" y="3096973"/>
                <a:ext cx="920445" cy="461665"/>
              </a:xfrm>
              <a:prstGeom prst="rect">
                <a:avLst/>
              </a:prstGeom>
              <a:noFill/>
            </p:spPr>
            <p:txBody>
              <a:bodyPr wrap="none" rtlCol="0">
                <a:spAutoFit/>
              </a:bodyPr>
              <a:lstStyle/>
              <a:p>
                <a:r>
                  <a:rPr lang="en-US" sz="2400" dirty="0"/>
                  <a:t>B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C</a:t>
                </a:r>
              </a:p>
            </p:txBody>
          </p:sp>
        </mc:Choice>
        <mc:Fallback xmlns="">
          <p:sp>
            <p:nvSpPr>
              <p:cNvPr id="19" name="TextBox 18"/>
              <p:cNvSpPr txBox="1">
                <a:spLocks noRot="1" noChangeAspect="1" noMove="1" noResize="1" noEditPoints="1" noAdjustHandles="1" noChangeArrowheads="1" noChangeShapeType="1" noTextEdit="1"/>
              </p:cNvSpPr>
              <p:nvPr/>
            </p:nvSpPr>
            <p:spPr>
              <a:xfrm>
                <a:off x="5415833" y="3096973"/>
                <a:ext cx="920445" cy="461665"/>
              </a:xfrm>
              <a:prstGeom prst="rect">
                <a:avLst/>
              </a:prstGeom>
              <a:blipFill>
                <a:blip r:embed="rId4"/>
                <a:stretch>
                  <a:fillRect l="-9934" t="-10526" r="-9272"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753681" y="4072610"/>
                <a:ext cx="2028119" cy="1200329"/>
              </a:xfrm>
              <a:prstGeom prst="rect">
                <a:avLst/>
              </a:prstGeom>
              <a:noFill/>
            </p:spPr>
            <p:txBody>
              <a:bodyPr wrap="none" rtlCol="0">
                <a:spAutoFit/>
              </a:bodyPr>
              <a:lstStyle/>
              <a:p>
                <a:pPr algn="ctr"/>
                <a:r>
                  <a:rPr lang="en-US" sz="2400" dirty="0"/>
                  <a:t>A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C  + B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C</a:t>
                </a:r>
              </a:p>
              <a:p>
                <a:pPr algn="ctr"/>
                <a:r>
                  <a:rPr lang="en-US" sz="2400" dirty="0"/>
                  <a:t>=</a:t>
                </a:r>
              </a:p>
              <a:p>
                <a:pPr algn="ctr"/>
                <a:r>
                  <a:rPr lang="en-US" sz="2400" dirty="0"/>
                  <a:t>(A + B)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C</a:t>
                </a:r>
              </a:p>
            </p:txBody>
          </p:sp>
        </mc:Choice>
        <mc:Fallback xmlns="">
          <p:sp>
            <p:nvSpPr>
              <p:cNvPr id="21" name="TextBox 20"/>
              <p:cNvSpPr txBox="1">
                <a:spLocks noRot="1" noChangeAspect="1" noMove="1" noResize="1" noEditPoints="1" noAdjustHandles="1" noChangeArrowheads="1" noChangeShapeType="1" noTextEdit="1"/>
              </p:cNvSpPr>
              <p:nvPr/>
            </p:nvSpPr>
            <p:spPr>
              <a:xfrm>
                <a:off x="4753681" y="4072610"/>
                <a:ext cx="2028119" cy="1200329"/>
              </a:xfrm>
              <a:prstGeom prst="rect">
                <a:avLst/>
              </a:prstGeom>
              <a:blipFill>
                <a:blip r:embed="rId5"/>
                <a:stretch>
                  <a:fillRect l="-4204" t="-4061" r="-3904" b="-10660"/>
                </a:stretch>
              </a:blipFill>
            </p:spPr>
            <p:txBody>
              <a:bodyPr/>
              <a:lstStyle/>
              <a:p>
                <a:r>
                  <a:rPr lang="en-US">
                    <a:noFill/>
                  </a:rPr>
                  <a:t> </a:t>
                </a:r>
              </a:p>
            </p:txBody>
          </p:sp>
        </mc:Fallback>
      </mc:AlternateContent>
      <p:cxnSp>
        <p:nvCxnSpPr>
          <p:cNvPr id="22" name="Straight Arrow Connector 21"/>
          <p:cNvCxnSpPr/>
          <p:nvPr/>
        </p:nvCxnSpPr>
        <p:spPr>
          <a:xfrm>
            <a:off x="5743006" y="3433284"/>
            <a:ext cx="0" cy="6011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791540" y="3505200"/>
            <a:ext cx="1710725" cy="461665"/>
          </a:xfrm>
          <a:prstGeom prst="rect">
            <a:avLst/>
          </a:prstGeom>
          <a:noFill/>
        </p:spPr>
        <p:txBody>
          <a:bodyPr wrap="none" rtlCol="0">
            <a:spAutoFit/>
          </a:bodyPr>
          <a:lstStyle/>
          <a:p>
            <a:r>
              <a:rPr lang="en-US" sz="2400" dirty="0">
                <a:solidFill>
                  <a:srgbClr val="FF0000"/>
                </a:solidFill>
              </a:rPr>
              <a:t>2. Then sum</a:t>
            </a:r>
          </a:p>
        </p:txBody>
      </p:sp>
    </p:spTree>
    <p:extLst>
      <p:ext uri="{BB962C8B-B14F-4D97-AF65-F5344CB8AC3E}">
        <p14:creationId xmlns:p14="http://schemas.microsoft.com/office/powerpoint/2010/main" val="4690812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definition of linearity</a:t>
            </a:r>
          </a:p>
        </p:txBody>
      </p:sp>
      <p:sp>
        <p:nvSpPr>
          <p:cNvPr id="3" name="Content Placeholder 2"/>
          <p:cNvSpPr>
            <a:spLocks noGrp="1"/>
          </p:cNvSpPr>
          <p:nvPr>
            <p:ph idx="1"/>
          </p:nvPr>
        </p:nvSpPr>
        <p:spPr/>
        <p:txBody>
          <a:bodyPr>
            <a:normAutofit/>
          </a:bodyPr>
          <a:lstStyle/>
          <a:p>
            <a:r>
              <a:rPr lang="en-US" dirty="0"/>
              <a:t>A function f is linear if and only if:</a:t>
            </a:r>
          </a:p>
          <a:p>
            <a:endParaRPr lang="en-US" dirty="0"/>
          </a:p>
          <a:p>
            <a:pPr lvl="1"/>
            <a:r>
              <a:rPr lang="en-US" dirty="0"/>
              <a:t>f(x + y) = f(x) + f(y) </a:t>
            </a:r>
          </a:p>
          <a:p>
            <a:pPr lvl="1"/>
            <a:r>
              <a:rPr lang="en-US" dirty="0" err="1"/>
              <a:t>af</a:t>
            </a:r>
            <a:r>
              <a:rPr lang="en-US" dirty="0"/>
              <a:t>(x) = f(ax)</a:t>
            </a:r>
          </a:p>
          <a:p>
            <a:pPr lvl="1"/>
            <a:endParaRPr lang="en-US" dirty="0"/>
          </a:p>
          <a:p>
            <a:pPr lvl="1"/>
            <a:endParaRPr lang="en-US" dirty="0"/>
          </a:p>
        </p:txBody>
      </p:sp>
    </p:spTree>
    <p:extLst>
      <p:ext uri="{BB962C8B-B14F-4D97-AF65-F5344CB8AC3E}">
        <p14:creationId xmlns:p14="http://schemas.microsoft.com/office/powerpoint/2010/main" val="4068356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126"/>
            <a:ext cx="8362950" cy="1325563"/>
          </a:xfrm>
        </p:spPr>
        <p:txBody>
          <a:bodyPr/>
          <a:lstStyle/>
          <a:p>
            <a:r>
              <a:rPr lang="en-US" dirty="0"/>
              <a:t>Switch between band pass vs band stop</a:t>
            </a:r>
          </a:p>
        </p:txBody>
      </p:sp>
      <p:sp>
        <p:nvSpPr>
          <p:cNvPr id="3" name="Rectangle 2"/>
          <p:cNvSpPr/>
          <p:nvPr/>
        </p:nvSpPr>
        <p:spPr>
          <a:xfrm>
            <a:off x="381000" y="1905000"/>
            <a:ext cx="8561959" cy="307777"/>
          </a:xfrm>
          <a:prstGeom prst="rect">
            <a:avLst/>
          </a:prstGeom>
        </p:spPr>
        <p:txBody>
          <a:bodyPr wrap="none">
            <a:spAutoFit/>
          </a:bodyPr>
          <a:lstStyle/>
          <a:p>
            <a:r>
              <a:rPr lang="en-US" sz="1400" dirty="0">
                <a:latin typeface="Courier New" panose="02070309020205020404" pitchFamily="49" charset="0"/>
                <a:cs typeface="Courier New" panose="02070309020205020404" pitchFamily="49" charset="0"/>
              </a:rPr>
              <a:t>kernel = </a:t>
            </a:r>
            <a:r>
              <a:rPr lang="en-US" sz="1400" dirty="0" err="1">
                <a:latin typeface="Courier New" panose="02070309020205020404" pitchFamily="49" charset="0"/>
                <a:cs typeface="Courier New" panose="02070309020205020404" pitchFamily="49" charset="0"/>
              </a:rPr>
              <a:t>scipy.signal.</a:t>
            </a:r>
            <a:r>
              <a:rPr lang="en-US" sz="1400" b="1" dirty="0" err="1">
                <a:latin typeface="Courier New" panose="02070309020205020404" pitchFamily="49" charset="0"/>
                <a:cs typeface="Courier New" panose="02070309020205020404" pitchFamily="49" charset="0"/>
              </a:rPr>
              <a:t>firwin</a:t>
            </a:r>
            <a:r>
              <a:rPr lang="en-US" sz="1400" dirty="0">
                <a:latin typeface="Courier New" panose="02070309020205020404" pitchFamily="49" charset="0"/>
                <a:cs typeface="Courier New" panose="02070309020205020404" pitchFamily="49" charset="0"/>
              </a:rPr>
              <a:t>(n, </a:t>
            </a:r>
            <a:r>
              <a:rPr lang="en-US" sz="1400" dirty="0">
                <a:solidFill>
                  <a:srgbClr val="C00000"/>
                </a:solidFill>
                <a:latin typeface="Courier New" panose="02070309020205020404" pitchFamily="49" charset="0"/>
                <a:cs typeface="Courier New" panose="02070309020205020404" pitchFamily="49" charset="0"/>
              </a:rPr>
              <a:t>[f1 / </a:t>
            </a:r>
            <a:r>
              <a:rPr lang="en-US" sz="1400" dirty="0" err="1">
                <a:solidFill>
                  <a:srgbClr val="C00000"/>
                </a:solidFill>
                <a:latin typeface="Courier New" panose="02070309020205020404" pitchFamily="49" charset="0"/>
                <a:cs typeface="Courier New" panose="02070309020205020404" pitchFamily="49" charset="0"/>
              </a:rPr>
              <a:t>nyquist</a:t>
            </a:r>
            <a:r>
              <a:rPr lang="en-US" sz="1400" dirty="0">
                <a:solidFill>
                  <a:srgbClr val="C00000"/>
                </a:solidFill>
                <a:latin typeface="Courier New" panose="02070309020205020404" pitchFamily="49" charset="0"/>
                <a:cs typeface="Courier New" panose="02070309020205020404" pitchFamily="49" charset="0"/>
              </a:rPr>
              <a:t>, f2 / </a:t>
            </a:r>
            <a:r>
              <a:rPr lang="en-US" sz="1400" dirty="0" err="1">
                <a:solidFill>
                  <a:srgbClr val="C00000"/>
                </a:solidFill>
                <a:latin typeface="Courier New" panose="02070309020205020404" pitchFamily="49" charset="0"/>
                <a:cs typeface="Courier New" panose="02070309020205020404" pitchFamily="49" charset="0"/>
              </a:rPr>
              <a:t>nyquist</a:t>
            </a:r>
            <a:r>
              <a:rPr lang="en-US" sz="1400" dirty="0">
                <a:solidFill>
                  <a:srgbClr val="C00000"/>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err="1">
                <a:solidFill>
                  <a:schemeClr val="accent1"/>
                </a:solidFill>
                <a:latin typeface="Courier New" panose="02070309020205020404" pitchFamily="49" charset="0"/>
                <a:cs typeface="Courier New" panose="02070309020205020404" pitchFamily="49" charset="0"/>
              </a:rPr>
              <a:t>pass_zero</a:t>
            </a:r>
            <a:r>
              <a:rPr lang="en-US" sz="1400" dirty="0">
                <a:solidFill>
                  <a:schemeClr val="accent1"/>
                </a:solidFill>
                <a:latin typeface="Courier New" panose="02070309020205020404" pitchFamily="49" charset="0"/>
                <a:cs typeface="Courier New" panose="02070309020205020404" pitchFamily="49" charset="0"/>
              </a:rPr>
              <a:t>=False</a:t>
            </a:r>
            <a:r>
              <a:rPr lang="en-US" sz="1400" dirty="0">
                <a:latin typeface="Courier New" panose="02070309020205020404" pitchFamily="49" charset="0"/>
                <a:cs typeface="Courier New" panose="02070309020205020404" pitchFamily="49" charset="0"/>
              </a:rPr>
              <a:t>)</a:t>
            </a:r>
          </a:p>
        </p:txBody>
      </p:sp>
      <p:pic>
        <p:nvPicPr>
          <p:cNvPr id="1026" name="Picture 2" descr="Op-Amps as Active Band-Pass and Active Band-Reject Filters - Video Tutorial"/>
          <p:cNvPicPr>
            <a:picLocks noChangeAspect="1" noChangeArrowheads="1"/>
          </p:cNvPicPr>
          <p:nvPr/>
        </p:nvPicPr>
        <p:blipFill rotWithShape="1">
          <a:blip r:embed="rId3">
            <a:extLst>
              <a:ext uri="{28A0092B-C50C-407E-A947-70E740481C1C}">
                <a14:useLocalDpi xmlns:a14="http://schemas.microsoft.com/office/drawing/2010/main" val="0"/>
              </a:ext>
            </a:extLst>
          </a:blip>
          <a:srcRect t="51040"/>
          <a:stretch/>
        </p:blipFill>
        <p:spPr bwMode="auto">
          <a:xfrm>
            <a:off x="1981200" y="4724400"/>
            <a:ext cx="5067300" cy="184028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2857500" y="5295900"/>
            <a:ext cx="0" cy="685800"/>
          </a:xfrm>
          <a:prstGeom prst="line">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67100" y="5295900"/>
            <a:ext cx="0" cy="685800"/>
          </a:xfrm>
          <a:prstGeom prst="line">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10200" y="5257800"/>
            <a:ext cx="0" cy="685800"/>
          </a:xfrm>
          <a:prstGeom prst="line">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210300" y="5257800"/>
            <a:ext cx="0" cy="685800"/>
          </a:xfrm>
          <a:prstGeom prst="line">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667001" y="4934700"/>
            <a:ext cx="372218" cy="369332"/>
          </a:xfrm>
          <a:prstGeom prst="rect">
            <a:avLst/>
          </a:prstGeom>
          <a:noFill/>
        </p:spPr>
        <p:txBody>
          <a:bodyPr wrap="none" rtlCol="0">
            <a:spAutoFit/>
          </a:bodyPr>
          <a:lstStyle/>
          <a:p>
            <a:r>
              <a:rPr lang="en-US" dirty="0">
                <a:solidFill>
                  <a:srgbClr val="C00000"/>
                </a:solidFill>
              </a:rPr>
              <a:t>f1</a:t>
            </a:r>
          </a:p>
        </p:txBody>
      </p:sp>
      <p:sp>
        <p:nvSpPr>
          <p:cNvPr id="16" name="TextBox 15"/>
          <p:cNvSpPr txBox="1"/>
          <p:nvPr/>
        </p:nvSpPr>
        <p:spPr>
          <a:xfrm>
            <a:off x="5224091" y="4940636"/>
            <a:ext cx="372218" cy="369332"/>
          </a:xfrm>
          <a:prstGeom prst="rect">
            <a:avLst/>
          </a:prstGeom>
          <a:noFill/>
        </p:spPr>
        <p:txBody>
          <a:bodyPr wrap="none" rtlCol="0">
            <a:spAutoFit/>
          </a:bodyPr>
          <a:lstStyle/>
          <a:p>
            <a:r>
              <a:rPr lang="en-US" dirty="0">
                <a:solidFill>
                  <a:srgbClr val="C00000"/>
                </a:solidFill>
              </a:rPr>
              <a:t>f1</a:t>
            </a:r>
          </a:p>
        </p:txBody>
      </p:sp>
      <p:sp>
        <p:nvSpPr>
          <p:cNvPr id="17" name="TextBox 16"/>
          <p:cNvSpPr txBox="1"/>
          <p:nvPr/>
        </p:nvSpPr>
        <p:spPr>
          <a:xfrm>
            <a:off x="3314700" y="4947898"/>
            <a:ext cx="372218" cy="369332"/>
          </a:xfrm>
          <a:prstGeom prst="rect">
            <a:avLst/>
          </a:prstGeom>
          <a:noFill/>
        </p:spPr>
        <p:txBody>
          <a:bodyPr wrap="none" rtlCol="0">
            <a:spAutoFit/>
          </a:bodyPr>
          <a:lstStyle/>
          <a:p>
            <a:r>
              <a:rPr lang="en-US" dirty="0">
                <a:solidFill>
                  <a:srgbClr val="C00000"/>
                </a:solidFill>
              </a:rPr>
              <a:t>f2</a:t>
            </a:r>
          </a:p>
        </p:txBody>
      </p:sp>
      <p:sp>
        <p:nvSpPr>
          <p:cNvPr id="18" name="TextBox 17"/>
          <p:cNvSpPr txBox="1"/>
          <p:nvPr/>
        </p:nvSpPr>
        <p:spPr>
          <a:xfrm>
            <a:off x="6024191" y="4947898"/>
            <a:ext cx="372218" cy="369332"/>
          </a:xfrm>
          <a:prstGeom prst="rect">
            <a:avLst/>
          </a:prstGeom>
          <a:noFill/>
        </p:spPr>
        <p:txBody>
          <a:bodyPr wrap="none" rtlCol="0">
            <a:spAutoFit/>
          </a:bodyPr>
          <a:lstStyle/>
          <a:p>
            <a:r>
              <a:rPr lang="en-US" dirty="0">
                <a:solidFill>
                  <a:srgbClr val="C00000"/>
                </a:solidFill>
              </a:rPr>
              <a:t>f2</a:t>
            </a:r>
          </a:p>
        </p:txBody>
      </p:sp>
      <p:sp>
        <p:nvSpPr>
          <p:cNvPr id="8" name="Rectangle 7"/>
          <p:cNvSpPr/>
          <p:nvPr/>
        </p:nvSpPr>
        <p:spPr>
          <a:xfrm>
            <a:off x="1409700" y="4162382"/>
            <a:ext cx="2252540" cy="369332"/>
          </a:xfrm>
          <a:prstGeom prst="rect">
            <a:avLst/>
          </a:prstGeom>
        </p:spPr>
        <p:txBody>
          <a:bodyPr wrap="none">
            <a:spAutoFit/>
          </a:bodyPr>
          <a:lstStyle/>
          <a:p>
            <a:r>
              <a:rPr lang="en-US" dirty="0" err="1">
                <a:solidFill>
                  <a:schemeClr val="accent5"/>
                </a:solidFill>
                <a:latin typeface="Courier New" panose="02070309020205020404" pitchFamily="49" charset="0"/>
                <a:cs typeface="Courier New" panose="02070309020205020404" pitchFamily="49" charset="0"/>
              </a:rPr>
              <a:t>pass_zero</a:t>
            </a:r>
            <a:r>
              <a:rPr lang="en-US" dirty="0">
                <a:solidFill>
                  <a:schemeClr val="accent5"/>
                </a:solidFill>
                <a:latin typeface="Courier New" panose="02070309020205020404" pitchFamily="49" charset="0"/>
                <a:cs typeface="Courier New" panose="02070309020205020404" pitchFamily="49" charset="0"/>
              </a:rPr>
              <a:t>=False</a:t>
            </a:r>
            <a:endParaRPr lang="en-US" dirty="0">
              <a:solidFill>
                <a:schemeClr val="accent5"/>
              </a:solidFill>
            </a:endParaRPr>
          </a:p>
        </p:txBody>
      </p:sp>
      <p:cxnSp>
        <p:nvCxnSpPr>
          <p:cNvPr id="20" name="Straight Arrow Connector 19"/>
          <p:cNvCxnSpPr/>
          <p:nvPr/>
        </p:nvCxnSpPr>
        <p:spPr>
          <a:xfrm>
            <a:off x="2362200" y="4572000"/>
            <a:ext cx="0" cy="41910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493461" y="4094202"/>
            <a:ext cx="2114681" cy="369332"/>
          </a:xfrm>
          <a:prstGeom prst="rect">
            <a:avLst/>
          </a:prstGeom>
        </p:spPr>
        <p:txBody>
          <a:bodyPr wrap="none">
            <a:spAutoFit/>
          </a:bodyPr>
          <a:lstStyle/>
          <a:p>
            <a:r>
              <a:rPr lang="en-US" dirty="0" err="1">
                <a:solidFill>
                  <a:schemeClr val="accent5"/>
                </a:solidFill>
                <a:latin typeface="Courier New" panose="02070309020205020404" pitchFamily="49" charset="0"/>
                <a:cs typeface="Courier New" panose="02070309020205020404" pitchFamily="49" charset="0"/>
              </a:rPr>
              <a:t>pass_zero</a:t>
            </a:r>
            <a:r>
              <a:rPr lang="en-US" dirty="0">
                <a:solidFill>
                  <a:schemeClr val="accent5"/>
                </a:solidFill>
                <a:latin typeface="Courier New" panose="02070309020205020404" pitchFamily="49" charset="0"/>
                <a:cs typeface="Courier New" panose="02070309020205020404" pitchFamily="49" charset="0"/>
              </a:rPr>
              <a:t>=True</a:t>
            </a:r>
            <a:endParaRPr lang="en-US" dirty="0">
              <a:solidFill>
                <a:schemeClr val="accent5"/>
              </a:solidFill>
            </a:endParaRPr>
          </a:p>
        </p:txBody>
      </p:sp>
      <p:cxnSp>
        <p:nvCxnSpPr>
          <p:cNvPr id="23" name="Straight Arrow Connector 22"/>
          <p:cNvCxnSpPr/>
          <p:nvPr/>
        </p:nvCxnSpPr>
        <p:spPr>
          <a:xfrm>
            <a:off x="4962525" y="4463534"/>
            <a:ext cx="0" cy="41910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2743200" y="2212777"/>
            <a:ext cx="4610100" cy="188142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943600" y="2247900"/>
            <a:ext cx="1562100" cy="191448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3606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42164</TotalTime>
  <Words>4621</Words>
  <Application>Microsoft Office PowerPoint</Application>
  <PresentationFormat>On-screen Show (4:3)</PresentationFormat>
  <Paragraphs>677</Paragraphs>
  <Slides>85</Slides>
  <Notes>50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Arial</vt:lpstr>
      <vt:lpstr>Calibri</vt:lpstr>
      <vt:lpstr>Calibri Light</vt:lpstr>
      <vt:lpstr>Cambria Math</vt:lpstr>
      <vt:lpstr>Courier New</vt:lpstr>
      <vt:lpstr>Office Theme</vt:lpstr>
      <vt:lpstr>Lecture 3:  Convolution</vt:lpstr>
      <vt:lpstr>One note about Jupyter:</vt:lpstr>
      <vt:lpstr>Menu/keyboard to add/remove cells:</vt:lpstr>
      <vt:lpstr>Advanced pro tip: if you accidentally mess up a file, use Git to “rollback”:</vt:lpstr>
      <vt:lpstr>A notes about that weird *2/sampleRate thing in “firwin”:</vt:lpstr>
      <vt:lpstr>Remember the Nyquist frequency</vt:lpstr>
      <vt:lpstr>Rewrite for readability:</vt:lpstr>
      <vt:lpstr>firwin can take multiple frequencies:</vt:lpstr>
      <vt:lpstr>Switch between band pass vs band stop</vt:lpstr>
      <vt:lpstr>Let’s (try) to demystify the magic boxes</vt:lpstr>
      <vt:lpstr>np.convolve()takes two input vectors and produces a third</vt:lpstr>
      <vt:lpstr>The kernel is just a vector, i.e. list of numbers. Can plot like any other vector, but won’t give you much insight.</vt:lpstr>
      <vt:lpstr>The kernel length equals the filter order. Interesting …</vt:lpstr>
      <vt:lpstr>We will use this weird symbol to denote convolution:</vt:lpstr>
      <vt:lpstr>Remember that waves in a computer are samples at regular time intervals:</vt:lpstr>
      <vt:lpstr>So waveforms are also “functions”, of sample number t:</vt:lpstr>
      <vt:lpstr>Functions in math, Python, MATLAB, etc are basically this:</vt:lpstr>
      <vt:lpstr>Here is a simpler example:</vt:lpstr>
      <vt:lpstr>So …</vt:lpstr>
      <vt:lpstr>Of course, we can also represent this “rule” as a vector:</vt:lpstr>
      <vt:lpstr>Let’s use “[t]” to turn waveforms into functions:</vt:lpstr>
      <vt:lpstr>Let’s abbreviate, or else the screen will soon fill up with long words …</vt:lpstr>
      <vt:lpstr>Mathematical definition of  f ⨂ g:</vt:lpstr>
      <vt:lpstr>Summation notation:</vt:lpstr>
      <vt:lpstr>Let’s assume f(t) applies to positive time only:</vt:lpstr>
      <vt:lpstr>Let’s assume kernel also applies to positive time only:</vt:lpstr>
      <vt:lpstr>Now summation limits are much easier …</vt:lpstr>
      <vt:lpstr>Let’s evaluate output at t = 0:</vt:lpstr>
      <vt:lpstr>Let’s evaluate output at t = 1:</vt:lpstr>
      <vt:lpstr>Let’s evaluate output at t = 2:</vt:lpstr>
      <vt:lpstr>Let’s evaluate output at t = 5:</vt:lpstr>
      <vt:lpstr>Subscripts at right always sum to t:</vt:lpstr>
      <vt:lpstr>t = 0</vt:lpstr>
      <vt:lpstr>t = 1</vt:lpstr>
      <vt:lpstr>t = 2</vt:lpstr>
      <vt:lpstr>t = 3</vt:lpstr>
      <vt:lpstr>t = 4</vt:lpstr>
      <vt:lpstr>t = 5</vt:lpstr>
      <vt:lpstr>t = 6</vt:lpstr>
      <vt:lpstr>Visualization #2: Divide and conquer.</vt:lpstr>
      <vt:lpstr>Break waveform into pieces …</vt:lpstr>
      <vt:lpstr>“Lollipop” = delta function δ[t]</vt:lpstr>
      <vt:lpstr>f = sum of deltas</vt:lpstr>
      <vt:lpstr>Divide and conquer …</vt:lpstr>
      <vt:lpstr>What is   (δ⨂g)[t]   ?</vt:lpstr>
      <vt:lpstr>What if delta is shifted in time?</vt:lpstr>
      <vt:lpstr>Example1</vt:lpstr>
      <vt:lpstr>Example2</vt:lpstr>
      <vt:lpstr>Example3</vt:lpstr>
      <vt:lpstr>Example</vt:lpstr>
      <vt:lpstr>Overlap …</vt:lpstr>
      <vt:lpstr>Alternation</vt:lpstr>
      <vt:lpstr>Example #4</vt:lpstr>
      <vt:lpstr>Example #4</vt:lpstr>
      <vt:lpstr>Example #4</vt:lpstr>
      <vt:lpstr>The humpey and spikey waves are two “kernals”, which define filter properties</vt:lpstr>
      <vt:lpstr>Look at this magic “w” again:</vt:lpstr>
      <vt:lpstr>The end  (ignore all slides after this)</vt:lpstr>
      <vt:lpstr>How to visualize this?</vt:lpstr>
      <vt:lpstr>Convolution is commutative.</vt:lpstr>
      <vt:lpstr>2-D analog: spatial frequencies</vt:lpstr>
      <vt:lpstr>2-D Fourier Transform</vt:lpstr>
      <vt:lpstr>2-D Fourier Transform</vt:lpstr>
      <vt:lpstr>2-D convolution (low pass)</vt:lpstr>
      <vt:lpstr>2-D convolution (edge detection)</vt:lpstr>
      <vt:lpstr>Finally, some notes about digitization</vt:lpstr>
      <vt:lpstr>Well, this is unexpected …</vt:lpstr>
      <vt:lpstr>Digital numbers</vt:lpstr>
      <vt:lpstr>Counting in binary</vt:lpstr>
      <vt:lpstr>What about fractions?</vt:lpstr>
      <vt:lpstr>Example: convert 0.1(decimal) to binary</vt:lpstr>
      <vt:lpstr>Can’t have infinite bits. How many is practical?</vt:lpstr>
      <vt:lpstr>MATLAB (and many similar programs) use “double precision floating point”</vt:lpstr>
      <vt:lpstr>How many bits do we need?</vt:lpstr>
      <vt:lpstr>Tradeoff between precision and cost</vt:lpstr>
      <vt:lpstr>Brain signals are small. Can scale up to match input range of device.</vt:lpstr>
      <vt:lpstr>Why not just use analog filters? Until 1980s, this was the norm.</vt:lpstr>
      <vt:lpstr>Review of Euler’s formula:</vt:lpstr>
      <vt:lpstr>Evaluate F(z) for a 100-term input</vt:lpstr>
      <vt:lpstr>f⨂g = g⨂f</vt:lpstr>
      <vt:lpstr>Diagonal sum of products:</vt:lpstr>
      <vt:lpstr>Multiplying F(z)*G(z) convolves coefficients of F and G!</vt:lpstr>
      <vt:lpstr>We get a matrix …</vt:lpstr>
      <vt:lpstr>Divide-and-conquer is possible because of linearity …</vt:lpstr>
      <vt:lpstr>Formal definition of linearity</vt:lpstr>
    </vt:vector>
  </TitlesOfParts>
  <Company>Medical University of South Carolina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 processing basics</dc:title>
  <dc:creator>TomJhou</dc:creator>
  <cp:lastModifiedBy>Jhou, Thomas</cp:lastModifiedBy>
  <cp:revision>1124</cp:revision>
  <dcterms:created xsi:type="dcterms:W3CDTF">2015-08-20T15:54:19Z</dcterms:created>
  <dcterms:modified xsi:type="dcterms:W3CDTF">2021-10-09T22:01:17Z</dcterms:modified>
</cp:coreProperties>
</file>