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764" r:id="rId3"/>
    <p:sldId id="746" r:id="rId4"/>
    <p:sldId id="664" r:id="rId5"/>
    <p:sldId id="738" r:id="rId6"/>
    <p:sldId id="737" r:id="rId7"/>
    <p:sldId id="736" r:id="rId8"/>
    <p:sldId id="735" r:id="rId9"/>
    <p:sldId id="734" r:id="rId10"/>
    <p:sldId id="733" r:id="rId11"/>
    <p:sldId id="732" r:id="rId12"/>
    <p:sldId id="739" r:id="rId13"/>
    <p:sldId id="740" r:id="rId14"/>
    <p:sldId id="741" r:id="rId15"/>
    <p:sldId id="742" r:id="rId16"/>
    <p:sldId id="743" r:id="rId17"/>
    <p:sldId id="744" r:id="rId18"/>
    <p:sldId id="747" r:id="rId19"/>
    <p:sldId id="765" r:id="rId20"/>
    <p:sldId id="770" r:id="rId21"/>
    <p:sldId id="748" r:id="rId22"/>
    <p:sldId id="749" r:id="rId23"/>
    <p:sldId id="750" r:id="rId24"/>
    <p:sldId id="751" r:id="rId25"/>
    <p:sldId id="753" r:id="rId26"/>
    <p:sldId id="771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6" r:id="rId38"/>
    <p:sldId id="767" r:id="rId39"/>
    <p:sldId id="772" r:id="rId40"/>
    <p:sldId id="768" r:id="rId41"/>
    <p:sldId id="769" r:id="rId42"/>
    <p:sldId id="784" r:id="rId43"/>
    <p:sldId id="786" r:id="rId44"/>
    <p:sldId id="644" r:id="rId45"/>
    <p:sldId id="774" r:id="rId46"/>
    <p:sldId id="777" r:id="rId47"/>
    <p:sldId id="776" r:id="rId48"/>
    <p:sldId id="775" r:id="rId49"/>
    <p:sldId id="778" r:id="rId50"/>
    <p:sldId id="779" r:id="rId51"/>
    <p:sldId id="787" r:id="rId52"/>
    <p:sldId id="415" r:id="rId53"/>
    <p:sldId id="401" r:id="rId54"/>
    <p:sldId id="419" r:id="rId55"/>
    <p:sldId id="421" r:id="rId56"/>
    <p:sldId id="422" r:id="rId57"/>
    <p:sldId id="423" r:id="rId58"/>
    <p:sldId id="424" r:id="rId59"/>
    <p:sldId id="417" r:id="rId60"/>
    <p:sldId id="403" r:id="rId61"/>
    <p:sldId id="428" r:id="rId62"/>
    <p:sldId id="425" r:id="rId63"/>
    <p:sldId id="426" r:id="rId64"/>
    <p:sldId id="404" r:id="rId65"/>
    <p:sldId id="790" r:id="rId66"/>
    <p:sldId id="791" r:id="rId67"/>
    <p:sldId id="405" r:id="rId68"/>
    <p:sldId id="792" r:id="rId69"/>
    <p:sldId id="406" r:id="rId70"/>
    <p:sldId id="793" r:id="rId71"/>
    <p:sldId id="407" r:id="rId72"/>
    <p:sldId id="408" r:id="rId73"/>
    <p:sldId id="788" r:id="rId74"/>
    <p:sldId id="782" r:id="rId75"/>
    <p:sldId id="789" r:id="rId76"/>
    <p:sldId id="783" r:id="rId77"/>
    <p:sldId id="409" r:id="rId78"/>
    <p:sldId id="411" r:id="rId79"/>
    <p:sldId id="414" r:id="rId80"/>
    <p:sldId id="398" r:id="rId81"/>
    <p:sldId id="272" r:id="rId82"/>
    <p:sldId id="41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Jhou" initials="T" lastIdx="1" clrIdx="0">
    <p:extLst>
      <p:ext uri="{19B8F6BF-5375-455C-9EA6-DF929625EA0E}">
        <p15:presenceInfo xmlns:p15="http://schemas.microsoft.com/office/powerpoint/2012/main" userId="TomJh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99"/>
    <a:srgbClr val="FF7C80"/>
    <a:srgbClr val="FF99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76542" autoAdjust="0"/>
  </p:normalViewPr>
  <p:slideViewPr>
    <p:cSldViewPr>
      <p:cViewPr varScale="1">
        <p:scale>
          <a:sx n="135" d="100"/>
          <a:sy n="135" d="100"/>
        </p:scale>
        <p:origin x="79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592"/>
    </p:cViewPr>
  </p:sorterViewPr>
  <p:notesViewPr>
    <p:cSldViewPr>
      <p:cViewPr varScale="1">
        <p:scale>
          <a:sx n="84" d="100"/>
          <a:sy n="84" d="100"/>
        </p:scale>
        <p:origin x="3912" y="10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vectors'!$L$4:$L$7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vectors'!$M$4:$M$7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5-4238-AD0D-37CA47FE3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vectors'!$L$4:$L$7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vectors'!$M$4:$M$7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5-4238-AD0D-37CA47FE3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vectors'!$L$4:$L$7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vectors'!$M$4:$M$7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5-4238-AD0D-37CA47FE3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vectors'!$V$4:$V$7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vectors'!$W$4:$W$7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-1</c:v>
                </c:pt>
                <c:pt idx="3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0C-4F77-878F-DC6A0350D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vectors'!$V$4:$V$7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vectors'!$W$4:$W$7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-1</c:v>
                </c:pt>
                <c:pt idx="3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0C-4F77-878F-DC6A0350D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25-D vectors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6556747173665612"/>
                  <c:y val="-0.150159832171516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'Example vectors'!$F$43:$F$67</c:f>
              <c:numCache>
                <c:formatCode>General</c:formatCode>
                <c:ptCount val="25"/>
                <c:pt idx="0">
                  <c:v>0.25657429222571587</c:v>
                </c:pt>
                <c:pt idx="1">
                  <c:v>-1.0616186078023999</c:v>
                </c:pt>
                <c:pt idx="2">
                  <c:v>0.20548610881223517</c:v>
                </c:pt>
                <c:pt idx="3">
                  <c:v>1.381873558925689</c:v>
                </c:pt>
                <c:pt idx="4">
                  <c:v>-0.37889540538810246</c:v>
                </c:pt>
                <c:pt idx="5">
                  <c:v>1.3286902647263592</c:v>
                </c:pt>
                <c:pt idx="6">
                  <c:v>1.34443829699211</c:v>
                </c:pt>
                <c:pt idx="7">
                  <c:v>1.4615911958883132</c:v>
                </c:pt>
                <c:pt idx="8">
                  <c:v>1.5542555527654103</c:v>
                </c:pt>
                <c:pt idx="9">
                  <c:v>0.88983253333035262</c:v>
                </c:pt>
                <c:pt idx="10">
                  <c:v>-1.247353014697145</c:v>
                </c:pt>
                <c:pt idx="11">
                  <c:v>-0.75901640962667283</c:v>
                </c:pt>
                <c:pt idx="12">
                  <c:v>-1.4346057042290985</c:v>
                </c:pt>
                <c:pt idx="13">
                  <c:v>-6.0702136298166273E-3</c:v>
                </c:pt>
                <c:pt idx="14">
                  <c:v>-0.2606151521556565</c:v>
                </c:pt>
                <c:pt idx="15">
                  <c:v>-0.54498307370183352</c:v>
                </c:pt>
                <c:pt idx="16">
                  <c:v>0.32815492288073611</c:v>
                </c:pt>
                <c:pt idx="17">
                  <c:v>-1.1667874356283112</c:v>
                </c:pt>
                <c:pt idx="18">
                  <c:v>-5.5784708576388488E-2</c:v>
                </c:pt>
                <c:pt idx="19">
                  <c:v>-1.2432553696370807</c:v>
                </c:pt>
                <c:pt idx="20">
                  <c:v>1.3137888985724597</c:v>
                </c:pt>
                <c:pt idx="21">
                  <c:v>0.58111047073829691</c:v>
                </c:pt>
                <c:pt idx="22">
                  <c:v>-6.7645988932086079E-2</c:v>
                </c:pt>
                <c:pt idx="23">
                  <c:v>-1.5469755707961184</c:v>
                </c:pt>
                <c:pt idx="24">
                  <c:v>-0.8721894410569665</c:v>
                </c:pt>
              </c:numCache>
            </c:numRef>
          </c:xVal>
          <c:yVal>
            <c:numRef>
              <c:f>'Example vectors'!$G$43:$G$67</c:f>
              <c:numCache>
                <c:formatCode>General</c:formatCode>
                <c:ptCount val="25"/>
                <c:pt idx="0">
                  <c:v>-0.47409015394453385</c:v>
                </c:pt>
                <c:pt idx="1">
                  <c:v>0.10461325936112063</c:v>
                </c:pt>
                <c:pt idx="2">
                  <c:v>1.000592357448997</c:v>
                </c:pt>
                <c:pt idx="3">
                  <c:v>1.6418751384080015</c:v>
                </c:pt>
                <c:pt idx="4">
                  <c:v>-1.0342740618980577</c:v>
                </c:pt>
                <c:pt idx="5">
                  <c:v>0.18998488698555119</c:v>
                </c:pt>
                <c:pt idx="6">
                  <c:v>1.911619391955099</c:v>
                </c:pt>
                <c:pt idx="7">
                  <c:v>0.91458127112683285</c:v>
                </c:pt>
                <c:pt idx="8">
                  <c:v>0.7370257085787113</c:v>
                </c:pt>
                <c:pt idx="9">
                  <c:v>0.96365873565389271</c:v>
                </c:pt>
                <c:pt idx="10">
                  <c:v>-0.24158141818788448</c:v>
                </c:pt>
                <c:pt idx="11">
                  <c:v>-1.5272189653161148</c:v>
                </c:pt>
                <c:pt idx="12">
                  <c:v>-0.81190328576147353</c:v>
                </c:pt>
                <c:pt idx="13">
                  <c:v>0.71620087416182754</c:v>
                </c:pt>
                <c:pt idx="14">
                  <c:v>-0.1145630825272701</c:v>
                </c:pt>
                <c:pt idx="15">
                  <c:v>-1.1938464466681871</c:v>
                </c:pt>
                <c:pt idx="16">
                  <c:v>1.2843828075646613</c:v>
                </c:pt>
                <c:pt idx="17">
                  <c:v>-0.55996092490964566</c:v>
                </c:pt>
                <c:pt idx="18">
                  <c:v>-0.48952573583035264</c:v>
                </c:pt>
                <c:pt idx="19">
                  <c:v>-0.80472791370195473</c:v>
                </c:pt>
                <c:pt idx="20">
                  <c:v>1.3611024446039317</c:v>
                </c:pt>
                <c:pt idx="21">
                  <c:v>-0.63931810620319129</c:v>
                </c:pt>
                <c:pt idx="22">
                  <c:v>-0.30030604890477086</c:v>
                </c:pt>
                <c:pt idx="23">
                  <c:v>-0.9134836388351496</c:v>
                </c:pt>
                <c:pt idx="24">
                  <c:v>-1.7208370931600396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83-4808-B2B3-7F37FA53D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25-D vectors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6556747173665612"/>
                  <c:y val="-0.150159832171516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'Example vectors'!$F$43:$F$67</c:f>
              <c:numCache>
                <c:formatCode>General</c:formatCode>
                <c:ptCount val="25"/>
                <c:pt idx="0">
                  <c:v>0.25657429222571587</c:v>
                </c:pt>
                <c:pt idx="1">
                  <c:v>-1.0616186078023999</c:v>
                </c:pt>
                <c:pt idx="2">
                  <c:v>0.20548610881223517</c:v>
                </c:pt>
                <c:pt idx="3">
                  <c:v>1.381873558925689</c:v>
                </c:pt>
                <c:pt idx="4">
                  <c:v>-0.37889540538810246</c:v>
                </c:pt>
                <c:pt idx="5">
                  <c:v>1.3286902647263592</c:v>
                </c:pt>
                <c:pt idx="6">
                  <c:v>1.34443829699211</c:v>
                </c:pt>
                <c:pt idx="7">
                  <c:v>1.4615911958883132</c:v>
                </c:pt>
                <c:pt idx="8">
                  <c:v>1.5542555527654103</c:v>
                </c:pt>
                <c:pt idx="9">
                  <c:v>0.88983253333035262</c:v>
                </c:pt>
                <c:pt idx="10">
                  <c:v>-1.247353014697145</c:v>
                </c:pt>
                <c:pt idx="11">
                  <c:v>-0.75901640962667283</c:v>
                </c:pt>
                <c:pt idx="12">
                  <c:v>-1.4346057042290985</c:v>
                </c:pt>
                <c:pt idx="13">
                  <c:v>-6.0702136298166273E-3</c:v>
                </c:pt>
                <c:pt idx="14">
                  <c:v>-0.2606151521556565</c:v>
                </c:pt>
                <c:pt idx="15">
                  <c:v>-0.54498307370183352</c:v>
                </c:pt>
                <c:pt idx="16">
                  <c:v>0.32815492288073611</c:v>
                </c:pt>
                <c:pt idx="17">
                  <c:v>-1.1667874356283112</c:v>
                </c:pt>
                <c:pt idx="18">
                  <c:v>-5.5784708576388488E-2</c:v>
                </c:pt>
                <c:pt idx="19">
                  <c:v>-1.2432553696370807</c:v>
                </c:pt>
                <c:pt idx="20">
                  <c:v>1.3137888985724597</c:v>
                </c:pt>
                <c:pt idx="21">
                  <c:v>0.58111047073829691</c:v>
                </c:pt>
                <c:pt idx="22">
                  <c:v>-6.7645988932086079E-2</c:v>
                </c:pt>
                <c:pt idx="23">
                  <c:v>-1.5469755707961184</c:v>
                </c:pt>
                <c:pt idx="24">
                  <c:v>-0.8721894410569665</c:v>
                </c:pt>
              </c:numCache>
            </c:numRef>
          </c:xVal>
          <c:yVal>
            <c:numRef>
              <c:f>'Example vectors'!$G$43:$G$67</c:f>
              <c:numCache>
                <c:formatCode>General</c:formatCode>
                <c:ptCount val="25"/>
                <c:pt idx="0">
                  <c:v>-0.47409015394453385</c:v>
                </c:pt>
                <c:pt idx="1">
                  <c:v>0.10461325936112063</c:v>
                </c:pt>
                <c:pt idx="2">
                  <c:v>1.000592357448997</c:v>
                </c:pt>
                <c:pt idx="3">
                  <c:v>1.6418751384080015</c:v>
                </c:pt>
                <c:pt idx="4">
                  <c:v>-1.0342740618980577</c:v>
                </c:pt>
                <c:pt idx="5">
                  <c:v>0.18998488698555119</c:v>
                </c:pt>
                <c:pt idx="6">
                  <c:v>1.911619391955099</c:v>
                </c:pt>
                <c:pt idx="7">
                  <c:v>0.91458127112683285</c:v>
                </c:pt>
                <c:pt idx="8">
                  <c:v>0.7370257085787113</c:v>
                </c:pt>
                <c:pt idx="9">
                  <c:v>0.96365873565389271</c:v>
                </c:pt>
                <c:pt idx="10">
                  <c:v>-0.24158141818788448</c:v>
                </c:pt>
                <c:pt idx="11">
                  <c:v>-1.5272189653161148</c:v>
                </c:pt>
                <c:pt idx="12">
                  <c:v>-0.81190328576147353</c:v>
                </c:pt>
                <c:pt idx="13">
                  <c:v>0.71620087416182754</c:v>
                </c:pt>
                <c:pt idx="14">
                  <c:v>-0.1145630825272701</c:v>
                </c:pt>
                <c:pt idx="15">
                  <c:v>-1.1938464466681871</c:v>
                </c:pt>
                <c:pt idx="16">
                  <c:v>1.2843828075646613</c:v>
                </c:pt>
                <c:pt idx="17">
                  <c:v>-0.55996092490964566</c:v>
                </c:pt>
                <c:pt idx="18">
                  <c:v>-0.48952573583035264</c:v>
                </c:pt>
                <c:pt idx="19">
                  <c:v>-0.80472791370195473</c:v>
                </c:pt>
                <c:pt idx="20">
                  <c:v>1.3611024446039317</c:v>
                </c:pt>
                <c:pt idx="21">
                  <c:v>-0.63931810620319129</c:v>
                </c:pt>
                <c:pt idx="22">
                  <c:v>-0.30030604890477086</c:v>
                </c:pt>
                <c:pt idx="23">
                  <c:v>-0.9134836388351496</c:v>
                </c:pt>
                <c:pt idx="24">
                  <c:v>-1.7208370931600396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C2-4C91-A84F-D1A59FB8D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25-D vectors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6556747173665612"/>
                  <c:y val="-0.150159832171516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'Example vectors'!$F$43:$F$67</c:f>
              <c:numCache>
                <c:formatCode>General</c:formatCode>
                <c:ptCount val="25"/>
                <c:pt idx="0">
                  <c:v>0.25657429222571587</c:v>
                </c:pt>
                <c:pt idx="1">
                  <c:v>-1.0616186078023999</c:v>
                </c:pt>
                <c:pt idx="2">
                  <c:v>0.20548610881223517</c:v>
                </c:pt>
                <c:pt idx="3">
                  <c:v>1.381873558925689</c:v>
                </c:pt>
                <c:pt idx="4">
                  <c:v>-0.37889540538810246</c:v>
                </c:pt>
                <c:pt idx="5">
                  <c:v>1.3286902647263592</c:v>
                </c:pt>
                <c:pt idx="6">
                  <c:v>1.34443829699211</c:v>
                </c:pt>
                <c:pt idx="7">
                  <c:v>1.4615911958883132</c:v>
                </c:pt>
                <c:pt idx="8">
                  <c:v>1.5542555527654103</c:v>
                </c:pt>
                <c:pt idx="9">
                  <c:v>0.88983253333035262</c:v>
                </c:pt>
                <c:pt idx="10">
                  <c:v>-1.247353014697145</c:v>
                </c:pt>
                <c:pt idx="11">
                  <c:v>-0.75901640962667283</c:v>
                </c:pt>
                <c:pt idx="12">
                  <c:v>-1.4346057042290985</c:v>
                </c:pt>
                <c:pt idx="13">
                  <c:v>-6.0702136298166273E-3</c:v>
                </c:pt>
                <c:pt idx="14">
                  <c:v>-0.2606151521556565</c:v>
                </c:pt>
                <c:pt idx="15">
                  <c:v>-0.54498307370183352</c:v>
                </c:pt>
                <c:pt idx="16">
                  <c:v>0.32815492288073611</c:v>
                </c:pt>
                <c:pt idx="17">
                  <c:v>-1.1667874356283112</c:v>
                </c:pt>
                <c:pt idx="18">
                  <c:v>-5.5784708576388488E-2</c:v>
                </c:pt>
                <c:pt idx="19">
                  <c:v>-1.2432553696370807</c:v>
                </c:pt>
                <c:pt idx="20">
                  <c:v>1.3137888985724597</c:v>
                </c:pt>
                <c:pt idx="21">
                  <c:v>0.58111047073829691</c:v>
                </c:pt>
                <c:pt idx="22">
                  <c:v>-6.7645988932086079E-2</c:v>
                </c:pt>
                <c:pt idx="23">
                  <c:v>-1.5469755707961184</c:v>
                </c:pt>
                <c:pt idx="24">
                  <c:v>-0.8721894410569665</c:v>
                </c:pt>
              </c:numCache>
            </c:numRef>
          </c:xVal>
          <c:yVal>
            <c:numRef>
              <c:f>'Example vectors'!$G$43:$G$67</c:f>
              <c:numCache>
                <c:formatCode>General</c:formatCode>
                <c:ptCount val="25"/>
                <c:pt idx="0">
                  <c:v>-0.47409015394453385</c:v>
                </c:pt>
                <c:pt idx="1">
                  <c:v>0.10461325936112063</c:v>
                </c:pt>
                <c:pt idx="2">
                  <c:v>1.000592357448997</c:v>
                </c:pt>
                <c:pt idx="3">
                  <c:v>1.6418751384080015</c:v>
                </c:pt>
                <c:pt idx="4">
                  <c:v>-1.0342740618980577</c:v>
                </c:pt>
                <c:pt idx="5">
                  <c:v>0.18998488698555119</c:v>
                </c:pt>
                <c:pt idx="6">
                  <c:v>1.911619391955099</c:v>
                </c:pt>
                <c:pt idx="7">
                  <c:v>0.91458127112683285</c:v>
                </c:pt>
                <c:pt idx="8">
                  <c:v>0.7370257085787113</c:v>
                </c:pt>
                <c:pt idx="9">
                  <c:v>0.96365873565389271</c:v>
                </c:pt>
                <c:pt idx="10">
                  <c:v>-0.24158141818788448</c:v>
                </c:pt>
                <c:pt idx="11">
                  <c:v>-1.5272189653161148</c:v>
                </c:pt>
                <c:pt idx="12">
                  <c:v>-0.81190328576147353</c:v>
                </c:pt>
                <c:pt idx="13">
                  <c:v>0.71620087416182754</c:v>
                </c:pt>
                <c:pt idx="14">
                  <c:v>-0.1145630825272701</c:v>
                </c:pt>
                <c:pt idx="15">
                  <c:v>-1.1938464466681871</c:v>
                </c:pt>
                <c:pt idx="16">
                  <c:v>1.2843828075646613</c:v>
                </c:pt>
                <c:pt idx="17">
                  <c:v>-0.55996092490964566</c:v>
                </c:pt>
                <c:pt idx="18">
                  <c:v>-0.48952573583035264</c:v>
                </c:pt>
                <c:pt idx="19">
                  <c:v>-0.80472791370195473</c:v>
                </c:pt>
                <c:pt idx="20">
                  <c:v>1.3611024446039317</c:v>
                </c:pt>
                <c:pt idx="21">
                  <c:v>-0.63931810620319129</c:v>
                </c:pt>
                <c:pt idx="22">
                  <c:v>-0.30030604890477086</c:v>
                </c:pt>
                <c:pt idx="23">
                  <c:v>-0.9134836388351496</c:v>
                </c:pt>
                <c:pt idx="24">
                  <c:v>-1.7208370931600396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D2-4538-8DB9-A6D042600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C0F8-0371-4A3F-B483-70AE45C119E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775F-D30D-4528-A17F-451C5186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vectors have the same magnitude =</a:t>
            </a:r>
            <a:r>
              <a:rPr lang="en-US" baseline="0" dirty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baseline="0" dirty="0"/>
              <a:t> the definition of cosine, we can “prove” the dot product for the special case where one vector lies along the x-axis.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Dot products and correlations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Jhou</a:t>
            </a:r>
          </a:p>
        </p:txBody>
      </p:sp>
    </p:spTree>
    <p:extLst>
      <p:ext uri="{BB962C8B-B14F-4D97-AF65-F5344CB8AC3E}">
        <p14:creationId xmlns:p14="http://schemas.microsoft.com/office/powerpoint/2010/main" val="76741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5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0114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780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409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07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67000" y="4089976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89976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0401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6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339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005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634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122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62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3238500" y="4089976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4089976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1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7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0292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526135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587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456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0198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3771900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62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8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626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292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579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681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57065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4294400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00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6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9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024494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91094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19794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300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47562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519794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986394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253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52515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01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519794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587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57849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44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12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5540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62802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9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goes from t=0 to 12, i.e. has 13 samples.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3340-4E82-43CF-964D-F43680FF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00301"/>
            <a:ext cx="7886700" cy="3776662"/>
          </a:xfrm>
        </p:spPr>
        <p:txBody>
          <a:bodyPr/>
          <a:lstStyle/>
          <a:p>
            <a:r>
              <a:rPr lang="en-US" dirty="0"/>
              <a:t>Input = 9 samples</a:t>
            </a:r>
          </a:p>
          <a:p>
            <a:r>
              <a:rPr lang="en-US" dirty="0"/>
              <a:t>Kernel = 5 samples</a:t>
            </a:r>
          </a:p>
          <a:p>
            <a:endParaRPr lang="en-US" dirty="0"/>
          </a:p>
          <a:p>
            <a:r>
              <a:rPr lang="en-US" dirty="0"/>
              <a:t>Output length</a:t>
            </a:r>
          </a:p>
          <a:p>
            <a:r>
              <a:rPr lang="en-US" dirty="0"/>
              <a:t>= 9 + 5 – 1</a:t>
            </a:r>
          </a:p>
          <a:p>
            <a:r>
              <a:rPr lang="en-US" dirty="0"/>
              <a:t>= 14 – 1</a:t>
            </a:r>
          </a:p>
          <a:p>
            <a:r>
              <a:rPr lang="en-US" dirty="0"/>
              <a:t>= 13</a:t>
            </a:r>
          </a:p>
        </p:txBody>
      </p:sp>
    </p:spTree>
    <p:extLst>
      <p:ext uri="{BB962C8B-B14F-4D97-AF65-F5344CB8AC3E}">
        <p14:creationId xmlns:p14="http://schemas.microsoft.com/office/powerpoint/2010/main" val="120861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r>
              <a:rPr lang="en-US" dirty="0"/>
              <a:t>Did anybody plot the kernel?: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587C-5D01-45DF-8881-99851ABC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601"/>
            <a:ext cx="7886700" cy="442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5" r="50000" b="3253"/>
          <a:stretch/>
        </p:blipFill>
        <p:spPr>
          <a:xfrm>
            <a:off x="2057400" y="2324100"/>
            <a:ext cx="5810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Homework review: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02A10-74E5-48E7-90BD-BD76355E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82" y="990600"/>
            <a:ext cx="7356068" cy="1764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DDB22-F512-499B-BF16-1F17719BE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" b="2263"/>
          <a:stretch/>
        </p:blipFill>
        <p:spPr>
          <a:xfrm>
            <a:off x="1966912" y="2853600"/>
            <a:ext cx="5210175" cy="3962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C5F15-3732-4CC7-9E10-27202BB58B48}"/>
              </a:ext>
            </a:extLst>
          </p:cNvPr>
          <p:cNvSpPr/>
          <p:nvPr/>
        </p:nvSpPr>
        <p:spPr>
          <a:xfrm>
            <a:off x="1159282" y="1257300"/>
            <a:ext cx="1507718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638141-E7C9-421E-9E4E-95334E24E7F1}"/>
              </a:ext>
            </a:extLst>
          </p:cNvPr>
          <p:cNvSpPr/>
          <p:nvPr/>
        </p:nvSpPr>
        <p:spPr>
          <a:xfrm>
            <a:off x="3818140" y="2324100"/>
            <a:ext cx="456386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r>
              <a:rPr lang="en-US" dirty="0"/>
              <a:t>Note peak at exact center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587C-5D01-45DF-8881-99851ABC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601"/>
            <a:ext cx="7886700" cy="442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5" r="50000" b="3253"/>
          <a:stretch/>
        </p:blipFill>
        <p:spPr>
          <a:xfrm>
            <a:off x="2057400" y="2324100"/>
            <a:ext cx="5810250" cy="4381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8E90E0-5B56-4269-BAFA-DBB77E699C54}"/>
              </a:ext>
            </a:extLst>
          </p:cNvPr>
          <p:cNvCxnSpPr>
            <a:cxnSpLocks/>
          </p:cNvCxnSpPr>
          <p:nvPr/>
        </p:nvCxnSpPr>
        <p:spPr>
          <a:xfrm>
            <a:off x="4114800" y="5751556"/>
            <a:ext cx="723900" cy="72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4E687-A527-4F3B-AD17-73E9AA6BB4E8}"/>
              </a:ext>
            </a:extLst>
          </p:cNvPr>
          <p:cNvSpPr txBox="1"/>
          <p:nvPr/>
        </p:nvSpPr>
        <p:spPr>
          <a:xfrm>
            <a:off x="3467100" y="5382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50,001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CF82C-3DDF-463C-BC74-E4714BBCC1E9}"/>
              </a:ext>
            </a:extLst>
          </p:cNvPr>
          <p:cNvCxnSpPr>
            <a:cxnSpLocks/>
          </p:cNvCxnSpPr>
          <p:nvPr/>
        </p:nvCxnSpPr>
        <p:spPr>
          <a:xfrm>
            <a:off x="6438900" y="5676900"/>
            <a:ext cx="723900" cy="72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26396A-9DFF-4BEA-83E2-FC34D40FE9D1}"/>
              </a:ext>
            </a:extLst>
          </p:cNvPr>
          <p:cNvSpPr txBox="1"/>
          <p:nvPr/>
        </p:nvSpPr>
        <p:spPr>
          <a:xfrm>
            <a:off x="5791200" y="53075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100,001</a:t>
            </a:r>
          </a:p>
        </p:txBody>
      </p:sp>
    </p:spTree>
    <p:extLst>
      <p:ext uri="{BB962C8B-B14F-4D97-AF65-F5344CB8AC3E}">
        <p14:creationId xmlns:p14="http://schemas.microsoft.com/office/powerpoint/2010/main" val="5258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 into center: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587C-5D01-45DF-8881-99851ABC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9799"/>
            <a:ext cx="78867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[49900:50100])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276600"/>
            <a:ext cx="8305800" cy="33493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CFC80-643D-48FC-A0B4-8ADE3DD29B51}"/>
              </a:ext>
            </a:extLst>
          </p:cNvPr>
          <p:cNvCxnSpPr>
            <a:cxnSpLocks/>
          </p:cNvCxnSpPr>
          <p:nvPr/>
        </p:nvCxnSpPr>
        <p:spPr>
          <a:xfrm>
            <a:off x="2590800" y="4838700"/>
            <a:ext cx="2095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79E46-4988-40FC-8C2F-4D64AE779FD6}"/>
              </a:ext>
            </a:extLst>
          </p:cNvPr>
          <p:cNvSpPr/>
          <p:nvPr/>
        </p:nvSpPr>
        <p:spPr>
          <a:xfrm>
            <a:off x="2305050" y="3390900"/>
            <a:ext cx="285750" cy="2895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component: central peak, plus side wiggles.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587C-5D01-45DF-8881-99851ABC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78867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[49900:50100])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24050" y="2587735"/>
            <a:ext cx="5295900" cy="42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central peak alone: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24050" y="2587735"/>
            <a:ext cx="5295900" cy="42711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6CA5EC-7C28-469D-AA5B-3F50F5888E07}"/>
              </a:ext>
            </a:extLst>
          </p:cNvPr>
          <p:cNvSpPr/>
          <p:nvPr/>
        </p:nvSpPr>
        <p:spPr>
          <a:xfrm>
            <a:off x="4762500" y="5562600"/>
            <a:ext cx="2171700" cy="930274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BDAD0-475D-419F-82F7-2BAAC4859E41}"/>
              </a:ext>
            </a:extLst>
          </p:cNvPr>
          <p:cNvSpPr/>
          <p:nvPr/>
        </p:nvSpPr>
        <p:spPr>
          <a:xfrm>
            <a:off x="2514600" y="5557837"/>
            <a:ext cx="2171700" cy="930274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1280158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smaller example:</a:t>
            </a:r>
            <a:br>
              <a:rPr lang="en-US" dirty="0"/>
            </a:b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 = 1, everything else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83E8-1E3E-4476-A1CE-8B440517D0F5}"/>
                  </a:ext>
                </a:extLst>
              </p:cNvPr>
              <p:cNvSpPr txBox="1"/>
              <p:nvPr/>
            </p:nvSpPr>
            <p:spPr>
              <a:xfrm>
                <a:off x="-13247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83E8-1E3E-4476-A1CE-8B440517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47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0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0, output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4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1, output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530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0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2, output = </a:t>
            </a:r>
            <a:r>
              <a:rPr lang="en-US" i="1" dirty="0"/>
              <a:t>f</a:t>
            </a:r>
            <a:r>
              <a:rPr lang="en-US" i="1" baseline="-25000" dirty="0"/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2870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470965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50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3, output =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518465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38300" y="4089976"/>
                <a:ext cx="2637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089976"/>
                <a:ext cx="26374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0005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13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0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4, output =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052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9718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07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09800" y="4089976"/>
                <a:ext cx="2637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089976"/>
                <a:ext cx="26374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5339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47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 notice that output is longer than input?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664FED-9967-4964-A251-93098034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" y="4686300"/>
            <a:ext cx="8811896" cy="2058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623D6-60E1-4794-8BDD-ED879584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4724400" cy="2950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ECCE07-31E1-4E36-9AA3-AE97754E1713}"/>
              </a:ext>
            </a:extLst>
          </p:cNvPr>
          <p:cNvSpPr txBox="1"/>
          <p:nvPr/>
        </p:nvSpPr>
        <p:spPr>
          <a:xfrm>
            <a:off x="914400" y="21387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audio clip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3D7820-79AB-43E3-AB63-0E0BA7EDDD42}"/>
              </a:ext>
            </a:extLst>
          </p:cNvPr>
          <p:cNvSpPr txBox="1"/>
          <p:nvPr/>
        </p:nvSpPr>
        <p:spPr>
          <a:xfrm>
            <a:off x="906780" y="490439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audio clip</a:t>
            </a:r>
          </a:p>
        </p:txBody>
      </p:sp>
    </p:spTree>
    <p:extLst>
      <p:ext uri="{BB962C8B-B14F-4D97-AF65-F5344CB8AC3E}">
        <p14:creationId xmlns:p14="http://schemas.microsoft.com/office/powerpoint/2010/main" val="1677872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5, output =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0114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780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409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07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67000" y="4089976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89976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0401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7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6, output = </a:t>
            </a:r>
            <a:r>
              <a:rPr lang="en-US" i="1" dirty="0"/>
              <a:t>f</a:t>
            </a:r>
            <a:r>
              <a:rPr lang="en-US" i="1" baseline="-25000" dirty="0"/>
              <a:t>4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339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005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634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122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62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3200400" y="4089976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89976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6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7, output = </a:t>
            </a:r>
            <a:r>
              <a:rPr lang="en-US" i="1" dirty="0"/>
              <a:t>f</a:t>
            </a:r>
            <a:r>
              <a:rPr lang="en-US" i="1" baseline="-25000" dirty="0"/>
              <a:t>5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0292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526135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587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456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0198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3733800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5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8, output = </a:t>
            </a:r>
            <a:r>
              <a:rPr lang="en-US" i="1" dirty="0"/>
              <a:t>f</a:t>
            </a:r>
            <a:r>
              <a:rPr lang="en-US" i="1" baseline="-25000" dirty="0"/>
              <a:t>6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626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292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579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681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57065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4267200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0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9, output = </a:t>
            </a:r>
            <a:r>
              <a:rPr lang="en-US" i="1" dirty="0"/>
              <a:t>f</a:t>
            </a:r>
            <a:r>
              <a:rPr lang="en-US" i="1" baseline="-25000" dirty="0"/>
              <a:t>7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024494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91094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19794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300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47562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58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10, output = </a:t>
            </a:r>
            <a:r>
              <a:rPr lang="en-US" i="1" dirty="0"/>
              <a:t>f</a:t>
            </a:r>
            <a:r>
              <a:rPr lang="en-US" i="1" baseline="-25000" dirty="0"/>
              <a:t>8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519794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986394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25329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/>
              <p:nvPr/>
            </p:nvSpPr>
            <p:spPr>
              <a:xfrm>
                <a:off x="5251594" y="4089976"/>
                <a:ext cx="2558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8C6FBC-DF69-47DC-96AC-41B9645B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94" y="4089976"/>
                <a:ext cx="25589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200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is delayed by 2 samples, but otherwise unchanged.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0845-D0E0-44DA-B9B3-0B422125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= (kernel length – 1) / 2</a:t>
            </a:r>
          </a:p>
          <a:p>
            <a:endParaRPr lang="en-US" dirty="0"/>
          </a:p>
          <a:p>
            <a:r>
              <a:rPr lang="en-US" dirty="0"/>
              <a:t>In small example, delay = (5-1)/2 = 2</a:t>
            </a:r>
          </a:p>
          <a:p>
            <a:endParaRPr lang="en-US" dirty="0"/>
          </a:p>
          <a:p>
            <a:r>
              <a:rPr lang="en-US" dirty="0"/>
              <a:t>In homework, delay = (100000-1)/2 = 50,000</a:t>
            </a:r>
          </a:p>
        </p:txBody>
      </p:sp>
    </p:spTree>
    <p:extLst>
      <p:ext uri="{BB962C8B-B14F-4D97-AF65-F5344CB8AC3E}">
        <p14:creationId xmlns:p14="http://schemas.microsoft.com/office/powerpoint/2010/main" val="282594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consider side wiggles: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73B1-F134-49C0-9B10-A893CDFA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24050" y="2587735"/>
            <a:ext cx="5295900" cy="42711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BBDAD0-475D-419F-82F7-2BAAC4859E41}"/>
              </a:ext>
            </a:extLst>
          </p:cNvPr>
          <p:cNvSpPr/>
          <p:nvPr/>
        </p:nvSpPr>
        <p:spPr>
          <a:xfrm>
            <a:off x="4686300" y="2895600"/>
            <a:ext cx="76200" cy="354330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78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 wiggle frequency matches noise frequency: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90F0-9233-4812-9CE0-597FCC1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5" y="4038600"/>
            <a:ext cx="7817305" cy="264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9546B-11F6-4185-9CAE-3C0E1933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8" y="1401763"/>
            <a:ext cx="7642475" cy="264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B3AD3-A8D4-4120-B23C-5EC572940F38}"/>
              </a:ext>
            </a:extLst>
          </p:cNvPr>
          <p:cNvSpPr txBox="1"/>
          <p:nvPr/>
        </p:nvSpPr>
        <p:spPr>
          <a:xfrm>
            <a:off x="990600" y="5456237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(minus central peak)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B4073-AC25-4275-8C09-FAD68F00A566}"/>
              </a:ext>
            </a:extLst>
          </p:cNvPr>
          <p:cNvSpPr txBox="1"/>
          <p:nvPr/>
        </p:nvSpPr>
        <p:spPr>
          <a:xfrm>
            <a:off x="990600" y="338061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2kHz noise</a:t>
            </a:r>
          </a:p>
        </p:txBody>
      </p:sp>
    </p:spTree>
    <p:extLst>
      <p:ext uri="{BB962C8B-B14F-4D97-AF65-F5344CB8AC3E}">
        <p14:creationId xmlns:p14="http://schemas.microsoft.com/office/powerpoint/2010/main" val="2249899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78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This is a band-pass filter.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90F0-9233-4812-9CE0-597FCC1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5" y="4038600"/>
            <a:ext cx="7817305" cy="264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B3AD3-A8D4-4120-B23C-5EC572940F38}"/>
              </a:ext>
            </a:extLst>
          </p:cNvPr>
          <p:cNvSpPr txBox="1"/>
          <p:nvPr/>
        </p:nvSpPr>
        <p:spPr>
          <a:xfrm>
            <a:off x="990600" y="5456237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(minus central peak)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B4073-AC25-4275-8C09-FAD68F00A566}"/>
              </a:ext>
            </a:extLst>
          </p:cNvPr>
          <p:cNvSpPr txBox="1"/>
          <p:nvPr/>
        </p:nvSpPr>
        <p:spPr>
          <a:xfrm>
            <a:off x="758597" y="1513900"/>
            <a:ext cx="7429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Convolving this with 2kHz sinusoid gives “constructive interference”.</a:t>
            </a:r>
          </a:p>
          <a:p>
            <a:endParaRPr lang="en-US" sz="2800" dirty="0"/>
          </a:p>
          <a:p>
            <a:r>
              <a:rPr lang="en-US" sz="2800" dirty="0"/>
              <a:t>Other frequencies will give destructive interference, and be attenuated.</a:t>
            </a:r>
          </a:p>
        </p:txBody>
      </p:sp>
    </p:spTree>
    <p:extLst>
      <p:ext uri="{BB962C8B-B14F-4D97-AF65-F5344CB8AC3E}">
        <p14:creationId xmlns:p14="http://schemas.microsoft.com/office/powerpoint/2010/main" val="108749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1280158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revisit convolution with finite kernel length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83E8-1E3E-4476-A1CE-8B440517D0F5}"/>
                  </a:ext>
                </a:extLst>
              </p:cNvPr>
              <p:cNvSpPr txBox="1"/>
              <p:nvPr/>
            </p:nvSpPr>
            <p:spPr>
              <a:xfrm>
                <a:off x="-3810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83E8-1E3E-4476-A1CE-8B440517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9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78" y="762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Note that it has negative value where the central spike was positive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90F0-9233-4812-9CE0-597FCC1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5" y="4038600"/>
            <a:ext cx="7817305" cy="264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B3AD3-A8D4-4120-B23C-5EC572940F38}"/>
              </a:ext>
            </a:extLst>
          </p:cNvPr>
          <p:cNvSpPr txBox="1"/>
          <p:nvPr/>
        </p:nvSpPr>
        <p:spPr>
          <a:xfrm>
            <a:off x="990600" y="5456237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(minus central peak)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B4073-AC25-4275-8C09-FAD68F00A566}"/>
              </a:ext>
            </a:extLst>
          </p:cNvPr>
          <p:cNvSpPr txBox="1"/>
          <p:nvPr/>
        </p:nvSpPr>
        <p:spPr>
          <a:xfrm>
            <a:off x="758597" y="1513900"/>
            <a:ext cx="742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This causes 2kHz components to be subtracted, rather than added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E553AC-219C-4891-8B62-55919E456A13}"/>
              </a:ext>
            </a:extLst>
          </p:cNvPr>
          <p:cNvCxnSpPr>
            <a:cxnSpLocks/>
          </p:cNvCxnSpPr>
          <p:nvPr/>
        </p:nvCxnSpPr>
        <p:spPr>
          <a:xfrm>
            <a:off x="3390900" y="2819400"/>
            <a:ext cx="1181100" cy="3382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93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kernel takes original signal, and subtracts 2kHz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5362-BAAA-4512-A915-641DF838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90799"/>
            <a:ext cx="7886700" cy="3586163"/>
          </a:xfrm>
        </p:spPr>
        <p:txBody>
          <a:bodyPr/>
          <a:lstStyle/>
          <a:p>
            <a:r>
              <a:rPr lang="en-US" dirty="0"/>
              <a:t>Result is a “band-stop” filter.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7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can be inverted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1"/>
            <a:ext cx="7886700" cy="4348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np.fft.ifft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f2 will look just like x</a:t>
            </a:r>
          </a:p>
        </p:txBody>
      </p:sp>
    </p:spTree>
    <p:extLst>
      <p:ext uri="{BB962C8B-B14F-4D97-AF65-F5344CB8AC3E}">
        <p14:creationId xmlns:p14="http://schemas.microsoft.com/office/powerpoint/2010/main" val="1503286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way to implement filter is to take </a:t>
            </a:r>
            <a:r>
              <a:rPr lang="en-US" dirty="0" err="1"/>
              <a:t>fft</a:t>
            </a:r>
            <a:r>
              <a:rPr lang="en-US" dirty="0"/>
              <a:t>, “edit” the frequencies, then invert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C44EB-2AAA-4955-9C79-19B72817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00300"/>
            <a:ext cx="5524500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3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6"/>
            <a:ext cx="8534400" cy="1325563"/>
          </a:xfrm>
        </p:spPr>
        <p:txBody>
          <a:bodyPr>
            <a:normAutofit/>
          </a:bodyPr>
          <a:lstStyle/>
          <a:p>
            <a:r>
              <a:rPr lang="en-US" dirty="0"/>
              <a:t>Convolution and cross-correlation are very related: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 descr="{\displaystyle (f*g)[n]=\sum _{m=-\infty }^{\infty }f[m]g[n-m]}">
                <a:extLst>
                  <a:ext uri="{FF2B5EF4-FFF2-40B4-BE49-F238E27FC236}">
                    <a16:creationId xmlns:a16="http://schemas.microsoft.com/office/drawing/2014/main" id="{5678E0A0-BC6D-4412-9E8C-93CA5022428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32579" y="1886882"/>
                <a:ext cx="6020921" cy="16383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AutoShape 2" descr="{\displaystyle (f*g)[n]=\sum _{m=-\infty }^{\infty }f[m]g[n-m]}">
                <a:extLst>
                  <a:ext uri="{FF2B5EF4-FFF2-40B4-BE49-F238E27FC236}">
                    <a16:creationId xmlns:a16="http://schemas.microsoft.com/office/drawing/2014/main" id="{5678E0A0-BC6D-4412-9E8C-93CA5022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2579" y="1886882"/>
                <a:ext cx="6020921" cy="163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 descr="{\displaystyle (f*g)[n]=\sum _{m=-\infty }^{\infty }f[m]g[n-m]}">
                <a:extLst>
                  <a:ext uri="{FF2B5EF4-FFF2-40B4-BE49-F238E27FC236}">
                    <a16:creationId xmlns:a16="http://schemas.microsoft.com/office/drawing/2014/main" id="{56CF9C04-0EEF-4B93-B9FB-77CE60E353D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37895" y="3269594"/>
                <a:ext cx="6020921" cy="16383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AutoShape 2" descr="{\displaystyle (f*g)[n]=\sum _{m=-\infty }^{\infty }f[m]g[n-m]}">
                <a:extLst>
                  <a:ext uri="{FF2B5EF4-FFF2-40B4-BE49-F238E27FC236}">
                    <a16:creationId xmlns:a16="http://schemas.microsoft.com/office/drawing/2014/main" id="{56CF9C04-0EEF-4B93-B9FB-77CE60E35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7895" y="3269594"/>
                <a:ext cx="6020921" cy="163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602164B-AB62-4CC2-B2E7-21DA8D02C6B3}"/>
              </a:ext>
            </a:extLst>
          </p:cNvPr>
          <p:cNvSpPr txBox="1"/>
          <p:nvPr/>
        </p:nvSpPr>
        <p:spPr>
          <a:xfrm>
            <a:off x="467847" y="2182812"/>
            <a:ext cx="2042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Convolution: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B8AB-355C-44AD-8EA1-3329A6EC321E}"/>
              </a:ext>
            </a:extLst>
          </p:cNvPr>
          <p:cNvSpPr txBox="1"/>
          <p:nvPr/>
        </p:nvSpPr>
        <p:spPr>
          <a:xfrm>
            <a:off x="481137" y="3592512"/>
            <a:ext cx="276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Cross-correlation: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C5107-DA28-4A0E-B902-ADE54E6F21B5}"/>
              </a:ext>
            </a:extLst>
          </p:cNvPr>
          <p:cNvSpPr txBox="1"/>
          <p:nvPr/>
        </p:nvSpPr>
        <p:spPr>
          <a:xfrm>
            <a:off x="419100" y="5427005"/>
            <a:ext cx="824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only difference is that in convolution, g is flipped backwards.</a:t>
            </a:r>
          </a:p>
        </p:txBody>
      </p:sp>
    </p:spTree>
    <p:extLst>
      <p:ext uri="{BB962C8B-B14F-4D97-AF65-F5344CB8AC3E}">
        <p14:creationId xmlns:p14="http://schemas.microsoft.com/office/powerpoint/2010/main" val="2451160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58700" y="193335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25300" y="193335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88235" y="193335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8035" y="193335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14300" y="2518133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2518133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487400" y="193335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3505200" y="45469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4030835" y="45469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2971800" y="45469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4533900" y="45469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blipFill>
                <a:blip r:embed="rId4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2200983" y="51317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83" y="5131713"/>
                <a:ext cx="41617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2487400" y="45469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3F63AD-656C-4BD3-9779-A0D027B6CB5B}"/>
              </a:ext>
            </a:extLst>
          </p:cNvPr>
          <p:cNvCxnSpPr/>
          <p:nvPr/>
        </p:nvCxnSpPr>
        <p:spPr>
          <a:xfrm>
            <a:off x="5029200" y="45339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FFFC2C-F2C8-47D7-B26C-ED3D90CAA577}"/>
              </a:ext>
            </a:extLst>
          </p:cNvPr>
          <p:cNvCxnSpPr/>
          <p:nvPr/>
        </p:nvCxnSpPr>
        <p:spPr>
          <a:xfrm>
            <a:off x="5524500" y="45339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5F68D-124E-4E39-A141-58646D1F9E3E}"/>
              </a:ext>
            </a:extLst>
          </p:cNvPr>
          <p:cNvCxnSpPr/>
          <p:nvPr/>
        </p:nvCxnSpPr>
        <p:spPr>
          <a:xfrm>
            <a:off x="5981700" y="45339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7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43100" y="193335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409700" y="193335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2635" y="193335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2435" y="193335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8700" y="2518133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0" y="2518133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971800" y="193335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3009900" y="45469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3535535" y="45469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2476500" y="45469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4038600" y="45469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blipFill>
                <a:blip r:embed="rId4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1676400" y="51317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31713"/>
                <a:ext cx="41617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1992100" y="45469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B0C797-E510-4C1B-A4EF-B1CF046BA7F1}"/>
              </a:ext>
            </a:extLst>
          </p:cNvPr>
          <p:cNvCxnSpPr/>
          <p:nvPr/>
        </p:nvCxnSpPr>
        <p:spPr>
          <a:xfrm>
            <a:off x="4495800" y="45339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9FF724-A70D-4DB4-AC98-30978201992B}"/>
              </a:ext>
            </a:extLst>
          </p:cNvPr>
          <p:cNvCxnSpPr/>
          <p:nvPr/>
        </p:nvCxnSpPr>
        <p:spPr>
          <a:xfrm>
            <a:off x="4991100" y="45339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2E0BC2-2FFA-4B71-8442-04FFE46EBDE0}"/>
              </a:ext>
            </a:extLst>
          </p:cNvPr>
          <p:cNvCxnSpPr/>
          <p:nvPr/>
        </p:nvCxnSpPr>
        <p:spPr>
          <a:xfrm>
            <a:off x="5448300" y="45339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19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49300" y="193335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915900" y="193335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78835" y="193335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8635" y="193335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104900" y="2518133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518133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478000" y="193335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2476500" y="45469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3002135" y="45469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1943100" y="45469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3505200" y="45469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blipFill>
                <a:blip r:embed="rId4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1172283" y="51317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83" y="5131713"/>
                <a:ext cx="41617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1458700" y="45469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A8D6C-C044-4823-B9F6-257C55F1A09D}"/>
              </a:ext>
            </a:extLst>
          </p:cNvPr>
          <p:cNvCxnSpPr/>
          <p:nvPr/>
        </p:nvCxnSpPr>
        <p:spPr>
          <a:xfrm>
            <a:off x="4000500" y="45339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5C429-997B-4002-A796-8005476918DB}"/>
              </a:ext>
            </a:extLst>
          </p:cNvPr>
          <p:cNvCxnSpPr/>
          <p:nvPr/>
        </p:nvCxnSpPr>
        <p:spPr>
          <a:xfrm>
            <a:off x="4495800" y="45339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97643-D3AA-46A0-90DB-989F433CD880}"/>
              </a:ext>
            </a:extLst>
          </p:cNvPr>
          <p:cNvCxnSpPr/>
          <p:nvPr/>
        </p:nvCxnSpPr>
        <p:spPr>
          <a:xfrm>
            <a:off x="4953000" y="45339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86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3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82700" y="193335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449300" y="193335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12235" y="193335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12035" y="193335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38300" y="2518133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518133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011400" y="193335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1981200" y="45469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2506835" y="45469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1475000" y="45469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3009900" y="45469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blipFill>
                <a:blip r:embed="rId4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636800" y="51317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0" y="5131713"/>
                <a:ext cx="41617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990600" y="45469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8682A-39CD-46F4-8A9D-C69816DB8411}"/>
              </a:ext>
            </a:extLst>
          </p:cNvPr>
          <p:cNvCxnSpPr/>
          <p:nvPr/>
        </p:nvCxnSpPr>
        <p:spPr>
          <a:xfrm>
            <a:off x="3505200" y="45339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1228B-F9DD-4192-A846-F4435F1FA5B2}"/>
              </a:ext>
            </a:extLst>
          </p:cNvPr>
          <p:cNvCxnSpPr/>
          <p:nvPr/>
        </p:nvCxnSpPr>
        <p:spPr>
          <a:xfrm>
            <a:off x="4000500" y="45339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DEDE84-A103-41E2-A5EE-49672783BB6A}"/>
              </a:ext>
            </a:extLst>
          </p:cNvPr>
          <p:cNvCxnSpPr/>
          <p:nvPr/>
        </p:nvCxnSpPr>
        <p:spPr>
          <a:xfrm>
            <a:off x="4457700" y="45339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39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05200" y="193335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971800" y="193335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34735" y="193335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34535" y="193335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0970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60800" y="2518133"/>
                <a:ext cx="2716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00" y="2518133"/>
                <a:ext cx="2716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533900" y="193335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1458700" y="45469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1984335" y="45469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952500" y="45469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2487400" y="45469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23280"/>
                <a:ext cx="3507481" cy="430887"/>
              </a:xfrm>
              <a:prstGeom prst="rect">
                <a:avLst/>
              </a:prstGeom>
              <a:blipFill>
                <a:blip r:embed="rId4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114300" y="51317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5131713"/>
                <a:ext cx="41617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468100" y="45469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F1083-6D95-499A-B7A1-48BC8EE7AE8A}"/>
              </a:ext>
            </a:extLst>
          </p:cNvPr>
          <p:cNvCxnSpPr/>
          <p:nvPr/>
        </p:nvCxnSpPr>
        <p:spPr>
          <a:xfrm>
            <a:off x="2971800" y="45339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E0A5FA-F6C8-435C-98AC-CD327358DC08}"/>
              </a:ext>
            </a:extLst>
          </p:cNvPr>
          <p:cNvCxnSpPr/>
          <p:nvPr/>
        </p:nvCxnSpPr>
        <p:spPr>
          <a:xfrm>
            <a:off x="3467100" y="45339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70F0C-3807-4C97-929E-BE1DA75976B5}"/>
              </a:ext>
            </a:extLst>
          </p:cNvPr>
          <p:cNvCxnSpPr/>
          <p:nvPr/>
        </p:nvCxnSpPr>
        <p:spPr>
          <a:xfrm>
            <a:off x="3924300" y="45339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CA34EE-4185-486C-810C-06A3CE067326}"/>
                  </a:ext>
                </a:extLst>
              </p:cNvPr>
              <p:cNvSpPr txBox="1"/>
              <p:nvPr/>
            </p:nvSpPr>
            <p:spPr>
              <a:xfrm>
                <a:off x="-3810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CA34EE-4185-486C-810C-06A3CE06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75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027"/>
            <a:ext cx="8434449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are all pairwise sum of products: also called “dot” products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956" y="1981200"/>
            <a:ext cx="7047219" cy="3261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vectors:</a:t>
            </a:r>
          </a:p>
          <a:p>
            <a:pPr marL="457200" lvl="1" indent="0">
              <a:buNone/>
            </a:pPr>
            <a:r>
              <a:rPr lang="en-US" dirty="0"/>
              <a:t>a = [a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a</a:t>
            </a:r>
            <a:r>
              <a:rPr lang="en-US" baseline="-25000" dirty="0"/>
              <a:t>n-1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b = [b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 b</a:t>
            </a:r>
            <a:r>
              <a:rPr lang="en-US" baseline="-25000" dirty="0"/>
              <a:t>n-1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 dot product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5994" y="1811268"/>
                <a:ext cx="4184222" cy="1800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994" y="1811268"/>
                <a:ext cx="4184222" cy="1800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01694" y="5093898"/>
                <a:ext cx="65098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94" y="5093898"/>
                <a:ext cx="6509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ED1ED-112B-4FAD-A7CB-B1831D7B0FA4}"/>
                  </a:ext>
                </a:extLst>
              </p:cNvPr>
              <p:cNvSpPr txBox="1"/>
              <p:nvPr/>
            </p:nvSpPr>
            <p:spPr>
              <a:xfrm>
                <a:off x="419100" y="4648200"/>
                <a:ext cx="1875450" cy="138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ED1ED-112B-4FAD-A7CB-B1831D7B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648200"/>
                <a:ext cx="1875450" cy="1383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716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 err="1"/>
              <a:t>f∙g</a:t>
            </a:r>
            <a:r>
              <a:rPr lang="en-US" dirty="0"/>
              <a:t> = cross-correlation at t =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8683A-08C9-4424-A9D8-AAEBD6E80285}"/>
              </a:ext>
            </a:extLst>
          </p:cNvPr>
          <p:cNvCxnSpPr/>
          <p:nvPr/>
        </p:nvCxnSpPr>
        <p:spPr>
          <a:xfrm>
            <a:off x="3810000" y="3175337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05301-748A-4B9A-AE49-90946FCF4727}"/>
              </a:ext>
            </a:extLst>
          </p:cNvPr>
          <p:cNvCxnSpPr/>
          <p:nvPr/>
        </p:nvCxnSpPr>
        <p:spPr>
          <a:xfrm flipH="1">
            <a:off x="4335635" y="3175337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D137F-F844-41A6-B0A0-989E53615862}"/>
              </a:ext>
            </a:extLst>
          </p:cNvPr>
          <p:cNvCxnSpPr/>
          <p:nvPr/>
        </p:nvCxnSpPr>
        <p:spPr>
          <a:xfrm>
            <a:off x="3276600" y="3175337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00E9D-8B5B-453D-8139-44F85E8C1406}"/>
              </a:ext>
            </a:extLst>
          </p:cNvPr>
          <p:cNvCxnSpPr/>
          <p:nvPr/>
        </p:nvCxnSpPr>
        <p:spPr>
          <a:xfrm>
            <a:off x="4838700" y="3175337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/>
              <p:nvPr/>
            </p:nvSpPr>
            <p:spPr>
              <a:xfrm>
                <a:off x="2552700" y="2651680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91B868-3686-41F7-904F-9F04CF74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2651680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10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/>
              <p:nvPr/>
            </p:nvSpPr>
            <p:spPr>
              <a:xfrm>
                <a:off x="2505783" y="3760113"/>
                <a:ext cx="4161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5D0388-F9B8-48F9-951F-717AB005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83" y="3760113"/>
                <a:ext cx="41617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1D90A-73D2-4CDC-8F7D-AF55A6FA49CF}"/>
              </a:ext>
            </a:extLst>
          </p:cNvPr>
          <p:cNvCxnSpPr/>
          <p:nvPr/>
        </p:nvCxnSpPr>
        <p:spPr>
          <a:xfrm>
            <a:off x="2792200" y="3175337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3F63AD-656C-4BD3-9779-A0D027B6CB5B}"/>
              </a:ext>
            </a:extLst>
          </p:cNvPr>
          <p:cNvCxnSpPr/>
          <p:nvPr/>
        </p:nvCxnSpPr>
        <p:spPr>
          <a:xfrm>
            <a:off x="5334000" y="3162300"/>
            <a:ext cx="0" cy="697707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FFFC2C-F2C8-47D7-B26C-ED3D90CAA577}"/>
              </a:ext>
            </a:extLst>
          </p:cNvPr>
          <p:cNvCxnSpPr/>
          <p:nvPr/>
        </p:nvCxnSpPr>
        <p:spPr>
          <a:xfrm>
            <a:off x="5829300" y="3162300"/>
            <a:ext cx="0" cy="6977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5F68D-124E-4E39-A141-58646D1F9E3E}"/>
              </a:ext>
            </a:extLst>
          </p:cNvPr>
          <p:cNvCxnSpPr/>
          <p:nvPr/>
        </p:nvCxnSpPr>
        <p:spPr>
          <a:xfrm>
            <a:off x="6286500" y="3162300"/>
            <a:ext cx="0" cy="6977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7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87630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Geometrical interpretation of dot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50" y="1432590"/>
            <a:ext cx="8191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 with n elements can be represented by arrow in n-dimensional space.</a:t>
            </a:r>
          </a:p>
          <a:p>
            <a:endParaRPr lang="en-US" sz="2400" dirty="0"/>
          </a:p>
          <a:p>
            <a:r>
              <a:rPr lang="en-US" sz="2400" dirty="0"/>
              <a:t>Arrow has direction and length</a:t>
            </a:r>
          </a:p>
          <a:p>
            <a:endParaRPr lang="en-US" sz="2400" dirty="0"/>
          </a:p>
        </p:txBody>
      </p:sp>
      <p:pic>
        <p:nvPicPr>
          <p:cNvPr id="4" name="Picture 2" descr="dot product 3d">
            <a:extLst>
              <a:ext uri="{FF2B5EF4-FFF2-40B4-BE49-F238E27FC236}">
                <a16:creationId xmlns:a16="http://schemas.microsoft.com/office/drawing/2014/main" id="{DC9C8C12-4075-410F-9ED7-99508331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810000" cy="313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4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1" y="266392"/>
            <a:ext cx="8438322" cy="934587"/>
          </a:xfrm>
        </p:spPr>
        <p:txBody>
          <a:bodyPr>
            <a:normAutofit fontScale="90000"/>
          </a:bodyPr>
          <a:lstStyle/>
          <a:p>
            <a:r>
              <a:rPr lang="en-US" dirty="0"/>
              <a:t>Dot product of vector with self = length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9790"/>
            <a:ext cx="5915025" cy="3261122"/>
          </a:xfrm>
        </p:spPr>
        <p:txBody>
          <a:bodyPr>
            <a:normAutofit/>
          </a:bodyPr>
          <a:lstStyle/>
          <a:p>
            <a:r>
              <a:rPr lang="en-US" dirty="0"/>
              <a:t>Let A = [x, y] be a two-dimensional vector</a:t>
            </a:r>
          </a:p>
          <a:p>
            <a:endParaRPr lang="en-US" dirty="0"/>
          </a:p>
          <a:p>
            <a:r>
              <a:rPr lang="en-US" dirty="0"/>
              <a:t>Then A • A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= hypotenuse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ow can we find magnitude of vector in three dimensional graph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740456"/>
            <a:ext cx="1893094" cy="17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82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1392"/>
            <a:ext cx="6819900" cy="994172"/>
          </a:xfrm>
        </p:spPr>
        <p:txBody>
          <a:bodyPr>
            <a:normAutofit/>
          </a:bodyPr>
          <a:lstStyle/>
          <a:p>
            <a:r>
              <a:rPr lang="en-US" dirty="0"/>
              <a:t>Two vectors of magnitude 5: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1104900" y="2228851"/>
            <a:ext cx="3840647" cy="3378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9447" y="1720656"/>
            <a:ext cx="3748514" cy="423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(5, 0)</a:t>
            </a:r>
          </a:p>
          <a:p>
            <a:r>
              <a:rPr lang="en-US" sz="2400" dirty="0"/>
              <a:t>a • a = 25 = |a|</a:t>
            </a:r>
            <a:r>
              <a:rPr lang="en-US" sz="2400" baseline="30000" dirty="0"/>
              <a:t>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 = (4, 3)</a:t>
            </a:r>
          </a:p>
          <a:p>
            <a:r>
              <a:rPr lang="en-US" sz="2400" dirty="0"/>
              <a:t>b • b = 4</a:t>
            </a:r>
            <a:r>
              <a:rPr lang="en-US" sz="2400" baseline="30000" dirty="0"/>
              <a:t>2 </a:t>
            </a:r>
            <a:r>
              <a:rPr lang="en-US" sz="2400" dirty="0"/>
              <a:t>+ 3</a:t>
            </a:r>
            <a:r>
              <a:rPr lang="en-US" sz="2400" baseline="30000" dirty="0"/>
              <a:t>2</a:t>
            </a:r>
          </a:p>
          <a:p>
            <a:r>
              <a:rPr lang="en-US" sz="2400" baseline="30000" dirty="0"/>
              <a:t>               </a:t>
            </a:r>
            <a:r>
              <a:rPr lang="en-US" sz="2400" dirty="0"/>
              <a:t>= 16 + 9</a:t>
            </a:r>
          </a:p>
          <a:p>
            <a:r>
              <a:rPr lang="en-US" sz="2400" dirty="0"/>
              <a:t>          = 25</a:t>
            </a:r>
          </a:p>
          <a:p>
            <a:r>
              <a:rPr lang="en-US" sz="2400" dirty="0"/>
              <a:t>          = |b|</a:t>
            </a:r>
            <a:r>
              <a:rPr lang="en-US" sz="2400" baseline="30000" dirty="0"/>
              <a:t>2</a:t>
            </a:r>
          </a:p>
          <a:p>
            <a:r>
              <a:rPr lang="en-US" sz="2400" baseline="30000" dirty="0"/>
              <a:t>           </a:t>
            </a:r>
          </a:p>
          <a:p>
            <a:endParaRPr lang="en-US" sz="24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72247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330" y="228600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Orthogonal vectors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2426" r="20703" b="21852"/>
          <a:stretch/>
        </p:blipFill>
        <p:spPr>
          <a:xfrm>
            <a:off x="2912510" y="2734010"/>
            <a:ext cx="2914650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6535" y="162123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(+3,+4) • (-4,-3) = -12 + 12</a:t>
            </a:r>
          </a:p>
          <a:p>
            <a:r>
              <a:rPr lang="en-US" sz="2400" dirty="0"/>
              <a:t>                             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967" y="4128570"/>
            <a:ext cx="2751194" cy="12418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9004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16" y="952213"/>
            <a:ext cx="7722206" cy="994172"/>
          </a:xfrm>
        </p:spPr>
        <p:txBody>
          <a:bodyPr>
            <a:normAutofit/>
          </a:bodyPr>
          <a:lstStyle/>
          <a:p>
            <a:r>
              <a:rPr lang="en-US" dirty="0"/>
              <a:t>Opposite direction vectors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2426" r="20703" b="21852"/>
          <a:stretch/>
        </p:blipFill>
        <p:spPr>
          <a:xfrm>
            <a:off x="4920916" y="2309662"/>
            <a:ext cx="2914650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415" y="3571020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(3,4) • (-3,-4) = -9 – 16</a:t>
            </a:r>
          </a:p>
          <a:p>
            <a:r>
              <a:rPr lang="en-US" sz="2400" dirty="0"/>
              <a:t>                         = - 25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8241" y="3695550"/>
            <a:ext cx="1457325" cy="12418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882181" y="2417929"/>
            <a:ext cx="1457325" cy="12418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59866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08" y="654481"/>
            <a:ext cx="7612256" cy="994172"/>
          </a:xfrm>
        </p:spPr>
        <p:txBody>
          <a:bodyPr>
            <a:normAutofit/>
          </a:bodyPr>
          <a:lstStyle/>
          <a:p>
            <a:r>
              <a:rPr lang="en-US" dirty="0"/>
              <a:t>Neither parallel nor orthogonal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1645754" y="2228851"/>
            <a:ext cx="3840647" cy="3378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3967" y="2355655"/>
            <a:ext cx="2282997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(+5, 0)</a:t>
            </a:r>
          </a:p>
          <a:p>
            <a:r>
              <a:rPr lang="en-US" sz="2400" dirty="0"/>
              <a:t>b = (+4, +3)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• b = 5 * 4 = 20</a:t>
            </a:r>
          </a:p>
          <a:p>
            <a:endParaRPr lang="en-US" sz="1350" dirty="0"/>
          </a:p>
        </p:txBody>
      </p:sp>
      <p:sp>
        <p:nvSpPr>
          <p:cNvPr id="7" name="Isosceles Triangle 6"/>
          <p:cNvSpPr/>
          <p:nvPr/>
        </p:nvSpPr>
        <p:spPr>
          <a:xfrm>
            <a:off x="3314700" y="3028950"/>
            <a:ext cx="1171575" cy="877074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7679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657661" y="2165686"/>
            <a:ext cx="3840647" cy="3378347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2326607" y="2965784"/>
            <a:ext cx="1171575" cy="877074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27016"/>
            <a:ext cx="7353300" cy="1193559"/>
          </a:xfrm>
        </p:spPr>
        <p:txBody>
          <a:bodyPr>
            <a:normAutofit/>
          </a:bodyPr>
          <a:lstStyle/>
          <a:p>
            <a:r>
              <a:rPr lang="en-US" sz="4800" dirty="0"/>
              <a:t>Rewrite using trigonometry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6658" y="3565859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=36.87°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6761" y="1720656"/>
            <a:ext cx="4530089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(+5,   0)</a:t>
            </a:r>
          </a:p>
          <a:p>
            <a:r>
              <a:rPr lang="en-US" sz="2400" dirty="0"/>
              <a:t>b = (+4, +3)</a:t>
            </a:r>
          </a:p>
          <a:p>
            <a:endParaRPr lang="en-US" sz="2400" dirty="0"/>
          </a:p>
          <a:p>
            <a:r>
              <a:rPr lang="en-US" sz="2400" dirty="0"/>
              <a:t>cos </a:t>
            </a:r>
            <a:r>
              <a:rPr lang="el-GR" sz="2400" dirty="0"/>
              <a:t>θ </a:t>
            </a:r>
            <a:r>
              <a:rPr lang="en-US" sz="2400" dirty="0"/>
              <a:t>= </a:t>
            </a:r>
            <a:r>
              <a:rPr lang="en-US" sz="1500" dirty="0"/>
              <a:t>adjacent / hypotenuse </a:t>
            </a:r>
            <a:r>
              <a:rPr lang="en-US" sz="2400" dirty="0"/>
              <a:t>= 4/|b|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4 = |</a:t>
            </a:r>
            <a:r>
              <a:rPr lang="en-US" sz="2400" dirty="0" err="1">
                <a:sym typeface="Wingdings" panose="05000000000000000000" pitchFamily="2" charset="2"/>
              </a:rPr>
              <a:t>b|cos</a:t>
            </a:r>
            <a:r>
              <a:rPr lang="en-US" sz="2400" dirty="0"/>
              <a:t> </a:t>
            </a:r>
            <a:r>
              <a:rPr lang="el-GR" sz="2400" dirty="0"/>
              <a:t>θ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• b = sum of pairwise products</a:t>
            </a:r>
          </a:p>
          <a:p>
            <a:r>
              <a:rPr lang="en-US" sz="2400" dirty="0"/>
              <a:t>          = 5 * 4</a:t>
            </a:r>
          </a:p>
          <a:p>
            <a:r>
              <a:rPr lang="en-US" sz="2400" dirty="0"/>
              <a:t>          = |a|*(|</a:t>
            </a:r>
            <a:r>
              <a:rPr lang="en-US" sz="2400" dirty="0" err="1"/>
              <a:t>b|cos</a:t>
            </a:r>
            <a:r>
              <a:rPr lang="en-US" sz="2400" dirty="0"/>
              <a:t> </a:t>
            </a:r>
            <a:r>
              <a:rPr lang="el-GR" sz="2400" dirty="0"/>
              <a:t>θ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      = |a||</a:t>
            </a:r>
            <a:r>
              <a:rPr lang="en-US" sz="2400" dirty="0" err="1"/>
              <a:t>b|cos</a:t>
            </a:r>
            <a:r>
              <a:rPr lang="en-US" sz="2400" dirty="0"/>
              <a:t> </a:t>
            </a:r>
            <a:r>
              <a:rPr lang="el-GR" sz="2400" dirty="0"/>
              <a:t>θ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 rot="19353314">
            <a:off x="2500511" y="3138163"/>
            <a:ext cx="611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|b|=5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657" y="3937186"/>
            <a:ext cx="5226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chemeClr val="accent5"/>
                </a:solidFill>
              </a:rPr>
              <a:t>b</a:t>
            </a:r>
            <a:r>
              <a:rPr lang="en-US" sz="1350" baseline="-25000" dirty="0" err="1">
                <a:solidFill>
                  <a:schemeClr val="accent5"/>
                </a:solidFill>
              </a:rPr>
              <a:t>x</a:t>
            </a:r>
            <a:r>
              <a:rPr lang="en-US" sz="1350" baseline="-25000" dirty="0">
                <a:solidFill>
                  <a:schemeClr val="accent5"/>
                </a:solidFill>
              </a:rPr>
              <a:t> </a:t>
            </a:r>
            <a:r>
              <a:rPr lang="en-US" sz="1350" dirty="0">
                <a:solidFill>
                  <a:schemeClr val="accent5"/>
                </a:solidFill>
              </a:rPr>
              <a:t>=4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6607" y="3937187"/>
            <a:ext cx="11715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086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0" y="492786"/>
            <a:ext cx="820166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Cosine function is +1 when </a:t>
            </a:r>
            <a:r>
              <a:rPr lang="el-GR" sz="4400" dirty="0"/>
              <a:t>θ</a:t>
            </a:r>
            <a:r>
              <a:rPr lang="en-US" dirty="0"/>
              <a:t> = 0, zero when </a:t>
            </a:r>
            <a:r>
              <a:rPr lang="el-GR" sz="4400" dirty="0"/>
              <a:t>θ</a:t>
            </a:r>
            <a:r>
              <a:rPr lang="en-US" dirty="0"/>
              <a:t> = 90 or 270.</a:t>
            </a:r>
          </a:p>
        </p:txBody>
      </p:sp>
      <p:pic>
        <p:nvPicPr>
          <p:cNvPr id="2050" name="Picture 2" descr="BioMath: Trigonometric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1" y="2158947"/>
            <a:ext cx="4528847" cy="32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4121" y="5215890"/>
            <a:ext cx="1602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90 deg = orthogonal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3120" y="4138930"/>
            <a:ext cx="274321" cy="1097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3781" y="5568046"/>
            <a:ext cx="2262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180 </a:t>
            </a:r>
            <a:r>
              <a:rPr lang="en-US" sz="1350" dirty="0" err="1">
                <a:solidFill>
                  <a:schemeClr val="accent5"/>
                </a:solidFill>
              </a:rPr>
              <a:t>deg</a:t>
            </a:r>
            <a:r>
              <a:rPr lang="en-US" sz="1350" dirty="0">
                <a:solidFill>
                  <a:schemeClr val="accent5"/>
                </a:solidFill>
              </a:rPr>
              <a:t> = opposite directions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29761" y="5170171"/>
            <a:ext cx="370840" cy="461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8980" y="4138930"/>
            <a:ext cx="1256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0 </a:t>
            </a:r>
            <a:r>
              <a:rPr lang="en-US" sz="1350" dirty="0" err="1">
                <a:solidFill>
                  <a:schemeClr val="accent5"/>
                </a:solidFill>
              </a:rPr>
              <a:t>deg</a:t>
            </a:r>
            <a:r>
              <a:rPr lang="en-US" sz="1350" dirty="0">
                <a:solidFill>
                  <a:schemeClr val="accent5"/>
                </a:solidFill>
              </a:rPr>
              <a:t> = parallel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30370" y="2813050"/>
            <a:ext cx="1168711" cy="132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63F721-4303-44F3-AADB-16574696A3F2}"/>
              </a:ext>
            </a:extLst>
          </p:cNvPr>
          <p:cNvCxnSpPr>
            <a:cxnSpLocks/>
          </p:cNvCxnSpPr>
          <p:nvPr/>
        </p:nvCxnSpPr>
        <p:spPr>
          <a:xfrm>
            <a:off x="3129432" y="2158947"/>
            <a:ext cx="0" cy="768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DBE4A-2DB7-4907-B423-9BD5213A00D1}"/>
              </a:ext>
            </a:extLst>
          </p:cNvPr>
          <p:cNvSpPr txBox="1"/>
          <p:nvPr/>
        </p:nvSpPr>
        <p:spPr>
          <a:xfrm>
            <a:off x="2709195" y="1858865"/>
            <a:ext cx="2383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36.9 deg (example we just saw)</a:t>
            </a:r>
          </a:p>
        </p:txBody>
      </p:sp>
    </p:spTree>
    <p:extLst>
      <p:ext uri="{BB962C8B-B14F-4D97-AF65-F5344CB8AC3E}">
        <p14:creationId xmlns:p14="http://schemas.microsoft.com/office/powerpoint/2010/main" val="9019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5300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73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1" y="266700"/>
            <a:ext cx="8438322" cy="1721337"/>
          </a:xfrm>
        </p:spPr>
        <p:txBody>
          <a:bodyPr>
            <a:noAutofit/>
          </a:bodyPr>
          <a:lstStyle/>
          <a:p>
            <a:r>
              <a:rPr lang="en-US" sz="3600" dirty="0"/>
              <a:t>Can prove (not here) that cosine formula is true for any 2 vectors, in any number of dimensions: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2781300"/>
            <a:ext cx="8261903" cy="32611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r>
              <a:rPr lang="en-US" sz="4000" dirty="0"/>
              <a:t>a • b = |a||</a:t>
            </a:r>
            <a:r>
              <a:rPr lang="en-US" sz="4000" dirty="0" err="1"/>
              <a:t>b|cos</a:t>
            </a:r>
            <a:r>
              <a:rPr lang="en-US" sz="4000" dirty="0"/>
              <a:t> </a:t>
            </a:r>
            <a:r>
              <a:rPr lang="el-GR" sz="4000" dirty="0"/>
              <a:t>θ</a:t>
            </a:r>
            <a:endParaRPr lang="en-US" sz="4000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l-GR" dirty="0"/>
              <a:t>θ</a:t>
            </a:r>
            <a:r>
              <a:rPr lang="en-US" dirty="0"/>
              <a:t> is angle between a, b in n-dimensional 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2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6"/>
            <a:ext cx="88773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do we define </a:t>
            </a:r>
            <a:r>
              <a:rPr lang="el-GR" sz="4000" dirty="0"/>
              <a:t>θ</a:t>
            </a:r>
            <a:r>
              <a:rPr lang="en-US" sz="4000" dirty="0"/>
              <a:t> if dimensions&gt;3?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4123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There will be some 2D plane containing both vectors, even if embedded in a high-dimensional space.</a:t>
            </a:r>
          </a:p>
          <a:p>
            <a:endParaRPr lang="en-US" dirty="0"/>
          </a:p>
          <a:p>
            <a:r>
              <a:rPr lang="en-US" dirty="0"/>
              <a:t>Define angle in this plane</a:t>
            </a:r>
          </a:p>
        </p:txBody>
      </p:sp>
      <p:pic>
        <p:nvPicPr>
          <p:cNvPr id="1026" name="Picture 2" descr="dot product 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59717"/>
            <a:ext cx="2264569" cy="18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91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85216"/>
            <a:ext cx="8080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Terminology: “unit” vector, length = 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952" y="2393674"/>
            <a:ext cx="440807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Can create by dividing any vector by its own magnitude.</a:t>
            </a:r>
          </a:p>
          <a:p>
            <a:endParaRPr lang="en-US" sz="2400" dirty="0"/>
          </a:p>
          <a:p>
            <a:r>
              <a:rPr lang="en-US" sz="2400" dirty="0"/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̂</a:t>
            </a:r>
            <a:r>
              <a:rPr lang="en-US" sz="2400" dirty="0"/>
              <a:t> = b / |b| = (4/5, 3/5) = (0.8, 0.6)</a:t>
            </a:r>
          </a:p>
          <a:p>
            <a:endParaRPr lang="en-US" sz="2400" dirty="0"/>
          </a:p>
          <a:p>
            <a:r>
              <a:rPr lang="en-US" sz="2400" dirty="0"/>
              <a:t>Verify:</a:t>
            </a:r>
          </a:p>
          <a:p>
            <a:r>
              <a:rPr lang="en-US" sz="2400" dirty="0"/>
              <a:t>0.8</a:t>
            </a:r>
            <a:r>
              <a:rPr lang="en-US" sz="2400" baseline="30000" dirty="0"/>
              <a:t>2</a:t>
            </a:r>
            <a:r>
              <a:rPr lang="en-US" sz="2400" dirty="0"/>
              <a:t> + 0.6</a:t>
            </a:r>
            <a:r>
              <a:rPr lang="en-US" sz="2400" baseline="30000" dirty="0"/>
              <a:t>2</a:t>
            </a:r>
            <a:r>
              <a:rPr lang="en-US" sz="2400" dirty="0"/>
              <a:t> = 0.64 + 0.36 = 1.00</a:t>
            </a:r>
          </a:p>
          <a:p>
            <a:endParaRPr lang="en-US" sz="2400" dirty="0"/>
          </a:p>
          <a:p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0" t="29320" r="20130" b="40235"/>
          <a:stretch/>
        </p:blipFill>
        <p:spPr>
          <a:xfrm>
            <a:off x="858754" y="2534151"/>
            <a:ext cx="2800350" cy="2271713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1458829" y="3019926"/>
            <a:ext cx="1371600" cy="1028700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03182" y="3857625"/>
            <a:ext cx="315830" cy="19100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4293" y="3473800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6"/>
                </a:solidFill>
              </a:rPr>
              <a:t>b</a:t>
            </a:r>
            <a:r>
              <a:rPr lang="en-US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̂</a:t>
            </a:r>
            <a:endParaRPr lang="en-US" sz="2100" dirty="0">
              <a:solidFill>
                <a:schemeClr val="accent6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1200" y="4114801"/>
            <a:ext cx="600075" cy="194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3114909" y="2742927"/>
            <a:ext cx="811441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(0.8, 0.6)</a:t>
            </a:r>
          </a:p>
        </p:txBody>
      </p:sp>
    </p:spTree>
    <p:extLst>
      <p:ext uri="{BB962C8B-B14F-4D97-AF65-F5344CB8AC3E}">
        <p14:creationId xmlns:p14="http://schemas.microsoft.com/office/powerpoint/2010/main" val="2556856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" y="975776"/>
            <a:ext cx="9043679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Dot product with any unit vector = length of shadow</a:t>
            </a:r>
          </a:p>
        </p:txBody>
      </p:sp>
      <p:pic>
        <p:nvPicPr>
          <p:cNvPr id="13314" name="Picture 2" descr="Dot product as projection onto a unit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029076"/>
            <a:ext cx="224313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29137" y="3186537"/>
            <a:ext cx="4133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Dot product of “a” with unit vector “u” is length of the “shadow” of “a” onto “u”</a:t>
            </a:r>
          </a:p>
        </p:txBody>
      </p:sp>
      <p:pic>
        <p:nvPicPr>
          <p:cNvPr id="13316" name="Picture 4" descr="Image result for sun graph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32" y="2127642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618207" y="2842018"/>
            <a:ext cx="285750" cy="1112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3951" y="2758743"/>
            <a:ext cx="285750" cy="1112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8892" y="2925294"/>
            <a:ext cx="285750" cy="1112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36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66700"/>
            <a:ext cx="8455192" cy="1858566"/>
          </a:xfrm>
        </p:spPr>
        <p:txBody>
          <a:bodyPr>
            <a:normAutofit/>
          </a:bodyPr>
          <a:lstStyle/>
          <a:p>
            <a:r>
              <a:rPr lang="en-US" dirty="0"/>
              <a:t>How can we visualize dot product involving &gt; 3 dimensions?</a:t>
            </a:r>
          </a:p>
        </p:txBody>
      </p:sp>
      <p:pic>
        <p:nvPicPr>
          <p:cNvPr id="4104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1"/>
          <a:stretch/>
        </p:blipFill>
        <p:spPr bwMode="auto">
          <a:xfrm>
            <a:off x="1209891" y="2725048"/>
            <a:ext cx="3443288" cy="9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4"/>
          <a:stretch/>
        </p:blipFill>
        <p:spPr bwMode="auto">
          <a:xfrm>
            <a:off x="4573023" y="2682715"/>
            <a:ext cx="3527432" cy="12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r="16273" b="71984"/>
          <a:stretch/>
        </p:blipFill>
        <p:spPr bwMode="auto">
          <a:xfrm>
            <a:off x="111957" y="4170467"/>
            <a:ext cx="2809373" cy="7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26973" b="16803"/>
          <a:stretch/>
        </p:blipFill>
        <p:spPr bwMode="auto">
          <a:xfrm>
            <a:off x="2974768" y="3980247"/>
            <a:ext cx="3291611" cy="12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9567" y="4259538"/>
            <a:ext cx="306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0455" y="3484975"/>
            <a:ext cx="740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5D, </a:t>
            </a:r>
            <a:r>
              <a:rPr lang="en-US" sz="1500" b="1" dirty="0" err="1"/>
              <a:t>etc</a:t>
            </a:r>
            <a:endParaRPr 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18272" y="4241069"/>
            <a:ext cx="306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7542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66700"/>
            <a:ext cx="8455192" cy="1858566"/>
          </a:xfrm>
        </p:spPr>
        <p:txBody>
          <a:bodyPr>
            <a:normAutofit fontScale="90000"/>
          </a:bodyPr>
          <a:lstStyle/>
          <a:p>
            <a:r>
              <a:rPr lang="en-US" dirty="0"/>
              <a:t>Each axis must be perpendicular to the existing ones. Can’t do this after 3</a:t>
            </a:r>
          </a:p>
        </p:txBody>
      </p:sp>
      <p:pic>
        <p:nvPicPr>
          <p:cNvPr id="4104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1"/>
          <a:stretch/>
        </p:blipFill>
        <p:spPr bwMode="auto">
          <a:xfrm>
            <a:off x="1209891" y="2725048"/>
            <a:ext cx="3443288" cy="9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4"/>
          <a:stretch/>
        </p:blipFill>
        <p:spPr bwMode="auto">
          <a:xfrm>
            <a:off x="4573023" y="2682715"/>
            <a:ext cx="3527432" cy="12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r="16273" b="71984"/>
          <a:stretch/>
        </p:blipFill>
        <p:spPr bwMode="auto">
          <a:xfrm>
            <a:off x="111957" y="4170467"/>
            <a:ext cx="2809373" cy="7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26973" b="16803"/>
          <a:stretch/>
        </p:blipFill>
        <p:spPr bwMode="auto">
          <a:xfrm>
            <a:off x="2974768" y="3980247"/>
            <a:ext cx="3291611" cy="12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9567" y="4259538"/>
            <a:ext cx="306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0455" y="3484975"/>
            <a:ext cx="740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5D, </a:t>
            </a:r>
            <a:r>
              <a:rPr lang="en-US" sz="1500" b="1" dirty="0" err="1"/>
              <a:t>etc</a:t>
            </a:r>
            <a:endParaRPr 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18272" y="4241069"/>
            <a:ext cx="3068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3418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/>
        </p:nvGraphicFramePr>
        <p:xfrm>
          <a:off x="4642718" y="2024396"/>
          <a:ext cx="2925366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1019904"/>
            <a:ext cx="8386454" cy="994172"/>
          </a:xfrm>
        </p:spPr>
        <p:txBody>
          <a:bodyPr>
            <a:normAutofit/>
          </a:bodyPr>
          <a:lstStyle/>
          <a:p>
            <a:r>
              <a:rPr lang="en-US" dirty="0"/>
              <a:t>Try a completely different approach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387" y="2594236"/>
          <a:ext cx="725554" cy="140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77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362777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951940" y="2968653"/>
            <a:ext cx="2581404" cy="765395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951941" y="3297896"/>
            <a:ext cx="2926345" cy="142237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51940" y="2846733"/>
            <a:ext cx="3674492" cy="71882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51941" y="2496046"/>
            <a:ext cx="4059905" cy="137159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18278" y="219114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 = +4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35474" y="259423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= +1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4802" y="320837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= 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94824" y="363222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= +4</a:t>
            </a:r>
          </a:p>
        </p:txBody>
      </p:sp>
    </p:spTree>
    <p:extLst>
      <p:ext uri="{BB962C8B-B14F-4D97-AF65-F5344CB8AC3E}">
        <p14:creationId xmlns:p14="http://schemas.microsoft.com/office/powerpoint/2010/main" val="26278375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/>
        </p:nvGraphicFramePr>
        <p:xfrm>
          <a:off x="4642718" y="2024396"/>
          <a:ext cx="2925366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99" y="1019904"/>
            <a:ext cx="807575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Two 4-D vectors define 4 pairs of </a:t>
            </a:r>
            <a:r>
              <a:rPr lang="en-US" dirty="0" err="1"/>
              <a:t>x,y</a:t>
            </a:r>
            <a:r>
              <a:rPr lang="en-US" dirty="0"/>
              <a:t> coordinates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387" y="2594236"/>
          <a:ext cx="725554" cy="140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77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362777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951940" y="2968653"/>
            <a:ext cx="2581404" cy="765395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951941" y="3297896"/>
            <a:ext cx="2926345" cy="142237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51940" y="2846733"/>
            <a:ext cx="3674492" cy="71882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51941" y="2496046"/>
            <a:ext cx="4059905" cy="137159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72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/>
        </p:nvGraphicFramePr>
        <p:xfrm>
          <a:off x="4642718" y="2024396"/>
          <a:ext cx="2925366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890"/>
            <a:ext cx="8075755" cy="994172"/>
          </a:xfrm>
        </p:spPr>
        <p:txBody>
          <a:bodyPr>
            <a:normAutofit/>
          </a:bodyPr>
          <a:lstStyle/>
          <a:p>
            <a:r>
              <a:rPr lang="en-US" dirty="0"/>
              <a:t>Dot product = + 10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387" y="2594236"/>
          <a:ext cx="725554" cy="140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77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362777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951940" y="2968653"/>
            <a:ext cx="2581404" cy="765395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951941" y="3297896"/>
            <a:ext cx="2926345" cy="142237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51940" y="2846733"/>
            <a:ext cx="3674492" cy="71882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51941" y="2496046"/>
            <a:ext cx="4059905" cy="137159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571" y="5046458"/>
            <a:ext cx="794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pairwise products are positive in top-right, and bottom-left quadrants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18278" y="219114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 = +4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35474" y="259423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= +1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4802" y="320837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= 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94824" y="363222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*b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= +4</a:t>
            </a:r>
          </a:p>
        </p:txBody>
      </p:sp>
    </p:spTree>
    <p:extLst>
      <p:ext uri="{BB962C8B-B14F-4D97-AF65-F5344CB8AC3E}">
        <p14:creationId xmlns:p14="http://schemas.microsoft.com/office/powerpoint/2010/main" val="1398484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/>
        </p:nvGraphicFramePr>
        <p:xfrm>
          <a:off x="4657260" y="2014076"/>
          <a:ext cx="2925366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68" y="771270"/>
            <a:ext cx="8075755" cy="994172"/>
          </a:xfrm>
        </p:spPr>
        <p:txBody>
          <a:bodyPr>
            <a:normAutofit/>
          </a:bodyPr>
          <a:lstStyle/>
          <a:p>
            <a:r>
              <a:rPr lang="en-US" dirty="0"/>
              <a:t>Rearrange “b” to get new points: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387" y="2594236"/>
          <a:ext cx="725554" cy="140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77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362777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951940" y="2496047"/>
            <a:ext cx="2576496" cy="472606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951941" y="2798655"/>
            <a:ext cx="2961971" cy="499241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51940" y="3502712"/>
            <a:ext cx="3716532" cy="62850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51940" y="3805093"/>
            <a:ext cx="4066377" cy="62552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572" y="5046458"/>
            <a:ext cx="451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 = - 10</a:t>
            </a:r>
          </a:p>
          <a:p>
            <a:endParaRPr lang="en-US" dirty="0"/>
          </a:p>
          <a:p>
            <a:r>
              <a:rPr lang="en-US" dirty="0"/>
              <a:t>Note that points in lower right, and upper left, contribute to</a:t>
            </a:r>
            <a:r>
              <a:rPr lang="en-US" dirty="0">
                <a:solidFill>
                  <a:srgbClr val="FF0000"/>
                </a:solidFill>
              </a:rPr>
              <a:t> negative</a:t>
            </a:r>
            <a:r>
              <a:rPr lang="en-US" dirty="0"/>
              <a:t> sum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53621" y="343576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= -4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49774" y="312677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60006" y="254768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-1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06283" y="211438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= -4</a:t>
            </a:r>
          </a:p>
        </p:txBody>
      </p:sp>
    </p:spTree>
    <p:extLst>
      <p:ext uri="{BB962C8B-B14F-4D97-AF65-F5344CB8AC3E}">
        <p14:creationId xmlns:p14="http://schemas.microsoft.com/office/powerpoint/2010/main" val="283321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146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15453" y="4089976"/>
                <a:ext cx="2794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53" y="4089976"/>
                <a:ext cx="27945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470965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33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/>
        </p:nvGraphicFramePr>
        <p:xfrm>
          <a:off x="4657260" y="2014076"/>
          <a:ext cx="2925366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68" y="771270"/>
            <a:ext cx="8075755" cy="994172"/>
          </a:xfrm>
        </p:spPr>
        <p:txBody>
          <a:bodyPr>
            <a:normAutofit/>
          </a:bodyPr>
          <a:lstStyle/>
          <a:p>
            <a:r>
              <a:rPr lang="en-US" dirty="0"/>
              <a:t>Now dot product = -10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387" y="2594236"/>
          <a:ext cx="725554" cy="140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77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362777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951940" y="2496047"/>
            <a:ext cx="2576496" cy="472606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951941" y="2798655"/>
            <a:ext cx="2961971" cy="499241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51940" y="3502712"/>
            <a:ext cx="3716532" cy="62850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51940" y="3805093"/>
            <a:ext cx="4066377" cy="62552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53621" y="343576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= -4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49774" y="312677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60006" y="254768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-1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06283" y="211438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= 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6BA3A-1CC2-4C0A-AE1D-AD559EE106E9}"/>
              </a:ext>
            </a:extLst>
          </p:cNvPr>
          <p:cNvSpPr txBox="1"/>
          <p:nvPr/>
        </p:nvSpPr>
        <p:spPr>
          <a:xfrm>
            <a:off x="588571" y="5046458"/>
            <a:ext cx="794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pairwise products are positive in top-right, and bottom-left quadrants</a:t>
            </a:r>
          </a:p>
        </p:txBody>
      </p:sp>
    </p:spTree>
    <p:extLst>
      <p:ext uri="{BB962C8B-B14F-4D97-AF65-F5344CB8AC3E}">
        <p14:creationId xmlns:p14="http://schemas.microsoft.com/office/powerpoint/2010/main" val="2394649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80171"/>
            <a:ext cx="8529320" cy="994172"/>
          </a:xfrm>
        </p:spPr>
        <p:txBody>
          <a:bodyPr>
            <a:normAutofit/>
          </a:bodyPr>
          <a:lstStyle/>
          <a:p>
            <a:r>
              <a:rPr lang="en-US" dirty="0"/>
              <a:t>25-D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866" y="1714500"/>
                <a:ext cx="7754834" cy="36924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 a</a:t>
                </a:r>
                <a:r>
                  <a:rPr lang="en-US" baseline="-25000" dirty="0"/>
                  <a:t>3</a:t>
                </a:r>
                <a:r>
                  <a:rPr lang="en-US" dirty="0"/>
                  <a:t>, …) • (b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b</a:t>
                </a:r>
                <a:r>
                  <a:rPr lang="en-US" baseline="-25000" dirty="0"/>
                  <a:t>3</a:t>
                </a:r>
                <a:r>
                  <a:rPr lang="en-US" dirty="0"/>
                  <a:t>, …)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Two 25-D vectors, A, 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66" y="1714500"/>
                <a:ext cx="7754834" cy="3692414"/>
              </a:xfrm>
              <a:blipFill>
                <a:blip r:embed="rId2"/>
                <a:stretch>
                  <a:fillRect l="-1415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49978"/>
              </p:ext>
            </p:extLst>
          </p:nvPr>
        </p:nvGraphicFramePr>
        <p:xfrm>
          <a:off x="4102506" y="2447615"/>
          <a:ext cx="1117194" cy="4029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597">
                  <a:extLst>
                    <a:ext uri="{9D8B030D-6E8A-4147-A177-3AD203B41FA5}">
                      <a16:colId xmlns:a16="http://schemas.microsoft.com/office/drawing/2014/main" val="2603142045"/>
                    </a:ext>
                  </a:extLst>
                </a:gridCol>
                <a:gridCol w="558597">
                  <a:extLst>
                    <a:ext uri="{9D8B030D-6E8A-4147-A177-3AD203B41FA5}">
                      <a16:colId xmlns:a16="http://schemas.microsoft.com/office/drawing/2014/main" val="578228402"/>
                    </a:ext>
                  </a:extLst>
                </a:gridCol>
              </a:tblGrid>
              <a:tr h="27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1335980061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0.256574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-0.47409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102030581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-1.06162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0.104613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4177957540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0.205486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1.000592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065618399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1.381874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1.641875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491712110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-0.3789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-1.03427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3163667856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1.32869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0.189985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904584341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1.344438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1.911619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612329336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1.461591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0.914581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509875093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1.554256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0.737026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1618664188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0.889833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0.963659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982291088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-1.24735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-0.24158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3130611586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-0.75902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-1.52722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868211255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-1.43461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-0.8119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486199655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-0.00607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0.716201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360446343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-0.26062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-0.11456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781090853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-0.54498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-1.19385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4245057468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0.328155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1.284383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3816525711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-1.16679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-0.55996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611764228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-0.05578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-0.48953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3890529488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-1.24326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-0.80473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3860801282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1.313789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1.361102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4261042109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0.58111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-0.63932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517484865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-0.06765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-0.30031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1341153287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-1.54698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-0.91348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2151341244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-0.87219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-1.72084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extLst>
                  <a:ext uri="{0D108BD9-81ED-4DB2-BD59-A6C34878D82A}">
                    <a16:rowId xmlns:a16="http://schemas.microsoft.com/office/drawing/2014/main" val="18486224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89800" y="2884170"/>
            <a:ext cx="1066800" cy="975360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134100" y="3953510"/>
            <a:ext cx="1066800" cy="975360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7289800" y="3953510"/>
            <a:ext cx="1066800" cy="97536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134100" y="2884170"/>
            <a:ext cx="1066800" cy="97536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197873"/>
              </p:ext>
            </p:extLst>
          </p:nvPr>
        </p:nvGraphicFramePr>
        <p:xfrm>
          <a:off x="5719105" y="2447615"/>
          <a:ext cx="2782491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038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348"/>
            <a:ext cx="874466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Take a look at formula for Pearson’s cross-correlation “r”: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3206689"/>
            <a:ext cx="7396101" cy="2831666"/>
          </a:xfrm>
        </p:spPr>
        <p:txBody>
          <a:bodyPr>
            <a:normAutofit/>
          </a:bodyPr>
          <a:lstStyle/>
          <a:p>
            <a:r>
              <a:rPr lang="en-US" dirty="0"/>
              <a:t>From Wikipedia: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3566" y="4114800"/>
                <a:ext cx="6584367" cy="1705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6" y="4114800"/>
                <a:ext cx="6584367" cy="1705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104DFEF-021A-4CBD-9B59-4F13129C0198}"/>
              </a:ext>
            </a:extLst>
          </p:cNvPr>
          <p:cNvGrpSpPr/>
          <p:nvPr/>
        </p:nvGrpSpPr>
        <p:grpSpPr>
          <a:xfrm>
            <a:off x="5029200" y="1037797"/>
            <a:ext cx="2782491" cy="2657475"/>
            <a:chOff x="5719105" y="2447615"/>
            <a:chExt cx="2782491" cy="26574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9D9EA5-D483-49C8-AD5B-170CBF46968C}"/>
                </a:ext>
              </a:extLst>
            </p:cNvPr>
            <p:cNvSpPr/>
            <p:nvPr/>
          </p:nvSpPr>
          <p:spPr>
            <a:xfrm>
              <a:off x="7289800" y="2884170"/>
              <a:ext cx="1066800" cy="975360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18A504-759D-4CB7-9F26-9935B64454D3}"/>
                </a:ext>
              </a:extLst>
            </p:cNvPr>
            <p:cNvSpPr/>
            <p:nvPr/>
          </p:nvSpPr>
          <p:spPr>
            <a:xfrm>
              <a:off x="6134100" y="3953510"/>
              <a:ext cx="1066800" cy="975360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F4ACD-B300-4F44-8BD0-C61A1ADB4055}"/>
                </a:ext>
              </a:extLst>
            </p:cNvPr>
            <p:cNvSpPr/>
            <p:nvPr/>
          </p:nvSpPr>
          <p:spPr>
            <a:xfrm>
              <a:off x="7289800" y="3953510"/>
              <a:ext cx="1066800" cy="975360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B876F0-059F-41A2-83C4-8D9E5415406E}"/>
                </a:ext>
              </a:extLst>
            </p:cNvPr>
            <p:cNvSpPr/>
            <p:nvPr/>
          </p:nvSpPr>
          <p:spPr>
            <a:xfrm>
              <a:off x="6134100" y="2884170"/>
              <a:ext cx="1066800" cy="975360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1C3705AD-144E-434F-81B3-6130E48D65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8628284"/>
                </p:ext>
              </p:extLst>
            </p:nvPr>
          </p:nvGraphicFramePr>
          <p:xfrm>
            <a:off x="5719105" y="2447615"/>
            <a:ext cx="2782491" cy="2657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4231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28348"/>
                <a:ext cx="8744660" cy="99417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indicates mean of all elements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28348"/>
                <a:ext cx="8744660" cy="994172"/>
              </a:xfrm>
              <a:blipFill>
                <a:blip r:embed="rId2"/>
                <a:stretch>
                  <a:fillRect l="-2441" t="-26220" b="-3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64D4B-0536-48BB-BBB4-B450C122A312}"/>
                  </a:ext>
                </a:extLst>
              </p:cNvPr>
              <p:cNvSpPr txBox="1"/>
              <p:nvPr/>
            </p:nvSpPr>
            <p:spPr>
              <a:xfrm>
                <a:off x="1053566" y="4114800"/>
                <a:ext cx="6584367" cy="1705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64D4B-0536-48BB-BBB4-B450C122A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6" y="4114800"/>
                <a:ext cx="6584367" cy="1705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8770C15-1F32-4295-AAF0-F07701D5F310}"/>
              </a:ext>
            </a:extLst>
          </p:cNvPr>
          <p:cNvGrpSpPr/>
          <p:nvPr/>
        </p:nvGrpSpPr>
        <p:grpSpPr>
          <a:xfrm>
            <a:off x="5029200" y="1037797"/>
            <a:ext cx="2782491" cy="2657475"/>
            <a:chOff x="5719105" y="2447615"/>
            <a:chExt cx="2782491" cy="26574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90A9DD-8CD8-431B-911C-2C107471ABFA}"/>
                </a:ext>
              </a:extLst>
            </p:cNvPr>
            <p:cNvSpPr/>
            <p:nvPr/>
          </p:nvSpPr>
          <p:spPr>
            <a:xfrm>
              <a:off x="7289800" y="2884170"/>
              <a:ext cx="1066800" cy="975360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229F5-CA16-4B6B-A358-9658FEF5D022}"/>
                </a:ext>
              </a:extLst>
            </p:cNvPr>
            <p:cNvSpPr/>
            <p:nvPr/>
          </p:nvSpPr>
          <p:spPr>
            <a:xfrm>
              <a:off x="6134100" y="3953510"/>
              <a:ext cx="1066800" cy="975360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2727F-D622-4CB7-88D6-80967899B68E}"/>
                </a:ext>
              </a:extLst>
            </p:cNvPr>
            <p:cNvSpPr/>
            <p:nvPr/>
          </p:nvSpPr>
          <p:spPr>
            <a:xfrm>
              <a:off x="7289800" y="3953510"/>
              <a:ext cx="1066800" cy="975360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96AA39-842D-4F9C-B0EC-746D69DE05A4}"/>
                </a:ext>
              </a:extLst>
            </p:cNvPr>
            <p:cNvSpPr/>
            <p:nvPr/>
          </p:nvSpPr>
          <p:spPr>
            <a:xfrm>
              <a:off x="6134100" y="2884170"/>
              <a:ext cx="1066800" cy="975360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AB040B19-4DBA-409A-A149-E93FA219DA5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0110491"/>
                </p:ext>
              </p:extLst>
            </p:nvPr>
          </p:nvGraphicFramePr>
          <p:xfrm>
            <a:off x="5719105" y="2447615"/>
            <a:ext cx="2782491" cy="2657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9500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348"/>
            <a:ext cx="8744660" cy="994172"/>
          </a:xfrm>
        </p:spPr>
        <p:txBody>
          <a:bodyPr>
            <a:normAutofit/>
          </a:bodyPr>
          <a:lstStyle/>
          <a:p>
            <a:r>
              <a:rPr lang="en-US" dirty="0"/>
              <a:t>Suppose both vector means =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12635" y="4362031"/>
                <a:ext cx="3854453" cy="147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35" y="4362031"/>
                <a:ext cx="3854453" cy="1473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548B-75A6-4822-88ED-7BD4A4A58198}"/>
              </a:ext>
            </a:extLst>
          </p:cNvPr>
          <p:cNvGrpSpPr/>
          <p:nvPr/>
        </p:nvGrpSpPr>
        <p:grpSpPr>
          <a:xfrm>
            <a:off x="1839562" y="2141264"/>
            <a:ext cx="4980338" cy="1302023"/>
            <a:chOff x="2362200" y="2019300"/>
            <a:chExt cx="4980338" cy="1302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62200" y="2019300"/>
                  <a:ext cx="4980338" cy="1302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2400" i="1" baseline="30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19300"/>
                  <a:ext cx="4980338" cy="13020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306D0-765E-4F16-904C-F4A8C28E4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5400" y="21717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D8EDD9-A0E9-41A5-BE82-B00C30A23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569" y="2166016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6E0CF-C4EB-4C60-B3A1-8A31C927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0100" y="28194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C319E8-F3D5-4B37-980C-563F0D983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9400" y="28194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800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348"/>
            <a:ext cx="8744660" cy="994172"/>
          </a:xfrm>
        </p:spPr>
        <p:txBody>
          <a:bodyPr>
            <a:normAutofit/>
          </a:bodyPr>
          <a:lstStyle/>
          <a:p>
            <a:r>
              <a:rPr lang="en-US" dirty="0"/>
              <a:t>Can simplify even more: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47900" y="4267200"/>
                <a:ext cx="4926477" cy="11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267200"/>
                <a:ext cx="4926477" cy="1111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8905A-9BA1-4829-91EB-C9B1C8179A45}"/>
                  </a:ext>
                </a:extLst>
              </p:cNvPr>
              <p:cNvSpPr txBox="1"/>
              <p:nvPr/>
            </p:nvSpPr>
            <p:spPr>
              <a:xfrm>
                <a:off x="2362200" y="1543410"/>
                <a:ext cx="4377096" cy="167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8905A-9BA1-4829-91EB-C9B1C817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43410"/>
                <a:ext cx="4377096" cy="1670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78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348"/>
            <a:ext cx="8744660" cy="994172"/>
          </a:xfrm>
        </p:spPr>
        <p:txBody>
          <a:bodyPr>
            <a:normAutofit/>
          </a:bodyPr>
          <a:lstStyle/>
          <a:p>
            <a:r>
              <a:rPr lang="en-US" dirty="0"/>
              <a:t>Remember from slide #60: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7800"/>
            <a:ext cx="7396101" cy="459055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95EAE-69AA-411F-90C6-D9AB88A55555}"/>
                  </a:ext>
                </a:extLst>
              </p:cNvPr>
              <p:cNvSpPr txBox="1"/>
              <p:nvPr/>
            </p:nvSpPr>
            <p:spPr>
              <a:xfrm>
                <a:off x="788194" y="1932576"/>
                <a:ext cx="42147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95EAE-69AA-411F-90C6-D9AB88A5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94" y="1932576"/>
                <a:ext cx="421474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FF6812-B54E-4792-9944-258436C218FC}"/>
                  </a:ext>
                </a:extLst>
              </p:cNvPr>
              <p:cNvSpPr txBox="1"/>
              <p:nvPr/>
            </p:nvSpPr>
            <p:spPr>
              <a:xfrm>
                <a:off x="781050" y="2846976"/>
                <a:ext cx="3162404" cy="123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FF6812-B54E-4792-9944-258436C2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846976"/>
                <a:ext cx="3162404" cy="1239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AB2414-6EC7-405A-AD29-2EED0222B05E}"/>
                  </a:ext>
                </a:extLst>
              </p:cNvPr>
              <p:cNvSpPr txBox="1"/>
              <p:nvPr/>
            </p:nvSpPr>
            <p:spPr>
              <a:xfrm>
                <a:off x="645319" y="4865968"/>
                <a:ext cx="7115859" cy="12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AB2414-6EC7-405A-AD29-2EED0222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4865968"/>
                <a:ext cx="7115859" cy="1238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813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277798"/>
            <a:ext cx="8744660" cy="994172"/>
          </a:xfrm>
        </p:spPr>
        <p:txBody>
          <a:bodyPr>
            <a:normAutofit/>
          </a:bodyPr>
          <a:lstStyle/>
          <a:p>
            <a:r>
              <a:rPr lang="en-US" dirty="0"/>
              <a:t>Pearson’s r = cos </a:t>
            </a:r>
            <a:r>
              <a:rPr lang="el-GR" dirty="0"/>
              <a:t>θ</a:t>
            </a:r>
            <a:r>
              <a:rPr lang="en-US" dirty="0"/>
              <a:t>:</a:t>
            </a:r>
          </a:p>
        </p:txBody>
      </p:sp>
      <p:pic>
        <p:nvPicPr>
          <p:cNvPr id="3074" name="Picture 2" descr="https://upload.wikimedia.org/wikipedia/commons/thumb/d/d4/Correlation_examples2.svg/1280px-Correlation_examples2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b="69757"/>
          <a:stretch/>
        </p:blipFill>
        <p:spPr bwMode="auto">
          <a:xfrm>
            <a:off x="248920" y="4054352"/>
            <a:ext cx="8744660" cy="12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374" y="1676400"/>
            <a:ext cx="7886700" cy="1612323"/>
          </a:xfrm>
        </p:spPr>
        <p:txBody>
          <a:bodyPr>
            <a:normAutofit/>
          </a:bodyPr>
          <a:lstStyle/>
          <a:p>
            <a:r>
              <a:rPr lang="en-US" dirty="0"/>
              <a:t>Pearson’s r is basically a normalized dot product.</a:t>
            </a:r>
          </a:p>
          <a:p>
            <a:r>
              <a:rPr lang="en-US" dirty="0"/>
              <a:t>Both measure pairwise similarity between sets of numbers.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75B01-BD3D-46AB-A31C-1D9D41A24230}"/>
              </a:ext>
            </a:extLst>
          </p:cNvPr>
          <p:cNvSpPr txBox="1"/>
          <p:nvPr/>
        </p:nvSpPr>
        <p:spPr>
          <a:xfrm>
            <a:off x="248920" y="542333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158A7-755E-460F-993C-B023DF91A861}"/>
              </a:ext>
            </a:extLst>
          </p:cNvPr>
          <p:cNvSpPr txBox="1"/>
          <p:nvPr/>
        </p:nvSpPr>
        <p:spPr>
          <a:xfrm>
            <a:off x="7766443" y="5304033"/>
            <a:ext cx="137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inversely similar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682CE-BB01-4A00-9291-F066297C17D4}"/>
              </a:ext>
            </a:extLst>
          </p:cNvPr>
          <p:cNvSpPr txBox="1"/>
          <p:nvPr/>
        </p:nvSpPr>
        <p:spPr>
          <a:xfrm>
            <a:off x="3713688" y="5535887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similar at all</a:t>
            </a:r>
          </a:p>
        </p:txBody>
      </p:sp>
    </p:spTree>
    <p:extLst>
      <p:ext uri="{BB962C8B-B14F-4D97-AF65-F5344CB8AC3E}">
        <p14:creationId xmlns:p14="http://schemas.microsoft.com/office/powerpoint/2010/main" val="1284153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6" y="1131094"/>
            <a:ext cx="8333815" cy="994172"/>
          </a:xfrm>
        </p:spPr>
        <p:txBody>
          <a:bodyPr/>
          <a:lstStyle/>
          <a:p>
            <a:r>
              <a:rPr lang="en-US" dirty="0"/>
              <a:t>Dot products in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2" y="2084627"/>
            <a:ext cx="2898957" cy="2036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r="90079" b="43446"/>
          <a:stretch/>
        </p:blipFill>
        <p:spPr>
          <a:xfrm>
            <a:off x="644342" y="4305300"/>
            <a:ext cx="1036745" cy="5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83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need to do a lot of dot products: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61" t="62995" r="32618" b="21635"/>
          <a:stretch/>
        </p:blipFill>
        <p:spPr>
          <a:xfrm>
            <a:off x="2918673" y="3903271"/>
            <a:ext cx="2641641" cy="125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81" t="27338" r="30853" b="57762"/>
          <a:stretch/>
        </p:blipFill>
        <p:spPr>
          <a:xfrm>
            <a:off x="2846464" y="2210169"/>
            <a:ext cx="2713850" cy="1216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027" t="9172" r="33186" b="75928"/>
          <a:stretch/>
        </p:blipFill>
        <p:spPr>
          <a:xfrm>
            <a:off x="227858" y="3902403"/>
            <a:ext cx="2582969" cy="12164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802" y="4179635"/>
            <a:ext cx="1997491" cy="275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422495" y="2376445"/>
            <a:ext cx="362765" cy="1050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3603878" y="3426663"/>
            <a:ext cx="3252" cy="770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46464" y="4330783"/>
            <a:ext cx="576031" cy="8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6802" y="4473286"/>
            <a:ext cx="1997491" cy="2758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36801" y="4768330"/>
            <a:ext cx="1997491" cy="2758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47737" y="4611205"/>
            <a:ext cx="576031" cy="89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36950" y="4906249"/>
            <a:ext cx="576031" cy="89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15546" y="2376445"/>
            <a:ext cx="362765" cy="1050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5008597" y="2344428"/>
            <a:ext cx="362765" cy="1050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95302" y="3408851"/>
            <a:ext cx="3252" cy="770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6726" y="3394646"/>
            <a:ext cx="3252" cy="770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2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3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718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518465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14500" y="4089976"/>
                <a:ext cx="2637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089976"/>
                <a:ext cx="26374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0005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13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09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99" y="228600"/>
            <a:ext cx="8434449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Conventional way to write dot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381" y="3510056"/>
            <a:ext cx="6447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=   </a:t>
            </a:r>
            <a:r>
              <a:rPr lang="en-US" sz="2100" dirty="0">
                <a:solidFill>
                  <a:srgbClr val="FF0000"/>
                </a:solidFill>
              </a:rPr>
              <a:t>1 * 9 </a:t>
            </a:r>
            <a:r>
              <a:rPr lang="en-US" sz="2100" dirty="0"/>
              <a:t>+ </a:t>
            </a:r>
            <a:r>
              <a:rPr lang="en-US" sz="2100" dirty="0">
                <a:solidFill>
                  <a:srgbClr val="00B050"/>
                </a:solidFill>
              </a:rPr>
              <a:t>2 * 6 </a:t>
            </a:r>
            <a:r>
              <a:rPr lang="en-US" sz="2100" dirty="0"/>
              <a:t>+ </a:t>
            </a:r>
            <a:r>
              <a:rPr lang="en-US" sz="2100" dirty="0">
                <a:solidFill>
                  <a:schemeClr val="accent5"/>
                </a:solidFill>
              </a:rPr>
              <a:t>3 * 3 </a:t>
            </a:r>
            <a:r>
              <a:rPr lang="en-US" sz="2100" dirty="0">
                <a:solidFill>
                  <a:srgbClr val="00B050"/>
                </a:solidFill>
              </a:rPr>
              <a:t>       </a:t>
            </a:r>
            <a:r>
              <a:rPr lang="en-US" sz="2100" dirty="0"/>
              <a:t>=       </a:t>
            </a:r>
            <a:r>
              <a:rPr lang="en-US" sz="2100" dirty="0">
                <a:solidFill>
                  <a:srgbClr val="FF0000"/>
                </a:solidFill>
              </a:rPr>
              <a:t>9</a:t>
            </a:r>
            <a:r>
              <a:rPr lang="en-US" sz="2100" dirty="0"/>
              <a:t>     +   </a:t>
            </a:r>
            <a:r>
              <a:rPr lang="en-US" sz="2100" dirty="0">
                <a:solidFill>
                  <a:srgbClr val="00B050"/>
                </a:solidFill>
              </a:rPr>
              <a:t>12</a:t>
            </a:r>
            <a:r>
              <a:rPr lang="en-US" sz="2100" dirty="0"/>
              <a:t>   +    </a:t>
            </a:r>
            <a:r>
              <a:rPr lang="en-US" sz="2100" dirty="0">
                <a:solidFill>
                  <a:schemeClr val="accent5"/>
                </a:solidFill>
              </a:rPr>
              <a:t>9</a:t>
            </a:r>
            <a:r>
              <a:rPr lang="en-US" sz="2100" dirty="0"/>
              <a:t>     =    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3572" y="3156594"/>
                <a:ext cx="218322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2" y="3156594"/>
                <a:ext cx="2183226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9699" y="1582012"/>
            <a:ext cx="519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vector drawn horizontally, second one is vertical.</a:t>
            </a:r>
          </a:p>
          <a:p>
            <a:endParaRPr lang="en-US" dirty="0"/>
          </a:p>
          <a:p>
            <a:r>
              <a:rPr lang="en-US" dirty="0"/>
              <a:t>This order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0764610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00261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31175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6" y="1131094"/>
            <a:ext cx="8333815" cy="994172"/>
          </a:xfrm>
        </p:spPr>
        <p:txBody>
          <a:bodyPr/>
          <a:lstStyle/>
          <a:p>
            <a:r>
              <a:rPr lang="en-US" dirty="0"/>
              <a:t>Matrix multiplication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8" y="2223927"/>
            <a:ext cx="3522096" cy="1369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8" y="3917796"/>
            <a:ext cx="6431653" cy="12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2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91442"/>
            <a:ext cx="7886700" cy="739774"/>
          </a:xfrm>
        </p:spPr>
        <p:txBody>
          <a:bodyPr>
            <a:normAutofit/>
          </a:bodyPr>
          <a:lstStyle/>
          <a:p>
            <a:r>
              <a:rPr lang="en-US" dirty="0"/>
              <a:t>t = 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05200" y="3505200"/>
            <a:ext cx="0" cy="697707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971800" y="3505200"/>
            <a:ext cx="7765" cy="6977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0735" y="3505200"/>
            <a:ext cx="0" cy="69770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2981543"/>
                <a:ext cx="3507481" cy="430887"/>
              </a:xfrm>
              <a:prstGeom prst="rect">
                <a:avLst/>
              </a:prstGeom>
              <a:blipFill>
                <a:blip r:embed="rId2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09800" y="4089976"/>
                <a:ext cx="2637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089976"/>
                <a:ext cx="26374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533900" y="3505200"/>
            <a:ext cx="0" cy="69770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4735" y="3505200"/>
            <a:ext cx="0" cy="697707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3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38009</TotalTime>
  <Words>2781</Words>
  <Application>Microsoft Office PowerPoint</Application>
  <PresentationFormat>On-screen Show (4:3)</PresentationFormat>
  <Paragraphs>459</Paragraphs>
  <Slides>82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Courier New</vt:lpstr>
      <vt:lpstr>Office Theme</vt:lpstr>
      <vt:lpstr>Dot products and correlations</vt:lpstr>
      <vt:lpstr>Homework review:</vt:lpstr>
      <vt:lpstr>Did you notice that output is longer than input?</vt:lpstr>
      <vt:lpstr>Let’s revisit convolution with finite kernel length = 5</vt:lpstr>
      <vt:lpstr>t = 0</vt:lpstr>
      <vt:lpstr>t = 1</vt:lpstr>
      <vt:lpstr>t = 2</vt:lpstr>
      <vt:lpstr>t = 3</vt:lpstr>
      <vt:lpstr>t = 4</vt:lpstr>
      <vt:lpstr>t = 5</vt:lpstr>
      <vt:lpstr>t = 6</vt:lpstr>
      <vt:lpstr>t = 7</vt:lpstr>
      <vt:lpstr>t = 8</vt:lpstr>
      <vt:lpstr>t = 9</vt:lpstr>
      <vt:lpstr>t = 10</vt:lpstr>
      <vt:lpstr>t = 11</vt:lpstr>
      <vt:lpstr>t = 12</vt:lpstr>
      <vt:lpstr>Output goes from t=0 to 12, i.e. has 13 samples.</vt:lpstr>
      <vt:lpstr>Did anybody plot the kernel?:</vt:lpstr>
      <vt:lpstr>Note peak at exact center</vt:lpstr>
      <vt:lpstr>Zoom into center:</vt:lpstr>
      <vt:lpstr>Two component: central peak, plus side wiggles.</vt:lpstr>
      <vt:lpstr>Consider central peak alone:</vt:lpstr>
      <vt:lpstr>Make smaller example: g2 = 1, everything else = 0</vt:lpstr>
      <vt:lpstr>t = 0, output = 0</vt:lpstr>
      <vt:lpstr>t = 1, output = 0</vt:lpstr>
      <vt:lpstr>t = 2, output = f0</vt:lpstr>
      <vt:lpstr>t = 3, output = f1</vt:lpstr>
      <vt:lpstr>t = 4, output = f2</vt:lpstr>
      <vt:lpstr>t = 5, output = f3</vt:lpstr>
      <vt:lpstr>t = 6, output = f4</vt:lpstr>
      <vt:lpstr>t = 7, output = f5</vt:lpstr>
      <vt:lpstr>t = 8, output = f6</vt:lpstr>
      <vt:lpstr>t = 9, output = f7</vt:lpstr>
      <vt:lpstr>t = 10, output = f8</vt:lpstr>
      <vt:lpstr>Output is delayed by 2 samples, but otherwise unchanged.</vt:lpstr>
      <vt:lpstr>Now consider side wiggles:</vt:lpstr>
      <vt:lpstr>The wiggle frequency matches noise frequency:</vt:lpstr>
      <vt:lpstr>This is a band-pass filter.</vt:lpstr>
      <vt:lpstr>Note that it has negative value where the central spike was positive</vt:lpstr>
      <vt:lpstr>This kernel takes original signal, and subtracts 2kHz components</vt:lpstr>
      <vt:lpstr>Fourier transform can be inverted</vt:lpstr>
      <vt:lpstr>One way to implement filter is to take fft, “edit” the frequencies, then invert</vt:lpstr>
      <vt:lpstr>Convolution and cross-correlation are very related:</vt:lpstr>
      <vt:lpstr>t = 0</vt:lpstr>
      <vt:lpstr>t = 1</vt:lpstr>
      <vt:lpstr>t = 2</vt:lpstr>
      <vt:lpstr>t = 3</vt:lpstr>
      <vt:lpstr>t = 4</vt:lpstr>
      <vt:lpstr>These are all pairwise sum of products: also called “dot” products</vt:lpstr>
      <vt:lpstr>f∙g = cross-correlation at t = 0</vt:lpstr>
      <vt:lpstr>Geometrical interpretation of dot product</vt:lpstr>
      <vt:lpstr>Dot product of vector with self = length2</vt:lpstr>
      <vt:lpstr>Two vectors of magnitude 5:</vt:lpstr>
      <vt:lpstr>Orthogonal vectors</vt:lpstr>
      <vt:lpstr>Opposite direction vectors</vt:lpstr>
      <vt:lpstr>Neither parallel nor orthogonal</vt:lpstr>
      <vt:lpstr>Rewrite using trigonometry</vt:lpstr>
      <vt:lpstr>Cosine function is +1 when θ = 0, zero when θ = 90 or 270.</vt:lpstr>
      <vt:lpstr>Can prove (not here) that cosine formula is true for any 2 vectors, in any number of dimensions:</vt:lpstr>
      <vt:lpstr>How do we define θ if dimensions&gt;3?</vt:lpstr>
      <vt:lpstr>Terminology: “unit” vector, length = 1.0</vt:lpstr>
      <vt:lpstr>Dot product with any unit vector = length of shadow</vt:lpstr>
      <vt:lpstr>How can we visualize dot product involving &gt; 3 dimensions?</vt:lpstr>
      <vt:lpstr>Each axis must be perpendicular to the existing ones. Can’t do this after 3</vt:lpstr>
      <vt:lpstr>Try a completely different approach</vt:lpstr>
      <vt:lpstr>Two 4-D vectors define 4 pairs of x,y coordinates</vt:lpstr>
      <vt:lpstr>Dot product = + 10</vt:lpstr>
      <vt:lpstr>Rearrange “b” to get new points:</vt:lpstr>
      <vt:lpstr>Now dot product = -10</vt:lpstr>
      <vt:lpstr>25-D example:</vt:lpstr>
      <vt:lpstr>Take a look at formula for Pearson’s cross-correlation “r”:</vt:lpstr>
      <vt:lpstr>Remember that a ̅ indicates mean of all elements in a.</vt:lpstr>
      <vt:lpstr>Suppose both vector means = 0:</vt:lpstr>
      <vt:lpstr>Can simplify even more:</vt:lpstr>
      <vt:lpstr>Remember from slide #60:</vt:lpstr>
      <vt:lpstr>Pearson’s r = cos θ:</vt:lpstr>
      <vt:lpstr>Dot products in Python</vt:lpstr>
      <vt:lpstr>Sometimes we need to do a lot of dot products:</vt:lpstr>
      <vt:lpstr>Conventional way to write dot product</vt:lpstr>
      <vt:lpstr>The end</vt:lpstr>
      <vt:lpstr>Matrix multiplication in Python</vt:lpstr>
    </vt:vector>
  </TitlesOfParts>
  <Company>Medical 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basics</dc:title>
  <dc:creator>TomJhou</dc:creator>
  <cp:lastModifiedBy>Jhou, Thomas</cp:lastModifiedBy>
  <cp:revision>900</cp:revision>
  <dcterms:created xsi:type="dcterms:W3CDTF">2015-08-20T15:54:19Z</dcterms:created>
  <dcterms:modified xsi:type="dcterms:W3CDTF">2021-10-10T05:19:55Z</dcterms:modified>
</cp:coreProperties>
</file>