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582" r:id="rId3"/>
    <p:sldId id="590" r:id="rId4"/>
    <p:sldId id="591" r:id="rId5"/>
    <p:sldId id="592" r:id="rId6"/>
    <p:sldId id="537" r:id="rId7"/>
    <p:sldId id="571" r:id="rId8"/>
    <p:sldId id="572" r:id="rId9"/>
    <p:sldId id="574" r:id="rId10"/>
    <p:sldId id="585" r:id="rId11"/>
    <p:sldId id="575" r:id="rId12"/>
    <p:sldId id="579" r:id="rId13"/>
    <p:sldId id="583" r:id="rId14"/>
    <p:sldId id="566" r:id="rId15"/>
    <p:sldId id="578" r:id="rId16"/>
    <p:sldId id="526" r:id="rId17"/>
    <p:sldId id="551" r:id="rId18"/>
    <p:sldId id="550" r:id="rId19"/>
    <p:sldId id="546" r:id="rId20"/>
    <p:sldId id="601" r:id="rId21"/>
    <p:sldId id="602" r:id="rId22"/>
    <p:sldId id="603" r:id="rId23"/>
    <p:sldId id="604" r:id="rId24"/>
    <p:sldId id="605" r:id="rId25"/>
    <p:sldId id="548" r:id="rId26"/>
    <p:sldId id="639" r:id="rId27"/>
    <p:sldId id="606" r:id="rId28"/>
    <p:sldId id="607" r:id="rId29"/>
    <p:sldId id="608" r:id="rId30"/>
    <p:sldId id="609" r:id="rId31"/>
    <p:sldId id="640" r:id="rId32"/>
    <p:sldId id="610" r:id="rId33"/>
    <p:sldId id="611" r:id="rId34"/>
    <p:sldId id="612" r:id="rId35"/>
    <p:sldId id="613" r:id="rId36"/>
    <p:sldId id="614" r:id="rId37"/>
    <p:sldId id="615" r:id="rId38"/>
    <p:sldId id="616" r:id="rId39"/>
    <p:sldId id="641" r:id="rId40"/>
    <p:sldId id="617" r:id="rId41"/>
    <p:sldId id="618" r:id="rId42"/>
    <p:sldId id="619" r:id="rId43"/>
    <p:sldId id="642" r:id="rId44"/>
    <p:sldId id="620" r:id="rId45"/>
    <p:sldId id="621" r:id="rId46"/>
    <p:sldId id="622" r:id="rId47"/>
    <p:sldId id="623" r:id="rId48"/>
    <p:sldId id="624" r:id="rId49"/>
    <p:sldId id="625" r:id="rId50"/>
    <p:sldId id="626" r:id="rId51"/>
    <p:sldId id="627" r:id="rId52"/>
    <p:sldId id="628" r:id="rId53"/>
    <p:sldId id="629" r:id="rId54"/>
    <p:sldId id="630" r:id="rId55"/>
    <p:sldId id="631" r:id="rId56"/>
    <p:sldId id="632" r:id="rId57"/>
    <p:sldId id="633" r:id="rId58"/>
    <p:sldId id="552" r:id="rId59"/>
    <p:sldId id="567"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Jhou" initials="T" lastIdx="1" clrIdx="0">
    <p:extLst>
      <p:ext uri="{19B8F6BF-5375-455C-9EA6-DF929625EA0E}">
        <p15:presenceInfo xmlns:p15="http://schemas.microsoft.com/office/powerpoint/2012/main" userId="TomJho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3399"/>
    <a:srgbClr val="FF7C80"/>
    <a:srgbClr val="FF999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6" autoAdjust="0"/>
    <p:restoredTop sz="76542" autoAdjust="0"/>
  </p:normalViewPr>
  <p:slideViewPr>
    <p:cSldViewPr>
      <p:cViewPr varScale="1">
        <p:scale>
          <a:sx n="135" d="100"/>
          <a:sy n="135" d="100"/>
        </p:scale>
        <p:origin x="792" y="126"/>
      </p:cViewPr>
      <p:guideLst>
        <p:guide orient="horz" pos="2160"/>
        <p:guide pos="2880"/>
      </p:guideLst>
    </p:cSldViewPr>
  </p:slideViewPr>
  <p:outlineViewPr>
    <p:cViewPr>
      <p:scale>
        <a:sx n="33" d="100"/>
        <a:sy n="33" d="100"/>
      </p:scale>
      <p:origin x="0" y="-5328"/>
    </p:cViewPr>
  </p:outlineViewPr>
  <p:notesTextViewPr>
    <p:cViewPr>
      <p:scale>
        <a:sx n="1" d="1"/>
        <a:sy n="1" d="1"/>
      </p:scale>
      <p:origin x="0" y="0"/>
    </p:cViewPr>
  </p:notesTextViewPr>
  <p:sorterViewPr>
    <p:cViewPr varScale="1">
      <p:scale>
        <a:sx n="100" d="100"/>
        <a:sy n="100" d="100"/>
      </p:scale>
      <p:origin x="0" y="-20592"/>
    </p:cViewPr>
  </p:sorterViewPr>
  <p:notesViewPr>
    <p:cSldViewPr>
      <p:cViewPr varScale="1">
        <p:scale>
          <a:sx n="84" d="100"/>
          <a:sy n="84" d="100"/>
        </p:scale>
        <p:origin x="3912" y="102"/>
      </p:cViewPr>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CC0F8-0371-4A3F-B483-70AE45C119E2}" type="datetimeFigureOut">
              <a:rPr lang="en-US" smtClean="0"/>
              <a:t>10/10/2021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A775F-D30D-4528-A17F-451C51862E94}" type="slidenum">
              <a:rPr lang="en-US" smtClean="0"/>
              <a:t>‹#›</a:t>
            </a:fld>
            <a:endParaRPr lang="en-US"/>
          </a:p>
        </p:txBody>
      </p:sp>
    </p:spTree>
    <p:extLst>
      <p:ext uri="{BB962C8B-B14F-4D97-AF65-F5344CB8AC3E}">
        <p14:creationId xmlns:p14="http://schemas.microsoft.com/office/powerpoint/2010/main" val="178285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 is easy to</a:t>
            </a:r>
            <a:r>
              <a:rPr lang="en-US" baseline="0" dirty="0"/>
              <a:t> call, but you have to pay careful attention to the details of the frequencies that come out.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a:t>
            </a:fld>
            <a:endParaRPr lang="en-US"/>
          </a:p>
        </p:txBody>
      </p:sp>
    </p:spTree>
    <p:extLst>
      <p:ext uri="{BB962C8B-B14F-4D97-AF65-F5344CB8AC3E}">
        <p14:creationId xmlns:p14="http://schemas.microsoft.com/office/powerpoint/2010/main" val="2037977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32</a:t>
            </a:fld>
            <a:endParaRPr lang="en-US"/>
          </a:p>
        </p:txBody>
      </p:sp>
    </p:spTree>
    <p:extLst>
      <p:ext uri="{BB962C8B-B14F-4D97-AF65-F5344CB8AC3E}">
        <p14:creationId xmlns:p14="http://schemas.microsoft.com/office/powerpoint/2010/main" val="1508988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Convolving in TIME domain</a:t>
            </a:r>
            <a:r>
              <a:rPr lang="en-US" baseline="0" dirty="0"/>
              <a:t> </a:t>
            </a:r>
            <a:r>
              <a:rPr lang="en-US" dirty="0"/>
              <a:t>is equivalent to multiplying</a:t>
            </a:r>
            <a:r>
              <a:rPr lang="en-US" baseline="0" dirty="0"/>
              <a:t> in Z domain.</a:t>
            </a:r>
          </a:p>
          <a:p>
            <a:endParaRPr lang="en-US" dirty="0"/>
          </a:p>
          <a:p>
            <a:r>
              <a:rPr lang="en-US" dirty="0"/>
              <a:t>You can take two time</a:t>
            </a:r>
            <a:r>
              <a:rPr lang="en-US" baseline="0" dirty="0"/>
              <a:t> series, f and g, and convolve them to get a third time series.</a:t>
            </a:r>
          </a:p>
          <a:p>
            <a:endParaRPr lang="en-US" baseline="0" dirty="0"/>
          </a:p>
          <a:p>
            <a:r>
              <a:rPr lang="en-US" baseline="0" dirty="0"/>
              <a:t>Or you can take the z-transforms of f and g, multiply them, and you’ll get something that is the z-transform of the convolved time series.</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33</a:t>
            </a:fld>
            <a:endParaRPr lang="en-US"/>
          </a:p>
        </p:txBody>
      </p:sp>
    </p:spTree>
    <p:extLst>
      <p:ext uri="{BB962C8B-B14F-4D97-AF65-F5344CB8AC3E}">
        <p14:creationId xmlns:p14="http://schemas.microsoft.com/office/powerpoint/2010/main" val="2467563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Everywhere we see a “z”, we plug in </a:t>
            </a:r>
            <a:r>
              <a:rPr lang="en-US" dirty="0" err="1"/>
              <a:t>exp</a:t>
            </a:r>
            <a:r>
              <a:rPr lang="en-US" dirty="0"/>
              <a:t>(-2pi*</a:t>
            </a:r>
            <a:r>
              <a:rPr lang="en-US" dirty="0" err="1"/>
              <a:t>i</a:t>
            </a:r>
            <a:r>
              <a:rPr lang="en-US" dirty="0"/>
              <a:t>/N).</a:t>
            </a:r>
            <a:endParaRPr lang="en-US" baseline="0" dirty="0"/>
          </a:p>
          <a:p>
            <a:endParaRPr lang="en-US" baseline="0" dirty="0"/>
          </a:p>
          <a:p>
            <a:r>
              <a:rPr lang="en-US" dirty="0"/>
              <a:t>Raising an exponential</a:t>
            </a:r>
            <a:r>
              <a:rPr lang="en-US" baseline="0" dirty="0"/>
              <a:t> to a second exponential just causes the exponents to multiply.</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36</a:t>
            </a:fld>
            <a:endParaRPr lang="en-US"/>
          </a:p>
        </p:txBody>
      </p:sp>
    </p:spTree>
    <p:extLst>
      <p:ext uri="{BB962C8B-B14F-4D97-AF65-F5344CB8AC3E}">
        <p14:creationId xmlns:p14="http://schemas.microsoft.com/office/powerpoint/2010/main" val="1670740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set</a:t>
            </a:r>
            <a:r>
              <a:rPr lang="en-US" baseline="0" dirty="0"/>
              <a:t> N = 100 arbitrarily here. Obviously, it can be anything.</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37</a:t>
            </a:fld>
            <a:endParaRPr lang="en-US"/>
          </a:p>
        </p:txBody>
      </p:sp>
    </p:spTree>
    <p:extLst>
      <p:ext uri="{BB962C8B-B14F-4D97-AF65-F5344CB8AC3E}">
        <p14:creationId xmlns:p14="http://schemas.microsoft.com/office/powerpoint/2010/main" val="3601984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the F(z) formulation is slightly more flexible, in that we can evaluate it for values of k that are not integers 0 … N-1.</a:t>
            </a:r>
          </a:p>
        </p:txBody>
      </p:sp>
      <p:sp>
        <p:nvSpPr>
          <p:cNvPr id="4" name="Slide Number Placeholder 3"/>
          <p:cNvSpPr>
            <a:spLocks noGrp="1"/>
          </p:cNvSpPr>
          <p:nvPr>
            <p:ph type="sldNum" sz="quarter" idx="10"/>
          </p:nvPr>
        </p:nvSpPr>
        <p:spPr/>
        <p:txBody>
          <a:bodyPr/>
          <a:lstStyle/>
          <a:p>
            <a:fld id="{603A775F-D30D-4528-A17F-451C51862E94}" type="slidenum">
              <a:rPr lang="en-US" smtClean="0"/>
              <a:t>41</a:t>
            </a:fld>
            <a:endParaRPr lang="en-US"/>
          </a:p>
        </p:txBody>
      </p:sp>
    </p:spTree>
    <p:extLst>
      <p:ext uri="{BB962C8B-B14F-4D97-AF65-F5344CB8AC3E}">
        <p14:creationId xmlns:p14="http://schemas.microsoft.com/office/powerpoint/2010/main" val="118649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convolve A</a:t>
            </a:r>
            <a:r>
              <a:rPr lang="en-US" baseline="0" dirty="0"/>
              <a:t> with the sum of B and C, you can break it into two easier tasks. First convolve A with B, then A with C, then add the two results.</a:t>
            </a:r>
          </a:p>
          <a:p>
            <a:endParaRPr lang="en-US" baseline="0" dirty="0"/>
          </a:p>
          <a:p>
            <a:r>
              <a:rPr lang="en-US" baseline="0" dirty="0"/>
              <a:t>All linear functions are handy this way, they can always be broken down into parts, solved independently, then added back together.</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42</a:t>
            </a:fld>
            <a:endParaRPr lang="en-US"/>
          </a:p>
        </p:txBody>
      </p:sp>
    </p:spTree>
    <p:extLst>
      <p:ext uri="{BB962C8B-B14F-4D97-AF65-F5344CB8AC3E}">
        <p14:creationId xmlns:p14="http://schemas.microsoft.com/office/powerpoint/2010/main" val="1276016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convolve A</a:t>
            </a:r>
            <a:r>
              <a:rPr lang="en-US" baseline="0" dirty="0"/>
              <a:t> with the sum of B and C, you can break it into two easier tasks. First convolve A with B, then A with C, then add the two results.</a:t>
            </a:r>
          </a:p>
          <a:p>
            <a:endParaRPr lang="en-US" baseline="0" dirty="0"/>
          </a:p>
          <a:p>
            <a:r>
              <a:rPr lang="en-US" baseline="0" dirty="0"/>
              <a:t>All linear functions are handy this way, they can always be broken down into parts, solved independently, then added back together.</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43</a:t>
            </a:fld>
            <a:endParaRPr lang="en-US"/>
          </a:p>
        </p:txBody>
      </p:sp>
    </p:spTree>
    <p:extLst>
      <p:ext uri="{BB962C8B-B14F-4D97-AF65-F5344CB8AC3E}">
        <p14:creationId xmlns:p14="http://schemas.microsoft.com/office/powerpoint/2010/main" val="3732122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optimal</a:t>
            </a:r>
          </a:p>
        </p:txBody>
      </p:sp>
      <p:sp>
        <p:nvSpPr>
          <p:cNvPr id="4" name="Slide Number Placeholder 3"/>
          <p:cNvSpPr>
            <a:spLocks noGrp="1"/>
          </p:cNvSpPr>
          <p:nvPr>
            <p:ph type="sldNum" sz="quarter" idx="10"/>
          </p:nvPr>
        </p:nvSpPr>
        <p:spPr/>
        <p:txBody>
          <a:bodyPr/>
          <a:lstStyle/>
          <a:p>
            <a:fld id="{603A775F-D30D-4528-A17F-451C51862E94}" type="slidenum">
              <a:rPr lang="en-US" smtClean="0"/>
              <a:t>44</a:t>
            </a:fld>
            <a:endParaRPr lang="en-US"/>
          </a:p>
        </p:txBody>
      </p:sp>
    </p:spTree>
    <p:extLst>
      <p:ext uri="{BB962C8B-B14F-4D97-AF65-F5344CB8AC3E}">
        <p14:creationId xmlns:p14="http://schemas.microsoft.com/office/powerpoint/2010/main" val="1969047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optimal</a:t>
            </a:r>
          </a:p>
        </p:txBody>
      </p:sp>
      <p:sp>
        <p:nvSpPr>
          <p:cNvPr id="4" name="Slide Number Placeholder 3"/>
          <p:cNvSpPr>
            <a:spLocks noGrp="1"/>
          </p:cNvSpPr>
          <p:nvPr>
            <p:ph type="sldNum" sz="quarter" idx="10"/>
          </p:nvPr>
        </p:nvSpPr>
        <p:spPr/>
        <p:txBody>
          <a:bodyPr/>
          <a:lstStyle/>
          <a:p>
            <a:fld id="{603A775F-D30D-4528-A17F-451C51862E94}" type="slidenum">
              <a:rPr lang="en-US" smtClean="0"/>
              <a:t>45</a:t>
            </a:fld>
            <a:endParaRPr lang="en-US"/>
          </a:p>
        </p:txBody>
      </p:sp>
    </p:spTree>
    <p:extLst>
      <p:ext uri="{BB962C8B-B14F-4D97-AF65-F5344CB8AC3E}">
        <p14:creationId xmlns:p14="http://schemas.microsoft.com/office/powerpoint/2010/main" val="1361016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optimal</a:t>
            </a:r>
          </a:p>
        </p:txBody>
      </p:sp>
      <p:sp>
        <p:nvSpPr>
          <p:cNvPr id="4" name="Slide Number Placeholder 3"/>
          <p:cNvSpPr>
            <a:spLocks noGrp="1"/>
          </p:cNvSpPr>
          <p:nvPr>
            <p:ph type="sldNum" sz="quarter" idx="10"/>
          </p:nvPr>
        </p:nvSpPr>
        <p:spPr/>
        <p:txBody>
          <a:bodyPr/>
          <a:lstStyle/>
          <a:p>
            <a:fld id="{603A775F-D30D-4528-A17F-451C51862E94}" type="slidenum">
              <a:rPr lang="en-US" smtClean="0"/>
              <a:t>46</a:t>
            </a:fld>
            <a:endParaRPr lang="en-US"/>
          </a:p>
        </p:txBody>
      </p:sp>
    </p:spTree>
    <p:extLst>
      <p:ext uri="{BB962C8B-B14F-4D97-AF65-F5344CB8AC3E}">
        <p14:creationId xmlns:p14="http://schemas.microsoft.com/office/powerpoint/2010/main" val="136897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 is easy to</a:t>
            </a:r>
            <a:r>
              <a:rPr lang="en-US" baseline="0" dirty="0"/>
              <a:t> call, but you have to pay careful attention to the details of the frequencies that come out.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6</a:t>
            </a:fld>
            <a:endParaRPr lang="en-US"/>
          </a:p>
        </p:txBody>
      </p:sp>
    </p:spTree>
    <p:extLst>
      <p:ext uri="{BB962C8B-B14F-4D97-AF65-F5344CB8AC3E}">
        <p14:creationId xmlns:p14="http://schemas.microsoft.com/office/powerpoint/2010/main" val="2321743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optimal</a:t>
            </a:r>
          </a:p>
        </p:txBody>
      </p:sp>
      <p:sp>
        <p:nvSpPr>
          <p:cNvPr id="4" name="Slide Number Placeholder 3"/>
          <p:cNvSpPr>
            <a:spLocks noGrp="1"/>
          </p:cNvSpPr>
          <p:nvPr>
            <p:ph type="sldNum" sz="quarter" idx="10"/>
          </p:nvPr>
        </p:nvSpPr>
        <p:spPr/>
        <p:txBody>
          <a:bodyPr/>
          <a:lstStyle/>
          <a:p>
            <a:fld id="{603A775F-D30D-4528-A17F-451C51862E94}" type="slidenum">
              <a:rPr lang="en-US" smtClean="0"/>
              <a:t>47</a:t>
            </a:fld>
            <a:endParaRPr lang="en-US"/>
          </a:p>
        </p:txBody>
      </p:sp>
    </p:spTree>
    <p:extLst>
      <p:ext uri="{BB962C8B-B14F-4D97-AF65-F5344CB8AC3E}">
        <p14:creationId xmlns:p14="http://schemas.microsoft.com/office/powerpoint/2010/main" val="1359972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optimal</a:t>
            </a:r>
          </a:p>
        </p:txBody>
      </p:sp>
      <p:sp>
        <p:nvSpPr>
          <p:cNvPr id="4" name="Slide Number Placeholder 3"/>
          <p:cNvSpPr>
            <a:spLocks noGrp="1"/>
          </p:cNvSpPr>
          <p:nvPr>
            <p:ph type="sldNum" sz="quarter" idx="10"/>
          </p:nvPr>
        </p:nvSpPr>
        <p:spPr/>
        <p:txBody>
          <a:bodyPr/>
          <a:lstStyle/>
          <a:p>
            <a:fld id="{603A775F-D30D-4528-A17F-451C51862E94}" type="slidenum">
              <a:rPr lang="en-US" smtClean="0"/>
              <a:t>48</a:t>
            </a:fld>
            <a:endParaRPr lang="en-US"/>
          </a:p>
        </p:txBody>
      </p:sp>
    </p:spTree>
    <p:extLst>
      <p:ext uri="{BB962C8B-B14F-4D97-AF65-F5344CB8AC3E}">
        <p14:creationId xmlns:p14="http://schemas.microsoft.com/office/powerpoint/2010/main" val="2909295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optimal</a:t>
            </a:r>
          </a:p>
        </p:txBody>
      </p:sp>
      <p:sp>
        <p:nvSpPr>
          <p:cNvPr id="4" name="Slide Number Placeholder 3"/>
          <p:cNvSpPr>
            <a:spLocks noGrp="1"/>
          </p:cNvSpPr>
          <p:nvPr>
            <p:ph type="sldNum" sz="quarter" idx="10"/>
          </p:nvPr>
        </p:nvSpPr>
        <p:spPr/>
        <p:txBody>
          <a:bodyPr/>
          <a:lstStyle/>
          <a:p>
            <a:fld id="{603A775F-D30D-4528-A17F-451C51862E94}" type="slidenum">
              <a:rPr lang="en-US" smtClean="0"/>
              <a:t>49</a:t>
            </a:fld>
            <a:endParaRPr lang="en-US"/>
          </a:p>
        </p:txBody>
      </p:sp>
    </p:spTree>
    <p:extLst>
      <p:ext uri="{BB962C8B-B14F-4D97-AF65-F5344CB8AC3E}">
        <p14:creationId xmlns:p14="http://schemas.microsoft.com/office/powerpoint/2010/main" val="1919711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optimal</a:t>
            </a:r>
          </a:p>
        </p:txBody>
      </p:sp>
      <p:sp>
        <p:nvSpPr>
          <p:cNvPr id="4" name="Slide Number Placeholder 3"/>
          <p:cNvSpPr>
            <a:spLocks noGrp="1"/>
          </p:cNvSpPr>
          <p:nvPr>
            <p:ph type="sldNum" sz="quarter" idx="10"/>
          </p:nvPr>
        </p:nvSpPr>
        <p:spPr/>
        <p:txBody>
          <a:bodyPr/>
          <a:lstStyle/>
          <a:p>
            <a:fld id="{603A775F-D30D-4528-A17F-451C51862E94}" type="slidenum">
              <a:rPr lang="en-US" smtClean="0"/>
              <a:t>51</a:t>
            </a:fld>
            <a:endParaRPr lang="en-US"/>
          </a:p>
        </p:txBody>
      </p:sp>
    </p:spTree>
    <p:extLst>
      <p:ext uri="{BB962C8B-B14F-4D97-AF65-F5344CB8AC3E}">
        <p14:creationId xmlns:p14="http://schemas.microsoft.com/office/powerpoint/2010/main" val="3394482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optimal</a:t>
            </a:r>
          </a:p>
        </p:txBody>
      </p:sp>
      <p:sp>
        <p:nvSpPr>
          <p:cNvPr id="4" name="Slide Number Placeholder 3"/>
          <p:cNvSpPr>
            <a:spLocks noGrp="1"/>
          </p:cNvSpPr>
          <p:nvPr>
            <p:ph type="sldNum" sz="quarter" idx="10"/>
          </p:nvPr>
        </p:nvSpPr>
        <p:spPr/>
        <p:txBody>
          <a:bodyPr/>
          <a:lstStyle/>
          <a:p>
            <a:fld id="{603A775F-D30D-4528-A17F-451C51862E94}" type="slidenum">
              <a:rPr lang="en-US" smtClean="0"/>
              <a:t>52</a:t>
            </a:fld>
            <a:endParaRPr lang="en-US"/>
          </a:p>
        </p:txBody>
      </p:sp>
    </p:spTree>
    <p:extLst>
      <p:ext uri="{BB962C8B-B14F-4D97-AF65-F5344CB8AC3E}">
        <p14:creationId xmlns:p14="http://schemas.microsoft.com/office/powerpoint/2010/main" val="125573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optimal</a:t>
            </a:r>
          </a:p>
        </p:txBody>
      </p:sp>
      <p:sp>
        <p:nvSpPr>
          <p:cNvPr id="4" name="Slide Number Placeholder 3"/>
          <p:cNvSpPr>
            <a:spLocks noGrp="1"/>
          </p:cNvSpPr>
          <p:nvPr>
            <p:ph type="sldNum" sz="quarter" idx="10"/>
          </p:nvPr>
        </p:nvSpPr>
        <p:spPr/>
        <p:txBody>
          <a:bodyPr/>
          <a:lstStyle/>
          <a:p>
            <a:fld id="{603A775F-D30D-4528-A17F-451C51862E94}" type="slidenum">
              <a:rPr lang="en-US" smtClean="0"/>
              <a:t>53</a:t>
            </a:fld>
            <a:endParaRPr lang="en-US"/>
          </a:p>
        </p:txBody>
      </p:sp>
    </p:spTree>
    <p:extLst>
      <p:ext uri="{BB962C8B-B14F-4D97-AF65-F5344CB8AC3E}">
        <p14:creationId xmlns:p14="http://schemas.microsoft.com/office/powerpoint/2010/main" val="1107551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optimal</a:t>
            </a:r>
          </a:p>
        </p:txBody>
      </p:sp>
      <p:sp>
        <p:nvSpPr>
          <p:cNvPr id="4" name="Slide Number Placeholder 3"/>
          <p:cNvSpPr>
            <a:spLocks noGrp="1"/>
          </p:cNvSpPr>
          <p:nvPr>
            <p:ph type="sldNum" sz="quarter" idx="10"/>
          </p:nvPr>
        </p:nvSpPr>
        <p:spPr/>
        <p:txBody>
          <a:bodyPr/>
          <a:lstStyle/>
          <a:p>
            <a:fld id="{603A775F-D30D-4528-A17F-451C51862E94}" type="slidenum">
              <a:rPr lang="en-US" smtClean="0"/>
              <a:t>54</a:t>
            </a:fld>
            <a:endParaRPr lang="en-US"/>
          </a:p>
        </p:txBody>
      </p:sp>
    </p:spTree>
    <p:extLst>
      <p:ext uri="{BB962C8B-B14F-4D97-AF65-F5344CB8AC3E}">
        <p14:creationId xmlns:p14="http://schemas.microsoft.com/office/powerpoint/2010/main" val="1123190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convolve A</a:t>
            </a:r>
            <a:r>
              <a:rPr lang="en-US" baseline="0" dirty="0"/>
              <a:t> with the sum of B and C, you can break it into two easier tasks. First convolve A with B, then A with C, then add the two results.</a:t>
            </a:r>
          </a:p>
          <a:p>
            <a:endParaRPr lang="en-US" baseline="0" dirty="0"/>
          </a:p>
          <a:p>
            <a:r>
              <a:rPr lang="en-US" baseline="0" dirty="0"/>
              <a:t>All linear functions are handy this way, they can always be broken down into parts, solved independently, then added back together.</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56</a:t>
            </a:fld>
            <a:endParaRPr lang="en-US"/>
          </a:p>
        </p:txBody>
      </p:sp>
    </p:spTree>
    <p:extLst>
      <p:ext uri="{BB962C8B-B14F-4D97-AF65-F5344CB8AC3E}">
        <p14:creationId xmlns:p14="http://schemas.microsoft.com/office/powerpoint/2010/main" val="407109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the definition of cosine, we can “prove” the dot product for the special case where one vector lies along the x-axis.</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16</a:t>
            </a:fld>
            <a:endParaRPr lang="en-US"/>
          </a:p>
        </p:txBody>
      </p:sp>
    </p:spTree>
    <p:extLst>
      <p:ext uri="{BB962C8B-B14F-4D97-AF65-F5344CB8AC3E}">
        <p14:creationId xmlns:p14="http://schemas.microsoft.com/office/powerpoint/2010/main" val="1923377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theory, you could add one more time sample, giving 101 samples with the last sample at 1.00 seconds.</a:t>
            </a:r>
          </a:p>
          <a:p>
            <a:endParaRPr lang="en-US" baseline="0" dirty="0"/>
          </a:p>
          <a:p>
            <a:r>
              <a:rPr lang="en-US" baseline="0" dirty="0"/>
              <a:t>But the FFT will still stop one sample short of 100 Hz. And now T = 1.1, so that list of frequencies is a very odd set of numbers.</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23</a:t>
            </a:fld>
            <a:endParaRPr lang="en-US"/>
          </a:p>
        </p:txBody>
      </p:sp>
    </p:spTree>
    <p:extLst>
      <p:ext uri="{BB962C8B-B14F-4D97-AF65-F5344CB8AC3E}">
        <p14:creationId xmlns:p14="http://schemas.microsoft.com/office/powerpoint/2010/main" val="673330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theory, you could add one more time sample, giving 101 samples with the last sample at 1.00 seconds.</a:t>
            </a:r>
          </a:p>
          <a:p>
            <a:endParaRPr lang="en-US" baseline="0" dirty="0"/>
          </a:p>
          <a:p>
            <a:r>
              <a:rPr lang="en-US" baseline="0" dirty="0"/>
              <a:t>But the FFT will still stop one sample short of 100 Hz. And now T = 1.1, so that list of frequencies is a very odd set of numbers.</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24</a:t>
            </a:fld>
            <a:endParaRPr lang="en-US"/>
          </a:p>
        </p:txBody>
      </p:sp>
    </p:spTree>
    <p:extLst>
      <p:ext uri="{BB962C8B-B14F-4D97-AF65-F5344CB8AC3E}">
        <p14:creationId xmlns:p14="http://schemas.microsoft.com/office/powerpoint/2010/main" val="2520666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distributive property looks a lot like the linearity property you</a:t>
            </a:r>
            <a:r>
              <a:rPr lang="en-US" baseline="0" dirty="0"/>
              <a:t> saw a few slides ago. If you want to calculate the product of A times the sum of other numbers (X and Y), you can either add them first, then multiply by A, or you can play the divide and conquer game, and multiply the individual numbers by A, then take the sum. As with convolution, or any other linear function, you can add first, then multiply, or multiply first, then add.</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28</a:t>
            </a:fld>
            <a:endParaRPr lang="en-US"/>
          </a:p>
        </p:txBody>
      </p:sp>
    </p:spTree>
    <p:extLst>
      <p:ext uri="{BB962C8B-B14F-4D97-AF65-F5344CB8AC3E}">
        <p14:creationId xmlns:p14="http://schemas.microsoft.com/office/powerpoint/2010/main" val="3434250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29</a:t>
            </a:fld>
            <a:endParaRPr lang="en-US"/>
          </a:p>
        </p:txBody>
      </p:sp>
    </p:spTree>
    <p:extLst>
      <p:ext uri="{BB962C8B-B14F-4D97-AF65-F5344CB8AC3E}">
        <p14:creationId xmlns:p14="http://schemas.microsoft.com/office/powerpoint/2010/main" val="772623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30</a:t>
            </a:fld>
            <a:endParaRPr lang="en-US"/>
          </a:p>
        </p:txBody>
      </p:sp>
    </p:spTree>
    <p:extLst>
      <p:ext uri="{BB962C8B-B14F-4D97-AF65-F5344CB8AC3E}">
        <p14:creationId xmlns:p14="http://schemas.microsoft.com/office/powerpoint/2010/main" val="3131535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31</a:t>
            </a:fld>
            <a:endParaRPr lang="en-US"/>
          </a:p>
        </p:txBody>
      </p:sp>
    </p:spTree>
    <p:extLst>
      <p:ext uri="{BB962C8B-B14F-4D97-AF65-F5344CB8AC3E}">
        <p14:creationId xmlns:p14="http://schemas.microsoft.com/office/powerpoint/2010/main" val="219586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073216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522829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49708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147086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66934-725F-4CB6-B435-4A9E6569C869}"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1458379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D66934-725F-4CB6-B435-4A9E6569C869}" type="datetimeFigureOut">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77615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D66934-725F-4CB6-B435-4A9E6569C869}" type="datetimeFigureOut">
              <a:rPr lang="en-US" smtClean="0"/>
              <a:t>10/10/2021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879000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D66934-725F-4CB6-B435-4A9E6569C869}" type="datetimeFigureOut">
              <a:rPr lang="en-US" smtClean="0"/>
              <a:t>10/10/2021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34430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66934-725F-4CB6-B435-4A9E6569C869}" type="datetimeFigureOut">
              <a:rPr lang="en-US" smtClean="0"/>
              <a:t>10/10/2021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3068596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D66934-725F-4CB6-B435-4A9E6569C869}" type="datetimeFigureOut">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1057903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D66934-725F-4CB6-B435-4A9E6569C869}" type="datetimeFigureOut">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408101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66934-725F-4CB6-B435-4A9E6569C869}" type="datetimeFigureOut">
              <a:rPr lang="en-US" smtClean="0"/>
              <a:t>10/10/2021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8574D-BF9B-4B48-B054-70680AA1B33E}" type="slidenum">
              <a:rPr lang="en-US" smtClean="0"/>
              <a:t>‹#›</a:t>
            </a:fld>
            <a:endParaRPr lang="en-US"/>
          </a:p>
        </p:txBody>
      </p:sp>
    </p:spTree>
    <p:extLst>
      <p:ext uri="{BB962C8B-B14F-4D97-AF65-F5344CB8AC3E}">
        <p14:creationId xmlns:p14="http://schemas.microsoft.com/office/powerpoint/2010/main" val="348140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50.png"/><Relationship Id="rId4" Type="http://schemas.openxmlformats.org/officeDocument/2006/relationships/image" Target="../media/image440.png"/></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62.png"/><Relationship Id="rId1" Type="http://schemas.openxmlformats.org/officeDocument/2006/relationships/slideLayout" Target="../slideLayouts/slideLayout2.xml"/><Relationship Id="rId4" Type="http://schemas.openxmlformats.org/officeDocument/2006/relationships/image" Target="../media/image481.png"/></Relationships>
</file>

<file path=ppt/slides/_rels/slide13.xml.rels><?xml version="1.0" encoding="UTF-8" standalone="yes"?>
<Relationships xmlns="http://schemas.openxmlformats.org/package/2006/relationships"><Relationship Id="rId3" Type="http://schemas.openxmlformats.org/officeDocument/2006/relationships/image" Target="../media/image491.png"/><Relationship Id="rId1" Type="http://schemas.openxmlformats.org/officeDocument/2006/relationships/slideLayout" Target="../slideLayouts/slideLayout2.xml"/><Relationship Id="rId5" Type="http://schemas.openxmlformats.org/officeDocument/2006/relationships/image" Target="../media/image501.png"/><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21.emf"/></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watch?v=spUNpyF58BY&amp;t=9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31.png"/></Relationships>
</file>

<file path=ppt/slides/_rels/slide32.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image" Target="../media/image490.png"/><Relationship Id="rId4" Type="http://schemas.openxmlformats.org/officeDocument/2006/relationships/image" Target="../media/image480.png"/></Relationships>
</file>

<file path=ppt/slides/_rels/slide37.xml.rels><?xml version="1.0" encoding="UTF-8" standalone="yes"?>
<Relationships xmlns="http://schemas.openxmlformats.org/package/2006/relationships"><Relationship Id="rId3" Type="http://schemas.openxmlformats.org/officeDocument/2006/relationships/image" Target="../media/image540.png"/><Relationship Id="rId7"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50.png"/><Relationship Id="rId5" Type="http://schemas.openxmlformats.org/officeDocument/2006/relationships/image" Target="../media/image56.png"/></Relationships>
</file>

<file path=ppt/slides/_rels/slide3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70.png"/><Relationship Id="rId1" Type="http://schemas.openxmlformats.org/officeDocument/2006/relationships/slideLayout" Target="../slideLayouts/slideLayout2.xml"/><Relationship Id="rId4" Type="http://schemas.openxmlformats.org/officeDocument/2006/relationships/image" Target="../media/image610.png"/></Relationships>
</file>

<file path=ppt/slides/_rels/slide39.xml.rels><?xml version="1.0" encoding="UTF-8" standalone="yes"?>
<Relationships xmlns="http://schemas.openxmlformats.org/package/2006/relationships"><Relationship Id="rId2" Type="http://schemas.openxmlformats.org/officeDocument/2006/relationships/image" Target="../media/image381.png"/><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610.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6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0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60.png"/><Relationship Id="rId4" Type="http://schemas.openxmlformats.org/officeDocument/2006/relationships/image" Target="../media/image640.png"/></Relationships>
</file>

<file path=ppt/slides/_rels/slide42.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jpeg"/><Relationship Id="rId4" Type="http://schemas.openxmlformats.org/officeDocument/2006/relationships/image" Target="../media/image23.emf"/></Relationships>
</file>

<file path=ppt/slides/_rels/slide4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11.png"/><Relationship Id="rId5" Type="http://schemas.openxmlformats.org/officeDocument/2006/relationships/image" Target="../media/image700.png"/><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60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410.png"/><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72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50.png"/><Relationship Id="rId5" Type="http://schemas.openxmlformats.org/officeDocument/2006/relationships/image" Target="../media/image27.png"/><Relationship Id="rId4" Type="http://schemas.openxmlformats.org/officeDocument/2006/relationships/image" Target="../media/image26.jpeg"/></Relationships>
</file>

<file path=ppt/slides/_rels/slide48.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30.png"/><Relationship Id="rId1" Type="http://schemas.openxmlformats.org/officeDocument/2006/relationships/slideLayout" Target="../slideLayouts/slideLayout2.xml"/><Relationship Id="rId5" Type="http://schemas.openxmlformats.org/officeDocument/2006/relationships/image" Target="../media/image391.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54.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image" Target="../media/image33.emf"/><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34.emf"/><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56.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50.png"/></Relationships>
</file>

<file path=ppt/slides/_rels/slide57.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dropbox.com/s/ptwymcr8ynp5hir/Homework2.m?dl=0" TargetMode="External"/><Relationship Id="rId2" Type="http://schemas.openxmlformats.org/officeDocument/2006/relationships/hyperlink" Target="https://www.dropbox.com/s/nvdwd3oeeifcqdb/Homework2.mat?dl=0"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sciencedirect.com/science/article/pii/S089662731930174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image" Target="../media/image39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Deep dive into Fourier transforms</a:t>
            </a:r>
          </a:p>
        </p:txBody>
      </p:sp>
      <p:sp>
        <p:nvSpPr>
          <p:cNvPr id="3" name="Subtitle 2"/>
          <p:cNvSpPr>
            <a:spLocks noGrp="1"/>
          </p:cNvSpPr>
          <p:nvPr>
            <p:ph type="subTitle" idx="1"/>
          </p:nvPr>
        </p:nvSpPr>
        <p:spPr/>
        <p:txBody>
          <a:bodyPr/>
          <a:lstStyle/>
          <a:p>
            <a:endParaRPr lang="en-US" dirty="0"/>
          </a:p>
          <a:p>
            <a:r>
              <a:rPr lang="en-US" dirty="0"/>
              <a:t>Tom Jhou</a:t>
            </a:r>
          </a:p>
        </p:txBody>
      </p:sp>
    </p:spTree>
    <p:extLst>
      <p:ext uri="{BB962C8B-B14F-4D97-AF65-F5344CB8AC3E}">
        <p14:creationId xmlns:p14="http://schemas.microsoft.com/office/powerpoint/2010/main" val="767413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1325563"/>
          </a:xfrm>
        </p:spPr>
        <p:txBody>
          <a:bodyPr/>
          <a:lstStyle/>
          <a:p>
            <a:r>
              <a:rPr lang="en-US" dirty="0"/>
              <a:t>Next frequency term…</a:t>
            </a:r>
          </a:p>
        </p:txBody>
      </p:sp>
      <p:pic>
        <p:nvPicPr>
          <p:cNvPr id="11" name="Picture 10"/>
          <p:cNvPicPr>
            <a:picLocks noChangeAspect="1"/>
          </p:cNvPicPr>
          <p:nvPr/>
        </p:nvPicPr>
        <p:blipFill rotWithShape="1">
          <a:blip r:embed="rId2"/>
          <a:srcRect r="54665" b="50781"/>
          <a:stretch/>
        </p:blipFill>
        <p:spPr>
          <a:xfrm>
            <a:off x="5905500" y="351520"/>
            <a:ext cx="2800350" cy="952500"/>
          </a:xfrm>
          <a:prstGeom prst="rect">
            <a:avLst/>
          </a:prstGeom>
          <a:ln>
            <a:solidFill>
              <a:srgbClr val="FF0000"/>
            </a:solidFill>
          </a:ln>
        </p:spPr>
      </p:pic>
      <mc:AlternateContent xmlns:mc="http://schemas.openxmlformats.org/markup-compatibility/2006" xmlns:a14="http://schemas.microsoft.com/office/drawing/2010/main">
        <mc:Choice Requires="a14">
          <p:sp>
            <p:nvSpPr>
              <p:cNvPr id="22" name="TextBox 21"/>
              <p:cNvSpPr txBox="1"/>
              <p:nvPr/>
            </p:nvSpPr>
            <p:spPr>
              <a:xfrm>
                <a:off x="1181100" y="2552700"/>
                <a:ext cx="6501395" cy="556243"/>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𝑖</m:t>
                              </m:r>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rPr>
                                <m:t>𝑁</m:t>
                              </m:r>
                            </m:den>
                          </m:f>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𝑖</m:t>
                              </m:r>
                              <m:r>
                                <a:rPr lang="en-US" sz="2400" b="0" i="1" smtClean="0">
                                  <a:latin typeface="Cambria Math" panose="02040503050406030204" pitchFamily="18" charset="0"/>
                                </a:rPr>
                                <m:t>4</m:t>
                              </m:r>
                              <m:r>
                                <a:rPr lang="en-US" sz="2400" i="1">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rPr>
                                <m:t>𝑁</m:t>
                              </m:r>
                            </m:den>
                          </m:f>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𝑛</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𝑖</m:t>
                              </m:r>
                              <m:r>
                                <a:rPr lang="en-US" sz="2400" i="1">
                                  <a:latin typeface="Cambria Math" panose="02040503050406030204" pitchFamily="18" charset="0"/>
                                </a:rPr>
                                <m:t>2(</m:t>
                              </m:r>
                              <m:r>
                                <a:rPr lang="en-US" sz="2400" b="0" i="1" smtClean="0">
                                  <a:latin typeface="Cambria Math" panose="02040503050406030204" pitchFamily="18" charset="0"/>
                                </a:rPr>
                                <m:t>𝑁</m:t>
                              </m:r>
                              <m:r>
                                <a:rPr lang="en-US" sz="2400" b="0" i="1" smtClean="0">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rPr>
                                <m:t>𝑁</m:t>
                              </m:r>
                            </m:den>
                          </m:f>
                        </m:sup>
                      </m:sSup>
                    </m:oMath>
                  </m:oMathPara>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1181100" y="2552700"/>
                <a:ext cx="6501395" cy="556243"/>
              </a:xfrm>
              <a:prstGeom prst="rect">
                <a:avLst/>
              </a:prstGeom>
              <a:blipFill rotWithShape="0">
                <a:blip r:embed="rId3"/>
                <a:stretch>
                  <a:fillRect/>
                </a:stretch>
              </a:blipFill>
              <a:ln>
                <a:noFill/>
              </a:ln>
            </p:spPr>
            <p:txBody>
              <a:bodyPr/>
              <a:lstStyle/>
              <a:p>
                <a:r>
                  <a:rPr lang="en-US">
                    <a:noFill/>
                  </a:rPr>
                  <a:t> </a:t>
                </a:r>
              </a:p>
            </p:txBody>
          </p:sp>
        </mc:Fallback>
      </mc:AlternateContent>
      <p:pic>
        <p:nvPicPr>
          <p:cNvPr id="9" name="Picture 8"/>
          <p:cNvPicPr>
            <a:picLocks noChangeAspect="1"/>
          </p:cNvPicPr>
          <p:nvPr/>
        </p:nvPicPr>
        <p:blipFill rotWithShape="1">
          <a:blip r:embed="rId4"/>
          <a:srcRect l="20416" t="13542" r="19583" b="54464"/>
          <a:stretch/>
        </p:blipFill>
        <p:spPr>
          <a:xfrm>
            <a:off x="1819275" y="4648200"/>
            <a:ext cx="5486400" cy="1638300"/>
          </a:xfrm>
          <a:prstGeom prst="rect">
            <a:avLst/>
          </a:prstGeom>
        </p:spPr>
      </p:pic>
    </p:spTree>
    <p:extLst>
      <p:ext uri="{BB962C8B-B14F-4D97-AF65-F5344CB8AC3E}">
        <p14:creationId xmlns:p14="http://schemas.microsoft.com/office/powerpoint/2010/main" val="2740168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1325563"/>
          </a:xfrm>
        </p:spPr>
        <p:txBody>
          <a:bodyPr/>
          <a:lstStyle/>
          <a:p>
            <a:r>
              <a:rPr lang="en-US" dirty="0"/>
              <a:t>Continuing along …</a:t>
            </a:r>
          </a:p>
        </p:txBody>
      </p:sp>
      <p:pic>
        <p:nvPicPr>
          <p:cNvPr id="11" name="Picture 10"/>
          <p:cNvPicPr>
            <a:picLocks noChangeAspect="1"/>
          </p:cNvPicPr>
          <p:nvPr/>
        </p:nvPicPr>
        <p:blipFill rotWithShape="1">
          <a:blip r:embed="rId2"/>
          <a:srcRect r="54665" b="50781"/>
          <a:stretch/>
        </p:blipFill>
        <p:spPr>
          <a:xfrm>
            <a:off x="5905500" y="351520"/>
            <a:ext cx="2800350" cy="952500"/>
          </a:xfrm>
          <a:prstGeom prst="rect">
            <a:avLst/>
          </a:prstGeom>
          <a:ln>
            <a:solidFill>
              <a:srgbClr val="FF0000"/>
            </a:solidFill>
          </a:ln>
        </p:spPr>
      </p:pic>
      <mc:AlternateContent xmlns:mc="http://schemas.openxmlformats.org/markup-compatibility/2006" xmlns:a14="http://schemas.microsoft.com/office/drawing/2010/main">
        <mc:Choice Requires="a14">
          <p:sp>
            <p:nvSpPr>
              <p:cNvPr id="22" name="TextBox 21"/>
              <p:cNvSpPr txBox="1"/>
              <p:nvPr/>
            </p:nvSpPr>
            <p:spPr>
              <a:xfrm>
                <a:off x="804280" y="1753861"/>
                <a:ext cx="6501395" cy="556243"/>
              </a:xfrm>
              <a:prstGeom prst="rect">
                <a:avLst/>
              </a:prstGeom>
              <a:noFill/>
              <a:ln>
                <a:solidFill>
                  <a:schemeClr val="accent5"/>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𝑖</m:t>
                              </m:r>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rPr>
                                <m:t>𝑁</m:t>
                              </m:r>
                            </m:den>
                          </m:f>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𝑖</m:t>
                              </m:r>
                              <m:r>
                                <a:rPr lang="en-US" sz="2400" b="0" i="1" smtClean="0">
                                  <a:latin typeface="Cambria Math" panose="02040503050406030204" pitchFamily="18" charset="0"/>
                                </a:rPr>
                                <m:t>4</m:t>
                              </m:r>
                              <m:r>
                                <a:rPr lang="en-US" sz="2400" i="1">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rPr>
                                <m:t>𝑁</m:t>
                              </m:r>
                            </m:den>
                          </m:f>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𝑛</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𝑖</m:t>
                              </m:r>
                              <m:r>
                                <a:rPr lang="en-US" sz="2400" i="1">
                                  <a:latin typeface="Cambria Math" panose="02040503050406030204" pitchFamily="18" charset="0"/>
                                </a:rPr>
                                <m:t>2(</m:t>
                              </m:r>
                              <m:r>
                                <a:rPr lang="en-US" sz="2400" b="0" i="1" smtClean="0">
                                  <a:latin typeface="Cambria Math" panose="02040503050406030204" pitchFamily="18" charset="0"/>
                                </a:rPr>
                                <m:t>𝑁</m:t>
                              </m:r>
                              <m:r>
                                <a:rPr lang="en-US" sz="2400" b="0" i="1" smtClean="0">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rPr>
                                <m:t>𝑁</m:t>
                              </m:r>
                            </m:den>
                          </m:f>
                        </m:sup>
                      </m:sSup>
                    </m:oMath>
                  </m:oMathPara>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804280" y="1753861"/>
                <a:ext cx="6501395" cy="556243"/>
              </a:xfrm>
              <a:prstGeom prst="rect">
                <a:avLst/>
              </a:prstGeom>
              <a:blipFill rotWithShape="0">
                <a:blip r:embed="rId3"/>
                <a:stretch>
                  <a:fillRect/>
                </a:stretch>
              </a:blipFill>
              <a:ln>
                <a:solidFill>
                  <a:schemeClr val="accent5"/>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09600" y="3398576"/>
                <a:ext cx="7777194" cy="691536"/>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𝑅𝑒</m:t>
                          </m:r>
                          <m:r>
                            <a:rPr lang="en-US" sz="2000" b="0" i="1" smtClean="0">
                              <a:latin typeface="Cambria Math" panose="02040503050406030204" pitchFamily="18" charset="0"/>
                            </a:rPr>
                            <m:t>(</m:t>
                          </m:r>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b="0" i="1" smtClean="0">
                          <a:latin typeface="Cambria Math" panose="02040503050406030204" pitchFamily="18" charset="0"/>
                        </a:rPr>
                        <m:t>𝑐𝑜𝑠</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2</m:t>
                              </m:r>
                              <m:r>
                                <a:rPr lang="en-US" sz="2000" i="1">
                                  <a:latin typeface="Cambria Math" panose="02040503050406030204" pitchFamily="18" charset="0"/>
                                  <a:ea typeface="Cambria Math" panose="02040503050406030204" pitchFamily="18" charset="0"/>
                                </a:rPr>
                                <m:t>𝜋</m:t>
                              </m:r>
                              <m:r>
                                <a:rPr lang="en-US" sz="2000" i="1">
                                  <a:latin typeface="Cambria Math" panose="02040503050406030204" pitchFamily="18" charset="0"/>
                                  <a:ea typeface="Cambria Math" panose="02040503050406030204" pitchFamily="18" charset="0"/>
                                </a:rPr>
                                <m:t>𝑛</m:t>
                              </m:r>
                            </m:num>
                            <m:den>
                              <m:r>
                                <a:rPr lang="en-US" sz="2000" i="1">
                                  <a:latin typeface="Cambria Math" panose="02040503050406030204" pitchFamily="18" charset="0"/>
                                </a:rPr>
                                <m:t>𝑁</m:t>
                              </m:r>
                            </m:den>
                          </m:f>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𝑐𝑜𝑠</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b="0" i="1" smtClean="0">
                                  <a:latin typeface="Cambria Math" panose="02040503050406030204" pitchFamily="18" charset="0"/>
                                </a:rPr>
                                <m:t>4</m:t>
                              </m:r>
                              <m:r>
                                <a:rPr lang="en-US" sz="2000" i="1">
                                  <a:latin typeface="Cambria Math" panose="02040503050406030204" pitchFamily="18" charset="0"/>
                                  <a:ea typeface="Cambria Math" panose="02040503050406030204" pitchFamily="18" charset="0"/>
                                </a:rPr>
                                <m:t>𝜋</m:t>
                              </m:r>
                              <m:r>
                                <a:rPr lang="en-US" sz="2000" i="1">
                                  <a:latin typeface="Cambria Math" panose="02040503050406030204" pitchFamily="18" charset="0"/>
                                  <a:ea typeface="Cambria Math" panose="02040503050406030204" pitchFamily="18" charset="0"/>
                                </a:rPr>
                                <m:t>𝑛</m:t>
                              </m:r>
                            </m:num>
                            <m:den>
                              <m:r>
                                <a:rPr lang="en-US" sz="2000" i="1">
                                  <a:latin typeface="Cambria Math" panose="02040503050406030204" pitchFamily="18" charset="0"/>
                                </a:rPr>
                                <m:t>𝑁</m:t>
                              </m:r>
                            </m:den>
                          </m:f>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r>
                        <a:rPr lang="en-US" sz="2000" i="1">
                          <a:latin typeface="Cambria Math" panose="02040503050406030204" pitchFamily="18" charset="0"/>
                        </a:rPr>
                        <m:t>𝑐𝑜𝑠</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2</m:t>
                              </m:r>
                              <m:r>
                                <a:rPr lang="en-US" sz="2000" i="1">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m:t>
                              </m:r>
                              <m:r>
                                <a:rPr lang="en-US" sz="2000" b="0" i="1" smtClean="0">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rPr>
                                <m:t>𝑁</m:t>
                              </m:r>
                            </m:den>
                          </m:f>
                        </m:e>
                      </m:d>
                    </m:oMath>
                  </m:oMathPara>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09600" y="3398576"/>
                <a:ext cx="7777194" cy="691536"/>
              </a:xfrm>
              <a:prstGeom prst="rect">
                <a:avLst/>
              </a:prstGeom>
              <a:blipFill rotWithShape="0">
                <a:blip r:embed="rId4"/>
                <a:stretch>
                  <a:fillRect/>
                </a:stretch>
              </a:blipFill>
              <a:ln>
                <a:noFill/>
              </a:ln>
            </p:spPr>
            <p:txBody>
              <a:bodyPr/>
              <a:lstStyle/>
              <a:p>
                <a:r>
                  <a:rPr lang="en-US">
                    <a:noFill/>
                  </a:rPr>
                  <a:t> </a:t>
                </a:r>
              </a:p>
            </p:txBody>
          </p:sp>
        </mc:Fallback>
      </mc:AlternateContent>
      <p:sp>
        <p:nvSpPr>
          <p:cNvPr id="3" name="TextBox 2"/>
          <p:cNvSpPr txBox="1"/>
          <p:nvPr/>
        </p:nvSpPr>
        <p:spPr>
          <a:xfrm>
            <a:off x="239100" y="2599305"/>
            <a:ext cx="1971950" cy="369332"/>
          </a:xfrm>
          <a:prstGeom prst="rect">
            <a:avLst/>
          </a:prstGeom>
          <a:noFill/>
        </p:spPr>
        <p:txBody>
          <a:bodyPr wrap="none" rtlCol="0">
            <a:spAutoFit/>
          </a:bodyPr>
          <a:lstStyle/>
          <a:p>
            <a:r>
              <a:rPr lang="en-US" dirty="0"/>
              <a:t>“Real” component:</a:t>
            </a:r>
          </a:p>
        </p:txBody>
      </p:sp>
      <mc:AlternateContent xmlns:mc="http://schemas.openxmlformats.org/markup-compatibility/2006" xmlns:a14="http://schemas.microsoft.com/office/drawing/2010/main">
        <mc:Choice Requires="a14">
          <p:sp>
            <p:nvSpPr>
              <p:cNvPr id="14" name="TextBox 13"/>
              <p:cNvSpPr txBox="1"/>
              <p:nvPr/>
            </p:nvSpPr>
            <p:spPr>
              <a:xfrm>
                <a:off x="566621" y="4985018"/>
                <a:ext cx="8018477" cy="691536"/>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𝐼𝑚𝑎𝑔</m:t>
                          </m:r>
                          <m:r>
                            <a:rPr lang="en-US" sz="2000" b="0" i="1" smtClean="0">
                              <a:latin typeface="Cambria Math" panose="02040503050406030204" pitchFamily="18" charset="0"/>
                            </a:rPr>
                            <m:t>(</m:t>
                          </m:r>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b="0" i="1" smtClean="0">
                          <a:latin typeface="Cambria Math" panose="02040503050406030204" pitchFamily="18" charset="0"/>
                        </a:rPr>
                        <m:t>𝑠𝑖𝑛</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2</m:t>
                              </m:r>
                              <m:r>
                                <a:rPr lang="en-US" sz="2000" i="1">
                                  <a:latin typeface="Cambria Math" panose="02040503050406030204" pitchFamily="18" charset="0"/>
                                  <a:ea typeface="Cambria Math" panose="02040503050406030204" pitchFamily="18" charset="0"/>
                                </a:rPr>
                                <m:t>𝜋</m:t>
                              </m:r>
                              <m:r>
                                <a:rPr lang="en-US" sz="2000" i="1">
                                  <a:latin typeface="Cambria Math" panose="02040503050406030204" pitchFamily="18" charset="0"/>
                                  <a:ea typeface="Cambria Math" panose="02040503050406030204" pitchFamily="18" charset="0"/>
                                </a:rPr>
                                <m:t>𝑛</m:t>
                              </m:r>
                            </m:num>
                            <m:den>
                              <m:r>
                                <a:rPr lang="en-US" sz="2000" i="1">
                                  <a:latin typeface="Cambria Math" panose="02040503050406030204" pitchFamily="18" charset="0"/>
                                </a:rPr>
                                <m:t>𝑁</m:t>
                              </m:r>
                            </m:den>
                          </m:f>
                        </m:e>
                      </m:d>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𝑠</m:t>
                      </m:r>
                      <m:r>
                        <a:rPr lang="en-US" sz="2000" b="0" i="1" smtClean="0">
                          <a:latin typeface="Cambria Math" panose="02040503050406030204" pitchFamily="18" charset="0"/>
                        </a:rPr>
                        <m:t>𝑖𝑛</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b="0" i="1" smtClean="0">
                                  <a:latin typeface="Cambria Math" panose="02040503050406030204" pitchFamily="18" charset="0"/>
                                </a:rPr>
                                <m:t>4</m:t>
                              </m:r>
                              <m:r>
                                <a:rPr lang="en-US" sz="2000" i="1">
                                  <a:latin typeface="Cambria Math" panose="02040503050406030204" pitchFamily="18" charset="0"/>
                                  <a:ea typeface="Cambria Math" panose="02040503050406030204" pitchFamily="18" charset="0"/>
                                </a:rPr>
                                <m:t>𝜋</m:t>
                              </m:r>
                              <m:r>
                                <a:rPr lang="en-US" sz="2000" i="1">
                                  <a:latin typeface="Cambria Math" panose="02040503050406030204" pitchFamily="18" charset="0"/>
                                  <a:ea typeface="Cambria Math" panose="02040503050406030204" pitchFamily="18" charset="0"/>
                                </a:rPr>
                                <m:t>𝑛</m:t>
                              </m:r>
                            </m:num>
                            <m:den>
                              <m:r>
                                <a:rPr lang="en-US" sz="2000" i="1">
                                  <a:latin typeface="Cambria Math" panose="02040503050406030204" pitchFamily="18" charset="0"/>
                                </a:rPr>
                                <m:t>𝑁</m:t>
                              </m:r>
                            </m:den>
                          </m:f>
                        </m:e>
                      </m:d>
                      <m:r>
                        <a:rPr lang="en-US" sz="2000" b="0" i="1" smtClean="0">
                          <a:latin typeface="Cambria Math" panose="02040503050406030204" pitchFamily="18" charset="0"/>
                        </a:rPr>
                        <m:t>−</m:t>
                      </m:r>
                      <m:r>
                        <a:rPr lang="en-US" sz="2000" i="1">
                          <a:latin typeface="Cambria Math" panose="02040503050406030204" pitchFamily="18" charset="0"/>
                        </a:rPr>
                        <m:t>…</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r>
                        <a:rPr lang="en-US" sz="2000" b="0" i="1" smtClean="0">
                          <a:latin typeface="Cambria Math" panose="02040503050406030204" pitchFamily="18" charset="0"/>
                        </a:rPr>
                        <m:t>𝑠𝑖𝑛</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2</m:t>
                              </m:r>
                              <m:r>
                                <a:rPr lang="en-US" sz="2000" i="1">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m:t>
                              </m:r>
                              <m:r>
                                <a:rPr lang="en-US" sz="2000" b="0" i="1" smtClean="0">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rPr>
                                <m:t>𝑁</m:t>
                              </m:r>
                            </m:den>
                          </m:f>
                        </m:e>
                      </m:d>
                    </m:oMath>
                  </m:oMathPara>
                </a14:m>
                <a:endParaRPr lang="en-US" sz="2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566621" y="4985018"/>
                <a:ext cx="8018477" cy="691536"/>
              </a:xfrm>
              <a:prstGeom prst="rect">
                <a:avLst/>
              </a:prstGeom>
              <a:blipFill rotWithShape="0">
                <a:blip r:embed="rId5"/>
                <a:stretch>
                  <a:fillRect/>
                </a:stretch>
              </a:blipFill>
              <a:ln>
                <a:noFill/>
              </a:ln>
            </p:spPr>
            <p:txBody>
              <a:bodyPr/>
              <a:lstStyle/>
              <a:p>
                <a:r>
                  <a:rPr lang="en-US">
                    <a:noFill/>
                  </a:rPr>
                  <a:t> </a:t>
                </a:r>
              </a:p>
            </p:txBody>
          </p:sp>
        </mc:Fallback>
      </mc:AlternateContent>
      <p:sp>
        <p:nvSpPr>
          <p:cNvPr id="15" name="TextBox 14"/>
          <p:cNvSpPr txBox="1"/>
          <p:nvPr/>
        </p:nvSpPr>
        <p:spPr>
          <a:xfrm>
            <a:off x="239100" y="4352899"/>
            <a:ext cx="2511521" cy="369332"/>
          </a:xfrm>
          <a:prstGeom prst="rect">
            <a:avLst/>
          </a:prstGeom>
          <a:noFill/>
        </p:spPr>
        <p:txBody>
          <a:bodyPr wrap="none" rtlCol="0">
            <a:spAutoFit/>
          </a:bodyPr>
          <a:lstStyle/>
          <a:p>
            <a:r>
              <a:rPr lang="en-US" dirty="0"/>
              <a:t>“Imaginary” component:</a:t>
            </a:r>
          </a:p>
        </p:txBody>
      </p:sp>
    </p:spTree>
    <p:extLst>
      <p:ext uri="{BB962C8B-B14F-4D97-AF65-F5344CB8AC3E}">
        <p14:creationId xmlns:p14="http://schemas.microsoft.com/office/powerpoint/2010/main" val="1387905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24922" y="904289"/>
            <a:ext cx="2324100" cy="103881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76201"/>
            <a:ext cx="8229600" cy="762000"/>
          </a:xfrm>
        </p:spPr>
        <p:txBody>
          <a:bodyPr/>
          <a:lstStyle/>
          <a:p>
            <a:r>
              <a:rPr lang="en-US" dirty="0"/>
              <a:t>Real component with N = 100</a:t>
            </a:r>
          </a:p>
        </p:txBody>
      </p:sp>
      <mc:AlternateContent xmlns:mc="http://schemas.openxmlformats.org/markup-compatibility/2006" xmlns:a14="http://schemas.microsoft.com/office/drawing/2010/main">
        <mc:Choice Requires="a14">
          <p:sp>
            <p:nvSpPr>
              <p:cNvPr id="10" name="TextBox 9"/>
              <p:cNvSpPr txBox="1"/>
              <p:nvPr/>
            </p:nvSpPr>
            <p:spPr>
              <a:xfrm>
                <a:off x="304800" y="892181"/>
                <a:ext cx="3938835" cy="10388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𝑅𝑒𝑎𝑙</m:t>
                          </m:r>
                          <m:r>
                            <a:rPr lang="en-US" sz="2400" b="0" i="1" smtClean="0">
                              <a:latin typeface="Cambria Math" panose="02040503050406030204" pitchFamily="18" charset="0"/>
                            </a:rPr>
                            <m:t>(</m:t>
                          </m:r>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𝑛</m:t>
                          </m:r>
                          <m:r>
                            <a:rPr lang="en-US" sz="2400" i="1">
                              <a:latin typeface="Cambria Math" panose="02040503050406030204" pitchFamily="18" charset="0"/>
                            </a:rPr>
                            <m:t>=0</m:t>
                          </m:r>
                        </m:sub>
                        <m:sup>
                          <m:r>
                            <a:rPr lang="en-US" sz="2400" i="1">
                              <a:latin typeface="Cambria Math" panose="02040503050406030204" pitchFamily="18" charset="0"/>
                            </a:rPr>
                            <m:t>𝑁</m:t>
                          </m:r>
                          <m:r>
                            <a:rPr lang="en-US" sz="2400" i="1">
                              <a:latin typeface="Cambria Math" panose="02040503050406030204" pitchFamily="18" charset="0"/>
                            </a:rPr>
                            <m:t>−1</m:t>
                          </m:r>
                        </m:sup>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𝑛</m:t>
                              </m:r>
                            </m:sub>
                          </m:sSub>
                        </m:e>
                      </m:nary>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𝑛</m:t>
                                  </m:r>
                                </m:num>
                                <m:den>
                                  <m:r>
                                    <a:rPr lang="en-US" sz="2400" i="1">
                                      <a:latin typeface="Cambria Math" panose="02040503050406030204" pitchFamily="18" charset="0"/>
                                    </a:rPr>
                                    <m:t>𝑁</m:t>
                                  </m:r>
                                </m:den>
                              </m:f>
                            </m:e>
                          </m:d>
                        </m:e>
                      </m:func>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304800" y="892181"/>
                <a:ext cx="3938835" cy="1038811"/>
              </a:xfrm>
              <a:prstGeom prst="rect">
                <a:avLst/>
              </a:prstGeom>
              <a:blipFill rotWithShape="0">
                <a:blip r:embed="rId2"/>
                <a:stretch>
                  <a:fillRect/>
                </a:stretch>
              </a:blipFill>
            </p:spPr>
            <p:txBody>
              <a:bodyPr/>
              <a:lstStyle/>
              <a:p>
                <a:r>
                  <a:rPr lang="en-US">
                    <a:noFill/>
                  </a:rPr>
                  <a:t> </a:t>
                </a:r>
              </a:p>
            </p:txBody>
          </p:sp>
        </mc:Fallback>
      </mc:AlternateContent>
      <p:pic>
        <p:nvPicPr>
          <p:cNvPr id="3" name="Picture 2"/>
          <p:cNvPicPr>
            <a:picLocks noChangeAspect="1"/>
          </p:cNvPicPr>
          <p:nvPr/>
        </p:nvPicPr>
        <p:blipFill rotWithShape="1">
          <a:blip r:embed="rId3"/>
          <a:srcRect b="4489"/>
          <a:stretch/>
        </p:blipFill>
        <p:spPr>
          <a:xfrm>
            <a:off x="748200" y="2766997"/>
            <a:ext cx="7707900" cy="4052903"/>
          </a:xfrm>
          <a:prstGeom prst="rect">
            <a:avLst/>
          </a:prstGeom>
        </p:spPr>
      </p:pic>
      <p:sp>
        <p:nvSpPr>
          <p:cNvPr id="4" name="TextBox 3"/>
          <p:cNvSpPr txBox="1"/>
          <p:nvPr/>
        </p:nvSpPr>
        <p:spPr>
          <a:xfrm>
            <a:off x="3048000" y="5624497"/>
            <a:ext cx="809837" cy="369332"/>
          </a:xfrm>
          <a:prstGeom prst="rect">
            <a:avLst/>
          </a:prstGeom>
          <a:noFill/>
        </p:spPr>
        <p:txBody>
          <a:bodyPr wrap="none" rtlCol="0">
            <a:spAutoFit/>
          </a:bodyPr>
          <a:lstStyle/>
          <a:p>
            <a:r>
              <a:rPr lang="en-US" dirty="0">
                <a:solidFill>
                  <a:schemeClr val="accent1">
                    <a:lumMod val="50000"/>
                  </a:schemeClr>
                </a:solidFill>
              </a:rPr>
              <a:t>Cosine</a:t>
            </a:r>
          </a:p>
        </p:txBody>
      </p:sp>
      <p:sp>
        <p:nvSpPr>
          <p:cNvPr id="9" name="TextBox 8"/>
          <p:cNvSpPr txBox="1"/>
          <p:nvPr/>
        </p:nvSpPr>
        <p:spPr>
          <a:xfrm>
            <a:off x="4114800" y="3371516"/>
            <a:ext cx="580608" cy="369332"/>
          </a:xfrm>
          <a:prstGeom prst="rect">
            <a:avLst/>
          </a:prstGeom>
          <a:noFill/>
        </p:spPr>
        <p:txBody>
          <a:bodyPr wrap="none" rtlCol="0">
            <a:spAutoFit/>
          </a:bodyPr>
          <a:lstStyle/>
          <a:p>
            <a:r>
              <a:rPr lang="en-US" dirty="0">
                <a:solidFill>
                  <a:srgbClr val="C00000"/>
                </a:solidFill>
              </a:rPr>
              <a:t>Sine</a:t>
            </a:r>
          </a:p>
        </p:txBody>
      </p:sp>
      <mc:AlternateContent xmlns:mc="http://schemas.openxmlformats.org/markup-compatibility/2006" xmlns:a14="http://schemas.microsoft.com/office/drawing/2010/main">
        <mc:Choice Requires="a14">
          <p:sp>
            <p:nvSpPr>
              <p:cNvPr id="13" name="TextBox 12"/>
              <p:cNvSpPr txBox="1"/>
              <p:nvPr/>
            </p:nvSpPr>
            <p:spPr>
              <a:xfrm>
                <a:off x="1257300" y="2101369"/>
                <a:ext cx="7755265" cy="552715"/>
              </a:xfrm>
              <a:prstGeom prst="rect">
                <a:avLst/>
              </a:prstGeom>
              <a:noFill/>
            </p:spPr>
            <p:txBody>
              <a:bodyPr wrap="none" lIns="0" tIns="0" rIns="0" bIns="0" rtlCol="0">
                <a:spAutoFit/>
              </a:bodyPr>
              <a:lstStyle/>
              <a:p>
                <a14:m>
                  <m:oMath xmlns:m="http://schemas.openxmlformats.org/officeDocument/2006/math">
                    <m:r>
                      <a:rPr lang="en-US" sz="2400" b="0" i="1" smtClean="0">
                        <a:latin typeface="Cambria Math" panose="02040503050406030204" pitchFamily="18" charset="0"/>
                      </a:rPr>
                      <m:t>=</m:t>
                    </m:r>
                    <m:func>
                      <m:funcPr>
                        <m:ctrlPr>
                          <a:rPr lang="en-US" sz="2400" i="1">
                            <a:latin typeface="Cambria Math" panose="02040503050406030204" pitchFamily="18" charset="0"/>
                          </a:rPr>
                        </m:ctrlPr>
                      </m:funcPr>
                      <m:fNa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0</m:t>
                            </m:r>
                          </m:sub>
                        </m:sSub>
                        <m:r>
                          <a:rPr lang="en-US" sz="2400" b="0" i="0"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1</m:t>
                            </m:r>
                          </m:sub>
                        </m:sSub>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100</m:t>
                                </m:r>
                              </m:den>
                            </m:f>
                          </m:e>
                        </m:d>
                      </m:e>
                    </m:func>
                  </m:oMath>
                </a14:m>
                <a:r>
                  <a:rPr lang="en-US" sz="2400" dirty="0"/>
                  <a:t> </a:t>
                </a:r>
                <a14:m>
                  <m:oMath xmlns:m="http://schemas.openxmlformats.org/officeDocument/2006/math">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m:rPr>
                        <m:sty m:val="p"/>
                      </m:rPr>
                      <a:rPr lang="en-US" sz="2400">
                        <a:latin typeface="Cambria Math" panose="02040503050406030204" pitchFamily="18" charset="0"/>
                      </a:rPr>
                      <m:t>cos</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b="0" i="1" smtClean="0">
                                <a:latin typeface="Cambria Math" panose="02040503050406030204" pitchFamily="18" charset="0"/>
                              </a:rPr>
                              <m:t>4</m:t>
                            </m:r>
                            <m:r>
                              <a:rPr lang="en-US" sz="2400" i="1">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ea typeface="Cambria Math" panose="02040503050406030204" pitchFamily="18" charset="0"/>
                              </a:rPr>
                              <m:t>100</m:t>
                            </m:r>
                          </m:den>
                        </m:f>
                      </m:e>
                    </m:d>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3</m:t>
                        </m:r>
                      </m:sub>
                    </m:sSub>
                    <m:r>
                      <m:rPr>
                        <m:sty m:val="p"/>
                      </m:rPr>
                      <a:rPr lang="en-US" sz="2400">
                        <a:latin typeface="Cambria Math" panose="02040503050406030204" pitchFamily="18" charset="0"/>
                      </a:rPr>
                      <m:t>cos</m:t>
                    </m:r>
                  </m:oMath>
                </a14:m>
                <a:r>
                  <a:rPr lang="en-US" sz="2400" dirty="0"/>
                  <a:t> </a:t>
                </a:r>
                <a14:m>
                  <m:oMath xmlns:m="http://schemas.openxmlformats.org/officeDocument/2006/math">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b="0" i="1" smtClean="0">
                                <a:latin typeface="Cambria Math" panose="02040503050406030204" pitchFamily="18" charset="0"/>
                              </a:rPr>
                              <m:t>6</m:t>
                            </m:r>
                            <m:r>
                              <a:rPr lang="en-US" sz="2400" i="1">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ea typeface="Cambria Math" panose="02040503050406030204" pitchFamily="18" charset="0"/>
                              </a:rPr>
                              <m:t>100</m:t>
                            </m:r>
                          </m:den>
                        </m:f>
                      </m:e>
                    </m:d>
                  </m:oMath>
                </a14:m>
                <a:r>
                  <a:rPr lang="en-US" sz="2400" dirty="0"/>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99</m:t>
                        </m:r>
                      </m:sub>
                    </m:sSub>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b="0" i="1" smtClean="0">
                                <a:latin typeface="Cambria Math" panose="02040503050406030204" pitchFamily="18" charset="0"/>
                              </a:rPr>
                              <m:t>198</m:t>
                            </m:r>
                            <m:r>
                              <a:rPr lang="en-US" sz="2400" i="1">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ea typeface="Cambria Math" panose="02040503050406030204" pitchFamily="18" charset="0"/>
                              </a:rPr>
                              <m:t>100</m:t>
                            </m:r>
                          </m:den>
                        </m:f>
                      </m:e>
                    </m:d>
                  </m:oMath>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257300" y="2101369"/>
                <a:ext cx="7755265" cy="552715"/>
              </a:xfrm>
              <a:prstGeom prst="rect">
                <a:avLst/>
              </a:prstGeom>
              <a:blipFill rotWithShape="0">
                <a:blip r:embed="rId4"/>
                <a:stretch>
                  <a:fillRect b="-17778"/>
                </a:stretch>
              </a:blipFill>
            </p:spPr>
            <p:txBody>
              <a:bodyPr/>
              <a:lstStyle/>
              <a:p>
                <a:r>
                  <a:rPr lang="en-US">
                    <a:noFill/>
                  </a:rPr>
                  <a:t> </a:t>
                </a:r>
              </a:p>
            </p:txBody>
          </p:sp>
        </mc:Fallback>
      </mc:AlternateContent>
    </p:spTree>
    <p:extLst>
      <p:ext uri="{BB962C8B-B14F-4D97-AF65-F5344CB8AC3E}">
        <p14:creationId xmlns:p14="http://schemas.microsoft.com/office/powerpoint/2010/main" val="984655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126"/>
            <a:ext cx="8229600" cy="1325563"/>
          </a:xfrm>
        </p:spPr>
        <p:txBody>
          <a:bodyPr/>
          <a:lstStyle/>
          <a:p>
            <a:r>
              <a:rPr lang="en-US" dirty="0"/>
              <a:t>This is yet another dot product</a:t>
            </a:r>
          </a:p>
        </p:txBody>
      </p:sp>
      <mc:AlternateContent xmlns:mc="http://schemas.openxmlformats.org/markup-compatibility/2006" xmlns:a14="http://schemas.microsoft.com/office/drawing/2010/main">
        <mc:Choice Requires="a14">
          <p:sp>
            <p:nvSpPr>
              <p:cNvPr id="5" name="TextBox 4"/>
              <p:cNvSpPr txBox="1"/>
              <p:nvPr/>
            </p:nvSpPr>
            <p:spPr>
              <a:xfrm>
                <a:off x="266700" y="3314700"/>
                <a:ext cx="8610600" cy="13776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𝑅𝑒</m:t>
                          </m:r>
                          <m:r>
                            <a:rPr lang="en-US" b="0" i="1" smtClean="0">
                              <a:latin typeface="Cambria Math" panose="02040503050406030204" pitchFamily="18" charset="0"/>
                            </a:rPr>
                            <m:t>(</m:t>
                          </m:r>
                          <m:r>
                            <a:rPr lang="en-US" i="1">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m:rPr>
                                    <m:sty m:val="p"/>
                                  </m:rPr>
                                  <a:rPr lang="en-US" b="0" i="0" smtClean="0">
                                    <a:latin typeface="Cambria Math" panose="02040503050406030204" pitchFamily="18" charset="0"/>
                                  </a:rPr>
                                  <m:t>cos</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100</m:t>
                                        </m:r>
                                      </m:den>
                                    </m:f>
                                  </m:e>
                                </m:d>
                              </m:e>
                              <m:e>
                                <m:m>
                                  <m:mPr>
                                    <m:mcs>
                                      <m:mc>
                                        <m:mcPr>
                                          <m:count m:val="3"/>
                                          <m:mcJc m:val="center"/>
                                        </m:mcPr>
                                      </m:mc>
                                    </m:mcs>
                                    <m:ctrlPr>
                                      <a:rPr lang="en-US" b="0" i="1" smtClean="0">
                                        <a:latin typeface="Cambria Math" panose="02040503050406030204" pitchFamily="18" charset="0"/>
                                      </a:rPr>
                                    </m:ctrlPr>
                                  </m:mPr>
                                  <m:mr>
                                    <m:e>
                                      <m:r>
                                        <m:rPr>
                                          <m:sty m:val="p"/>
                                        </m:rPr>
                                        <a:rPr lang="en-US">
                                          <a:latin typeface="Cambria Math" panose="02040503050406030204" pitchFamily="18" charset="0"/>
                                        </a:rPr>
                                        <m:t>cos</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100</m:t>
                                              </m:r>
                                            </m:den>
                                          </m:f>
                                        </m:e>
                                      </m:d>
                                    </m:e>
                                    <m:e>
                                      <m:m>
                                        <m:mPr>
                                          <m:mcs>
                                            <m:mc>
                                              <m:mcPr>
                                                <m:count m:val="2"/>
                                                <m:mcJc m:val="center"/>
                                              </m:mcPr>
                                            </m:mc>
                                          </m:mcs>
                                          <m:ctrlPr>
                                            <a:rPr lang="en-US" b="0" i="1" smtClean="0">
                                              <a:latin typeface="Cambria Math" panose="02040503050406030204" pitchFamily="18" charset="0"/>
                                            </a:rPr>
                                          </m:ctrlPr>
                                        </m:mPr>
                                        <m:mr>
                                          <m:e>
                                            <m:r>
                                              <m:rPr>
                                                <m:sty m:val="p"/>
                                              </m:rPr>
                                              <a:rPr lang="en-US">
                                                <a:latin typeface="Cambria Math" panose="02040503050406030204" pitchFamily="18" charset="0"/>
                                              </a:rPr>
                                              <m:t>cos</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6</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100</m:t>
                                                    </m:r>
                                                  </m:den>
                                                </m:f>
                                              </m:e>
                                            </m:d>
                                          </m:e>
                                          <m:e>
                                            <m:r>
                                              <a:rPr lang="en-US" b="0" i="1" smtClean="0">
                                                <a:latin typeface="Cambria Math" panose="02040503050406030204" pitchFamily="18" charset="0"/>
                                              </a:rPr>
                                              <m:t>…</m:t>
                                            </m:r>
                                          </m:e>
                                        </m:mr>
                                      </m:m>
                                    </m:e>
                                    <m:e>
                                      <m:r>
                                        <m:rPr>
                                          <m:sty m:val="p"/>
                                        </m:rPr>
                                        <a:rPr lang="en-US">
                                          <a:latin typeface="Cambria Math" panose="02040503050406030204" pitchFamily="18" charset="0"/>
                                        </a:rPr>
                                        <m:t>cos</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198</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100</m:t>
                                              </m:r>
                                            </m:den>
                                          </m:f>
                                        </m:e>
                                      </m:d>
                                    </m:e>
                                  </m:mr>
                                </m:m>
                              </m:e>
                            </m:mr>
                          </m:m>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0</m:t>
                                          </m:r>
                                        </m:sub>
                                      </m:sSub>
                                    </m:e>
                                  </m:mr>
                                  <m:mr>
                                    <m:e>
                                      <m:sSub>
                                        <m:sSubPr>
                                          <m:ctrlPr>
                                            <a:rPr lang="pt-BR"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e>
                                  </m:mr>
                                </m:m>
                              </m:e>
                            </m:mr>
                            <m:mr>
                              <m:e>
                                <m:m>
                                  <m:mPr>
                                    <m:mcs>
                                      <m:mc>
                                        <m:mcPr>
                                          <m:count m:val="1"/>
                                          <m:mcJc m:val="center"/>
                                        </m:mcPr>
                                      </m:mc>
                                    </m:mcs>
                                    <m:ctrlPr>
                                      <a:rPr lang="pt-BR" i="1" smtClean="0">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2</m:t>
                                          </m:r>
                                        </m:sub>
                                      </m:sSub>
                                    </m:e>
                                  </m:mr>
                                  <m:mr>
                                    <m:e>
                                      <m:m>
                                        <m:mPr>
                                          <m:mcs>
                                            <m:mc>
                                              <m:mcPr>
                                                <m:count m:val="1"/>
                                                <m:mcJc m:val="center"/>
                                              </m:mcPr>
                                            </m:mc>
                                          </m:mcs>
                                          <m:ctrlPr>
                                            <a:rPr lang="pt-BR" i="1" smtClean="0">
                                              <a:latin typeface="Cambria Math" panose="02040503050406030204" pitchFamily="18" charset="0"/>
                                            </a:rPr>
                                          </m:ctrlPr>
                                        </m:mPr>
                                        <m:mr>
                                          <m:e>
                                            <m:m>
                                              <m:mPr>
                                                <m:mcs>
                                                  <m:mc>
                                                    <m:mcPr>
                                                      <m:count m:val="1"/>
                                                      <m:mcJc m:val="center"/>
                                                    </m:mcPr>
                                                  </m:mc>
                                                </m:mcs>
                                                <m:ctrlPr>
                                                  <a:rPr lang="pt-BR" i="1" smtClean="0">
                                                    <a:latin typeface="Cambria Math" panose="02040503050406030204" pitchFamily="18" charset="0"/>
                                                  </a:rPr>
                                                </m:ctrlPr>
                                              </m:mPr>
                                              <m:mr>
                                                <m:e>
                                                  <m:sSub>
                                                    <m:sSubPr>
                                                      <m:ctrlPr>
                                                        <a:rPr lang="pt-BR"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mr>
                                              <m:mr>
                                                <m:e>
                                                  <m:r>
                                                    <a:rPr lang="pt-BR" i="1" smtClean="0">
                                                      <a:latin typeface="Cambria Math" panose="02040503050406030204" pitchFamily="18" charset="0"/>
                                                    </a:rPr>
                                                    <m:t>⋮</m:t>
                                                  </m:r>
                                                </m:e>
                                              </m:mr>
                                            </m:m>
                                          </m:e>
                                        </m:mr>
                                        <m:mr>
                                          <m:e>
                                            <m:sSub>
                                              <m:sSubPr>
                                                <m:ctrlPr>
                                                  <a:rPr lang="pt-BR"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99</m:t>
                                                </m:r>
                                              </m:sub>
                                            </m:sSub>
                                          </m:e>
                                        </m:mr>
                                      </m:m>
                                    </m:e>
                                  </m:mr>
                                </m:m>
                              </m:e>
                            </m:mr>
                          </m:m>
                        </m:e>
                      </m:d>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66700" y="3314700"/>
                <a:ext cx="8610600" cy="1377685"/>
              </a:xfrm>
              <a:prstGeom prst="rect">
                <a:avLst/>
              </a:prstGeom>
              <a:blipFill rotWithShape="0">
                <a:blip r:embed="rId3"/>
                <a:stretch>
                  <a:fillRect/>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66675" y="4914900"/>
            <a:ext cx="9144000" cy="1693858"/>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3238500" y="1690689"/>
                <a:ext cx="2882007" cy="11311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𝑛</m:t>
                          </m:r>
                          <m:r>
                            <a:rPr lang="en-US" sz="2400" i="1">
                              <a:latin typeface="Cambria Math" panose="02040503050406030204" pitchFamily="18" charset="0"/>
                            </a:rPr>
                            <m:t>=0</m:t>
                          </m:r>
                        </m:sub>
                        <m:sup>
                          <m:r>
                            <a:rPr lang="en-US" sz="2400" i="1">
                              <a:latin typeface="Cambria Math" panose="02040503050406030204" pitchFamily="18" charset="0"/>
                            </a:rPr>
                            <m:t>𝑁</m:t>
                          </m:r>
                          <m:r>
                            <a:rPr lang="en-US" sz="2400" i="1">
                              <a:latin typeface="Cambria Math" panose="02040503050406030204" pitchFamily="18" charset="0"/>
                            </a:rPr>
                            <m:t>−1</m:t>
                          </m:r>
                        </m:sup>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𝑛</m:t>
                              </m:r>
                            </m:sub>
                          </m:sSub>
                        </m:e>
                      </m:nary>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𝑖</m:t>
                              </m:r>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rPr>
                                <m:t>𝑁</m:t>
                              </m:r>
                            </m:den>
                          </m:f>
                          <m:r>
                            <a:rPr lang="en-US" sz="2400" b="0" i="1" smtClean="0">
                              <a:latin typeface="Cambria Math" panose="02040503050406030204" pitchFamily="18" charset="0"/>
                            </a:rPr>
                            <m:t>𝑘𝑛</m:t>
                          </m:r>
                        </m:sup>
                      </m:sSup>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238500" y="1690689"/>
                <a:ext cx="2882007" cy="113114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53550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4661"/>
            <a:ext cx="7886700" cy="1325563"/>
          </a:xfrm>
        </p:spPr>
        <p:txBody>
          <a:bodyPr/>
          <a:lstStyle/>
          <a:p>
            <a:r>
              <a:rPr lang="en-US" dirty="0"/>
              <a:t>Fourier transform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3009900"/>
                <a:ext cx="4800600" cy="3248028"/>
              </a:xfrm>
            </p:spPr>
            <p:txBody>
              <a:bodyPr/>
              <a:lstStyle/>
              <a:p>
                <a:r>
                  <a:rPr lang="en-US" dirty="0"/>
                  <a:t>Frequency amplitude </a:t>
                </a:r>
                <a:r>
                  <a:rPr lang="en-US" dirty="0" err="1"/>
                  <a:t>X</a:t>
                </a:r>
                <a:r>
                  <a:rPr lang="en-US" baseline="-25000" dirty="0" err="1"/>
                  <a:t>k</a:t>
                </a:r>
                <a:r>
                  <a:rPr lang="en-US" dirty="0"/>
                  <a:t> is dot product of input with cosine/sine waves of frequency: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𝑠𝑎𝑚𝑝𝑙𝑒𝑅𝑎𝑡𝑒</m:t>
                        </m:r>
                      </m:num>
                      <m:den>
                        <m:r>
                          <a:rPr lang="en-US" b="0" i="1" smtClean="0">
                            <a:latin typeface="Cambria Math" panose="02040503050406030204" pitchFamily="18" charset="0"/>
                          </a:rPr>
                          <m:t>𝑁</m:t>
                        </m:r>
                      </m:den>
                    </m:f>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3009900"/>
                <a:ext cx="4800600" cy="3248028"/>
              </a:xfrm>
              <a:blipFill rotWithShape="0">
                <a:blip r:embed="rId2"/>
                <a:stretch>
                  <a:fillRect l="-2284" t="-3189" r="-2665"/>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194" r="7378"/>
          <a:stretch/>
        </p:blipFill>
        <p:spPr>
          <a:xfrm>
            <a:off x="5295900" y="216693"/>
            <a:ext cx="3657600" cy="1541464"/>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6731" t="6666" r="6731" b="8333"/>
          <a:stretch/>
        </p:blipFill>
        <p:spPr>
          <a:xfrm>
            <a:off x="5295900" y="1778793"/>
            <a:ext cx="3695700" cy="5079207"/>
          </a:xfrm>
          <a:prstGeom prst="rect">
            <a:avLst/>
          </a:prstGeom>
        </p:spPr>
      </p:pic>
      <p:sp>
        <p:nvSpPr>
          <p:cNvPr id="6" name="TextBox 5"/>
          <p:cNvSpPr txBox="1"/>
          <p:nvPr/>
        </p:nvSpPr>
        <p:spPr>
          <a:xfrm>
            <a:off x="3934749" y="1802612"/>
            <a:ext cx="1468864" cy="369332"/>
          </a:xfrm>
          <a:prstGeom prst="rect">
            <a:avLst/>
          </a:prstGeom>
          <a:noFill/>
        </p:spPr>
        <p:txBody>
          <a:bodyPr wrap="none" rtlCol="0">
            <a:spAutoFit/>
          </a:bodyPr>
          <a:lstStyle/>
          <a:p>
            <a:pPr algn="r"/>
            <a:r>
              <a:rPr lang="en-US" dirty="0"/>
              <a:t>frequency = 0</a:t>
            </a:r>
          </a:p>
        </p:txBody>
      </p:sp>
      <p:sp>
        <p:nvSpPr>
          <p:cNvPr id="7" name="TextBox 6"/>
          <p:cNvSpPr txBox="1"/>
          <p:nvPr/>
        </p:nvSpPr>
        <p:spPr>
          <a:xfrm>
            <a:off x="3704796" y="2291831"/>
            <a:ext cx="1786258" cy="369332"/>
          </a:xfrm>
          <a:prstGeom prst="rect">
            <a:avLst/>
          </a:prstGeom>
          <a:noFill/>
        </p:spPr>
        <p:txBody>
          <a:bodyPr wrap="none" rtlCol="0">
            <a:spAutoFit/>
          </a:bodyPr>
          <a:lstStyle/>
          <a:p>
            <a:r>
              <a:rPr lang="en-US" dirty="0"/>
              <a:t>f = </a:t>
            </a:r>
            <a:r>
              <a:rPr lang="en-US" dirty="0" err="1"/>
              <a:t>sampleRate</a:t>
            </a:r>
            <a:r>
              <a:rPr lang="en-US" dirty="0"/>
              <a:t>/n</a:t>
            </a:r>
          </a:p>
        </p:txBody>
      </p:sp>
      <p:sp>
        <p:nvSpPr>
          <p:cNvPr id="8" name="TextBox 7"/>
          <p:cNvSpPr txBox="1"/>
          <p:nvPr/>
        </p:nvSpPr>
        <p:spPr>
          <a:xfrm>
            <a:off x="5092912" y="2788941"/>
            <a:ext cx="372217" cy="369332"/>
          </a:xfrm>
          <a:prstGeom prst="rect">
            <a:avLst/>
          </a:prstGeom>
          <a:noFill/>
        </p:spPr>
        <p:txBody>
          <a:bodyPr wrap="none" rtlCol="0">
            <a:spAutoFit/>
          </a:bodyPr>
          <a:lstStyle/>
          <a:p>
            <a:pPr algn="r"/>
            <a:r>
              <a:rPr lang="en-US" dirty="0"/>
              <a:t>2f</a:t>
            </a:r>
          </a:p>
        </p:txBody>
      </p:sp>
      <p:sp>
        <p:nvSpPr>
          <p:cNvPr id="9" name="TextBox 8"/>
          <p:cNvSpPr txBox="1"/>
          <p:nvPr/>
        </p:nvSpPr>
        <p:spPr>
          <a:xfrm>
            <a:off x="5092912" y="3294015"/>
            <a:ext cx="372217" cy="369332"/>
          </a:xfrm>
          <a:prstGeom prst="rect">
            <a:avLst/>
          </a:prstGeom>
          <a:noFill/>
        </p:spPr>
        <p:txBody>
          <a:bodyPr wrap="none" rtlCol="0">
            <a:spAutoFit/>
          </a:bodyPr>
          <a:lstStyle/>
          <a:p>
            <a:pPr algn="r"/>
            <a:r>
              <a:rPr lang="en-US" dirty="0"/>
              <a:t>3f</a:t>
            </a:r>
          </a:p>
        </p:txBody>
      </p:sp>
      <p:sp>
        <p:nvSpPr>
          <p:cNvPr id="10" name="TextBox 9"/>
          <p:cNvSpPr txBox="1"/>
          <p:nvPr/>
        </p:nvSpPr>
        <p:spPr>
          <a:xfrm>
            <a:off x="5115724" y="3799089"/>
            <a:ext cx="372217" cy="369332"/>
          </a:xfrm>
          <a:prstGeom prst="rect">
            <a:avLst/>
          </a:prstGeom>
          <a:noFill/>
        </p:spPr>
        <p:txBody>
          <a:bodyPr wrap="none" rtlCol="0">
            <a:spAutoFit/>
          </a:bodyPr>
          <a:lstStyle/>
          <a:p>
            <a:pPr algn="r"/>
            <a:r>
              <a:rPr lang="en-US" dirty="0"/>
              <a:t>4f</a:t>
            </a:r>
          </a:p>
        </p:txBody>
      </p:sp>
      <p:sp>
        <p:nvSpPr>
          <p:cNvPr id="11" name="TextBox 10"/>
          <p:cNvSpPr txBox="1"/>
          <p:nvPr/>
        </p:nvSpPr>
        <p:spPr>
          <a:xfrm>
            <a:off x="5115724" y="4307439"/>
            <a:ext cx="372217" cy="369332"/>
          </a:xfrm>
          <a:prstGeom prst="rect">
            <a:avLst/>
          </a:prstGeom>
          <a:noFill/>
        </p:spPr>
        <p:txBody>
          <a:bodyPr wrap="none" rtlCol="0">
            <a:spAutoFit/>
          </a:bodyPr>
          <a:lstStyle/>
          <a:p>
            <a:pPr algn="r"/>
            <a:r>
              <a:rPr lang="en-US" dirty="0"/>
              <a:t>5f</a:t>
            </a:r>
          </a:p>
        </p:txBody>
      </p:sp>
      <p:sp>
        <p:nvSpPr>
          <p:cNvPr id="12" name="TextBox 11"/>
          <p:cNvSpPr txBox="1"/>
          <p:nvPr/>
        </p:nvSpPr>
        <p:spPr>
          <a:xfrm>
            <a:off x="5115724" y="4809082"/>
            <a:ext cx="372217" cy="369332"/>
          </a:xfrm>
          <a:prstGeom prst="rect">
            <a:avLst/>
          </a:prstGeom>
          <a:noFill/>
        </p:spPr>
        <p:txBody>
          <a:bodyPr wrap="none" rtlCol="0">
            <a:spAutoFit/>
          </a:bodyPr>
          <a:lstStyle/>
          <a:p>
            <a:pPr algn="r"/>
            <a:r>
              <a:rPr lang="en-US" dirty="0"/>
              <a:t>6f</a:t>
            </a:r>
          </a:p>
        </p:txBody>
      </p:sp>
      <p:sp>
        <p:nvSpPr>
          <p:cNvPr id="13" name="TextBox 12"/>
          <p:cNvSpPr txBox="1"/>
          <p:nvPr/>
        </p:nvSpPr>
        <p:spPr>
          <a:xfrm>
            <a:off x="5115724" y="5310725"/>
            <a:ext cx="372217" cy="369332"/>
          </a:xfrm>
          <a:prstGeom prst="rect">
            <a:avLst/>
          </a:prstGeom>
          <a:noFill/>
        </p:spPr>
        <p:txBody>
          <a:bodyPr wrap="none" rtlCol="0">
            <a:spAutoFit/>
          </a:bodyPr>
          <a:lstStyle/>
          <a:p>
            <a:pPr algn="r"/>
            <a:r>
              <a:rPr lang="en-US" dirty="0"/>
              <a:t>7f</a:t>
            </a:r>
          </a:p>
        </p:txBody>
      </p:sp>
      <p:sp>
        <p:nvSpPr>
          <p:cNvPr id="14" name="TextBox 13"/>
          <p:cNvSpPr txBox="1"/>
          <p:nvPr/>
        </p:nvSpPr>
        <p:spPr>
          <a:xfrm>
            <a:off x="5124516" y="5767394"/>
            <a:ext cx="372217" cy="369332"/>
          </a:xfrm>
          <a:prstGeom prst="rect">
            <a:avLst/>
          </a:prstGeom>
          <a:noFill/>
        </p:spPr>
        <p:txBody>
          <a:bodyPr wrap="none" rtlCol="0">
            <a:spAutoFit/>
          </a:bodyPr>
          <a:lstStyle/>
          <a:p>
            <a:pPr algn="r"/>
            <a:r>
              <a:rPr lang="en-US" dirty="0"/>
              <a:t>8f</a:t>
            </a:r>
          </a:p>
        </p:txBody>
      </p:sp>
      <p:sp>
        <p:nvSpPr>
          <p:cNvPr id="15" name="TextBox 14"/>
          <p:cNvSpPr txBox="1"/>
          <p:nvPr/>
        </p:nvSpPr>
        <p:spPr>
          <a:xfrm>
            <a:off x="5124516" y="6289163"/>
            <a:ext cx="372217" cy="369332"/>
          </a:xfrm>
          <a:prstGeom prst="rect">
            <a:avLst/>
          </a:prstGeom>
          <a:noFill/>
        </p:spPr>
        <p:txBody>
          <a:bodyPr wrap="none" rtlCol="0">
            <a:spAutoFit/>
          </a:bodyPr>
          <a:lstStyle/>
          <a:p>
            <a:pPr algn="r"/>
            <a:r>
              <a:rPr lang="en-US" dirty="0"/>
              <a:t>9f</a:t>
            </a:r>
          </a:p>
        </p:txBody>
      </p:sp>
    </p:spTree>
    <p:extLst>
      <p:ext uri="{BB962C8B-B14F-4D97-AF65-F5344CB8AC3E}">
        <p14:creationId xmlns:p14="http://schemas.microsoft.com/office/powerpoint/2010/main" val="1087160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866900" y="4741048"/>
            <a:ext cx="5638800" cy="38051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52499" y="4768776"/>
            <a:ext cx="457200" cy="228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866900" y="5401416"/>
            <a:ext cx="5638800" cy="3805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48224" y="5245992"/>
            <a:ext cx="461475" cy="2785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2500" y="4495800"/>
            <a:ext cx="457200" cy="2286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866900" y="4322436"/>
            <a:ext cx="5638800" cy="38051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66900" y="3924300"/>
            <a:ext cx="5638800" cy="3805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52500" y="4227900"/>
            <a:ext cx="457200" cy="228600"/>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52500" y="3937388"/>
            <a:ext cx="457200" cy="2286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66900" y="3657600"/>
            <a:ext cx="5638800" cy="2286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0500" y="365126"/>
            <a:ext cx="8496300" cy="1325563"/>
          </a:xfrm>
        </p:spPr>
        <p:txBody>
          <a:bodyPr/>
          <a:lstStyle/>
          <a:p>
            <a:r>
              <a:rPr lang="en-US" dirty="0"/>
              <a:t>A collection of dot products = matrix multiplication</a:t>
            </a:r>
          </a:p>
        </p:txBody>
      </p:sp>
      <p:pic>
        <p:nvPicPr>
          <p:cNvPr id="11" name="Picture 10"/>
          <p:cNvPicPr>
            <a:picLocks noChangeAspect="1"/>
          </p:cNvPicPr>
          <p:nvPr/>
        </p:nvPicPr>
        <p:blipFill rotWithShape="1">
          <a:blip r:embed="rId2"/>
          <a:srcRect r="54048" b="50781"/>
          <a:stretch/>
        </p:blipFill>
        <p:spPr>
          <a:xfrm>
            <a:off x="3152774" y="1970545"/>
            <a:ext cx="2838450" cy="9525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266699" y="3657600"/>
                <a:ext cx="8610600" cy="21155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m>
                                  <m:mPr>
                                    <m:mcs>
                                      <m:mc>
                                        <m:mcPr>
                                          <m:count m:val="1"/>
                                          <m:mcJc m:val="center"/>
                                        </m:mcPr>
                                      </m:mc>
                                    </m:mcs>
                                    <m:ctrlPr>
                                      <a:rPr lang="pt-BR"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0</m:t>
                                          </m:r>
                                        </m:sub>
                                      </m:sSub>
                                    </m:e>
                                  </m:mr>
                                  <m:mr>
                                    <m:e>
                                      <m:sSub>
                                        <m:sSubPr>
                                          <m:ctrlPr>
                                            <a:rPr lang="pt-BR"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e>
                                  </m:mr>
                                </m:m>
                              </m:e>
                            </m:mr>
                            <m:mr>
                              <m:e>
                                <m:m>
                                  <m:mPr>
                                    <m:mcs>
                                      <m:mc>
                                        <m:mcPr>
                                          <m:count m:val="1"/>
                                          <m:mcJc m:val="center"/>
                                        </m:mcPr>
                                      </m:mc>
                                    </m:mcs>
                                    <m:ctrlPr>
                                      <a:rPr lang="pt-BR" i="1" smtClean="0">
                                        <a:latin typeface="Cambria Math" panose="02040503050406030204" pitchFamily="18" charset="0"/>
                                      </a:rPr>
                                    </m:ctrlPr>
                                  </m:mPr>
                                  <m:mr>
                                    <m:e>
                                      <m:sSub>
                                        <m:sSubPr>
                                          <m:ctrlPr>
                                            <a:rPr lang="pt-BR"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e>
                                  </m:mr>
                                  <m:mr>
                                    <m:e>
                                      <m:m>
                                        <m:mPr>
                                          <m:mcs>
                                            <m:mc>
                                              <m:mcPr>
                                                <m:count m:val="1"/>
                                                <m:mcJc m:val="center"/>
                                              </m:mcPr>
                                            </m:mc>
                                          </m:mcs>
                                          <m:ctrlPr>
                                            <a:rPr lang="pt-BR" i="1" smtClean="0">
                                              <a:latin typeface="Cambria Math" panose="02040503050406030204" pitchFamily="18" charset="0"/>
                                            </a:rPr>
                                          </m:ctrlPr>
                                        </m:mPr>
                                        <m:mr>
                                          <m:e>
                                            <m:m>
                                              <m:mPr>
                                                <m:mcs>
                                                  <m:mc>
                                                    <m:mcPr>
                                                      <m:count m:val="1"/>
                                                      <m:mcJc m:val="center"/>
                                                    </m:mcPr>
                                                  </m:mc>
                                                </m:mcs>
                                                <m:ctrlPr>
                                                  <a:rPr lang="pt-BR" i="1" smtClean="0">
                                                    <a:latin typeface="Cambria Math" panose="02040503050406030204" pitchFamily="18" charset="0"/>
                                                  </a:rPr>
                                                </m:ctrlPr>
                                              </m:mPr>
                                              <m:mr>
                                                <m:e>
                                                  <m:sSub>
                                                    <m:sSubPr>
                                                      <m:ctrlPr>
                                                        <a:rPr lang="pt-BR"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3</m:t>
                                                      </m:r>
                                                    </m:sub>
                                                  </m:sSub>
                                                </m:e>
                                              </m:mr>
                                              <m:mr>
                                                <m:e>
                                                  <m:r>
                                                    <a:rPr lang="pt-BR" i="1" smtClean="0">
                                                      <a:latin typeface="Cambria Math" panose="02040503050406030204" pitchFamily="18" charset="0"/>
                                                    </a:rPr>
                                                    <m:t>⋮</m:t>
                                                  </m:r>
                                                </m:e>
                                              </m:mr>
                                            </m:m>
                                          </m:e>
                                        </m:mr>
                                        <m:mr>
                                          <m:e>
                                            <m:sSub>
                                              <m:sSubPr>
                                                <m:ctrlPr>
                                                  <a:rPr lang="pt-BR"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mr>
                                      </m:m>
                                    </m:e>
                                  </m:mr>
                                </m:m>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  </m:t>
                                      </m:r>
                                    </m:e>
                                    <m:e>
                                      <m:r>
                                        <a:rPr lang="en-US" b="0" i="1" smtClean="0">
                                          <a:latin typeface="Cambria Math" panose="02040503050406030204" pitchFamily="18" charset="0"/>
                                        </a:rPr>
                                        <m:t>        1         </m:t>
                                      </m:r>
                                    </m:e>
                                    <m:e>
                                      <m:r>
                                        <a:rPr lang="en-US" b="0" i="1" smtClean="0">
                                          <a:latin typeface="Cambria Math" panose="02040503050406030204" pitchFamily="18" charset="0"/>
                                        </a:rPr>
                                        <m:t>         1         </m:t>
                                      </m:r>
                                    </m:e>
                                  </m:mr>
                                  <m:mr>
                                    <m:e>
                                      <m:r>
                                        <a:rPr lang="en-US" b="0" i="1" smtClean="0">
                                          <a:latin typeface="Cambria Math" panose="02040503050406030204" pitchFamily="18" charset="0"/>
                                        </a:rPr>
                                        <m:t>1  </m:t>
                                      </m:r>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mr>
                                  <m:mr>
                                    <m:e>
                                      <m:r>
                                        <a:rPr lang="en-US" b="0" i="1" smtClean="0">
                                          <a:latin typeface="Cambria Math" panose="02040503050406030204" pitchFamily="18" charset="0"/>
                                        </a:rPr>
                                        <m:t>1  </m:t>
                                      </m:r>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8</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mr>
                                </m:m>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 </m:t>
                                      </m:r>
                                      <m:r>
                                        <a:rPr lang="en-US" b="0" i="1" smtClean="0">
                                          <a:latin typeface="Cambria Math" panose="02040503050406030204" pitchFamily="18" charset="0"/>
                                        </a:rPr>
                                        <m:t>       1          </m:t>
                                      </m:r>
                                    </m:e>
                                    <m:e>
                                      <m:r>
                                        <a:rPr lang="en-US" b="0" i="1" smtClean="0">
                                          <a:latin typeface="Cambria Math" panose="02040503050406030204" pitchFamily="18" charset="0"/>
                                        </a:rPr>
                                        <m:t>…</m:t>
                                      </m:r>
                                    </m:e>
                                    <m:e>
                                      <m:r>
                                        <a:rPr lang="en-US" b="0" i="1" smtClean="0">
                                          <a:latin typeface="Cambria Math" panose="02040503050406030204" pitchFamily="18" charset="0"/>
                                        </a:rPr>
                                        <m:t>         1           </m:t>
                                      </m:r>
                                    </m:e>
                                  </m:mr>
                                  <m:mr>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6</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e>
                                      <m:r>
                                        <a:rPr lang="en-US" b="0" i="1" smtClean="0">
                                          <a:latin typeface="Cambria Math" panose="02040503050406030204" pitchFamily="18" charset="0"/>
                                        </a:rPr>
                                        <m:t>…</m:t>
                                      </m:r>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i="1">
                                                  <a:latin typeface="Cambria Math" panose="02040503050406030204" pitchFamily="18" charset="0"/>
                                                </a:rPr>
                                                <m:t>2(</m:t>
                                              </m:r>
                                              <m:r>
                                                <a:rPr lang="en-US" b="0" i="1" smtClean="0">
                                                  <a:latin typeface="Cambria Math" panose="02040503050406030204" pitchFamily="18" charset="0"/>
                                                </a:rPr>
                                                <m:t>𝑁</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mr>
                                  <m:mr>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1</m:t>
                                              </m:r>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e>
                                      <m:r>
                                        <a:rPr lang="en-US" b="0" i="1" smtClean="0">
                                          <a:latin typeface="Cambria Math" panose="02040503050406030204" pitchFamily="18" charset="0"/>
                                        </a:rPr>
                                        <m:t>…</m:t>
                                      </m:r>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4(</m:t>
                                              </m:r>
                                              <m:r>
                                                <a:rPr lang="en-US" b="0" i="1" smtClean="0">
                                                  <a:latin typeface="Cambria Math" panose="02040503050406030204" pitchFamily="18" charset="0"/>
                                                </a:rPr>
                                                <m:t>𝑁</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mr>
                                </m:m>
                              </m:e>
                            </m:mr>
                            <m:m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  </m:t>
                                      </m:r>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6</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1</m:t>
                                              </m:r>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r>
                                        <a:rPr lang="en-US" b="0" i="1" smtClean="0">
                                          <a:latin typeface="Cambria Math" panose="02040503050406030204" pitchFamily="18" charset="0"/>
                                        </a:rPr>
                                        <m:t>1  </m:t>
                                      </m:r>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2(</m:t>
                                              </m:r>
                                              <m:r>
                                                <a:rPr lang="en-US" b="0" i="1" smtClean="0">
                                                  <a:latin typeface="Cambria Math" panose="02040503050406030204" pitchFamily="18" charset="0"/>
                                                </a:rPr>
                                                <m:t>𝑁</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4(</m:t>
                                              </m:r>
                                              <m:r>
                                                <a:rPr lang="en-US" b="0" i="1" smtClean="0">
                                                  <a:latin typeface="Cambria Math" panose="02040503050406030204" pitchFamily="18" charset="0"/>
                                                </a:rPr>
                                                <m:t>𝑁</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mr>
                                </m:m>
                              </m:e>
                              <m:e>
                                <m:m>
                                  <m:mPr>
                                    <m:mcs>
                                      <m:mc>
                                        <m:mcPr>
                                          <m:count m:val="3"/>
                                          <m:mcJc m:val="center"/>
                                        </m:mcPr>
                                      </m:mc>
                                    </m:mcs>
                                    <m:ctrlPr>
                                      <a:rPr lang="en-US" b="0" i="1" smtClean="0">
                                        <a:latin typeface="Cambria Math" panose="02040503050406030204" pitchFamily="18" charset="0"/>
                                      </a:rPr>
                                    </m:ctrlPr>
                                  </m:mPr>
                                  <m:mr>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18</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e>
                                      <m:r>
                                        <a:rPr lang="en-US" b="0" i="1" smtClean="0">
                                          <a:latin typeface="Cambria Math" panose="02040503050406030204" pitchFamily="18" charset="0"/>
                                        </a:rPr>
                                        <m:t>…</m:t>
                                      </m:r>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6(</m:t>
                                              </m:r>
                                              <m:r>
                                                <a:rPr lang="en-US" b="0" i="1" smtClean="0">
                                                  <a:latin typeface="Cambria Math" panose="02040503050406030204" pitchFamily="18" charset="0"/>
                                                </a:rPr>
                                                <m:t>𝑁</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6(</m:t>
                                              </m:r>
                                              <m:r>
                                                <a:rPr lang="en-US" b="0" i="1" smtClean="0">
                                                  <a:latin typeface="Cambria Math" panose="02040503050406030204" pitchFamily="18" charset="0"/>
                                                </a:rPr>
                                                <m:t>𝑁</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e>
                                      <m:r>
                                        <a:rPr lang="en-US" b="0" i="1" smtClean="0">
                                          <a:latin typeface="Cambria Math" panose="02040503050406030204" pitchFamily="18" charset="0"/>
                                        </a:rPr>
                                        <m:t>…</m:t>
                                      </m:r>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i="1">
                                                  <a:latin typeface="Cambria Math" panose="02040503050406030204" pitchFamily="18" charset="0"/>
                                                </a:rPr>
                                                <m:t>2</m:t>
                                              </m:r>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−1)</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mr>
                                </m:m>
                              </m:e>
                            </m:mr>
                          </m:m>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0</m:t>
                                          </m:r>
                                        </m:sub>
                                      </m:sSub>
                                    </m:e>
                                  </m:mr>
                                  <m:mr>
                                    <m:e>
                                      <m:sSub>
                                        <m:sSubPr>
                                          <m:ctrlPr>
                                            <a:rPr lang="pt-BR"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e>
                                  </m:mr>
                                </m:m>
                              </m:e>
                            </m:mr>
                            <m:m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2</m:t>
                                          </m:r>
                                        </m:sub>
                                      </m:sSub>
                                    </m:e>
                                  </m:mr>
                                  <m:m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smtClean="0">
                                                    <a:latin typeface="Cambria Math" panose="02040503050406030204" pitchFamily="18" charset="0"/>
                                                  </a:rPr>
                                                </m:ctrlPr>
                                              </m:mPr>
                                              <m:mr>
                                                <m:e>
                                                  <m:sSub>
                                                    <m:sSubPr>
                                                      <m:ctrlPr>
                                                        <a:rPr lang="pt-BR"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mr>
                                              <m:mr>
                                                <m:e>
                                                  <m:r>
                                                    <a:rPr lang="pt-BR" i="1" smtClean="0">
                                                      <a:latin typeface="Cambria Math" panose="02040503050406030204" pitchFamily="18" charset="0"/>
                                                    </a:rPr>
                                                    <m:t>⋮</m:t>
                                                  </m:r>
                                                </m:e>
                                              </m:mr>
                                            </m:m>
                                          </m:e>
                                        </m:mr>
                                        <m:mr>
                                          <m:e>
                                            <m:sSub>
                                              <m:sSubPr>
                                                <m:ctrlPr>
                                                  <a:rPr lang="pt-BR"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𝑁</m:t>
                                                </m:r>
                                                <m:r>
                                                  <a:rPr lang="en-US" i="1">
                                                    <a:latin typeface="Cambria Math" panose="02040503050406030204" pitchFamily="18" charset="0"/>
                                                  </a:rPr>
                                                  <m:t>−1</m:t>
                                                </m:r>
                                              </m:sub>
                                            </m:sSub>
                                          </m:e>
                                        </m:mr>
                                      </m:m>
                                    </m:e>
                                  </m:mr>
                                </m:m>
                              </m:e>
                            </m:mr>
                          </m:m>
                        </m:e>
                      </m:d>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66699" y="3657600"/>
                <a:ext cx="8610600" cy="2115516"/>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3992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700"/>
            <a:ext cx="8839200" cy="1325563"/>
          </a:xfrm>
        </p:spPr>
        <p:txBody>
          <a:bodyPr>
            <a:normAutofit fontScale="90000"/>
          </a:bodyPr>
          <a:lstStyle/>
          <a:p>
            <a:r>
              <a:rPr lang="en-US" dirty="0"/>
              <a:t>Review of geometric interpretation of dot product as projection of one vector onto another vector</a:t>
            </a:r>
          </a:p>
        </p:txBody>
      </p:sp>
      <p:pic>
        <p:nvPicPr>
          <p:cNvPr id="13314" name="Picture 2" descr="Dot product as projection onto a unit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4229100"/>
            <a:ext cx="2990850" cy="24955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030839" y="5257800"/>
            <a:ext cx="4495800" cy="523220"/>
          </a:xfrm>
          <a:prstGeom prst="rect">
            <a:avLst/>
          </a:prstGeom>
          <a:noFill/>
        </p:spPr>
        <p:txBody>
          <a:bodyPr wrap="square" rtlCol="0">
            <a:spAutoFit/>
          </a:bodyPr>
          <a:lstStyle/>
          <a:p>
            <a:r>
              <a:rPr lang="en-US" sz="2800" dirty="0"/>
              <a:t>Unit vector “u” has length 1.</a:t>
            </a:r>
          </a:p>
        </p:txBody>
      </p:sp>
      <p:pic>
        <p:nvPicPr>
          <p:cNvPr id="13316" name="Picture 4" descr="Image result for su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175" y="1682047"/>
            <a:ext cx="838200" cy="8382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a:off x="2047875" y="2634547"/>
            <a:ext cx="381000" cy="148351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362200" y="2523513"/>
            <a:ext cx="381000" cy="148351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728788" y="2745581"/>
            <a:ext cx="381000" cy="148351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52700" y="3880154"/>
            <a:ext cx="6096000" cy="523220"/>
          </a:xfrm>
          <a:prstGeom prst="rect">
            <a:avLst/>
          </a:prstGeom>
          <a:noFill/>
        </p:spPr>
        <p:txBody>
          <a:bodyPr wrap="square" rtlCol="0">
            <a:spAutoFit/>
          </a:bodyPr>
          <a:lstStyle/>
          <a:p>
            <a:r>
              <a:rPr lang="en-US" sz="2800" dirty="0"/>
              <a:t>Vector “a” can be projected onto “u”</a:t>
            </a:r>
          </a:p>
        </p:txBody>
      </p:sp>
      <p:sp>
        <p:nvSpPr>
          <p:cNvPr id="10" name="TextBox 9"/>
          <p:cNvSpPr txBox="1"/>
          <p:nvPr/>
        </p:nvSpPr>
        <p:spPr>
          <a:xfrm>
            <a:off x="3086100" y="6201431"/>
            <a:ext cx="6096000" cy="523220"/>
          </a:xfrm>
          <a:prstGeom prst="rect">
            <a:avLst/>
          </a:prstGeom>
          <a:noFill/>
        </p:spPr>
        <p:txBody>
          <a:bodyPr wrap="square" rtlCol="0">
            <a:spAutoFit/>
          </a:bodyPr>
          <a:lstStyle/>
          <a:p>
            <a:r>
              <a:rPr lang="en-US" sz="2800" dirty="0"/>
              <a:t>Projection is </a:t>
            </a:r>
          </a:p>
        </p:txBody>
      </p:sp>
    </p:spTree>
    <p:extLst>
      <p:ext uri="{BB962C8B-B14F-4D97-AF65-F5344CB8AC3E}">
        <p14:creationId xmlns:p14="http://schemas.microsoft.com/office/powerpoint/2010/main" val="3250028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606"/>
            <a:ext cx="8290982" cy="1325563"/>
          </a:xfrm>
        </p:spPr>
        <p:txBody>
          <a:bodyPr>
            <a:normAutofit/>
          </a:bodyPr>
          <a:lstStyle/>
          <a:p>
            <a:r>
              <a:rPr lang="en-US" dirty="0"/>
              <a:t>Dot product of any two rows in Fourier matrix = 0</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2857500"/>
            <a:ext cx="4510450" cy="3382838"/>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495300" y="1219200"/>
                <a:ext cx="6936632" cy="1987211"/>
              </a:xfrm>
              <a:prstGeom prst="rect">
                <a:avLst/>
              </a:prstGeom>
              <a:noFill/>
            </p:spPr>
            <p:txBody>
              <a:bodyPr wrap="square" rtlCol="0">
                <a:spAutoFit/>
              </a:bodyPr>
              <a:lstStyle/>
              <a:p>
                <a:r>
                  <a:rPr lang="en-US" dirty="0">
                    <a:solidFill>
                      <a:srgbClr val="C00000"/>
                    </a:solidFill>
                  </a:rPr>
                  <a:t>A = [a</a:t>
                </a:r>
                <a:r>
                  <a:rPr lang="en-US" baseline="-25000" dirty="0">
                    <a:solidFill>
                      <a:srgbClr val="C00000"/>
                    </a:solidFill>
                  </a:rPr>
                  <a:t>0</a:t>
                </a:r>
                <a:r>
                  <a:rPr lang="en-US" dirty="0">
                    <a:solidFill>
                      <a:srgbClr val="C00000"/>
                    </a:solidFill>
                  </a:rPr>
                  <a:t>, a</a:t>
                </a:r>
                <a:r>
                  <a:rPr lang="en-US" baseline="-25000" dirty="0">
                    <a:solidFill>
                      <a:srgbClr val="C00000"/>
                    </a:solidFill>
                  </a:rPr>
                  <a:t>1</a:t>
                </a:r>
                <a:r>
                  <a:rPr lang="en-US" dirty="0">
                    <a:solidFill>
                      <a:srgbClr val="C00000"/>
                    </a:solidFill>
                  </a:rPr>
                  <a:t>, a</a:t>
                </a:r>
                <a:r>
                  <a:rPr lang="en-US" baseline="-25000" dirty="0">
                    <a:solidFill>
                      <a:srgbClr val="C00000"/>
                    </a:solidFill>
                  </a:rPr>
                  <a:t>2</a:t>
                </a:r>
                <a:r>
                  <a:rPr lang="en-US" dirty="0">
                    <a:solidFill>
                      <a:srgbClr val="C00000"/>
                    </a:solidFill>
                  </a:rPr>
                  <a:t> … a</a:t>
                </a:r>
                <a:r>
                  <a:rPr lang="en-US" baseline="-25000" dirty="0">
                    <a:solidFill>
                      <a:srgbClr val="C00000"/>
                    </a:solidFill>
                  </a:rPr>
                  <a:t>99</a:t>
                </a:r>
                <a:r>
                  <a:rPr lang="en-US" dirty="0">
                    <a:solidFill>
                      <a:srgbClr val="C00000"/>
                    </a:solidFill>
                  </a:rPr>
                  <a:t>]     </a:t>
                </a:r>
                <a14:m>
                  <m:oMath xmlns:m="http://schemas.openxmlformats.org/officeDocument/2006/math">
                    <m:func>
                      <m:funcPr>
                        <m:ctrlPr>
                          <a:rPr lang="en-US" i="1" smtClean="0">
                            <a:solidFill>
                              <a:srgbClr val="C00000"/>
                            </a:solidFill>
                            <a:latin typeface="Cambria Math" panose="02040503050406030204" pitchFamily="18" charset="0"/>
                          </a:rPr>
                        </m:ctrlPr>
                      </m:funcPr>
                      <m:fName>
                        <m:sSub>
                          <m:sSubPr>
                            <m:ctrlPr>
                              <a:rPr lang="en-US"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𝑎</m:t>
                            </m:r>
                          </m:e>
                          <m:sub>
                            <m:r>
                              <a:rPr lang="en-US" b="0" i="1" smtClean="0">
                                <a:solidFill>
                                  <a:srgbClr val="C00000"/>
                                </a:solidFill>
                                <a:latin typeface="Cambria Math" panose="02040503050406030204" pitchFamily="18" charset="0"/>
                              </a:rPr>
                              <m:t>𝑛</m:t>
                            </m:r>
                          </m:sub>
                        </m:sSub>
                        <m:r>
                          <a:rPr lang="en-US" b="0" i="0" smtClean="0">
                            <a:solidFill>
                              <a:srgbClr val="C00000"/>
                            </a:solidFill>
                            <a:latin typeface="Cambria Math" panose="02040503050406030204" pitchFamily="18" charset="0"/>
                          </a:rPr>
                          <m:t>= </m:t>
                        </m:r>
                        <m:r>
                          <m:rPr>
                            <m:sty m:val="p"/>
                          </m:rPr>
                          <a:rPr lang="en-US" i="0" smtClean="0">
                            <a:solidFill>
                              <a:srgbClr val="C00000"/>
                            </a:solidFill>
                            <a:latin typeface="Cambria Math" panose="02040503050406030204" pitchFamily="18" charset="0"/>
                          </a:rPr>
                          <m:t>sin</m:t>
                        </m:r>
                      </m:fName>
                      <m:e>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2</m:t>
                            </m:r>
                            <m:r>
                              <a:rPr lang="en-US" b="0" i="1" smtClean="0">
                                <a:solidFill>
                                  <a:srgbClr val="C00000"/>
                                </a:solidFill>
                                <a:latin typeface="Cambria Math" panose="02040503050406030204" pitchFamily="18" charset="0"/>
                                <a:ea typeface="Cambria Math" panose="02040503050406030204" pitchFamily="18" charset="0"/>
                              </a:rPr>
                              <m:t>𝜋</m:t>
                            </m:r>
                            <m:r>
                              <a:rPr lang="en-US" b="0" i="1" smtClean="0">
                                <a:solidFill>
                                  <a:srgbClr val="C00000"/>
                                </a:solidFill>
                                <a:latin typeface="Cambria Math" panose="02040503050406030204" pitchFamily="18" charset="0"/>
                                <a:ea typeface="Cambria Math" panose="02040503050406030204" pitchFamily="18" charset="0"/>
                              </a:rPr>
                              <m:t>𝑛</m:t>
                            </m:r>
                          </m:num>
                          <m:den>
                            <m:r>
                              <a:rPr lang="en-US" b="0" i="1" smtClean="0">
                                <a:solidFill>
                                  <a:srgbClr val="C00000"/>
                                </a:solidFill>
                                <a:latin typeface="Cambria Math" panose="02040503050406030204" pitchFamily="18" charset="0"/>
                              </a:rPr>
                              <m:t>100</m:t>
                            </m:r>
                          </m:den>
                        </m:f>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=0, 1, 2, …99</m:t>
                        </m:r>
                      </m:e>
                    </m:func>
                    <m:r>
                      <a:rPr lang="en-US" b="0" i="1" smtClean="0">
                        <a:solidFill>
                          <a:srgbClr val="C00000"/>
                        </a:solidFill>
                        <a:latin typeface="Cambria Math" panose="02040503050406030204" pitchFamily="18" charset="0"/>
                      </a:rPr>
                      <m:t> </m:t>
                    </m:r>
                  </m:oMath>
                </a14:m>
                <a:r>
                  <a:rPr lang="en-US" dirty="0">
                    <a:solidFill>
                      <a:srgbClr val="C00000"/>
                    </a:solidFill>
                  </a:rPr>
                  <a:t>= 1 Hz sine wave </a:t>
                </a:r>
              </a:p>
              <a:p>
                <a:r>
                  <a:rPr lang="en-US" dirty="0">
                    <a:solidFill>
                      <a:schemeClr val="accent5">
                        <a:lumMod val="75000"/>
                      </a:schemeClr>
                    </a:solidFill>
                  </a:rPr>
                  <a:t>B = [b</a:t>
                </a:r>
                <a:r>
                  <a:rPr lang="en-US" baseline="-25000" dirty="0">
                    <a:solidFill>
                      <a:schemeClr val="accent5">
                        <a:lumMod val="75000"/>
                      </a:schemeClr>
                    </a:solidFill>
                  </a:rPr>
                  <a:t>0</a:t>
                </a:r>
                <a:r>
                  <a:rPr lang="en-US" dirty="0">
                    <a:solidFill>
                      <a:schemeClr val="accent5">
                        <a:lumMod val="75000"/>
                      </a:schemeClr>
                    </a:solidFill>
                  </a:rPr>
                  <a:t>, b</a:t>
                </a:r>
                <a:r>
                  <a:rPr lang="en-US" baseline="-25000" dirty="0">
                    <a:solidFill>
                      <a:schemeClr val="accent5">
                        <a:lumMod val="75000"/>
                      </a:schemeClr>
                    </a:solidFill>
                  </a:rPr>
                  <a:t>1</a:t>
                </a:r>
                <a:r>
                  <a:rPr lang="en-US" dirty="0">
                    <a:solidFill>
                      <a:schemeClr val="accent5">
                        <a:lumMod val="75000"/>
                      </a:schemeClr>
                    </a:solidFill>
                  </a:rPr>
                  <a:t>, b</a:t>
                </a:r>
                <a:r>
                  <a:rPr lang="en-US" baseline="-25000" dirty="0">
                    <a:solidFill>
                      <a:schemeClr val="accent5">
                        <a:lumMod val="75000"/>
                      </a:schemeClr>
                    </a:solidFill>
                  </a:rPr>
                  <a:t>2</a:t>
                </a:r>
                <a:r>
                  <a:rPr lang="en-US" dirty="0">
                    <a:solidFill>
                      <a:schemeClr val="accent5">
                        <a:lumMod val="75000"/>
                      </a:schemeClr>
                    </a:solidFill>
                  </a:rPr>
                  <a:t>, … b</a:t>
                </a:r>
                <a:r>
                  <a:rPr lang="en-US" baseline="-25000" dirty="0">
                    <a:solidFill>
                      <a:schemeClr val="accent5">
                        <a:lumMod val="75000"/>
                      </a:schemeClr>
                    </a:solidFill>
                  </a:rPr>
                  <a:t>99</a:t>
                </a:r>
                <a:r>
                  <a:rPr lang="en-US" dirty="0">
                    <a:solidFill>
                      <a:schemeClr val="accent5">
                        <a:lumMod val="75000"/>
                      </a:schemeClr>
                    </a:solidFill>
                  </a:rPr>
                  <a:t>]   </a:t>
                </a:r>
                <a14:m>
                  <m:oMath xmlns:m="http://schemas.openxmlformats.org/officeDocument/2006/math">
                    <m:sSub>
                      <m:sSubPr>
                        <m:ctrlPr>
                          <a:rPr lang="en-US" b="0" i="1" dirty="0" smtClean="0">
                            <a:solidFill>
                              <a:schemeClr val="accent5">
                                <a:lumMod val="75000"/>
                              </a:schemeClr>
                            </a:solidFill>
                            <a:latin typeface="Cambria Math" panose="02040503050406030204" pitchFamily="18" charset="0"/>
                          </a:rPr>
                        </m:ctrlPr>
                      </m:sSubPr>
                      <m:e>
                        <m:r>
                          <a:rPr lang="en-US" b="0" i="1" dirty="0" smtClean="0">
                            <a:solidFill>
                              <a:schemeClr val="accent5">
                                <a:lumMod val="75000"/>
                              </a:schemeClr>
                            </a:solidFill>
                            <a:latin typeface="Cambria Math" panose="02040503050406030204" pitchFamily="18" charset="0"/>
                          </a:rPr>
                          <m:t>𝑏</m:t>
                        </m:r>
                      </m:e>
                      <m:sub>
                        <m:r>
                          <a:rPr lang="en-US" b="0" i="1" dirty="0" smtClean="0">
                            <a:solidFill>
                              <a:schemeClr val="accent5">
                                <a:lumMod val="75000"/>
                              </a:schemeClr>
                            </a:solidFill>
                            <a:latin typeface="Cambria Math" panose="02040503050406030204" pitchFamily="18" charset="0"/>
                          </a:rPr>
                          <m:t>𝑛</m:t>
                        </m:r>
                      </m:sub>
                    </m:sSub>
                    <m:r>
                      <a:rPr lang="en-US" b="0" i="1" smtClean="0">
                        <a:solidFill>
                          <a:schemeClr val="accent5">
                            <a:lumMod val="75000"/>
                          </a:schemeClr>
                        </a:solidFill>
                        <a:latin typeface="Cambria Math" panose="02040503050406030204" pitchFamily="18" charset="0"/>
                      </a:rPr>
                      <m:t>=</m:t>
                    </m:r>
                    <m:func>
                      <m:funcPr>
                        <m:ctrlPr>
                          <a:rPr lang="en-US" b="0" i="1" smtClean="0">
                            <a:solidFill>
                              <a:schemeClr val="accent5">
                                <a:lumMod val="75000"/>
                              </a:schemeClr>
                            </a:solidFill>
                            <a:latin typeface="Cambria Math" panose="02040503050406030204" pitchFamily="18" charset="0"/>
                          </a:rPr>
                        </m:ctrlPr>
                      </m:funcPr>
                      <m:fName>
                        <m:r>
                          <m:rPr>
                            <m:sty m:val="p"/>
                          </m:rPr>
                          <a:rPr lang="en-US" b="0" i="0" smtClean="0">
                            <a:solidFill>
                              <a:schemeClr val="accent5">
                                <a:lumMod val="75000"/>
                              </a:schemeClr>
                            </a:solidFill>
                            <a:latin typeface="Cambria Math" panose="02040503050406030204" pitchFamily="18" charset="0"/>
                          </a:rPr>
                          <m:t>sin</m:t>
                        </m:r>
                      </m:fName>
                      <m:e>
                        <m:f>
                          <m:fPr>
                            <m:ctrlPr>
                              <a:rPr lang="en-US" b="0" i="1" smtClean="0">
                                <a:solidFill>
                                  <a:schemeClr val="accent5">
                                    <a:lumMod val="75000"/>
                                  </a:schemeClr>
                                </a:solidFill>
                                <a:latin typeface="Cambria Math" panose="02040503050406030204" pitchFamily="18" charset="0"/>
                              </a:rPr>
                            </m:ctrlPr>
                          </m:fPr>
                          <m:num>
                            <m:r>
                              <a:rPr lang="en-US" b="0" i="1" smtClean="0">
                                <a:solidFill>
                                  <a:schemeClr val="accent5">
                                    <a:lumMod val="75000"/>
                                  </a:schemeClr>
                                </a:solidFill>
                                <a:latin typeface="Cambria Math" panose="02040503050406030204" pitchFamily="18" charset="0"/>
                              </a:rPr>
                              <m:t>20</m:t>
                            </m:r>
                            <m:r>
                              <a:rPr lang="en-US" b="0" i="1" smtClean="0">
                                <a:solidFill>
                                  <a:schemeClr val="accent5">
                                    <a:lumMod val="75000"/>
                                  </a:schemeClr>
                                </a:solidFill>
                                <a:latin typeface="Cambria Math" panose="02040503050406030204" pitchFamily="18" charset="0"/>
                                <a:ea typeface="Cambria Math" panose="02040503050406030204" pitchFamily="18" charset="0"/>
                              </a:rPr>
                              <m:t>𝜋</m:t>
                            </m:r>
                            <m:r>
                              <a:rPr lang="en-US" b="0" i="1" smtClean="0">
                                <a:solidFill>
                                  <a:schemeClr val="accent5">
                                    <a:lumMod val="75000"/>
                                  </a:schemeClr>
                                </a:solidFill>
                                <a:latin typeface="Cambria Math" panose="02040503050406030204" pitchFamily="18" charset="0"/>
                                <a:ea typeface="Cambria Math" panose="02040503050406030204" pitchFamily="18" charset="0"/>
                              </a:rPr>
                              <m:t>𝑛</m:t>
                            </m:r>
                          </m:num>
                          <m:den>
                            <m:r>
                              <a:rPr lang="en-US" b="0" i="1" smtClean="0">
                                <a:solidFill>
                                  <a:schemeClr val="accent5">
                                    <a:lumMod val="75000"/>
                                  </a:schemeClr>
                                </a:solidFill>
                                <a:latin typeface="Cambria Math" panose="02040503050406030204" pitchFamily="18" charset="0"/>
                              </a:rPr>
                              <m:t>100</m:t>
                            </m:r>
                          </m:den>
                        </m:f>
                      </m:e>
                    </m:func>
                  </m:oMath>
                </a14:m>
                <a:r>
                  <a:rPr lang="en-US" dirty="0">
                    <a:solidFill>
                      <a:schemeClr val="accent5">
                        <a:lumMod val="75000"/>
                      </a:schemeClr>
                    </a:solidFill>
                  </a:rPr>
                  <a:t> </a:t>
                </a:r>
                <a14:m>
                  <m:oMath xmlns:m="http://schemas.openxmlformats.org/officeDocument/2006/math">
                    <m:r>
                      <a:rPr lang="en-US" i="1">
                        <a:solidFill>
                          <a:schemeClr val="accent5">
                            <a:lumMod val="75000"/>
                          </a:schemeClr>
                        </a:solidFill>
                        <a:latin typeface="Cambria Math" panose="02040503050406030204" pitchFamily="18" charset="0"/>
                      </a:rPr>
                      <m:t>, </m:t>
                    </m:r>
                    <m:r>
                      <a:rPr lang="en-US" i="1">
                        <a:solidFill>
                          <a:schemeClr val="accent5">
                            <a:lumMod val="75000"/>
                          </a:schemeClr>
                        </a:solidFill>
                        <a:latin typeface="Cambria Math" panose="02040503050406030204" pitchFamily="18" charset="0"/>
                      </a:rPr>
                      <m:t>𝑛</m:t>
                    </m:r>
                    <m:r>
                      <a:rPr lang="en-US" i="1">
                        <a:solidFill>
                          <a:schemeClr val="accent5">
                            <a:lumMod val="75000"/>
                          </a:schemeClr>
                        </a:solidFill>
                        <a:latin typeface="Cambria Math" panose="02040503050406030204" pitchFamily="18" charset="0"/>
                      </a:rPr>
                      <m:t>=0, 1, 2, …99</m:t>
                    </m:r>
                  </m:oMath>
                </a14:m>
                <a:r>
                  <a:rPr lang="en-US" dirty="0">
                    <a:solidFill>
                      <a:schemeClr val="accent5">
                        <a:lumMod val="75000"/>
                      </a:schemeClr>
                    </a:solidFill>
                  </a:rPr>
                  <a:t> = 10 Hz sine wave</a:t>
                </a:r>
              </a:p>
              <a:p>
                <a:endParaRPr lang="en-US" dirty="0"/>
              </a:p>
              <a:p>
                <a:r>
                  <a:rPr lang="en-US" dirty="0"/>
                  <a:t>Dot product = a</a:t>
                </a:r>
                <a:r>
                  <a:rPr lang="en-US" baseline="-25000" dirty="0"/>
                  <a:t>0</a:t>
                </a:r>
                <a:r>
                  <a:rPr lang="en-US" dirty="0"/>
                  <a:t>*b</a:t>
                </a:r>
                <a:r>
                  <a:rPr lang="en-US" baseline="-25000" dirty="0"/>
                  <a:t>0 </a:t>
                </a:r>
                <a:r>
                  <a:rPr lang="en-US" dirty="0"/>
                  <a:t>+ a</a:t>
                </a:r>
                <a:r>
                  <a:rPr lang="en-US" baseline="-25000" dirty="0"/>
                  <a:t>1</a:t>
                </a:r>
                <a:r>
                  <a:rPr lang="en-US" dirty="0"/>
                  <a:t>*b</a:t>
                </a:r>
                <a:r>
                  <a:rPr lang="en-US" baseline="-25000" dirty="0"/>
                  <a:t>1 </a:t>
                </a:r>
                <a:r>
                  <a:rPr lang="en-US" dirty="0"/>
                  <a:t>+ a</a:t>
                </a:r>
                <a:r>
                  <a:rPr lang="en-US" baseline="-25000" dirty="0"/>
                  <a:t>2</a:t>
                </a:r>
                <a:r>
                  <a:rPr lang="en-US" dirty="0"/>
                  <a:t>*b</a:t>
                </a:r>
                <a:r>
                  <a:rPr lang="en-US" baseline="-25000" dirty="0"/>
                  <a:t>2 </a:t>
                </a:r>
                <a:r>
                  <a:rPr lang="en-US" dirty="0"/>
                  <a:t>+ a</a:t>
                </a:r>
                <a:r>
                  <a:rPr lang="en-US" baseline="-25000" dirty="0"/>
                  <a:t>3</a:t>
                </a:r>
                <a:r>
                  <a:rPr lang="en-US" dirty="0"/>
                  <a:t>*b</a:t>
                </a:r>
                <a:r>
                  <a:rPr lang="en-US" baseline="-25000" dirty="0"/>
                  <a:t>3 </a:t>
                </a:r>
                <a:r>
                  <a:rPr lang="en-US" dirty="0"/>
                  <a:t>+ … + a</a:t>
                </a:r>
                <a:r>
                  <a:rPr lang="en-US" baseline="-25000" dirty="0"/>
                  <a:t>99</a:t>
                </a:r>
                <a:r>
                  <a:rPr lang="en-US" dirty="0"/>
                  <a:t>*b</a:t>
                </a:r>
                <a:r>
                  <a:rPr lang="en-US" baseline="-25000" dirty="0"/>
                  <a:t>99</a:t>
                </a:r>
                <a:r>
                  <a:rPr lang="en-US" dirty="0"/>
                  <a:t> </a:t>
                </a:r>
              </a:p>
              <a:p>
                <a:r>
                  <a:rPr lang="en-US" dirty="0"/>
                  <a:t>                       = sum of the black values below = 0</a:t>
                </a:r>
              </a:p>
              <a:p>
                <a:endParaRPr lang="en-US" dirty="0">
                  <a:solidFill>
                    <a:schemeClr val="accent5">
                      <a:lumMod val="75000"/>
                    </a:schemeClr>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95300" y="1219200"/>
                <a:ext cx="6936632" cy="1987211"/>
              </a:xfrm>
              <a:prstGeom prst="rect">
                <a:avLst/>
              </a:prstGeom>
              <a:blipFill rotWithShape="0">
                <a:blip r:embed="rId3"/>
                <a:stretch>
                  <a:fillRect l="-703" r="-88"/>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2873700"/>
            <a:ext cx="4557183" cy="3417887"/>
          </a:xfrm>
          <a:prstGeom prst="rect">
            <a:avLst/>
          </a:prstGeom>
        </p:spPr>
      </p:pic>
    </p:spTree>
    <p:extLst>
      <p:ext uri="{BB962C8B-B14F-4D97-AF65-F5344CB8AC3E}">
        <p14:creationId xmlns:p14="http://schemas.microsoft.com/office/powerpoint/2010/main" val="383913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Dot product of any Fourier matrix row with itself (actually its complex conjugate) = 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2660328"/>
            <a:ext cx="5486400" cy="4114800"/>
          </a:xfrm>
          <a:prstGeom prst="rect">
            <a:avLst/>
          </a:prstGeom>
        </p:spPr>
      </p:pic>
      <p:sp>
        <p:nvSpPr>
          <p:cNvPr id="6" name="TextBox 5"/>
          <p:cNvSpPr txBox="1"/>
          <p:nvPr/>
        </p:nvSpPr>
        <p:spPr>
          <a:xfrm>
            <a:off x="1905244" y="1866900"/>
            <a:ext cx="5333511" cy="707886"/>
          </a:xfrm>
          <a:prstGeom prst="rect">
            <a:avLst/>
          </a:prstGeom>
          <a:noFill/>
        </p:spPr>
        <p:txBody>
          <a:bodyPr wrap="none" rtlCol="0">
            <a:spAutoFit/>
          </a:bodyPr>
          <a:lstStyle/>
          <a:p>
            <a:r>
              <a:rPr lang="en-US" sz="2000" dirty="0"/>
              <a:t>Dot product = a</a:t>
            </a:r>
            <a:r>
              <a:rPr lang="en-US" sz="2000" baseline="-25000" dirty="0"/>
              <a:t>0</a:t>
            </a:r>
            <a:r>
              <a:rPr lang="en-US" sz="2000" baseline="30000" dirty="0"/>
              <a:t>2</a:t>
            </a:r>
            <a:r>
              <a:rPr lang="en-US" sz="2000" baseline="-25000" dirty="0"/>
              <a:t> </a:t>
            </a:r>
            <a:r>
              <a:rPr lang="en-US" sz="2000" dirty="0"/>
              <a:t>+ a</a:t>
            </a:r>
            <a:r>
              <a:rPr lang="en-US" sz="2000" baseline="-25000" dirty="0"/>
              <a:t>1</a:t>
            </a:r>
            <a:r>
              <a:rPr lang="en-US" sz="2000" baseline="30000" dirty="0"/>
              <a:t>2</a:t>
            </a:r>
            <a:r>
              <a:rPr lang="en-US" sz="2000" baseline="-25000" dirty="0"/>
              <a:t> </a:t>
            </a:r>
            <a:r>
              <a:rPr lang="en-US" sz="2000" dirty="0"/>
              <a:t>+ a</a:t>
            </a:r>
            <a:r>
              <a:rPr lang="en-US" sz="2000" baseline="-25000" dirty="0"/>
              <a:t>2</a:t>
            </a:r>
            <a:r>
              <a:rPr lang="en-US" sz="2000" baseline="30000" dirty="0"/>
              <a:t>2</a:t>
            </a:r>
            <a:r>
              <a:rPr lang="en-US" sz="2000" baseline="-25000" dirty="0"/>
              <a:t> </a:t>
            </a:r>
            <a:r>
              <a:rPr lang="en-US" sz="2000" dirty="0"/>
              <a:t>+ a</a:t>
            </a:r>
            <a:r>
              <a:rPr lang="en-US" sz="2000" baseline="-25000" dirty="0"/>
              <a:t>3</a:t>
            </a:r>
            <a:r>
              <a:rPr lang="en-US" sz="2000" baseline="30000" dirty="0"/>
              <a:t>2</a:t>
            </a:r>
            <a:r>
              <a:rPr lang="en-US" sz="2000" baseline="-25000" dirty="0"/>
              <a:t> </a:t>
            </a:r>
            <a:r>
              <a:rPr lang="en-US" sz="2000" dirty="0"/>
              <a:t>+ … + a</a:t>
            </a:r>
            <a:r>
              <a:rPr lang="en-US" sz="2000" baseline="-25000" dirty="0"/>
              <a:t>99</a:t>
            </a:r>
            <a:r>
              <a:rPr lang="en-US" sz="2000" baseline="30000" dirty="0"/>
              <a:t>2</a:t>
            </a:r>
            <a:r>
              <a:rPr lang="en-US" sz="2000" dirty="0"/>
              <a:t> </a:t>
            </a:r>
          </a:p>
          <a:p>
            <a:r>
              <a:rPr lang="en-US" sz="2000" dirty="0"/>
              <a:t>                       = sum of the black values below = 50</a:t>
            </a:r>
          </a:p>
        </p:txBody>
      </p:sp>
    </p:spTree>
    <p:extLst>
      <p:ext uri="{BB962C8B-B14F-4D97-AF65-F5344CB8AC3E}">
        <p14:creationId xmlns:p14="http://schemas.microsoft.com/office/powerpoint/2010/main" val="3916210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Dot product of sine and cosine is zero because they are 90 degrees out of phase.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600200"/>
            <a:ext cx="6705600" cy="5029200"/>
          </a:xfrm>
          <a:prstGeom prst="rect">
            <a:avLst/>
          </a:prstGeom>
        </p:spPr>
      </p:pic>
      <p:sp>
        <p:nvSpPr>
          <p:cNvPr id="5" name="TextBox 4"/>
          <p:cNvSpPr txBox="1"/>
          <p:nvPr/>
        </p:nvSpPr>
        <p:spPr>
          <a:xfrm>
            <a:off x="6248400" y="3618746"/>
            <a:ext cx="2364558" cy="369332"/>
          </a:xfrm>
          <a:prstGeom prst="rect">
            <a:avLst/>
          </a:prstGeom>
          <a:noFill/>
        </p:spPr>
        <p:txBody>
          <a:bodyPr wrap="none" rtlCol="0">
            <a:spAutoFit/>
          </a:bodyPr>
          <a:lstStyle/>
          <a:p>
            <a:r>
              <a:rPr lang="en-US" dirty="0"/>
              <a:t>Sum of black values = 0</a:t>
            </a:r>
          </a:p>
        </p:txBody>
      </p:sp>
    </p:spTree>
    <p:extLst>
      <p:ext uri="{BB962C8B-B14F-4D97-AF65-F5344CB8AC3E}">
        <p14:creationId xmlns:p14="http://schemas.microsoft.com/office/powerpoint/2010/main" val="7323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inside the FFT “magic box”?</a:t>
            </a:r>
          </a:p>
        </p:txBody>
      </p:sp>
      <p:sp>
        <p:nvSpPr>
          <p:cNvPr id="3" name="Content Placeholder 2"/>
          <p:cNvSpPr>
            <a:spLocks noGrp="1"/>
          </p:cNvSpPr>
          <p:nvPr>
            <p:ph idx="1"/>
          </p:nvPr>
        </p:nvSpPr>
        <p:spPr>
          <a:xfrm>
            <a:off x="628650" y="1828801"/>
            <a:ext cx="7886700" cy="4348162"/>
          </a:xfrm>
        </p:spPr>
        <p:txBody>
          <a:bodyPr>
            <a:normAutofit lnSpcReduction="10000"/>
          </a:bodyPr>
          <a:lstStyle/>
          <a:p>
            <a:r>
              <a:rPr lang="en-US" dirty="0"/>
              <a:t>Surprisingly simple formula:</a:t>
            </a:r>
          </a:p>
          <a:p>
            <a:endParaRPr lang="en-US" dirty="0"/>
          </a:p>
          <a:p>
            <a:endParaRPr lang="en-US" dirty="0"/>
          </a:p>
          <a:p>
            <a:endParaRPr lang="en-US" dirty="0"/>
          </a:p>
          <a:p>
            <a:endParaRPr lang="en-US" dirty="0"/>
          </a:p>
          <a:p>
            <a:endParaRPr lang="en-US" dirty="0"/>
          </a:p>
          <a:p>
            <a:r>
              <a:rPr lang="en-US" dirty="0"/>
              <a:t>N = number of samples.</a:t>
            </a:r>
          </a:p>
          <a:p>
            <a:r>
              <a:rPr lang="en-US" dirty="0" err="1"/>
              <a:t>x</a:t>
            </a:r>
            <a:r>
              <a:rPr lang="en-US" baseline="-25000" dirty="0" err="1"/>
              <a:t>n</a:t>
            </a:r>
            <a:r>
              <a:rPr lang="en-US" dirty="0"/>
              <a:t> = list of waveform voltages n = 0, 1, 2, … N-1</a:t>
            </a:r>
          </a:p>
          <a:p>
            <a:r>
              <a:rPr lang="en-US" dirty="0" err="1"/>
              <a:t>X</a:t>
            </a:r>
            <a:r>
              <a:rPr lang="en-US" baseline="-25000" dirty="0" err="1"/>
              <a:t>k</a:t>
            </a:r>
            <a:r>
              <a:rPr lang="en-US" dirty="0"/>
              <a:t> = list of frequency values k = 0, 1, 2, … N-1</a:t>
            </a:r>
          </a:p>
        </p:txBody>
      </p:sp>
      <p:pic>
        <p:nvPicPr>
          <p:cNvPr id="11" name="Picture 10"/>
          <p:cNvPicPr>
            <a:picLocks noChangeAspect="1"/>
          </p:cNvPicPr>
          <p:nvPr/>
        </p:nvPicPr>
        <p:blipFill rotWithShape="1">
          <a:blip r:embed="rId2"/>
          <a:srcRect r="53123" b="50781"/>
          <a:stretch/>
        </p:blipFill>
        <p:spPr>
          <a:xfrm>
            <a:off x="838201" y="2438400"/>
            <a:ext cx="2895600" cy="952500"/>
          </a:xfrm>
          <a:prstGeom prst="rect">
            <a:avLst/>
          </a:prstGeom>
          <a:ln>
            <a:solidFill>
              <a:srgbClr val="FF0000"/>
            </a:solidFill>
          </a:ln>
        </p:spPr>
      </p:pic>
      <p:pic>
        <p:nvPicPr>
          <p:cNvPr id="9218" name="Picture 2" descr="Pin on AP Calculus AB + B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0" y="1295400"/>
            <a:ext cx="3109913" cy="3603551"/>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857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92174"/>
          </a:xfrm>
        </p:spPr>
        <p:txBody>
          <a:bodyPr/>
          <a:lstStyle/>
          <a:p>
            <a:r>
              <a:rPr lang="en-US" dirty="0"/>
              <a:t>Note:</a:t>
            </a:r>
          </a:p>
        </p:txBody>
      </p:sp>
      <p:sp>
        <p:nvSpPr>
          <p:cNvPr id="3" name="Content Placeholder 2"/>
          <p:cNvSpPr>
            <a:spLocks noGrp="1"/>
          </p:cNvSpPr>
          <p:nvPr>
            <p:ph idx="1"/>
          </p:nvPr>
        </p:nvSpPr>
        <p:spPr>
          <a:xfrm>
            <a:off x="571500" y="1260411"/>
            <a:ext cx="7886700" cy="4652963"/>
          </a:xfrm>
        </p:spPr>
        <p:txBody>
          <a:bodyPr>
            <a:normAutofit/>
          </a:bodyPr>
          <a:lstStyle/>
          <a:p>
            <a:r>
              <a:rPr lang="en-US" dirty="0" err="1">
                <a:solidFill>
                  <a:schemeClr val="accent5"/>
                </a:solidFill>
              </a:rPr>
              <a:t>x</a:t>
            </a:r>
            <a:r>
              <a:rPr lang="en-US" baseline="-25000" dirty="0" err="1">
                <a:solidFill>
                  <a:schemeClr val="accent5"/>
                </a:solidFill>
              </a:rPr>
              <a:t>n</a:t>
            </a:r>
            <a:r>
              <a:rPr lang="en-US" dirty="0">
                <a:solidFill>
                  <a:schemeClr val="accent5"/>
                </a:solidFill>
              </a:rPr>
              <a:t> = list of values at times: n = 0, 1, 2, … N-1</a:t>
            </a:r>
          </a:p>
          <a:p>
            <a:r>
              <a:rPr lang="en-US" dirty="0" err="1">
                <a:solidFill>
                  <a:schemeClr val="accent5"/>
                </a:solidFill>
              </a:rPr>
              <a:t>X</a:t>
            </a:r>
            <a:r>
              <a:rPr lang="en-US" baseline="-25000" dirty="0" err="1">
                <a:solidFill>
                  <a:schemeClr val="accent5"/>
                </a:solidFill>
              </a:rPr>
              <a:t>k</a:t>
            </a:r>
            <a:r>
              <a:rPr lang="en-US" dirty="0">
                <a:solidFill>
                  <a:schemeClr val="accent5"/>
                </a:solidFill>
              </a:rPr>
              <a:t> = list of values at frequencies: k = 0, 1, 2, … N-1</a:t>
            </a:r>
          </a:p>
          <a:p>
            <a:r>
              <a:rPr lang="en-US" dirty="0"/>
              <a:t>We used normalized units 0, 1, 2, …. What are the “real” units, in seconds and Hertz?</a:t>
            </a:r>
          </a:p>
        </p:txBody>
      </p:sp>
      <p:pic>
        <p:nvPicPr>
          <p:cNvPr id="11" name="Picture 10"/>
          <p:cNvPicPr>
            <a:picLocks noChangeAspect="1"/>
          </p:cNvPicPr>
          <p:nvPr/>
        </p:nvPicPr>
        <p:blipFill rotWithShape="1">
          <a:blip r:embed="rId2"/>
          <a:srcRect r="53123" b="50781"/>
          <a:stretch/>
        </p:blipFill>
        <p:spPr>
          <a:xfrm>
            <a:off x="649643" y="4372949"/>
            <a:ext cx="2895600" cy="952500"/>
          </a:xfrm>
          <a:prstGeom prst="rect">
            <a:avLst/>
          </a:prstGeom>
          <a:ln>
            <a:solidFill>
              <a:srgbClr val="FF0000"/>
            </a:solidFill>
          </a:ln>
        </p:spPr>
      </p:pic>
      <p:pic>
        <p:nvPicPr>
          <p:cNvPr id="6" name="Picture 5"/>
          <p:cNvPicPr>
            <a:picLocks noChangeAspect="1"/>
          </p:cNvPicPr>
          <p:nvPr/>
        </p:nvPicPr>
        <p:blipFill>
          <a:blip r:embed="rId3"/>
          <a:stretch>
            <a:fillRect/>
          </a:stretch>
        </p:blipFill>
        <p:spPr>
          <a:xfrm>
            <a:off x="3602393" y="3796688"/>
            <a:ext cx="2806352" cy="2105023"/>
          </a:xfrm>
          <a:prstGeom prst="rect">
            <a:avLst/>
          </a:prstGeom>
        </p:spPr>
      </p:pic>
      <p:pic>
        <p:nvPicPr>
          <p:cNvPr id="7" name="Picture 6"/>
          <p:cNvPicPr>
            <a:picLocks noChangeAspect="1"/>
          </p:cNvPicPr>
          <p:nvPr/>
        </p:nvPicPr>
        <p:blipFill>
          <a:blip r:embed="rId4"/>
          <a:stretch>
            <a:fillRect/>
          </a:stretch>
        </p:blipFill>
        <p:spPr>
          <a:xfrm>
            <a:off x="6199717" y="3810684"/>
            <a:ext cx="2806352" cy="2105023"/>
          </a:xfrm>
          <a:prstGeom prst="rect">
            <a:avLst/>
          </a:prstGeom>
        </p:spPr>
      </p:pic>
    </p:spTree>
    <p:extLst>
      <p:ext uri="{BB962C8B-B14F-4D97-AF65-F5344CB8AC3E}">
        <p14:creationId xmlns:p14="http://schemas.microsoft.com/office/powerpoint/2010/main" val="283649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52400"/>
            <a:ext cx="8724900" cy="1325563"/>
          </a:xfrm>
        </p:spPr>
        <p:txBody>
          <a:bodyPr>
            <a:normAutofit/>
          </a:bodyPr>
          <a:lstStyle/>
          <a:p>
            <a:r>
              <a:rPr lang="en-US" dirty="0"/>
              <a:t>Time interval is reciprocal of sample rate</a:t>
            </a:r>
          </a:p>
        </p:txBody>
      </p:sp>
      <p:sp>
        <p:nvSpPr>
          <p:cNvPr id="3" name="Content Placeholder 2"/>
          <p:cNvSpPr>
            <a:spLocks noGrp="1"/>
          </p:cNvSpPr>
          <p:nvPr>
            <p:ph idx="1"/>
          </p:nvPr>
        </p:nvSpPr>
        <p:spPr>
          <a:xfrm>
            <a:off x="628650" y="1828801"/>
            <a:ext cx="7886700" cy="4348162"/>
          </a:xfrm>
        </p:spPr>
        <p:txBody>
          <a:bodyPr>
            <a:normAutofit/>
          </a:bodyPr>
          <a:lstStyle/>
          <a:p>
            <a:r>
              <a:rPr lang="en-US" dirty="0"/>
              <a:t>E.g. if sample rate = 100 Hertz, then interval between timestamps is 1/F = 0.01 sec</a:t>
            </a:r>
          </a:p>
          <a:p>
            <a:endParaRPr lang="en-US" dirty="0"/>
          </a:p>
          <a:p>
            <a:endParaRPr lang="en-US" dirty="0"/>
          </a:p>
        </p:txBody>
      </p:sp>
      <p:pic>
        <p:nvPicPr>
          <p:cNvPr id="6" name="Picture 5"/>
          <p:cNvPicPr>
            <a:picLocks noChangeAspect="1"/>
          </p:cNvPicPr>
          <p:nvPr/>
        </p:nvPicPr>
        <p:blipFill>
          <a:blip r:embed="rId2"/>
          <a:stretch>
            <a:fillRect/>
          </a:stretch>
        </p:blipFill>
        <p:spPr>
          <a:xfrm>
            <a:off x="2286000" y="3009872"/>
            <a:ext cx="4876800" cy="3658050"/>
          </a:xfrm>
          <a:prstGeom prst="rect">
            <a:avLst/>
          </a:prstGeom>
        </p:spPr>
      </p:pic>
    </p:spTree>
    <p:extLst>
      <p:ext uri="{BB962C8B-B14F-4D97-AF65-F5344CB8AC3E}">
        <p14:creationId xmlns:p14="http://schemas.microsoft.com/office/powerpoint/2010/main" val="988797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365126"/>
            <a:ext cx="8724900" cy="1325563"/>
          </a:xfrm>
        </p:spPr>
        <p:txBody>
          <a:bodyPr>
            <a:normAutofit/>
          </a:bodyPr>
          <a:lstStyle/>
          <a:p>
            <a:r>
              <a:rPr lang="en-US" dirty="0"/>
              <a:t>Frequency interval is 1/T, where T is duration of input vector in seconds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0"/>
                <a:ext cx="7886700" cy="4348162"/>
              </a:xfrm>
            </p:spPr>
            <p:txBody>
              <a:bodyPr>
                <a:normAutofit/>
              </a:bodyPr>
              <a:lstStyle/>
              <a:p>
                <a:r>
                  <a:rPr lang="en-US" dirty="0"/>
                  <a:t># of samples N = F * T. </a:t>
                </a:r>
              </a:p>
              <a:p>
                <a:r>
                  <a:rPr lang="en-US" dirty="0"/>
                  <a:t>Highest frequency is (N-1)/T = </a:t>
                </a:r>
                <a14:m>
                  <m:oMath xmlns:m="http://schemas.openxmlformats.org/officeDocument/2006/math">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𝑁</m:t>
                            </m:r>
                            <m:r>
                              <a:rPr lang="en-US" i="1">
                                <a:latin typeface="Cambria Math" panose="02040503050406030204" pitchFamily="18" charset="0"/>
                              </a:rPr>
                              <m:t>−1</m:t>
                            </m:r>
                          </m:num>
                          <m:den>
                            <m:r>
                              <a:rPr lang="en-US" i="1">
                                <a:latin typeface="Cambria Math" panose="02040503050406030204" pitchFamily="18" charset="0"/>
                              </a:rPr>
                              <m:t>𝑁</m:t>
                            </m:r>
                          </m:den>
                        </m:f>
                      </m:e>
                    </m:d>
                  </m:oMath>
                </a14:m>
                <a:r>
                  <a:rPr lang="en-US" dirty="0"/>
                  <a:t>, just slightly less than the sample rate F</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0"/>
                <a:ext cx="7886700" cy="4348162"/>
              </a:xfrm>
              <a:blipFill>
                <a:blip r:embed="rId2"/>
                <a:stretch>
                  <a:fillRect l="-1391" t="-2384" r="-696"/>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2362200" y="3314700"/>
            <a:ext cx="4540032" cy="3405443"/>
          </a:xfrm>
          <a:prstGeom prst="rect">
            <a:avLst/>
          </a:prstGeom>
        </p:spPr>
      </p:pic>
      <p:sp>
        <p:nvSpPr>
          <p:cNvPr id="4" name="TextBox 3"/>
          <p:cNvSpPr txBox="1"/>
          <p:nvPr/>
        </p:nvSpPr>
        <p:spPr>
          <a:xfrm rot="16200000">
            <a:off x="3481481" y="4846602"/>
            <a:ext cx="2421304" cy="369332"/>
          </a:xfrm>
          <a:prstGeom prst="rect">
            <a:avLst/>
          </a:prstGeom>
          <a:noFill/>
        </p:spPr>
        <p:txBody>
          <a:bodyPr wrap="none" rtlCol="0">
            <a:spAutoFit/>
          </a:bodyPr>
          <a:lstStyle/>
          <a:p>
            <a:r>
              <a:rPr lang="en-US" dirty="0"/>
              <a:t>Nyquist frequency = F/2</a:t>
            </a:r>
          </a:p>
        </p:txBody>
      </p:sp>
      <p:sp>
        <p:nvSpPr>
          <p:cNvPr id="6" name="TextBox 5"/>
          <p:cNvSpPr txBox="1"/>
          <p:nvPr/>
        </p:nvSpPr>
        <p:spPr>
          <a:xfrm rot="16200000">
            <a:off x="5612839" y="4984794"/>
            <a:ext cx="2033121" cy="369332"/>
          </a:xfrm>
          <a:prstGeom prst="rect">
            <a:avLst/>
          </a:prstGeom>
          <a:noFill/>
        </p:spPr>
        <p:txBody>
          <a:bodyPr wrap="none" rtlCol="0">
            <a:spAutoFit/>
          </a:bodyPr>
          <a:lstStyle/>
          <a:p>
            <a:r>
              <a:rPr lang="en-US" dirty="0"/>
              <a:t>Frequency = F – 1/T</a:t>
            </a:r>
          </a:p>
        </p:txBody>
      </p:sp>
      <p:sp>
        <p:nvSpPr>
          <p:cNvPr id="5" name="TextBox 4"/>
          <p:cNvSpPr txBox="1"/>
          <p:nvPr/>
        </p:nvSpPr>
        <p:spPr>
          <a:xfrm>
            <a:off x="3720874" y="6535477"/>
            <a:ext cx="2311851" cy="369332"/>
          </a:xfrm>
          <a:prstGeom prst="rect">
            <a:avLst/>
          </a:prstGeom>
          <a:noFill/>
        </p:spPr>
        <p:txBody>
          <a:bodyPr wrap="none" rtlCol="0">
            <a:spAutoFit/>
          </a:bodyPr>
          <a:lstStyle/>
          <a:p>
            <a:r>
              <a:rPr lang="en-US" dirty="0">
                <a:sym typeface="Wingdings" panose="05000000000000000000" pitchFamily="2" charset="2"/>
              </a:rPr>
              <a:t> N = 100 samples </a:t>
            </a:r>
            <a:endParaRPr lang="en-US" dirty="0"/>
          </a:p>
        </p:txBody>
      </p:sp>
    </p:spTree>
    <p:extLst>
      <p:ext uri="{BB962C8B-B14F-4D97-AF65-F5344CB8AC3E}">
        <p14:creationId xmlns:p14="http://schemas.microsoft.com/office/powerpoint/2010/main" val="836646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2191"/>
            <a:ext cx="7886700" cy="1325563"/>
          </a:xfrm>
        </p:spPr>
        <p:txBody>
          <a:bodyPr/>
          <a:lstStyle/>
          <a:p>
            <a:r>
              <a:rPr lang="en-US" dirty="0"/>
              <a:t>For example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4979" y="1447800"/>
                <a:ext cx="7886700" cy="4348162"/>
              </a:xfrm>
            </p:spPr>
            <p:txBody>
              <a:bodyPr>
                <a:normAutofit/>
              </a:bodyPr>
              <a:lstStyle/>
              <a:p>
                <a:pPr marL="0" indent="0">
                  <a:buNone/>
                </a:pPr>
                <a:endParaRPr lang="en-US" dirty="0"/>
              </a:p>
              <a:p>
                <a:pPr marL="0" indent="0">
                  <a:buNone/>
                </a:pPr>
                <a:r>
                  <a:rPr lang="en-US" dirty="0"/>
                  <a:t>List of times: </a:t>
                </a:r>
                <a14:m>
                  <m:oMath xmlns:m="http://schemas.openxmlformats.org/officeDocument/2006/math">
                    <m:r>
                      <a:rPr lang="en-US" b="0" i="0" smtClean="0">
                        <a:latin typeface="Cambria Math" panose="02040503050406030204" pitchFamily="18" charset="0"/>
                      </a:rPr>
                      <m:t>0, </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𝐹</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𝐹</m:t>
                        </m:r>
                      </m:den>
                    </m:f>
                    <m:r>
                      <a:rPr lang="en-US"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𝐹</m:t>
                        </m:r>
                      </m:den>
                    </m:f>
                    <m:r>
                      <a:rPr lang="en-US" b="0" i="1" smtClean="0">
                        <a:latin typeface="Cambria Math" panose="02040503050406030204" pitchFamily="18" charset="0"/>
                      </a:rPr>
                      <m:t>,…</m:t>
                    </m:r>
                    <m:r>
                      <a:rPr lang="en-US" i="1">
                        <a:latin typeface="Cambria Math" panose="02040503050406030204" pitchFamily="18" charset="0"/>
                      </a:rPr>
                      <m:t>,</m:t>
                    </m:r>
                  </m:oMath>
                </a14:m>
                <a:r>
                  <a:rPr lang="en-US" dirty="0"/>
                  <a:t> </a:t>
                </a:r>
                <a14:m>
                  <m:oMath xmlns:m="http://schemas.openxmlformats.org/officeDocument/2006/math">
                    <m:r>
                      <a:rPr lang="en-US" b="0" i="0" dirty="0"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𝐹𝑇</m:t>
                        </m:r>
                        <m:r>
                          <a:rPr lang="en-US" b="0" i="1" smtClean="0">
                            <a:latin typeface="Cambria Math" panose="02040503050406030204" pitchFamily="18" charset="0"/>
                          </a:rPr>
                          <m:t>−1</m:t>
                        </m:r>
                      </m:num>
                      <m:den>
                        <m:r>
                          <a:rPr lang="en-US" b="0" i="1" smtClean="0">
                            <a:latin typeface="Cambria Math" panose="02040503050406030204" pitchFamily="18" charset="0"/>
                          </a:rPr>
                          <m:t>𝐹</m:t>
                        </m:r>
                      </m:den>
                    </m:f>
                    <m:r>
                      <a:rPr lang="en-US" b="0" i="1" smtClean="0">
                        <a:latin typeface="Cambria Math" panose="02040503050406030204" pitchFamily="18" charset="0"/>
                      </a:rPr>
                      <m:t>)</m:t>
                    </m:r>
                  </m:oMath>
                </a14:m>
                <a:r>
                  <a:rPr lang="en-US" dirty="0"/>
                  <a:t> seconds</a:t>
                </a:r>
              </a:p>
              <a:p>
                <a:pPr marL="0" indent="0">
                  <a:buNone/>
                </a:pPr>
                <a:endParaRPr lang="en-US" dirty="0"/>
              </a:p>
              <a:p>
                <a:pPr marL="0" indent="0">
                  <a:buNone/>
                </a:pPr>
                <a:r>
                  <a:rPr lang="en-US" dirty="0"/>
                  <a:t>List of frequencies: </a:t>
                </a:r>
                <a14:m>
                  <m:oMath xmlns:m="http://schemas.openxmlformats.org/officeDocument/2006/math">
                    <m:r>
                      <a:rPr lang="en-US">
                        <a:latin typeface="Cambria Math" panose="02040503050406030204" pitchFamily="18" charset="0"/>
                      </a:rPr>
                      <m:t>0, </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𝑇</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b="0" i="1" smtClean="0">
                            <a:latin typeface="Cambria Math" panose="02040503050406030204" pitchFamily="18" charset="0"/>
                          </a:rPr>
                          <m:t>𝑇</m:t>
                        </m:r>
                      </m:den>
                    </m:f>
                    <m:r>
                      <a:rPr lang="en-US"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num>
                      <m:den>
                        <m:r>
                          <a:rPr lang="en-US" b="0" i="1" smtClean="0">
                            <a:latin typeface="Cambria Math" panose="02040503050406030204" pitchFamily="18" charset="0"/>
                          </a:rPr>
                          <m:t>𝑇</m:t>
                        </m:r>
                      </m:den>
                    </m:f>
                    <m:r>
                      <a:rPr lang="en-US" i="1">
                        <a:latin typeface="Cambria Math" panose="02040503050406030204" pitchFamily="18" charset="0"/>
                      </a:rPr>
                      <m:t>,…,</m:t>
                    </m:r>
                  </m:oMath>
                </a14:m>
                <a:r>
                  <a:rPr lang="en-US" dirty="0"/>
                  <a:t> </a:t>
                </a:r>
                <a14:m>
                  <m:oMath xmlns:m="http://schemas.openxmlformats.org/officeDocument/2006/math">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𝐹𝑇</m:t>
                            </m:r>
                            <m:r>
                              <a:rPr lang="en-US" b="0" i="1" smtClean="0">
                                <a:latin typeface="Cambria Math" panose="02040503050406030204" pitchFamily="18" charset="0"/>
                              </a:rPr>
                              <m:t>−1</m:t>
                            </m:r>
                          </m:num>
                          <m:den>
                            <m:r>
                              <a:rPr lang="en-US" b="0" i="1" smtClean="0">
                                <a:latin typeface="Cambria Math" panose="02040503050406030204" pitchFamily="18" charset="0"/>
                              </a:rPr>
                              <m:t>𝑇</m:t>
                            </m:r>
                          </m:den>
                        </m:f>
                      </m:e>
                    </m:d>
                    <m:r>
                      <m:rPr>
                        <m:sty m:val="p"/>
                      </m:rPr>
                      <a:rPr lang="en-US" b="0" i="0" smtClean="0">
                        <a:latin typeface="Cambria Math" panose="02040503050406030204" pitchFamily="18" charset="0"/>
                      </a:rPr>
                      <m:t>Hertz</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4979" y="1447800"/>
                <a:ext cx="7886700" cy="4348162"/>
              </a:xfrm>
              <a:blipFill rotWithShape="0">
                <a:blip r:embed="rId3"/>
                <a:stretch>
                  <a:fillRect l="-1623"/>
                </a:stretch>
              </a:blipFill>
            </p:spPr>
            <p:txBody>
              <a:bodyPr/>
              <a:lstStyle/>
              <a:p>
                <a:r>
                  <a:rPr lang="en-US">
                    <a:noFill/>
                  </a:rPr>
                  <a:t> </a:t>
                </a:r>
              </a:p>
            </p:txBody>
          </p:sp>
        </mc:Fallback>
      </mc:AlternateContent>
      <p:sp>
        <p:nvSpPr>
          <p:cNvPr id="4" name="TextBox 3"/>
          <p:cNvSpPr txBox="1"/>
          <p:nvPr/>
        </p:nvSpPr>
        <p:spPr>
          <a:xfrm>
            <a:off x="4588329" y="1600199"/>
            <a:ext cx="1192442" cy="369332"/>
          </a:xfrm>
          <a:prstGeom prst="rect">
            <a:avLst/>
          </a:prstGeom>
          <a:noFill/>
        </p:spPr>
        <p:txBody>
          <a:bodyPr wrap="none" rtlCol="0">
            <a:spAutoFit/>
          </a:bodyPr>
          <a:lstStyle/>
          <a:p>
            <a:r>
              <a:rPr lang="en-US" dirty="0">
                <a:solidFill>
                  <a:srgbClr val="FF0000"/>
                </a:solidFill>
              </a:rPr>
              <a:t>Slightly &lt; T</a:t>
            </a:r>
          </a:p>
        </p:txBody>
      </p:sp>
      <p:sp>
        <p:nvSpPr>
          <p:cNvPr id="5" name="TextBox 4"/>
          <p:cNvSpPr txBox="1"/>
          <p:nvPr/>
        </p:nvSpPr>
        <p:spPr>
          <a:xfrm>
            <a:off x="5350329" y="3809999"/>
            <a:ext cx="1192442" cy="369332"/>
          </a:xfrm>
          <a:prstGeom prst="rect">
            <a:avLst/>
          </a:prstGeom>
          <a:noFill/>
        </p:spPr>
        <p:txBody>
          <a:bodyPr wrap="none" rtlCol="0">
            <a:spAutoFit/>
          </a:bodyPr>
          <a:lstStyle/>
          <a:p>
            <a:r>
              <a:rPr lang="en-US" dirty="0">
                <a:solidFill>
                  <a:srgbClr val="FF0000"/>
                </a:solidFill>
              </a:rPr>
              <a:t>Slightly &lt; F</a:t>
            </a:r>
          </a:p>
        </p:txBody>
      </p:sp>
      <p:pic>
        <p:nvPicPr>
          <p:cNvPr id="6" name="Picture 5"/>
          <p:cNvPicPr>
            <a:picLocks noChangeAspect="1"/>
          </p:cNvPicPr>
          <p:nvPr/>
        </p:nvPicPr>
        <p:blipFill>
          <a:blip r:embed="rId4"/>
          <a:stretch>
            <a:fillRect/>
          </a:stretch>
        </p:blipFill>
        <p:spPr>
          <a:xfrm>
            <a:off x="4740729" y="4142262"/>
            <a:ext cx="3063181" cy="2297668"/>
          </a:xfrm>
          <a:prstGeom prst="rect">
            <a:avLst/>
          </a:prstGeom>
        </p:spPr>
      </p:pic>
      <p:sp>
        <p:nvSpPr>
          <p:cNvPr id="7" name="TextBox 6"/>
          <p:cNvSpPr txBox="1"/>
          <p:nvPr/>
        </p:nvSpPr>
        <p:spPr>
          <a:xfrm>
            <a:off x="5540829" y="4511594"/>
            <a:ext cx="2783070" cy="369332"/>
          </a:xfrm>
          <a:prstGeom prst="rect">
            <a:avLst/>
          </a:prstGeom>
          <a:noFill/>
        </p:spPr>
        <p:txBody>
          <a:bodyPr wrap="none" rtlCol="0">
            <a:spAutoFit/>
          </a:bodyPr>
          <a:lstStyle/>
          <a:p>
            <a:r>
              <a:rPr lang="en-US" dirty="0">
                <a:solidFill>
                  <a:srgbClr val="FF0000"/>
                </a:solidFill>
              </a:rPr>
              <a:t>Last value at 99Hz, not 100!</a:t>
            </a:r>
          </a:p>
        </p:txBody>
      </p:sp>
      <p:cxnSp>
        <p:nvCxnSpPr>
          <p:cNvPr id="9" name="Straight Arrow Connector 8"/>
          <p:cNvCxnSpPr/>
          <p:nvPr/>
        </p:nvCxnSpPr>
        <p:spPr>
          <a:xfrm flipH="1">
            <a:off x="7504029" y="4952999"/>
            <a:ext cx="551400" cy="11752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5"/>
          <a:stretch>
            <a:fillRect/>
          </a:stretch>
        </p:blipFill>
        <p:spPr>
          <a:xfrm>
            <a:off x="1006928" y="4172429"/>
            <a:ext cx="3006031" cy="2254801"/>
          </a:xfrm>
          <a:prstGeom prst="rect">
            <a:avLst/>
          </a:prstGeom>
        </p:spPr>
      </p:pic>
      <p:sp>
        <p:nvSpPr>
          <p:cNvPr id="11" name="TextBox 10"/>
          <p:cNvSpPr txBox="1"/>
          <p:nvPr/>
        </p:nvSpPr>
        <p:spPr>
          <a:xfrm>
            <a:off x="1657897" y="3888540"/>
            <a:ext cx="3082832" cy="369332"/>
          </a:xfrm>
          <a:prstGeom prst="rect">
            <a:avLst/>
          </a:prstGeom>
          <a:noFill/>
        </p:spPr>
        <p:txBody>
          <a:bodyPr wrap="none" rtlCol="0">
            <a:spAutoFit/>
          </a:bodyPr>
          <a:lstStyle/>
          <a:p>
            <a:r>
              <a:rPr lang="en-US" dirty="0">
                <a:solidFill>
                  <a:srgbClr val="FF0000"/>
                </a:solidFill>
              </a:rPr>
              <a:t>Last value at 0.99sec, not 1.00!</a:t>
            </a:r>
          </a:p>
        </p:txBody>
      </p:sp>
      <p:cxnSp>
        <p:nvCxnSpPr>
          <p:cNvPr id="12" name="Straight Arrow Connector 11"/>
          <p:cNvCxnSpPr/>
          <p:nvPr/>
        </p:nvCxnSpPr>
        <p:spPr>
          <a:xfrm flipH="1">
            <a:off x="3677460" y="4257872"/>
            <a:ext cx="366179" cy="12449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6875" y="6128225"/>
            <a:ext cx="1738746" cy="369332"/>
          </a:xfrm>
          <a:prstGeom prst="rect">
            <a:avLst/>
          </a:prstGeom>
          <a:noFill/>
        </p:spPr>
        <p:txBody>
          <a:bodyPr wrap="none" rtlCol="0">
            <a:spAutoFit/>
          </a:bodyPr>
          <a:lstStyle/>
          <a:p>
            <a:r>
              <a:rPr lang="en-US" dirty="0">
                <a:solidFill>
                  <a:srgbClr val="FF0000"/>
                </a:solidFill>
              </a:rPr>
              <a:t>First value at t=0</a:t>
            </a:r>
          </a:p>
        </p:txBody>
      </p:sp>
      <p:cxnSp>
        <p:nvCxnSpPr>
          <p:cNvPr id="16" name="Straight Arrow Connector 15"/>
          <p:cNvCxnSpPr/>
          <p:nvPr/>
        </p:nvCxnSpPr>
        <p:spPr>
          <a:xfrm flipV="1">
            <a:off x="799148" y="5291096"/>
            <a:ext cx="614786" cy="8356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611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138552" y="1866431"/>
            <a:ext cx="8853048" cy="2254801"/>
          </a:xfrm>
          <a:prstGeom prst="rect">
            <a:avLst/>
          </a:prstGeom>
        </p:spPr>
      </p:pic>
      <p:sp>
        <p:nvSpPr>
          <p:cNvPr id="11" name="TextBox 10"/>
          <p:cNvSpPr txBox="1"/>
          <p:nvPr/>
        </p:nvSpPr>
        <p:spPr>
          <a:xfrm>
            <a:off x="4419600" y="4640958"/>
            <a:ext cx="3877728" cy="646331"/>
          </a:xfrm>
          <a:prstGeom prst="rect">
            <a:avLst/>
          </a:prstGeom>
          <a:noFill/>
        </p:spPr>
        <p:txBody>
          <a:bodyPr wrap="none" rtlCol="0">
            <a:spAutoFit/>
          </a:bodyPr>
          <a:lstStyle/>
          <a:p>
            <a:r>
              <a:rPr lang="en-US" dirty="0">
                <a:solidFill>
                  <a:srgbClr val="FF0000"/>
                </a:solidFill>
              </a:rPr>
              <a:t>100th value starts at t=0.99sec,</a:t>
            </a:r>
          </a:p>
          <a:p>
            <a:r>
              <a:rPr lang="en-US" dirty="0">
                <a:solidFill>
                  <a:srgbClr val="FF0000"/>
                </a:solidFill>
              </a:rPr>
              <a:t>Staircase “step” extends until t=1.00sec</a:t>
            </a:r>
          </a:p>
        </p:txBody>
      </p:sp>
      <p:cxnSp>
        <p:nvCxnSpPr>
          <p:cNvPr id="12" name="Straight Arrow Connector 11"/>
          <p:cNvCxnSpPr/>
          <p:nvPr/>
        </p:nvCxnSpPr>
        <p:spPr>
          <a:xfrm flipV="1">
            <a:off x="6499322" y="3200400"/>
            <a:ext cx="1615978" cy="14278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0" y="4050561"/>
            <a:ext cx="3574761" cy="646331"/>
          </a:xfrm>
          <a:prstGeom prst="rect">
            <a:avLst/>
          </a:prstGeom>
          <a:noFill/>
        </p:spPr>
        <p:txBody>
          <a:bodyPr wrap="none" rtlCol="0">
            <a:spAutoFit/>
          </a:bodyPr>
          <a:lstStyle/>
          <a:p>
            <a:r>
              <a:rPr lang="en-US" dirty="0">
                <a:solidFill>
                  <a:srgbClr val="FF0000"/>
                </a:solidFill>
              </a:rPr>
              <a:t>First value starts at t=0</a:t>
            </a:r>
          </a:p>
          <a:p>
            <a:r>
              <a:rPr lang="en-US" dirty="0">
                <a:solidFill>
                  <a:srgbClr val="FF0000"/>
                </a:solidFill>
              </a:rPr>
              <a:t>Staircase “step” extends until t=0.01</a:t>
            </a:r>
          </a:p>
        </p:txBody>
      </p:sp>
      <p:cxnSp>
        <p:nvCxnSpPr>
          <p:cNvPr id="16" name="Straight Arrow Connector 15"/>
          <p:cNvCxnSpPr/>
          <p:nvPr/>
        </p:nvCxnSpPr>
        <p:spPr>
          <a:xfrm flipV="1">
            <a:off x="800100" y="2941897"/>
            <a:ext cx="467212" cy="11793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itle 17"/>
          <p:cNvSpPr>
            <a:spLocks noGrp="1"/>
          </p:cNvSpPr>
          <p:nvPr>
            <p:ph type="title"/>
          </p:nvPr>
        </p:nvSpPr>
        <p:spPr/>
        <p:txBody>
          <a:bodyPr>
            <a:normAutofit/>
          </a:bodyPr>
          <a:lstStyle/>
          <a:p>
            <a:r>
              <a:rPr lang="en-US" dirty="0"/>
              <a:t>We’re not actually missing last time point. See staircase plot:</a:t>
            </a:r>
          </a:p>
        </p:txBody>
      </p:sp>
    </p:spTree>
    <p:extLst>
      <p:ext uri="{BB962C8B-B14F-4D97-AF65-F5344CB8AC3E}">
        <p14:creationId xmlns:p14="http://schemas.microsoft.com/office/powerpoint/2010/main" val="1978547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way to look at Fourier transform</a:t>
            </a:r>
          </a:p>
        </p:txBody>
      </p:sp>
      <p:sp>
        <p:nvSpPr>
          <p:cNvPr id="3" name="Content Placeholder 2"/>
          <p:cNvSpPr>
            <a:spLocks noGrp="1"/>
          </p:cNvSpPr>
          <p:nvPr>
            <p:ph idx="1"/>
          </p:nvPr>
        </p:nvSpPr>
        <p:spPr/>
        <p:txBody>
          <a:bodyPr/>
          <a:lstStyle/>
          <a:p>
            <a:endParaRPr lang="en-US" dirty="0"/>
          </a:p>
          <a:p>
            <a:r>
              <a:rPr lang="en-US" dirty="0"/>
              <a:t>Twenty minute video …</a:t>
            </a:r>
          </a:p>
          <a:p>
            <a:endParaRPr lang="en-US" dirty="0"/>
          </a:p>
          <a:p>
            <a:r>
              <a:rPr lang="en-US" dirty="0">
                <a:hlinkClick r:id="rId2"/>
              </a:rPr>
              <a:t>https://www.youtube.com/watch?v=spUNpyF58BY&amp;t=9s</a:t>
            </a:r>
            <a:endParaRPr lang="en-US" dirty="0"/>
          </a:p>
        </p:txBody>
      </p:sp>
    </p:spTree>
    <p:extLst>
      <p:ext uri="{BB962C8B-B14F-4D97-AF65-F5344CB8AC3E}">
        <p14:creationId xmlns:p14="http://schemas.microsoft.com/office/powerpoint/2010/main" val="1641203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1325563"/>
          </a:xfrm>
        </p:spPr>
        <p:txBody>
          <a:bodyPr>
            <a:normAutofit/>
          </a:bodyPr>
          <a:lstStyle/>
          <a:p>
            <a:r>
              <a:rPr lang="en-US" dirty="0"/>
              <a:t>Convolution conceptualization #3:</a:t>
            </a:r>
          </a:p>
        </p:txBody>
      </p:sp>
      <p:sp>
        <p:nvSpPr>
          <p:cNvPr id="3" name="Content Placeholder 2"/>
          <p:cNvSpPr>
            <a:spLocks noGrp="1"/>
          </p:cNvSpPr>
          <p:nvPr>
            <p:ph idx="1"/>
          </p:nvPr>
        </p:nvSpPr>
        <p:spPr>
          <a:xfrm>
            <a:off x="628650" y="1562100"/>
            <a:ext cx="7886700" cy="4914900"/>
          </a:xfrm>
        </p:spPr>
        <p:txBody>
          <a:bodyPr>
            <a:normAutofit/>
          </a:bodyPr>
          <a:lstStyle/>
          <a:p>
            <a:r>
              <a:rPr lang="en-US" dirty="0"/>
              <a:t>Make polynomial having coefficients </a:t>
            </a:r>
            <a:r>
              <a:rPr lang="en-US" i="1" dirty="0"/>
              <a:t>f</a:t>
            </a:r>
            <a:r>
              <a:rPr lang="en-US" dirty="0"/>
              <a:t>, </a:t>
            </a:r>
            <a:r>
              <a:rPr lang="en-US" i="1" dirty="0"/>
              <a:t>g</a:t>
            </a:r>
            <a:r>
              <a:rPr lang="en-US" dirty="0"/>
              <a:t>:</a:t>
            </a:r>
          </a:p>
          <a:p>
            <a:endParaRPr lang="en-US" dirty="0"/>
          </a:p>
          <a:p>
            <a:r>
              <a:rPr lang="en-US" i="1" dirty="0"/>
              <a:t>F</a:t>
            </a:r>
            <a:r>
              <a:rPr lang="en-US" dirty="0"/>
              <a:t>(z) = </a:t>
            </a:r>
            <a:r>
              <a:rPr lang="en-US" i="1" dirty="0"/>
              <a:t>f</a:t>
            </a:r>
            <a:r>
              <a:rPr lang="en-US" baseline="-25000" dirty="0"/>
              <a:t>0</a:t>
            </a:r>
            <a:r>
              <a:rPr lang="en-US" dirty="0"/>
              <a:t> + </a:t>
            </a:r>
            <a:r>
              <a:rPr lang="en-US" i="1" dirty="0"/>
              <a:t>f</a:t>
            </a:r>
            <a:r>
              <a:rPr lang="en-US" baseline="-25000" dirty="0"/>
              <a:t>1</a:t>
            </a:r>
            <a:r>
              <a:rPr lang="en-US" dirty="0"/>
              <a:t>x + </a:t>
            </a:r>
            <a:r>
              <a:rPr lang="en-US" i="1" dirty="0"/>
              <a:t>f</a:t>
            </a:r>
            <a:r>
              <a:rPr lang="en-US" baseline="-25000" dirty="0"/>
              <a:t>2</a:t>
            </a:r>
            <a:r>
              <a:rPr lang="en-US" dirty="0"/>
              <a:t>x</a:t>
            </a:r>
            <a:r>
              <a:rPr lang="en-US" baseline="30000" dirty="0"/>
              <a:t>2</a:t>
            </a:r>
            <a:r>
              <a:rPr lang="en-US" dirty="0"/>
              <a:t> + </a:t>
            </a:r>
            <a:r>
              <a:rPr lang="en-US" i="1" dirty="0"/>
              <a:t>f</a:t>
            </a:r>
            <a:r>
              <a:rPr lang="en-US" baseline="-25000" dirty="0"/>
              <a:t>3</a:t>
            </a:r>
            <a:r>
              <a:rPr lang="en-US" dirty="0"/>
              <a:t>x</a:t>
            </a:r>
            <a:r>
              <a:rPr lang="en-US" baseline="30000" dirty="0"/>
              <a:t>3</a:t>
            </a:r>
            <a:r>
              <a:rPr lang="en-US" dirty="0"/>
              <a:t> + …</a:t>
            </a:r>
          </a:p>
          <a:p>
            <a:r>
              <a:rPr lang="en-US" i="1" dirty="0"/>
              <a:t>G</a:t>
            </a:r>
            <a:r>
              <a:rPr lang="en-US" dirty="0"/>
              <a:t>(z) = </a:t>
            </a:r>
            <a:r>
              <a:rPr lang="en-US" i="1" dirty="0"/>
              <a:t>g</a:t>
            </a:r>
            <a:r>
              <a:rPr lang="en-US" baseline="-25000" dirty="0"/>
              <a:t>0</a:t>
            </a:r>
            <a:r>
              <a:rPr lang="en-US" dirty="0"/>
              <a:t> + </a:t>
            </a:r>
            <a:r>
              <a:rPr lang="en-US" i="1" dirty="0"/>
              <a:t>g</a:t>
            </a:r>
            <a:r>
              <a:rPr lang="en-US" baseline="-25000" dirty="0"/>
              <a:t>1</a:t>
            </a:r>
            <a:r>
              <a:rPr lang="en-US" dirty="0"/>
              <a:t>x + </a:t>
            </a:r>
            <a:r>
              <a:rPr lang="en-US" i="1" dirty="0"/>
              <a:t>g</a:t>
            </a:r>
            <a:r>
              <a:rPr lang="en-US" baseline="-25000" dirty="0"/>
              <a:t>2</a:t>
            </a:r>
            <a:r>
              <a:rPr lang="en-US" dirty="0"/>
              <a:t>x</a:t>
            </a:r>
            <a:r>
              <a:rPr lang="en-US" baseline="30000" dirty="0"/>
              <a:t>2</a:t>
            </a:r>
            <a:r>
              <a:rPr lang="en-US" dirty="0"/>
              <a:t> + </a:t>
            </a:r>
            <a:r>
              <a:rPr lang="en-US" i="1" dirty="0"/>
              <a:t>g</a:t>
            </a:r>
            <a:r>
              <a:rPr lang="en-US" baseline="-25000" dirty="0"/>
              <a:t>3</a:t>
            </a:r>
            <a:r>
              <a:rPr lang="en-US" dirty="0"/>
              <a:t>x</a:t>
            </a:r>
            <a:r>
              <a:rPr lang="en-US" baseline="30000" dirty="0"/>
              <a:t>3</a:t>
            </a:r>
            <a:r>
              <a:rPr lang="en-US" dirty="0"/>
              <a:t> + …</a:t>
            </a:r>
          </a:p>
          <a:p>
            <a:endParaRPr lang="en-US" dirty="0"/>
          </a:p>
          <a:p>
            <a:r>
              <a:rPr lang="en-US" dirty="0"/>
              <a:t>(We omit negative time values for now)</a:t>
            </a:r>
          </a:p>
          <a:p>
            <a:endParaRPr lang="en-US" dirty="0"/>
          </a:p>
          <a:p>
            <a:r>
              <a:rPr lang="en-US" dirty="0"/>
              <a:t>This is the “z” transform. Converts a list of numbers into a function of “z” having those numbers as coefficients of z</a:t>
            </a:r>
            <a:r>
              <a:rPr lang="en-US" baseline="30000" dirty="0"/>
              <a:t>0</a:t>
            </a:r>
            <a:r>
              <a:rPr lang="en-US" dirty="0"/>
              <a:t>, z</a:t>
            </a:r>
            <a:r>
              <a:rPr lang="en-US" baseline="30000" dirty="0"/>
              <a:t>1</a:t>
            </a:r>
            <a:r>
              <a:rPr lang="en-US" dirty="0"/>
              <a:t>, z</a:t>
            </a:r>
            <a:r>
              <a:rPr lang="en-US" baseline="30000" dirty="0"/>
              <a:t>2</a:t>
            </a:r>
            <a:r>
              <a:rPr lang="en-US" dirty="0"/>
              <a:t>, z</a:t>
            </a:r>
            <a:r>
              <a:rPr lang="en-US" baseline="30000" dirty="0"/>
              <a:t>3</a:t>
            </a:r>
            <a:r>
              <a:rPr lang="en-US" dirty="0"/>
              <a:t>, z</a:t>
            </a:r>
            <a:r>
              <a:rPr lang="en-US" baseline="30000" dirty="0"/>
              <a:t>4</a:t>
            </a:r>
            <a:r>
              <a:rPr lang="en-US" dirty="0"/>
              <a:t>, …</a:t>
            </a:r>
          </a:p>
          <a:p>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endParaRPr lang="en-US" b="0" dirty="0">
              <a:latin typeface="Cambria Math" panose="02040503050406030204" pitchFamily="18" charset="0"/>
            </a:endParaRPr>
          </a:p>
        </p:txBody>
      </p:sp>
    </p:spTree>
    <p:extLst>
      <p:ext uri="{BB962C8B-B14F-4D97-AF65-F5344CB8AC3E}">
        <p14:creationId xmlns:p14="http://schemas.microsoft.com/office/powerpoint/2010/main" val="3557067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1325563"/>
          </a:xfrm>
        </p:spPr>
        <p:txBody>
          <a:bodyPr>
            <a:normAutofit/>
          </a:bodyPr>
          <a:lstStyle/>
          <a:p>
            <a:endParaRPr lang="en-US" dirty="0"/>
          </a:p>
        </p:txBody>
      </p:sp>
      <p:sp>
        <p:nvSpPr>
          <p:cNvPr id="3" name="Content Placeholder 2"/>
          <p:cNvSpPr>
            <a:spLocks noGrp="1"/>
          </p:cNvSpPr>
          <p:nvPr>
            <p:ph idx="1"/>
          </p:nvPr>
        </p:nvSpPr>
        <p:spPr>
          <a:xfrm>
            <a:off x="628650" y="1562100"/>
            <a:ext cx="7886700" cy="4914900"/>
          </a:xfrm>
        </p:spPr>
        <p:txBody>
          <a:bodyPr>
            <a:normAutofit/>
          </a:bodyPr>
          <a:lstStyle/>
          <a:p>
            <a:r>
              <a:rPr lang="en-US" dirty="0"/>
              <a:t>By historical convention, we use “z” instead of “x”, but same idea:</a:t>
            </a:r>
          </a:p>
          <a:p>
            <a:endParaRPr lang="en-US" dirty="0"/>
          </a:p>
          <a:p>
            <a:r>
              <a:rPr lang="en-US" i="1" dirty="0"/>
              <a:t>F</a:t>
            </a:r>
            <a:r>
              <a:rPr lang="en-US" dirty="0"/>
              <a:t>(z) = </a:t>
            </a:r>
            <a:r>
              <a:rPr lang="en-US" i="1" dirty="0"/>
              <a:t>f</a:t>
            </a:r>
            <a:r>
              <a:rPr lang="en-US" baseline="-25000" dirty="0"/>
              <a:t>0</a:t>
            </a:r>
            <a:r>
              <a:rPr lang="en-US" dirty="0"/>
              <a:t> + </a:t>
            </a:r>
            <a:r>
              <a:rPr lang="en-US" i="1" dirty="0"/>
              <a:t>f</a:t>
            </a:r>
            <a:r>
              <a:rPr lang="en-US" baseline="-25000" dirty="0"/>
              <a:t>1</a:t>
            </a:r>
            <a:r>
              <a:rPr lang="en-US" dirty="0"/>
              <a:t>z + </a:t>
            </a:r>
            <a:r>
              <a:rPr lang="en-US" i="1" dirty="0"/>
              <a:t>f</a:t>
            </a:r>
            <a:r>
              <a:rPr lang="en-US" baseline="-25000" dirty="0"/>
              <a:t>2</a:t>
            </a:r>
            <a:r>
              <a:rPr lang="en-US" dirty="0"/>
              <a:t>z</a:t>
            </a:r>
            <a:r>
              <a:rPr lang="en-US" baseline="30000" dirty="0"/>
              <a:t>2</a:t>
            </a:r>
            <a:r>
              <a:rPr lang="en-US" dirty="0"/>
              <a:t> + </a:t>
            </a:r>
            <a:r>
              <a:rPr lang="en-US" i="1" dirty="0"/>
              <a:t>f</a:t>
            </a:r>
            <a:r>
              <a:rPr lang="en-US" baseline="-25000" dirty="0"/>
              <a:t>3</a:t>
            </a:r>
            <a:r>
              <a:rPr lang="en-US" dirty="0"/>
              <a:t>z</a:t>
            </a:r>
            <a:r>
              <a:rPr lang="en-US" baseline="30000" dirty="0"/>
              <a:t>3</a:t>
            </a:r>
            <a:r>
              <a:rPr lang="en-US" dirty="0"/>
              <a:t> + …</a:t>
            </a:r>
          </a:p>
          <a:p>
            <a:r>
              <a:rPr lang="en-US" i="1" dirty="0"/>
              <a:t>G</a:t>
            </a:r>
            <a:r>
              <a:rPr lang="en-US" dirty="0"/>
              <a:t>(z) = </a:t>
            </a:r>
            <a:r>
              <a:rPr lang="en-US" i="1" dirty="0"/>
              <a:t>g</a:t>
            </a:r>
            <a:r>
              <a:rPr lang="en-US" baseline="-25000" dirty="0"/>
              <a:t>0</a:t>
            </a:r>
            <a:r>
              <a:rPr lang="en-US" dirty="0"/>
              <a:t> + </a:t>
            </a:r>
            <a:r>
              <a:rPr lang="en-US" i="1" dirty="0"/>
              <a:t>g</a:t>
            </a:r>
            <a:r>
              <a:rPr lang="en-US" baseline="-25000" dirty="0"/>
              <a:t>1</a:t>
            </a:r>
            <a:r>
              <a:rPr lang="en-US" dirty="0"/>
              <a:t>z + </a:t>
            </a:r>
            <a:r>
              <a:rPr lang="en-US" i="1" dirty="0"/>
              <a:t>g</a:t>
            </a:r>
            <a:r>
              <a:rPr lang="en-US" baseline="-25000" dirty="0"/>
              <a:t>2</a:t>
            </a:r>
            <a:r>
              <a:rPr lang="en-US" dirty="0"/>
              <a:t>z</a:t>
            </a:r>
            <a:r>
              <a:rPr lang="en-US" baseline="30000" dirty="0"/>
              <a:t>2</a:t>
            </a:r>
            <a:r>
              <a:rPr lang="en-US" dirty="0"/>
              <a:t> + </a:t>
            </a:r>
            <a:r>
              <a:rPr lang="en-US" i="1" dirty="0"/>
              <a:t>g</a:t>
            </a:r>
            <a:r>
              <a:rPr lang="en-US" baseline="-25000" dirty="0"/>
              <a:t>3</a:t>
            </a:r>
            <a:r>
              <a:rPr lang="en-US" dirty="0"/>
              <a:t>z</a:t>
            </a:r>
            <a:r>
              <a:rPr lang="en-US" baseline="30000" dirty="0"/>
              <a:t>3</a:t>
            </a:r>
            <a:r>
              <a:rPr lang="en-US" dirty="0"/>
              <a:t> + …</a:t>
            </a:r>
          </a:p>
          <a:p>
            <a:endParaRPr lang="en-US" dirty="0"/>
          </a:p>
          <a:p>
            <a:r>
              <a:rPr lang="en-US" dirty="0"/>
              <a:t>This is the “z” transform. Converts a list of numbers into a function of “z”.</a:t>
            </a:r>
          </a:p>
          <a:p>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endParaRPr lang="en-US" b="0" dirty="0">
              <a:latin typeface="Cambria Math" panose="02040503050406030204" pitchFamily="18" charset="0"/>
            </a:endParaRPr>
          </a:p>
        </p:txBody>
      </p:sp>
    </p:spTree>
    <p:extLst>
      <p:ext uri="{BB962C8B-B14F-4D97-AF65-F5344CB8AC3E}">
        <p14:creationId xmlns:p14="http://schemas.microsoft.com/office/powerpoint/2010/main" val="3422010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19293"/>
            <a:ext cx="8648700" cy="909408"/>
          </a:xfrm>
        </p:spPr>
        <p:txBody>
          <a:bodyPr/>
          <a:lstStyle/>
          <a:p>
            <a:r>
              <a:rPr lang="en-US" dirty="0"/>
              <a:t>Multiply F(z)G(z):</a:t>
            </a:r>
          </a:p>
        </p:txBody>
      </p:sp>
      <p:sp>
        <p:nvSpPr>
          <p:cNvPr id="3" name="Content Placeholder 2"/>
          <p:cNvSpPr>
            <a:spLocks noGrp="1"/>
          </p:cNvSpPr>
          <p:nvPr>
            <p:ph idx="1"/>
          </p:nvPr>
        </p:nvSpPr>
        <p:spPr>
          <a:xfrm>
            <a:off x="190500" y="1028701"/>
            <a:ext cx="8648700" cy="5316767"/>
          </a:xfrm>
        </p:spPr>
        <p:txBody>
          <a:bodyPr>
            <a:noAutofit/>
          </a:bodyPr>
          <a:lstStyle/>
          <a:p>
            <a:pPr marL="0" indent="0">
              <a:buNone/>
            </a:pPr>
            <a:r>
              <a:rPr lang="en-US" sz="2400" dirty="0">
                <a:solidFill>
                  <a:srgbClr val="FF0000"/>
                </a:solidFill>
              </a:rPr>
              <a:t>F(z)</a:t>
            </a:r>
            <a:r>
              <a:rPr lang="en-US" sz="2400" dirty="0"/>
              <a:t> = </a:t>
            </a:r>
            <a:r>
              <a:rPr lang="en-US" sz="2400" dirty="0">
                <a:solidFill>
                  <a:srgbClr val="FF0000"/>
                </a:solidFill>
              </a:rPr>
              <a:t>f</a:t>
            </a:r>
            <a:r>
              <a:rPr lang="en-US" sz="2400" baseline="-25000" dirty="0">
                <a:solidFill>
                  <a:srgbClr val="FF0000"/>
                </a:solidFill>
              </a:rPr>
              <a:t>0</a:t>
            </a:r>
            <a:r>
              <a:rPr lang="en-US" sz="2400" dirty="0"/>
              <a:t> + </a:t>
            </a:r>
            <a:r>
              <a:rPr lang="en-US" sz="2400" dirty="0">
                <a:solidFill>
                  <a:schemeClr val="accent2"/>
                </a:solidFill>
              </a:rPr>
              <a:t>f</a:t>
            </a:r>
            <a:r>
              <a:rPr lang="en-US" sz="2400" baseline="-25000" dirty="0">
                <a:solidFill>
                  <a:schemeClr val="accent2"/>
                </a:solidFill>
              </a:rPr>
              <a:t>1</a:t>
            </a:r>
            <a:r>
              <a:rPr lang="en-US" sz="2400" dirty="0">
                <a:solidFill>
                  <a:schemeClr val="accent2"/>
                </a:solidFill>
              </a:rPr>
              <a:t>z</a:t>
            </a:r>
            <a:r>
              <a:rPr lang="en-US" sz="2400" dirty="0"/>
              <a:t> + </a:t>
            </a:r>
            <a:r>
              <a:rPr lang="en-US" sz="2400" dirty="0">
                <a:solidFill>
                  <a:schemeClr val="accent4">
                    <a:lumMod val="75000"/>
                  </a:schemeClr>
                </a:solidFill>
              </a:rPr>
              <a:t>f</a:t>
            </a:r>
            <a:r>
              <a:rPr lang="en-US" sz="2400" baseline="-25000" dirty="0">
                <a:solidFill>
                  <a:schemeClr val="accent4">
                    <a:lumMod val="75000"/>
                  </a:schemeClr>
                </a:solidFill>
              </a:rPr>
              <a:t>2</a:t>
            </a:r>
            <a:r>
              <a:rPr lang="en-US" sz="2400" dirty="0">
                <a:solidFill>
                  <a:schemeClr val="accent4">
                    <a:lumMod val="75000"/>
                  </a:schemeClr>
                </a:solidFill>
              </a:rPr>
              <a:t>z</a:t>
            </a:r>
            <a:r>
              <a:rPr lang="en-US" sz="2400" baseline="30000" dirty="0">
                <a:solidFill>
                  <a:schemeClr val="accent4">
                    <a:lumMod val="75000"/>
                  </a:schemeClr>
                </a:solidFill>
              </a:rPr>
              <a:t>2</a:t>
            </a:r>
            <a:r>
              <a:rPr lang="en-US" sz="2400" dirty="0"/>
              <a:t> + </a:t>
            </a:r>
            <a:r>
              <a:rPr lang="en-US" sz="2400" dirty="0">
                <a:solidFill>
                  <a:schemeClr val="accent6">
                    <a:lumMod val="75000"/>
                  </a:schemeClr>
                </a:solidFill>
              </a:rPr>
              <a:t>f</a:t>
            </a:r>
            <a:r>
              <a:rPr lang="en-US" sz="2400" baseline="-25000" dirty="0">
                <a:solidFill>
                  <a:schemeClr val="accent6">
                    <a:lumMod val="75000"/>
                  </a:schemeClr>
                </a:solidFill>
              </a:rPr>
              <a:t>3</a:t>
            </a:r>
            <a:r>
              <a:rPr lang="en-US" sz="2400" dirty="0">
                <a:solidFill>
                  <a:schemeClr val="accent6">
                    <a:lumMod val="75000"/>
                  </a:schemeClr>
                </a:solidFill>
              </a:rPr>
              <a:t>z</a:t>
            </a:r>
            <a:r>
              <a:rPr lang="en-US" sz="2400" baseline="30000" dirty="0">
                <a:solidFill>
                  <a:schemeClr val="accent6">
                    <a:lumMod val="75000"/>
                  </a:schemeClr>
                </a:solidFill>
              </a:rPr>
              <a:t>3</a:t>
            </a:r>
            <a:r>
              <a:rPr lang="en-US" sz="2400" dirty="0"/>
              <a:t> + …</a:t>
            </a:r>
          </a:p>
          <a:p>
            <a:pPr marL="0" indent="0">
              <a:buNone/>
            </a:pPr>
            <a:r>
              <a:rPr lang="en-US" sz="2400" dirty="0"/>
              <a:t>G(z) = g</a:t>
            </a:r>
            <a:r>
              <a:rPr lang="en-US" sz="2400" baseline="-25000" dirty="0"/>
              <a:t>0</a:t>
            </a:r>
            <a:r>
              <a:rPr lang="en-US" sz="2400" dirty="0"/>
              <a:t> + g</a:t>
            </a:r>
            <a:r>
              <a:rPr lang="en-US" sz="2400" baseline="-25000" dirty="0"/>
              <a:t>1</a:t>
            </a:r>
            <a:r>
              <a:rPr lang="en-US" sz="2400" dirty="0"/>
              <a:t>z + g</a:t>
            </a:r>
            <a:r>
              <a:rPr lang="en-US" sz="2400" baseline="-25000" dirty="0"/>
              <a:t>2</a:t>
            </a:r>
            <a:r>
              <a:rPr lang="en-US" sz="2400" dirty="0"/>
              <a:t>z</a:t>
            </a:r>
            <a:r>
              <a:rPr lang="en-US" sz="2400" baseline="30000" dirty="0"/>
              <a:t>2</a:t>
            </a:r>
            <a:r>
              <a:rPr lang="en-US" sz="2400" dirty="0"/>
              <a:t> + g</a:t>
            </a:r>
            <a:r>
              <a:rPr lang="en-US" sz="2400" baseline="-25000" dirty="0"/>
              <a:t>3</a:t>
            </a:r>
            <a:r>
              <a:rPr lang="en-US" sz="2400" dirty="0"/>
              <a:t>z</a:t>
            </a:r>
            <a:r>
              <a:rPr lang="en-US" sz="2400" baseline="30000" dirty="0"/>
              <a:t>3</a:t>
            </a:r>
            <a:r>
              <a:rPr lang="en-US" sz="2400" dirty="0"/>
              <a:t> + …</a:t>
            </a:r>
          </a:p>
          <a:p>
            <a:pPr marL="0" indent="0">
              <a:buNone/>
            </a:pPr>
            <a:endParaRPr lang="en-US" sz="2400" dirty="0"/>
          </a:p>
          <a:p>
            <a:pPr marL="0" indent="0">
              <a:buNone/>
            </a:pPr>
            <a:r>
              <a:rPr lang="en-US" sz="2400" dirty="0"/>
              <a:t>Use distributive property:</a:t>
            </a:r>
          </a:p>
          <a:p>
            <a:pPr marL="0" indent="0">
              <a:buNone/>
            </a:pPr>
            <a:r>
              <a:rPr lang="en-US" sz="2400" dirty="0"/>
              <a:t>	 (</a:t>
            </a:r>
            <a:r>
              <a:rPr lang="en-US" sz="2400" dirty="0">
                <a:solidFill>
                  <a:srgbClr val="FF0000"/>
                </a:solidFill>
              </a:rPr>
              <a:t>X</a:t>
            </a:r>
            <a:r>
              <a:rPr lang="en-US" sz="2400" dirty="0"/>
              <a:t> + </a:t>
            </a:r>
            <a:r>
              <a:rPr lang="en-US" sz="2400" dirty="0">
                <a:solidFill>
                  <a:schemeClr val="accent2"/>
                </a:solidFill>
              </a:rPr>
              <a:t>Y</a:t>
            </a:r>
            <a:r>
              <a:rPr lang="en-US" sz="2400" dirty="0"/>
              <a:t> +</a:t>
            </a:r>
            <a:r>
              <a:rPr lang="en-US" sz="2400" dirty="0">
                <a:solidFill>
                  <a:schemeClr val="accent2"/>
                </a:solidFill>
              </a:rPr>
              <a:t> </a:t>
            </a:r>
            <a:r>
              <a:rPr lang="en-US" sz="2400" dirty="0">
                <a:solidFill>
                  <a:schemeClr val="accent4">
                    <a:lumMod val="75000"/>
                  </a:schemeClr>
                </a:solidFill>
              </a:rPr>
              <a:t>Z</a:t>
            </a:r>
            <a:r>
              <a:rPr lang="en-US" sz="2400" dirty="0"/>
              <a:t> + </a:t>
            </a:r>
            <a:r>
              <a:rPr lang="en-US" sz="2400" dirty="0">
                <a:solidFill>
                  <a:schemeClr val="accent6">
                    <a:lumMod val="75000"/>
                  </a:schemeClr>
                </a:solidFill>
              </a:rPr>
              <a:t>W</a:t>
            </a:r>
            <a:r>
              <a:rPr lang="en-US" sz="2400" dirty="0"/>
              <a:t> + …)*A = </a:t>
            </a:r>
            <a:r>
              <a:rPr lang="en-US" sz="2400" dirty="0">
                <a:solidFill>
                  <a:srgbClr val="FF0000"/>
                </a:solidFill>
              </a:rPr>
              <a:t>X</a:t>
            </a:r>
            <a:r>
              <a:rPr lang="en-US" sz="2400" dirty="0"/>
              <a:t>A + </a:t>
            </a:r>
            <a:r>
              <a:rPr lang="en-US" sz="2400" dirty="0">
                <a:solidFill>
                  <a:schemeClr val="accent2"/>
                </a:solidFill>
              </a:rPr>
              <a:t>Y</a:t>
            </a:r>
            <a:r>
              <a:rPr lang="en-US" sz="2400" dirty="0"/>
              <a:t>A</a:t>
            </a:r>
            <a:r>
              <a:rPr lang="en-US" sz="2400" dirty="0">
                <a:solidFill>
                  <a:schemeClr val="accent2"/>
                </a:solidFill>
              </a:rPr>
              <a:t> </a:t>
            </a:r>
            <a:r>
              <a:rPr lang="en-US" sz="2400" dirty="0"/>
              <a:t>+ </a:t>
            </a:r>
            <a:r>
              <a:rPr lang="en-US" sz="2400" dirty="0">
                <a:solidFill>
                  <a:schemeClr val="accent4">
                    <a:lumMod val="75000"/>
                  </a:schemeClr>
                </a:solidFill>
              </a:rPr>
              <a:t>Z</a:t>
            </a:r>
            <a:r>
              <a:rPr lang="en-US" sz="2400" dirty="0"/>
              <a:t>A + </a:t>
            </a:r>
            <a:r>
              <a:rPr lang="en-US" sz="2400" dirty="0">
                <a:solidFill>
                  <a:schemeClr val="accent6">
                    <a:lumMod val="75000"/>
                  </a:schemeClr>
                </a:solidFill>
              </a:rPr>
              <a:t>W</a:t>
            </a:r>
            <a:r>
              <a:rPr lang="en-US" sz="2400" dirty="0"/>
              <a:t>A + …</a:t>
            </a:r>
          </a:p>
          <a:p>
            <a:pPr marL="0" indent="0">
              <a:buNone/>
            </a:pPr>
            <a:endParaRPr lang="en-US" sz="2400" dirty="0"/>
          </a:p>
          <a:p>
            <a:pPr marL="0" indent="0">
              <a:buNone/>
            </a:pPr>
            <a:r>
              <a:rPr lang="en-US" sz="2400" dirty="0">
                <a:solidFill>
                  <a:srgbClr val="FF0000"/>
                </a:solidFill>
              </a:rPr>
              <a:t>F(z)</a:t>
            </a:r>
            <a:r>
              <a:rPr lang="en-US" sz="2400" dirty="0"/>
              <a:t>G(z) = </a:t>
            </a:r>
            <a:r>
              <a:rPr lang="en-US" sz="2400" dirty="0">
                <a:solidFill>
                  <a:srgbClr val="FF0000"/>
                </a:solidFill>
              </a:rPr>
              <a:t>f</a:t>
            </a:r>
            <a:r>
              <a:rPr lang="en-US" sz="2400" baseline="-25000" dirty="0">
                <a:solidFill>
                  <a:srgbClr val="FF0000"/>
                </a:solidFill>
              </a:rPr>
              <a:t>0</a:t>
            </a:r>
            <a:r>
              <a:rPr lang="en-US" sz="2400" dirty="0"/>
              <a:t>G(z)+ </a:t>
            </a:r>
            <a:r>
              <a:rPr lang="en-US" sz="2400" dirty="0">
                <a:solidFill>
                  <a:schemeClr val="accent2"/>
                </a:solidFill>
              </a:rPr>
              <a:t>f</a:t>
            </a:r>
            <a:r>
              <a:rPr lang="en-US" sz="2400" baseline="-25000" dirty="0">
                <a:solidFill>
                  <a:schemeClr val="accent2"/>
                </a:solidFill>
              </a:rPr>
              <a:t>1</a:t>
            </a:r>
            <a:r>
              <a:rPr lang="en-US" sz="2400" dirty="0">
                <a:solidFill>
                  <a:schemeClr val="accent2"/>
                </a:solidFill>
              </a:rPr>
              <a:t>z</a:t>
            </a:r>
            <a:r>
              <a:rPr lang="en-US" sz="2400" dirty="0"/>
              <a:t>G(z) + </a:t>
            </a:r>
            <a:r>
              <a:rPr lang="en-US" sz="2400" dirty="0">
                <a:solidFill>
                  <a:schemeClr val="accent4">
                    <a:lumMod val="75000"/>
                  </a:schemeClr>
                </a:solidFill>
              </a:rPr>
              <a:t>f</a:t>
            </a:r>
            <a:r>
              <a:rPr lang="en-US" sz="2400" baseline="-25000" dirty="0">
                <a:solidFill>
                  <a:schemeClr val="accent4">
                    <a:lumMod val="75000"/>
                  </a:schemeClr>
                </a:solidFill>
              </a:rPr>
              <a:t>2</a:t>
            </a:r>
            <a:r>
              <a:rPr lang="en-US" sz="2400" dirty="0">
                <a:solidFill>
                  <a:schemeClr val="accent4">
                    <a:lumMod val="75000"/>
                  </a:schemeClr>
                </a:solidFill>
              </a:rPr>
              <a:t>z</a:t>
            </a:r>
            <a:r>
              <a:rPr lang="en-US" sz="2400" baseline="30000" dirty="0">
                <a:solidFill>
                  <a:schemeClr val="accent4">
                    <a:lumMod val="75000"/>
                  </a:schemeClr>
                </a:solidFill>
              </a:rPr>
              <a:t>2</a:t>
            </a:r>
            <a:r>
              <a:rPr lang="en-US" sz="2400" dirty="0"/>
              <a:t>G(z) + </a:t>
            </a:r>
            <a:r>
              <a:rPr lang="en-US" sz="2400" dirty="0">
                <a:solidFill>
                  <a:schemeClr val="accent6">
                    <a:lumMod val="75000"/>
                  </a:schemeClr>
                </a:solidFill>
              </a:rPr>
              <a:t>f</a:t>
            </a:r>
            <a:r>
              <a:rPr lang="en-US" sz="2400" baseline="-25000" dirty="0">
                <a:solidFill>
                  <a:schemeClr val="accent6">
                    <a:lumMod val="75000"/>
                  </a:schemeClr>
                </a:solidFill>
              </a:rPr>
              <a:t>3</a:t>
            </a:r>
            <a:r>
              <a:rPr lang="en-US" sz="2400" dirty="0">
                <a:solidFill>
                  <a:schemeClr val="accent6">
                    <a:lumMod val="75000"/>
                  </a:schemeClr>
                </a:solidFill>
              </a:rPr>
              <a:t>z</a:t>
            </a:r>
            <a:r>
              <a:rPr lang="en-US" sz="2400" baseline="30000" dirty="0">
                <a:solidFill>
                  <a:schemeClr val="accent6">
                    <a:lumMod val="75000"/>
                  </a:schemeClr>
                </a:solidFill>
              </a:rPr>
              <a:t>3</a:t>
            </a:r>
            <a:r>
              <a:rPr lang="en-US" sz="2400" dirty="0"/>
              <a:t>G(z) + …</a:t>
            </a:r>
          </a:p>
          <a:p>
            <a:pPr marL="0" indent="0">
              <a:buNone/>
            </a:pPr>
            <a:endParaRPr lang="en-US" sz="2400" dirty="0"/>
          </a:p>
          <a:p>
            <a:pPr marL="0" indent="0">
              <a:buNone/>
            </a:pPr>
            <a:r>
              <a:rPr lang="en-US" sz="2400" dirty="0"/>
              <a:t>               = </a:t>
            </a:r>
            <a:r>
              <a:rPr lang="en-US" sz="2400" dirty="0">
                <a:solidFill>
                  <a:srgbClr val="FF0000"/>
                </a:solidFill>
              </a:rPr>
              <a:t>f</a:t>
            </a:r>
            <a:r>
              <a:rPr lang="en-US" sz="2400" baseline="-25000" dirty="0">
                <a:solidFill>
                  <a:srgbClr val="FF0000"/>
                </a:solidFill>
              </a:rPr>
              <a:t>0</a:t>
            </a:r>
            <a:r>
              <a:rPr lang="en-US" sz="2400" dirty="0"/>
              <a:t>(g</a:t>
            </a:r>
            <a:r>
              <a:rPr lang="en-US" sz="2400" baseline="-25000" dirty="0"/>
              <a:t>0</a:t>
            </a:r>
            <a:r>
              <a:rPr lang="en-US" sz="2400" dirty="0"/>
              <a:t> + g</a:t>
            </a:r>
            <a:r>
              <a:rPr lang="en-US" sz="2400" baseline="-25000" dirty="0"/>
              <a:t>1</a:t>
            </a:r>
            <a:r>
              <a:rPr lang="en-US" sz="2400" dirty="0"/>
              <a:t>z + g</a:t>
            </a:r>
            <a:r>
              <a:rPr lang="en-US" sz="2400" baseline="-25000" dirty="0"/>
              <a:t>2</a:t>
            </a:r>
            <a:r>
              <a:rPr lang="en-US" sz="2400" dirty="0"/>
              <a:t>z</a:t>
            </a:r>
            <a:r>
              <a:rPr lang="en-US" sz="2400" baseline="30000" dirty="0"/>
              <a:t>2</a:t>
            </a:r>
            <a:r>
              <a:rPr lang="en-US" sz="2400" dirty="0"/>
              <a:t> + g</a:t>
            </a:r>
            <a:r>
              <a:rPr lang="en-US" sz="2400" baseline="-25000" dirty="0"/>
              <a:t>3</a:t>
            </a:r>
            <a:r>
              <a:rPr lang="en-US" sz="2400" dirty="0"/>
              <a:t>z</a:t>
            </a:r>
            <a:r>
              <a:rPr lang="en-US" sz="2400" baseline="30000" dirty="0"/>
              <a:t>3</a:t>
            </a:r>
            <a:r>
              <a:rPr lang="en-US" sz="2400" dirty="0"/>
              <a:t> + …)</a:t>
            </a:r>
          </a:p>
          <a:p>
            <a:pPr marL="0" indent="0">
              <a:buNone/>
            </a:pPr>
            <a:r>
              <a:rPr lang="en-US" sz="2400" dirty="0"/>
              <a:t>               + </a:t>
            </a:r>
            <a:r>
              <a:rPr lang="en-US" sz="2400" dirty="0">
                <a:solidFill>
                  <a:schemeClr val="accent2"/>
                </a:solidFill>
              </a:rPr>
              <a:t>f</a:t>
            </a:r>
            <a:r>
              <a:rPr lang="en-US" sz="2400" baseline="-25000" dirty="0">
                <a:solidFill>
                  <a:schemeClr val="accent2"/>
                </a:solidFill>
              </a:rPr>
              <a:t>1</a:t>
            </a:r>
            <a:r>
              <a:rPr lang="en-US" sz="2400" dirty="0">
                <a:solidFill>
                  <a:schemeClr val="accent2"/>
                </a:solidFill>
              </a:rPr>
              <a:t>z</a:t>
            </a:r>
            <a:r>
              <a:rPr lang="en-US" sz="2400" dirty="0"/>
              <a:t>(g</a:t>
            </a:r>
            <a:r>
              <a:rPr lang="en-US" sz="2400" baseline="-25000" dirty="0"/>
              <a:t>0</a:t>
            </a:r>
            <a:r>
              <a:rPr lang="en-US" sz="2400" dirty="0"/>
              <a:t> + g</a:t>
            </a:r>
            <a:r>
              <a:rPr lang="en-US" sz="2400" baseline="-25000" dirty="0"/>
              <a:t>1</a:t>
            </a:r>
            <a:r>
              <a:rPr lang="en-US" sz="2400" dirty="0"/>
              <a:t>z + g</a:t>
            </a:r>
            <a:r>
              <a:rPr lang="en-US" sz="2400" baseline="-25000" dirty="0"/>
              <a:t>2</a:t>
            </a:r>
            <a:r>
              <a:rPr lang="en-US" sz="2400" dirty="0"/>
              <a:t>z</a:t>
            </a:r>
            <a:r>
              <a:rPr lang="en-US" sz="2400" baseline="30000" dirty="0"/>
              <a:t>2</a:t>
            </a:r>
            <a:r>
              <a:rPr lang="en-US" sz="2400" dirty="0"/>
              <a:t> + g</a:t>
            </a:r>
            <a:r>
              <a:rPr lang="en-US" sz="2400" baseline="-25000" dirty="0"/>
              <a:t>3</a:t>
            </a:r>
            <a:r>
              <a:rPr lang="en-US" sz="2400" dirty="0"/>
              <a:t>z</a:t>
            </a:r>
            <a:r>
              <a:rPr lang="en-US" sz="2400" baseline="30000" dirty="0"/>
              <a:t>3</a:t>
            </a:r>
            <a:r>
              <a:rPr lang="en-US" sz="2400" dirty="0"/>
              <a:t> + …)</a:t>
            </a:r>
          </a:p>
          <a:p>
            <a:pPr marL="0" indent="0">
              <a:buNone/>
            </a:pPr>
            <a:r>
              <a:rPr lang="en-US" sz="2400" dirty="0"/>
              <a:t>               + </a:t>
            </a:r>
            <a:r>
              <a:rPr lang="en-US" sz="2400" dirty="0">
                <a:solidFill>
                  <a:schemeClr val="accent4">
                    <a:lumMod val="75000"/>
                  </a:schemeClr>
                </a:solidFill>
              </a:rPr>
              <a:t>f</a:t>
            </a:r>
            <a:r>
              <a:rPr lang="en-US" sz="2400" baseline="-25000" dirty="0">
                <a:solidFill>
                  <a:schemeClr val="accent4">
                    <a:lumMod val="75000"/>
                  </a:schemeClr>
                </a:solidFill>
              </a:rPr>
              <a:t>2</a:t>
            </a:r>
            <a:r>
              <a:rPr lang="en-US" sz="2400" dirty="0">
                <a:solidFill>
                  <a:schemeClr val="accent4">
                    <a:lumMod val="75000"/>
                  </a:schemeClr>
                </a:solidFill>
              </a:rPr>
              <a:t>z</a:t>
            </a:r>
            <a:r>
              <a:rPr lang="en-US" sz="2400" baseline="30000" dirty="0">
                <a:solidFill>
                  <a:schemeClr val="accent4">
                    <a:lumMod val="75000"/>
                  </a:schemeClr>
                </a:solidFill>
              </a:rPr>
              <a:t>2</a:t>
            </a:r>
            <a:r>
              <a:rPr lang="en-US" sz="2400" dirty="0"/>
              <a:t>(g</a:t>
            </a:r>
            <a:r>
              <a:rPr lang="en-US" sz="2400" baseline="-25000" dirty="0"/>
              <a:t>0</a:t>
            </a:r>
            <a:r>
              <a:rPr lang="en-US" sz="2400" dirty="0"/>
              <a:t> + g</a:t>
            </a:r>
            <a:r>
              <a:rPr lang="en-US" sz="2400" baseline="-25000" dirty="0"/>
              <a:t>1</a:t>
            </a:r>
            <a:r>
              <a:rPr lang="en-US" sz="2400" dirty="0"/>
              <a:t>z + g</a:t>
            </a:r>
            <a:r>
              <a:rPr lang="en-US" sz="2400" baseline="-25000" dirty="0"/>
              <a:t>2</a:t>
            </a:r>
            <a:r>
              <a:rPr lang="en-US" sz="2400" dirty="0"/>
              <a:t>z</a:t>
            </a:r>
            <a:r>
              <a:rPr lang="en-US" sz="2400" baseline="30000" dirty="0"/>
              <a:t>2</a:t>
            </a:r>
            <a:r>
              <a:rPr lang="en-US" sz="2400" dirty="0"/>
              <a:t> + g</a:t>
            </a:r>
            <a:r>
              <a:rPr lang="en-US" sz="2400" baseline="-25000" dirty="0"/>
              <a:t>3</a:t>
            </a:r>
            <a:r>
              <a:rPr lang="en-US" sz="2400" dirty="0"/>
              <a:t>z</a:t>
            </a:r>
            <a:r>
              <a:rPr lang="en-US" sz="2400" baseline="30000" dirty="0"/>
              <a:t>3</a:t>
            </a:r>
            <a:r>
              <a:rPr lang="en-US" sz="2400" dirty="0"/>
              <a:t> + …)</a:t>
            </a:r>
          </a:p>
          <a:p>
            <a:pPr marL="0" indent="0">
              <a:buNone/>
            </a:pPr>
            <a:r>
              <a:rPr lang="en-US" sz="2400" dirty="0"/>
              <a:t>               + </a:t>
            </a:r>
            <a:r>
              <a:rPr lang="en-US" sz="2400" dirty="0">
                <a:solidFill>
                  <a:schemeClr val="accent6">
                    <a:lumMod val="75000"/>
                  </a:schemeClr>
                </a:solidFill>
              </a:rPr>
              <a:t>f</a:t>
            </a:r>
            <a:r>
              <a:rPr lang="en-US" sz="2400" baseline="-25000" dirty="0">
                <a:solidFill>
                  <a:schemeClr val="accent6">
                    <a:lumMod val="75000"/>
                  </a:schemeClr>
                </a:solidFill>
              </a:rPr>
              <a:t>3</a:t>
            </a:r>
            <a:r>
              <a:rPr lang="en-US" sz="2400" dirty="0">
                <a:solidFill>
                  <a:schemeClr val="accent6">
                    <a:lumMod val="75000"/>
                  </a:schemeClr>
                </a:solidFill>
              </a:rPr>
              <a:t>z</a:t>
            </a:r>
            <a:r>
              <a:rPr lang="en-US" sz="2400" baseline="30000" dirty="0">
                <a:solidFill>
                  <a:schemeClr val="accent6">
                    <a:lumMod val="75000"/>
                  </a:schemeClr>
                </a:solidFill>
              </a:rPr>
              <a:t>3</a:t>
            </a:r>
            <a:r>
              <a:rPr lang="en-US" sz="2400" dirty="0"/>
              <a:t>(g</a:t>
            </a:r>
            <a:r>
              <a:rPr lang="en-US" sz="2400" baseline="-25000" dirty="0"/>
              <a:t>0</a:t>
            </a:r>
            <a:r>
              <a:rPr lang="en-US" sz="2400" dirty="0"/>
              <a:t> + g</a:t>
            </a:r>
            <a:r>
              <a:rPr lang="en-US" sz="2400" baseline="-25000" dirty="0"/>
              <a:t>1</a:t>
            </a:r>
            <a:r>
              <a:rPr lang="en-US" sz="2400" dirty="0"/>
              <a:t>z + g</a:t>
            </a:r>
            <a:r>
              <a:rPr lang="en-US" sz="2400" baseline="-25000" dirty="0"/>
              <a:t>2</a:t>
            </a:r>
            <a:r>
              <a:rPr lang="en-US" sz="2400" dirty="0"/>
              <a:t>z</a:t>
            </a:r>
            <a:r>
              <a:rPr lang="en-US" sz="2400" baseline="30000" dirty="0"/>
              <a:t>2</a:t>
            </a:r>
            <a:r>
              <a:rPr lang="en-US" sz="2400" dirty="0"/>
              <a:t> + g</a:t>
            </a:r>
            <a:r>
              <a:rPr lang="en-US" sz="2400" baseline="-25000" dirty="0"/>
              <a:t>3</a:t>
            </a:r>
            <a:r>
              <a:rPr lang="en-US" sz="2400" dirty="0"/>
              <a:t>z</a:t>
            </a:r>
            <a:r>
              <a:rPr lang="en-US" sz="2400" baseline="30000" dirty="0"/>
              <a:t>3</a:t>
            </a:r>
            <a:r>
              <a:rPr lang="en-US" sz="2400" dirty="0"/>
              <a:t> + …)</a:t>
            </a:r>
            <a:endParaRPr lang="en-US" sz="2400" baseline="30000" dirty="0"/>
          </a:p>
          <a:p>
            <a:pPr marL="0" indent="0">
              <a:buNone/>
            </a:pPr>
            <a:r>
              <a:rPr lang="en-US" sz="2400" dirty="0"/>
              <a:t>               + …</a:t>
            </a:r>
          </a:p>
          <a:p>
            <a:pPr marL="0" indent="0">
              <a:buNone/>
            </a:pPr>
            <a:endParaRPr lang="en-US" sz="2400" dirty="0"/>
          </a:p>
        </p:txBody>
      </p:sp>
    </p:spTree>
    <p:extLst>
      <p:ext uri="{BB962C8B-B14F-4D97-AF65-F5344CB8AC3E}">
        <p14:creationId xmlns:p14="http://schemas.microsoft.com/office/powerpoint/2010/main" val="826561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19292"/>
            <a:ext cx="8648700" cy="1325563"/>
          </a:xfrm>
        </p:spPr>
        <p:txBody>
          <a:bodyPr/>
          <a:lstStyle/>
          <a:p>
            <a:r>
              <a:rPr lang="en-US" dirty="0"/>
              <a:t>Distribute a second time:</a:t>
            </a:r>
          </a:p>
        </p:txBody>
      </p:sp>
      <p:sp>
        <p:nvSpPr>
          <p:cNvPr id="3" name="Content Placeholder 2"/>
          <p:cNvSpPr>
            <a:spLocks noGrp="1"/>
          </p:cNvSpPr>
          <p:nvPr>
            <p:ph idx="1"/>
          </p:nvPr>
        </p:nvSpPr>
        <p:spPr>
          <a:xfrm>
            <a:off x="215562" y="1690689"/>
            <a:ext cx="7886700" cy="4730978"/>
          </a:xfrm>
        </p:spPr>
        <p:txBody>
          <a:bodyPr>
            <a:normAutofit/>
          </a:bodyPr>
          <a:lstStyle/>
          <a:p>
            <a:r>
              <a:rPr lang="en-US" sz="2000" dirty="0"/>
              <a:t>F(z)G(z) = </a:t>
            </a:r>
            <a:r>
              <a:rPr lang="en-US" sz="2000" dirty="0">
                <a:solidFill>
                  <a:srgbClr val="FF0000"/>
                </a:solidFill>
              </a:rPr>
              <a:t>f</a:t>
            </a:r>
            <a:r>
              <a:rPr lang="en-US" sz="2000" baseline="-25000" dirty="0">
                <a:solidFill>
                  <a:srgbClr val="FF0000"/>
                </a:solidFill>
              </a:rPr>
              <a:t>0</a:t>
            </a:r>
            <a:r>
              <a:rPr lang="en-US" sz="2000" dirty="0"/>
              <a:t>(g</a:t>
            </a:r>
            <a:r>
              <a:rPr lang="en-US" sz="2000" baseline="-25000" dirty="0"/>
              <a:t>0</a:t>
            </a:r>
            <a:r>
              <a:rPr lang="en-US" sz="2000" dirty="0"/>
              <a:t> + g</a:t>
            </a:r>
            <a:r>
              <a:rPr lang="en-US" sz="2000" baseline="-25000" dirty="0"/>
              <a:t>1</a:t>
            </a:r>
            <a:r>
              <a:rPr lang="en-US" sz="2000" dirty="0"/>
              <a:t>z + g</a:t>
            </a:r>
            <a:r>
              <a:rPr lang="en-US" sz="2000" baseline="-25000" dirty="0"/>
              <a:t>2</a:t>
            </a:r>
            <a:r>
              <a:rPr lang="en-US" sz="2000" dirty="0"/>
              <a:t>z</a:t>
            </a:r>
            <a:r>
              <a:rPr lang="en-US" sz="2000" baseline="30000" dirty="0"/>
              <a:t>2</a:t>
            </a:r>
            <a:r>
              <a:rPr lang="en-US" sz="2000" dirty="0"/>
              <a:t> + g</a:t>
            </a:r>
            <a:r>
              <a:rPr lang="en-US" sz="2000" baseline="-25000" dirty="0"/>
              <a:t>3</a:t>
            </a:r>
            <a:r>
              <a:rPr lang="en-US" sz="2000" dirty="0"/>
              <a:t>z</a:t>
            </a:r>
            <a:r>
              <a:rPr lang="en-US" sz="2000" baseline="30000" dirty="0"/>
              <a:t>3</a:t>
            </a:r>
            <a:r>
              <a:rPr lang="en-US" sz="2000" dirty="0"/>
              <a:t> + …)</a:t>
            </a:r>
          </a:p>
          <a:p>
            <a:r>
              <a:rPr lang="en-US" sz="2000" dirty="0"/>
              <a:t>               + </a:t>
            </a:r>
            <a:r>
              <a:rPr lang="en-US" sz="2000" dirty="0">
                <a:solidFill>
                  <a:schemeClr val="accent2"/>
                </a:solidFill>
              </a:rPr>
              <a:t>f</a:t>
            </a:r>
            <a:r>
              <a:rPr lang="en-US" sz="2000" baseline="-25000" dirty="0">
                <a:solidFill>
                  <a:schemeClr val="accent2"/>
                </a:solidFill>
              </a:rPr>
              <a:t>1</a:t>
            </a:r>
            <a:r>
              <a:rPr lang="en-US" sz="2000" dirty="0">
                <a:solidFill>
                  <a:schemeClr val="accent2"/>
                </a:solidFill>
              </a:rPr>
              <a:t>z</a:t>
            </a:r>
            <a:r>
              <a:rPr lang="en-US" sz="2000" dirty="0"/>
              <a:t>(g</a:t>
            </a:r>
            <a:r>
              <a:rPr lang="en-US" sz="2000" baseline="-25000" dirty="0"/>
              <a:t>0</a:t>
            </a:r>
            <a:r>
              <a:rPr lang="en-US" sz="2000" dirty="0"/>
              <a:t> + g</a:t>
            </a:r>
            <a:r>
              <a:rPr lang="en-US" sz="2000" baseline="-25000" dirty="0"/>
              <a:t>1</a:t>
            </a:r>
            <a:r>
              <a:rPr lang="en-US" sz="2000" dirty="0"/>
              <a:t>z + g</a:t>
            </a:r>
            <a:r>
              <a:rPr lang="en-US" sz="2000" baseline="-25000" dirty="0"/>
              <a:t>2</a:t>
            </a:r>
            <a:r>
              <a:rPr lang="en-US" sz="2000" dirty="0"/>
              <a:t>z</a:t>
            </a:r>
            <a:r>
              <a:rPr lang="en-US" sz="2000" baseline="30000" dirty="0"/>
              <a:t>2</a:t>
            </a:r>
            <a:r>
              <a:rPr lang="en-US" sz="2000" dirty="0"/>
              <a:t> + g</a:t>
            </a:r>
            <a:r>
              <a:rPr lang="en-US" sz="2000" baseline="-25000" dirty="0"/>
              <a:t>3</a:t>
            </a:r>
            <a:r>
              <a:rPr lang="en-US" sz="2000" dirty="0"/>
              <a:t>z</a:t>
            </a:r>
            <a:r>
              <a:rPr lang="en-US" sz="2000" baseline="30000" dirty="0"/>
              <a:t>3</a:t>
            </a:r>
            <a:r>
              <a:rPr lang="en-US" sz="2000" dirty="0"/>
              <a:t> + …)</a:t>
            </a:r>
          </a:p>
          <a:p>
            <a:r>
              <a:rPr lang="en-US" sz="2000" dirty="0"/>
              <a:t>               + </a:t>
            </a:r>
            <a:r>
              <a:rPr lang="en-US" sz="2000" dirty="0">
                <a:solidFill>
                  <a:schemeClr val="accent4">
                    <a:lumMod val="75000"/>
                  </a:schemeClr>
                </a:solidFill>
              </a:rPr>
              <a:t>f</a:t>
            </a:r>
            <a:r>
              <a:rPr lang="en-US" sz="2000" baseline="-25000" dirty="0">
                <a:solidFill>
                  <a:schemeClr val="accent4">
                    <a:lumMod val="75000"/>
                  </a:schemeClr>
                </a:solidFill>
              </a:rPr>
              <a:t>2</a:t>
            </a:r>
            <a:r>
              <a:rPr lang="en-US" sz="2000" dirty="0">
                <a:solidFill>
                  <a:schemeClr val="accent4">
                    <a:lumMod val="75000"/>
                  </a:schemeClr>
                </a:solidFill>
              </a:rPr>
              <a:t>z</a:t>
            </a:r>
            <a:r>
              <a:rPr lang="en-US" sz="2000" baseline="30000" dirty="0">
                <a:solidFill>
                  <a:schemeClr val="accent4">
                    <a:lumMod val="75000"/>
                  </a:schemeClr>
                </a:solidFill>
              </a:rPr>
              <a:t>2</a:t>
            </a:r>
            <a:r>
              <a:rPr lang="en-US" sz="2000" dirty="0"/>
              <a:t>(g</a:t>
            </a:r>
            <a:r>
              <a:rPr lang="en-US" sz="2000" baseline="-25000" dirty="0"/>
              <a:t>0</a:t>
            </a:r>
            <a:r>
              <a:rPr lang="en-US" sz="2000" dirty="0"/>
              <a:t> + g</a:t>
            </a:r>
            <a:r>
              <a:rPr lang="en-US" sz="2000" baseline="-25000" dirty="0"/>
              <a:t>1</a:t>
            </a:r>
            <a:r>
              <a:rPr lang="en-US" sz="2000" dirty="0"/>
              <a:t>z + g</a:t>
            </a:r>
            <a:r>
              <a:rPr lang="en-US" sz="2000" baseline="-25000" dirty="0"/>
              <a:t>2</a:t>
            </a:r>
            <a:r>
              <a:rPr lang="en-US" sz="2000" dirty="0"/>
              <a:t>z</a:t>
            </a:r>
            <a:r>
              <a:rPr lang="en-US" sz="2000" baseline="30000" dirty="0"/>
              <a:t>2</a:t>
            </a:r>
            <a:r>
              <a:rPr lang="en-US" sz="2000" dirty="0"/>
              <a:t> + g</a:t>
            </a:r>
            <a:r>
              <a:rPr lang="en-US" sz="2000" baseline="-25000" dirty="0"/>
              <a:t>3</a:t>
            </a:r>
            <a:r>
              <a:rPr lang="en-US" sz="2000" dirty="0"/>
              <a:t>z</a:t>
            </a:r>
            <a:r>
              <a:rPr lang="en-US" sz="2000" baseline="30000" dirty="0"/>
              <a:t>3</a:t>
            </a:r>
            <a:r>
              <a:rPr lang="en-US" sz="2000" dirty="0"/>
              <a:t> + …)</a:t>
            </a:r>
          </a:p>
          <a:p>
            <a:r>
              <a:rPr lang="en-US" sz="2000" dirty="0"/>
              <a:t>               + </a:t>
            </a:r>
            <a:r>
              <a:rPr lang="en-US" sz="2000" dirty="0">
                <a:solidFill>
                  <a:schemeClr val="accent6">
                    <a:lumMod val="75000"/>
                  </a:schemeClr>
                </a:solidFill>
              </a:rPr>
              <a:t>f</a:t>
            </a:r>
            <a:r>
              <a:rPr lang="en-US" sz="2000" baseline="-25000" dirty="0">
                <a:solidFill>
                  <a:schemeClr val="accent6">
                    <a:lumMod val="75000"/>
                  </a:schemeClr>
                </a:solidFill>
              </a:rPr>
              <a:t>3</a:t>
            </a:r>
            <a:r>
              <a:rPr lang="en-US" sz="2000" dirty="0">
                <a:solidFill>
                  <a:schemeClr val="accent6">
                    <a:lumMod val="75000"/>
                  </a:schemeClr>
                </a:solidFill>
              </a:rPr>
              <a:t>z</a:t>
            </a:r>
            <a:r>
              <a:rPr lang="en-US" sz="2000" baseline="30000" dirty="0">
                <a:solidFill>
                  <a:schemeClr val="accent6">
                    <a:lumMod val="75000"/>
                  </a:schemeClr>
                </a:solidFill>
              </a:rPr>
              <a:t>3</a:t>
            </a:r>
            <a:r>
              <a:rPr lang="en-US" sz="2000" dirty="0"/>
              <a:t>(g</a:t>
            </a:r>
            <a:r>
              <a:rPr lang="en-US" sz="2000" baseline="-25000" dirty="0"/>
              <a:t>0</a:t>
            </a:r>
            <a:r>
              <a:rPr lang="en-US" sz="2000" dirty="0"/>
              <a:t> + g</a:t>
            </a:r>
            <a:r>
              <a:rPr lang="en-US" sz="2000" baseline="-25000" dirty="0"/>
              <a:t>1</a:t>
            </a:r>
            <a:r>
              <a:rPr lang="en-US" sz="2000" dirty="0"/>
              <a:t>z + g</a:t>
            </a:r>
            <a:r>
              <a:rPr lang="en-US" sz="2000" baseline="-25000" dirty="0"/>
              <a:t>2</a:t>
            </a:r>
            <a:r>
              <a:rPr lang="en-US" sz="2000" dirty="0"/>
              <a:t>z</a:t>
            </a:r>
            <a:r>
              <a:rPr lang="en-US" sz="2000" baseline="30000" dirty="0"/>
              <a:t>2</a:t>
            </a:r>
            <a:r>
              <a:rPr lang="en-US" sz="2000" dirty="0"/>
              <a:t> + g</a:t>
            </a:r>
            <a:r>
              <a:rPr lang="en-US" sz="2000" baseline="-25000" dirty="0"/>
              <a:t>3</a:t>
            </a:r>
            <a:r>
              <a:rPr lang="en-US" sz="2000" dirty="0"/>
              <a:t>z</a:t>
            </a:r>
            <a:r>
              <a:rPr lang="en-US" sz="2000" baseline="30000" dirty="0"/>
              <a:t>3</a:t>
            </a:r>
            <a:r>
              <a:rPr lang="en-US" sz="2000" dirty="0"/>
              <a:t> + …)</a:t>
            </a:r>
            <a:endParaRPr lang="en-US" sz="2000" baseline="30000" dirty="0"/>
          </a:p>
          <a:p>
            <a:r>
              <a:rPr lang="en-US" sz="2000" dirty="0"/>
              <a:t>               + …</a:t>
            </a:r>
          </a:p>
          <a:p>
            <a:endParaRPr lang="en-US" sz="2000" dirty="0"/>
          </a:p>
          <a:p>
            <a:r>
              <a:rPr lang="en-US" sz="2000" dirty="0"/>
              <a:t>F(z)G(z) = </a:t>
            </a:r>
            <a:r>
              <a:rPr lang="en-US" sz="2000" dirty="0">
                <a:solidFill>
                  <a:srgbClr val="FF0000"/>
                </a:solidFill>
              </a:rPr>
              <a:t>f</a:t>
            </a:r>
            <a:r>
              <a:rPr lang="en-US" sz="2000" baseline="-25000" dirty="0">
                <a:solidFill>
                  <a:srgbClr val="FF0000"/>
                </a:solidFill>
              </a:rPr>
              <a:t>0</a:t>
            </a:r>
            <a:r>
              <a:rPr lang="en-US" sz="2000" dirty="0"/>
              <a:t>g</a:t>
            </a:r>
            <a:r>
              <a:rPr lang="en-US" sz="2000" baseline="-25000" dirty="0"/>
              <a:t>0</a:t>
            </a:r>
            <a:r>
              <a:rPr lang="en-US" sz="2000" dirty="0"/>
              <a:t> + </a:t>
            </a:r>
            <a:r>
              <a:rPr lang="en-US" sz="2000" dirty="0">
                <a:solidFill>
                  <a:srgbClr val="FF0000"/>
                </a:solidFill>
              </a:rPr>
              <a:t>f</a:t>
            </a:r>
            <a:r>
              <a:rPr lang="en-US" sz="2000" baseline="-25000" dirty="0">
                <a:solidFill>
                  <a:srgbClr val="FF0000"/>
                </a:solidFill>
              </a:rPr>
              <a:t>0</a:t>
            </a:r>
            <a:r>
              <a:rPr lang="en-US" sz="2000" dirty="0"/>
              <a:t>g</a:t>
            </a:r>
            <a:r>
              <a:rPr lang="en-US" sz="2000" baseline="-25000" dirty="0"/>
              <a:t>1</a:t>
            </a:r>
            <a:r>
              <a:rPr lang="en-US" sz="2000" dirty="0"/>
              <a:t>z + </a:t>
            </a:r>
            <a:r>
              <a:rPr lang="en-US" sz="2000" dirty="0">
                <a:solidFill>
                  <a:srgbClr val="FF0000"/>
                </a:solidFill>
              </a:rPr>
              <a:t>f</a:t>
            </a:r>
            <a:r>
              <a:rPr lang="en-US" sz="2000" baseline="-25000" dirty="0">
                <a:solidFill>
                  <a:srgbClr val="FF0000"/>
                </a:solidFill>
              </a:rPr>
              <a:t>0</a:t>
            </a:r>
            <a:r>
              <a:rPr lang="en-US" sz="2000" dirty="0"/>
              <a:t>g</a:t>
            </a:r>
            <a:r>
              <a:rPr lang="en-US" sz="2000" baseline="-25000" dirty="0"/>
              <a:t>2</a:t>
            </a:r>
            <a:r>
              <a:rPr lang="en-US" sz="2000" dirty="0"/>
              <a:t>z</a:t>
            </a:r>
            <a:r>
              <a:rPr lang="en-US" sz="2000" baseline="30000" dirty="0"/>
              <a:t>2</a:t>
            </a:r>
            <a:r>
              <a:rPr lang="en-US" sz="2000" dirty="0"/>
              <a:t> + </a:t>
            </a:r>
            <a:r>
              <a:rPr lang="en-US" sz="2000" dirty="0">
                <a:solidFill>
                  <a:srgbClr val="FF0000"/>
                </a:solidFill>
              </a:rPr>
              <a:t>f</a:t>
            </a:r>
            <a:r>
              <a:rPr lang="en-US" sz="2000" baseline="-25000" dirty="0">
                <a:solidFill>
                  <a:srgbClr val="FF0000"/>
                </a:solidFill>
              </a:rPr>
              <a:t>0</a:t>
            </a:r>
            <a:r>
              <a:rPr lang="en-US" sz="2000" dirty="0"/>
              <a:t>g</a:t>
            </a:r>
            <a:r>
              <a:rPr lang="en-US" sz="2000" baseline="-25000" dirty="0"/>
              <a:t>3</a:t>
            </a:r>
            <a:r>
              <a:rPr lang="en-US" sz="2000" dirty="0"/>
              <a:t>z</a:t>
            </a:r>
            <a:r>
              <a:rPr lang="en-US" sz="2000" baseline="30000" dirty="0"/>
              <a:t>3</a:t>
            </a:r>
            <a:r>
              <a:rPr lang="en-US" sz="2000" dirty="0"/>
              <a:t> + …</a:t>
            </a:r>
          </a:p>
          <a:p>
            <a:r>
              <a:rPr lang="en-US" sz="2000" dirty="0"/>
              <a:t>               + </a:t>
            </a:r>
            <a:r>
              <a:rPr lang="en-US" sz="2000" dirty="0">
                <a:solidFill>
                  <a:schemeClr val="accent2"/>
                </a:solidFill>
              </a:rPr>
              <a:t>f</a:t>
            </a:r>
            <a:r>
              <a:rPr lang="en-US" sz="2000" baseline="-25000" dirty="0">
                <a:solidFill>
                  <a:schemeClr val="accent2"/>
                </a:solidFill>
              </a:rPr>
              <a:t>1</a:t>
            </a:r>
            <a:r>
              <a:rPr lang="en-US" sz="2000" dirty="0"/>
              <a:t>g</a:t>
            </a:r>
            <a:r>
              <a:rPr lang="en-US" sz="2000" baseline="-25000" dirty="0"/>
              <a:t>0</a:t>
            </a:r>
            <a:r>
              <a:rPr lang="en-US" sz="2000" dirty="0"/>
              <a:t>z + </a:t>
            </a:r>
            <a:r>
              <a:rPr lang="en-US" sz="2000" dirty="0">
                <a:solidFill>
                  <a:schemeClr val="accent2"/>
                </a:solidFill>
              </a:rPr>
              <a:t>f</a:t>
            </a:r>
            <a:r>
              <a:rPr lang="en-US" sz="2000" baseline="-25000" dirty="0">
                <a:solidFill>
                  <a:schemeClr val="accent2"/>
                </a:solidFill>
              </a:rPr>
              <a:t>1</a:t>
            </a:r>
            <a:r>
              <a:rPr lang="en-US" sz="2000" dirty="0"/>
              <a:t>g</a:t>
            </a:r>
            <a:r>
              <a:rPr lang="en-US" sz="2000" baseline="-25000" dirty="0"/>
              <a:t>1</a:t>
            </a:r>
            <a:r>
              <a:rPr lang="en-US" sz="2000" dirty="0"/>
              <a:t>z</a:t>
            </a:r>
            <a:r>
              <a:rPr lang="en-US" sz="2000" baseline="30000" dirty="0"/>
              <a:t>2</a:t>
            </a:r>
            <a:r>
              <a:rPr lang="en-US" sz="2000" dirty="0"/>
              <a:t> + </a:t>
            </a:r>
            <a:r>
              <a:rPr lang="en-US" sz="2000" dirty="0">
                <a:solidFill>
                  <a:schemeClr val="accent2"/>
                </a:solidFill>
              </a:rPr>
              <a:t>f</a:t>
            </a:r>
            <a:r>
              <a:rPr lang="en-US" sz="2000" baseline="-25000" dirty="0">
                <a:solidFill>
                  <a:schemeClr val="accent2"/>
                </a:solidFill>
              </a:rPr>
              <a:t>1</a:t>
            </a:r>
            <a:r>
              <a:rPr lang="en-US" sz="2000" dirty="0"/>
              <a:t>g</a:t>
            </a:r>
            <a:r>
              <a:rPr lang="en-US" sz="2000" baseline="-25000" dirty="0"/>
              <a:t>2</a:t>
            </a:r>
            <a:r>
              <a:rPr lang="en-US" sz="2000" dirty="0"/>
              <a:t>z</a:t>
            </a:r>
            <a:r>
              <a:rPr lang="en-US" sz="2000" baseline="30000" dirty="0"/>
              <a:t>3</a:t>
            </a:r>
            <a:r>
              <a:rPr lang="en-US" sz="2000" dirty="0"/>
              <a:t> + </a:t>
            </a:r>
            <a:r>
              <a:rPr lang="en-US" sz="2000" dirty="0">
                <a:solidFill>
                  <a:schemeClr val="accent2"/>
                </a:solidFill>
              </a:rPr>
              <a:t>f</a:t>
            </a:r>
            <a:r>
              <a:rPr lang="en-US" sz="2000" baseline="-25000" dirty="0">
                <a:solidFill>
                  <a:schemeClr val="accent2"/>
                </a:solidFill>
              </a:rPr>
              <a:t>1</a:t>
            </a:r>
            <a:r>
              <a:rPr lang="en-US" sz="2000" dirty="0"/>
              <a:t>g</a:t>
            </a:r>
            <a:r>
              <a:rPr lang="en-US" sz="2000" baseline="-25000" dirty="0"/>
              <a:t>3</a:t>
            </a:r>
            <a:r>
              <a:rPr lang="en-US" sz="2000" dirty="0"/>
              <a:t>z</a:t>
            </a:r>
            <a:r>
              <a:rPr lang="en-US" sz="2000" baseline="30000" dirty="0"/>
              <a:t>4</a:t>
            </a:r>
            <a:r>
              <a:rPr lang="en-US" sz="2000" dirty="0"/>
              <a:t> + …</a:t>
            </a:r>
          </a:p>
          <a:p>
            <a:r>
              <a:rPr lang="en-US" sz="2000" dirty="0"/>
              <a:t>               + </a:t>
            </a:r>
            <a:r>
              <a:rPr lang="en-US" sz="2000" dirty="0">
                <a:solidFill>
                  <a:schemeClr val="accent4">
                    <a:lumMod val="75000"/>
                  </a:schemeClr>
                </a:solidFill>
              </a:rPr>
              <a:t>f</a:t>
            </a:r>
            <a:r>
              <a:rPr lang="en-US" sz="2000" baseline="-25000" dirty="0">
                <a:solidFill>
                  <a:schemeClr val="accent4">
                    <a:lumMod val="75000"/>
                  </a:schemeClr>
                </a:solidFill>
              </a:rPr>
              <a:t>2</a:t>
            </a:r>
            <a:r>
              <a:rPr lang="en-US" sz="2000" dirty="0"/>
              <a:t>g</a:t>
            </a:r>
            <a:r>
              <a:rPr lang="en-US" sz="2000" baseline="-25000" dirty="0"/>
              <a:t>0</a:t>
            </a:r>
            <a:r>
              <a:rPr lang="en-US" sz="2000" dirty="0"/>
              <a:t>z</a:t>
            </a:r>
            <a:r>
              <a:rPr lang="en-US" sz="2000" baseline="30000" dirty="0"/>
              <a:t>2</a:t>
            </a:r>
            <a:r>
              <a:rPr lang="en-US" sz="2000" dirty="0"/>
              <a:t> + </a:t>
            </a:r>
            <a:r>
              <a:rPr lang="en-US" sz="2000" dirty="0">
                <a:solidFill>
                  <a:schemeClr val="accent4">
                    <a:lumMod val="75000"/>
                  </a:schemeClr>
                </a:solidFill>
              </a:rPr>
              <a:t>f</a:t>
            </a:r>
            <a:r>
              <a:rPr lang="en-US" sz="2000" baseline="-25000" dirty="0">
                <a:solidFill>
                  <a:schemeClr val="accent4">
                    <a:lumMod val="75000"/>
                  </a:schemeClr>
                </a:solidFill>
              </a:rPr>
              <a:t>2</a:t>
            </a:r>
            <a:r>
              <a:rPr lang="en-US" sz="2000" dirty="0"/>
              <a:t>g</a:t>
            </a:r>
            <a:r>
              <a:rPr lang="en-US" sz="2000" baseline="-25000" dirty="0"/>
              <a:t>1</a:t>
            </a:r>
            <a:r>
              <a:rPr lang="en-US" sz="2000" dirty="0"/>
              <a:t>z</a:t>
            </a:r>
            <a:r>
              <a:rPr lang="en-US" sz="2000" baseline="30000" dirty="0"/>
              <a:t>3</a:t>
            </a:r>
            <a:r>
              <a:rPr lang="en-US" sz="2000" dirty="0"/>
              <a:t> + </a:t>
            </a:r>
            <a:r>
              <a:rPr lang="en-US" sz="2000" dirty="0">
                <a:solidFill>
                  <a:schemeClr val="accent4">
                    <a:lumMod val="75000"/>
                  </a:schemeClr>
                </a:solidFill>
              </a:rPr>
              <a:t>f</a:t>
            </a:r>
            <a:r>
              <a:rPr lang="en-US" sz="2000" baseline="-25000" dirty="0">
                <a:solidFill>
                  <a:schemeClr val="accent4">
                    <a:lumMod val="75000"/>
                  </a:schemeClr>
                </a:solidFill>
              </a:rPr>
              <a:t>2</a:t>
            </a:r>
            <a:r>
              <a:rPr lang="en-US" sz="2000" dirty="0"/>
              <a:t>g</a:t>
            </a:r>
            <a:r>
              <a:rPr lang="en-US" sz="2000" baseline="-25000" dirty="0"/>
              <a:t>2</a:t>
            </a:r>
            <a:r>
              <a:rPr lang="en-US" sz="2000" dirty="0"/>
              <a:t>z</a:t>
            </a:r>
            <a:r>
              <a:rPr lang="en-US" sz="2000" baseline="30000" dirty="0"/>
              <a:t>4</a:t>
            </a:r>
            <a:r>
              <a:rPr lang="en-US" sz="2000" dirty="0"/>
              <a:t> + </a:t>
            </a:r>
            <a:r>
              <a:rPr lang="en-US" sz="2000" dirty="0">
                <a:solidFill>
                  <a:schemeClr val="accent4">
                    <a:lumMod val="75000"/>
                  </a:schemeClr>
                </a:solidFill>
              </a:rPr>
              <a:t>f</a:t>
            </a:r>
            <a:r>
              <a:rPr lang="en-US" sz="2000" baseline="-25000" dirty="0">
                <a:solidFill>
                  <a:schemeClr val="accent4">
                    <a:lumMod val="75000"/>
                  </a:schemeClr>
                </a:solidFill>
              </a:rPr>
              <a:t>2</a:t>
            </a:r>
            <a:r>
              <a:rPr lang="en-US" sz="2000" dirty="0"/>
              <a:t>g</a:t>
            </a:r>
            <a:r>
              <a:rPr lang="en-US" sz="2000" baseline="-25000" dirty="0"/>
              <a:t>3</a:t>
            </a:r>
            <a:r>
              <a:rPr lang="en-US" sz="2000" dirty="0"/>
              <a:t>z</a:t>
            </a:r>
            <a:r>
              <a:rPr lang="en-US" sz="2000" baseline="30000" dirty="0"/>
              <a:t>5</a:t>
            </a:r>
            <a:r>
              <a:rPr lang="en-US" sz="2000" dirty="0"/>
              <a:t> + …</a:t>
            </a:r>
          </a:p>
          <a:p>
            <a:r>
              <a:rPr lang="en-US" sz="2000" dirty="0"/>
              <a:t>               + </a:t>
            </a:r>
            <a:r>
              <a:rPr lang="en-US" sz="2000" dirty="0">
                <a:solidFill>
                  <a:schemeClr val="accent6">
                    <a:lumMod val="75000"/>
                  </a:schemeClr>
                </a:solidFill>
              </a:rPr>
              <a:t>f</a:t>
            </a:r>
            <a:r>
              <a:rPr lang="en-US" sz="2000" baseline="-25000" dirty="0">
                <a:solidFill>
                  <a:schemeClr val="accent6">
                    <a:lumMod val="75000"/>
                  </a:schemeClr>
                </a:solidFill>
              </a:rPr>
              <a:t>3</a:t>
            </a:r>
            <a:r>
              <a:rPr lang="en-US" sz="2000" dirty="0"/>
              <a:t>g</a:t>
            </a:r>
            <a:r>
              <a:rPr lang="en-US" sz="2000" baseline="-25000" dirty="0"/>
              <a:t>0</a:t>
            </a:r>
            <a:r>
              <a:rPr lang="en-US" sz="2000" dirty="0"/>
              <a:t>z</a:t>
            </a:r>
            <a:r>
              <a:rPr lang="en-US" sz="2000" baseline="30000" dirty="0"/>
              <a:t>3</a:t>
            </a:r>
            <a:r>
              <a:rPr lang="en-US" sz="2000" dirty="0"/>
              <a:t> + </a:t>
            </a:r>
            <a:r>
              <a:rPr lang="en-US" sz="2000" dirty="0">
                <a:solidFill>
                  <a:schemeClr val="accent6">
                    <a:lumMod val="75000"/>
                  </a:schemeClr>
                </a:solidFill>
              </a:rPr>
              <a:t>f</a:t>
            </a:r>
            <a:r>
              <a:rPr lang="en-US" sz="2000" baseline="-25000" dirty="0">
                <a:solidFill>
                  <a:schemeClr val="accent6">
                    <a:lumMod val="75000"/>
                  </a:schemeClr>
                </a:solidFill>
              </a:rPr>
              <a:t>3</a:t>
            </a:r>
            <a:r>
              <a:rPr lang="en-US" sz="2000" dirty="0"/>
              <a:t>g</a:t>
            </a:r>
            <a:r>
              <a:rPr lang="en-US" sz="2000" baseline="-25000" dirty="0"/>
              <a:t>1</a:t>
            </a:r>
            <a:r>
              <a:rPr lang="en-US" sz="2000" dirty="0"/>
              <a:t>z</a:t>
            </a:r>
            <a:r>
              <a:rPr lang="en-US" sz="2000" baseline="30000" dirty="0"/>
              <a:t>4</a:t>
            </a:r>
            <a:r>
              <a:rPr lang="en-US" sz="2000" dirty="0"/>
              <a:t> + </a:t>
            </a:r>
            <a:r>
              <a:rPr lang="en-US" sz="2000" dirty="0">
                <a:solidFill>
                  <a:schemeClr val="accent6">
                    <a:lumMod val="75000"/>
                  </a:schemeClr>
                </a:solidFill>
              </a:rPr>
              <a:t>f</a:t>
            </a:r>
            <a:r>
              <a:rPr lang="en-US" sz="2000" baseline="-25000" dirty="0">
                <a:solidFill>
                  <a:schemeClr val="accent6">
                    <a:lumMod val="75000"/>
                  </a:schemeClr>
                </a:solidFill>
              </a:rPr>
              <a:t>3</a:t>
            </a:r>
            <a:r>
              <a:rPr lang="en-US" sz="2000" dirty="0"/>
              <a:t>g</a:t>
            </a:r>
            <a:r>
              <a:rPr lang="en-US" sz="2000" baseline="-25000" dirty="0"/>
              <a:t>2</a:t>
            </a:r>
            <a:r>
              <a:rPr lang="en-US" sz="2000" dirty="0"/>
              <a:t>z</a:t>
            </a:r>
            <a:r>
              <a:rPr lang="en-US" sz="2000" baseline="30000" dirty="0"/>
              <a:t>5</a:t>
            </a:r>
            <a:r>
              <a:rPr lang="en-US" sz="2000" dirty="0"/>
              <a:t> + </a:t>
            </a:r>
            <a:r>
              <a:rPr lang="en-US" sz="2000" dirty="0">
                <a:solidFill>
                  <a:schemeClr val="accent6">
                    <a:lumMod val="75000"/>
                  </a:schemeClr>
                </a:solidFill>
              </a:rPr>
              <a:t>f</a:t>
            </a:r>
            <a:r>
              <a:rPr lang="en-US" sz="2000" baseline="-25000" dirty="0">
                <a:solidFill>
                  <a:schemeClr val="accent6">
                    <a:lumMod val="75000"/>
                  </a:schemeClr>
                </a:solidFill>
              </a:rPr>
              <a:t>3</a:t>
            </a:r>
            <a:r>
              <a:rPr lang="en-US" sz="2000" dirty="0"/>
              <a:t>g</a:t>
            </a:r>
            <a:r>
              <a:rPr lang="en-US" sz="2000" baseline="-25000" dirty="0"/>
              <a:t>3</a:t>
            </a:r>
            <a:r>
              <a:rPr lang="en-US" sz="2000" dirty="0"/>
              <a:t>z</a:t>
            </a:r>
            <a:r>
              <a:rPr lang="en-US" sz="2000" baseline="30000" dirty="0"/>
              <a:t>6</a:t>
            </a:r>
            <a:r>
              <a:rPr lang="en-US" sz="2000" dirty="0"/>
              <a:t> + …</a:t>
            </a:r>
            <a:endParaRPr lang="en-US" sz="2000" baseline="30000" dirty="0"/>
          </a:p>
          <a:p>
            <a:r>
              <a:rPr lang="en-US" sz="2000" dirty="0"/>
              <a:t>               + …</a:t>
            </a:r>
          </a:p>
          <a:p>
            <a:endParaRPr lang="en-US" sz="2000" dirty="0"/>
          </a:p>
        </p:txBody>
      </p:sp>
      <p:sp>
        <p:nvSpPr>
          <p:cNvPr id="4" name="TextBox 3"/>
          <p:cNvSpPr txBox="1"/>
          <p:nvPr/>
        </p:nvSpPr>
        <p:spPr>
          <a:xfrm>
            <a:off x="6133762" y="4491335"/>
            <a:ext cx="1981200" cy="646331"/>
          </a:xfrm>
          <a:prstGeom prst="rect">
            <a:avLst/>
          </a:prstGeom>
          <a:noFill/>
        </p:spPr>
        <p:txBody>
          <a:bodyPr wrap="square" rtlCol="0">
            <a:spAutoFit/>
          </a:bodyPr>
          <a:lstStyle/>
          <a:p>
            <a:r>
              <a:rPr lang="en-US" dirty="0">
                <a:solidFill>
                  <a:srgbClr val="FF0000"/>
                </a:solidFill>
              </a:rPr>
              <a:t>Sum of subscripts = exponent of z</a:t>
            </a:r>
          </a:p>
        </p:txBody>
      </p:sp>
      <p:cxnSp>
        <p:nvCxnSpPr>
          <p:cNvPr id="5" name="Straight Arrow Connector 4"/>
          <p:cNvCxnSpPr/>
          <p:nvPr/>
        </p:nvCxnSpPr>
        <p:spPr>
          <a:xfrm flipH="1" flipV="1">
            <a:off x="5130631" y="4516735"/>
            <a:ext cx="812969" cy="2838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5130631" y="4953000"/>
            <a:ext cx="812969" cy="304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303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0500"/>
            <a:ext cx="8648700" cy="815974"/>
          </a:xfrm>
        </p:spPr>
        <p:txBody>
          <a:bodyPr>
            <a:normAutofit fontScale="90000"/>
          </a:bodyPr>
          <a:lstStyle/>
          <a:p>
            <a:r>
              <a:rPr lang="en-US" dirty="0"/>
              <a:t>First, a refresher on complex numbers</a:t>
            </a: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381000" y="1190967"/>
                <a:ext cx="7505700" cy="1171233"/>
              </a:xfrm>
            </p:spPr>
            <p:txBody>
              <a:bodyPr>
                <a:normAutofit/>
              </a:bodyPr>
              <a:lstStyle/>
              <a:p>
                <a:r>
                  <a:rPr lang="en-US" sz="1800" dirty="0">
                    <a:cs typeface="Courier New" panose="02070309020205020404" pitchFamily="49" charset="0"/>
                  </a:rPr>
                  <a:t>Complex number plane is two-dimensional</a:t>
                </a:r>
              </a:p>
              <a:p>
                <a:r>
                  <a:rPr lang="en-US" sz="1800" dirty="0">
                    <a:cs typeface="Courier New" panose="02070309020205020404" pitchFamily="49" charset="0"/>
                  </a:rPr>
                  <a:t>Vertical axis = “</a:t>
                </a:r>
                <a:r>
                  <a:rPr lang="en-US" sz="1800" dirty="0" err="1">
                    <a:cs typeface="Courier New" panose="02070309020205020404" pitchFamily="49" charset="0"/>
                  </a:rPr>
                  <a:t>i</a:t>
                </a:r>
                <a:r>
                  <a:rPr lang="en-US" sz="1800" dirty="0">
                    <a:cs typeface="Courier New" panose="02070309020205020404" pitchFamily="49" charset="0"/>
                  </a:rPr>
                  <a:t>”, where </a:t>
                </a:r>
                <a14:m>
                  <m:oMath xmlns:m="http://schemas.openxmlformats.org/officeDocument/2006/math">
                    <m:r>
                      <a:rPr lang="en-US" sz="1800" b="0" i="1" smtClean="0">
                        <a:latin typeface="Cambria Math" panose="02040503050406030204" pitchFamily="18" charset="0"/>
                        <a:cs typeface="Courier New" panose="02070309020205020404" pitchFamily="49" charset="0"/>
                      </a:rPr>
                      <m:t>𝑖</m:t>
                    </m:r>
                    <m:r>
                      <a:rPr lang="en-US" sz="1800" b="0" i="1" smtClean="0">
                        <a:latin typeface="Cambria Math" panose="02040503050406030204" pitchFamily="18" charset="0"/>
                        <a:cs typeface="Courier New" panose="02070309020205020404" pitchFamily="49" charset="0"/>
                      </a:rPr>
                      <m:t>= </m:t>
                    </m:r>
                    <m:rad>
                      <m:radPr>
                        <m:degHide m:val="on"/>
                        <m:ctrlPr>
                          <a:rPr lang="en-US" sz="1800" b="0" i="1" smtClean="0">
                            <a:latin typeface="Cambria Math" panose="02040503050406030204" pitchFamily="18" charset="0"/>
                            <a:cs typeface="Courier New" panose="02070309020205020404" pitchFamily="49" charset="0"/>
                          </a:rPr>
                        </m:ctrlPr>
                      </m:radPr>
                      <m:deg/>
                      <m:e>
                        <m:r>
                          <a:rPr lang="en-US" sz="1800" b="0" i="1" smtClean="0">
                            <a:latin typeface="Cambria Math" panose="02040503050406030204" pitchFamily="18" charset="0"/>
                            <a:cs typeface="Courier New" panose="02070309020205020404" pitchFamily="49" charset="0"/>
                          </a:rPr>
                          <m:t>−1</m:t>
                        </m:r>
                      </m:e>
                    </m:rad>
                  </m:oMath>
                </a14:m>
                <a:endParaRPr lang="en-US" sz="1800" dirty="0">
                  <a:cs typeface="Courier New" panose="02070309020205020404" pitchFamily="49" charset="0"/>
                </a:endParaRPr>
              </a:p>
              <a:p>
                <a:r>
                  <a:rPr lang="en-US" sz="1800" dirty="0">
                    <a:cs typeface="Courier New" panose="02070309020205020404" pitchFamily="49" charset="0"/>
                  </a:rPr>
                  <a:t>Complex numbers have magnitude and PHASE</a:t>
                </a:r>
              </a:p>
              <a:p>
                <a:pPr marL="0" indent="0">
                  <a:buNone/>
                </a:pPr>
                <a:endParaRPr lang="en-US" sz="1800" dirty="0">
                  <a:cs typeface="Courier New" panose="02070309020205020404" pitchFamily="49" charset="0"/>
                </a:endParaRPr>
              </a:p>
              <a:p>
                <a:endParaRPr lang="en-US" sz="1800" dirty="0"/>
              </a:p>
              <a:p>
                <a:endParaRPr lang="en-US" sz="1600" dirty="0"/>
              </a:p>
              <a:p>
                <a:endParaRPr lang="en-US" sz="1800"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381000" y="1190967"/>
                <a:ext cx="7505700" cy="1171233"/>
              </a:xfrm>
              <a:blipFill>
                <a:blip r:embed="rId3"/>
                <a:stretch>
                  <a:fillRect l="-569" t="-4663" b="-2591"/>
                </a:stretch>
              </a:blipFill>
            </p:spPr>
            <p:txBody>
              <a:bodyPr/>
              <a:lstStyle/>
              <a:p>
                <a:r>
                  <a:rPr lang="en-US">
                    <a:noFill/>
                  </a:rPr>
                  <a:t> </a:t>
                </a:r>
              </a:p>
            </p:txBody>
          </p:sp>
        </mc:Fallback>
      </mc:AlternateContent>
      <p:pic>
        <p:nvPicPr>
          <p:cNvPr id="12" name="Picture 11"/>
          <p:cNvPicPr>
            <a:picLocks noChangeAspect="1"/>
          </p:cNvPicPr>
          <p:nvPr/>
        </p:nvPicPr>
        <p:blipFill>
          <a:blip r:embed="rId4"/>
          <a:stretch>
            <a:fillRect/>
          </a:stretch>
        </p:blipFill>
        <p:spPr>
          <a:xfrm>
            <a:off x="367145" y="2628900"/>
            <a:ext cx="3962183" cy="3976858"/>
          </a:xfrm>
          <a:prstGeom prst="rect">
            <a:avLst/>
          </a:prstGeom>
        </p:spPr>
      </p:pic>
      <p:sp>
        <p:nvSpPr>
          <p:cNvPr id="3" name="TextBox 2"/>
          <p:cNvSpPr txBox="1"/>
          <p:nvPr/>
        </p:nvSpPr>
        <p:spPr>
          <a:xfrm>
            <a:off x="4648200" y="2931467"/>
            <a:ext cx="3717556" cy="3539430"/>
          </a:xfrm>
          <a:prstGeom prst="rect">
            <a:avLst/>
          </a:prstGeom>
          <a:noFill/>
        </p:spPr>
        <p:txBody>
          <a:bodyPr wrap="none" rtlCol="0">
            <a:spAutoFit/>
          </a:bodyPr>
          <a:lstStyle/>
          <a:p>
            <a:r>
              <a:rPr lang="en-US" sz="2800" dirty="0"/>
              <a:t>A = 2 + 5i</a:t>
            </a:r>
          </a:p>
          <a:p>
            <a:endParaRPr lang="en-US" sz="2800" dirty="0"/>
          </a:p>
          <a:p>
            <a:r>
              <a:rPr lang="en-US" sz="2800" dirty="0"/>
              <a:t>Real(A)  = 2</a:t>
            </a:r>
          </a:p>
          <a:p>
            <a:r>
              <a:rPr lang="en-US" sz="2800" dirty="0" err="1"/>
              <a:t>Imag</a:t>
            </a:r>
            <a:r>
              <a:rPr lang="en-US" sz="2800" dirty="0"/>
              <a:t>(A) = 5</a:t>
            </a:r>
          </a:p>
          <a:p>
            <a:endParaRPr lang="en-US" sz="2800" dirty="0"/>
          </a:p>
          <a:p>
            <a:r>
              <a:rPr lang="en-US" sz="2800" dirty="0"/>
              <a:t>Abs(A) = </a:t>
            </a:r>
            <a:r>
              <a:rPr lang="en-US" sz="2800" dirty="0" err="1"/>
              <a:t>sqrt</a:t>
            </a:r>
            <a:r>
              <a:rPr lang="en-US" sz="2800" dirty="0"/>
              <a:t>(2*2 + 5*5)</a:t>
            </a:r>
          </a:p>
          <a:p>
            <a:r>
              <a:rPr lang="en-US" sz="2800" dirty="0"/>
              <a:t>            = </a:t>
            </a:r>
            <a:r>
              <a:rPr lang="en-US" sz="2800" dirty="0" err="1"/>
              <a:t>sqrt</a:t>
            </a:r>
            <a:r>
              <a:rPr lang="en-US" sz="2800" dirty="0"/>
              <a:t>(29)</a:t>
            </a:r>
          </a:p>
          <a:p>
            <a:r>
              <a:rPr lang="en-US" sz="2800" dirty="0"/>
              <a:t>            = 5.39</a:t>
            </a:r>
          </a:p>
        </p:txBody>
      </p:sp>
      <p:cxnSp>
        <p:nvCxnSpPr>
          <p:cNvPr id="5" name="Straight Arrow Connector 4"/>
          <p:cNvCxnSpPr/>
          <p:nvPr/>
        </p:nvCxnSpPr>
        <p:spPr>
          <a:xfrm flipV="1">
            <a:off x="2171700" y="3276600"/>
            <a:ext cx="571500" cy="14478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43200" y="2931467"/>
            <a:ext cx="720069" cy="461665"/>
          </a:xfrm>
          <a:prstGeom prst="rect">
            <a:avLst/>
          </a:prstGeom>
          <a:noFill/>
        </p:spPr>
        <p:txBody>
          <a:bodyPr wrap="none" rtlCol="0">
            <a:spAutoFit/>
          </a:bodyPr>
          <a:lstStyle/>
          <a:p>
            <a:r>
              <a:rPr lang="en-US" sz="2400" dirty="0"/>
              <a:t>2+5i</a:t>
            </a:r>
          </a:p>
        </p:txBody>
      </p:sp>
      <p:cxnSp>
        <p:nvCxnSpPr>
          <p:cNvPr id="11" name="Straight Connector 10"/>
          <p:cNvCxnSpPr/>
          <p:nvPr/>
        </p:nvCxnSpPr>
        <p:spPr>
          <a:xfrm>
            <a:off x="2743200" y="3276600"/>
            <a:ext cx="0" cy="14478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171700" y="4724400"/>
            <a:ext cx="57150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881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19292"/>
            <a:ext cx="8648700" cy="1325563"/>
          </a:xfrm>
        </p:spPr>
        <p:txBody>
          <a:bodyPr>
            <a:normAutofit/>
          </a:bodyPr>
          <a:lstStyle/>
          <a:p>
            <a:r>
              <a:rPr lang="en-US" dirty="0"/>
              <a:t>Group by powers of z:</a:t>
            </a:r>
          </a:p>
        </p:txBody>
      </p:sp>
      <p:sp>
        <p:nvSpPr>
          <p:cNvPr id="3" name="Content Placeholder 2"/>
          <p:cNvSpPr>
            <a:spLocks noGrp="1"/>
          </p:cNvSpPr>
          <p:nvPr>
            <p:ph idx="1"/>
          </p:nvPr>
        </p:nvSpPr>
        <p:spPr>
          <a:xfrm>
            <a:off x="215562" y="1690689"/>
            <a:ext cx="7886700" cy="4730978"/>
          </a:xfrm>
        </p:spPr>
        <p:txBody>
          <a:bodyPr>
            <a:normAutofit/>
          </a:bodyPr>
          <a:lstStyle/>
          <a:p>
            <a:pPr marL="0" indent="0">
              <a:buNone/>
            </a:pPr>
            <a:r>
              <a:rPr lang="en-US" sz="2000" dirty="0"/>
              <a:t>F(z)G(z) = f</a:t>
            </a:r>
            <a:r>
              <a:rPr lang="en-US" sz="2000" baseline="-25000" dirty="0"/>
              <a:t>0</a:t>
            </a:r>
            <a:r>
              <a:rPr lang="en-US" sz="2000" dirty="0"/>
              <a:t>g</a:t>
            </a:r>
            <a:r>
              <a:rPr lang="en-US" sz="2000" baseline="-25000" dirty="0"/>
              <a:t>0</a:t>
            </a:r>
            <a:r>
              <a:rPr lang="en-US" sz="2000" dirty="0"/>
              <a:t> + …</a:t>
            </a:r>
          </a:p>
          <a:p>
            <a:pPr marL="0" indent="0">
              <a:buNone/>
            </a:pPr>
            <a:r>
              <a:rPr lang="en-US" sz="2000" dirty="0"/>
              <a:t>               + (f</a:t>
            </a:r>
            <a:r>
              <a:rPr lang="en-US" sz="2000" baseline="-25000" dirty="0"/>
              <a:t>1</a:t>
            </a:r>
            <a:r>
              <a:rPr lang="en-US" sz="2000" dirty="0"/>
              <a:t>g</a:t>
            </a:r>
            <a:r>
              <a:rPr lang="en-US" sz="2000" baseline="-25000" dirty="0"/>
              <a:t>0</a:t>
            </a:r>
            <a:r>
              <a:rPr lang="en-US" sz="2000" dirty="0"/>
              <a:t> + f</a:t>
            </a:r>
            <a:r>
              <a:rPr lang="en-US" sz="2000" baseline="-25000" dirty="0"/>
              <a:t>0</a:t>
            </a:r>
            <a:r>
              <a:rPr lang="en-US" sz="2000" dirty="0"/>
              <a:t>g</a:t>
            </a:r>
            <a:r>
              <a:rPr lang="en-US" sz="2000" baseline="-25000" dirty="0"/>
              <a:t>1</a:t>
            </a:r>
            <a:r>
              <a:rPr lang="en-US" sz="2000" dirty="0"/>
              <a:t> )z + …</a:t>
            </a:r>
          </a:p>
          <a:p>
            <a:pPr marL="0" indent="0">
              <a:buNone/>
            </a:pPr>
            <a:r>
              <a:rPr lang="en-US" sz="2000" dirty="0"/>
              <a:t>               + (f</a:t>
            </a:r>
            <a:r>
              <a:rPr lang="en-US" sz="2000" baseline="-25000" dirty="0"/>
              <a:t>2</a:t>
            </a:r>
            <a:r>
              <a:rPr lang="en-US" sz="2000" dirty="0"/>
              <a:t>g</a:t>
            </a:r>
            <a:r>
              <a:rPr lang="en-US" sz="2000" baseline="-25000" dirty="0"/>
              <a:t>0</a:t>
            </a:r>
            <a:r>
              <a:rPr lang="en-US" sz="2000" dirty="0"/>
              <a:t> + f</a:t>
            </a:r>
            <a:r>
              <a:rPr lang="en-US" sz="2000" baseline="-25000" dirty="0"/>
              <a:t>1</a:t>
            </a:r>
            <a:r>
              <a:rPr lang="en-US" sz="2000" dirty="0"/>
              <a:t>g</a:t>
            </a:r>
            <a:r>
              <a:rPr lang="en-US" sz="2000" baseline="-25000" dirty="0"/>
              <a:t>1</a:t>
            </a:r>
            <a:r>
              <a:rPr lang="en-US" sz="2000" dirty="0"/>
              <a:t> + f</a:t>
            </a:r>
            <a:r>
              <a:rPr lang="en-US" sz="2000" baseline="-25000" dirty="0"/>
              <a:t>0</a:t>
            </a:r>
            <a:r>
              <a:rPr lang="en-US" sz="2000" dirty="0"/>
              <a:t>g</a:t>
            </a:r>
            <a:r>
              <a:rPr lang="en-US" sz="2000" baseline="-25000" dirty="0"/>
              <a:t>2</a:t>
            </a:r>
            <a:r>
              <a:rPr lang="en-US" sz="2000" dirty="0"/>
              <a:t>)z</a:t>
            </a:r>
            <a:r>
              <a:rPr lang="en-US" sz="2000" baseline="30000" dirty="0"/>
              <a:t>2</a:t>
            </a:r>
            <a:r>
              <a:rPr lang="en-US" sz="2000" dirty="0"/>
              <a:t> + …</a:t>
            </a:r>
          </a:p>
          <a:p>
            <a:pPr marL="0" indent="0">
              <a:buNone/>
            </a:pPr>
            <a:r>
              <a:rPr lang="en-US" sz="2000" dirty="0"/>
              <a:t>               + (f</a:t>
            </a:r>
            <a:r>
              <a:rPr lang="en-US" sz="2000" baseline="-25000" dirty="0"/>
              <a:t>3</a:t>
            </a:r>
            <a:r>
              <a:rPr lang="en-US" sz="2000" dirty="0"/>
              <a:t>g</a:t>
            </a:r>
            <a:r>
              <a:rPr lang="en-US" sz="2000" baseline="-25000" dirty="0"/>
              <a:t>0</a:t>
            </a:r>
            <a:r>
              <a:rPr lang="en-US" sz="2000" dirty="0"/>
              <a:t> + f</a:t>
            </a:r>
            <a:r>
              <a:rPr lang="en-US" sz="2000" baseline="-25000" dirty="0"/>
              <a:t>2</a:t>
            </a:r>
            <a:r>
              <a:rPr lang="en-US" sz="2000" dirty="0"/>
              <a:t>g</a:t>
            </a:r>
            <a:r>
              <a:rPr lang="en-US" sz="2000" baseline="-25000" dirty="0"/>
              <a:t>1</a:t>
            </a:r>
            <a:r>
              <a:rPr lang="en-US" sz="2000" dirty="0"/>
              <a:t> + f</a:t>
            </a:r>
            <a:r>
              <a:rPr lang="en-US" sz="2000" baseline="-25000" dirty="0"/>
              <a:t>1</a:t>
            </a:r>
            <a:r>
              <a:rPr lang="en-US" sz="2000" dirty="0"/>
              <a:t>g</a:t>
            </a:r>
            <a:r>
              <a:rPr lang="en-US" sz="2000" baseline="-25000" dirty="0"/>
              <a:t>2 </a:t>
            </a:r>
            <a:r>
              <a:rPr lang="en-US" sz="2000" dirty="0"/>
              <a:t>+ f</a:t>
            </a:r>
            <a:r>
              <a:rPr lang="en-US" sz="2000" baseline="-25000" dirty="0"/>
              <a:t>0</a:t>
            </a:r>
            <a:r>
              <a:rPr lang="en-US" sz="2000" dirty="0"/>
              <a:t>g</a:t>
            </a:r>
            <a:r>
              <a:rPr lang="en-US" sz="2000" baseline="-25000" dirty="0"/>
              <a:t>3</a:t>
            </a:r>
            <a:r>
              <a:rPr lang="en-US" sz="2000" dirty="0"/>
              <a:t>)z</a:t>
            </a:r>
            <a:r>
              <a:rPr lang="en-US" sz="2000" baseline="30000" dirty="0"/>
              <a:t>3</a:t>
            </a:r>
            <a:r>
              <a:rPr lang="en-US" sz="2000" dirty="0"/>
              <a:t> + …</a:t>
            </a:r>
            <a:endParaRPr lang="en-US" sz="2000" baseline="30000" dirty="0"/>
          </a:p>
          <a:p>
            <a:pPr marL="0" indent="0">
              <a:buNone/>
            </a:pPr>
            <a:r>
              <a:rPr lang="en-US" sz="2000" dirty="0"/>
              <a:t>               + (f</a:t>
            </a:r>
            <a:r>
              <a:rPr lang="en-US" sz="2000" baseline="-25000" dirty="0"/>
              <a:t>4</a:t>
            </a:r>
            <a:r>
              <a:rPr lang="en-US" sz="2000" dirty="0"/>
              <a:t>g</a:t>
            </a:r>
            <a:r>
              <a:rPr lang="en-US" sz="2000" baseline="-25000" dirty="0"/>
              <a:t>0</a:t>
            </a:r>
            <a:r>
              <a:rPr lang="en-US" sz="2000" dirty="0"/>
              <a:t> + f</a:t>
            </a:r>
            <a:r>
              <a:rPr lang="en-US" sz="2000" baseline="-25000" dirty="0"/>
              <a:t>3</a:t>
            </a:r>
            <a:r>
              <a:rPr lang="en-US" sz="2000" dirty="0"/>
              <a:t>g</a:t>
            </a:r>
            <a:r>
              <a:rPr lang="en-US" sz="2000" baseline="-25000" dirty="0"/>
              <a:t>1</a:t>
            </a:r>
            <a:r>
              <a:rPr lang="en-US" sz="2000" dirty="0"/>
              <a:t> + f</a:t>
            </a:r>
            <a:r>
              <a:rPr lang="en-US" sz="2000" baseline="-25000" dirty="0"/>
              <a:t>2</a:t>
            </a:r>
            <a:r>
              <a:rPr lang="en-US" sz="2000" dirty="0"/>
              <a:t>g</a:t>
            </a:r>
            <a:r>
              <a:rPr lang="en-US" sz="2000" baseline="-25000" dirty="0"/>
              <a:t>2 </a:t>
            </a:r>
            <a:r>
              <a:rPr lang="en-US" sz="2000" dirty="0"/>
              <a:t>+ f</a:t>
            </a:r>
            <a:r>
              <a:rPr lang="en-US" sz="2000" baseline="-25000" dirty="0"/>
              <a:t>1</a:t>
            </a:r>
            <a:r>
              <a:rPr lang="en-US" sz="2000" dirty="0"/>
              <a:t>g</a:t>
            </a:r>
            <a:r>
              <a:rPr lang="en-US" sz="2000" baseline="-25000" dirty="0"/>
              <a:t>3 </a:t>
            </a:r>
            <a:r>
              <a:rPr lang="en-US" sz="2000" dirty="0"/>
              <a:t>+ f</a:t>
            </a:r>
            <a:r>
              <a:rPr lang="en-US" sz="2000" baseline="-25000" dirty="0"/>
              <a:t>0</a:t>
            </a:r>
            <a:r>
              <a:rPr lang="en-US" sz="2000" dirty="0"/>
              <a:t>g</a:t>
            </a:r>
            <a:r>
              <a:rPr lang="en-US" sz="2000" baseline="-25000" dirty="0"/>
              <a:t>4)</a:t>
            </a:r>
            <a:r>
              <a:rPr lang="en-US" sz="2000" dirty="0"/>
              <a:t>z</a:t>
            </a:r>
            <a:r>
              <a:rPr lang="en-US" sz="2000" baseline="30000" dirty="0"/>
              <a:t>4</a:t>
            </a:r>
            <a:r>
              <a:rPr lang="en-US" sz="2000" dirty="0"/>
              <a:t> + …</a:t>
            </a:r>
            <a:endParaRPr lang="en-US" sz="2000" baseline="30000" dirty="0"/>
          </a:p>
          <a:p>
            <a:pPr marL="0" indent="0">
              <a:buNone/>
            </a:pPr>
            <a:r>
              <a:rPr lang="en-US" sz="2000" dirty="0"/>
              <a:t>…</a:t>
            </a:r>
          </a:p>
          <a:p>
            <a:pPr marL="0" indent="0">
              <a:buNone/>
            </a:pPr>
            <a:endParaRPr lang="en-US" sz="2000" dirty="0"/>
          </a:p>
        </p:txBody>
      </p:sp>
      <p:sp>
        <p:nvSpPr>
          <p:cNvPr id="4" name="Rectangle 3"/>
          <p:cNvSpPr/>
          <p:nvPr/>
        </p:nvSpPr>
        <p:spPr>
          <a:xfrm>
            <a:off x="1300462" y="2040077"/>
            <a:ext cx="1698776" cy="36385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5" name="Rectangle 4"/>
          <p:cNvSpPr/>
          <p:nvPr/>
        </p:nvSpPr>
        <p:spPr>
          <a:xfrm>
            <a:off x="1295400" y="2447019"/>
            <a:ext cx="2434257" cy="40549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95400" y="2895600"/>
            <a:ext cx="3081957" cy="42391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67357" y="4524428"/>
            <a:ext cx="7620000" cy="584775"/>
          </a:xfrm>
          <a:prstGeom prst="rect">
            <a:avLst/>
          </a:prstGeom>
          <a:noFill/>
        </p:spPr>
        <p:txBody>
          <a:bodyPr wrap="square" rtlCol="0">
            <a:spAutoFit/>
          </a:bodyPr>
          <a:lstStyle/>
          <a:p>
            <a:r>
              <a:rPr lang="en-US" sz="3200" dirty="0"/>
              <a:t>Hmmm, that sounds like a convolution …</a:t>
            </a:r>
            <a:endParaRPr lang="en-US" sz="3200" i="1" dirty="0"/>
          </a:p>
        </p:txBody>
      </p:sp>
      <p:sp>
        <p:nvSpPr>
          <p:cNvPr id="8" name="TextBox 7"/>
          <p:cNvSpPr txBox="1"/>
          <p:nvPr/>
        </p:nvSpPr>
        <p:spPr>
          <a:xfrm>
            <a:off x="4809495" y="1957268"/>
            <a:ext cx="4165884" cy="1384995"/>
          </a:xfrm>
          <a:prstGeom prst="rect">
            <a:avLst/>
          </a:prstGeom>
          <a:noFill/>
          <a:ln>
            <a:solidFill>
              <a:srgbClr val="FF0000"/>
            </a:solidFill>
          </a:ln>
        </p:spPr>
        <p:txBody>
          <a:bodyPr wrap="none" rtlCol="0">
            <a:spAutoFit/>
          </a:bodyPr>
          <a:lstStyle/>
          <a:p>
            <a:r>
              <a:rPr lang="en-US" sz="2800" dirty="0">
                <a:solidFill>
                  <a:srgbClr val="FF0000"/>
                </a:solidFill>
              </a:rPr>
              <a:t>Coefficient of </a:t>
            </a:r>
            <a:r>
              <a:rPr lang="en-US" sz="2800" dirty="0" err="1">
                <a:solidFill>
                  <a:srgbClr val="FF0000"/>
                </a:solidFill>
              </a:rPr>
              <a:t>z</a:t>
            </a:r>
            <a:r>
              <a:rPr lang="en-US" sz="2800" baseline="30000" dirty="0" err="1">
                <a:solidFill>
                  <a:srgbClr val="FF0000"/>
                </a:solidFill>
              </a:rPr>
              <a:t>n</a:t>
            </a:r>
            <a:endParaRPr lang="en-US" sz="2800" dirty="0">
              <a:solidFill>
                <a:srgbClr val="FF0000"/>
              </a:solidFill>
            </a:endParaRPr>
          </a:p>
          <a:p>
            <a:r>
              <a:rPr lang="en-US" sz="2800" dirty="0">
                <a:solidFill>
                  <a:srgbClr val="FF0000"/>
                </a:solidFill>
              </a:rPr>
              <a:t>is sum of pairwise products</a:t>
            </a:r>
          </a:p>
          <a:p>
            <a:r>
              <a:rPr lang="en-US" sz="2800" dirty="0">
                <a:solidFill>
                  <a:srgbClr val="FF0000"/>
                </a:solidFill>
              </a:rPr>
              <a:t>whose subscripts sum to n</a:t>
            </a:r>
          </a:p>
        </p:txBody>
      </p:sp>
    </p:spTree>
    <p:extLst>
      <p:ext uri="{BB962C8B-B14F-4D97-AF65-F5344CB8AC3E}">
        <p14:creationId xmlns:p14="http://schemas.microsoft.com/office/powerpoint/2010/main" val="1927736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19292"/>
            <a:ext cx="8648700" cy="1325563"/>
          </a:xfrm>
        </p:spPr>
        <p:txBody>
          <a:bodyPr>
            <a:normAutofit/>
          </a:bodyPr>
          <a:lstStyle/>
          <a:p>
            <a:r>
              <a:rPr lang="en-US" dirty="0"/>
              <a:t>It’s the same sum we saw with convolution</a:t>
            </a:r>
          </a:p>
        </p:txBody>
      </p:sp>
      <p:graphicFrame>
        <p:nvGraphicFramePr>
          <p:cNvPr id="10" name="Table 9"/>
          <p:cNvGraphicFramePr>
            <a:graphicFrameLocks noGrp="1"/>
          </p:cNvGraphicFramePr>
          <p:nvPr>
            <p:extLst>
              <p:ext uri="{D42A27DB-BD31-4B8C-83A1-F6EECF244321}">
                <p14:modId xmlns:p14="http://schemas.microsoft.com/office/powerpoint/2010/main" val="838286866"/>
              </p:ext>
            </p:extLst>
          </p:nvPr>
        </p:nvGraphicFramePr>
        <p:xfrm>
          <a:off x="4224800" y="2442171"/>
          <a:ext cx="4152900" cy="3352801"/>
        </p:xfrm>
        <a:graphic>
          <a:graphicData uri="http://schemas.openxmlformats.org/drawingml/2006/table">
            <a:tbl>
              <a:tblPr>
                <a:tableStyleId>{5C22544A-7EE6-4342-B048-85BDC9FD1C3A}</a:tableStyleId>
              </a:tblPr>
              <a:tblGrid>
                <a:gridCol w="830580">
                  <a:extLst>
                    <a:ext uri="{9D8B030D-6E8A-4147-A177-3AD203B41FA5}">
                      <a16:colId xmlns:a16="http://schemas.microsoft.com/office/drawing/2014/main" val="20000"/>
                    </a:ext>
                  </a:extLst>
                </a:gridCol>
                <a:gridCol w="830580">
                  <a:extLst>
                    <a:ext uri="{9D8B030D-6E8A-4147-A177-3AD203B41FA5}">
                      <a16:colId xmlns:a16="http://schemas.microsoft.com/office/drawing/2014/main" val="20001"/>
                    </a:ext>
                  </a:extLst>
                </a:gridCol>
                <a:gridCol w="830580">
                  <a:extLst>
                    <a:ext uri="{9D8B030D-6E8A-4147-A177-3AD203B41FA5}">
                      <a16:colId xmlns:a16="http://schemas.microsoft.com/office/drawing/2014/main" val="20002"/>
                    </a:ext>
                  </a:extLst>
                </a:gridCol>
                <a:gridCol w="830580">
                  <a:extLst>
                    <a:ext uri="{9D8B030D-6E8A-4147-A177-3AD203B41FA5}">
                      <a16:colId xmlns:a16="http://schemas.microsoft.com/office/drawing/2014/main" val="20003"/>
                    </a:ext>
                  </a:extLst>
                </a:gridCol>
                <a:gridCol w="830580">
                  <a:extLst>
                    <a:ext uri="{9D8B030D-6E8A-4147-A177-3AD203B41FA5}">
                      <a16:colId xmlns:a16="http://schemas.microsoft.com/office/drawing/2014/main" val="20004"/>
                    </a:ext>
                  </a:extLst>
                </a:gridCol>
              </a:tblGrid>
              <a:tr h="246529">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g[0]</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g[1]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g[2]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g[3]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776568">
                <a:tc>
                  <a:txBody>
                    <a:bodyPr/>
                    <a:lstStyle/>
                    <a:p>
                      <a:pPr algn="l" fontAlgn="b"/>
                      <a:r>
                        <a:rPr lang="en-US" sz="1400" u="none" strike="noStrike" dirty="0">
                          <a:solidFill>
                            <a:srgbClr val="FF0000"/>
                          </a:solidFill>
                          <a:effectLst/>
                        </a:rPr>
                        <a:t>f[0]</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f[0]*g[0]</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f[0]*g[1]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f[0]*g[2]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f[0]*g[3]</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776568">
                <a:tc>
                  <a:txBody>
                    <a:bodyPr/>
                    <a:lstStyle/>
                    <a:p>
                      <a:pPr algn="l" fontAlgn="b"/>
                      <a:r>
                        <a:rPr lang="en-US" sz="1400" u="none" strike="noStrike" dirty="0">
                          <a:solidFill>
                            <a:schemeClr val="accent2"/>
                          </a:solidFill>
                          <a:effectLst/>
                        </a:rPr>
                        <a:t>f[1]</a:t>
                      </a:r>
                      <a:endParaRPr lang="en-US" sz="1400" b="0" i="0" u="none" strike="noStrike" dirty="0">
                        <a:solidFill>
                          <a:schemeClr val="accent2"/>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f[1]*g[0]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f[1]*g[1]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f[1]*g[2]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f[1]*g[3]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776568">
                <a:tc>
                  <a:txBody>
                    <a:bodyPr/>
                    <a:lstStyle/>
                    <a:p>
                      <a:pPr algn="l" fontAlgn="b"/>
                      <a:r>
                        <a:rPr lang="en-US" sz="1400" u="none" strike="noStrike" dirty="0">
                          <a:solidFill>
                            <a:srgbClr val="00B050"/>
                          </a:solidFill>
                          <a:effectLst/>
                        </a:rPr>
                        <a:t>f[2]</a:t>
                      </a:r>
                      <a:endParaRPr lang="en-US" sz="1400" b="0" i="0" u="none" strike="noStrike" dirty="0">
                        <a:solidFill>
                          <a:srgbClr val="00B05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f[2]*g[0]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f[2]*g[1]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f[2]*g[2]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f[2]*g[3]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776568">
                <a:tc>
                  <a:txBody>
                    <a:bodyPr/>
                    <a:lstStyle/>
                    <a:p>
                      <a:pPr algn="l" fontAlgn="b"/>
                      <a:r>
                        <a:rPr lang="en-US" sz="1400" u="none" strike="noStrike" dirty="0">
                          <a:solidFill>
                            <a:srgbClr val="00B0F0"/>
                          </a:solidFill>
                          <a:effectLst/>
                        </a:rPr>
                        <a:t>f[3]</a:t>
                      </a:r>
                      <a:endParaRPr lang="en-US" sz="1400" b="0" i="0" u="none" strike="noStrike" dirty="0">
                        <a:solidFill>
                          <a:srgbClr val="00B0F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f[3]*g[0]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f[3]*g[1]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f[3]*g[2]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f[3]*g[3]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11" name="Rectangle 10"/>
              <p:cNvSpPr/>
              <p:nvPr/>
            </p:nvSpPr>
            <p:spPr>
              <a:xfrm>
                <a:off x="352193" y="1895204"/>
                <a:ext cx="2743200" cy="6798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a:latin typeface="Cambria Math" panose="02040503050406030204" pitchFamily="18" charset="0"/>
                        </a:rPr>
                        <m:t>(</m:t>
                      </m:r>
                      <m:r>
                        <a:rPr lang="en-US" sz="1400" i="1" dirty="0" err="1">
                          <a:latin typeface="Cambria Math" panose="02040503050406030204" pitchFamily="18" charset="0"/>
                        </a:rPr>
                        <m:t>𝑓</m:t>
                      </m:r>
                      <m:r>
                        <a:rPr lang="en-US" sz="1400" i="1" dirty="0">
                          <a:latin typeface="Cambria Math" panose="02040503050406030204" pitchFamily="18" charset="0"/>
                        </a:rPr>
                        <m:t> </m:t>
                      </m:r>
                      <m:r>
                        <a:rPr lang="en-US" sz="1400" i="1">
                          <a:latin typeface="Cambria Math" panose="02040503050406030204" pitchFamily="18" charset="0"/>
                          <a:ea typeface="Cambria Math" panose="02040503050406030204" pitchFamily="18" charset="0"/>
                        </a:rPr>
                        <m:t>⨂</m:t>
                      </m:r>
                      <m:r>
                        <a:rPr lang="en-US" sz="1400" i="1" dirty="0">
                          <a:latin typeface="Cambria Math" panose="02040503050406030204" pitchFamily="18" charset="0"/>
                        </a:rPr>
                        <m:t> </m:t>
                      </m:r>
                      <m:r>
                        <a:rPr lang="en-US" sz="1400" i="1" dirty="0">
                          <a:latin typeface="Cambria Math" panose="02040503050406030204" pitchFamily="18" charset="0"/>
                        </a:rPr>
                        <m:t>𝑔</m:t>
                      </m:r>
                      <m:r>
                        <a:rPr lang="en-US" sz="1400" i="1" dirty="0">
                          <a:latin typeface="Cambria Math" panose="02040503050406030204" pitchFamily="18" charset="0"/>
                        </a:rPr>
                        <m:t>)</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𝑡</m:t>
                          </m:r>
                        </m:e>
                      </m:d>
                      <m:r>
                        <a:rPr lang="en-US" sz="1400" i="1">
                          <a:latin typeface="Cambria Math" panose="02040503050406030204" pitchFamily="18" charset="0"/>
                        </a:rPr>
                        <m:t>= </m:t>
                      </m:r>
                      <m:nary>
                        <m:naryPr>
                          <m:chr m:val="∑"/>
                          <m:ctrlPr>
                            <a:rPr lang="en-US" sz="1400" i="1">
                              <a:latin typeface="Cambria Math" panose="02040503050406030204" pitchFamily="18" charset="0"/>
                            </a:rPr>
                          </m:ctrlPr>
                        </m:naryPr>
                        <m:sub>
                          <m:r>
                            <m:rPr>
                              <m:brk m:alnAt="23"/>
                            </m:rPr>
                            <a:rPr lang="en-US" sz="1400" i="1">
                              <a:latin typeface="Cambria Math" panose="02040503050406030204" pitchFamily="18" charset="0"/>
                            </a:rPr>
                            <m:t>𝑘</m:t>
                          </m:r>
                          <m:r>
                            <a:rPr lang="en-US" sz="1400" i="1">
                              <a:latin typeface="Cambria Math" panose="02040503050406030204" pitchFamily="18" charset="0"/>
                            </a:rPr>
                            <m:t>=−∞</m:t>
                          </m:r>
                        </m:sub>
                        <m:sup>
                          <m:r>
                            <a:rPr lang="en-US" sz="1400" i="1">
                              <a:latin typeface="Cambria Math" panose="02040503050406030204" pitchFamily="18" charset="0"/>
                              <a:ea typeface="Cambria Math" panose="02040503050406030204" pitchFamily="18" charset="0"/>
                            </a:rPr>
                            <m:t>∞</m:t>
                          </m:r>
                        </m:sup>
                        <m:e>
                          <m:r>
                            <a:rPr lang="en-US" sz="1400" i="1">
                              <a:latin typeface="Cambria Math" panose="02040503050406030204" pitchFamily="18" charset="0"/>
                            </a:rPr>
                            <m:t>𝑓</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𝑘</m:t>
                              </m:r>
                            </m:e>
                          </m:d>
                          <m:r>
                            <a:rPr lang="en-US" sz="1400" i="1">
                              <a:latin typeface="Cambria Math" panose="02040503050406030204" pitchFamily="18" charset="0"/>
                            </a:rPr>
                            <m:t>𝑔</m:t>
                          </m:r>
                          <m:r>
                            <a:rPr lang="en-US" sz="1400" i="1">
                              <a:latin typeface="Cambria Math" panose="02040503050406030204" pitchFamily="18" charset="0"/>
                            </a:rPr>
                            <m:t>[</m:t>
                          </m:r>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𝑘</m:t>
                          </m:r>
                        </m:e>
                      </m:nary>
                      <m:r>
                        <a:rPr lang="en-US" sz="1400" i="1">
                          <a:latin typeface="Cambria Math" panose="02040503050406030204" pitchFamily="18" charset="0"/>
                        </a:rPr>
                        <m:t>] </m:t>
                      </m:r>
                    </m:oMath>
                  </m:oMathPara>
                </a14:m>
                <a:endParaRPr lang="en-US" sz="1400" dirty="0"/>
              </a:p>
            </p:txBody>
          </p:sp>
        </mc:Choice>
        <mc:Fallback xmlns="">
          <p:sp>
            <p:nvSpPr>
              <p:cNvPr id="11" name="Rectangle 10"/>
              <p:cNvSpPr>
                <a:spLocks noRot="1" noChangeAspect="1" noMove="1" noResize="1" noEditPoints="1" noAdjustHandles="1" noChangeArrowheads="1" noChangeShapeType="1" noTextEdit="1"/>
              </p:cNvSpPr>
              <p:nvPr/>
            </p:nvSpPr>
            <p:spPr>
              <a:xfrm>
                <a:off x="352193" y="1895204"/>
                <a:ext cx="2743200" cy="679801"/>
              </a:xfrm>
              <a:prstGeom prst="rect">
                <a:avLst/>
              </a:prstGeom>
              <a:blipFill>
                <a:blip r:embed="rId3"/>
                <a:stretch>
                  <a:fillRect/>
                </a:stretch>
              </a:blipFill>
            </p:spPr>
            <p:txBody>
              <a:bodyPr/>
              <a:lstStyle/>
              <a:p>
                <a:r>
                  <a:rPr lang="en-US">
                    <a:noFill/>
                  </a:rPr>
                  <a:t> </a:t>
                </a:r>
              </a:p>
            </p:txBody>
          </p:sp>
        </mc:Fallback>
      </mc:AlternateContent>
      <p:grpSp>
        <p:nvGrpSpPr>
          <p:cNvPr id="12" name="Group 11"/>
          <p:cNvGrpSpPr/>
          <p:nvPr/>
        </p:nvGrpSpPr>
        <p:grpSpPr>
          <a:xfrm>
            <a:off x="1862600" y="2095500"/>
            <a:ext cx="7038313" cy="4011725"/>
            <a:chOff x="2400300" y="2884376"/>
            <a:chExt cx="7038313" cy="4011725"/>
          </a:xfrm>
        </p:grpSpPr>
        <mc:AlternateContent xmlns:mc="http://schemas.openxmlformats.org/markup-compatibility/2006" xmlns:a14="http://schemas.microsoft.com/office/drawing/2010/main">
          <mc:Choice Requires="a14">
            <p:sp>
              <p:nvSpPr>
                <p:cNvPr id="13" name="AutoShape 2" descr="{\displaystyle (f*g)[n]=\sum _{m=-\infty }^{\infty }f[m]g[n-m]}"/>
                <p:cNvSpPr txBox="1">
                  <a:spLocks noChangeAspect="1" noChangeArrowheads="1"/>
                </p:cNvSpPr>
                <p:nvPr/>
              </p:nvSpPr>
              <p:spPr bwMode="auto">
                <a:xfrm>
                  <a:off x="2400300" y="3429000"/>
                  <a:ext cx="2781300" cy="3467101"/>
                </a:xfrm>
                <a:prstGeom prst="rect">
                  <a:avLst/>
                </a:prstGeom>
                <a:noFill/>
                <a:extLst>
                  <a:ext uri="{909E8E84-426E-40DD-AFC4-6F175D3DCCD1}">
                    <a14:hiddenFill>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200" dirty="0"/>
                </a:p>
                <a:p>
                  <a:pPr marL="0" indent="0">
                    <a:buFont typeface="Arial" panose="020B0604020202020204" pitchFamily="34" charset="0"/>
                    <a:buNone/>
                  </a:pPr>
                  <a:endParaRPr lang="en-US" sz="1200" dirty="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sz="1200" i="1" smtClean="0">
                                <a:solidFill>
                                  <a:srgbClr val="FF0000"/>
                                </a:solidFill>
                                <a:latin typeface="Cambria Math" panose="02040503050406030204" pitchFamily="18" charset="0"/>
                              </a:rPr>
                            </m:ctrlPr>
                          </m:dPr>
                          <m:e>
                            <m:r>
                              <a:rPr lang="en-US" sz="1200" i="1">
                                <a:solidFill>
                                  <a:srgbClr val="FF0000"/>
                                </a:solidFill>
                                <a:latin typeface="Cambria Math" panose="02040503050406030204" pitchFamily="18" charset="0"/>
                              </a:rPr>
                              <m:t>𝑓</m:t>
                            </m:r>
                            <m:r>
                              <a:rPr lang="en-US" sz="1200" i="1" smtClean="0">
                                <a:solidFill>
                                  <a:srgbClr val="FF0000"/>
                                </a:solidFill>
                                <a:latin typeface="Cambria Math" panose="02040503050406030204" pitchFamily="18" charset="0"/>
                              </a:rPr>
                              <m:t> </m:t>
                            </m:r>
                            <m:r>
                              <a:rPr lang="en-US" sz="1200" i="1" smtClean="0">
                                <a:solidFill>
                                  <a:srgbClr val="FF0000"/>
                                </a:solidFill>
                                <a:latin typeface="Cambria Math" panose="02040503050406030204" pitchFamily="18" charset="0"/>
                                <a:ea typeface="Cambria Math" panose="02040503050406030204" pitchFamily="18" charset="0"/>
                              </a:rPr>
                              <m:t>⨂</m:t>
                            </m:r>
                            <m:r>
                              <a:rPr lang="en-US" sz="1200" i="1" smtClean="0">
                                <a:solidFill>
                                  <a:srgbClr val="FF0000"/>
                                </a:solidFill>
                                <a:latin typeface="Cambria Math" panose="02040503050406030204" pitchFamily="18" charset="0"/>
                              </a:rPr>
                              <m:t> </m:t>
                            </m:r>
                            <m:r>
                              <a:rPr lang="en-US" sz="1200" i="1">
                                <a:solidFill>
                                  <a:srgbClr val="FF0000"/>
                                </a:solidFill>
                                <a:latin typeface="Cambria Math" panose="02040503050406030204" pitchFamily="18" charset="0"/>
                              </a:rPr>
                              <m:t>𝑔</m:t>
                            </m:r>
                          </m:e>
                        </m:d>
                        <m:d>
                          <m:dPr>
                            <m:begChr m:val="["/>
                            <m:endChr m:val="]"/>
                            <m:ctrlPr>
                              <a:rPr lang="en-US" sz="1200" i="1">
                                <a:solidFill>
                                  <a:srgbClr val="FF0000"/>
                                </a:solidFill>
                                <a:latin typeface="Cambria Math" panose="02040503050406030204" pitchFamily="18" charset="0"/>
                              </a:rPr>
                            </m:ctrlPr>
                          </m:dPr>
                          <m:e>
                            <m:r>
                              <a:rPr lang="en-US" sz="1200" i="1" smtClean="0">
                                <a:solidFill>
                                  <a:srgbClr val="FF0000"/>
                                </a:solidFill>
                                <a:latin typeface="Cambria Math" panose="02040503050406030204" pitchFamily="18" charset="0"/>
                              </a:rPr>
                              <m:t>0</m:t>
                            </m:r>
                          </m:e>
                        </m:d>
                        <m:r>
                          <a:rPr lang="en-US" sz="1200" i="1">
                            <a:solidFill>
                              <a:srgbClr val="FF0000"/>
                            </a:solidFill>
                            <a:latin typeface="Cambria Math" panose="02040503050406030204" pitchFamily="18" charset="0"/>
                          </a:rPr>
                          <m:t>= </m:t>
                        </m:r>
                        <m:nary>
                          <m:naryPr>
                            <m:chr m:val="∑"/>
                            <m:ctrlPr>
                              <a:rPr lang="en-US" sz="1200" i="1">
                                <a:solidFill>
                                  <a:srgbClr val="FF0000"/>
                                </a:solidFill>
                                <a:latin typeface="Cambria Math" panose="02040503050406030204" pitchFamily="18" charset="0"/>
                              </a:rPr>
                            </m:ctrlPr>
                          </m:naryPr>
                          <m:sub>
                            <m:r>
                              <m:rPr>
                                <m:brk m:alnAt="23"/>
                              </m:rPr>
                              <a:rPr lang="en-US" sz="1200" i="1">
                                <a:solidFill>
                                  <a:srgbClr val="FF0000"/>
                                </a:solidFill>
                                <a:latin typeface="Cambria Math" panose="02040503050406030204" pitchFamily="18" charset="0"/>
                              </a:rPr>
                              <m:t>𝑘</m:t>
                            </m:r>
                            <m:r>
                              <a:rPr lang="en-US" sz="1200" i="1">
                                <a:solidFill>
                                  <a:srgbClr val="FF0000"/>
                                </a:solidFill>
                                <a:latin typeface="Cambria Math" panose="02040503050406030204" pitchFamily="18" charset="0"/>
                              </a:rPr>
                              <m:t>=</m:t>
                            </m:r>
                            <m:r>
                              <a:rPr lang="en-US" sz="1200" i="1" smtClean="0">
                                <a:solidFill>
                                  <a:srgbClr val="FF0000"/>
                                </a:solidFill>
                                <a:latin typeface="Cambria Math" panose="02040503050406030204" pitchFamily="18" charset="0"/>
                              </a:rPr>
                              <m:t>0</m:t>
                            </m:r>
                          </m:sub>
                          <m:sup>
                            <m:r>
                              <a:rPr lang="en-US" sz="1200" i="1" smtClean="0">
                                <a:solidFill>
                                  <a:srgbClr val="FF0000"/>
                                </a:solidFill>
                                <a:latin typeface="Cambria Math" panose="02040503050406030204" pitchFamily="18" charset="0"/>
                              </a:rPr>
                              <m:t>0</m:t>
                            </m:r>
                          </m:sup>
                          <m:e>
                            <m:r>
                              <a:rPr lang="en-US" sz="1200" i="1">
                                <a:solidFill>
                                  <a:srgbClr val="FF0000"/>
                                </a:solidFill>
                                <a:latin typeface="Cambria Math" panose="02040503050406030204" pitchFamily="18" charset="0"/>
                              </a:rPr>
                              <m:t>𝑓</m:t>
                            </m:r>
                            <m:d>
                              <m:dPr>
                                <m:begChr m:val="["/>
                                <m:endChr m:val="]"/>
                                <m:ctrlPr>
                                  <a:rPr lang="en-US" sz="1200" i="1">
                                    <a:solidFill>
                                      <a:srgbClr val="FF0000"/>
                                    </a:solidFill>
                                    <a:latin typeface="Cambria Math" panose="02040503050406030204" pitchFamily="18" charset="0"/>
                                  </a:rPr>
                                </m:ctrlPr>
                              </m:dPr>
                              <m:e>
                                <m:r>
                                  <a:rPr lang="en-US" sz="1200" i="1">
                                    <a:solidFill>
                                      <a:srgbClr val="FF0000"/>
                                    </a:solidFill>
                                    <a:latin typeface="Cambria Math" panose="02040503050406030204" pitchFamily="18" charset="0"/>
                                  </a:rPr>
                                  <m:t>𝑘</m:t>
                                </m:r>
                              </m:e>
                            </m:d>
                            <m:r>
                              <a:rPr lang="en-US" sz="1200" i="1">
                                <a:solidFill>
                                  <a:srgbClr val="FF0000"/>
                                </a:solidFill>
                                <a:latin typeface="Cambria Math" panose="02040503050406030204" pitchFamily="18" charset="0"/>
                              </a:rPr>
                              <m:t>𝑔</m:t>
                            </m:r>
                            <m:r>
                              <a:rPr lang="en-US" sz="1200" i="1" smtClean="0">
                                <a:solidFill>
                                  <a:srgbClr val="FF0000"/>
                                </a:solidFill>
                                <a:latin typeface="Cambria Math" panose="02040503050406030204" pitchFamily="18" charset="0"/>
                              </a:rPr>
                              <m:t>[</m:t>
                            </m:r>
                            <m:r>
                              <a:rPr lang="en-US" sz="1200" i="1">
                                <a:solidFill>
                                  <a:srgbClr val="FF0000"/>
                                </a:solidFill>
                                <a:latin typeface="Cambria Math" panose="02040503050406030204" pitchFamily="18" charset="0"/>
                              </a:rPr>
                              <m:t>−</m:t>
                            </m:r>
                            <m:r>
                              <a:rPr lang="en-US" sz="1200" i="1">
                                <a:solidFill>
                                  <a:srgbClr val="FF0000"/>
                                </a:solidFill>
                                <a:latin typeface="Cambria Math" panose="02040503050406030204" pitchFamily="18" charset="0"/>
                              </a:rPr>
                              <m:t>𝑘</m:t>
                            </m:r>
                          </m:e>
                        </m:nary>
                        <m:r>
                          <a:rPr lang="en-US" sz="1200" i="1">
                            <a:solidFill>
                              <a:srgbClr val="FF0000"/>
                            </a:solidFill>
                            <a:latin typeface="Cambria Math" panose="02040503050406030204" pitchFamily="18" charset="0"/>
                          </a:rPr>
                          <m:t>] </m:t>
                        </m:r>
                      </m:oMath>
                    </m:oMathPara>
                  </a14:m>
                  <a:endParaRPr lang="en-US" sz="1200" dirty="0">
                    <a:solidFill>
                      <a:srgbClr val="FF0000"/>
                    </a:solidFill>
                  </a:endParaRPr>
                </a:p>
                <a:p>
                  <a:pPr marL="0" indent="0">
                    <a:buFont typeface="Arial" panose="020B0604020202020204" pitchFamily="34" charset="0"/>
                    <a:buNone/>
                  </a:pPr>
                  <a:endParaRPr lang="en-US" sz="1200" dirty="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sz="1200" i="1" smtClean="0">
                                <a:solidFill>
                                  <a:schemeClr val="accent2"/>
                                </a:solidFill>
                                <a:latin typeface="Cambria Math" panose="02040503050406030204" pitchFamily="18" charset="0"/>
                              </a:rPr>
                            </m:ctrlPr>
                          </m:dPr>
                          <m:e>
                            <m:r>
                              <a:rPr lang="en-US" sz="1200" i="1">
                                <a:solidFill>
                                  <a:schemeClr val="accent2"/>
                                </a:solidFill>
                                <a:latin typeface="Cambria Math" panose="02040503050406030204" pitchFamily="18" charset="0"/>
                              </a:rPr>
                              <m:t>𝑓</m:t>
                            </m:r>
                            <m:r>
                              <a:rPr lang="en-US" sz="1200" i="1" smtClean="0">
                                <a:solidFill>
                                  <a:schemeClr val="accent2"/>
                                </a:solidFill>
                                <a:latin typeface="Cambria Math" panose="02040503050406030204" pitchFamily="18" charset="0"/>
                              </a:rPr>
                              <m:t> </m:t>
                            </m:r>
                            <m:r>
                              <a:rPr lang="en-US" sz="1200" i="1" smtClean="0">
                                <a:solidFill>
                                  <a:schemeClr val="accent2"/>
                                </a:solidFill>
                                <a:latin typeface="Cambria Math" panose="02040503050406030204" pitchFamily="18" charset="0"/>
                                <a:ea typeface="Cambria Math" panose="02040503050406030204" pitchFamily="18" charset="0"/>
                              </a:rPr>
                              <m:t>⨂</m:t>
                            </m:r>
                            <m:r>
                              <a:rPr lang="en-US" sz="1200" i="1" smtClean="0">
                                <a:solidFill>
                                  <a:schemeClr val="accent2"/>
                                </a:solidFill>
                                <a:latin typeface="Cambria Math" panose="02040503050406030204" pitchFamily="18" charset="0"/>
                              </a:rPr>
                              <m:t> </m:t>
                            </m:r>
                            <m:r>
                              <a:rPr lang="en-US" sz="1200" i="1" smtClean="0">
                                <a:solidFill>
                                  <a:schemeClr val="accent2"/>
                                </a:solidFill>
                                <a:latin typeface="Cambria Math" panose="02040503050406030204" pitchFamily="18" charset="0"/>
                              </a:rPr>
                              <m:t>𝑔</m:t>
                            </m:r>
                          </m:e>
                        </m:d>
                        <m:d>
                          <m:dPr>
                            <m:begChr m:val="["/>
                            <m:endChr m:val="]"/>
                            <m:ctrlPr>
                              <a:rPr lang="en-US" sz="1200" i="1">
                                <a:solidFill>
                                  <a:schemeClr val="accent2"/>
                                </a:solidFill>
                                <a:latin typeface="Cambria Math" panose="02040503050406030204" pitchFamily="18" charset="0"/>
                              </a:rPr>
                            </m:ctrlPr>
                          </m:dPr>
                          <m:e>
                            <m:r>
                              <a:rPr lang="en-US" sz="1200" i="1" smtClean="0">
                                <a:solidFill>
                                  <a:schemeClr val="accent2"/>
                                </a:solidFill>
                                <a:latin typeface="Cambria Math" panose="02040503050406030204" pitchFamily="18" charset="0"/>
                              </a:rPr>
                              <m:t>1</m:t>
                            </m:r>
                          </m:e>
                        </m:d>
                        <m:r>
                          <a:rPr lang="en-US" sz="1200" i="1">
                            <a:solidFill>
                              <a:schemeClr val="accent2"/>
                            </a:solidFill>
                            <a:latin typeface="Cambria Math" panose="02040503050406030204" pitchFamily="18" charset="0"/>
                          </a:rPr>
                          <m:t>= </m:t>
                        </m:r>
                        <m:nary>
                          <m:naryPr>
                            <m:chr m:val="∑"/>
                            <m:ctrlPr>
                              <a:rPr lang="en-US" sz="1200" i="1">
                                <a:solidFill>
                                  <a:schemeClr val="accent2"/>
                                </a:solidFill>
                                <a:latin typeface="Cambria Math" panose="02040503050406030204" pitchFamily="18" charset="0"/>
                              </a:rPr>
                            </m:ctrlPr>
                          </m:naryPr>
                          <m:sub>
                            <m:r>
                              <m:rPr>
                                <m:brk m:alnAt="23"/>
                              </m:rPr>
                              <a:rPr lang="en-US" sz="1200" i="1">
                                <a:solidFill>
                                  <a:schemeClr val="accent2"/>
                                </a:solidFill>
                                <a:latin typeface="Cambria Math" panose="02040503050406030204" pitchFamily="18" charset="0"/>
                              </a:rPr>
                              <m:t>𝑘</m:t>
                            </m:r>
                            <m:r>
                              <a:rPr lang="en-US" sz="1200" i="1">
                                <a:solidFill>
                                  <a:schemeClr val="accent2"/>
                                </a:solidFill>
                                <a:latin typeface="Cambria Math" panose="02040503050406030204" pitchFamily="18" charset="0"/>
                              </a:rPr>
                              <m:t>=</m:t>
                            </m:r>
                            <m:r>
                              <a:rPr lang="en-US" sz="1200" i="1" smtClean="0">
                                <a:solidFill>
                                  <a:schemeClr val="accent2"/>
                                </a:solidFill>
                                <a:latin typeface="Cambria Math" panose="02040503050406030204" pitchFamily="18" charset="0"/>
                              </a:rPr>
                              <m:t>0</m:t>
                            </m:r>
                          </m:sub>
                          <m:sup>
                            <m:r>
                              <a:rPr lang="en-US" sz="1200" i="1" smtClean="0">
                                <a:solidFill>
                                  <a:schemeClr val="accent2"/>
                                </a:solidFill>
                                <a:latin typeface="Cambria Math" panose="02040503050406030204" pitchFamily="18" charset="0"/>
                                <a:ea typeface="Cambria Math" panose="02040503050406030204" pitchFamily="18" charset="0"/>
                              </a:rPr>
                              <m:t>1</m:t>
                            </m:r>
                          </m:sup>
                          <m:e>
                            <m:r>
                              <a:rPr lang="en-US" sz="1200" i="1">
                                <a:solidFill>
                                  <a:schemeClr val="accent2"/>
                                </a:solidFill>
                                <a:latin typeface="Cambria Math" panose="02040503050406030204" pitchFamily="18" charset="0"/>
                              </a:rPr>
                              <m:t>𝑓</m:t>
                            </m:r>
                            <m:d>
                              <m:dPr>
                                <m:begChr m:val="["/>
                                <m:endChr m:val="]"/>
                                <m:ctrlPr>
                                  <a:rPr lang="en-US" sz="1200" i="1">
                                    <a:solidFill>
                                      <a:schemeClr val="accent2"/>
                                    </a:solidFill>
                                    <a:latin typeface="Cambria Math" panose="02040503050406030204" pitchFamily="18" charset="0"/>
                                  </a:rPr>
                                </m:ctrlPr>
                              </m:dPr>
                              <m:e>
                                <m:r>
                                  <a:rPr lang="en-US" sz="1200" i="1">
                                    <a:solidFill>
                                      <a:schemeClr val="accent2"/>
                                    </a:solidFill>
                                    <a:latin typeface="Cambria Math" panose="02040503050406030204" pitchFamily="18" charset="0"/>
                                  </a:rPr>
                                  <m:t>𝑘</m:t>
                                </m:r>
                              </m:e>
                            </m:d>
                            <m:r>
                              <a:rPr lang="en-US" sz="1200" i="1">
                                <a:solidFill>
                                  <a:schemeClr val="accent2"/>
                                </a:solidFill>
                                <a:latin typeface="Cambria Math" panose="02040503050406030204" pitchFamily="18" charset="0"/>
                              </a:rPr>
                              <m:t>𝑔</m:t>
                            </m:r>
                            <m:r>
                              <a:rPr lang="en-US" sz="1200" i="1">
                                <a:solidFill>
                                  <a:schemeClr val="accent2"/>
                                </a:solidFill>
                                <a:latin typeface="Cambria Math" panose="02040503050406030204" pitchFamily="18" charset="0"/>
                              </a:rPr>
                              <m:t>[1−</m:t>
                            </m:r>
                            <m:r>
                              <a:rPr lang="en-US" sz="1200" i="1">
                                <a:solidFill>
                                  <a:schemeClr val="accent2"/>
                                </a:solidFill>
                                <a:latin typeface="Cambria Math" panose="02040503050406030204" pitchFamily="18" charset="0"/>
                              </a:rPr>
                              <m:t>𝑘</m:t>
                            </m:r>
                          </m:e>
                        </m:nary>
                        <m:r>
                          <a:rPr lang="en-US" sz="1200" i="1">
                            <a:solidFill>
                              <a:schemeClr val="accent2"/>
                            </a:solidFill>
                            <a:latin typeface="Cambria Math" panose="02040503050406030204" pitchFamily="18" charset="0"/>
                          </a:rPr>
                          <m:t>] </m:t>
                        </m:r>
                      </m:oMath>
                    </m:oMathPara>
                  </a14:m>
                  <a:endParaRPr lang="en-US" sz="1200" dirty="0">
                    <a:solidFill>
                      <a:schemeClr val="accent2"/>
                    </a:solidFill>
                  </a:endParaRPr>
                </a:p>
                <a:p>
                  <a:pPr marL="0" indent="0">
                    <a:buFont typeface="Arial" panose="020B0604020202020204" pitchFamily="34" charset="0"/>
                    <a:buNone/>
                  </a:pPr>
                  <a:endParaRPr lang="en-US" sz="1200" dirty="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sz="1200" i="1" smtClean="0">
                                <a:solidFill>
                                  <a:srgbClr val="00B050"/>
                                </a:solidFill>
                                <a:latin typeface="Cambria Math" panose="02040503050406030204" pitchFamily="18" charset="0"/>
                              </a:rPr>
                            </m:ctrlPr>
                          </m:dPr>
                          <m:e>
                            <m:r>
                              <a:rPr lang="en-US" sz="1200" i="1">
                                <a:solidFill>
                                  <a:srgbClr val="00B050"/>
                                </a:solidFill>
                                <a:latin typeface="Cambria Math" panose="02040503050406030204" pitchFamily="18" charset="0"/>
                              </a:rPr>
                              <m:t>𝑓</m:t>
                            </m:r>
                            <m:r>
                              <a:rPr lang="en-US" sz="1200" i="1" smtClean="0">
                                <a:solidFill>
                                  <a:srgbClr val="00B050"/>
                                </a:solidFill>
                                <a:latin typeface="Cambria Math" panose="02040503050406030204" pitchFamily="18" charset="0"/>
                              </a:rPr>
                              <m:t> </m:t>
                            </m:r>
                            <m:r>
                              <a:rPr lang="en-US" sz="1200" i="1" smtClean="0">
                                <a:solidFill>
                                  <a:srgbClr val="00B050"/>
                                </a:solidFill>
                                <a:latin typeface="Cambria Math" panose="02040503050406030204" pitchFamily="18" charset="0"/>
                                <a:ea typeface="Cambria Math" panose="02040503050406030204" pitchFamily="18" charset="0"/>
                              </a:rPr>
                              <m:t>⨂</m:t>
                            </m:r>
                            <m:r>
                              <a:rPr lang="en-US" sz="1200" i="1" smtClean="0">
                                <a:solidFill>
                                  <a:srgbClr val="00B050"/>
                                </a:solidFill>
                                <a:latin typeface="Cambria Math" panose="02040503050406030204" pitchFamily="18" charset="0"/>
                              </a:rPr>
                              <m:t> </m:t>
                            </m:r>
                            <m:r>
                              <a:rPr lang="en-US" sz="1200" i="1" smtClean="0">
                                <a:solidFill>
                                  <a:srgbClr val="00B050"/>
                                </a:solidFill>
                                <a:latin typeface="Cambria Math" panose="02040503050406030204" pitchFamily="18" charset="0"/>
                              </a:rPr>
                              <m:t>𝑔</m:t>
                            </m:r>
                          </m:e>
                        </m:d>
                        <m:d>
                          <m:dPr>
                            <m:begChr m:val="["/>
                            <m:endChr m:val="]"/>
                            <m:ctrlPr>
                              <a:rPr lang="en-US" sz="1200" i="1">
                                <a:solidFill>
                                  <a:srgbClr val="00B050"/>
                                </a:solidFill>
                                <a:latin typeface="Cambria Math" panose="02040503050406030204" pitchFamily="18" charset="0"/>
                              </a:rPr>
                            </m:ctrlPr>
                          </m:dPr>
                          <m:e>
                            <m:r>
                              <a:rPr lang="en-US" sz="1200" i="1" smtClean="0">
                                <a:solidFill>
                                  <a:srgbClr val="00B050"/>
                                </a:solidFill>
                                <a:latin typeface="Cambria Math" panose="02040503050406030204" pitchFamily="18" charset="0"/>
                              </a:rPr>
                              <m:t>2</m:t>
                            </m:r>
                          </m:e>
                        </m:d>
                        <m:r>
                          <a:rPr lang="en-US" sz="1200" i="1">
                            <a:solidFill>
                              <a:srgbClr val="00B050"/>
                            </a:solidFill>
                            <a:latin typeface="Cambria Math" panose="02040503050406030204" pitchFamily="18" charset="0"/>
                          </a:rPr>
                          <m:t>= </m:t>
                        </m:r>
                        <m:nary>
                          <m:naryPr>
                            <m:chr m:val="∑"/>
                            <m:ctrlPr>
                              <a:rPr lang="en-US" sz="1200" i="1">
                                <a:solidFill>
                                  <a:srgbClr val="00B050"/>
                                </a:solidFill>
                                <a:latin typeface="Cambria Math" panose="02040503050406030204" pitchFamily="18" charset="0"/>
                              </a:rPr>
                            </m:ctrlPr>
                          </m:naryPr>
                          <m:sub>
                            <m:r>
                              <m:rPr>
                                <m:brk m:alnAt="23"/>
                              </m:rPr>
                              <a:rPr lang="en-US" sz="1200" i="1">
                                <a:solidFill>
                                  <a:srgbClr val="00B050"/>
                                </a:solidFill>
                                <a:latin typeface="Cambria Math" panose="02040503050406030204" pitchFamily="18" charset="0"/>
                              </a:rPr>
                              <m:t>𝑘</m:t>
                            </m:r>
                            <m:r>
                              <a:rPr lang="en-US" sz="1200" i="1">
                                <a:solidFill>
                                  <a:srgbClr val="00B050"/>
                                </a:solidFill>
                                <a:latin typeface="Cambria Math" panose="02040503050406030204" pitchFamily="18" charset="0"/>
                              </a:rPr>
                              <m:t>=</m:t>
                            </m:r>
                            <m:r>
                              <a:rPr lang="en-US" sz="1200" i="1" smtClean="0">
                                <a:solidFill>
                                  <a:srgbClr val="00B050"/>
                                </a:solidFill>
                                <a:latin typeface="Cambria Math" panose="02040503050406030204" pitchFamily="18" charset="0"/>
                              </a:rPr>
                              <m:t>0</m:t>
                            </m:r>
                          </m:sub>
                          <m:sup>
                            <m:r>
                              <a:rPr lang="en-US" sz="1200" i="1" smtClean="0">
                                <a:solidFill>
                                  <a:srgbClr val="00B050"/>
                                </a:solidFill>
                                <a:latin typeface="Cambria Math" panose="02040503050406030204" pitchFamily="18" charset="0"/>
                                <a:ea typeface="Cambria Math" panose="02040503050406030204" pitchFamily="18" charset="0"/>
                              </a:rPr>
                              <m:t>2</m:t>
                            </m:r>
                          </m:sup>
                          <m:e>
                            <m:r>
                              <a:rPr lang="en-US" sz="1200" i="1">
                                <a:solidFill>
                                  <a:srgbClr val="00B050"/>
                                </a:solidFill>
                                <a:latin typeface="Cambria Math" panose="02040503050406030204" pitchFamily="18" charset="0"/>
                              </a:rPr>
                              <m:t>𝑓</m:t>
                            </m:r>
                            <m:d>
                              <m:dPr>
                                <m:begChr m:val="["/>
                                <m:endChr m:val="]"/>
                                <m:ctrlPr>
                                  <a:rPr lang="en-US" sz="1200" i="1">
                                    <a:solidFill>
                                      <a:srgbClr val="00B050"/>
                                    </a:solidFill>
                                    <a:latin typeface="Cambria Math" panose="02040503050406030204" pitchFamily="18" charset="0"/>
                                  </a:rPr>
                                </m:ctrlPr>
                              </m:dPr>
                              <m:e>
                                <m:r>
                                  <a:rPr lang="en-US" sz="1200" i="1">
                                    <a:solidFill>
                                      <a:srgbClr val="00B050"/>
                                    </a:solidFill>
                                    <a:latin typeface="Cambria Math" panose="02040503050406030204" pitchFamily="18" charset="0"/>
                                  </a:rPr>
                                  <m:t>𝑘</m:t>
                                </m:r>
                              </m:e>
                            </m:d>
                            <m:r>
                              <a:rPr lang="en-US" sz="1200" i="1">
                                <a:solidFill>
                                  <a:srgbClr val="00B050"/>
                                </a:solidFill>
                                <a:latin typeface="Cambria Math" panose="02040503050406030204" pitchFamily="18" charset="0"/>
                              </a:rPr>
                              <m:t>𝑔</m:t>
                            </m:r>
                            <m:r>
                              <a:rPr lang="en-US" sz="1200" i="1">
                                <a:solidFill>
                                  <a:srgbClr val="00B050"/>
                                </a:solidFill>
                                <a:latin typeface="Cambria Math" panose="02040503050406030204" pitchFamily="18" charset="0"/>
                              </a:rPr>
                              <m:t>[2−</m:t>
                            </m:r>
                            <m:r>
                              <a:rPr lang="en-US" sz="1200" i="1">
                                <a:solidFill>
                                  <a:srgbClr val="00B050"/>
                                </a:solidFill>
                                <a:latin typeface="Cambria Math" panose="02040503050406030204" pitchFamily="18" charset="0"/>
                              </a:rPr>
                              <m:t>𝑘</m:t>
                            </m:r>
                          </m:e>
                        </m:nary>
                        <m:r>
                          <a:rPr lang="en-US" sz="1200" i="1">
                            <a:solidFill>
                              <a:srgbClr val="00B050"/>
                            </a:solidFill>
                            <a:latin typeface="Cambria Math" panose="02040503050406030204" pitchFamily="18" charset="0"/>
                          </a:rPr>
                          <m:t>] </m:t>
                        </m:r>
                      </m:oMath>
                    </m:oMathPara>
                  </a14:m>
                  <a:endParaRPr lang="en-US" sz="1200" dirty="0">
                    <a:solidFill>
                      <a:srgbClr val="00B050"/>
                    </a:solidFill>
                  </a:endParaRPr>
                </a:p>
                <a:p>
                  <a:pPr marL="0" indent="0">
                    <a:buFont typeface="Arial" panose="020B0604020202020204" pitchFamily="34" charset="0"/>
                    <a:buNone/>
                  </a:pPr>
                  <a:endParaRPr lang="en-US" sz="1200" dirty="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sz="1200" i="1" smtClean="0">
                                <a:solidFill>
                                  <a:srgbClr val="0070C0"/>
                                </a:solidFill>
                                <a:latin typeface="Cambria Math" panose="02040503050406030204" pitchFamily="18" charset="0"/>
                              </a:rPr>
                            </m:ctrlPr>
                          </m:dPr>
                          <m:e>
                            <m:r>
                              <a:rPr lang="en-US" sz="1200" i="1">
                                <a:solidFill>
                                  <a:srgbClr val="0070C0"/>
                                </a:solidFill>
                                <a:latin typeface="Cambria Math" panose="02040503050406030204" pitchFamily="18" charset="0"/>
                              </a:rPr>
                              <m:t>𝑓</m:t>
                            </m:r>
                            <m:r>
                              <a:rPr lang="en-US" sz="1200" i="1" smtClean="0">
                                <a:solidFill>
                                  <a:srgbClr val="0070C0"/>
                                </a:solidFill>
                                <a:latin typeface="Cambria Math" panose="02040503050406030204" pitchFamily="18" charset="0"/>
                              </a:rPr>
                              <m:t> </m:t>
                            </m:r>
                            <m:r>
                              <a:rPr lang="en-US" sz="1200" i="1" smtClean="0">
                                <a:solidFill>
                                  <a:srgbClr val="0070C0"/>
                                </a:solidFill>
                                <a:latin typeface="Cambria Math" panose="02040503050406030204" pitchFamily="18" charset="0"/>
                                <a:ea typeface="Cambria Math" panose="02040503050406030204" pitchFamily="18" charset="0"/>
                              </a:rPr>
                              <m:t>⨂</m:t>
                            </m:r>
                            <m:r>
                              <a:rPr lang="en-US" sz="1200" i="1" smtClean="0">
                                <a:solidFill>
                                  <a:srgbClr val="0070C0"/>
                                </a:solidFill>
                                <a:latin typeface="Cambria Math" panose="02040503050406030204" pitchFamily="18" charset="0"/>
                              </a:rPr>
                              <m:t> </m:t>
                            </m:r>
                            <m:r>
                              <a:rPr lang="en-US" sz="1200" i="1" smtClean="0">
                                <a:solidFill>
                                  <a:srgbClr val="0070C0"/>
                                </a:solidFill>
                                <a:latin typeface="Cambria Math" panose="02040503050406030204" pitchFamily="18" charset="0"/>
                              </a:rPr>
                              <m:t>𝑔</m:t>
                            </m:r>
                          </m:e>
                        </m:d>
                        <m:d>
                          <m:dPr>
                            <m:begChr m:val="["/>
                            <m:endChr m:val="]"/>
                            <m:ctrlPr>
                              <a:rPr lang="en-US" sz="1200" i="1">
                                <a:solidFill>
                                  <a:srgbClr val="0070C0"/>
                                </a:solidFill>
                                <a:latin typeface="Cambria Math" panose="02040503050406030204" pitchFamily="18" charset="0"/>
                              </a:rPr>
                            </m:ctrlPr>
                          </m:dPr>
                          <m:e>
                            <m:r>
                              <a:rPr lang="en-US" sz="1200" i="1" smtClean="0">
                                <a:solidFill>
                                  <a:srgbClr val="0070C0"/>
                                </a:solidFill>
                                <a:latin typeface="Cambria Math" panose="02040503050406030204" pitchFamily="18" charset="0"/>
                              </a:rPr>
                              <m:t>3</m:t>
                            </m:r>
                          </m:e>
                        </m:d>
                        <m:r>
                          <a:rPr lang="en-US" sz="1200" i="1">
                            <a:solidFill>
                              <a:srgbClr val="0070C0"/>
                            </a:solidFill>
                            <a:latin typeface="Cambria Math" panose="02040503050406030204" pitchFamily="18" charset="0"/>
                          </a:rPr>
                          <m:t>= </m:t>
                        </m:r>
                        <m:nary>
                          <m:naryPr>
                            <m:chr m:val="∑"/>
                            <m:ctrlPr>
                              <a:rPr lang="en-US" sz="1200" i="1">
                                <a:solidFill>
                                  <a:srgbClr val="0070C0"/>
                                </a:solidFill>
                                <a:latin typeface="Cambria Math" panose="02040503050406030204" pitchFamily="18" charset="0"/>
                              </a:rPr>
                            </m:ctrlPr>
                          </m:naryPr>
                          <m:sub>
                            <m:r>
                              <m:rPr>
                                <m:brk m:alnAt="23"/>
                              </m:rPr>
                              <a:rPr lang="en-US" sz="1200" i="1">
                                <a:solidFill>
                                  <a:srgbClr val="0070C0"/>
                                </a:solidFill>
                                <a:latin typeface="Cambria Math" panose="02040503050406030204" pitchFamily="18" charset="0"/>
                              </a:rPr>
                              <m:t>𝑘</m:t>
                            </m:r>
                            <m:r>
                              <a:rPr lang="en-US" sz="1200" i="1">
                                <a:solidFill>
                                  <a:srgbClr val="0070C0"/>
                                </a:solidFill>
                                <a:latin typeface="Cambria Math" panose="02040503050406030204" pitchFamily="18" charset="0"/>
                              </a:rPr>
                              <m:t>=</m:t>
                            </m:r>
                            <m:r>
                              <a:rPr lang="en-US" sz="1200" i="1" smtClean="0">
                                <a:solidFill>
                                  <a:srgbClr val="0070C0"/>
                                </a:solidFill>
                                <a:latin typeface="Cambria Math" panose="02040503050406030204" pitchFamily="18" charset="0"/>
                              </a:rPr>
                              <m:t>0</m:t>
                            </m:r>
                          </m:sub>
                          <m:sup>
                            <m:r>
                              <a:rPr lang="en-US" sz="1200" i="1" smtClean="0">
                                <a:solidFill>
                                  <a:srgbClr val="0070C0"/>
                                </a:solidFill>
                                <a:latin typeface="Cambria Math" panose="02040503050406030204" pitchFamily="18" charset="0"/>
                                <a:ea typeface="Cambria Math" panose="02040503050406030204" pitchFamily="18" charset="0"/>
                              </a:rPr>
                              <m:t>3</m:t>
                            </m:r>
                          </m:sup>
                          <m:e>
                            <m:r>
                              <a:rPr lang="en-US" sz="1200" i="1">
                                <a:solidFill>
                                  <a:srgbClr val="0070C0"/>
                                </a:solidFill>
                                <a:latin typeface="Cambria Math" panose="02040503050406030204" pitchFamily="18" charset="0"/>
                              </a:rPr>
                              <m:t>𝑓</m:t>
                            </m:r>
                            <m:d>
                              <m:dPr>
                                <m:begChr m:val="["/>
                                <m:endChr m:val="]"/>
                                <m:ctrlPr>
                                  <a:rPr lang="en-US" sz="1200" i="1">
                                    <a:solidFill>
                                      <a:srgbClr val="0070C0"/>
                                    </a:solidFill>
                                    <a:latin typeface="Cambria Math" panose="02040503050406030204" pitchFamily="18" charset="0"/>
                                  </a:rPr>
                                </m:ctrlPr>
                              </m:dPr>
                              <m:e>
                                <m:r>
                                  <a:rPr lang="en-US" sz="1200" i="1">
                                    <a:solidFill>
                                      <a:srgbClr val="0070C0"/>
                                    </a:solidFill>
                                    <a:latin typeface="Cambria Math" panose="02040503050406030204" pitchFamily="18" charset="0"/>
                                  </a:rPr>
                                  <m:t>𝑘</m:t>
                                </m:r>
                              </m:e>
                            </m:d>
                            <m:r>
                              <a:rPr lang="en-US" sz="1200" i="1">
                                <a:solidFill>
                                  <a:srgbClr val="0070C0"/>
                                </a:solidFill>
                                <a:latin typeface="Cambria Math" panose="02040503050406030204" pitchFamily="18" charset="0"/>
                              </a:rPr>
                              <m:t>𝑔</m:t>
                            </m:r>
                            <m:r>
                              <a:rPr lang="en-US" sz="1200" i="1">
                                <a:solidFill>
                                  <a:srgbClr val="0070C0"/>
                                </a:solidFill>
                                <a:latin typeface="Cambria Math" panose="02040503050406030204" pitchFamily="18" charset="0"/>
                              </a:rPr>
                              <m:t>[3−</m:t>
                            </m:r>
                            <m:r>
                              <a:rPr lang="en-US" sz="1200" i="1">
                                <a:solidFill>
                                  <a:srgbClr val="0070C0"/>
                                </a:solidFill>
                                <a:latin typeface="Cambria Math" panose="02040503050406030204" pitchFamily="18" charset="0"/>
                              </a:rPr>
                              <m:t>𝑘</m:t>
                            </m:r>
                          </m:e>
                        </m:nary>
                        <m:r>
                          <a:rPr lang="en-US" sz="1200" i="1">
                            <a:solidFill>
                              <a:srgbClr val="0070C0"/>
                            </a:solidFill>
                            <a:latin typeface="Cambria Math" panose="02040503050406030204" pitchFamily="18" charset="0"/>
                          </a:rPr>
                          <m:t>] </m:t>
                        </m:r>
                      </m:oMath>
                    </m:oMathPara>
                  </a14:m>
                  <a:endParaRPr lang="en-US" sz="1200" dirty="0">
                    <a:solidFill>
                      <a:srgbClr val="0070C0"/>
                    </a:solidFill>
                  </a:endParaRPr>
                </a:p>
                <a:p>
                  <a:pPr marL="0" indent="0">
                    <a:buFont typeface="Arial" panose="020B0604020202020204" pitchFamily="34" charset="0"/>
                    <a:buNone/>
                  </a:pPr>
                  <a:endParaRPr lang="en-US" sz="1200" dirty="0"/>
                </a:p>
              </p:txBody>
            </p:sp>
          </mc:Choice>
          <mc:Fallback xmlns="">
            <p:sp>
              <p:nvSpPr>
                <p:cNvPr id="13" name="AutoShape 2" descr="{\displaystyle (f*g)[n]=\sum _{m=-\infty }^{\infty }f[m]g[n-m]}"/>
                <p:cNvSpPr txBox="1">
                  <a:spLocks noRot="1" noChangeAspect="1" noMove="1" noResize="1" noEditPoints="1" noAdjustHandles="1" noChangeArrowheads="1" noChangeShapeType="1" noTextEdit="1"/>
                </p:cNvSpPr>
                <p:nvPr/>
              </p:nvSpPr>
              <p:spPr bwMode="auto">
                <a:xfrm>
                  <a:off x="2400300" y="3429000"/>
                  <a:ext cx="2781300" cy="3467101"/>
                </a:xfrm>
                <a:prstGeom prst="rect">
                  <a:avLst/>
                </a:prstGeom>
                <a:blipFill>
                  <a:blip r:embed="rId4"/>
                  <a:stretch>
                    <a:fillRect t="-4042" b="-20387"/>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14" name="Rectangle 13"/>
            <p:cNvSpPr/>
            <p:nvPr/>
          </p:nvSpPr>
          <p:spPr>
            <a:xfrm rot="18983195">
              <a:off x="5174748" y="5053909"/>
              <a:ext cx="3907223" cy="51485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Rectangle 14"/>
            <p:cNvSpPr/>
            <p:nvPr/>
          </p:nvSpPr>
          <p:spPr>
            <a:xfrm rot="18983195">
              <a:off x="5309408" y="4647487"/>
              <a:ext cx="2859369" cy="51485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 name="Rectangle 15"/>
            <p:cNvSpPr/>
            <p:nvPr/>
          </p:nvSpPr>
          <p:spPr>
            <a:xfrm rot="18983195">
              <a:off x="5469564" y="4285009"/>
              <a:ext cx="1698776" cy="51485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accent2"/>
                </a:solidFill>
              </a:endParaRPr>
            </a:p>
          </p:txBody>
        </p:sp>
        <p:sp>
          <p:nvSpPr>
            <p:cNvPr id="17" name="Rectangle 16"/>
            <p:cNvSpPr/>
            <p:nvPr/>
          </p:nvSpPr>
          <p:spPr>
            <a:xfrm rot="18983195">
              <a:off x="5617384" y="3886321"/>
              <a:ext cx="615569" cy="5148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Rectangle 17"/>
            <p:cNvSpPr/>
            <p:nvPr/>
          </p:nvSpPr>
          <p:spPr>
            <a:xfrm>
              <a:off x="5867400" y="3231047"/>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lumMod val="65000"/>
                  </a:schemeClr>
                </a:solidFill>
              </a:endParaRPr>
            </a:p>
          </p:txBody>
        </p:sp>
        <p:sp>
          <p:nvSpPr>
            <p:cNvPr id="19" name="Rectangle 18"/>
            <p:cNvSpPr/>
            <p:nvPr/>
          </p:nvSpPr>
          <p:spPr>
            <a:xfrm>
              <a:off x="6705600" y="3231047"/>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lumMod val="65000"/>
                  </a:schemeClr>
                </a:solidFill>
              </a:endParaRPr>
            </a:p>
          </p:txBody>
        </p:sp>
        <p:sp>
          <p:nvSpPr>
            <p:cNvPr id="20" name="Rectangle 19"/>
            <p:cNvSpPr/>
            <p:nvPr/>
          </p:nvSpPr>
          <p:spPr>
            <a:xfrm>
              <a:off x="7507441" y="3231047"/>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lumMod val="65000"/>
                  </a:schemeClr>
                </a:solidFill>
              </a:endParaRPr>
            </a:p>
          </p:txBody>
        </p:sp>
        <p:sp>
          <p:nvSpPr>
            <p:cNvPr id="21" name="Rectangle 20"/>
            <p:cNvSpPr/>
            <p:nvPr/>
          </p:nvSpPr>
          <p:spPr>
            <a:xfrm>
              <a:off x="8357493" y="3231047"/>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lumMod val="65000"/>
                  </a:schemeClr>
                </a:solidFill>
              </a:endParaRPr>
            </a:p>
          </p:txBody>
        </p:sp>
        <p:sp>
          <p:nvSpPr>
            <p:cNvPr id="22" name="TextBox 21"/>
            <p:cNvSpPr txBox="1"/>
            <p:nvPr/>
          </p:nvSpPr>
          <p:spPr>
            <a:xfrm rot="18902334">
              <a:off x="5805033" y="2884376"/>
              <a:ext cx="2173415" cy="369332"/>
            </a:xfrm>
            <a:prstGeom prst="rect">
              <a:avLst/>
            </a:prstGeom>
            <a:noFill/>
          </p:spPr>
          <p:txBody>
            <a:bodyPr wrap="none" rtlCol="0">
              <a:spAutoFit/>
            </a:bodyPr>
            <a:lstStyle/>
            <a:p>
              <a:r>
                <a:rPr lang="en-US" dirty="0">
                  <a:solidFill>
                    <a:srgbClr val="FF0000"/>
                  </a:solidFill>
                </a:rPr>
                <a:t>Sum of subscripts = 0</a:t>
              </a:r>
            </a:p>
          </p:txBody>
        </p:sp>
        <p:sp>
          <p:nvSpPr>
            <p:cNvPr id="23" name="TextBox 22"/>
            <p:cNvSpPr txBox="1"/>
            <p:nvPr/>
          </p:nvSpPr>
          <p:spPr>
            <a:xfrm rot="18902334">
              <a:off x="6528748" y="2922181"/>
              <a:ext cx="2173415" cy="369332"/>
            </a:xfrm>
            <a:prstGeom prst="rect">
              <a:avLst/>
            </a:prstGeom>
            <a:noFill/>
          </p:spPr>
          <p:txBody>
            <a:bodyPr wrap="none" rtlCol="0">
              <a:spAutoFit/>
            </a:bodyPr>
            <a:lstStyle/>
            <a:p>
              <a:r>
                <a:rPr lang="en-US" dirty="0">
                  <a:solidFill>
                    <a:schemeClr val="accent2"/>
                  </a:solidFill>
                </a:rPr>
                <a:t>Sum of subscripts = 1</a:t>
              </a:r>
            </a:p>
          </p:txBody>
        </p:sp>
        <p:sp>
          <p:nvSpPr>
            <p:cNvPr id="24" name="TextBox 23"/>
            <p:cNvSpPr txBox="1"/>
            <p:nvPr/>
          </p:nvSpPr>
          <p:spPr>
            <a:xfrm rot="18902334">
              <a:off x="7265198" y="2893982"/>
              <a:ext cx="2173415" cy="369332"/>
            </a:xfrm>
            <a:prstGeom prst="rect">
              <a:avLst/>
            </a:prstGeom>
            <a:noFill/>
          </p:spPr>
          <p:txBody>
            <a:bodyPr wrap="none" rtlCol="0">
              <a:spAutoFit/>
            </a:bodyPr>
            <a:lstStyle/>
            <a:p>
              <a:r>
                <a:rPr lang="en-US" dirty="0">
                  <a:solidFill>
                    <a:srgbClr val="00B050"/>
                  </a:solidFill>
                </a:rPr>
                <a:t>Sum of subscripts = 2</a:t>
              </a:r>
            </a:p>
          </p:txBody>
        </p:sp>
      </p:grpSp>
    </p:spTree>
    <p:extLst>
      <p:ext uri="{BB962C8B-B14F-4D97-AF65-F5344CB8AC3E}">
        <p14:creationId xmlns:p14="http://schemas.microsoft.com/office/powerpoint/2010/main" val="169610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8648700" cy="1714500"/>
          </a:xfrm>
        </p:spPr>
        <p:txBody>
          <a:bodyPr>
            <a:normAutofit/>
          </a:bodyPr>
          <a:lstStyle/>
          <a:p>
            <a:r>
              <a:rPr lang="en-US" dirty="0"/>
              <a:t>Multiplying polynomials is equivalent to convolving coefficients!</a:t>
            </a:r>
          </a:p>
        </p:txBody>
      </p:sp>
      <mc:AlternateContent xmlns:mc="http://schemas.openxmlformats.org/markup-compatibility/2006" xmlns:a14="http://schemas.microsoft.com/office/drawing/2010/main">
        <mc:Choice Requires="a14">
          <p:sp>
            <p:nvSpPr>
              <p:cNvPr id="3" name="Rectangle 2"/>
              <p:cNvSpPr/>
              <p:nvPr/>
            </p:nvSpPr>
            <p:spPr>
              <a:xfrm>
                <a:off x="1905000" y="2743200"/>
                <a:ext cx="4572000" cy="3046988"/>
              </a:xfrm>
              <a:prstGeom prst="rect">
                <a:avLst/>
              </a:prstGeom>
            </p:spPr>
            <p:txBody>
              <a:bodyPr>
                <a:spAutoFit/>
              </a:bodyPr>
              <a:lstStyle/>
              <a:p>
                <a:r>
                  <a:rPr lang="en-US" sz="2400" dirty="0"/>
                  <a:t>If:</a:t>
                </a:r>
              </a:p>
              <a:p>
                <a:endParaRPr lang="en-US" sz="2400" dirty="0"/>
              </a:p>
              <a:p>
                <a:r>
                  <a:rPr lang="en-US" sz="2400" dirty="0"/>
                  <a:t>F(z) = z-transform of </a:t>
                </a:r>
                <a14:m>
                  <m:oMath xmlns:m="http://schemas.openxmlformats.org/officeDocument/2006/math">
                    <m:r>
                      <a:rPr lang="en-US" sz="2400" i="1">
                        <a:latin typeface="Cambria Math" panose="02040503050406030204" pitchFamily="18" charset="0"/>
                      </a:rPr>
                      <m:t>𝑓</m:t>
                    </m:r>
                  </m:oMath>
                </a14:m>
                <a:br>
                  <a:rPr lang="en-US" sz="2400" dirty="0"/>
                </a:br>
                <a:r>
                  <a:rPr lang="en-US" sz="2400" dirty="0"/>
                  <a:t>G(z) = z-transform of </a:t>
                </a:r>
                <a14:m>
                  <m:oMath xmlns:m="http://schemas.openxmlformats.org/officeDocument/2006/math">
                    <m:r>
                      <a:rPr lang="en-US" sz="2400" i="1">
                        <a:latin typeface="Cambria Math" panose="02040503050406030204" pitchFamily="18" charset="0"/>
                      </a:rPr>
                      <m:t>𝑔</m:t>
                    </m:r>
                  </m:oMath>
                </a14:m>
                <a:br>
                  <a:rPr lang="en-US" sz="2400" dirty="0"/>
                </a:br>
                <a:br>
                  <a:rPr lang="en-US" sz="2400" dirty="0"/>
                </a:br>
                <a:r>
                  <a:rPr lang="en-US" sz="2400" dirty="0"/>
                  <a:t>then:</a:t>
                </a:r>
                <a:br>
                  <a:rPr lang="en-US" sz="2400" dirty="0"/>
                </a:br>
                <a:br>
                  <a:rPr lang="en-US" sz="2400" dirty="0"/>
                </a:br>
                <a:r>
                  <a:rPr lang="en-US" sz="2400" dirty="0"/>
                  <a:t>F(z)G(z) = z-transform of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𝑔</m:t>
                    </m:r>
                  </m:oMath>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1905000" y="2743200"/>
                <a:ext cx="4572000" cy="3046988"/>
              </a:xfrm>
              <a:prstGeom prst="rect">
                <a:avLst/>
              </a:prstGeom>
              <a:blipFill>
                <a:blip r:embed="rId3"/>
                <a:stretch>
                  <a:fillRect l="-2133" t="-1600" b="-3600"/>
                </a:stretch>
              </a:blipFill>
            </p:spPr>
            <p:txBody>
              <a:bodyPr/>
              <a:lstStyle/>
              <a:p>
                <a:r>
                  <a:rPr lang="en-US">
                    <a:noFill/>
                  </a:rPr>
                  <a:t> </a:t>
                </a:r>
              </a:p>
            </p:txBody>
          </p:sp>
        </mc:Fallback>
      </mc:AlternateContent>
    </p:spTree>
    <p:extLst>
      <p:ext uri="{BB962C8B-B14F-4D97-AF65-F5344CB8AC3E}">
        <p14:creationId xmlns:p14="http://schemas.microsoft.com/office/powerpoint/2010/main" val="565117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65126"/>
            <a:ext cx="8686800" cy="1325563"/>
          </a:xfrm>
        </p:spPr>
        <p:txBody>
          <a:bodyPr>
            <a:normAutofit/>
          </a:bodyPr>
          <a:lstStyle/>
          <a:p>
            <a:r>
              <a:rPr lang="en-US" dirty="0"/>
              <a:t>Convolution in time domain = multiplication in z-domain</a:t>
            </a:r>
          </a:p>
        </p:txBody>
      </p:sp>
      <p:sp>
        <p:nvSpPr>
          <p:cNvPr id="4" name="TextBox 3"/>
          <p:cNvSpPr txBox="1"/>
          <p:nvPr/>
        </p:nvSpPr>
        <p:spPr>
          <a:xfrm>
            <a:off x="2209800" y="3599150"/>
            <a:ext cx="1431802" cy="461665"/>
          </a:xfrm>
          <a:prstGeom prst="rect">
            <a:avLst/>
          </a:prstGeom>
          <a:noFill/>
        </p:spPr>
        <p:txBody>
          <a:bodyPr wrap="none" rtlCol="0">
            <a:spAutoFit/>
          </a:bodyPr>
          <a:lstStyle/>
          <a:p>
            <a:r>
              <a:rPr lang="en-US" sz="2400" dirty="0"/>
              <a:t>f</a:t>
            </a:r>
            <a:r>
              <a:rPr lang="en-US" sz="2400" baseline="-25000" dirty="0"/>
              <a:t>0</a:t>
            </a:r>
            <a:r>
              <a:rPr lang="en-US" sz="2400" dirty="0"/>
              <a:t>, f</a:t>
            </a:r>
            <a:r>
              <a:rPr lang="en-US" sz="2400" baseline="-25000" dirty="0"/>
              <a:t>1</a:t>
            </a:r>
            <a:r>
              <a:rPr lang="en-US" sz="2400" dirty="0"/>
              <a:t>, f</a:t>
            </a:r>
            <a:r>
              <a:rPr lang="en-US" sz="2400" baseline="-25000" dirty="0"/>
              <a:t>2</a:t>
            </a:r>
            <a:r>
              <a:rPr lang="en-US" sz="2400" dirty="0"/>
              <a:t>, …</a:t>
            </a:r>
          </a:p>
        </p:txBody>
      </p:sp>
      <p:sp>
        <p:nvSpPr>
          <p:cNvPr id="6" name="TextBox 5"/>
          <p:cNvSpPr txBox="1"/>
          <p:nvPr/>
        </p:nvSpPr>
        <p:spPr>
          <a:xfrm>
            <a:off x="2057400" y="3984296"/>
            <a:ext cx="1580882" cy="461665"/>
          </a:xfrm>
          <a:prstGeom prst="rect">
            <a:avLst/>
          </a:prstGeom>
          <a:noFill/>
        </p:spPr>
        <p:txBody>
          <a:bodyPr wrap="none" rtlCol="0">
            <a:spAutoFit/>
          </a:bodyPr>
          <a:lstStyle/>
          <a:p>
            <a:r>
              <a:rPr lang="en-US" sz="2400" dirty="0"/>
              <a:t>g</a:t>
            </a:r>
            <a:r>
              <a:rPr lang="en-US" sz="2400" baseline="-25000" dirty="0"/>
              <a:t>0</a:t>
            </a:r>
            <a:r>
              <a:rPr lang="en-US" sz="2400" dirty="0"/>
              <a:t>, g</a:t>
            </a:r>
            <a:r>
              <a:rPr lang="en-US" sz="2400" baseline="-25000" dirty="0"/>
              <a:t>1</a:t>
            </a:r>
            <a:r>
              <a:rPr lang="en-US" sz="2400" dirty="0"/>
              <a:t>, g</a:t>
            </a:r>
            <a:r>
              <a:rPr lang="en-US" sz="2400" baseline="-25000" dirty="0"/>
              <a:t>2</a:t>
            </a:r>
            <a:r>
              <a:rPr lang="en-US" sz="2400" dirty="0"/>
              <a:t>, …</a:t>
            </a:r>
          </a:p>
        </p:txBody>
      </p:sp>
      <mc:AlternateContent xmlns:mc="http://schemas.openxmlformats.org/markup-compatibility/2006" xmlns:a14="http://schemas.microsoft.com/office/drawing/2010/main">
        <mc:Choice Requires="a14">
          <p:sp>
            <p:nvSpPr>
              <p:cNvPr id="7" name="TextBox 6"/>
              <p:cNvSpPr txBox="1"/>
              <p:nvPr/>
            </p:nvSpPr>
            <p:spPr>
              <a:xfrm>
                <a:off x="2628900" y="5058656"/>
                <a:ext cx="829073" cy="461665"/>
              </a:xfrm>
              <a:prstGeom prst="rect">
                <a:avLst/>
              </a:prstGeom>
              <a:noFill/>
            </p:spPr>
            <p:txBody>
              <a:bodyPr wrap="none" rtlCol="0">
                <a:spAutoFit/>
              </a:bodyPr>
              <a:lstStyle/>
              <a:p>
                <a:r>
                  <a:rPr lang="en-US" sz="2400" dirty="0"/>
                  <a:t>f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g</a:t>
                </a:r>
              </a:p>
            </p:txBody>
          </p:sp>
        </mc:Choice>
        <mc:Fallback xmlns="">
          <p:sp>
            <p:nvSpPr>
              <p:cNvPr id="7" name="TextBox 6"/>
              <p:cNvSpPr txBox="1">
                <a:spLocks noRot="1" noChangeAspect="1" noMove="1" noResize="1" noEditPoints="1" noAdjustHandles="1" noChangeArrowheads="1" noChangeShapeType="1" noTextEdit="1"/>
              </p:cNvSpPr>
              <p:nvPr/>
            </p:nvSpPr>
            <p:spPr>
              <a:xfrm>
                <a:off x="2628900" y="5058656"/>
                <a:ext cx="829073" cy="461665"/>
              </a:xfrm>
              <a:prstGeom prst="rect">
                <a:avLst/>
              </a:prstGeom>
              <a:blipFill>
                <a:blip r:embed="rId3"/>
                <a:stretch>
                  <a:fillRect l="-11029" t="-10526" r="-11029" b="-28947"/>
                </a:stretch>
              </a:blipFill>
            </p:spPr>
            <p:txBody>
              <a:bodyPr/>
              <a:lstStyle/>
              <a:p>
                <a:r>
                  <a:rPr lang="en-US">
                    <a:noFill/>
                  </a:rPr>
                  <a:t> </a:t>
                </a:r>
              </a:p>
            </p:txBody>
          </p:sp>
        </mc:Fallback>
      </mc:AlternateContent>
      <p:cxnSp>
        <p:nvCxnSpPr>
          <p:cNvPr id="9" name="Straight Arrow Connector 8"/>
          <p:cNvCxnSpPr/>
          <p:nvPr/>
        </p:nvCxnSpPr>
        <p:spPr>
          <a:xfrm>
            <a:off x="3033518" y="4457549"/>
            <a:ext cx="0" cy="601107"/>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93252" y="4425025"/>
            <a:ext cx="1896225" cy="646331"/>
          </a:xfrm>
          <a:prstGeom prst="rect">
            <a:avLst/>
          </a:prstGeom>
          <a:noFill/>
        </p:spPr>
        <p:txBody>
          <a:bodyPr wrap="none" rtlCol="0">
            <a:spAutoFit/>
          </a:bodyPr>
          <a:lstStyle/>
          <a:p>
            <a:r>
              <a:rPr lang="en-US" sz="3600" dirty="0">
                <a:solidFill>
                  <a:srgbClr val="0070C0"/>
                </a:solidFill>
              </a:rPr>
              <a:t>Convolve</a:t>
            </a:r>
          </a:p>
        </p:txBody>
      </p:sp>
      <p:cxnSp>
        <p:nvCxnSpPr>
          <p:cNvPr id="13" name="Straight Arrow Connector 12"/>
          <p:cNvCxnSpPr/>
          <p:nvPr/>
        </p:nvCxnSpPr>
        <p:spPr>
          <a:xfrm>
            <a:off x="4217467" y="5243322"/>
            <a:ext cx="895288"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07911" y="3783816"/>
            <a:ext cx="91440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207911" y="4191000"/>
            <a:ext cx="91440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58123" y="3300583"/>
            <a:ext cx="1413977" cy="400110"/>
          </a:xfrm>
          <a:prstGeom prst="rect">
            <a:avLst/>
          </a:prstGeom>
          <a:noFill/>
        </p:spPr>
        <p:txBody>
          <a:bodyPr wrap="none" rtlCol="0">
            <a:spAutoFit/>
          </a:bodyPr>
          <a:lstStyle/>
          <a:p>
            <a:r>
              <a:rPr lang="en-US" sz="2000" dirty="0">
                <a:solidFill>
                  <a:srgbClr val="FF0000"/>
                </a:solidFill>
              </a:rPr>
              <a:t>Z-transform</a:t>
            </a:r>
          </a:p>
        </p:txBody>
      </p:sp>
      <p:sp>
        <p:nvSpPr>
          <p:cNvPr id="18" name="TextBox 17"/>
          <p:cNvSpPr txBox="1"/>
          <p:nvPr/>
        </p:nvSpPr>
        <p:spPr>
          <a:xfrm>
            <a:off x="5693671" y="3599150"/>
            <a:ext cx="633507" cy="461665"/>
          </a:xfrm>
          <a:prstGeom prst="rect">
            <a:avLst/>
          </a:prstGeom>
          <a:noFill/>
        </p:spPr>
        <p:txBody>
          <a:bodyPr wrap="none" rtlCol="0">
            <a:spAutoFit/>
          </a:bodyPr>
          <a:lstStyle/>
          <a:p>
            <a:r>
              <a:rPr lang="en-US" sz="2400" dirty="0"/>
              <a:t>F(z)</a:t>
            </a:r>
          </a:p>
        </p:txBody>
      </p:sp>
      <p:sp>
        <p:nvSpPr>
          <p:cNvPr id="19" name="TextBox 18"/>
          <p:cNvSpPr txBox="1"/>
          <p:nvPr/>
        </p:nvSpPr>
        <p:spPr>
          <a:xfrm>
            <a:off x="5693671" y="3979355"/>
            <a:ext cx="686406" cy="461665"/>
          </a:xfrm>
          <a:prstGeom prst="rect">
            <a:avLst/>
          </a:prstGeom>
          <a:noFill/>
        </p:spPr>
        <p:txBody>
          <a:bodyPr wrap="none" rtlCol="0">
            <a:spAutoFit/>
          </a:bodyPr>
          <a:lstStyle/>
          <a:p>
            <a:r>
              <a:rPr lang="en-US" sz="2400" dirty="0"/>
              <a:t>G(z)</a:t>
            </a:r>
          </a:p>
        </p:txBody>
      </p:sp>
      <p:sp>
        <p:nvSpPr>
          <p:cNvPr id="21" name="TextBox 20"/>
          <p:cNvSpPr txBox="1"/>
          <p:nvPr/>
        </p:nvSpPr>
        <p:spPr>
          <a:xfrm>
            <a:off x="5625369" y="5035282"/>
            <a:ext cx="1135247" cy="461665"/>
          </a:xfrm>
          <a:prstGeom prst="rect">
            <a:avLst/>
          </a:prstGeom>
          <a:noFill/>
        </p:spPr>
        <p:txBody>
          <a:bodyPr wrap="none" rtlCol="0">
            <a:spAutoFit/>
          </a:bodyPr>
          <a:lstStyle/>
          <a:p>
            <a:r>
              <a:rPr lang="en-US" sz="2400" dirty="0"/>
              <a:t>F(z)G(z)</a:t>
            </a:r>
          </a:p>
        </p:txBody>
      </p:sp>
      <p:cxnSp>
        <p:nvCxnSpPr>
          <p:cNvPr id="22" name="Straight Arrow Connector 21"/>
          <p:cNvCxnSpPr/>
          <p:nvPr/>
        </p:nvCxnSpPr>
        <p:spPr>
          <a:xfrm>
            <a:off x="6020844" y="4434175"/>
            <a:ext cx="0" cy="60110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445298" y="4411562"/>
            <a:ext cx="1742785" cy="646331"/>
          </a:xfrm>
          <a:prstGeom prst="rect">
            <a:avLst/>
          </a:prstGeom>
          <a:noFill/>
        </p:spPr>
        <p:txBody>
          <a:bodyPr wrap="none" rtlCol="0">
            <a:spAutoFit/>
          </a:bodyPr>
          <a:lstStyle/>
          <a:p>
            <a:r>
              <a:rPr lang="en-US" sz="3600" dirty="0">
                <a:solidFill>
                  <a:srgbClr val="FF0000"/>
                </a:solidFill>
              </a:rPr>
              <a:t>Multiply</a:t>
            </a:r>
          </a:p>
        </p:txBody>
      </p:sp>
      <p:sp>
        <p:nvSpPr>
          <p:cNvPr id="24" name="TextBox 23"/>
          <p:cNvSpPr txBox="1"/>
          <p:nvPr/>
        </p:nvSpPr>
        <p:spPr>
          <a:xfrm>
            <a:off x="3958123" y="5470550"/>
            <a:ext cx="1413977" cy="400110"/>
          </a:xfrm>
          <a:prstGeom prst="rect">
            <a:avLst/>
          </a:prstGeom>
          <a:noFill/>
        </p:spPr>
        <p:txBody>
          <a:bodyPr wrap="none" rtlCol="0">
            <a:spAutoFit/>
          </a:bodyPr>
          <a:lstStyle/>
          <a:p>
            <a:r>
              <a:rPr lang="en-US" sz="2000" dirty="0">
                <a:solidFill>
                  <a:srgbClr val="0070C0"/>
                </a:solidFill>
              </a:rPr>
              <a:t>Z-transform</a:t>
            </a:r>
          </a:p>
        </p:txBody>
      </p:sp>
      <p:sp>
        <p:nvSpPr>
          <p:cNvPr id="25" name="TextBox 24"/>
          <p:cNvSpPr txBox="1"/>
          <p:nvPr/>
        </p:nvSpPr>
        <p:spPr>
          <a:xfrm>
            <a:off x="1371600" y="2567495"/>
            <a:ext cx="2374368" cy="584775"/>
          </a:xfrm>
          <a:prstGeom prst="rect">
            <a:avLst/>
          </a:prstGeom>
          <a:noFill/>
        </p:spPr>
        <p:txBody>
          <a:bodyPr wrap="none" rtlCol="0">
            <a:spAutoFit/>
          </a:bodyPr>
          <a:lstStyle/>
          <a:p>
            <a:r>
              <a:rPr lang="en-US" sz="3200" dirty="0"/>
              <a:t>Time domain</a:t>
            </a:r>
          </a:p>
        </p:txBody>
      </p:sp>
      <p:sp>
        <p:nvSpPr>
          <p:cNvPr id="26" name="TextBox 25"/>
          <p:cNvSpPr txBox="1"/>
          <p:nvPr/>
        </p:nvSpPr>
        <p:spPr>
          <a:xfrm>
            <a:off x="5464273" y="2552700"/>
            <a:ext cx="2057807" cy="584775"/>
          </a:xfrm>
          <a:prstGeom prst="rect">
            <a:avLst/>
          </a:prstGeom>
          <a:noFill/>
        </p:spPr>
        <p:txBody>
          <a:bodyPr wrap="none" rtlCol="0">
            <a:spAutoFit/>
          </a:bodyPr>
          <a:lstStyle/>
          <a:p>
            <a:r>
              <a:rPr lang="en-US" sz="3200" dirty="0"/>
              <a:t>“z” domain</a:t>
            </a:r>
          </a:p>
        </p:txBody>
      </p:sp>
    </p:spTree>
    <p:extLst>
      <p:ext uri="{BB962C8B-B14F-4D97-AF65-F5344CB8AC3E}">
        <p14:creationId xmlns:p14="http://schemas.microsoft.com/office/powerpoint/2010/main" val="3493994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this z-transform?</a:t>
            </a:r>
          </a:p>
        </p:txBody>
      </p:sp>
    </p:spTree>
    <p:extLst>
      <p:ext uri="{BB962C8B-B14F-4D97-AF65-F5344CB8AC3E}">
        <p14:creationId xmlns:p14="http://schemas.microsoft.com/office/powerpoint/2010/main" val="601542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z can be any number. What if z =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2095500"/>
                <a:ext cx="7886700" cy="4081462"/>
              </a:xfrm>
            </p:spPr>
            <p:txBody>
              <a:bodyPr>
                <a:normAutofit/>
              </a:bodyPr>
              <a:lstStyle/>
              <a:p>
                <a:r>
                  <a:rPr lang="en-US" dirty="0"/>
                  <a:t>F(z) = f</a:t>
                </a:r>
                <a:r>
                  <a:rPr lang="en-US" baseline="-25000" dirty="0"/>
                  <a:t>0</a:t>
                </a:r>
                <a:r>
                  <a:rPr lang="en-US" dirty="0"/>
                  <a:t> + f</a:t>
                </a:r>
                <a:r>
                  <a:rPr lang="en-US" baseline="-25000" dirty="0"/>
                  <a:t>1</a:t>
                </a:r>
                <a:r>
                  <a:rPr lang="en-US" dirty="0"/>
                  <a:t>z + f</a:t>
                </a:r>
                <a:r>
                  <a:rPr lang="en-US" baseline="-25000" dirty="0"/>
                  <a:t>2</a:t>
                </a:r>
                <a:r>
                  <a:rPr lang="en-US" dirty="0"/>
                  <a:t>z</a:t>
                </a:r>
                <a:r>
                  <a:rPr lang="en-US" baseline="30000" dirty="0"/>
                  <a:t>2</a:t>
                </a:r>
                <a:r>
                  <a:rPr lang="en-US" dirty="0"/>
                  <a:t> + f</a:t>
                </a:r>
                <a:r>
                  <a:rPr lang="en-US" baseline="-25000" dirty="0"/>
                  <a:t>3</a:t>
                </a:r>
                <a:r>
                  <a:rPr lang="en-US" dirty="0"/>
                  <a:t>z</a:t>
                </a:r>
                <a:r>
                  <a:rPr lang="en-US" baseline="30000" dirty="0"/>
                  <a:t>3</a:t>
                </a:r>
                <a:r>
                  <a:rPr lang="en-US" dirty="0"/>
                  <a:t> + …</a:t>
                </a:r>
              </a:p>
              <a:p>
                <a:endParaRPr lang="en-US" i="1" dirty="0">
                  <a:latin typeface="Cambria Math" panose="02040503050406030204" pitchFamily="18" charset="0"/>
                </a:endParaRPr>
              </a:p>
              <a:p>
                <a:r>
                  <a:rPr lang="en-US" dirty="0"/>
                  <a:t>F(1) is sum of coefficients: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a:rPr lang="en-US" b="0" i="1" smtClean="0">
                              <a:latin typeface="Cambria Math" panose="02040503050406030204" pitchFamily="18" charset="0"/>
                            </a:rPr>
                            <m:t>𝑛</m:t>
                          </m:r>
                          <m:r>
                            <a:rPr lang="en-US" i="1">
                              <a:latin typeface="Cambria Math" panose="02040503050406030204" pitchFamily="18" charset="0"/>
                            </a:rPr>
                            <m:t>=</m:t>
                          </m:r>
                          <m:r>
                            <a:rPr lang="en-US" b="0" i="1" smtClean="0">
                              <a:latin typeface="Cambria Math" panose="02040503050406030204" pitchFamily="18" charset="0"/>
                            </a:rPr>
                            <m:t>0</m:t>
                          </m:r>
                        </m:sub>
                        <m:sup>
                          <m:r>
                            <a:rPr lang="en-US" i="1">
                              <a:latin typeface="Cambria Math" panose="02040503050406030204" pitchFamily="18" charset="0"/>
                              <a:ea typeface="Cambria Math" panose="02040503050406030204" pitchFamily="18" charset="0"/>
                            </a:rPr>
                            <m:t>∞</m:t>
                          </m:r>
                        </m:sup>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𝑛</m:t>
                              </m:r>
                            </m:sub>
                          </m:sSub>
                        </m:e>
                      </m:nary>
                      <m:r>
                        <a:rPr lang="en-US" i="1">
                          <a:latin typeface="Cambria Math" panose="02040503050406030204" pitchFamily="18" charset="0"/>
                        </a:rPr>
                        <m:t> </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2095500"/>
                <a:ext cx="7886700" cy="4081462"/>
              </a:xfrm>
              <a:blipFill>
                <a:blip r:embed="rId2"/>
                <a:stretch>
                  <a:fillRect l="-1391" t="-2541"/>
                </a:stretch>
              </a:blipFill>
            </p:spPr>
            <p:txBody>
              <a:bodyPr/>
              <a:lstStyle/>
              <a:p>
                <a:r>
                  <a:rPr lang="en-US">
                    <a:noFill/>
                  </a:rPr>
                  <a:t> </a:t>
                </a:r>
              </a:p>
            </p:txBody>
          </p:sp>
        </mc:Fallback>
      </mc:AlternateContent>
    </p:spTree>
    <p:extLst>
      <p:ext uri="{BB962C8B-B14F-4D97-AF65-F5344CB8AC3E}">
        <p14:creationId xmlns:p14="http://schemas.microsoft.com/office/powerpoint/2010/main" val="2800740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228600" y="12700"/>
                <a:ext cx="8686800" cy="1325563"/>
              </a:xfrm>
            </p:spPr>
            <p:txBody>
              <a:bodyPr>
                <a:normAutofit/>
              </a:bodyPr>
              <a:lstStyle/>
              <a:p>
                <a:r>
                  <a:rPr lang="en-US" dirty="0"/>
                  <a:t>What if: </a:t>
                </a:r>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sup>
                    </m:sSup>
                  </m:oMath>
                </a14:m>
                <a:r>
                  <a:rPr lang="en-US"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228600" y="12700"/>
                <a:ext cx="8686800" cy="1325563"/>
              </a:xfrm>
              <a:blipFill>
                <a:blip r:embed="rId3"/>
                <a:stretch>
                  <a:fillRect l="-28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86001" y="4066536"/>
                <a:ext cx="8316699" cy="5488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𝑒</m:t>
                          </m:r>
                        </m:e>
                        <m:sup>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𝑖</m:t>
                              </m:r>
                            </m:num>
                            <m:den>
                              <m:r>
                                <a:rPr lang="en-US" sz="2400" b="0" i="1" smtClean="0">
                                  <a:latin typeface="Cambria Math" panose="02040503050406030204" pitchFamily="18" charset="0"/>
                                </a:rPr>
                                <m:t>𝑁</m:t>
                              </m:r>
                            </m:den>
                          </m:f>
                        </m:sup>
                      </m:sSup>
                      <m:r>
                        <a:rPr lang="en-US" sz="2400" i="1">
                          <a:latin typeface="Cambria Math" panose="02040503050406030204" pitchFamily="18" charset="0"/>
                        </a:rPr>
                        <m:t>+</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i="1">
                              <a:latin typeface="Cambria Math" panose="02040503050406030204" pitchFamily="18" charset="0"/>
                            </a:rPr>
                            <m:t>𝑒</m:t>
                          </m:r>
                        </m:e>
                        <m:sup>
                          <m:f>
                            <m:fPr>
                              <m:ctrlPr>
                                <a:rPr lang="en-US" sz="2400" i="1">
                                  <a:latin typeface="Cambria Math" panose="02040503050406030204" pitchFamily="18" charset="0"/>
                                </a:rPr>
                              </m:ctrlPr>
                            </m:fPr>
                            <m:num>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𝑖</m:t>
                              </m:r>
                            </m:num>
                            <m:den>
                              <m:r>
                                <a:rPr lang="en-US" sz="2400" b="0" i="1" smtClean="0">
                                  <a:latin typeface="Cambria Math" panose="02040503050406030204" pitchFamily="18" charset="0"/>
                                </a:rPr>
                                <m:t>𝑁</m:t>
                              </m:r>
                            </m:den>
                          </m:f>
                        </m:sup>
                      </m:sSup>
                      <m:r>
                        <a:rPr lang="en-US" sz="2400" b="0" i="1" smtClean="0">
                          <a:latin typeface="Cambria Math" panose="02040503050406030204" pitchFamily="18" charset="0"/>
                        </a:rPr>
                        <m:t>)</m:t>
                      </m:r>
                      <m:r>
                        <a:rPr lang="en-US" sz="2400" b="0" i="1" baseline="30000" smtClean="0">
                          <a:latin typeface="Cambria Math" panose="02040503050406030204" pitchFamily="18" charset="0"/>
                        </a:rPr>
                        <m:t>2</m:t>
                      </m:r>
                      <m:r>
                        <a:rPr lang="en-US" sz="2400" i="1">
                          <a:latin typeface="Cambria Math" panose="02040503050406030204" pitchFamily="18" charset="0"/>
                        </a:rPr>
                        <m:t>+</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i="1">
                              <a:latin typeface="Cambria Math" panose="02040503050406030204" pitchFamily="18" charset="0"/>
                            </a:rPr>
                            <m:t>𝑒</m:t>
                          </m:r>
                        </m:e>
                        <m:sup>
                          <m:f>
                            <m:fPr>
                              <m:ctrlPr>
                                <a:rPr lang="en-US" sz="2400" i="1">
                                  <a:latin typeface="Cambria Math" panose="02040503050406030204" pitchFamily="18" charset="0"/>
                                </a:rPr>
                              </m:ctrlPr>
                            </m:fPr>
                            <m:num>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𝑖</m:t>
                              </m:r>
                            </m:num>
                            <m:den>
                              <m:r>
                                <a:rPr lang="en-US" sz="2400" b="0" i="1" smtClean="0">
                                  <a:latin typeface="Cambria Math" panose="02040503050406030204" pitchFamily="18" charset="0"/>
                                </a:rPr>
                                <m:t>𝑁</m:t>
                              </m:r>
                            </m:den>
                          </m:f>
                        </m:sup>
                      </m:sSup>
                      <m:r>
                        <a:rPr lang="en-US" sz="2400" b="0" i="1" smtClean="0">
                          <a:latin typeface="Cambria Math" panose="02040503050406030204" pitchFamily="18" charset="0"/>
                        </a:rPr>
                        <m:t>)</m:t>
                      </m:r>
                      <m:r>
                        <a:rPr lang="en-US" sz="2400" b="0" i="1" baseline="30000" smtClean="0">
                          <a:latin typeface="Cambria Math" panose="02040503050406030204" pitchFamily="18" charset="0"/>
                        </a:rPr>
                        <m:t>3</m:t>
                      </m:r>
                      <m:r>
                        <a:rPr lang="en-US" sz="2400" b="0" i="1" smtClean="0">
                          <a:latin typeface="Cambria Math" panose="02040503050406030204" pitchFamily="18" charset="0"/>
                        </a:rPr>
                        <m:t>+…</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99</m:t>
                          </m:r>
                        </m:sub>
                      </m:sSub>
                      <m:sSup>
                        <m:sSupPr>
                          <m:ctrlPr>
                            <a:rPr lang="en-US" sz="2400" i="1">
                              <a:latin typeface="Cambria Math" panose="02040503050406030204" pitchFamily="18" charset="0"/>
                            </a:rPr>
                          </m:ctrlPr>
                        </m:sSupPr>
                        <m:e>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𝑖</m:t>
                                  </m:r>
                                </m:num>
                                <m:den>
                                  <m:r>
                                    <a:rPr lang="en-US" sz="2400" i="1">
                                      <a:latin typeface="Cambria Math" panose="02040503050406030204" pitchFamily="18" charset="0"/>
                                    </a:rPr>
                                    <m:t>𝑁</m:t>
                                  </m:r>
                                </m:den>
                              </m:f>
                            </m:sup>
                          </m:sSup>
                          <m:r>
                            <a:rPr lang="en-US" sz="2400" i="1">
                              <a:latin typeface="Cambria Math" panose="02040503050406030204" pitchFamily="18" charset="0"/>
                            </a:rPr>
                            <m:t>)</m:t>
                          </m:r>
                        </m:e>
                        <m:sup>
                          <m:r>
                            <a:rPr lang="en-US" sz="2400" i="1">
                              <a:latin typeface="Cambria Math" panose="02040503050406030204" pitchFamily="18" charset="0"/>
                            </a:rPr>
                            <m:t>𝑁</m:t>
                          </m:r>
                          <m:r>
                            <a:rPr lang="en-US" sz="2400" i="1">
                              <a:latin typeface="Cambria Math" panose="02040503050406030204" pitchFamily="18" charset="0"/>
                            </a:rPr>
                            <m:t>−1</m:t>
                          </m:r>
                        </m:sup>
                      </m:sSup>
                      <m:r>
                        <a:rPr lang="en-US" sz="2400" b="0" i="1" smtClean="0">
                          <a:latin typeface="Cambria Math" panose="02040503050406030204" pitchFamily="18" charset="0"/>
                        </a:rPr>
                        <m:t>)</m:t>
                      </m:r>
                    </m:oMath>
                  </m:oMathPara>
                </a14:m>
                <a:endParaRPr lang="en-US" sz="2400" baseline="30000" dirty="0"/>
              </a:p>
            </p:txBody>
          </p:sp>
        </mc:Choice>
        <mc:Fallback xmlns="">
          <p:sp>
            <p:nvSpPr>
              <p:cNvPr id="7" name="TextBox 6"/>
              <p:cNvSpPr txBox="1">
                <a:spLocks noRot="1" noChangeAspect="1" noMove="1" noResize="1" noEditPoints="1" noAdjustHandles="1" noChangeArrowheads="1" noChangeShapeType="1" noTextEdit="1"/>
              </p:cNvSpPr>
              <p:nvPr/>
            </p:nvSpPr>
            <p:spPr>
              <a:xfrm>
                <a:off x="586001" y="4066536"/>
                <a:ext cx="8316699" cy="54880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00100" y="2353265"/>
                <a:ext cx="829618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𝐹</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𝑧</m:t>
                          </m:r>
                        </m:e>
                      </m:d>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𝑓</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𝑓</m:t>
                          </m:r>
                        </m:e>
                        <m:sub>
                          <m:r>
                            <a:rPr lang="en-US" sz="3200" i="1">
                              <a:latin typeface="Cambria Math" panose="02040503050406030204" pitchFamily="18" charset="0"/>
                            </a:rPr>
                            <m:t>1</m:t>
                          </m:r>
                        </m:sub>
                      </m:sSub>
                      <m:r>
                        <a:rPr lang="en-US" sz="3200" i="1">
                          <a:latin typeface="Cambria Math" panose="02040503050406030204" pitchFamily="18" charset="0"/>
                        </a:rPr>
                        <m:t>𝑧</m:t>
                      </m:r>
                      <m:r>
                        <a:rPr lang="en-US" sz="3200" i="1">
                          <a:latin typeface="Cambria Math" panose="02040503050406030204" pitchFamily="18" charset="0"/>
                        </a:rPr>
                        <m:t>+</m:t>
                      </m:r>
                      <m:sSup>
                        <m:sSupPr>
                          <m:ctrlPr>
                            <a:rPr lang="en-US" sz="3200" i="1">
                              <a:latin typeface="Cambria Math" panose="02040503050406030204" pitchFamily="18" charset="0"/>
                            </a:rPr>
                          </m:ctrlPr>
                        </m:sSupPr>
                        <m:e>
                          <m:sSub>
                            <m:sSubPr>
                              <m:ctrlPr>
                                <a:rPr lang="en-US" sz="3200" i="1">
                                  <a:latin typeface="Cambria Math" panose="02040503050406030204" pitchFamily="18" charset="0"/>
                                </a:rPr>
                              </m:ctrlPr>
                            </m:sSubPr>
                            <m:e>
                              <m:r>
                                <a:rPr lang="en-US" sz="3200" b="0" i="1" smtClean="0">
                                  <a:latin typeface="Cambria Math" panose="02040503050406030204" pitchFamily="18" charset="0"/>
                                </a:rPr>
                                <m:t>𝑓</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𝑧</m:t>
                          </m:r>
                        </m:e>
                        <m:sup>
                          <m:r>
                            <a:rPr lang="en-US" sz="3200" i="1" smtClean="0">
                              <a:latin typeface="Cambria Math" panose="02040503050406030204" pitchFamily="18" charset="0"/>
                            </a:rPr>
                            <m:t>2</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sSub>
                            <m:sSubPr>
                              <m:ctrlPr>
                                <a:rPr lang="en-US" sz="3200" i="1">
                                  <a:latin typeface="Cambria Math" panose="02040503050406030204" pitchFamily="18" charset="0"/>
                                </a:rPr>
                              </m:ctrlPr>
                            </m:sSubPr>
                            <m:e>
                              <m:r>
                                <a:rPr lang="en-US" sz="3200" b="0" i="1" smtClean="0">
                                  <a:latin typeface="Cambria Math" panose="02040503050406030204" pitchFamily="18" charset="0"/>
                                </a:rPr>
                                <m:t>𝑓</m:t>
                              </m:r>
                            </m:e>
                            <m:sub>
                              <m:r>
                                <a:rPr lang="en-US" sz="3200" b="0" i="1" smtClean="0">
                                  <a:latin typeface="Cambria Math" panose="02040503050406030204" pitchFamily="18" charset="0"/>
                                </a:rPr>
                                <m:t>3</m:t>
                              </m:r>
                            </m:sub>
                          </m:sSub>
                          <m:r>
                            <a:rPr lang="en-US" sz="3200" b="0" i="1" smtClean="0">
                              <a:latin typeface="Cambria Math" panose="02040503050406030204" pitchFamily="18" charset="0"/>
                            </a:rPr>
                            <m:t>𝑧</m:t>
                          </m:r>
                        </m:e>
                        <m:sup>
                          <m:r>
                            <a:rPr lang="en-US" sz="3200" i="1" smtClean="0">
                              <a:latin typeface="Cambria Math" panose="02040503050406030204" pitchFamily="18" charset="0"/>
                            </a:rPr>
                            <m:t>3</m:t>
                          </m:r>
                        </m:sup>
                      </m:sSup>
                      <m:r>
                        <a:rPr lang="en-US" sz="3200" b="0" i="1" smtClean="0">
                          <a:latin typeface="Cambria Math" panose="02040503050406030204" pitchFamily="18" charset="0"/>
                        </a:rPr>
                        <m:t>+…</m:t>
                      </m:r>
                      <m:r>
                        <a:rPr lang="en-US" sz="3200" i="1">
                          <a:latin typeface="Cambria Math" panose="02040503050406030204" pitchFamily="18" charset="0"/>
                        </a:rPr>
                        <m:t>+</m:t>
                      </m:r>
                      <m:sSup>
                        <m:sSupPr>
                          <m:ctrlPr>
                            <a:rPr lang="en-US" sz="3200" i="1">
                              <a:latin typeface="Cambria Math" panose="02040503050406030204" pitchFamily="18" charset="0"/>
                            </a:rPr>
                          </m:ctrlPr>
                        </m:sSupPr>
                        <m:e>
                          <m:sSub>
                            <m:sSubPr>
                              <m:ctrlPr>
                                <a:rPr lang="en-US" sz="3200" i="1">
                                  <a:latin typeface="Cambria Math" panose="02040503050406030204" pitchFamily="18" charset="0"/>
                                </a:rPr>
                              </m:ctrlPr>
                            </m:sSubPr>
                            <m:e>
                              <m:r>
                                <a:rPr lang="en-US" sz="3200" i="1">
                                  <a:latin typeface="Cambria Math" panose="02040503050406030204" pitchFamily="18" charset="0"/>
                                </a:rPr>
                                <m:t>𝑓</m:t>
                              </m:r>
                            </m:e>
                            <m:sub>
                              <m:r>
                                <a:rPr lang="en-US" sz="3200" b="0" i="1" smtClean="0">
                                  <a:latin typeface="Cambria Math" panose="02040503050406030204" pitchFamily="18" charset="0"/>
                                </a:rPr>
                                <m:t>𝑁</m:t>
                              </m:r>
                              <m:r>
                                <a:rPr lang="en-US" sz="3200" b="0" i="1" smtClean="0">
                                  <a:latin typeface="Cambria Math" panose="02040503050406030204" pitchFamily="18" charset="0"/>
                                </a:rPr>
                                <m:t>−1</m:t>
                              </m:r>
                            </m:sub>
                          </m:sSub>
                          <m:r>
                            <a:rPr lang="en-US" sz="3200" b="0" i="1" smtClean="0">
                              <a:latin typeface="Cambria Math" panose="02040503050406030204" pitchFamily="18" charset="0"/>
                            </a:rPr>
                            <m:t>𝑧</m:t>
                          </m:r>
                        </m:e>
                        <m:sup>
                          <m:r>
                            <a:rPr lang="en-US" sz="3200" i="1" smtClean="0">
                              <a:latin typeface="Cambria Math" panose="02040503050406030204" pitchFamily="18" charset="0"/>
                            </a:rPr>
                            <m:t>𝑁</m:t>
                          </m:r>
                          <m:r>
                            <a:rPr lang="en-US" sz="3200" b="0" i="1" smtClean="0">
                              <a:latin typeface="Cambria Math" panose="02040503050406030204" pitchFamily="18" charset="0"/>
                            </a:rPr>
                            <m:t>−1</m:t>
                          </m:r>
                        </m:sup>
                      </m:sSup>
                    </m:oMath>
                  </m:oMathPara>
                </a14:m>
                <a:endParaRPr lang="en-US"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800100" y="2353265"/>
                <a:ext cx="8296182" cy="4924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943100" y="1409700"/>
                <a:ext cx="4671920" cy="555537"/>
              </a:xfrm>
              <a:prstGeom prst="rect">
                <a:avLst/>
              </a:prstGeom>
              <a:noFill/>
            </p:spPr>
            <p:txBody>
              <a:bodyPr wrap="none" lIns="0" tIns="0" rIns="0" bIns="0" rtlCol="0">
                <a:spAutoFit/>
              </a:bodyPr>
              <a:lstStyle/>
              <a:p>
                <a:r>
                  <a:rPr lang="en-US" sz="3600" dirty="0"/>
                  <a:t>Remember: </a:t>
                </a:r>
                <a14:m>
                  <m:oMath xmlns:m="http://schemas.openxmlformats.org/officeDocument/2006/math">
                    <m:sSup>
                      <m:sSupPr>
                        <m:ctrlPr>
                          <a:rPr lang="en-US" sz="3600" i="1" smtClean="0">
                            <a:latin typeface="Cambria Math" panose="02040503050406030204" pitchFamily="18" charset="0"/>
                          </a:rPr>
                        </m:ctrlPr>
                      </m:sSupPr>
                      <m:e>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𝑒</m:t>
                            </m:r>
                          </m:e>
                          <m:sup>
                            <m:r>
                              <a:rPr lang="en-US" sz="3600" b="0" i="1" smtClean="0">
                                <a:latin typeface="Cambria Math" panose="02040503050406030204" pitchFamily="18" charset="0"/>
                              </a:rPr>
                              <m:t>𝐴</m:t>
                            </m:r>
                          </m:sup>
                        </m:sSup>
                        <m:r>
                          <a:rPr lang="en-US" sz="3600" b="0" i="1" smtClean="0">
                            <a:latin typeface="Cambria Math" panose="02040503050406030204" pitchFamily="18" charset="0"/>
                          </a:rPr>
                          <m:t>)</m:t>
                        </m:r>
                      </m:e>
                      <m:sup>
                        <m:r>
                          <a:rPr lang="en-US" sz="3600" b="0" i="1" smtClean="0">
                            <a:latin typeface="Cambria Math" panose="02040503050406030204" pitchFamily="18" charset="0"/>
                          </a:rPr>
                          <m:t>𝐵</m:t>
                        </m:r>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𝑒</m:t>
                        </m:r>
                      </m:e>
                      <m:sup>
                        <m:r>
                          <a:rPr lang="en-US" sz="3600" b="0" i="1" smtClean="0">
                            <a:latin typeface="Cambria Math" panose="02040503050406030204" pitchFamily="18" charset="0"/>
                          </a:rPr>
                          <m:t>𝐴𝐵</m:t>
                        </m:r>
                      </m:sup>
                    </m:sSup>
                  </m:oMath>
                </a14:m>
                <a:endParaRPr lang="en-US" sz="3600" dirty="0"/>
              </a:p>
            </p:txBody>
          </p:sp>
        </mc:Choice>
        <mc:Fallback xmlns="">
          <p:sp>
            <p:nvSpPr>
              <p:cNvPr id="10" name="TextBox 9"/>
              <p:cNvSpPr txBox="1">
                <a:spLocks noRot="1" noChangeAspect="1" noMove="1" noResize="1" noEditPoints="1" noAdjustHandles="1" noChangeArrowheads="1" noChangeShapeType="1" noTextEdit="1"/>
              </p:cNvSpPr>
              <p:nvPr/>
            </p:nvSpPr>
            <p:spPr>
              <a:xfrm>
                <a:off x="1943100" y="1409700"/>
                <a:ext cx="4671920" cy="555537"/>
              </a:xfrm>
              <a:prstGeom prst="rect">
                <a:avLst/>
              </a:prstGeom>
              <a:blipFill>
                <a:blip r:embed="rId6"/>
                <a:stretch>
                  <a:fillRect l="-6005" t="-24176" b="-505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5300" y="5295900"/>
                <a:ext cx="8881983" cy="6488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sSub>
                            <m:sSubPr>
                              <m:ctrlPr>
                                <a:rPr lang="en-US" sz="2800" i="1">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𝑒</m:t>
                          </m:r>
                        </m:e>
                        <m:sup>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r>
                                <a:rPr lang="en-US" sz="2800" b="0" i="1" smtClean="0">
                                  <a:latin typeface="Cambria Math" panose="02040503050406030204" pitchFamily="18" charset="0"/>
                                  <a:ea typeface="Cambria Math" panose="02040503050406030204" pitchFamily="18" charset="0"/>
                                </a:rPr>
                                <m:t>𝜋</m:t>
                              </m:r>
                              <m:r>
                                <a:rPr lang="en-US" sz="2800" b="0" i="1" smtClean="0">
                                  <a:latin typeface="Cambria Math" panose="02040503050406030204" pitchFamily="18" charset="0"/>
                                  <a:ea typeface="Cambria Math" panose="02040503050406030204" pitchFamily="18" charset="0"/>
                                </a:rPr>
                                <m:t>𝑖</m:t>
                              </m:r>
                            </m:num>
                            <m:den>
                              <m:r>
                                <a:rPr lang="en-US" sz="2800" b="0" i="1" smtClean="0">
                                  <a:latin typeface="Cambria Math" panose="02040503050406030204" pitchFamily="18" charset="0"/>
                                </a:rPr>
                                <m:t>𝑁</m:t>
                              </m:r>
                            </m:den>
                          </m:f>
                        </m:sup>
                      </m:sSup>
                      <m:r>
                        <a:rPr lang="en-US" sz="2800" i="1">
                          <a:latin typeface="Cambria Math" panose="02040503050406030204" pitchFamily="18" charset="0"/>
                        </a:rPr>
                        <m:t>+</m:t>
                      </m:r>
                      <m:sSup>
                        <m:sSupPr>
                          <m:ctrlPr>
                            <a:rPr lang="en-US" sz="2800" i="1">
                              <a:latin typeface="Cambria Math" panose="02040503050406030204" pitchFamily="18" charset="0"/>
                            </a:rPr>
                          </m:ctrlPr>
                        </m:sSupPr>
                        <m:e>
                          <m:sSub>
                            <m:sSubPr>
                              <m:ctrlPr>
                                <a:rPr lang="en-US" sz="2800" i="1">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2</m:t>
                              </m:r>
                            </m:sub>
                          </m:sSub>
                          <m:r>
                            <a:rPr lang="en-US" sz="2800" i="1">
                              <a:latin typeface="Cambria Math" panose="02040503050406030204" pitchFamily="18" charset="0"/>
                            </a:rPr>
                            <m:t>𝑒</m:t>
                          </m:r>
                        </m:e>
                        <m:sup>
                          <m:f>
                            <m:fPr>
                              <m:ctrlPr>
                                <a:rPr lang="en-US" sz="2800" i="1">
                                  <a:latin typeface="Cambria Math" panose="02040503050406030204" pitchFamily="18" charset="0"/>
                                </a:rPr>
                              </m:ctrlPr>
                            </m:fPr>
                            <m:num>
                              <m:r>
                                <a:rPr lang="en-US" sz="2800" b="0" i="1" smtClean="0">
                                  <a:latin typeface="Cambria Math" panose="02040503050406030204" pitchFamily="18" charset="0"/>
                                </a:rPr>
                                <m:t>−4</m:t>
                              </m:r>
                              <m:r>
                                <a:rPr lang="en-US" sz="2800" b="0" i="1" smtClean="0">
                                  <a:latin typeface="Cambria Math" panose="02040503050406030204" pitchFamily="18" charset="0"/>
                                  <a:ea typeface="Cambria Math" panose="02040503050406030204" pitchFamily="18" charset="0"/>
                                </a:rPr>
                                <m:t>𝜋</m:t>
                              </m:r>
                              <m:r>
                                <a:rPr lang="en-US" sz="2800" b="0" i="1" smtClean="0">
                                  <a:latin typeface="Cambria Math" panose="02040503050406030204" pitchFamily="18" charset="0"/>
                                  <a:ea typeface="Cambria Math" panose="02040503050406030204" pitchFamily="18" charset="0"/>
                                </a:rPr>
                                <m:t>𝑖</m:t>
                              </m:r>
                            </m:num>
                            <m:den>
                              <m:r>
                                <a:rPr lang="en-US" sz="2800" b="0" i="1" smtClean="0">
                                  <a:latin typeface="Cambria Math" panose="02040503050406030204" pitchFamily="18" charset="0"/>
                                </a:rPr>
                                <m:t>𝑁</m:t>
                              </m:r>
                            </m:den>
                          </m:f>
                        </m:sup>
                      </m:sSup>
                      <m:r>
                        <a:rPr lang="en-US" sz="2800" i="1">
                          <a:latin typeface="Cambria Math" panose="02040503050406030204" pitchFamily="18" charset="0"/>
                        </a:rPr>
                        <m:t>+</m:t>
                      </m:r>
                      <m:sSup>
                        <m:sSupPr>
                          <m:ctrlPr>
                            <a:rPr lang="en-US" sz="2800" i="1">
                              <a:latin typeface="Cambria Math" panose="02040503050406030204" pitchFamily="18" charset="0"/>
                            </a:rPr>
                          </m:ctrlPr>
                        </m:sSupPr>
                        <m:e>
                          <m:sSub>
                            <m:sSubPr>
                              <m:ctrlPr>
                                <a:rPr lang="en-US" sz="2800" i="1">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3</m:t>
                              </m:r>
                            </m:sub>
                          </m:sSub>
                          <m:r>
                            <a:rPr lang="en-US" sz="2800" i="1">
                              <a:latin typeface="Cambria Math" panose="02040503050406030204" pitchFamily="18" charset="0"/>
                            </a:rPr>
                            <m:t>𝑒</m:t>
                          </m:r>
                        </m:e>
                        <m:sup>
                          <m:f>
                            <m:fPr>
                              <m:ctrlPr>
                                <a:rPr lang="en-US" sz="2800" i="1">
                                  <a:latin typeface="Cambria Math" panose="02040503050406030204" pitchFamily="18" charset="0"/>
                                </a:rPr>
                              </m:ctrlPr>
                            </m:fPr>
                            <m:num>
                              <m:r>
                                <a:rPr lang="en-US" sz="2800" b="0" i="1" smtClean="0">
                                  <a:latin typeface="Cambria Math" panose="02040503050406030204" pitchFamily="18" charset="0"/>
                                </a:rPr>
                                <m:t>−6</m:t>
                              </m:r>
                              <m:r>
                                <a:rPr lang="en-US" sz="2800" b="0" i="1" smtClean="0">
                                  <a:latin typeface="Cambria Math" panose="02040503050406030204" pitchFamily="18" charset="0"/>
                                  <a:ea typeface="Cambria Math" panose="02040503050406030204" pitchFamily="18" charset="0"/>
                                </a:rPr>
                                <m:t>𝜋</m:t>
                              </m:r>
                              <m:r>
                                <a:rPr lang="en-US" sz="2800" b="0" i="1" smtClean="0">
                                  <a:latin typeface="Cambria Math" panose="02040503050406030204" pitchFamily="18" charset="0"/>
                                  <a:ea typeface="Cambria Math" panose="02040503050406030204" pitchFamily="18" charset="0"/>
                                </a:rPr>
                                <m:t>𝑖</m:t>
                              </m:r>
                            </m:num>
                            <m:den>
                              <m:r>
                                <a:rPr lang="en-US" sz="2800" b="0" i="1" smtClean="0">
                                  <a:latin typeface="Cambria Math" panose="02040503050406030204" pitchFamily="18" charset="0"/>
                                </a:rPr>
                                <m:t>𝑁</m:t>
                              </m:r>
                            </m:den>
                          </m:f>
                        </m:sup>
                      </m:sSup>
                      <m:r>
                        <a:rPr lang="en-US" sz="2800" b="0" i="1" smtClean="0">
                          <a:latin typeface="Cambria Math" panose="02040503050406030204" pitchFamily="18" charset="0"/>
                        </a:rPr>
                        <m:t>+…</m:t>
                      </m:r>
                      <m:r>
                        <a:rPr lang="en-US" sz="2800" i="1">
                          <a:latin typeface="Cambria Math" panose="02040503050406030204" pitchFamily="18" charset="0"/>
                        </a:rPr>
                        <m:t>+</m:t>
                      </m:r>
                      <m:sSup>
                        <m:sSupPr>
                          <m:ctrlPr>
                            <a:rPr lang="en-US" sz="2800" i="1">
                              <a:latin typeface="Cambria Math" panose="02040503050406030204" pitchFamily="18" charset="0"/>
                            </a:rPr>
                          </m:ctrlPr>
                        </m:sSupPr>
                        <m:e>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b="0" i="1" smtClean="0">
                                  <a:latin typeface="Cambria Math" panose="02040503050406030204" pitchFamily="18" charset="0"/>
                                </a:rPr>
                                <m:t>𝑁</m:t>
                              </m:r>
                              <m:r>
                                <a:rPr lang="en-US" sz="2800" b="0" i="1" smtClean="0">
                                  <a:latin typeface="Cambria Math" panose="02040503050406030204" pitchFamily="18" charset="0"/>
                                </a:rPr>
                                <m:t>−1</m:t>
                              </m:r>
                            </m:sub>
                          </m:sSub>
                          <m:r>
                            <a:rPr lang="en-US" sz="2800" i="1">
                              <a:latin typeface="Cambria Math" panose="02040503050406030204" pitchFamily="18" charset="0"/>
                            </a:rPr>
                            <m:t>𝑒</m:t>
                          </m:r>
                        </m:e>
                        <m:sup>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b="0" i="1" smtClean="0">
                                  <a:latin typeface="Cambria Math" panose="02040503050406030204" pitchFamily="18" charset="0"/>
                                </a:rPr>
                                <m:t>2(</m:t>
                              </m:r>
                              <m:r>
                                <a:rPr lang="en-US" sz="2800" b="0" i="1" smtClean="0">
                                  <a:latin typeface="Cambria Math" panose="02040503050406030204" pitchFamily="18" charset="0"/>
                                </a:rPr>
                                <m:t>𝑁</m:t>
                              </m:r>
                              <m:r>
                                <a:rPr lang="en-US" sz="2800" b="0" i="1" smtClean="0">
                                  <a:latin typeface="Cambria Math" panose="02040503050406030204" pitchFamily="18" charset="0"/>
                                </a:rPr>
                                <m:t>−1)</m:t>
                              </m:r>
                              <m:r>
                                <a:rPr lang="en-US" sz="2800" i="1">
                                  <a:latin typeface="Cambria Math" panose="02040503050406030204" pitchFamily="18" charset="0"/>
                                  <a:ea typeface="Cambria Math" panose="02040503050406030204" pitchFamily="18" charset="0"/>
                                </a:rPr>
                                <m:t>𝜋</m:t>
                              </m:r>
                              <m:r>
                                <a:rPr lang="en-US" sz="2800" i="1">
                                  <a:latin typeface="Cambria Math" panose="02040503050406030204" pitchFamily="18" charset="0"/>
                                  <a:ea typeface="Cambria Math" panose="02040503050406030204" pitchFamily="18" charset="0"/>
                                </a:rPr>
                                <m:t>𝑖</m:t>
                              </m:r>
                            </m:num>
                            <m:den>
                              <m:r>
                                <a:rPr lang="en-US" sz="2800" i="1">
                                  <a:latin typeface="Cambria Math" panose="02040503050406030204" pitchFamily="18" charset="0"/>
                                </a:rPr>
                                <m:t>𝑁</m:t>
                              </m:r>
                            </m:den>
                          </m:f>
                        </m:sup>
                      </m:sSup>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355300" y="5295900"/>
                <a:ext cx="8881983" cy="648832"/>
              </a:xfrm>
              <a:prstGeom prst="rect">
                <a:avLst/>
              </a:prstGeom>
              <a:blipFill>
                <a:blip r:embed="rId7"/>
                <a:stretch>
                  <a:fillRect/>
                </a:stretch>
              </a:blipFill>
            </p:spPr>
            <p:txBody>
              <a:bodyPr/>
              <a:lstStyle/>
              <a:p>
                <a:r>
                  <a:rPr lang="en-US">
                    <a:noFill/>
                  </a:rPr>
                  <a:t> </a:t>
                </a:r>
              </a:p>
            </p:txBody>
          </p:sp>
        </mc:Fallback>
      </mc:AlternateContent>
      <p:sp>
        <p:nvSpPr>
          <p:cNvPr id="3" name="Oval 2"/>
          <p:cNvSpPr/>
          <p:nvPr/>
        </p:nvSpPr>
        <p:spPr>
          <a:xfrm>
            <a:off x="3352800" y="2353265"/>
            <a:ext cx="342900" cy="49244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11364" y="2388302"/>
            <a:ext cx="527336" cy="492443"/>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574728" y="2361704"/>
            <a:ext cx="527336" cy="492443"/>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048195" y="2342193"/>
            <a:ext cx="1048087" cy="492443"/>
          </a:xfrm>
          <a:prstGeom prst="ellipse">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346182" y="2845708"/>
            <a:ext cx="1120918" cy="1185791"/>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695700" y="2859606"/>
            <a:ext cx="806164" cy="1241967"/>
          </a:xfrm>
          <a:prstGeom prst="straightConnector1">
            <a:avLst/>
          </a:prstGeom>
          <a:ln w="38100">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454364" y="2880745"/>
            <a:ext cx="364982" cy="119423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810500" y="2859007"/>
            <a:ext cx="302425" cy="1215968"/>
          </a:xfrm>
          <a:prstGeom prst="straightConnector1">
            <a:avLst/>
          </a:prstGeom>
          <a:ln w="38100">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247900" y="4586450"/>
            <a:ext cx="98282" cy="73453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68685" y="4615341"/>
            <a:ext cx="93715" cy="680559"/>
          </a:xfrm>
          <a:prstGeom prst="straightConnector1">
            <a:avLst/>
          </a:prstGeom>
          <a:ln w="38100">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54364" y="4650378"/>
            <a:ext cx="0" cy="670602"/>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810500" y="4650378"/>
            <a:ext cx="495300" cy="645522"/>
          </a:xfrm>
          <a:prstGeom prst="straightConnector1">
            <a:avLst/>
          </a:prstGeom>
          <a:ln w="38100">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736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371600" y="1014400"/>
                <a:ext cx="6931199" cy="822333"/>
              </a:xfrm>
            </p:spPr>
            <p:txBody>
              <a:bodyPr>
                <a:normAutofit/>
              </a:bodyPr>
              <a:lstStyle/>
              <a:p>
                <a:r>
                  <a:rPr lang="en-US" sz="2400" dirty="0"/>
                  <a:t>Euler’s identity: </a:t>
                </a:r>
                <a14:m>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𝑁</m:t>
                        </m:r>
                      </m:sup>
                    </m:sSup>
                    <m:func>
                      <m:funcPr>
                        <m:ctrlPr>
                          <a:rPr lang="en-US" sz="2400" i="1" smtClean="0">
                            <a:solidFill>
                              <a:schemeClr val="accent5"/>
                            </a:solidFill>
                            <a:latin typeface="Cambria Math" panose="02040503050406030204" pitchFamily="18" charset="0"/>
                          </a:rPr>
                        </m:ctrlPr>
                      </m:funcPr>
                      <m:fName>
                        <m:r>
                          <a:rPr lang="en-US" sz="2400" b="0" i="0" smtClean="0">
                            <a:solidFill>
                              <a:schemeClr val="accent5"/>
                            </a:solidFill>
                            <a:latin typeface="Cambria Math" panose="02040503050406030204" pitchFamily="18" charset="0"/>
                          </a:rPr>
                          <m:t>=</m:t>
                        </m:r>
                        <m:r>
                          <m:rPr>
                            <m:sty m:val="p"/>
                          </m:rPr>
                          <a:rPr lang="en-US" sz="2400">
                            <a:solidFill>
                              <a:schemeClr val="accent5"/>
                            </a:solidFill>
                            <a:latin typeface="Cambria Math" panose="02040503050406030204" pitchFamily="18" charset="0"/>
                          </a:rPr>
                          <m:t>cos</m:t>
                        </m:r>
                      </m:fName>
                      <m:e>
                        <m:d>
                          <m:dPr>
                            <m:ctrlPr>
                              <a:rPr lang="en-US" sz="2400" i="1">
                                <a:solidFill>
                                  <a:schemeClr val="accent5"/>
                                </a:solidFill>
                                <a:latin typeface="Cambria Math" panose="02040503050406030204" pitchFamily="18" charset="0"/>
                              </a:rPr>
                            </m:ctrlPr>
                          </m:dPr>
                          <m:e>
                            <m:f>
                              <m:fPr>
                                <m:ctrlPr>
                                  <a:rPr lang="en-US" sz="2400" i="1">
                                    <a:solidFill>
                                      <a:schemeClr val="accent5"/>
                                    </a:solidFill>
                                    <a:latin typeface="Cambria Math" panose="02040503050406030204" pitchFamily="18" charset="0"/>
                                  </a:rPr>
                                </m:ctrlPr>
                              </m:fPr>
                              <m:num>
                                <m:r>
                                  <a:rPr lang="en-US" sz="2400" i="1">
                                    <a:solidFill>
                                      <a:schemeClr val="accent5"/>
                                    </a:solidFill>
                                    <a:latin typeface="Cambria Math" panose="02040503050406030204" pitchFamily="18" charset="0"/>
                                  </a:rPr>
                                  <m:t>2</m:t>
                                </m:r>
                                <m:r>
                                  <a:rPr lang="en-US" sz="2400" i="1">
                                    <a:solidFill>
                                      <a:schemeClr val="accent5"/>
                                    </a:solidFill>
                                    <a:latin typeface="Cambria Math" panose="02040503050406030204" pitchFamily="18" charset="0"/>
                                    <a:ea typeface="Cambria Math" panose="02040503050406030204" pitchFamily="18" charset="0"/>
                                  </a:rPr>
                                  <m:t>𝜋</m:t>
                                </m:r>
                              </m:num>
                              <m:den>
                                <m:r>
                                  <a:rPr lang="en-US" sz="2400" b="0" i="1" smtClean="0">
                                    <a:solidFill>
                                      <a:schemeClr val="accent5"/>
                                    </a:solidFill>
                                    <a:latin typeface="Cambria Math" panose="02040503050406030204" pitchFamily="18" charset="0"/>
                                    <a:ea typeface="Cambria Math" panose="02040503050406030204" pitchFamily="18" charset="0"/>
                                  </a:rPr>
                                  <m:t>𝑁</m:t>
                                </m:r>
                              </m:den>
                            </m:f>
                          </m:e>
                        </m:d>
                      </m:e>
                    </m:func>
                    <m:r>
                      <a:rPr lang="en-US" sz="2400" i="1">
                        <a:latin typeface="Cambria Math" panose="02040503050406030204" pitchFamily="18" charset="0"/>
                      </a:rPr>
                      <m:t>+</m:t>
                    </m:r>
                    <m:r>
                      <a:rPr lang="en-US" sz="2400" i="1" smtClean="0">
                        <a:solidFill>
                          <a:srgbClr val="FF0000"/>
                        </a:solidFill>
                        <a:latin typeface="Cambria Math" panose="02040503050406030204" pitchFamily="18" charset="0"/>
                      </a:rPr>
                      <m:t>𝑖</m:t>
                    </m:r>
                    <m:r>
                      <a:rPr lang="en-US" sz="2400">
                        <a:solidFill>
                          <a:srgbClr val="FF0000"/>
                        </a:solidFill>
                        <a:latin typeface="Cambria Math" panose="02040503050406030204" pitchFamily="18" charset="0"/>
                      </a:rPr>
                      <m:t> </m:t>
                    </m:r>
                    <m:r>
                      <m:rPr>
                        <m:sty m:val="p"/>
                      </m:rPr>
                      <a:rPr lang="en-US" sz="2400">
                        <a:solidFill>
                          <a:srgbClr val="FF0000"/>
                        </a:solidFill>
                        <a:latin typeface="Cambria Math" panose="02040503050406030204" pitchFamily="18" charset="0"/>
                      </a:rPr>
                      <m:t>sin</m:t>
                    </m:r>
                    <m:r>
                      <a:rPr lang="en-US" sz="2400" i="1">
                        <a:solidFill>
                          <a:srgbClr val="FF0000"/>
                        </a:solidFill>
                        <a:latin typeface="Cambria Math" panose="02040503050406030204" pitchFamily="18" charset="0"/>
                      </a:rPr>
                      <m:t>⁡(</m:t>
                    </m:r>
                    <m:f>
                      <m:fPr>
                        <m:ctrlPr>
                          <a:rPr lang="en-US" sz="2400" i="1">
                            <a:solidFill>
                              <a:srgbClr val="FF0000"/>
                            </a:solidFill>
                            <a:latin typeface="Cambria Math" panose="02040503050406030204" pitchFamily="18" charset="0"/>
                          </a:rPr>
                        </m:ctrlPr>
                      </m:fPr>
                      <m:num>
                        <m:r>
                          <a:rPr lang="en-US" sz="2400" i="1">
                            <a:solidFill>
                              <a:srgbClr val="FF0000"/>
                            </a:solidFill>
                            <a:latin typeface="Cambria Math" panose="02040503050406030204" pitchFamily="18" charset="0"/>
                          </a:rPr>
                          <m:t>2</m:t>
                        </m:r>
                        <m:r>
                          <a:rPr lang="en-US" sz="2400" i="1">
                            <a:solidFill>
                              <a:srgbClr val="FF0000"/>
                            </a:solidFill>
                            <a:latin typeface="Cambria Math" panose="02040503050406030204" pitchFamily="18" charset="0"/>
                            <a:ea typeface="Cambria Math" panose="02040503050406030204" pitchFamily="18" charset="0"/>
                          </a:rPr>
                          <m:t>𝜋</m:t>
                        </m:r>
                      </m:num>
                      <m:den>
                        <m:r>
                          <a:rPr lang="en-US" sz="2400" b="0" i="1" smtClean="0">
                            <a:solidFill>
                              <a:srgbClr val="FF0000"/>
                            </a:solidFill>
                            <a:latin typeface="Cambria Math" panose="02040503050406030204" pitchFamily="18" charset="0"/>
                          </a:rPr>
                          <m:t>𝑁</m:t>
                        </m:r>
                      </m:den>
                    </m:f>
                    <m:r>
                      <a:rPr lang="en-US" sz="2400" i="1">
                        <a:solidFill>
                          <a:srgbClr val="FF0000"/>
                        </a:solidFill>
                        <a:latin typeface="Cambria Math" panose="02040503050406030204" pitchFamily="18" charset="0"/>
                      </a:rPr>
                      <m:t>)</m:t>
                    </m:r>
                  </m:oMath>
                </a14:m>
                <a:endParaRPr lang="en-US" sz="2400" dirty="0">
                  <a:solidFill>
                    <a:srgbClr val="FF000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371600" y="1014400"/>
                <a:ext cx="6931199" cy="822333"/>
              </a:xfrm>
              <a:blipFill>
                <a:blip r:embed="rId3"/>
                <a:stretch>
                  <a:fillRect l="-13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6496" y="1981200"/>
                <a:ext cx="9153211"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accent5"/>
                          </a:solidFill>
                          <a:latin typeface="Cambria Math" panose="02040503050406030204" pitchFamily="18" charset="0"/>
                        </a:rPr>
                        <m:t>𝑅𝑒𝑎𝑙</m:t>
                      </m:r>
                      <m:d>
                        <m:dPr>
                          <m:begChr m:val="["/>
                          <m:endChr m:val="]"/>
                          <m:ctrlPr>
                            <a:rPr lang="en-US" sz="2000" b="0" i="1" smtClean="0">
                              <a:solidFill>
                                <a:schemeClr val="accent5"/>
                              </a:solidFill>
                              <a:latin typeface="Cambria Math" panose="02040503050406030204" pitchFamily="18" charset="0"/>
                            </a:rPr>
                          </m:ctrlPr>
                        </m:dPr>
                        <m:e>
                          <m:r>
                            <a:rPr lang="en-US" sz="2000" b="0" i="1" smtClean="0">
                              <a:solidFill>
                                <a:schemeClr val="accent5"/>
                              </a:solidFill>
                              <a:latin typeface="Cambria Math" panose="02040503050406030204" pitchFamily="18" charset="0"/>
                            </a:rPr>
                            <m:t>𝐹</m:t>
                          </m:r>
                          <m:d>
                            <m:dPr>
                              <m:ctrlPr>
                                <a:rPr lang="en-US" sz="2000" b="0" i="1" smtClean="0">
                                  <a:solidFill>
                                    <a:schemeClr val="accent5"/>
                                  </a:solidFill>
                                  <a:latin typeface="Cambria Math" panose="02040503050406030204" pitchFamily="18" charset="0"/>
                                </a:rPr>
                              </m:ctrlPr>
                            </m:dPr>
                            <m:e>
                              <m:r>
                                <a:rPr lang="en-US" sz="2000" b="0" i="1" smtClean="0">
                                  <a:solidFill>
                                    <a:schemeClr val="accent5"/>
                                  </a:solidFill>
                                  <a:latin typeface="Cambria Math" panose="02040503050406030204" pitchFamily="18" charset="0"/>
                                </a:rPr>
                                <m:t>𝑧</m:t>
                              </m:r>
                            </m:e>
                          </m:d>
                        </m:e>
                      </m:d>
                      <m:r>
                        <a:rPr lang="en-US" sz="2000" b="0" i="1" smtClean="0">
                          <a:solidFill>
                            <a:schemeClr val="accent5"/>
                          </a:solidFill>
                          <a:latin typeface="Cambria Math" panose="02040503050406030204" pitchFamily="18" charset="0"/>
                        </a:rPr>
                        <m:t>=</m:t>
                      </m:r>
                      <m:func>
                        <m:funcPr>
                          <m:ctrlPr>
                            <a:rPr lang="en-US" sz="2000" i="1">
                              <a:solidFill>
                                <a:schemeClr val="accent5"/>
                              </a:solidFill>
                              <a:latin typeface="Cambria Math" panose="02040503050406030204" pitchFamily="18" charset="0"/>
                            </a:rPr>
                          </m:ctrlPr>
                        </m:funcPr>
                        <m:fName>
                          <m:sSub>
                            <m:sSubPr>
                              <m:ctrlPr>
                                <a:rPr lang="en-US" sz="2000" i="1">
                                  <a:solidFill>
                                    <a:schemeClr val="accent5"/>
                                  </a:solidFill>
                                  <a:latin typeface="Cambria Math" panose="02040503050406030204" pitchFamily="18" charset="0"/>
                                </a:rPr>
                              </m:ctrlPr>
                            </m:sSubPr>
                            <m:e>
                              <m:r>
                                <a:rPr lang="en-US" sz="2000" b="0" i="1" smtClean="0">
                                  <a:solidFill>
                                    <a:schemeClr val="accent5"/>
                                  </a:solidFill>
                                  <a:latin typeface="Cambria Math" panose="02040503050406030204" pitchFamily="18" charset="0"/>
                                </a:rPr>
                                <m:t>𝑓</m:t>
                              </m:r>
                            </m:e>
                            <m:sub>
                              <m:r>
                                <a:rPr lang="en-US" sz="2000" b="0" i="1" smtClean="0">
                                  <a:solidFill>
                                    <a:schemeClr val="accent5"/>
                                  </a:solidFill>
                                  <a:latin typeface="Cambria Math" panose="02040503050406030204" pitchFamily="18" charset="0"/>
                                </a:rPr>
                                <m:t>0</m:t>
                              </m:r>
                            </m:sub>
                          </m:sSub>
                          <m:r>
                            <a:rPr lang="en-US" sz="2000" b="0" i="0" smtClean="0">
                              <a:solidFill>
                                <a:schemeClr val="accent5"/>
                              </a:solidFill>
                              <a:latin typeface="Cambria Math" panose="02040503050406030204" pitchFamily="18" charset="0"/>
                            </a:rPr>
                            <m:t>+</m:t>
                          </m:r>
                          <m:sSub>
                            <m:sSubPr>
                              <m:ctrlPr>
                                <a:rPr lang="en-US" sz="2000" i="1">
                                  <a:solidFill>
                                    <a:schemeClr val="accent5"/>
                                  </a:solidFill>
                                  <a:latin typeface="Cambria Math" panose="02040503050406030204" pitchFamily="18" charset="0"/>
                                </a:rPr>
                              </m:ctrlPr>
                            </m:sSubPr>
                            <m:e>
                              <m:r>
                                <a:rPr lang="en-US" sz="2000" b="0" i="1" smtClean="0">
                                  <a:solidFill>
                                    <a:schemeClr val="accent5"/>
                                  </a:solidFill>
                                  <a:latin typeface="Cambria Math" panose="02040503050406030204" pitchFamily="18" charset="0"/>
                                </a:rPr>
                                <m:t>𝑓</m:t>
                              </m:r>
                            </m:e>
                            <m:sub>
                              <m:r>
                                <a:rPr lang="en-US" sz="2000" b="0" i="1" smtClean="0">
                                  <a:solidFill>
                                    <a:schemeClr val="accent5"/>
                                  </a:solidFill>
                                  <a:latin typeface="Cambria Math" panose="02040503050406030204" pitchFamily="18" charset="0"/>
                                </a:rPr>
                                <m:t>1</m:t>
                              </m:r>
                            </m:sub>
                          </m:sSub>
                          <m:r>
                            <m:rPr>
                              <m:sty m:val="p"/>
                            </m:rPr>
                            <a:rPr lang="en-US" sz="2000">
                              <a:solidFill>
                                <a:schemeClr val="accent5"/>
                              </a:solidFill>
                              <a:latin typeface="Cambria Math" panose="02040503050406030204" pitchFamily="18" charset="0"/>
                            </a:rPr>
                            <m:t>cos</m:t>
                          </m:r>
                        </m:fName>
                        <m:e>
                          <m:d>
                            <m:dPr>
                              <m:ctrlPr>
                                <a:rPr lang="en-US" sz="2000" i="1">
                                  <a:solidFill>
                                    <a:schemeClr val="accent5"/>
                                  </a:solidFill>
                                  <a:latin typeface="Cambria Math" panose="02040503050406030204" pitchFamily="18" charset="0"/>
                                </a:rPr>
                              </m:ctrlPr>
                            </m:dPr>
                            <m:e>
                              <m:f>
                                <m:fPr>
                                  <m:ctrlPr>
                                    <a:rPr lang="en-US" sz="2000" i="1">
                                      <a:solidFill>
                                        <a:schemeClr val="accent5"/>
                                      </a:solidFill>
                                      <a:latin typeface="Cambria Math" panose="02040503050406030204" pitchFamily="18" charset="0"/>
                                    </a:rPr>
                                  </m:ctrlPr>
                                </m:fPr>
                                <m:num>
                                  <m:r>
                                    <a:rPr lang="en-US" sz="2000" i="1">
                                      <a:solidFill>
                                        <a:schemeClr val="accent5"/>
                                      </a:solidFill>
                                      <a:latin typeface="Cambria Math" panose="02040503050406030204" pitchFamily="18" charset="0"/>
                                    </a:rPr>
                                    <m:t>2</m:t>
                                  </m:r>
                                  <m:r>
                                    <a:rPr lang="en-US" sz="2000" i="1">
                                      <a:solidFill>
                                        <a:schemeClr val="accent5"/>
                                      </a:solidFill>
                                      <a:latin typeface="Cambria Math" panose="02040503050406030204" pitchFamily="18" charset="0"/>
                                      <a:ea typeface="Cambria Math" panose="02040503050406030204" pitchFamily="18" charset="0"/>
                                    </a:rPr>
                                    <m:t>𝜋</m:t>
                                  </m:r>
                                </m:num>
                                <m:den>
                                  <m:r>
                                    <a:rPr lang="en-US" sz="2000" b="0" i="1" smtClean="0">
                                      <a:solidFill>
                                        <a:schemeClr val="accent5"/>
                                      </a:solidFill>
                                      <a:latin typeface="Cambria Math" panose="02040503050406030204" pitchFamily="18" charset="0"/>
                                      <a:ea typeface="Cambria Math" panose="02040503050406030204" pitchFamily="18" charset="0"/>
                                    </a:rPr>
                                    <m:t>100</m:t>
                                  </m:r>
                                </m:den>
                              </m:f>
                            </m:e>
                          </m:d>
                        </m:e>
                      </m:func>
                      <m:r>
                        <a:rPr lang="en-US" sz="2000">
                          <a:solidFill>
                            <a:schemeClr val="accent5"/>
                          </a:solidFill>
                          <a:latin typeface="Cambria Math" panose="02040503050406030204" pitchFamily="18" charset="0"/>
                        </a:rPr>
                        <m:t>+</m:t>
                      </m:r>
                      <m:sSub>
                        <m:sSubPr>
                          <m:ctrlPr>
                            <a:rPr lang="en-US" sz="2000" i="1">
                              <a:solidFill>
                                <a:schemeClr val="accent5"/>
                              </a:solidFill>
                              <a:latin typeface="Cambria Math" panose="02040503050406030204" pitchFamily="18" charset="0"/>
                            </a:rPr>
                          </m:ctrlPr>
                        </m:sSubPr>
                        <m:e>
                          <m:r>
                            <a:rPr lang="en-US" sz="2000" b="0" i="1" smtClean="0">
                              <a:solidFill>
                                <a:schemeClr val="accent5"/>
                              </a:solidFill>
                              <a:latin typeface="Cambria Math" panose="02040503050406030204" pitchFamily="18" charset="0"/>
                            </a:rPr>
                            <m:t>𝑓</m:t>
                          </m:r>
                        </m:e>
                        <m:sub>
                          <m:r>
                            <a:rPr lang="en-US" sz="2000" b="0" i="1" smtClean="0">
                              <a:solidFill>
                                <a:schemeClr val="accent5"/>
                              </a:solidFill>
                              <a:latin typeface="Cambria Math" panose="02040503050406030204" pitchFamily="18" charset="0"/>
                            </a:rPr>
                            <m:t>2</m:t>
                          </m:r>
                        </m:sub>
                      </m:sSub>
                      <m:r>
                        <m:rPr>
                          <m:sty m:val="p"/>
                        </m:rPr>
                        <a:rPr lang="en-US" sz="2000">
                          <a:solidFill>
                            <a:schemeClr val="accent5"/>
                          </a:solidFill>
                          <a:latin typeface="Cambria Math" panose="02040503050406030204" pitchFamily="18" charset="0"/>
                        </a:rPr>
                        <m:t>cos</m:t>
                      </m:r>
                      <m:d>
                        <m:dPr>
                          <m:ctrlPr>
                            <a:rPr lang="en-US" sz="2000" i="1">
                              <a:solidFill>
                                <a:schemeClr val="accent5"/>
                              </a:solidFill>
                              <a:latin typeface="Cambria Math" panose="02040503050406030204" pitchFamily="18" charset="0"/>
                            </a:rPr>
                          </m:ctrlPr>
                        </m:dPr>
                        <m:e>
                          <m:f>
                            <m:fPr>
                              <m:ctrlPr>
                                <a:rPr lang="en-US" sz="2000" i="1">
                                  <a:solidFill>
                                    <a:schemeClr val="accent5"/>
                                  </a:solidFill>
                                  <a:latin typeface="Cambria Math" panose="02040503050406030204" pitchFamily="18" charset="0"/>
                                </a:rPr>
                              </m:ctrlPr>
                            </m:fPr>
                            <m:num>
                              <m:r>
                                <a:rPr lang="en-US" sz="2000" b="0" i="1" smtClean="0">
                                  <a:solidFill>
                                    <a:schemeClr val="accent5"/>
                                  </a:solidFill>
                                  <a:latin typeface="Cambria Math" panose="02040503050406030204" pitchFamily="18" charset="0"/>
                                </a:rPr>
                                <m:t>4</m:t>
                              </m:r>
                              <m:r>
                                <a:rPr lang="en-US" sz="2000" i="1">
                                  <a:solidFill>
                                    <a:schemeClr val="accent5"/>
                                  </a:solidFill>
                                  <a:latin typeface="Cambria Math" panose="02040503050406030204" pitchFamily="18" charset="0"/>
                                  <a:ea typeface="Cambria Math" panose="02040503050406030204" pitchFamily="18" charset="0"/>
                                </a:rPr>
                                <m:t>𝜋</m:t>
                              </m:r>
                            </m:num>
                            <m:den>
                              <m:r>
                                <a:rPr lang="en-US" sz="2000" i="1">
                                  <a:solidFill>
                                    <a:schemeClr val="accent5"/>
                                  </a:solidFill>
                                  <a:latin typeface="Cambria Math" panose="02040503050406030204" pitchFamily="18" charset="0"/>
                                  <a:ea typeface="Cambria Math" panose="02040503050406030204" pitchFamily="18" charset="0"/>
                                </a:rPr>
                                <m:t>100</m:t>
                              </m:r>
                            </m:den>
                          </m:f>
                        </m:e>
                      </m:d>
                      <m:r>
                        <a:rPr lang="en-US" sz="2000">
                          <a:solidFill>
                            <a:schemeClr val="accent5"/>
                          </a:solidFill>
                          <a:latin typeface="Cambria Math" panose="02040503050406030204" pitchFamily="18" charset="0"/>
                        </a:rPr>
                        <m:t>+</m:t>
                      </m:r>
                      <m:sSub>
                        <m:sSubPr>
                          <m:ctrlPr>
                            <a:rPr lang="en-US" sz="2000" i="1">
                              <a:solidFill>
                                <a:schemeClr val="accent5"/>
                              </a:solidFill>
                              <a:latin typeface="Cambria Math" panose="02040503050406030204" pitchFamily="18" charset="0"/>
                            </a:rPr>
                          </m:ctrlPr>
                        </m:sSubPr>
                        <m:e>
                          <m:r>
                            <a:rPr lang="en-US" sz="2000" b="0" i="1" smtClean="0">
                              <a:solidFill>
                                <a:schemeClr val="accent5"/>
                              </a:solidFill>
                              <a:latin typeface="Cambria Math" panose="02040503050406030204" pitchFamily="18" charset="0"/>
                            </a:rPr>
                            <m:t>𝑓</m:t>
                          </m:r>
                        </m:e>
                        <m:sub>
                          <m:r>
                            <a:rPr lang="en-US" sz="2000" b="0" i="1" smtClean="0">
                              <a:solidFill>
                                <a:schemeClr val="accent5"/>
                              </a:solidFill>
                              <a:latin typeface="Cambria Math" panose="02040503050406030204" pitchFamily="18" charset="0"/>
                            </a:rPr>
                            <m:t>3</m:t>
                          </m:r>
                        </m:sub>
                      </m:sSub>
                      <m:r>
                        <m:rPr>
                          <m:sty m:val="p"/>
                        </m:rPr>
                        <a:rPr lang="en-US" sz="2000">
                          <a:solidFill>
                            <a:schemeClr val="accent5"/>
                          </a:solidFill>
                          <a:latin typeface="Cambria Math" panose="02040503050406030204" pitchFamily="18" charset="0"/>
                        </a:rPr>
                        <m:t>cos</m:t>
                      </m:r>
                      <m:d>
                        <m:dPr>
                          <m:ctrlPr>
                            <a:rPr lang="en-US" sz="2000" i="1">
                              <a:solidFill>
                                <a:schemeClr val="accent5"/>
                              </a:solidFill>
                              <a:latin typeface="Cambria Math" panose="02040503050406030204" pitchFamily="18" charset="0"/>
                            </a:rPr>
                          </m:ctrlPr>
                        </m:dPr>
                        <m:e>
                          <m:f>
                            <m:fPr>
                              <m:ctrlPr>
                                <a:rPr lang="en-US" sz="2000" i="1">
                                  <a:solidFill>
                                    <a:schemeClr val="accent5"/>
                                  </a:solidFill>
                                  <a:latin typeface="Cambria Math" panose="02040503050406030204" pitchFamily="18" charset="0"/>
                                </a:rPr>
                              </m:ctrlPr>
                            </m:fPr>
                            <m:num>
                              <m:r>
                                <a:rPr lang="en-US" sz="2000" b="0" i="1" smtClean="0">
                                  <a:solidFill>
                                    <a:schemeClr val="accent5"/>
                                  </a:solidFill>
                                  <a:latin typeface="Cambria Math" panose="02040503050406030204" pitchFamily="18" charset="0"/>
                                </a:rPr>
                                <m:t>6</m:t>
                              </m:r>
                              <m:r>
                                <a:rPr lang="en-US" sz="2000" i="1">
                                  <a:solidFill>
                                    <a:schemeClr val="accent5"/>
                                  </a:solidFill>
                                  <a:latin typeface="Cambria Math" panose="02040503050406030204" pitchFamily="18" charset="0"/>
                                  <a:ea typeface="Cambria Math" panose="02040503050406030204" pitchFamily="18" charset="0"/>
                                </a:rPr>
                                <m:t>𝜋</m:t>
                              </m:r>
                            </m:num>
                            <m:den>
                              <m:r>
                                <a:rPr lang="en-US" sz="2000" i="1">
                                  <a:solidFill>
                                    <a:schemeClr val="accent5"/>
                                  </a:solidFill>
                                  <a:latin typeface="Cambria Math" panose="02040503050406030204" pitchFamily="18" charset="0"/>
                                  <a:ea typeface="Cambria Math" panose="02040503050406030204" pitchFamily="18" charset="0"/>
                                </a:rPr>
                                <m:t>100</m:t>
                              </m:r>
                            </m:den>
                          </m:f>
                        </m:e>
                      </m:d>
                      <m:r>
                        <a:rPr lang="en-US" sz="2000" b="0" i="0" smtClean="0">
                          <a:solidFill>
                            <a:schemeClr val="accent5"/>
                          </a:solidFill>
                          <a:latin typeface="Cambria Math" panose="02040503050406030204" pitchFamily="18" charset="0"/>
                          <a:ea typeface="Cambria Math" panose="02040503050406030204" pitchFamily="18" charset="0"/>
                        </a:rPr>
                        <m:t>+</m:t>
                      </m:r>
                      <m:r>
                        <a:rPr lang="en-US" sz="2000" b="0" i="1" smtClean="0">
                          <a:solidFill>
                            <a:schemeClr val="accent5"/>
                          </a:solidFill>
                          <a:latin typeface="Cambria Math" panose="02040503050406030204" pitchFamily="18" charset="0"/>
                          <a:ea typeface="Cambria Math" panose="02040503050406030204" pitchFamily="18" charset="0"/>
                        </a:rPr>
                        <m:t>…</m:t>
                      </m:r>
                      <m:r>
                        <a:rPr lang="en-US" sz="2000" b="0" i="0" smtClean="0">
                          <a:solidFill>
                            <a:schemeClr val="accent5"/>
                          </a:solidFill>
                          <a:latin typeface="Cambria Math" panose="02040503050406030204" pitchFamily="18" charset="0"/>
                        </a:rPr>
                        <m:t>+</m:t>
                      </m:r>
                      <m:sSub>
                        <m:sSubPr>
                          <m:ctrlPr>
                            <a:rPr lang="en-US" sz="2000" i="1">
                              <a:solidFill>
                                <a:schemeClr val="accent5"/>
                              </a:solidFill>
                              <a:latin typeface="Cambria Math" panose="02040503050406030204" pitchFamily="18" charset="0"/>
                            </a:rPr>
                          </m:ctrlPr>
                        </m:sSubPr>
                        <m:e>
                          <m:r>
                            <a:rPr lang="en-US" sz="2000" b="0" i="1" smtClean="0">
                              <a:solidFill>
                                <a:schemeClr val="accent5"/>
                              </a:solidFill>
                              <a:latin typeface="Cambria Math" panose="02040503050406030204" pitchFamily="18" charset="0"/>
                            </a:rPr>
                            <m:t>𝑓</m:t>
                          </m:r>
                        </m:e>
                        <m:sub>
                          <m:r>
                            <a:rPr lang="en-US" sz="2000" b="0" i="1" smtClean="0">
                              <a:solidFill>
                                <a:schemeClr val="accent5"/>
                              </a:solidFill>
                              <a:latin typeface="Cambria Math" panose="02040503050406030204" pitchFamily="18" charset="0"/>
                            </a:rPr>
                            <m:t>99</m:t>
                          </m:r>
                        </m:sub>
                      </m:sSub>
                      <m:r>
                        <m:rPr>
                          <m:sty m:val="p"/>
                        </m:rPr>
                        <a:rPr lang="en-US" sz="2000" b="0" i="0" smtClean="0">
                          <a:solidFill>
                            <a:schemeClr val="accent5"/>
                          </a:solidFill>
                          <a:latin typeface="Cambria Math" panose="02040503050406030204" pitchFamily="18" charset="0"/>
                        </a:rPr>
                        <m:t>cos</m:t>
                      </m:r>
                      <m:d>
                        <m:dPr>
                          <m:ctrlPr>
                            <a:rPr lang="en-US" sz="2000" i="1">
                              <a:solidFill>
                                <a:schemeClr val="accent5"/>
                              </a:solidFill>
                              <a:latin typeface="Cambria Math" panose="02040503050406030204" pitchFamily="18" charset="0"/>
                            </a:rPr>
                          </m:ctrlPr>
                        </m:dPr>
                        <m:e>
                          <m:f>
                            <m:fPr>
                              <m:ctrlPr>
                                <a:rPr lang="en-US" sz="2000" i="1">
                                  <a:solidFill>
                                    <a:schemeClr val="accent5"/>
                                  </a:solidFill>
                                  <a:latin typeface="Cambria Math" panose="02040503050406030204" pitchFamily="18" charset="0"/>
                                </a:rPr>
                              </m:ctrlPr>
                            </m:fPr>
                            <m:num>
                              <m:r>
                                <a:rPr lang="en-US" sz="2000" b="0" i="1" smtClean="0">
                                  <a:solidFill>
                                    <a:schemeClr val="accent5"/>
                                  </a:solidFill>
                                  <a:latin typeface="Cambria Math" panose="02040503050406030204" pitchFamily="18" charset="0"/>
                                </a:rPr>
                                <m:t>198</m:t>
                              </m:r>
                              <m:r>
                                <a:rPr lang="en-US" sz="2000" i="1">
                                  <a:solidFill>
                                    <a:schemeClr val="accent5"/>
                                  </a:solidFill>
                                  <a:latin typeface="Cambria Math" panose="02040503050406030204" pitchFamily="18" charset="0"/>
                                  <a:ea typeface="Cambria Math" panose="02040503050406030204" pitchFamily="18" charset="0"/>
                                </a:rPr>
                                <m:t>𝜋</m:t>
                              </m:r>
                            </m:num>
                            <m:den>
                              <m:r>
                                <a:rPr lang="en-US" sz="2000" i="1">
                                  <a:solidFill>
                                    <a:schemeClr val="accent5"/>
                                  </a:solidFill>
                                  <a:latin typeface="Cambria Math" panose="02040503050406030204" pitchFamily="18" charset="0"/>
                                  <a:ea typeface="Cambria Math" panose="02040503050406030204" pitchFamily="18" charset="0"/>
                                </a:rPr>
                                <m:t>100</m:t>
                              </m:r>
                            </m:den>
                          </m:f>
                        </m:e>
                      </m:d>
                    </m:oMath>
                  </m:oMathPara>
                </a14:m>
                <a:endParaRPr lang="en-US" sz="2000" dirty="0">
                  <a:solidFill>
                    <a:schemeClr val="accent5"/>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6496" y="1981200"/>
                <a:ext cx="9153211" cy="69153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96599" y="2743200"/>
                <a:ext cx="9085501"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FF0000"/>
                          </a:solidFill>
                          <a:latin typeface="Cambria Math" panose="02040503050406030204" pitchFamily="18" charset="0"/>
                        </a:rPr>
                        <m:t>𝐼𝑚𝑎𝑔</m:t>
                      </m:r>
                      <m:d>
                        <m:dPr>
                          <m:begChr m:val="["/>
                          <m:endChr m:val="]"/>
                          <m:ctrlPr>
                            <a:rPr lang="en-US" sz="2000" b="0" i="1" smtClean="0">
                              <a:solidFill>
                                <a:srgbClr val="FF0000"/>
                              </a:solidFill>
                              <a:latin typeface="Cambria Math" panose="02040503050406030204" pitchFamily="18" charset="0"/>
                            </a:rPr>
                          </m:ctrlPr>
                        </m:dPr>
                        <m:e>
                          <m:r>
                            <a:rPr lang="en-US" sz="2000" b="0" i="1" smtClean="0">
                              <a:solidFill>
                                <a:srgbClr val="FF0000"/>
                              </a:solidFill>
                              <a:latin typeface="Cambria Math" panose="02040503050406030204" pitchFamily="18" charset="0"/>
                            </a:rPr>
                            <m:t>𝐹</m:t>
                          </m:r>
                          <m:d>
                            <m:dPr>
                              <m:ctrlPr>
                                <a:rPr lang="en-US" sz="2000" b="0" i="1" smtClean="0">
                                  <a:solidFill>
                                    <a:srgbClr val="FF0000"/>
                                  </a:solidFill>
                                  <a:latin typeface="Cambria Math" panose="02040503050406030204" pitchFamily="18" charset="0"/>
                                </a:rPr>
                              </m:ctrlPr>
                            </m:dPr>
                            <m:e>
                              <m:r>
                                <a:rPr lang="en-US" sz="2000" b="0" i="1" smtClean="0">
                                  <a:solidFill>
                                    <a:srgbClr val="FF0000"/>
                                  </a:solidFill>
                                  <a:latin typeface="Cambria Math" panose="02040503050406030204" pitchFamily="18" charset="0"/>
                                </a:rPr>
                                <m:t>𝑧</m:t>
                              </m:r>
                            </m:e>
                          </m:d>
                        </m:e>
                      </m:d>
                      <m:r>
                        <a:rPr lang="en-US" sz="2000" b="0" i="1" smtClean="0">
                          <a:solidFill>
                            <a:srgbClr val="FF0000"/>
                          </a:solidFill>
                          <a:latin typeface="Cambria Math" panose="02040503050406030204" pitchFamily="18" charset="0"/>
                        </a:rPr>
                        <m:t>=</m:t>
                      </m:r>
                      <m:func>
                        <m:funcPr>
                          <m:ctrlPr>
                            <a:rPr lang="en-US" sz="2000" i="1">
                              <a:solidFill>
                                <a:srgbClr val="FF0000"/>
                              </a:solidFill>
                              <a:latin typeface="Cambria Math" panose="02040503050406030204" pitchFamily="18" charset="0"/>
                            </a:rPr>
                          </m:ctrlPr>
                        </m:funcPr>
                        <m:fName>
                          <m:r>
                            <a:rPr lang="en-US" sz="2000" b="0" i="0" smtClean="0">
                              <a:solidFill>
                                <a:srgbClr val="FF0000"/>
                              </a:solidFill>
                              <a:latin typeface="Cambria Math" panose="02040503050406030204" pitchFamily="18" charset="0"/>
                            </a:rPr>
                            <m:t>−</m:t>
                          </m:r>
                          <m:sSub>
                            <m:sSubPr>
                              <m:ctrlPr>
                                <a:rPr lang="en-US" sz="2000" i="1">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𝑓</m:t>
                              </m:r>
                            </m:e>
                            <m:sub>
                              <m:r>
                                <a:rPr lang="en-US" sz="2000" b="0" i="1" smtClean="0">
                                  <a:solidFill>
                                    <a:srgbClr val="FF0000"/>
                                  </a:solidFill>
                                  <a:latin typeface="Cambria Math" panose="02040503050406030204" pitchFamily="18" charset="0"/>
                                </a:rPr>
                                <m:t>1</m:t>
                              </m:r>
                            </m:sub>
                          </m:sSub>
                          <m:r>
                            <m:rPr>
                              <m:sty m:val="p"/>
                            </m:rPr>
                            <a:rPr lang="en-US" sz="2000" b="0" i="0" smtClean="0">
                              <a:solidFill>
                                <a:srgbClr val="FF0000"/>
                              </a:solidFill>
                              <a:latin typeface="Cambria Math" panose="02040503050406030204" pitchFamily="18" charset="0"/>
                            </a:rPr>
                            <m:t>sin</m:t>
                          </m:r>
                        </m:fName>
                        <m:e>
                          <m:d>
                            <m:dPr>
                              <m:ctrlPr>
                                <a:rPr lang="en-US" sz="2000" i="1">
                                  <a:solidFill>
                                    <a:srgbClr val="FF0000"/>
                                  </a:solidFill>
                                  <a:latin typeface="Cambria Math" panose="02040503050406030204" pitchFamily="18" charset="0"/>
                                </a:rPr>
                              </m:ctrlPr>
                            </m:dPr>
                            <m:e>
                              <m:f>
                                <m:fPr>
                                  <m:ctrlPr>
                                    <a:rPr lang="en-US" sz="2000" i="1">
                                      <a:solidFill>
                                        <a:srgbClr val="FF0000"/>
                                      </a:solidFill>
                                      <a:latin typeface="Cambria Math" panose="02040503050406030204" pitchFamily="18" charset="0"/>
                                    </a:rPr>
                                  </m:ctrlPr>
                                </m:fPr>
                                <m:num>
                                  <m:r>
                                    <a:rPr lang="en-US" sz="2000" i="1">
                                      <a:solidFill>
                                        <a:srgbClr val="FF0000"/>
                                      </a:solidFill>
                                      <a:latin typeface="Cambria Math" panose="02040503050406030204" pitchFamily="18" charset="0"/>
                                    </a:rPr>
                                    <m:t>2</m:t>
                                  </m:r>
                                  <m:r>
                                    <a:rPr lang="en-US" sz="2000" i="1">
                                      <a:solidFill>
                                        <a:srgbClr val="FF0000"/>
                                      </a:solidFill>
                                      <a:latin typeface="Cambria Math" panose="02040503050406030204" pitchFamily="18" charset="0"/>
                                      <a:ea typeface="Cambria Math" panose="02040503050406030204" pitchFamily="18" charset="0"/>
                                    </a:rPr>
                                    <m:t>𝜋</m:t>
                                  </m:r>
                                </m:num>
                                <m:den>
                                  <m:r>
                                    <a:rPr lang="en-US" sz="2000" b="0" i="1" smtClean="0">
                                      <a:solidFill>
                                        <a:srgbClr val="FF0000"/>
                                      </a:solidFill>
                                      <a:latin typeface="Cambria Math" panose="02040503050406030204" pitchFamily="18" charset="0"/>
                                      <a:ea typeface="Cambria Math" panose="02040503050406030204" pitchFamily="18" charset="0"/>
                                    </a:rPr>
                                    <m:t>100</m:t>
                                  </m:r>
                                </m:den>
                              </m:f>
                            </m:e>
                          </m:d>
                          <m:r>
                            <a:rPr lang="en-US" sz="2000" b="0" i="1" smtClean="0">
                              <a:solidFill>
                                <a:srgbClr val="FF0000"/>
                              </a:solidFill>
                              <a:latin typeface="Cambria Math" panose="02040503050406030204" pitchFamily="18" charset="0"/>
                              <a:ea typeface="Cambria Math" panose="02040503050406030204" pitchFamily="18" charset="0"/>
                            </a:rPr>
                            <m:t>−</m:t>
                          </m:r>
                        </m:e>
                      </m:func>
                      <m:sSub>
                        <m:sSubPr>
                          <m:ctrlPr>
                            <a:rPr lang="en-US" sz="2000" i="1">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𝑓</m:t>
                          </m:r>
                        </m:e>
                        <m:sub>
                          <m:r>
                            <a:rPr lang="en-US" sz="2000" b="0" i="1" smtClean="0">
                              <a:solidFill>
                                <a:srgbClr val="FF0000"/>
                              </a:solidFill>
                              <a:latin typeface="Cambria Math" panose="02040503050406030204" pitchFamily="18" charset="0"/>
                            </a:rPr>
                            <m:t>2</m:t>
                          </m:r>
                        </m:sub>
                      </m:sSub>
                      <m:r>
                        <m:rPr>
                          <m:sty m:val="p"/>
                        </m:rPr>
                        <a:rPr lang="en-US" sz="2000" b="0" i="0" smtClean="0">
                          <a:solidFill>
                            <a:srgbClr val="FF0000"/>
                          </a:solidFill>
                          <a:latin typeface="Cambria Math" panose="02040503050406030204" pitchFamily="18" charset="0"/>
                        </a:rPr>
                        <m:t>sin</m:t>
                      </m:r>
                      <m:d>
                        <m:dPr>
                          <m:ctrlPr>
                            <a:rPr lang="en-US" sz="2000" i="1">
                              <a:solidFill>
                                <a:srgbClr val="FF0000"/>
                              </a:solidFill>
                              <a:latin typeface="Cambria Math" panose="02040503050406030204" pitchFamily="18" charset="0"/>
                            </a:rPr>
                          </m:ctrlPr>
                        </m:dPr>
                        <m:e>
                          <m:f>
                            <m:fPr>
                              <m:ctrlPr>
                                <a:rPr lang="en-US" sz="2000" i="1">
                                  <a:solidFill>
                                    <a:srgbClr val="FF0000"/>
                                  </a:solidFill>
                                  <a:latin typeface="Cambria Math" panose="02040503050406030204" pitchFamily="18" charset="0"/>
                                </a:rPr>
                              </m:ctrlPr>
                            </m:fPr>
                            <m:num>
                              <m:r>
                                <a:rPr lang="en-US" sz="2000" b="0" i="1" smtClean="0">
                                  <a:solidFill>
                                    <a:srgbClr val="FF0000"/>
                                  </a:solidFill>
                                  <a:latin typeface="Cambria Math" panose="02040503050406030204" pitchFamily="18" charset="0"/>
                                </a:rPr>
                                <m:t>4</m:t>
                              </m:r>
                              <m:r>
                                <a:rPr lang="en-US" sz="2000" i="1">
                                  <a:solidFill>
                                    <a:srgbClr val="FF0000"/>
                                  </a:solidFill>
                                  <a:latin typeface="Cambria Math" panose="02040503050406030204" pitchFamily="18" charset="0"/>
                                  <a:ea typeface="Cambria Math" panose="02040503050406030204" pitchFamily="18" charset="0"/>
                                </a:rPr>
                                <m:t>𝜋</m:t>
                              </m:r>
                            </m:num>
                            <m:den>
                              <m:r>
                                <a:rPr lang="en-US" sz="2000" i="1">
                                  <a:solidFill>
                                    <a:srgbClr val="FF0000"/>
                                  </a:solidFill>
                                  <a:latin typeface="Cambria Math" panose="02040503050406030204" pitchFamily="18" charset="0"/>
                                  <a:ea typeface="Cambria Math" panose="02040503050406030204" pitchFamily="18" charset="0"/>
                                </a:rPr>
                                <m:t>100</m:t>
                              </m:r>
                            </m:den>
                          </m:f>
                        </m:e>
                      </m:d>
                      <m:r>
                        <a:rPr lang="en-US" sz="2000" b="0" i="0" smtClean="0">
                          <a:solidFill>
                            <a:srgbClr val="FF0000"/>
                          </a:solidFill>
                          <a:latin typeface="Cambria Math" panose="02040503050406030204" pitchFamily="18" charset="0"/>
                          <a:ea typeface="Cambria Math" panose="02040503050406030204" pitchFamily="18" charset="0"/>
                        </a:rPr>
                        <m:t>−</m:t>
                      </m:r>
                      <m:sSub>
                        <m:sSubPr>
                          <m:ctrlPr>
                            <a:rPr lang="en-US" sz="2000" i="1">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𝑓</m:t>
                          </m:r>
                        </m:e>
                        <m:sub>
                          <m:r>
                            <a:rPr lang="en-US" sz="2000" b="0" i="1" smtClean="0">
                              <a:solidFill>
                                <a:srgbClr val="FF0000"/>
                              </a:solidFill>
                              <a:latin typeface="Cambria Math" panose="02040503050406030204" pitchFamily="18" charset="0"/>
                            </a:rPr>
                            <m:t>3</m:t>
                          </m:r>
                        </m:sub>
                      </m:sSub>
                      <m:r>
                        <m:rPr>
                          <m:sty m:val="p"/>
                        </m:rPr>
                        <a:rPr lang="en-US" sz="2000" b="0" i="0" smtClean="0">
                          <a:solidFill>
                            <a:srgbClr val="FF0000"/>
                          </a:solidFill>
                          <a:latin typeface="Cambria Math" panose="02040503050406030204" pitchFamily="18" charset="0"/>
                        </a:rPr>
                        <m:t>sin</m:t>
                      </m:r>
                      <m:d>
                        <m:dPr>
                          <m:ctrlPr>
                            <a:rPr lang="en-US" sz="2000" i="1">
                              <a:solidFill>
                                <a:srgbClr val="FF0000"/>
                              </a:solidFill>
                              <a:latin typeface="Cambria Math" panose="02040503050406030204" pitchFamily="18" charset="0"/>
                            </a:rPr>
                          </m:ctrlPr>
                        </m:dPr>
                        <m:e>
                          <m:f>
                            <m:fPr>
                              <m:ctrlPr>
                                <a:rPr lang="en-US" sz="2000" i="1">
                                  <a:solidFill>
                                    <a:srgbClr val="FF0000"/>
                                  </a:solidFill>
                                  <a:latin typeface="Cambria Math" panose="02040503050406030204" pitchFamily="18" charset="0"/>
                                </a:rPr>
                              </m:ctrlPr>
                            </m:fPr>
                            <m:num>
                              <m:r>
                                <a:rPr lang="en-US" sz="2000" b="0" i="1" smtClean="0">
                                  <a:solidFill>
                                    <a:srgbClr val="FF0000"/>
                                  </a:solidFill>
                                  <a:latin typeface="Cambria Math" panose="02040503050406030204" pitchFamily="18" charset="0"/>
                                </a:rPr>
                                <m:t>6</m:t>
                              </m:r>
                              <m:r>
                                <a:rPr lang="en-US" sz="2000" i="1">
                                  <a:solidFill>
                                    <a:srgbClr val="FF0000"/>
                                  </a:solidFill>
                                  <a:latin typeface="Cambria Math" panose="02040503050406030204" pitchFamily="18" charset="0"/>
                                  <a:ea typeface="Cambria Math" panose="02040503050406030204" pitchFamily="18" charset="0"/>
                                </a:rPr>
                                <m:t>𝜋</m:t>
                              </m:r>
                            </m:num>
                            <m:den>
                              <m:r>
                                <a:rPr lang="en-US" sz="2000" i="1">
                                  <a:solidFill>
                                    <a:srgbClr val="FF0000"/>
                                  </a:solidFill>
                                  <a:latin typeface="Cambria Math" panose="02040503050406030204" pitchFamily="18" charset="0"/>
                                  <a:ea typeface="Cambria Math" panose="02040503050406030204" pitchFamily="18" charset="0"/>
                                </a:rPr>
                                <m:t>100</m:t>
                              </m:r>
                            </m:den>
                          </m:f>
                        </m:e>
                      </m:d>
                      <m:r>
                        <a:rPr lang="en-US" sz="2000" b="0" i="0" smtClean="0">
                          <a:solidFill>
                            <a:srgbClr val="FF0000"/>
                          </a:solidFill>
                          <a:latin typeface="Cambria Math" panose="02040503050406030204" pitchFamily="18" charset="0"/>
                          <a:ea typeface="Cambria Math" panose="02040503050406030204" pitchFamily="18" charset="0"/>
                        </a:rPr>
                        <m:t>−</m:t>
                      </m:r>
                      <m:r>
                        <a:rPr lang="en-US" sz="2000" b="0" i="1" smtClean="0">
                          <a:solidFill>
                            <a:srgbClr val="FF0000"/>
                          </a:solidFill>
                          <a:latin typeface="Cambria Math" panose="02040503050406030204" pitchFamily="18" charset="0"/>
                          <a:ea typeface="Cambria Math" panose="02040503050406030204" pitchFamily="18" charset="0"/>
                        </a:rPr>
                        <m:t>…</m:t>
                      </m:r>
                      <m:r>
                        <a:rPr lang="en-US" sz="2000" b="0" i="0" smtClean="0">
                          <a:solidFill>
                            <a:srgbClr val="FF0000"/>
                          </a:solidFill>
                          <a:latin typeface="Cambria Math" panose="02040503050406030204" pitchFamily="18" charset="0"/>
                          <a:ea typeface="Cambria Math" panose="02040503050406030204" pitchFamily="18" charset="0"/>
                        </a:rPr>
                        <m:t>−</m:t>
                      </m:r>
                      <m:sSub>
                        <m:sSubPr>
                          <m:ctrlPr>
                            <a:rPr lang="en-US" sz="2000" i="1">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𝑓</m:t>
                          </m:r>
                        </m:e>
                        <m:sub>
                          <m:r>
                            <a:rPr lang="en-US" sz="2000" b="0" i="1" smtClean="0">
                              <a:solidFill>
                                <a:srgbClr val="FF0000"/>
                              </a:solidFill>
                              <a:latin typeface="Cambria Math" panose="02040503050406030204" pitchFamily="18" charset="0"/>
                            </a:rPr>
                            <m:t>99</m:t>
                          </m:r>
                        </m:sub>
                      </m:sSub>
                      <m:r>
                        <m:rPr>
                          <m:sty m:val="p"/>
                        </m:rPr>
                        <a:rPr lang="en-US" sz="2000" b="0" i="0" smtClean="0">
                          <a:solidFill>
                            <a:srgbClr val="FF0000"/>
                          </a:solidFill>
                          <a:latin typeface="Cambria Math" panose="02040503050406030204" pitchFamily="18" charset="0"/>
                        </a:rPr>
                        <m:t>sin</m:t>
                      </m:r>
                      <m:d>
                        <m:dPr>
                          <m:ctrlPr>
                            <a:rPr lang="en-US" sz="2000" i="1">
                              <a:solidFill>
                                <a:srgbClr val="FF0000"/>
                              </a:solidFill>
                              <a:latin typeface="Cambria Math" panose="02040503050406030204" pitchFamily="18" charset="0"/>
                            </a:rPr>
                          </m:ctrlPr>
                        </m:dPr>
                        <m:e>
                          <m:f>
                            <m:fPr>
                              <m:ctrlPr>
                                <a:rPr lang="en-US" sz="2000" i="1">
                                  <a:solidFill>
                                    <a:srgbClr val="FF0000"/>
                                  </a:solidFill>
                                  <a:latin typeface="Cambria Math" panose="02040503050406030204" pitchFamily="18" charset="0"/>
                                </a:rPr>
                              </m:ctrlPr>
                            </m:fPr>
                            <m:num>
                              <m:r>
                                <a:rPr lang="en-US" sz="2000" b="0" i="1" smtClean="0">
                                  <a:solidFill>
                                    <a:srgbClr val="FF0000"/>
                                  </a:solidFill>
                                  <a:latin typeface="Cambria Math" panose="02040503050406030204" pitchFamily="18" charset="0"/>
                                </a:rPr>
                                <m:t>198</m:t>
                              </m:r>
                              <m:r>
                                <a:rPr lang="en-US" sz="2000" i="1">
                                  <a:solidFill>
                                    <a:srgbClr val="FF0000"/>
                                  </a:solidFill>
                                  <a:latin typeface="Cambria Math" panose="02040503050406030204" pitchFamily="18" charset="0"/>
                                  <a:ea typeface="Cambria Math" panose="02040503050406030204" pitchFamily="18" charset="0"/>
                                </a:rPr>
                                <m:t>𝜋</m:t>
                              </m:r>
                            </m:num>
                            <m:den>
                              <m:r>
                                <a:rPr lang="en-US" sz="2000" i="1">
                                  <a:solidFill>
                                    <a:srgbClr val="FF0000"/>
                                  </a:solidFill>
                                  <a:latin typeface="Cambria Math" panose="02040503050406030204" pitchFamily="18" charset="0"/>
                                  <a:ea typeface="Cambria Math" panose="02040503050406030204" pitchFamily="18" charset="0"/>
                                </a:rPr>
                                <m:t>100</m:t>
                              </m:r>
                            </m:den>
                          </m:f>
                        </m:e>
                      </m:d>
                    </m:oMath>
                  </m:oMathPara>
                </a14:m>
                <a:endParaRPr lang="en-US" sz="2000" dirty="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6599" y="2743200"/>
                <a:ext cx="9085501" cy="69153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20218" y="168198"/>
                <a:ext cx="8963864" cy="6401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𝐹</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𝑧</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sSub>
                            <m:sSubPr>
                              <m:ctrlPr>
                                <a:rPr lang="en-US" sz="2800" i="1">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𝑒</m:t>
                          </m:r>
                        </m:e>
                        <m:sup>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r>
                                <a:rPr lang="en-US" sz="2800" b="0" i="1" smtClean="0">
                                  <a:latin typeface="Cambria Math" panose="02040503050406030204" pitchFamily="18" charset="0"/>
                                  <a:ea typeface="Cambria Math" panose="02040503050406030204" pitchFamily="18" charset="0"/>
                                </a:rPr>
                                <m:t>𝜋</m:t>
                              </m:r>
                              <m:r>
                                <a:rPr lang="en-US" sz="2800" b="0" i="1" smtClean="0">
                                  <a:latin typeface="Cambria Math" panose="02040503050406030204" pitchFamily="18" charset="0"/>
                                  <a:ea typeface="Cambria Math" panose="02040503050406030204" pitchFamily="18" charset="0"/>
                                </a:rPr>
                                <m:t>𝑖</m:t>
                              </m:r>
                            </m:num>
                            <m:den>
                              <m:r>
                                <a:rPr lang="en-US" sz="2800" b="0" i="1" smtClean="0">
                                  <a:latin typeface="Cambria Math" panose="02040503050406030204" pitchFamily="18" charset="0"/>
                                </a:rPr>
                                <m:t>𝑁</m:t>
                              </m:r>
                            </m:den>
                          </m:f>
                        </m:sup>
                      </m:sSup>
                      <m:r>
                        <a:rPr lang="en-US" sz="2800" i="1">
                          <a:latin typeface="Cambria Math" panose="02040503050406030204" pitchFamily="18" charset="0"/>
                        </a:rPr>
                        <m:t>+</m:t>
                      </m:r>
                      <m:sSup>
                        <m:sSupPr>
                          <m:ctrlPr>
                            <a:rPr lang="en-US" sz="2800" i="1">
                              <a:latin typeface="Cambria Math" panose="02040503050406030204" pitchFamily="18" charset="0"/>
                            </a:rPr>
                          </m:ctrlPr>
                        </m:sSupPr>
                        <m:e>
                          <m:sSub>
                            <m:sSubPr>
                              <m:ctrlPr>
                                <a:rPr lang="en-US" sz="2800" i="1">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2</m:t>
                              </m:r>
                            </m:sub>
                          </m:sSub>
                          <m:r>
                            <a:rPr lang="en-US" sz="2800" i="1">
                              <a:latin typeface="Cambria Math" panose="02040503050406030204" pitchFamily="18" charset="0"/>
                            </a:rPr>
                            <m:t>𝑒</m:t>
                          </m:r>
                        </m:e>
                        <m:sup>
                          <m:f>
                            <m:fPr>
                              <m:ctrlPr>
                                <a:rPr lang="en-US" sz="2800" i="1">
                                  <a:latin typeface="Cambria Math" panose="02040503050406030204" pitchFamily="18" charset="0"/>
                                </a:rPr>
                              </m:ctrlPr>
                            </m:fPr>
                            <m:num>
                              <m:r>
                                <a:rPr lang="en-US" sz="2800" b="0" i="1" smtClean="0">
                                  <a:latin typeface="Cambria Math" panose="02040503050406030204" pitchFamily="18" charset="0"/>
                                </a:rPr>
                                <m:t>−4</m:t>
                              </m:r>
                              <m:r>
                                <a:rPr lang="en-US" sz="2800" b="0" i="1" smtClean="0">
                                  <a:latin typeface="Cambria Math" panose="02040503050406030204" pitchFamily="18" charset="0"/>
                                  <a:ea typeface="Cambria Math" panose="02040503050406030204" pitchFamily="18" charset="0"/>
                                </a:rPr>
                                <m:t>𝜋</m:t>
                              </m:r>
                              <m:r>
                                <a:rPr lang="en-US" sz="2800" b="0" i="1" smtClean="0">
                                  <a:latin typeface="Cambria Math" panose="02040503050406030204" pitchFamily="18" charset="0"/>
                                  <a:ea typeface="Cambria Math" panose="02040503050406030204" pitchFamily="18" charset="0"/>
                                </a:rPr>
                                <m:t>𝑖</m:t>
                              </m:r>
                            </m:num>
                            <m:den>
                              <m:r>
                                <a:rPr lang="en-US" sz="2800" b="0" i="1" smtClean="0">
                                  <a:latin typeface="Cambria Math" panose="02040503050406030204" pitchFamily="18" charset="0"/>
                                </a:rPr>
                                <m:t>𝑁</m:t>
                              </m:r>
                            </m:den>
                          </m:f>
                        </m:sup>
                      </m:sSup>
                      <m:r>
                        <a:rPr lang="en-US" sz="2800" i="1">
                          <a:latin typeface="Cambria Math" panose="02040503050406030204" pitchFamily="18" charset="0"/>
                        </a:rPr>
                        <m:t>+</m:t>
                      </m:r>
                      <m:sSup>
                        <m:sSupPr>
                          <m:ctrlPr>
                            <a:rPr lang="en-US" sz="2800" i="1">
                              <a:latin typeface="Cambria Math" panose="02040503050406030204" pitchFamily="18" charset="0"/>
                            </a:rPr>
                          </m:ctrlPr>
                        </m:sSupPr>
                        <m:e>
                          <m:sSub>
                            <m:sSubPr>
                              <m:ctrlPr>
                                <a:rPr lang="en-US" sz="2800" i="1">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3</m:t>
                              </m:r>
                            </m:sub>
                          </m:sSub>
                          <m:r>
                            <a:rPr lang="en-US" sz="2800" i="1">
                              <a:latin typeface="Cambria Math" panose="02040503050406030204" pitchFamily="18" charset="0"/>
                            </a:rPr>
                            <m:t>𝑒</m:t>
                          </m:r>
                        </m:e>
                        <m:sup>
                          <m:f>
                            <m:fPr>
                              <m:ctrlPr>
                                <a:rPr lang="en-US" sz="2800" i="1">
                                  <a:latin typeface="Cambria Math" panose="02040503050406030204" pitchFamily="18" charset="0"/>
                                </a:rPr>
                              </m:ctrlPr>
                            </m:fPr>
                            <m:num>
                              <m:r>
                                <a:rPr lang="en-US" sz="2800" b="0" i="1" smtClean="0">
                                  <a:latin typeface="Cambria Math" panose="02040503050406030204" pitchFamily="18" charset="0"/>
                                </a:rPr>
                                <m:t>−6</m:t>
                              </m:r>
                              <m:r>
                                <a:rPr lang="en-US" sz="2800" b="0" i="1" smtClean="0">
                                  <a:latin typeface="Cambria Math" panose="02040503050406030204" pitchFamily="18" charset="0"/>
                                  <a:ea typeface="Cambria Math" panose="02040503050406030204" pitchFamily="18" charset="0"/>
                                </a:rPr>
                                <m:t>𝜋</m:t>
                              </m:r>
                              <m:r>
                                <a:rPr lang="en-US" sz="2800" b="0" i="1" smtClean="0">
                                  <a:latin typeface="Cambria Math" panose="02040503050406030204" pitchFamily="18" charset="0"/>
                                  <a:ea typeface="Cambria Math" panose="02040503050406030204" pitchFamily="18" charset="0"/>
                                </a:rPr>
                                <m:t>𝑖</m:t>
                              </m:r>
                            </m:num>
                            <m:den>
                              <m:r>
                                <a:rPr lang="en-US" sz="2800" b="0" i="1" smtClean="0">
                                  <a:latin typeface="Cambria Math" panose="02040503050406030204" pitchFamily="18" charset="0"/>
                                </a:rPr>
                                <m:t>𝑁</m:t>
                              </m:r>
                            </m:den>
                          </m:f>
                        </m:sup>
                      </m:sSup>
                      <m:r>
                        <a:rPr lang="en-US" sz="2800" b="0" i="1" smtClean="0">
                          <a:latin typeface="Cambria Math" panose="02040503050406030204" pitchFamily="18" charset="0"/>
                        </a:rPr>
                        <m:t>+…</m:t>
                      </m:r>
                      <m:r>
                        <a:rPr lang="en-US" sz="2800" i="1">
                          <a:latin typeface="Cambria Math" panose="02040503050406030204" pitchFamily="18" charset="0"/>
                        </a:rPr>
                        <m:t>+</m:t>
                      </m:r>
                      <m:sSup>
                        <m:sSupPr>
                          <m:ctrlPr>
                            <a:rPr lang="en-US" sz="2800" i="1">
                              <a:latin typeface="Cambria Math" panose="02040503050406030204" pitchFamily="18" charset="0"/>
                            </a:rPr>
                          </m:ctrlPr>
                        </m:sSupPr>
                        <m:e>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b="0" i="1" smtClean="0">
                                  <a:latin typeface="Cambria Math" panose="02040503050406030204" pitchFamily="18" charset="0"/>
                                </a:rPr>
                                <m:t>99</m:t>
                              </m:r>
                            </m:sub>
                          </m:sSub>
                          <m:r>
                            <a:rPr lang="en-US" sz="2800" i="1">
                              <a:latin typeface="Cambria Math" panose="02040503050406030204" pitchFamily="18" charset="0"/>
                            </a:rPr>
                            <m:t>𝑒</m:t>
                          </m:r>
                        </m:e>
                        <m:sup>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b="0" i="1" smtClean="0">
                                  <a:latin typeface="Cambria Math" panose="02040503050406030204" pitchFamily="18" charset="0"/>
                                </a:rPr>
                                <m:t>198</m:t>
                              </m:r>
                              <m:r>
                                <a:rPr lang="en-US" sz="2800" i="1">
                                  <a:latin typeface="Cambria Math" panose="02040503050406030204" pitchFamily="18" charset="0"/>
                                  <a:ea typeface="Cambria Math" panose="02040503050406030204" pitchFamily="18" charset="0"/>
                                </a:rPr>
                                <m:t>𝜋</m:t>
                              </m:r>
                              <m:r>
                                <a:rPr lang="en-US" sz="2800" i="1">
                                  <a:latin typeface="Cambria Math" panose="02040503050406030204" pitchFamily="18" charset="0"/>
                                  <a:ea typeface="Cambria Math" panose="02040503050406030204" pitchFamily="18" charset="0"/>
                                </a:rPr>
                                <m:t>𝑖</m:t>
                              </m:r>
                            </m:num>
                            <m:den>
                              <m:r>
                                <a:rPr lang="en-US" sz="2800" i="1">
                                  <a:latin typeface="Cambria Math" panose="02040503050406030204" pitchFamily="18" charset="0"/>
                                </a:rPr>
                                <m:t>𝑁</m:t>
                              </m:r>
                            </m:den>
                          </m:f>
                        </m:sup>
                      </m:sSup>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120218" y="168198"/>
                <a:ext cx="8963864" cy="64011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03586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5" y="95970"/>
            <a:ext cx="8229600" cy="1325563"/>
          </a:xfrm>
        </p:spPr>
        <p:txBody>
          <a:bodyPr/>
          <a:lstStyle/>
          <a:p>
            <a:r>
              <a:rPr lang="en-US" dirty="0"/>
              <a:t>A familiar dot product</a:t>
            </a:r>
          </a:p>
        </p:txBody>
      </p:sp>
      <mc:AlternateContent xmlns:mc="http://schemas.openxmlformats.org/markup-compatibility/2006" xmlns:a14="http://schemas.microsoft.com/office/drawing/2010/main">
        <mc:Choice Requires="a14">
          <p:sp>
            <p:nvSpPr>
              <p:cNvPr id="5" name="TextBox 4"/>
              <p:cNvSpPr txBox="1"/>
              <p:nvPr/>
            </p:nvSpPr>
            <p:spPr>
              <a:xfrm>
                <a:off x="266700" y="3314700"/>
                <a:ext cx="8610600" cy="16279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a:latin typeface="Cambria Math" panose="02040503050406030204" pitchFamily="18" charset="0"/>
                            </a:rPr>
                          </m:ctrlPr>
                        </m:dPr>
                        <m:e>
                          <m:r>
                            <a:rPr lang="en-US" i="1">
                              <a:latin typeface="Cambria Math" panose="02040503050406030204" pitchFamily="18" charset="0"/>
                            </a:rPr>
                            <m:t>𝑧</m:t>
                          </m:r>
                        </m:e>
                      </m:d>
                      <m:r>
                        <a:rPr lang="en-US" b="0" i="1" smtClean="0">
                          <a:latin typeface="Cambria Math" panose="02040503050406030204" pitchFamily="18" charset="0"/>
                        </a:rPr>
                        <m:t>]</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m:rPr>
                                    <m:sty m:val="p"/>
                                  </m:rPr>
                                  <a:rPr lang="en-US" b="0" i="0" smtClean="0">
                                    <a:latin typeface="Cambria Math" panose="02040503050406030204" pitchFamily="18" charset="0"/>
                                  </a:rPr>
                                  <m:t>cos</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100</m:t>
                                        </m:r>
                                      </m:den>
                                    </m:f>
                                  </m:e>
                                </m:d>
                              </m:e>
                              <m:e>
                                <m:m>
                                  <m:mPr>
                                    <m:mcs>
                                      <m:mc>
                                        <m:mcPr>
                                          <m:count m:val="3"/>
                                          <m:mcJc m:val="center"/>
                                        </m:mcPr>
                                      </m:mc>
                                    </m:mcs>
                                    <m:ctrlPr>
                                      <a:rPr lang="en-US" b="0" i="1" smtClean="0">
                                        <a:latin typeface="Cambria Math" panose="02040503050406030204" pitchFamily="18" charset="0"/>
                                      </a:rPr>
                                    </m:ctrlPr>
                                  </m:mPr>
                                  <m:mr>
                                    <m:e>
                                      <m:r>
                                        <m:rPr>
                                          <m:sty m:val="p"/>
                                        </m:rPr>
                                        <a:rPr lang="en-US">
                                          <a:latin typeface="Cambria Math" panose="02040503050406030204" pitchFamily="18" charset="0"/>
                                        </a:rPr>
                                        <m:t>cos</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100</m:t>
                                              </m:r>
                                            </m:den>
                                          </m:f>
                                        </m:e>
                                      </m:d>
                                    </m:e>
                                    <m:e>
                                      <m:m>
                                        <m:mPr>
                                          <m:mcs>
                                            <m:mc>
                                              <m:mcPr>
                                                <m:count m:val="2"/>
                                                <m:mcJc m:val="center"/>
                                              </m:mcPr>
                                            </m:mc>
                                          </m:mcs>
                                          <m:ctrlPr>
                                            <a:rPr lang="en-US" b="0" i="1" smtClean="0">
                                              <a:latin typeface="Cambria Math" panose="02040503050406030204" pitchFamily="18" charset="0"/>
                                            </a:rPr>
                                          </m:ctrlPr>
                                        </m:mPr>
                                        <m:mr>
                                          <m:e>
                                            <m:r>
                                              <m:rPr>
                                                <m:sty m:val="p"/>
                                              </m:rPr>
                                              <a:rPr lang="en-US">
                                                <a:latin typeface="Cambria Math" panose="02040503050406030204" pitchFamily="18" charset="0"/>
                                              </a:rPr>
                                              <m:t>cos</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6</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100</m:t>
                                                    </m:r>
                                                  </m:den>
                                                </m:f>
                                              </m:e>
                                            </m:d>
                                          </m:e>
                                          <m:e>
                                            <m:r>
                                              <a:rPr lang="en-US" b="0" i="1" smtClean="0">
                                                <a:latin typeface="Cambria Math" panose="02040503050406030204" pitchFamily="18" charset="0"/>
                                              </a:rPr>
                                              <m:t>…</m:t>
                                            </m:r>
                                          </m:e>
                                        </m:mr>
                                      </m:m>
                                    </m:e>
                                    <m:e>
                                      <m:r>
                                        <m:rPr>
                                          <m:sty m:val="p"/>
                                        </m:rPr>
                                        <a:rPr lang="en-US">
                                          <a:latin typeface="Cambria Math" panose="02040503050406030204" pitchFamily="18" charset="0"/>
                                        </a:rPr>
                                        <m:t>cos</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198</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100</m:t>
                                              </m:r>
                                            </m:den>
                                          </m:f>
                                        </m:e>
                                      </m:d>
                                    </m:e>
                                  </m:mr>
                                </m:m>
                              </m:e>
                            </m:mr>
                          </m:m>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0</m:t>
                                          </m:r>
                                        </m:sub>
                                      </m:sSub>
                                    </m:e>
                                  </m:m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1</m:t>
                                          </m:r>
                                        </m:sub>
                                      </m:sSub>
                                    </m:e>
                                  </m:mr>
                                </m:m>
                              </m:e>
                            </m:mr>
                            <m:mr>
                              <m:e>
                                <m:m>
                                  <m:mPr>
                                    <m:mcs>
                                      <m:mc>
                                        <m:mcPr>
                                          <m:count m:val="1"/>
                                          <m:mcJc m:val="center"/>
                                        </m:mcPr>
                                      </m:mc>
                                    </m:mcs>
                                    <m:ctrlPr>
                                      <a:rPr lang="pt-BR" i="1" smtClean="0">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2</m:t>
                                          </m:r>
                                        </m:sub>
                                      </m:sSub>
                                    </m:e>
                                  </m:mr>
                                  <m:mr>
                                    <m:e>
                                      <m:m>
                                        <m:mPr>
                                          <m:mcs>
                                            <m:mc>
                                              <m:mcPr>
                                                <m:count m:val="1"/>
                                                <m:mcJc m:val="center"/>
                                              </m:mcPr>
                                            </m:mc>
                                          </m:mcs>
                                          <m:ctrlPr>
                                            <a:rPr lang="pt-BR" i="1" smtClean="0">
                                              <a:latin typeface="Cambria Math" panose="02040503050406030204" pitchFamily="18" charset="0"/>
                                            </a:rPr>
                                          </m:ctrlPr>
                                        </m:mPr>
                                        <m:mr>
                                          <m:e>
                                            <m:m>
                                              <m:mPr>
                                                <m:mcs>
                                                  <m:mc>
                                                    <m:mcPr>
                                                      <m:count m:val="1"/>
                                                      <m:mcJc m:val="center"/>
                                                    </m:mcPr>
                                                  </m:mc>
                                                </m:mcs>
                                                <m:ctrlPr>
                                                  <a:rPr lang="pt-BR" i="1" smtClean="0">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3</m:t>
                                                      </m:r>
                                                    </m:sub>
                                                  </m:sSub>
                                                </m:e>
                                              </m:mr>
                                              <m:mr>
                                                <m:e>
                                                  <m:r>
                                                    <a:rPr lang="pt-BR" i="1" smtClean="0">
                                                      <a:latin typeface="Cambria Math" panose="02040503050406030204" pitchFamily="18" charset="0"/>
                                                    </a:rPr>
                                                    <m:t>⋮</m:t>
                                                  </m:r>
                                                </m:e>
                                              </m:mr>
                                            </m:m>
                                          </m:e>
                                        </m:m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99</m:t>
                                                </m:r>
                                              </m:sub>
                                            </m:sSub>
                                          </m:e>
                                        </m:mr>
                                      </m:m>
                                    </m:e>
                                  </m:mr>
                                </m:m>
                              </m:e>
                            </m:mr>
                          </m:m>
                        </m:e>
                      </m:d>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66700" y="3314700"/>
                <a:ext cx="8610600" cy="1627946"/>
              </a:xfrm>
              <a:prstGeom prst="rect">
                <a:avLst/>
              </a:prstGeom>
              <a:blipFill>
                <a:blip r:embed="rId2"/>
                <a:stretch>
                  <a:fillRect/>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66675" y="4914900"/>
            <a:ext cx="9144000" cy="1693858"/>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2781300" y="1515829"/>
                <a:ext cx="3882408" cy="14775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𝐹</m:t>
                      </m:r>
                      <m:r>
                        <a:rPr lang="en-US" sz="3200" b="0" i="1" smtClean="0">
                          <a:latin typeface="Cambria Math" panose="02040503050406030204" pitchFamily="18" charset="0"/>
                        </a:rPr>
                        <m:t>(</m:t>
                      </m:r>
                      <m:r>
                        <a:rPr lang="en-US" sz="3200" b="0" i="1" smtClean="0">
                          <a:latin typeface="Cambria Math" panose="02040503050406030204" pitchFamily="18" charset="0"/>
                        </a:rPr>
                        <m:t>𝑧</m:t>
                      </m:r>
                      <m:r>
                        <a:rPr lang="en-US" sz="3200" b="0" i="1" smtClean="0">
                          <a:latin typeface="Cambria Math" panose="02040503050406030204" pitchFamily="18" charset="0"/>
                        </a:rPr>
                        <m:t>)=</m:t>
                      </m:r>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𝑛</m:t>
                          </m:r>
                          <m:r>
                            <a:rPr lang="en-US" sz="3200" i="1">
                              <a:latin typeface="Cambria Math" panose="02040503050406030204" pitchFamily="18" charset="0"/>
                            </a:rPr>
                            <m:t>=0</m:t>
                          </m:r>
                        </m:sub>
                        <m:sup>
                          <m:r>
                            <a:rPr lang="en-US" sz="3200" b="0" i="1" smtClean="0">
                              <a:latin typeface="Cambria Math" panose="02040503050406030204" pitchFamily="18" charset="0"/>
                            </a:rPr>
                            <m:t>99</m:t>
                          </m:r>
                        </m:sup>
                        <m:e>
                          <m:sSub>
                            <m:sSubPr>
                              <m:ctrlPr>
                                <a:rPr lang="en-US" sz="3200" i="1">
                                  <a:latin typeface="Cambria Math" panose="02040503050406030204" pitchFamily="18" charset="0"/>
                                </a:rPr>
                              </m:ctrlPr>
                            </m:sSubPr>
                            <m:e>
                              <m:r>
                                <a:rPr lang="en-US" sz="3200" b="0" i="1" smtClean="0">
                                  <a:latin typeface="Cambria Math" panose="02040503050406030204" pitchFamily="18" charset="0"/>
                                </a:rPr>
                                <m:t>𝑓</m:t>
                              </m:r>
                            </m:e>
                            <m:sub>
                              <m:r>
                                <a:rPr lang="en-US" sz="3200" i="1">
                                  <a:latin typeface="Cambria Math" panose="02040503050406030204" pitchFamily="18" charset="0"/>
                                </a:rPr>
                                <m:t>𝑛</m:t>
                              </m:r>
                            </m:sub>
                          </m:sSub>
                        </m:e>
                      </m:nary>
                      <m:sSup>
                        <m:sSupPr>
                          <m:ctrlPr>
                            <a:rPr lang="en-US" sz="320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𝑖</m:t>
                              </m:r>
                              <m:r>
                                <a:rPr lang="en-US" sz="3200" b="0" i="1" smtClean="0">
                                  <a:latin typeface="Cambria Math" panose="02040503050406030204" pitchFamily="18" charset="0"/>
                                </a:rPr>
                                <m:t>2</m:t>
                              </m:r>
                              <m:r>
                                <a:rPr lang="en-US" sz="3200" b="0" i="1" smtClean="0">
                                  <a:latin typeface="Cambria Math" panose="02040503050406030204" pitchFamily="18" charset="0"/>
                                  <a:ea typeface="Cambria Math" panose="02040503050406030204" pitchFamily="18" charset="0"/>
                                </a:rPr>
                                <m:t>𝜋</m:t>
                              </m:r>
                              <m:r>
                                <a:rPr lang="en-US" sz="3200" b="0" i="1" smtClean="0">
                                  <a:latin typeface="Cambria Math" panose="02040503050406030204" pitchFamily="18" charset="0"/>
                                  <a:ea typeface="Cambria Math" panose="02040503050406030204" pitchFamily="18" charset="0"/>
                                </a:rPr>
                                <m:t>𝑛</m:t>
                              </m:r>
                            </m:num>
                            <m:den>
                              <m:r>
                                <a:rPr lang="en-US" sz="3200" b="0" i="1" smtClean="0">
                                  <a:latin typeface="Cambria Math" panose="02040503050406030204" pitchFamily="18" charset="0"/>
                                </a:rPr>
                                <m:t>100</m:t>
                              </m:r>
                            </m:den>
                          </m:f>
                        </m:sup>
                      </m:sSup>
                    </m:oMath>
                  </m:oMathPara>
                </a14:m>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2781300" y="1515829"/>
                <a:ext cx="3882408" cy="147752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20532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5" y="95970"/>
            <a:ext cx="8229600" cy="1325563"/>
          </a:xfrm>
        </p:spPr>
        <p:txBody>
          <a:bodyPr/>
          <a:lstStyle/>
          <a:p>
            <a:r>
              <a:rPr lang="en-US" dirty="0"/>
              <a:t>A familiar dot product</a:t>
            </a:r>
          </a:p>
        </p:txBody>
      </p:sp>
      <mc:AlternateContent xmlns:mc="http://schemas.openxmlformats.org/markup-compatibility/2006" xmlns:a14="http://schemas.microsoft.com/office/drawing/2010/main">
        <mc:Choice Requires="a14">
          <p:sp>
            <p:nvSpPr>
              <p:cNvPr id="5" name="TextBox 4"/>
              <p:cNvSpPr txBox="1"/>
              <p:nvPr/>
            </p:nvSpPr>
            <p:spPr>
              <a:xfrm>
                <a:off x="304800" y="3076494"/>
                <a:ext cx="8610600" cy="16279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𝐼𝑚</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a:latin typeface="Cambria Math" panose="02040503050406030204" pitchFamily="18" charset="0"/>
                            </a:rPr>
                          </m:ctrlPr>
                        </m:dPr>
                        <m:e>
                          <m:r>
                            <a:rPr lang="en-US" i="1">
                              <a:latin typeface="Cambria Math" panose="02040503050406030204" pitchFamily="18" charset="0"/>
                            </a:rPr>
                            <m:t>𝑧</m:t>
                          </m:r>
                        </m:e>
                      </m:d>
                      <m:r>
                        <a:rPr lang="en-US" b="0" i="1" smtClean="0">
                          <a:latin typeface="Cambria Math" panose="02040503050406030204" pitchFamily="18" charset="0"/>
                        </a:rPr>
                        <m:t>]</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m:rPr>
                                    <m:sty m:val="p"/>
                                  </m:rPr>
                                  <a:rPr lang="en-US" b="0" i="0" smtClean="0">
                                    <a:latin typeface="Cambria Math" panose="02040503050406030204" pitchFamily="18" charset="0"/>
                                  </a:rPr>
                                  <m:t>sin</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100</m:t>
                                        </m:r>
                                      </m:den>
                                    </m:f>
                                  </m:e>
                                </m:d>
                              </m:e>
                              <m:e>
                                <m:m>
                                  <m:mPr>
                                    <m:mcs>
                                      <m:mc>
                                        <m:mcPr>
                                          <m:count m:val="3"/>
                                          <m:mcJc m:val="center"/>
                                        </m:mcPr>
                                      </m:mc>
                                    </m:mcs>
                                    <m:ctrlPr>
                                      <a:rPr lang="en-US" b="0" i="1" smtClean="0">
                                        <a:latin typeface="Cambria Math" panose="02040503050406030204" pitchFamily="18" charset="0"/>
                                      </a:rPr>
                                    </m:ctrlPr>
                                  </m:mPr>
                                  <m:mr>
                                    <m:e>
                                      <m:r>
                                        <m:rPr>
                                          <m:sty m:val="p"/>
                                        </m:rPr>
                                        <a:rPr lang="en-US" b="0" i="0" smtClean="0">
                                          <a:latin typeface="Cambria Math" panose="02040503050406030204" pitchFamily="18" charset="0"/>
                                        </a:rPr>
                                        <m:t>sin</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100</m:t>
                                              </m:r>
                                            </m:den>
                                          </m:f>
                                        </m:e>
                                      </m:d>
                                    </m:e>
                                    <m:e>
                                      <m:m>
                                        <m:mPr>
                                          <m:mcs>
                                            <m:mc>
                                              <m:mcPr>
                                                <m:count m:val="2"/>
                                                <m:mcJc m:val="center"/>
                                              </m:mcPr>
                                            </m:mc>
                                          </m:mcs>
                                          <m:ctrlPr>
                                            <a:rPr lang="en-US" b="0" i="1" smtClean="0">
                                              <a:latin typeface="Cambria Math" panose="02040503050406030204" pitchFamily="18" charset="0"/>
                                            </a:rPr>
                                          </m:ctrlPr>
                                        </m:mPr>
                                        <m:mr>
                                          <m:e>
                                            <m:r>
                                              <m:rPr>
                                                <m:sty m:val="p"/>
                                              </m:rPr>
                                              <a:rPr lang="en-US" b="0" i="0" smtClean="0">
                                                <a:latin typeface="Cambria Math" panose="02040503050406030204" pitchFamily="18" charset="0"/>
                                              </a:rPr>
                                              <m:t>sin</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6</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100</m:t>
                                                    </m:r>
                                                  </m:den>
                                                </m:f>
                                              </m:e>
                                            </m:d>
                                          </m:e>
                                          <m:e>
                                            <m:r>
                                              <a:rPr lang="en-US" b="0" i="1" smtClean="0">
                                                <a:latin typeface="Cambria Math" panose="02040503050406030204" pitchFamily="18" charset="0"/>
                                              </a:rPr>
                                              <m:t>…</m:t>
                                            </m:r>
                                          </m:e>
                                        </m:mr>
                                      </m:m>
                                    </m:e>
                                    <m:e>
                                      <m:r>
                                        <m:rPr>
                                          <m:sty m:val="p"/>
                                        </m:rPr>
                                        <a:rPr lang="en-US" b="0" i="0" smtClean="0">
                                          <a:latin typeface="Cambria Math" panose="02040503050406030204" pitchFamily="18" charset="0"/>
                                        </a:rPr>
                                        <m:t>sin</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198</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100</m:t>
                                              </m:r>
                                            </m:den>
                                          </m:f>
                                        </m:e>
                                      </m:d>
                                    </m:e>
                                  </m:mr>
                                </m:m>
                              </m:e>
                            </m:mr>
                          </m:m>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0</m:t>
                                          </m:r>
                                        </m:sub>
                                      </m:sSub>
                                    </m:e>
                                  </m:m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1</m:t>
                                          </m:r>
                                        </m:sub>
                                      </m:sSub>
                                    </m:e>
                                  </m:mr>
                                </m:m>
                              </m:e>
                            </m:mr>
                            <m:mr>
                              <m:e>
                                <m:m>
                                  <m:mPr>
                                    <m:mcs>
                                      <m:mc>
                                        <m:mcPr>
                                          <m:count m:val="1"/>
                                          <m:mcJc m:val="center"/>
                                        </m:mcPr>
                                      </m:mc>
                                    </m:mcs>
                                    <m:ctrlPr>
                                      <a:rPr lang="pt-BR" i="1" smtClean="0">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2</m:t>
                                          </m:r>
                                        </m:sub>
                                      </m:sSub>
                                    </m:e>
                                  </m:mr>
                                  <m:mr>
                                    <m:e>
                                      <m:m>
                                        <m:mPr>
                                          <m:mcs>
                                            <m:mc>
                                              <m:mcPr>
                                                <m:count m:val="1"/>
                                                <m:mcJc m:val="center"/>
                                              </m:mcPr>
                                            </m:mc>
                                          </m:mcs>
                                          <m:ctrlPr>
                                            <a:rPr lang="pt-BR" i="1" smtClean="0">
                                              <a:latin typeface="Cambria Math" panose="02040503050406030204" pitchFamily="18" charset="0"/>
                                            </a:rPr>
                                          </m:ctrlPr>
                                        </m:mPr>
                                        <m:mr>
                                          <m:e>
                                            <m:m>
                                              <m:mPr>
                                                <m:mcs>
                                                  <m:mc>
                                                    <m:mcPr>
                                                      <m:count m:val="1"/>
                                                      <m:mcJc m:val="center"/>
                                                    </m:mcPr>
                                                  </m:mc>
                                                </m:mcs>
                                                <m:ctrlPr>
                                                  <a:rPr lang="pt-BR" i="1" smtClean="0">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3</m:t>
                                                      </m:r>
                                                    </m:sub>
                                                  </m:sSub>
                                                </m:e>
                                              </m:mr>
                                              <m:mr>
                                                <m:e>
                                                  <m:r>
                                                    <a:rPr lang="pt-BR" i="1" smtClean="0">
                                                      <a:latin typeface="Cambria Math" panose="02040503050406030204" pitchFamily="18" charset="0"/>
                                                    </a:rPr>
                                                    <m:t>⋮</m:t>
                                                  </m:r>
                                                </m:e>
                                              </m:mr>
                                            </m:m>
                                          </m:e>
                                        </m:m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99</m:t>
                                                </m:r>
                                              </m:sub>
                                            </m:sSub>
                                          </m:e>
                                        </m:mr>
                                      </m:m>
                                    </m:e>
                                  </m:mr>
                                </m:m>
                              </m:e>
                            </m:mr>
                          </m:m>
                        </m:e>
                      </m:d>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04800" y="3076494"/>
                <a:ext cx="8610600" cy="162794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781300" y="1515829"/>
                <a:ext cx="3882408" cy="14775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𝐹</m:t>
                      </m:r>
                      <m:r>
                        <a:rPr lang="en-US" sz="3200" b="0" i="1" smtClean="0">
                          <a:latin typeface="Cambria Math" panose="02040503050406030204" pitchFamily="18" charset="0"/>
                        </a:rPr>
                        <m:t>(</m:t>
                      </m:r>
                      <m:r>
                        <a:rPr lang="en-US" sz="3200" b="0" i="1" smtClean="0">
                          <a:latin typeface="Cambria Math" panose="02040503050406030204" pitchFamily="18" charset="0"/>
                        </a:rPr>
                        <m:t>𝑧</m:t>
                      </m:r>
                      <m:r>
                        <a:rPr lang="en-US" sz="3200" b="0" i="1" smtClean="0">
                          <a:latin typeface="Cambria Math" panose="02040503050406030204" pitchFamily="18" charset="0"/>
                        </a:rPr>
                        <m:t>)=</m:t>
                      </m:r>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𝑛</m:t>
                          </m:r>
                          <m:r>
                            <a:rPr lang="en-US" sz="3200" i="1">
                              <a:latin typeface="Cambria Math" panose="02040503050406030204" pitchFamily="18" charset="0"/>
                            </a:rPr>
                            <m:t>=0</m:t>
                          </m:r>
                        </m:sub>
                        <m:sup>
                          <m:r>
                            <a:rPr lang="en-US" sz="3200" b="0" i="1" smtClean="0">
                              <a:latin typeface="Cambria Math" panose="02040503050406030204" pitchFamily="18" charset="0"/>
                            </a:rPr>
                            <m:t>99</m:t>
                          </m:r>
                        </m:sup>
                        <m:e>
                          <m:sSub>
                            <m:sSubPr>
                              <m:ctrlPr>
                                <a:rPr lang="en-US" sz="3200" i="1">
                                  <a:latin typeface="Cambria Math" panose="02040503050406030204" pitchFamily="18" charset="0"/>
                                </a:rPr>
                              </m:ctrlPr>
                            </m:sSubPr>
                            <m:e>
                              <m:r>
                                <a:rPr lang="en-US" sz="3200" b="0" i="1" smtClean="0">
                                  <a:latin typeface="Cambria Math" panose="02040503050406030204" pitchFamily="18" charset="0"/>
                                </a:rPr>
                                <m:t>𝑓</m:t>
                              </m:r>
                            </m:e>
                            <m:sub>
                              <m:r>
                                <a:rPr lang="en-US" sz="3200" i="1">
                                  <a:latin typeface="Cambria Math" panose="02040503050406030204" pitchFamily="18" charset="0"/>
                                </a:rPr>
                                <m:t>𝑛</m:t>
                              </m:r>
                            </m:sub>
                          </m:sSub>
                        </m:e>
                      </m:nary>
                      <m:sSup>
                        <m:sSupPr>
                          <m:ctrlPr>
                            <a:rPr lang="en-US" sz="320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𝑖</m:t>
                              </m:r>
                              <m:r>
                                <a:rPr lang="en-US" sz="3200" b="0" i="1" smtClean="0">
                                  <a:latin typeface="Cambria Math" panose="02040503050406030204" pitchFamily="18" charset="0"/>
                                </a:rPr>
                                <m:t>2</m:t>
                              </m:r>
                              <m:r>
                                <a:rPr lang="en-US" sz="3200" b="0" i="1" smtClean="0">
                                  <a:latin typeface="Cambria Math" panose="02040503050406030204" pitchFamily="18" charset="0"/>
                                  <a:ea typeface="Cambria Math" panose="02040503050406030204" pitchFamily="18" charset="0"/>
                                </a:rPr>
                                <m:t>𝜋</m:t>
                              </m:r>
                              <m:r>
                                <a:rPr lang="en-US" sz="3200" b="0" i="1" smtClean="0">
                                  <a:latin typeface="Cambria Math" panose="02040503050406030204" pitchFamily="18" charset="0"/>
                                  <a:ea typeface="Cambria Math" panose="02040503050406030204" pitchFamily="18" charset="0"/>
                                </a:rPr>
                                <m:t>𝑛</m:t>
                              </m:r>
                            </m:num>
                            <m:den>
                              <m:r>
                                <a:rPr lang="en-US" sz="3200" b="0" i="1" smtClean="0">
                                  <a:latin typeface="Cambria Math" panose="02040503050406030204" pitchFamily="18" charset="0"/>
                                </a:rPr>
                                <m:t>100</m:t>
                              </m:r>
                            </m:den>
                          </m:f>
                        </m:sup>
                      </m:sSup>
                    </m:oMath>
                  </m:oMathPara>
                </a14:m>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2781300" y="1515829"/>
                <a:ext cx="3882408" cy="1477520"/>
              </a:xfrm>
              <a:prstGeom prst="rect">
                <a:avLst/>
              </a:prstGeom>
              <a:blipFill>
                <a:blip r:embed="rId4"/>
                <a:stretch>
                  <a:fillRect/>
                </a:stretch>
              </a:blipFill>
            </p:spPr>
            <p:txBody>
              <a:bodyPr/>
              <a:lstStyle/>
              <a:p>
                <a:r>
                  <a:rPr lang="en-US">
                    <a:noFill/>
                  </a:rPr>
                  <a:t> </a:t>
                </a:r>
              </a:p>
            </p:txBody>
          </p:sp>
        </mc:Fallback>
      </mc:AlternateContent>
      <p:pic>
        <p:nvPicPr>
          <p:cNvPr id="7" name="Picture 6"/>
          <p:cNvPicPr>
            <a:picLocks noChangeAspect="1"/>
          </p:cNvPicPr>
          <p:nvPr/>
        </p:nvPicPr>
        <p:blipFill rotWithShape="1">
          <a:blip r:embed="rId5"/>
          <a:srcRect b="4489"/>
          <a:stretch/>
        </p:blipFill>
        <p:spPr>
          <a:xfrm>
            <a:off x="390525" y="4838700"/>
            <a:ext cx="8486775" cy="1981201"/>
          </a:xfrm>
          <a:prstGeom prst="rect">
            <a:avLst/>
          </a:prstGeom>
        </p:spPr>
      </p:pic>
    </p:spTree>
    <p:extLst>
      <p:ext uri="{BB962C8B-B14F-4D97-AF65-F5344CB8AC3E}">
        <p14:creationId xmlns:p14="http://schemas.microsoft.com/office/powerpoint/2010/main" val="1691543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Euler’s formula:</a:t>
            </a:r>
          </a:p>
        </p:txBody>
      </p:sp>
      <p:sp>
        <p:nvSpPr>
          <p:cNvPr id="3" name="Content Placeholder 2"/>
          <p:cNvSpPr>
            <a:spLocks noGrp="1"/>
          </p:cNvSpPr>
          <p:nvPr>
            <p:ph idx="1"/>
          </p:nvPr>
        </p:nvSpPr>
        <p:spPr>
          <a:xfrm>
            <a:off x="628650" y="1828801"/>
            <a:ext cx="7886700" cy="4348162"/>
          </a:xfrm>
        </p:spPr>
        <p:txBody>
          <a:bodyPr>
            <a:normAutofit/>
          </a:bodyPr>
          <a:lstStyle/>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rotWithShape="1">
          <a:blip r:embed="rId2"/>
          <a:srcRect l="20416" t="13542" r="19583" b="54464"/>
          <a:stretch/>
        </p:blipFill>
        <p:spPr>
          <a:xfrm>
            <a:off x="628650" y="1421815"/>
            <a:ext cx="5486400" cy="1638300"/>
          </a:xfrm>
          <a:prstGeom prst="rect">
            <a:avLst/>
          </a:prstGeom>
        </p:spPr>
      </p:pic>
      <p:pic>
        <p:nvPicPr>
          <p:cNvPr id="5" name="Picture 4"/>
          <p:cNvPicPr>
            <a:picLocks noChangeAspect="1"/>
          </p:cNvPicPr>
          <p:nvPr/>
        </p:nvPicPr>
        <p:blipFill>
          <a:blip r:embed="rId3"/>
          <a:stretch>
            <a:fillRect/>
          </a:stretch>
        </p:blipFill>
        <p:spPr>
          <a:xfrm>
            <a:off x="4305300" y="3060115"/>
            <a:ext cx="4606360" cy="3557758"/>
          </a:xfrm>
          <a:prstGeom prst="rect">
            <a:avLst/>
          </a:prstGeom>
        </p:spPr>
      </p:pic>
      <p:pic>
        <p:nvPicPr>
          <p:cNvPr id="6" name="Picture 5"/>
          <p:cNvPicPr>
            <a:picLocks noChangeAspect="1"/>
          </p:cNvPicPr>
          <p:nvPr/>
        </p:nvPicPr>
        <p:blipFill>
          <a:blip r:embed="rId4"/>
          <a:stretch>
            <a:fillRect/>
          </a:stretch>
        </p:blipFill>
        <p:spPr>
          <a:xfrm>
            <a:off x="838200" y="3295650"/>
            <a:ext cx="2899320" cy="2910058"/>
          </a:xfrm>
          <a:prstGeom prst="rect">
            <a:avLst/>
          </a:prstGeom>
        </p:spPr>
      </p:pic>
    </p:spTree>
    <p:extLst>
      <p:ext uri="{BB962C8B-B14F-4D97-AF65-F5344CB8AC3E}">
        <p14:creationId xmlns:p14="http://schemas.microsoft.com/office/powerpoint/2010/main" val="14691945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18617"/>
            <a:ext cx="8839200" cy="833883"/>
          </a:xfrm>
        </p:spPr>
        <p:txBody>
          <a:bodyPr>
            <a:normAutofit/>
          </a:bodyPr>
          <a:lstStyle/>
          <a:p>
            <a:r>
              <a:rPr lang="en-US" dirty="0"/>
              <a:t>Keep going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8871" y="1028700"/>
                <a:ext cx="5679133" cy="5448300"/>
              </a:xfrm>
            </p:spPr>
            <p:txBody>
              <a:bodyPr>
                <a:normAutofit fontScale="77500" lnSpcReduction="20000"/>
              </a:bodyPr>
              <a:lstStyle/>
              <a:p>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𝑧</m:t>
                        </m:r>
                      </m:e>
                      <m:sub>
                        <m:r>
                          <a:rPr lang="en-US" sz="3600" b="0" i="1" smtClean="0">
                            <a:latin typeface="Cambria Math" panose="02040503050406030204" pitchFamily="18" charset="0"/>
                          </a:rPr>
                          <m:t>𝑘</m:t>
                        </m:r>
                      </m:sub>
                    </m:sSub>
                    <m:r>
                      <a:rPr lang="en-US" sz="3600" b="0" i="1" smtClean="0">
                        <a:latin typeface="Cambria Math" panose="02040503050406030204" pitchFamily="18" charset="0"/>
                      </a:rPr>
                      <m:t>= </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𝑒</m:t>
                        </m:r>
                      </m:e>
                      <m:sup>
                        <m:r>
                          <a:rPr lang="en-US" sz="3600" b="0" i="1" smtClean="0">
                            <a:latin typeface="Cambria Math" panose="02040503050406030204" pitchFamily="18" charset="0"/>
                          </a:rPr>
                          <m:t>−2</m:t>
                        </m:r>
                        <m:r>
                          <a:rPr lang="en-US" sz="3600" b="0" i="1" smtClean="0">
                            <a:latin typeface="Cambria Math" panose="02040503050406030204" pitchFamily="18" charset="0"/>
                            <a:ea typeface="Cambria Math" panose="02040503050406030204" pitchFamily="18" charset="0"/>
                          </a:rPr>
                          <m:t>𝜋</m:t>
                        </m:r>
                        <m:r>
                          <a:rPr lang="en-US" sz="3600" b="0" i="1" smtClean="0">
                            <a:latin typeface="Cambria Math" panose="02040503050406030204" pitchFamily="18" charset="0"/>
                            <a:ea typeface="Cambria Math" panose="02040503050406030204" pitchFamily="18" charset="0"/>
                          </a:rPr>
                          <m:t>𝑖𝑘</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𝑁</m:t>
                        </m:r>
                      </m:sup>
                    </m:sSup>
                  </m:oMath>
                </a14:m>
                <a:endParaRPr lang="en-US" sz="3600" dirty="0"/>
              </a:p>
              <a:p>
                <a:endParaRPr lang="en-US" sz="3600" dirty="0"/>
              </a:p>
              <a:p>
                <a:r>
                  <a:rPr lang="en-US" sz="3600" dirty="0"/>
                  <a:t>Where k = 0, 1, … N-1</a:t>
                </a:r>
              </a:p>
              <a:p>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𝑧</m:t>
                        </m:r>
                      </m:e>
                      <m:sub>
                        <m:r>
                          <a:rPr lang="en-US" sz="3600" b="0" i="1" smtClean="0">
                            <a:latin typeface="Cambria Math" panose="02040503050406030204" pitchFamily="18" charset="0"/>
                          </a:rPr>
                          <m:t>0</m:t>
                        </m:r>
                      </m:sub>
                    </m:sSub>
                    <m:r>
                      <a:rPr lang="en-US" sz="3600" i="1">
                        <a:latin typeface="Cambria Math" panose="02040503050406030204" pitchFamily="18" charset="0"/>
                      </a:rPr>
                      <m:t>=</m:t>
                    </m:r>
                    <m:r>
                      <a:rPr lang="en-US" sz="3600" b="0" i="1" smtClean="0">
                        <a:latin typeface="Cambria Math" panose="02040503050406030204" pitchFamily="18" charset="0"/>
                      </a:rPr>
                      <m:t>1</m:t>
                    </m:r>
                  </m:oMath>
                </a14:m>
                <a:endParaRPr lang="en-US" sz="3600" dirty="0"/>
              </a:p>
              <a:p>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𝑧</m:t>
                        </m:r>
                      </m:e>
                      <m:sub>
                        <m:r>
                          <a:rPr lang="en-US" sz="3600" b="0" i="1" smtClean="0">
                            <a:latin typeface="Cambria Math" panose="02040503050406030204" pitchFamily="18" charset="0"/>
                          </a:rPr>
                          <m:t>1</m:t>
                        </m:r>
                      </m:sub>
                    </m:sSub>
                    <m:r>
                      <a:rPr lang="en-US" sz="3600" i="1">
                        <a:latin typeface="Cambria Math" panose="02040503050406030204" pitchFamily="18" charset="0"/>
                      </a:rPr>
                      <m:t>= </m:t>
                    </m:r>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−2</m:t>
                        </m:r>
                        <m:r>
                          <a:rPr lang="en-US" sz="3600" i="1">
                            <a:latin typeface="Cambria Math" panose="02040503050406030204" pitchFamily="18" charset="0"/>
                            <a:ea typeface="Cambria Math" panose="02040503050406030204" pitchFamily="18" charset="0"/>
                          </a:rPr>
                          <m:t>𝜋</m:t>
                        </m:r>
                        <m:r>
                          <a:rPr lang="en-US" sz="3600" i="1">
                            <a:latin typeface="Cambria Math" panose="02040503050406030204" pitchFamily="18" charset="0"/>
                            <a:ea typeface="Cambria Math" panose="02040503050406030204" pitchFamily="18" charset="0"/>
                          </a:rPr>
                          <m:t>𝑖</m:t>
                        </m:r>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𝑁</m:t>
                        </m:r>
                      </m:sup>
                    </m:sSup>
                  </m:oMath>
                </a14:m>
                <a:endParaRPr lang="en-US" sz="3600" dirty="0"/>
              </a:p>
              <a:p>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𝑧</m:t>
                        </m:r>
                      </m:e>
                      <m:sub>
                        <m:r>
                          <a:rPr lang="en-US" sz="3600" b="0" i="1" smtClean="0">
                            <a:latin typeface="Cambria Math" panose="02040503050406030204" pitchFamily="18" charset="0"/>
                          </a:rPr>
                          <m:t>2</m:t>
                        </m:r>
                      </m:sub>
                    </m:sSub>
                    <m:r>
                      <a:rPr lang="en-US" sz="3600" i="1">
                        <a:latin typeface="Cambria Math" panose="02040503050406030204" pitchFamily="18" charset="0"/>
                      </a:rPr>
                      <m:t>= </m:t>
                    </m:r>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m:t>
                        </m:r>
                        <m:r>
                          <a:rPr lang="en-US" sz="3600" b="0" i="1" smtClean="0">
                            <a:latin typeface="Cambria Math" panose="02040503050406030204" pitchFamily="18" charset="0"/>
                          </a:rPr>
                          <m:t>4</m:t>
                        </m:r>
                        <m:r>
                          <a:rPr lang="en-US" sz="3600" i="1">
                            <a:latin typeface="Cambria Math" panose="02040503050406030204" pitchFamily="18" charset="0"/>
                            <a:ea typeface="Cambria Math" panose="02040503050406030204" pitchFamily="18" charset="0"/>
                          </a:rPr>
                          <m:t>𝜋</m:t>
                        </m:r>
                        <m:r>
                          <a:rPr lang="en-US" sz="3600" i="1">
                            <a:latin typeface="Cambria Math" panose="02040503050406030204" pitchFamily="18" charset="0"/>
                            <a:ea typeface="Cambria Math" panose="02040503050406030204" pitchFamily="18" charset="0"/>
                          </a:rPr>
                          <m:t>𝑖</m:t>
                        </m:r>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𝑁</m:t>
                        </m:r>
                      </m:sup>
                    </m:sSup>
                  </m:oMath>
                </a14:m>
                <a:endParaRPr lang="en-US" sz="3600" dirty="0"/>
              </a:p>
              <a:p>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𝑧</m:t>
                        </m:r>
                      </m:e>
                      <m:sub>
                        <m:r>
                          <a:rPr lang="en-US" sz="3600" b="0" i="1" smtClean="0">
                            <a:latin typeface="Cambria Math" panose="02040503050406030204" pitchFamily="18" charset="0"/>
                          </a:rPr>
                          <m:t>3</m:t>
                        </m:r>
                      </m:sub>
                    </m:sSub>
                    <m:r>
                      <a:rPr lang="en-US" sz="3600" i="1">
                        <a:latin typeface="Cambria Math" panose="02040503050406030204" pitchFamily="18" charset="0"/>
                      </a:rPr>
                      <m:t>= </m:t>
                    </m:r>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m:t>
                        </m:r>
                        <m:r>
                          <a:rPr lang="en-US" sz="3600" b="0" i="1" smtClean="0">
                            <a:latin typeface="Cambria Math" panose="02040503050406030204" pitchFamily="18" charset="0"/>
                          </a:rPr>
                          <m:t>6</m:t>
                        </m:r>
                        <m:r>
                          <a:rPr lang="en-US" sz="3600" i="1">
                            <a:latin typeface="Cambria Math" panose="02040503050406030204" pitchFamily="18" charset="0"/>
                            <a:ea typeface="Cambria Math" panose="02040503050406030204" pitchFamily="18" charset="0"/>
                          </a:rPr>
                          <m:t>𝜋</m:t>
                        </m:r>
                        <m:r>
                          <a:rPr lang="en-US" sz="3600" i="1">
                            <a:latin typeface="Cambria Math" panose="02040503050406030204" pitchFamily="18" charset="0"/>
                            <a:ea typeface="Cambria Math" panose="02040503050406030204" pitchFamily="18" charset="0"/>
                          </a:rPr>
                          <m:t>𝑖</m:t>
                        </m:r>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𝑁</m:t>
                        </m:r>
                      </m:sup>
                    </m:sSup>
                  </m:oMath>
                </a14:m>
                <a:endParaRPr lang="en-US" sz="3600" dirty="0"/>
              </a:p>
              <a:p>
                <a:endParaRPr lang="en-US" sz="3600" dirty="0"/>
              </a:p>
              <a:p>
                <a:r>
                  <a:rPr lang="en-US" sz="3600" dirty="0"/>
                  <a:t>Etc…</a:t>
                </a:r>
              </a:p>
              <a:p>
                <a:endParaRPr lang="en-US" sz="3600" dirty="0"/>
              </a:p>
              <a:p>
                <a:r>
                  <a:rPr lang="en-US" sz="3600" dirty="0" err="1"/>
                  <a:t>z</a:t>
                </a:r>
                <a:r>
                  <a:rPr lang="en-US" sz="3600" baseline="-25000" dirty="0" err="1"/>
                  <a:t>k</a:t>
                </a:r>
                <a:r>
                  <a:rPr lang="en-US" sz="3600" baseline="30000" dirty="0" err="1"/>
                  <a:t>n</a:t>
                </a:r>
                <a:r>
                  <a:rPr lang="en-US" sz="3600" dirty="0"/>
                  <a:t> are k-cycle sinusoids.</a:t>
                </a:r>
              </a:p>
              <a:p>
                <a:endParaRPr lang="en-US" sz="3600" dirty="0"/>
              </a:p>
              <a:p>
                <a:pPr marL="0" indent="0">
                  <a:buNone/>
                </a:pPr>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8871" y="1028700"/>
                <a:ext cx="5679133" cy="5448300"/>
              </a:xfrm>
              <a:blipFill>
                <a:blip r:embed="rId2"/>
                <a:stretch>
                  <a:fillRect l="-1824"/>
                </a:stretch>
              </a:blipFill>
            </p:spPr>
            <p:txBody>
              <a:bodyPr/>
              <a:lstStyle/>
              <a:p>
                <a:r>
                  <a:rPr lang="en-US">
                    <a:noFill/>
                  </a:rPr>
                  <a:t> </a:t>
                </a:r>
              </a:p>
            </p:txBody>
          </p:sp>
        </mc:Fallback>
      </mc:AlternateContent>
      <p:grpSp>
        <p:nvGrpSpPr>
          <p:cNvPr id="16" name="Group 15"/>
          <p:cNvGrpSpPr/>
          <p:nvPr/>
        </p:nvGrpSpPr>
        <p:grpSpPr>
          <a:xfrm>
            <a:off x="5334000" y="354384"/>
            <a:ext cx="3481242" cy="5894016"/>
            <a:chOff x="4640863" y="838200"/>
            <a:chExt cx="3474437" cy="579120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6666" b="8889"/>
            <a:stretch/>
          </p:blipFill>
          <p:spPr>
            <a:xfrm>
              <a:off x="4717063" y="838200"/>
              <a:ext cx="3398237" cy="5791200"/>
            </a:xfrm>
            <a:prstGeom prst="rect">
              <a:avLst/>
            </a:prstGeom>
          </p:spPr>
        </p:pic>
        <p:sp>
          <p:nvSpPr>
            <p:cNvPr id="5" name="TextBox 4"/>
            <p:cNvSpPr txBox="1"/>
            <p:nvPr/>
          </p:nvSpPr>
          <p:spPr>
            <a:xfrm>
              <a:off x="4640863" y="915193"/>
              <a:ext cx="520320" cy="435182"/>
            </a:xfrm>
            <a:prstGeom prst="rect">
              <a:avLst/>
            </a:prstGeom>
            <a:noFill/>
          </p:spPr>
          <p:txBody>
            <a:bodyPr wrap="none" rtlCol="0">
              <a:spAutoFit/>
            </a:bodyPr>
            <a:lstStyle/>
            <a:p>
              <a:r>
                <a:rPr lang="en-US" dirty="0"/>
                <a:t>z</a:t>
              </a:r>
              <a:r>
                <a:rPr lang="en-US" baseline="-25000" dirty="0"/>
                <a:t>0</a:t>
              </a:r>
              <a:r>
                <a:rPr lang="en-US" baseline="30000" dirty="0"/>
                <a:t>n</a:t>
              </a:r>
            </a:p>
          </p:txBody>
        </p:sp>
        <p:sp>
          <p:nvSpPr>
            <p:cNvPr id="7" name="TextBox 6"/>
            <p:cNvSpPr txBox="1"/>
            <p:nvPr/>
          </p:nvSpPr>
          <p:spPr>
            <a:xfrm>
              <a:off x="4640863" y="1451253"/>
              <a:ext cx="520320" cy="435182"/>
            </a:xfrm>
            <a:prstGeom prst="rect">
              <a:avLst/>
            </a:prstGeom>
            <a:noFill/>
          </p:spPr>
          <p:txBody>
            <a:bodyPr wrap="none" rtlCol="0">
              <a:spAutoFit/>
            </a:bodyPr>
            <a:lstStyle/>
            <a:p>
              <a:r>
                <a:rPr lang="en-US" dirty="0"/>
                <a:t>z</a:t>
              </a:r>
              <a:r>
                <a:rPr lang="en-US" baseline="-25000" dirty="0"/>
                <a:t>1</a:t>
              </a:r>
              <a:r>
                <a:rPr lang="en-US" baseline="30000" dirty="0"/>
                <a:t>n</a:t>
              </a:r>
            </a:p>
          </p:txBody>
        </p:sp>
        <p:sp>
          <p:nvSpPr>
            <p:cNvPr id="8" name="TextBox 7"/>
            <p:cNvSpPr txBox="1"/>
            <p:nvPr/>
          </p:nvSpPr>
          <p:spPr>
            <a:xfrm>
              <a:off x="4640863" y="1979097"/>
              <a:ext cx="520320" cy="435182"/>
            </a:xfrm>
            <a:prstGeom prst="rect">
              <a:avLst/>
            </a:prstGeom>
            <a:noFill/>
          </p:spPr>
          <p:txBody>
            <a:bodyPr wrap="none" rtlCol="0">
              <a:spAutoFit/>
            </a:bodyPr>
            <a:lstStyle/>
            <a:p>
              <a:r>
                <a:rPr lang="en-US" dirty="0"/>
                <a:t>z</a:t>
              </a:r>
              <a:r>
                <a:rPr lang="en-US" baseline="-25000" dirty="0"/>
                <a:t>2</a:t>
              </a:r>
              <a:r>
                <a:rPr lang="en-US" baseline="30000" dirty="0"/>
                <a:t>n</a:t>
              </a:r>
            </a:p>
          </p:txBody>
        </p:sp>
        <p:sp>
          <p:nvSpPr>
            <p:cNvPr id="9" name="TextBox 8"/>
            <p:cNvSpPr txBox="1"/>
            <p:nvPr/>
          </p:nvSpPr>
          <p:spPr>
            <a:xfrm>
              <a:off x="4640863" y="2539522"/>
              <a:ext cx="520320" cy="435182"/>
            </a:xfrm>
            <a:prstGeom prst="rect">
              <a:avLst/>
            </a:prstGeom>
            <a:noFill/>
          </p:spPr>
          <p:txBody>
            <a:bodyPr wrap="none" rtlCol="0">
              <a:spAutoFit/>
            </a:bodyPr>
            <a:lstStyle/>
            <a:p>
              <a:r>
                <a:rPr lang="en-US" dirty="0"/>
                <a:t>z</a:t>
              </a:r>
              <a:r>
                <a:rPr lang="en-US" baseline="-25000" dirty="0"/>
                <a:t>3</a:t>
              </a:r>
              <a:r>
                <a:rPr lang="en-US" baseline="30000" dirty="0"/>
                <a:t>n</a:t>
              </a:r>
            </a:p>
          </p:txBody>
        </p:sp>
        <p:sp>
          <p:nvSpPr>
            <p:cNvPr id="10" name="TextBox 9"/>
            <p:cNvSpPr txBox="1"/>
            <p:nvPr/>
          </p:nvSpPr>
          <p:spPr>
            <a:xfrm>
              <a:off x="4640863" y="3179947"/>
              <a:ext cx="520320" cy="435182"/>
            </a:xfrm>
            <a:prstGeom prst="rect">
              <a:avLst/>
            </a:prstGeom>
            <a:noFill/>
          </p:spPr>
          <p:txBody>
            <a:bodyPr wrap="none" rtlCol="0">
              <a:spAutoFit/>
            </a:bodyPr>
            <a:lstStyle/>
            <a:p>
              <a:r>
                <a:rPr lang="en-US" dirty="0"/>
                <a:t>z</a:t>
              </a:r>
              <a:r>
                <a:rPr lang="en-US" baseline="-25000" dirty="0"/>
                <a:t>4</a:t>
              </a:r>
              <a:r>
                <a:rPr lang="en-US" baseline="30000" dirty="0"/>
                <a:t>n</a:t>
              </a:r>
            </a:p>
          </p:txBody>
        </p:sp>
        <p:sp>
          <p:nvSpPr>
            <p:cNvPr id="11" name="TextBox 10"/>
            <p:cNvSpPr txBox="1"/>
            <p:nvPr/>
          </p:nvSpPr>
          <p:spPr>
            <a:xfrm>
              <a:off x="4656007" y="3703823"/>
              <a:ext cx="520320" cy="435182"/>
            </a:xfrm>
            <a:prstGeom prst="rect">
              <a:avLst/>
            </a:prstGeom>
            <a:noFill/>
          </p:spPr>
          <p:txBody>
            <a:bodyPr wrap="none" rtlCol="0">
              <a:spAutoFit/>
            </a:bodyPr>
            <a:lstStyle/>
            <a:p>
              <a:r>
                <a:rPr lang="en-US" dirty="0"/>
                <a:t>z</a:t>
              </a:r>
              <a:r>
                <a:rPr lang="en-US" baseline="-25000" dirty="0"/>
                <a:t>5</a:t>
              </a:r>
              <a:r>
                <a:rPr lang="en-US" baseline="30000" dirty="0"/>
                <a:t>n</a:t>
              </a:r>
            </a:p>
          </p:txBody>
        </p:sp>
        <p:sp>
          <p:nvSpPr>
            <p:cNvPr id="12" name="TextBox 11"/>
            <p:cNvSpPr txBox="1"/>
            <p:nvPr/>
          </p:nvSpPr>
          <p:spPr>
            <a:xfrm>
              <a:off x="4656007" y="4344248"/>
              <a:ext cx="520320" cy="435182"/>
            </a:xfrm>
            <a:prstGeom prst="rect">
              <a:avLst/>
            </a:prstGeom>
            <a:noFill/>
          </p:spPr>
          <p:txBody>
            <a:bodyPr wrap="none" rtlCol="0">
              <a:spAutoFit/>
            </a:bodyPr>
            <a:lstStyle/>
            <a:p>
              <a:r>
                <a:rPr lang="en-US" dirty="0"/>
                <a:t>z</a:t>
              </a:r>
              <a:r>
                <a:rPr lang="en-US" baseline="-25000" dirty="0"/>
                <a:t>6</a:t>
              </a:r>
              <a:r>
                <a:rPr lang="en-US" baseline="30000" dirty="0"/>
                <a:t>n</a:t>
              </a:r>
            </a:p>
          </p:txBody>
        </p:sp>
        <p:sp>
          <p:nvSpPr>
            <p:cNvPr id="13" name="TextBox 12"/>
            <p:cNvSpPr txBox="1"/>
            <p:nvPr/>
          </p:nvSpPr>
          <p:spPr>
            <a:xfrm>
              <a:off x="4658938" y="4895881"/>
              <a:ext cx="520320" cy="435182"/>
            </a:xfrm>
            <a:prstGeom prst="rect">
              <a:avLst/>
            </a:prstGeom>
            <a:noFill/>
          </p:spPr>
          <p:txBody>
            <a:bodyPr wrap="none" rtlCol="0">
              <a:spAutoFit/>
            </a:bodyPr>
            <a:lstStyle/>
            <a:p>
              <a:r>
                <a:rPr lang="en-US" dirty="0"/>
                <a:t>z</a:t>
              </a:r>
              <a:r>
                <a:rPr lang="en-US" baseline="-25000" dirty="0"/>
                <a:t>7</a:t>
              </a:r>
              <a:r>
                <a:rPr lang="en-US" baseline="30000" dirty="0"/>
                <a:t>n</a:t>
              </a:r>
            </a:p>
          </p:txBody>
        </p:sp>
        <p:sp>
          <p:nvSpPr>
            <p:cNvPr id="14" name="TextBox 13"/>
            <p:cNvSpPr txBox="1"/>
            <p:nvPr/>
          </p:nvSpPr>
          <p:spPr>
            <a:xfrm>
              <a:off x="4683928" y="5447514"/>
              <a:ext cx="520320" cy="435182"/>
            </a:xfrm>
            <a:prstGeom prst="rect">
              <a:avLst/>
            </a:prstGeom>
            <a:noFill/>
          </p:spPr>
          <p:txBody>
            <a:bodyPr wrap="none" rtlCol="0">
              <a:spAutoFit/>
            </a:bodyPr>
            <a:lstStyle/>
            <a:p>
              <a:r>
                <a:rPr lang="en-US" dirty="0"/>
                <a:t>z</a:t>
              </a:r>
              <a:r>
                <a:rPr lang="en-US" baseline="-25000" dirty="0"/>
                <a:t>8</a:t>
              </a:r>
              <a:r>
                <a:rPr lang="en-US" baseline="30000" dirty="0"/>
                <a:t>n</a:t>
              </a:r>
            </a:p>
          </p:txBody>
        </p:sp>
        <p:sp>
          <p:nvSpPr>
            <p:cNvPr id="15" name="TextBox 14"/>
            <p:cNvSpPr txBox="1"/>
            <p:nvPr/>
          </p:nvSpPr>
          <p:spPr>
            <a:xfrm>
              <a:off x="4717063" y="6010870"/>
              <a:ext cx="520320" cy="435182"/>
            </a:xfrm>
            <a:prstGeom prst="rect">
              <a:avLst/>
            </a:prstGeom>
            <a:noFill/>
          </p:spPr>
          <p:txBody>
            <a:bodyPr wrap="none" rtlCol="0">
              <a:spAutoFit/>
            </a:bodyPr>
            <a:lstStyle/>
            <a:p>
              <a:r>
                <a:rPr lang="en-US" dirty="0"/>
                <a:t>z</a:t>
              </a:r>
              <a:r>
                <a:rPr lang="en-US" baseline="-25000" dirty="0"/>
                <a:t>9</a:t>
              </a:r>
              <a:r>
                <a:rPr lang="en-US" baseline="30000" dirty="0"/>
                <a:t>n</a:t>
              </a:r>
            </a:p>
          </p:txBody>
        </p:sp>
      </p:grpSp>
      <p:sp>
        <p:nvSpPr>
          <p:cNvPr id="6" name="TextBox 5"/>
          <p:cNvSpPr txBox="1"/>
          <p:nvPr/>
        </p:nvSpPr>
        <p:spPr>
          <a:xfrm>
            <a:off x="6291801" y="6261100"/>
            <a:ext cx="1641988" cy="461665"/>
          </a:xfrm>
          <a:prstGeom prst="rect">
            <a:avLst/>
          </a:prstGeom>
          <a:noFill/>
        </p:spPr>
        <p:txBody>
          <a:bodyPr wrap="none" rtlCol="0">
            <a:spAutoFit/>
          </a:bodyPr>
          <a:lstStyle/>
          <a:p>
            <a:r>
              <a:rPr lang="en-US" sz="2400" dirty="0"/>
              <a:t>n = 0 to N-1</a:t>
            </a:r>
          </a:p>
        </p:txBody>
      </p:sp>
    </p:spTree>
    <p:extLst>
      <p:ext uri="{BB962C8B-B14F-4D97-AF65-F5344CB8AC3E}">
        <p14:creationId xmlns:p14="http://schemas.microsoft.com/office/powerpoint/2010/main" val="3937131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2743199" y="1901883"/>
            <a:ext cx="4114801" cy="34241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743199" y="2396695"/>
            <a:ext cx="4114801" cy="3421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43199" y="1596595"/>
            <a:ext cx="4114801" cy="29798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43199" y="1275147"/>
            <a:ext cx="4114801" cy="286906"/>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743200" y="1028701"/>
            <a:ext cx="4114800" cy="2286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0500" y="1"/>
            <a:ext cx="8724900" cy="838200"/>
          </a:xfrm>
        </p:spPr>
        <p:txBody>
          <a:bodyPr>
            <a:normAutofit/>
          </a:bodyPr>
          <a:lstStyle/>
          <a:p>
            <a:r>
              <a:rPr lang="en-US" sz="3600" dirty="0"/>
              <a:t>Put all these z </a:t>
            </a:r>
            <a:r>
              <a:rPr lang="en-US" sz="3600" dirty="0" err="1"/>
              <a:t>tranforms</a:t>
            </a:r>
            <a:r>
              <a:rPr lang="en-US" sz="3600" dirty="0"/>
              <a:t> together = Fourier!</a:t>
            </a:r>
          </a:p>
        </p:txBody>
      </p:sp>
      <mc:AlternateContent xmlns:mc="http://schemas.openxmlformats.org/markup-compatibility/2006" xmlns:a14="http://schemas.microsoft.com/office/drawing/2010/main">
        <mc:Choice Requires="a14">
          <p:sp>
            <p:nvSpPr>
              <p:cNvPr id="5" name="TextBox 4"/>
              <p:cNvSpPr txBox="1"/>
              <p:nvPr/>
            </p:nvSpPr>
            <p:spPr>
              <a:xfrm>
                <a:off x="190500" y="1028701"/>
                <a:ext cx="8610600" cy="16922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𝑧</m:t>
                                          </m:r>
                                        </m:e>
                                        <m:sub>
                                          <m:r>
                                            <a:rPr lang="en-US" i="1">
                                              <a:latin typeface="Cambria Math" panose="02040503050406030204" pitchFamily="18" charset="0"/>
                                            </a:rPr>
                                            <m:t>0</m:t>
                                          </m:r>
                                        </m:sub>
                                      </m:sSub>
                                      <m:r>
                                        <a:rPr lang="en-US" b="0" i="1" smtClean="0">
                                          <a:latin typeface="Cambria Math" panose="02040503050406030204" pitchFamily="18" charset="0"/>
                                        </a:rPr>
                                        <m:t>)</m:t>
                                      </m:r>
                                    </m:e>
                                  </m:mr>
                                  <m:mr>
                                    <m:e>
                                      <m:sSub>
                                        <m:sSubPr>
                                          <m:ctrlPr>
                                            <a:rPr lang="pt-BR" i="1">
                                              <a:latin typeface="Cambria Math" panose="02040503050406030204" pitchFamily="18" charset="0"/>
                                            </a:rPr>
                                          </m:ctrlPr>
                                        </m:sSub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𝑧</m:t>
                                          </m:r>
                                        </m:e>
                                        <m:sub>
                                          <m:r>
                                            <a:rPr lang="en-US" i="1">
                                              <a:latin typeface="Cambria Math" panose="02040503050406030204" pitchFamily="18" charset="0"/>
                                            </a:rPr>
                                            <m:t>1</m:t>
                                          </m:r>
                                        </m:sub>
                                      </m:sSub>
                                      <m:r>
                                        <a:rPr lang="en-US" b="0" i="1" smtClean="0">
                                          <a:latin typeface="Cambria Math" panose="02040503050406030204" pitchFamily="18" charset="0"/>
                                        </a:rPr>
                                        <m:t>)</m:t>
                                      </m:r>
                                    </m:e>
                                  </m:mr>
                                </m:m>
                              </m:e>
                            </m:mr>
                            <m:m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𝑧</m:t>
                                          </m:r>
                                        </m:e>
                                        <m:sub>
                                          <m:r>
                                            <a:rPr lang="en-US" i="1">
                                              <a:latin typeface="Cambria Math" panose="02040503050406030204" pitchFamily="18" charset="0"/>
                                            </a:rPr>
                                            <m:t>2</m:t>
                                          </m:r>
                                        </m:sub>
                                      </m:sSub>
                                      <m:r>
                                        <a:rPr lang="en-US" b="0" i="1" smtClean="0">
                                          <a:latin typeface="Cambria Math" panose="02040503050406030204" pitchFamily="18" charset="0"/>
                                        </a:rPr>
                                        <m:t>)</m:t>
                                      </m:r>
                                    </m:e>
                                  </m:mr>
                                  <m:m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𝑧</m:t>
                                                      </m:r>
                                                    </m:e>
                                                    <m:sub>
                                                      <m:r>
                                                        <a:rPr lang="en-US" i="1">
                                                          <a:latin typeface="Cambria Math" panose="02040503050406030204" pitchFamily="18" charset="0"/>
                                                        </a:rPr>
                                                        <m:t>3</m:t>
                                                      </m:r>
                                                    </m:sub>
                                                  </m:sSub>
                                                  <m:r>
                                                    <a:rPr lang="en-US" b="0" i="1" smtClean="0">
                                                      <a:latin typeface="Cambria Math" panose="02040503050406030204" pitchFamily="18" charset="0"/>
                                                    </a:rPr>
                                                    <m:t>)</m:t>
                                                  </m:r>
                                                </m:e>
                                              </m:mr>
                                              <m:mr>
                                                <m:e>
                                                  <m:r>
                                                    <a:rPr lang="pt-BR" i="1">
                                                      <a:latin typeface="Cambria Math" panose="02040503050406030204" pitchFamily="18" charset="0"/>
                                                    </a:rPr>
                                                    <m:t>⋮</m:t>
                                                  </m:r>
                                                </m:e>
                                              </m:mr>
                                            </m:m>
                                          </m:e>
                                        </m:mr>
                                        <m:mr>
                                          <m:e>
                                            <m:sSub>
                                              <m:sSubPr>
                                                <m:ctrlPr>
                                                  <a:rPr lang="pt-BR" i="1">
                                                    <a:latin typeface="Cambria Math" panose="02040503050406030204" pitchFamily="18" charset="0"/>
                                                  </a:rPr>
                                                </m:ctrlPr>
                                              </m:sSub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𝑧</m:t>
                                                </m:r>
                                              </m:e>
                                              <m:sub>
                                                <m:r>
                                                  <a:rPr lang="en-US" i="1">
                                                    <a:latin typeface="Cambria Math" panose="02040503050406030204" pitchFamily="18" charset="0"/>
                                                  </a:rPr>
                                                  <m:t>𝑁</m:t>
                                                </m:r>
                                                <m:r>
                                                  <a:rPr lang="en-US" i="1">
                                                    <a:latin typeface="Cambria Math" panose="02040503050406030204" pitchFamily="18" charset="0"/>
                                                  </a:rPr>
                                                  <m:t>−1</m:t>
                                                </m:r>
                                              </m:sub>
                                            </m:sSub>
                                            <m:r>
                                              <a:rPr lang="en-US" b="0" i="1" smtClean="0">
                                                <a:latin typeface="Cambria Math" panose="02040503050406030204" pitchFamily="18" charset="0"/>
                                              </a:rPr>
                                              <m:t>)</m:t>
                                            </m:r>
                                          </m:e>
                                        </m:mr>
                                      </m:m>
                                    </m:e>
                                  </m:mr>
                                </m:m>
                              </m:e>
                            </m:mr>
                          </m:m>
                        </m:e>
                      </m:d>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 </m:t>
                                      </m:r>
                                      <m:r>
                                        <a:rPr lang="en-US" b="0" i="1" smtClean="0">
                                          <a:latin typeface="Cambria Math" panose="02040503050406030204" pitchFamily="18" charset="0"/>
                                        </a:rPr>
                                        <m:t>1 </m:t>
                                      </m:r>
                                    </m:e>
                                    <m:e>
                                      <m:r>
                                        <a:rPr lang="en-US" b="0" i="1" smtClean="0">
                                          <a:latin typeface="Cambria Math" panose="02040503050406030204" pitchFamily="18" charset="0"/>
                                        </a:rPr>
                                        <m:t>    1    </m:t>
                                      </m:r>
                                    </m:e>
                                    <m:e>
                                      <m:r>
                                        <a:rPr lang="en-US" b="0" i="1" smtClean="0">
                                          <a:latin typeface="Cambria Math" panose="02040503050406030204" pitchFamily="18" charset="0"/>
                                        </a:rPr>
                                        <m:t>    1     </m:t>
                                      </m:r>
                                    </m:e>
                                  </m:mr>
                                  <m:mr>
                                    <m:e>
                                      <m:r>
                                        <a:rPr lang="en-US" b="0" i="1" smtClean="0">
                                          <a:latin typeface="Cambria Math" panose="02040503050406030204" pitchFamily="18" charset="0"/>
                                        </a:rPr>
                                        <m:t> 1 </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e>
                                      <m:sSup>
                                        <m:sSupPr>
                                          <m:ctrlPr>
                                            <a:rPr lang="pt-BR" i="1">
                                              <a:latin typeface="Cambria Math" panose="02040503050406030204" pitchFamily="18" charset="0"/>
                                            </a:rPr>
                                          </m:ctrlPr>
                                        </m:sSupPr>
                                        <m:e>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sup>
                                          <m:r>
                                            <a:rPr lang="en-US" b="0" i="1" smtClean="0">
                                              <a:latin typeface="Cambria Math" panose="02040503050406030204" pitchFamily="18" charset="0"/>
                                            </a:rPr>
                                            <m:t>2</m:t>
                                          </m:r>
                                        </m:sup>
                                      </m:sSup>
                                    </m:e>
                                  </m:mr>
                                  <m:mr>
                                    <m:e>
                                      <m:r>
                                        <a:rPr lang="en-US" b="0" i="1" smtClean="0">
                                          <a:latin typeface="Cambria Math" panose="02040503050406030204" pitchFamily="18" charset="0"/>
                                        </a:rPr>
                                        <m:t> 1 </m:t>
                                      </m:r>
                                    </m:e>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e>
                                        <m:sup>
                                          <m:r>
                                            <a:rPr lang="en-US" i="1">
                                              <a:latin typeface="Cambria Math" panose="02040503050406030204" pitchFamily="18" charset="0"/>
                                            </a:rPr>
                                            <m:t>2</m:t>
                                          </m:r>
                                        </m:sup>
                                      </m:sSup>
                                    </m:e>
                                  </m:mr>
                                </m:m>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 </m:t>
                                      </m:r>
                                      <m:r>
                                        <a:rPr lang="en-US" b="0" i="1" smtClean="0">
                                          <a:latin typeface="Cambria Math" panose="02040503050406030204" pitchFamily="18" charset="0"/>
                                        </a:rPr>
                                        <m:t>   1     </m:t>
                                      </m:r>
                                    </m:e>
                                    <m:e>
                                      <m:r>
                                        <a:rPr lang="en-US" b="0" i="1" smtClean="0">
                                          <a:latin typeface="Cambria Math" panose="02040503050406030204" pitchFamily="18" charset="0"/>
                                        </a:rPr>
                                        <m:t>…</m:t>
                                      </m:r>
                                    </m:e>
                                    <m:e>
                                      <m:r>
                                        <a:rPr lang="en-US" b="0" i="1" smtClean="0">
                                          <a:latin typeface="Cambria Math" panose="02040503050406030204" pitchFamily="18" charset="0"/>
                                        </a:rPr>
                                        <m:t>     1       </m:t>
                                      </m:r>
                                    </m:e>
                                  </m:mr>
                                  <m:mr>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1</m:t>
                                              </m:r>
                                            </m:sub>
                                          </m:sSub>
                                        </m:e>
                                        <m:sup>
                                          <m:r>
                                            <a:rPr lang="en-US" b="0" i="1" smtClean="0">
                                              <a:latin typeface="Cambria Math" panose="02040503050406030204" pitchFamily="18" charset="0"/>
                                            </a:rPr>
                                            <m:t>3</m:t>
                                          </m:r>
                                        </m:sup>
                                      </m:sSup>
                                    </m:e>
                                    <m:e>
                                      <m:r>
                                        <a:rPr lang="en-US" b="0" i="1" smtClean="0">
                                          <a:latin typeface="Cambria Math" panose="02040503050406030204" pitchFamily="18" charset="0"/>
                                        </a:rPr>
                                        <m:t>…</m:t>
                                      </m:r>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1</m:t>
                                              </m:r>
                                            </m:sub>
                                          </m:sSub>
                                        </m:e>
                                        <m:sup>
                                          <m:r>
                                            <a:rPr lang="en-US" b="0" i="1" smtClean="0">
                                              <a:latin typeface="Cambria Math" panose="02040503050406030204" pitchFamily="18" charset="0"/>
                                            </a:rPr>
                                            <m:t>𝑁</m:t>
                                          </m:r>
                                          <m:r>
                                            <a:rPr lang="en-US" b="0" i="1" smtClean="0">
                                              <a:latin typeface="Cambria Math" panose="02040503050406030204" pitchFamily="18" charset="0"/>
                                            </a:rPr>
                                            <m:t>−1</m:t>
                                          </m:r>
                                        </m:sup>
                                      </m:sSup>
                                    </m:e>
                                  </m:mr>
                                  <m:mr>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e>
                                        <m:sup>
                                          <m:r>
                                            <a:rPr lang="en-US" b="0" i="1" smtClean="0">
                                              <a:latin typeface="Cambria Math" panose="02040503050406030204" pitchFamily="18" charset="0"/>
                                            </a:rPr>
                                            <m:t>3</m:t>
                                          </m:r>
                                        </m:sup>
                                      </m:sSup>
                                    </m:e>
                                    <m:e>
                                      <m:r>
                                        <a:rPr lang="en-US" b="0" i="1" smtClean="0">
                                          <a:latin typeface="Cambria Math" panose="02040503050406030204" pitchFamily="18" charset="0"/>
                                        </a:rPr>
                                        <m:t>…</m:t>
                                      </m:r>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e>
                                        <m:sup>
                                          <m:r>
                                            <a:rPr lang="en-US" b="0" i="1" smtClean="0">
                                              <a:latin typeface="Cambria Math" panose="02040503050406030204" pitchFamily="18" charset="0"/>
                                            </a:rPr>
                                            <m:t>𝑁</m:t>
                                          </m:r>
                                          <m:r>
                                            <a:rPr lang="en-US" b="0" i="1" smtClean="0">
                                              <a:latin typeface="Cambria Math" panose="02040503050406030204" pitchFamily="18" charset="0"/>
                                            </a:rPr>
                                            <m:t>−1</m:t>
                                          </m:r>
                                        </m:sup>
                                      </m:sSup>
                                    </m:e>
                                  </m:mr>
                                </m:m>
                              </m:e>
                            </m:mr>
                            <m:m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  </m:t>
                                      </m:r>
                                    </m:e>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3</m:t>
                                          </m:r>
                                        </m:sub>
                                      </m:sSub>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3</m:t>
                                              </m:r>
                                            </m:sub>
                                          </m:sSub>
                                        </m:e>
                                        <m:sup>
                                          <m:r>
                                            <a:rPr lang="en-US" i="1">
                                              <a:latin typeface="Cambria Math" panose="02040503050406030204" pitchFamily="18" charset="0"/>
                                            </a:rPr>
                                            <m:t>2</m:t>
                                          </m:r>
                                        </m:sup>
                                      </m:sSup>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r>
                                        <a:rPr lang="en-US" b="0" i="1" smtClean="0">
                                          <a:latin typeface="Cambria Math" panose="02040503050406030204" pitchFamily="18" charset="0"/>
                                        </a:rPr>
                                        <m:t>1  </m:t>
                                      </m:r>
                                    </m:e>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sup>
                                          <m:r>
                                            <a:rPr lang="en-US" i="1">
                                              <a:latin typeface="Cambria Math" panose="02040503050406030204" pitchFamily="18" charset="0"/>
                                            </a:rPr>
                                            <m:t>2</m:t>
                                          </m:r>
                                        </m:sup>
                                      </m:sSup>
                                    </m:e>
                                  </m:mr>
                                </m:m>
                              </m:e>
                              <m:e>
                                <m:m>
                                  <m:mPr>
                                    <m:mcs>
                                      <m:mc>
                                        <m:mcPr>
                                          <m:count m:val="3"/>
                                          <m:mcJc m:val="center"/>
                                        </m:mcPr>
                                      </m:mc>
                                    </m:mcs>
                                    <m:ctrlPr>
                                      <a:rPr lang="en-US" b="0" i="1" smtClean="0">
                                        <a:latin typeface="Cambria Math" panose="02040503050406030204" pitchFamily="18" charset="0"/>
                                      </a:rPr>
                                    </m:ctrlPr>
                                  </m:mPr>
                                  <m:mr>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3</m:t>
                                              </m:r>
                                            </m:sub>
                                          </m:sSub>
                                        </m:e>
                                        <m:sup>
                                          <m:r>
                                            <a:rPr lang="en-US" b="0" i="1" smtClean="0">
                                              <a:latin typeface="Cambria Math" panose="02040503050406030204" pitchFamily="18" charset="0"/>
                                            </a:rPr>
                                            <m:t>3</m:t>
                                          </m:r>
                                        </m:sup>
                                      </m:sSup>
                                      <m:r>
                                        <a:rPr lang="en-US" b="0" i="1" smtClean="0">
                                          <a:latin typeface="Cambria Math" panose="02040503050406030204" pitchFamily="18" charset="0"/>
                                        </a:rPr>
                                        <m:t> </m:t>
                                      </m:r>
                                    </m:e>
                                    <m:e>
                                      <m:r>
                                        <a:rPr lang="en-US" b="0" i="1" smtClean="0">
                                          <a:latin typeface="Cambria Math" panose="02040503050406030204" pitchFamily="18" charset="0"/>
                                        </a:rPr>
                                        <m:t>…</m:t>
                                      </m:r>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3</m:t>
                                              </m:r>
                                            </m:sub>
                                          </m:sSub>
                                        </m:e>
                                        <m:sup>
                                          <m:r>
                                            <a:rPr lang="en-US" b="0" i="1" smtClean="0">
                                              <a:latin typeface="Cambria Math" panose="02040503050406030204" pitchFamily="18" charset="0"/>
                                            </a:rPr>
                                            <m:t>𝑁</m:t>
                                          </m:r>
                                          <m:r>
                                            <a:rPr lang="en-US" b="0" i="1" smtClean="0">
                                              <a:latin typeface="Cambria Math" panose="02040503050406030204" pitchFamily="18" charset="0"/>
                                            </a:rPr>
                                            <m:t>−1</m:t>
                                          </m:r>
                                        </m:sup>
                                      </m:sSup>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sup>
                                          <m:r>
                                            <a:rPr lang="en-US" b="0" i="1" smtClean="0">
                                              <a:latin typeface="Cambria Math" panose="02040503050406030204" pitchFamily="18" charset="0"/>
                                            </a:rPr>
                                            <m:t>3</m:t>
                                          </m:r>
                                        </m:sup>
                                      </m:sSup>
                                    </m:e>
                                    <m:e>
                                      <m:r>
                                        <a:rPr lang="en-US" b="0" i="1" smtClean="0">
                                          <a:latin typeface="Cambria Math" panose="02040503050406030204" pitchFamily="18" charset="0"/>
                                        </a:rPr>
                                        <m:t>…</m:t>
                                      </m:r>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sup>
                                          <m:r>
                                            <a:rPr lang="en-US" b="0" i="1" smtClean="0">
                                              <a:latin typeface="Cambria Math" panose="02040503050406030204" pitchFamily="18" charset="0"/>
                                            </a:rPr>
                                            <m:t>𝑁</m:t>
                                          </m:r>
                                          <m:r>
                                            <a:rPr lang="en-US" b="0" i="1" smtClean="0">
                                              <a:latin typeface="Cambria Math" panose="02040503050406030204" pitchFamily="18" charset="0"/>
                                            </a:rPr>
                                            <m:t>−1</m:t>
                                          </m:r>
                                        </m:sup>
                                      </m:sSup>
                                    </m:e>
                                  </m:mr>
                                </m:m>
                              </m:e>
                            </m:mr>
                          </m:m>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0</m:t>
                                          </m:r>
                                        </m:sub>
                                      </m:sSub>
                                    </m:e>
                                  </m:m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1</m:t>
                                          </m:r>
                                        </m:sub>
                                      </m:sSub>
                                    </m:e>
                                  </m:mr>
                                </m:m>
                              </m:e>
                            </m:mr>
                            <m:m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2</m:t>
                                          </m:r>
                                        </m:sub>
                                      </m:sSub>
                                    </m:e>
                                  </m:mr>
                                  <m:m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smtClean="0">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3</m:t>
                                                      </m:r>
                                                    </m:sub>
                                                  </m:sSub>
                                                </m:e>
                                              </m:mr>
                                              <m:mr>
                                                <m:e>
                                                  <m:r>
                                                    <a:rPr lang="pt-BR" i="1" smtClean="0">
                                                      <a:latin typeface="Cambria Math" panose="02040503050406030204" pitchFamily="18" charset="0"/>
                                                    </a:rPr>
                                                    <m:t>⋮</m:t>
                                                  </m:r>
                                                </m:e>
                                              </m:mr>
                                            </m:m>
                                          </m:e>
                                        </m:m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𝑁</m:t>
                                                </m:r>
                                                <m:r>
                                                  <a:rPr lang="en-US" i="1">
                                                    <a:latin typeface="Cambria Math" panose="02040503050406030204" pitchFamily="18" charset="0"/>
                                                  </a:rPr>
                                                  <m:t>−1</m:t>
                                                </m:r>
                                              </m:sub>
                                            </m:sSub>
                                          </m:e>
                                        </m:mr>
                                      </m:m>
                                    </m:e>
                                  </m:mr>
                                </m:m>
                              </m:e>
                            </m:mr>
                          </m:m>
                        </m:e>
                      </m:d>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90500" y="1028701"/>
                <a:ext cx="8610600" cy="16922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p:cNvSpPr>
                <a:spLocks noGrp="1"/>
              </p:cNvSpPr>
              <p:nvPr>
                <p:ph idx="1"/>
              </p:nvPr>
            </p:nvSpPr>
            <p:spPr>
              <a:xfrm>
                <a:off x="552450" y="3025759"/>
                <a:ext cx="7886700" cy="555641"/>
              </a:xfrm>
            </p:spPr>
            <p:txBody>
              <a:bodyPr>
                <a:normAutofit/>
              </a:bodyPr>
              <a:lstStyle/>
              <a:p>
                <a:r>
                  <a:rPr lang="en-US" dirty="0"/>
                  <a:t>Plug in: </a:t>
                </a:r>
                <a14:m>
                  <m:oMath xmlns:m="http://schemas.openxmlformats.org/officeDocument/2006/math">
                    <m:r>
                      <a:rPr lang="en-US" i="1" smtClean="0">
                        <a:latin typeface="Cambria Math" panose="02040503050406030204" pitchFamily="18" charset="0"/>
                      </a:rPr>
                      <m:t>𝑧</m:t>
                    </m:r>
                    <m:r>
                      <a:rPr lang="en-US" b="0" i="1" baseline="-25000" smtClean="0">
                        <a:latin typeface="Cambria Math" panose="02040503050406030204" pitchFamily="18" charset="0"/>
                      </a:rPr>
                      <m:t>𝑘</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𝑘</m:t>
                        </m:r>
                        <m:r>
                          <a:rPr lang="en-US" i="1" smtClean="0">
                            <a:solidFill>
                              <a:schemeClr val="tx1"/>
                            </a:solidFill>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p>
                    </m:sSup>
                  </m:oMath>
                </a14:m>
                <a:endParaRPr lang="en-US" dirty="0"/>
              </a:p>
            </p:txBody>
          </p:sp>
        </mc:Choice>
        <mc:Fallback xmlns="">
          <p:sp>
            <p:nvSpPr>
              <p:cNvPr id="16" name="Content Placeholder 2"/>
              <p:cNvSpPr>
                <a:spLocks noGrp="1" noRot="1" noChangeAspect="1" noMove="1" noResize="1" noEditPoints="1" noAdjustHandles="1" noChangeArrowheads="1" noChangeShapeType="1" noTextEdit="1"/>
              </p:cNvSpPr>
              <p:nvPr>
                <p:ph idx="1"/>
              </p:nvPr>
            </p:nvSpPr>
            <p:spPr>
              <a:xfrm>
                <a:off x="552450" y="3025759"/>
                <a:ext cx="7886700" cy="555641"/>
              </a:xfrm>
              <a:blipFill>
                <a:blip r:embed="rId4"/>
                <a:stretch>
                  <a:fillRect l="-1392" t="-15217" b="-18478"/>
                </a:stretch>
              </a:blipFill>
            </p:spPr>
            <p:txBody>
              <a:bodyPr/>
              <a:lstStyle/>
              <a:p>
                <a:r>
                  <a:rPr lang="en-US">
                    <a:noFill/>
                  </a:rPr>
                  <a:t> </a:t>
                </a:r>
              </a:p>
            </p:txBody>
          </p:sp>
        </mc:Fallback>
      </mc:AlternateContent>
      <p:sp>
        <p:nvSpPr>
          <p:cNvPr id="10" name="Rectangle 9"/>
          <p:cNvSpPr/>
          <p:nvPr/>
        </p:nvSpPr>
        <p:spPr>
          <a:xfrm>
            <a:off x="1905001" y="5045848"/>
            <a:ext cx="5638800" cy="38051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90600" y="5073576"/>
            <a:ext cx="457200" cy="228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1905001" y="5706216"/>
            <a:ext cx="5638800" cy="3805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86325" y="5550792"/>
            <a:ext cx="461475" cy="2785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90601" y="4800600"/>
            <a:ext cx="457200" cy="2286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05001" y="4627236"/>
            <a:ext cx="5638800" cy="38051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905001" y="4229100"/>
            <a:ext cx="5638800" cy="3805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90601" y="4532700"/>
            <a:ext cx="457200" cy="228600"/>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90601" y="4242188"/>
            <a:ext cx="457200" cy="2286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905001" y="3962400"/>
            <a:ext cx="5638800" cy="2286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304800" y="3962400"/>
                <a:ext cx="8610600" cy="21155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m>
                                  <m:mPr>
                                    <m:mcs>
                                      <m:mc>
                                        <m:mcPr>
                                          <m:count m:val="1"/>
                                          <m:mcJc m:val="center"/>
                                        </m:mcPr>
                                      </m:mc>
                                    </m:mcs>
                                    <m:ctrlPr>
                                      <a:rPr lang="pt-BR"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0</m:t>
                                          </m:r>
                                        </m:sub>
                                      </m:sSub>
                                    </m:e>
                                  </m:mr>
                                  <m:mr>
                                    <m:e>
                                      <m:sSub>
                                        <m:sSubPr>
                                          <m:ctrlPr>
                                            <a:rPr lang="pt-BR"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e>
                                  </m:mr>
                                </m:m>
                              </m:e>
                            </m:mr>
                            <m:mr>
                              <m:e>
                                <m:m>
                                  <m:mPr>
                                    <m:mcs>
                                      <m:mc>
                                        <m:mcPr>
                                          <m:count m:val="1"/>
                                          <m:mcJc m:val="center"/>
                                        </m:mcPr>
                                      </m:mc>
                                    </m:mcs>
                                    <m:ctrlPr>
                                      <a:rPr lang="pt-BR" i="1" smtClean="0">
                                        <a:latin typeface="Cambria Math" panose="02040503050406030204" pitchFamily="18" charset="0"/>
                                      </a:rPr>
                                    </m:ctrlPr>
                                  </m:mPr>
                                  <m:mr>
                                    <m:e>
                                      <m:sSub>
                                        <m:sSubPr>
                                          <m:ctrlPr>
                                            <a:rPr lang="pt-BR"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e>
                                  </m:mr>
                                  <m:mr>
                                    <m:e>
                                      <m:m>
                                        <m:mPr>
                                          <m:mcs>
                                            <m:mc>
                                              <m:mcPr>
                                                <m:count m:val="1"/>
                                                <m:mcJc m:val="center"/>
                                              </m:mcPr>
                                            </m:mc>
                                          </m:mcs>
                                          <m:ctrlPr>
                                            <a:rPr lang="pt-BR" i="1" smtClean="0">
                                              <a:latin typeface="Cambria Math" panose="02040503050406030204" pitchFamily="18" charset="0"/>
                                            </a:rPr>
                                          </m:ctrlPr>
                                        </m:mPr>
                                        <m:mr>
                                          <m:e>
                                            <m:m>
                                              <m:mPr>
                                                <m:mcs>
                                                  <m:mc>
                                                    <m:mcPr>
                                                      <m:count m:val="1"/>
                                                      <m:mcJc m:val="center"/>
                                                    </m:mcPr>
                                                  </m:mc>
                                                </m:mcs>
                                                <m:ctrlPr>
                                                  <a:rPr lang="pt-BR" i="1" smtClean="0">
                                                    <a:latin typeface="Cambria Math" panose="02040503050406030204" pitchFamily="18" charset="0"/>
                                                  </a:rPr>
                                                </m:ctrlPr>
                                              </m:mPr>
                                              <m:mr>
                                                <m:e>
                                                  <m:sSub>
                                                    <m:sSubPr>
                                                      <m:ctrlPr>
                                                        <a:rPr lang="pt-BR"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3</m:t>
                                                      </m:r>
                                                    </m:sub>
                                                  </m:sSub>
                                                </m:e>
                                              </m:mr>
                                              <m:mr>
                                                <m:e>
                                                  <m:r>
                                                    <a:rPr lang="pt-BR" i="1" smtClean="0">
                                                      <a:latin typeface="Cambria Math" panose="02040503050406030204" pitchFamily="18" charset="0"/>
                                                    </a:rPr>
                                                    <m:t>⋮</m:t>
                                                  </m:r>
                                                </m:e>
                                              </m:mr>
                                            </m:m>
                                          </m:e>
                                        </m:mr>
                                        <m:mr>
                                          <m:e>
                                            <m:sSub>
                                              <m:sSubPr>
                                                <m:ctrlPr>
                                                  <a:rPr lang="pt-BR"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mr>
                                      </m:m>
                                    </m:e>
                                  </m:mr>
                                </m:m>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  </m:t>
                                      </m:r>
                                    </m:e>
                                    <m:e>
                                      <m:r>
                                        <a:rPr lang="en-US" b="0" i="1" smtClean="0">
                                          <a:latin typeface="Cambria Math" panose="02040503050406030204" pitchFamily="18" charset="0"/>
                                        </a:rPr>
                                        <m:t>        1         </m:t>
                                      </m:r>
                                    </m:e>
                                    <m:e>
                                      <m:r>
                                        <a:rPr lang="en-US" b="0" i="1" smtClean="0">
                                          <a:latin typeface="Cambria Math" panose="02040503050406030204" pitchFamily="18" charset="0"/>
                                        </a:rPr>
                                        <m:t>         1         </m:t>
                                      </m:r>
                                    </m:e>
                                  </m:mr>
                                  <m:mr>
                                    <m:e>
                                      <m:r>
                                        <a:rPr lang="en-US" b="0" i="1" smtClean="0">
                                          <a:latin typeface="Cambria Math" panose="02040503050406030204" pitchFamily="18" charset="0"/>
                                        </a:rPr>
                                        <m:t>1  </m:t>
                                      </m:r>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mr>
                                  <m:mr>
                                    <m:e>
                                      <m:r>
                                        <a:rPr lang="en-US" b="0" i="1" smtClean="0">
                                          <a:latin typeface="Cambria Math" panose="02040503050406030204" pitchFamily="18" charset="0"/>
                                        </a:rPr>
                                        <m:t>1  </m:t>
                                      </m:r>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8</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mr>
                                </m:m>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 </m:t>
                                      </m:r>
                                      <m:r>
                                        <a:rPr lang="en-US" b="0" i="1" smtClean="0">
                                          <a:latin typeface="Cambria Math" panose="02040503050406030204" pitchFamily="18" charset="0"/>
                                        </a:rPr>
                                        <m:t>       1          </m:t>
                                      </m:r>
                                    </m:e>
                                    <m:e>
                                      <m:r>
                                        <a:rPr lang="en-US" b="0" i="1" smtClean="0">
                                          <a:latin typeface="Cambria Math" panose="02040503050406030204" pitchFamily="18" charset="0"/>
                                        </a:rPr>
                                        <m:t>…</m:t>
                                      </m:r>
                                    </m:e>
                                    <m:e>
                                      <m:r>
                                        <a:rPr lang="en-US" b="0" i="1" smtClean="0">
                                          <a:latin typeface="Cambria Math" panose="02040503050406030204" pitchFamily="18" charset="0"/>
                                        </a:rPr>
                                        <m:t>         1           </m:t>
                                      </m:r>
                                    </m:e>
                                  </m:mr>
                                  <m:mr>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6</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e>
                                      <m:r>
                                        <a:rPr lang="en-US" b="0" i="1" smtClean="0">
                                          <a:latin typeface="Cambria Math" panose="02040503050406030204" pitchFamily="18" charset="0"/>
                                        </a:rPr>
                                        <m:t>…</m:t>
                                      </m:r>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i="1">
                                                  <a:latin typeface="Cambria Math" panose="02040503050406030204" pitchFamily="18" charset="0"/>
                                                </a:rPr>
                                                <m:t>2(</m:t>
                                              </m:r>
                                              <m:r>
                                                <a:rPr lang="en-US" b="0" i="1" smtClean="0">
                                                  <a:latin typeface="Cambria Math" panose="02040503050406030204" pitchFamily="18" charset="0"/>
                                                </a:rPr>
                                                <m:t>𝑁</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mr>
                                  <m:mr>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1</m:t>
                                              </m:r>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e>
                                      <m:r>
                                        <a:rPr lang="en-US" b="0" i="1" smtClean="0">
                                          <a:latin typeface="Cambria Math" panose="02040503050406030204" pitchFamily="18" charset="0"/>
                                        </a:rPr>
                                        <m:t>…</m:t>
                                      </m:r>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4(</m:t>
                                              </m:r>
                                              <m:r>
                                                <a:rPr lang="en-US" b="0" i="1" smtClean="0">
                                                  <a:latin typeface="Cambria Math" panose="02040503050406030204" pitchFamily="18" charset="0"/>
                                                </a:rPr>
                                                <m:t>𝑁</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mr>
                                </m:m>
                              </m:e>
                            </m:mr>
                            <m:m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  </m:t>
                                      </m:r>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6</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1</m:t>
                                              </m:r>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r>
                                        <a:rPr lang="en-US" b="0" i="1" smtClean="0">
                                          <a:latin typeface="Cambria Math" panose="02040503050406030204" pitchFamily="18" charset="0"/>
                                        </a:rPr>
                                        <m:t>1  </m:t>
                                      </m:r>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2(</m:t>
                                              </m:r>
                                              <m:r>
                                                <a:rPr lang="en-US" b="0" i="1" smtClean="0">
                                                  <a:latin typeface="Cambria Math" panose="02040503050406030204" pitchFamily="18" charset="0"/>
                                                </a:rPr>
                                                <m:t>𝑁</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4(</m:t>
                                              </m:r>
                                              <m:r>
                                                <a:rPr lang="en-US" b="0" i="1" smtClean="0">
                                                  <a:latin typeface="Cambria Math" panose="02040503050406030204" pitchFamily="18" charset="0"/>
                                                </a:rPr>
                                                <m:t>𝑁</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mr>
                                </m:m>
                              </m:e>
                              <m:e>
                                <m:m>
                                  <m:mPr>
                                    <m:mcs>
                                      <m:mc>
                                        <m:mcPr>
                                          <m:count m:val="3"/>
                                          <m:mcJc m:val="center"/>
                                        </m:mcPr>
                                      </m:mc>
                                    </m:mcs>
                                    <m:ctrlPr>
                                      <a:rPr lang="en-US" b="0" i="1" smtClean="0">
                                        <a:latin typeface="Cambria Math" panose="02040503050406030204" pitchFamily="18" charset="0"/>
                                      </a:rPr>
                                    </m:ctrlPr>
                                  </m:mPr>
                                  <m:mr>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18</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e>
                                      <m:r>
                                        <a:rPr lang="en-US" b="0" i="1" smtClean="0">
                                          <a:latin typeface="Cambria Math" panose="02040503050406030204" pitchFamily="18" charset="0"/>
                                        </a:rPr>
                                        <m:t>…</m:t>
                                      </m:r>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6(</m:t>
                                              </m:r>
                                              <m:r>
                                                <a:rPr lang="en-US" b="0" i="1" smtClean="0">
                                                  <a:latin typeface="Cambria Math" panose="02040503050406030204" pitchFamily="18" charset="0"/>
                                                </a:rPr>
                                                <m:t>𝑁</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6(</m:t>
                                              </m:r>
                                              <m:r>
                                                <a:rPr lang="en-US" b="0" i="1" smtClean="0">
                                                  <a:latin typeface="Cambria Math" panose="02040503050406030204" pitchFamily="18" charset="0"/>
                                                </a:rPr>
                                                <m:t>𝑁</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e>
                                      <m:r>
                                        <a:rPr lang="en-US" b="0" i="1" smtClean="0">
                                          <a:latin typeface="Cambria Math" panose="02040503050406030204" pitchFamily="18" charset="0"/>
                                        </a:rPr>
                                        <m:t>…</m:t>
                                      </m:r>
                                    </m:e>
                                    <m:e>
                                      <m:sSup>
                                        <m:sSupPr>
                                          <m:ctrlPr>
                                            <a:rPr lang="pt-B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i="1">
                                                  <a:latin typeface="Cambria Math" panose="02040503050406030204" pitchFamily="18" charset="0"/>
                                                </a:rPr>
                                                <m:t>2</m:t>
                                              </m:r>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−1)</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𝑁</m:t>
                                              </m:r>
                                            </m:den>
                                          </m:f>
                                        </m:sup>
                                      </m:sSup>
                                    </m:e>
                                  </m:mr>
                                </m:m>
                              </m:e>
                            </m:mr>
                          </m:m>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0</m:t>
                                          </m:r>
                                        </m:sub>
                                      </m:sSub>
                                    </m:e>
                                  </m:mr>
                                  <m:mr>
                                    <m:e>
                                      <m:sSub>
                                        <m:sSubPr>
                                          <m:ctrlPr>
                                            <a:rPr lang="pt-BR"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e>
                                  </m:mr>
                                </m:m>
                              </m:e>
                            </m:mr>
                            <m:m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2</m:t>
                                          </m:r>
                                        </m:sub>
                                      </m:sSub>
                                    </m:e>
                                  </m:mr>
                                  <m:m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smtClean="0">
                                                    <a:latin typeface="Cambria Math" panose="02040503050406030204" pitchFamily="18" charset="0"/>
                                                  </a:rPr>
                                                </m:ctrlPr>
                                              </m:mPr>
                                              <m:mr>
                                                <m:e>
                                                  <m:sSub>
                                                    <m:sSubPr>
                                                      <m:ctrlPr>
                                                        <a:rPr lang="pt-BR"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mr>
                                              <m:mr>
                                                <m:e>
                                                  <m:r>
                                                    <a:rPr lang="pt-BR" i="1" smtClean="0">
                                                      <a:latin typeface="Cambria Math" panose="02040503050406030204" pitchFamily="18" charset="0"/>
                                                    </a:rPr>
                                                    <m:t>⋮</m:t>
                                                  </m:r>
                                                </m:e>
                                              </m:mr>
                                            </m:m>
                                          </m:e>
                                        </m:mr>
                                        <m:mr>
                                          <m:e>
                                            <m:sSub>
                                              <m:sSubPr>
                                                <m:ctrlPr>
                                                  <a:rPr lang="pt-BR"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𝑁</m:t>
                                                </m:r>
                                                <m:r>
                                                  <a:rPr lang="en-US" i="1">
                                                    <a:latin typeface="Cambria Math" panose="02040503050406030204" pitchFamily="18" charset="0"/>
                                                  </a:rPr>
                                                  <m:t>−1</m:t>
                                                </m:r>
                                              </m:sub>
                                            </m:sSub>
                                          </m:e>
                                        </m:mr>
                                      </m:m>
                                    </m:e>
                                  </m:mr>
                                </m:m>
                              </m:e>
                            </m:mr>
                          </m:m>
                        </m:e>
                      </m:d>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304800" y="3962400"/>
                <a:ext cx="8610600" cy="211551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6955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and “z” domains</a:t>
            </a:r>
          </a:p>
        </p:txBody>
      </p:sp>
      <p:sp>
        <p:nvSpPr>
          <p:cNvPr id="4" name="TextBox 3"/>
          <p:cNvSpPr txBox="1"/>
          <p:nvPr/>
        </p:nvSpPr>
        <p:spPr>
          <a:xfrm>
            <a:off x="1080228" y="3556717"/>
            <a:ext cx="2109873" cy="461665"/>
          </a:xfrm>
          <a:prstGeom prst="rect">
            <a:avLst/>
          </a:prstGeom>
          <a:noFill/>
        </p:spPr>
        <p:txBody>
          <a:bodyPr wrap="none" rtlCol="0">
            <a:spAutoFit/>
          </a:bodyPr>
          <a:lstStyle/>
          <a:p>
            <a:r>
              <a:rPr lang="en-US" sz="2400" dirty="0"/>
              <a:t>f[t] = f</a:t>
            </a:r>
            <a:r>
              <a:rPr lang="en-US" sz="2400" baseline="-25000" dirty="0"/>
              <a:t>0</a:t>
            </a:r>
            <a:r>
              <a:rPr lang="en-US" sz="2400" dirty="0"/>
              <a:t>, f</a:t>
            </a:r>
            <a:r>
              <a:rPr lang="en-US" sz="2400" baseline="-25000" dirty="0"/>
              <a:t>1</a:t>
            </a:r>
            <a:r>
              <a:rPr lang="en-US" sz="2400" dirty="0"/>
              <a:t>, f</a:t>
            </a:r>
            <a:r>
              <a:rPr lang="en-US" sz="2400" baseline="-25000" dirty="0"/>
              <a:t>2</a:t>
            </a:r>
            <a:r>
              <a:rPr lang="en-US" sz="2400" dirty="0"/>
              <a:t>, …</a:t>
            </a:r>
          </a:p>
        </p:txBody>
      </p:sp>
      <p:sp>
        <p:nvSpPr>
          <p:cNvPr id="6" name="TextBox 5"/>
          <p:cNvSpPr txBox="1"/>
          <p:nvPr/>
        </p:nvSpPr>
        <p:spPr>
          <a:xfrm>
            <a:off x="1069666" y="3957935"/>
            <a:ext cx="2239716" cy="461665"/>
          </a:xfrm>
          <a:prstGeom prst="rect">
            <a:avLst/>
          </a:prstGeom>
          <a:noFill/>
        </p:spPr>
        <p:txBody>
          <a:bodyPr wrap="none" rtlCol="0">
            <a:spAutoFit/>
          </a:bodyPr>
          <a:lstStyle/>
          <a:p>
            <a:r>
              <a:rPr lang="en-US" sz="2400" dirty="0"/>
              <a:t>g[t] =g</a:t>
            </a:r>
            <a:r>
              <a:rPr lang="en-US" sz="2400" baseline="-25000" dirty="0"/>
              <a:t>0</a:t>
            </a:r>
            <a:r>
              <a:rPr lang="en-US" sz="2400" dirty="0"/>
              <a:t>, g</a:t>
            </a:r>
            <a:r>
              <a:rPr lang="en-US" sz="2400" baseline="-25000" dirty="0"/>
              <a:t>1</a:t>
            </a:r>
            <a:r>
              <a:rPr lang="en-US" sz="2400" dirty="0"/>
              <a:t>, g</a:t>
            </a:r>
            <a:r>
              <a:rPr lang="en-US" sz="2400" baseline="-25000" dirty="0"/>
              <a:t>2</a:t>
            </a:r>
            <a:r>
              <a:rPr lang="en-US" sz="2400" dirty="0"/>
              <a:t>, …</a:t>
            </a:r>
          </a:p>
        </p:txBody>
      </p:sp>
      <mc:AlternateContent xmlns:mc="http://schemas.openxmlformats.org/markup-compatibility/2006" xmlns:a14="http://schemas.microsoft.com/office/drawing/2010/main">
        <mc:Choice Requires="a14">
          <p:sp>
            <p:nvSpPr>
              <p:cNvPr id="7" name="TextBox 6"/>
              <p:cNvSpPr txBox="1"/>
              <p:nvPr/>
            </p:nvSpPr>
            <p:spPr>
              <a:xfrm>
                <a:off x="1409700" y="5185358"/>
                <a:ext cx="1412566" cy="461665"/>
              </a:xfrm>
              <a:prstGeom prst="rect">
                <a:avLst/>
              </a:prstGeom>
              <a:noFill/>
            </p:spPr>
            <p:txBody>
              <a:bodyPr wrap="none" rtlCol="0">
                <a:spAutoFit/>
              </a:bodyPr>
              <a:lstStyle/>
              <a:p>
                <a:r>
                  <a:rPr lang="en-US" sz="2400" dirty="0"/>
                  <a:t>f[t]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g[t]</a:t>
                </a:r>
              </a:p>
            </p:txBody>
          </p:sp>
        </mc:Choice>
        <mc:Fallback xmlns="">
          <p:sp>
            <p:nvSpPr>
              <p:cNvPr id="7" name="TextBox 6"/>
              <p:cNvSpPr txBox="1">
                <a:spLocks noRot="1" noChangeAspect="1" noMove="1" noResize="1" noEditPoints="1" noAdjustHandles="1" noChangeArrowheads="1" noChangeShapeType="1" noTextEdit="1"/>
              </p:cNvSpPr>
              <p:nvPr/>
            </p:nvSpPr>
            <p:spPr>
              <a:xfrm>
                <a:off x="1409700" y="5185358"/>
                <a:ext cx="1412566" cy="461665"/>
              </a:xfrm>
              <a:prstGeom prst="rect">
                <a:avLst/>
              </a:prstGeom>
              <a:blipFill>
                <a:blip r:embed="rId3"/>
                <a:stretch>
                  <a:fillRect l="-6466" t="-10667" r="-5603" b="-30667"/>
                </a:stretch>
              </a:blipFill>
            </p:spPr>
            <p:txBody>
              <a:bodyPr/>
              <a:lstStyle/>
              <a:p>
                <a:r>
                  <a:rPr lang="en-US">
                    <a:noFill/>
                  </a:rPr>
                  <a:t> </a:t>
                </a:r>
              </a:p>
            </p:txBody>
          </p:sp>
        </mc:Fallback>
      </mc:AlternateContent>
      <p:cxnSp>
        <p:nvCxnSpPr>
          <p:cNvPr id="9" name="Straight Arrow Connector 8"/>
          <p:cNvCxnSpPr/>
          <p:nvPr/>
        </p:nvCxnSpPr>
        <p:spPr>
          <a:xfrm>
            <a:off x="2148276" y="4533900"/>
            <a:ext cx="0" cy="601107"/>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9100" y="4471551"/>
            <a:ext cx="1513556" cy="523220"/>
          </a:xfrm>
          <a:prstGeom prst="rect">
            <a:avLst/>
          </a:prstGeom>
          <a:noFill/>
        </p:spPr>
        <p:txBody>
          <a:bodyPr wrap="none" rtlCol="0">
            <a:spAutoFit/>
          </a:bodyPr>
          <a:lstStyle/>
          <a:p>
            <a:r>
              <a:rPr lang="en-US" sz="2800" dirty="0">
                <a:solidFill>
                  <a:srgbClr val="0070C0"/>
                </a:solidFill>
              </a:rPr>
              <a:t>Convolve</a:t>
            </a:r>
          </a:p>
        </p:txBody>
      </p:sp>
      <p:cxnSp>
        <p:nvCxnSpPr>
          <p:cNvPr id="13" name="Straight Arrow Connector 12"/>
          <p:cNvCxnSpPr/>
          <p:nvPr/>
        </p:nvCxnSpPr>
        <p:spPr>
          <a:xfrm>
            <a:off x="4063612" y="5243322"/>
            <a:ext cx="895288"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054056" y="3783816"/>
            <a:ext cx="91440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054056" y="4191000"/>
            <a:ext cx="91440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94104" y="3257762"/>
            <a:ext cx="1656607" cy="461665"/>
          </a:xfrm>
          <a:prstGeom prst="rect">
            <a:avLst/>
          </a:prstGeom>
          <a:noFill/>
        </p:spPr>
        <p:txBody>
          <a:bodyPr wrap="none" rtlCol="0">
            <a:spAutoFit/>
          </a:bodyPr>
          <a:lstStyle/>
          <a:p>
            <a:pPr algn="ctr"/>
            <a:r>
              <a:rPr lang="en-US" sz="2400" dirty="0">
                <a:solidFill>
                  <a:srgbClr val="FF0000"/>
                </a:solidFill>
              </a:rPr>
              <a:t>Z-transform</a:t>
            </a:r>
          </a:p>
        </p:txBody>
      </p:sp>
      <p:sp>
        <p:nvSpPr>
          <p:cNvPr id="18" name="TextBox 17"/>
          <p:cNvSpPr txBox="1"/>
          <p:nvPr/>
        </p:nvSpPr>
        <p:spPr>
          <a:xfrm>
            <a:off x="6179958" y="3581400"/>
            <a:ext cx="633507" cy="461665"/>
          </a:xfrm>
          <a:prstGeom prst="rect">
            <a:avLst/>
          </a:prstGeom>
          <a:noFill/>
        </p:spPr>
        <p:txBody>
          <a:bodyPr wrap="none" rtlCol="0">
            <a:spAutoFit/>
          </a:bodyPr>
          <a:lstStyle/>
          <a:p>
            <a:r>
              <a:rPr lang="en-US" sz="2400" dirty="0"/>
              <a:t>F(z)</a:t>
            </a:r>
          </a:p>
        </p:txBody>
      </p:sp>
      <p:sp>
        <p:nvSpPr>
          <p:cNvPr id="19" name="TextBox 18"/>
          <p:cNvSpPr txBox="1"/>
          <p:nvPr/>
        </p:nvSpPr>
        <p:spPr>
          <a:xfrm>
            <a:off x="6179958" y="3979355"/>
            <a:ext cx="686406" cy="461665"/>
          </a:xfrm>
          <a:prstGeom prst="rect">
            <a:avLst/>
          </a:prstGeom>
          <a:noFill/>
        </p:spPr>
        <p:txBody>
          <a:bodyPr wrap="none" rtlCol="0">
            <a:spAutoFit/>
          </a:bodyPr>
          <a:lstStyle/>
          <a:p>
            <a:r>
              <a:rPr lang="en-US" sz="2400" dirty="0"/>
              <a:t>G(z)</a:t>
            </a:r>
          </a:p>
        </p:txBody>
      </p:sp>
      <p:sp>
        <p:nvSpPr>
          <p:cNvPr id="21" name="TextBox 20"/>
          <p:cNvSpPr txBox="1"/>
          <p:nvPr/>
        </p:nvSpPr>
        <p:spPr>
          <a:xfrm>
            <a:off x="6179958" y="5177135"/>
            <a:ext cx="1289135" cy="461665"/>
          </a:xfrm>
          <a:prstGeom prst="rect">
            <a:avLst/>
          </a:prstGeom>
          <a:noFill/>
        </p:spPr>
        <p:txBody>
          <a:bodyPr wrap="none" rtlCol="0">
            <a:spAutoFit/>
          </a:bodyPr>
          <a:lstStyle/>
          <a:p>
            <a:r>
              <a:rPr lang="en-US" sz="2400" dirty="0"/>
              <a:t>F(z)*G(z)</a:t>
            </a:r>
          </a:p>
        </p:txBody>
      </p:sp>
      <p:cxnSp>
        <p:nvCxnSpPr>
          <p:cNvPr id="22" name="Straight Arrow Connector 21"/>
          <p:cNvCxnSpPr/>
          <p:nvPr/>
        </p:nvCxnSpPr>
        <p:spPr>
          <a:xfrm>
            <a:off x="6544187" y="4434175"/>
            <a:ext cx="0" cy="60110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670047" y="4495800"/>
            <a:ext cx="1398140" cy="523220"/>
          </a:xfrm>
          <a:prstGeom prst="rect">
            <a:avLst/>
          </a:prstGeom>
          <a:noFill/>
        </p:spPr>
        <p:txBody>
          <a:bodyPr wrap="none" rtlCol="0">
            <a:spAutoFit/>
          </a:bodyPr>
          <a:lstStyle/>
          <a:p>
            <a:r>
              <a:rPr lang="en-US" sz="2800" dirty="0">
                <a:solidFill>
                  <a:srgbClr val="FF0000"/>
                </a:solidFill>
              </a:rPr>
              <a:t>Multiply</a:t>
            </a:r>
          </a:p>
        </p:txBody>
      </p:sp>
      <p:sp>
        <p:nvSpPr>
          <p:cNvPr id="24" name="TextBox 23"/>
          <p:cNvSpPr txBox="1"/>
          <p:nvPr/>
        </p:nvSpPr>
        <p:spPr>
          <a:xfrm>
            <a:off x="3743696" y="4788187"/>
            <a:ext cx="1656607" cy="461665"/>
          </a:xfrm>
          <a:prstGeom prst="rect">
            <a:avLst/>
          </a:prstGeom>
          <a:noFill/>
        </p:spPr>
        <p:txBody>
          <a:bodyPr wrap="none" rtlCol="0">
            <a:spAutoFit/>
          </a:bodyPr>
          <a:lstStyle/>
          <a:p>
            <a:pPr algn="ctr"/>
            <a:r>
              <a:rPr lang="en-US" sz="2400" dirty="0">
                <a:solidFill>
                  <a:srgbClr val="0070C0"/>
                </a:solidFill>
              </a:rPr>
              <a:t>Z-transform</a:t>
            </a:r>
          </a:p>
        </p:txBody>
      </p:sp>
      <p:sp>
        <p:nvSpPr>
          <p:cNvPr id="25" name="TextBox 24"/>
          <p:cNvSpPr txBox="1"/>
          <p:nvPr/>
        </p:nvSpPr>
        <p:spPr>
          <a:xfrm>
            <a:off x="879166" y="2567495"/>
            <a:ext cx="2374368" cy="584775"/>
          </a:xfrm>
          <a:prstGeom prst="rect">
            <a:avLst/>
          </a:prstGeom>
          <a:noFill/>
        </p:spPr>
        <p:txBody>
          <a:bodyPr wrap="none" rtlCol="0">
            <a:spAutoFit/>
          </a:bodyPr>
          <a:lstStyle/>
          <a:p>
            <a:r>
              <a:rPr lang="en-US" sz="3200" dirty="0"/>
              <a:t>Time domain</a:t>
            </a:r>
          </a:p>
        </p:txBody>
      </p:sp>
      <p:sp>
        <p:nvSpPr>
          <p:cNvPr id="26" name="TextBox 25"/>
          <p:cNvSpPr txBox="1"/>
          <p:nvPr/>
        </p:nvSpPr>
        <p:spPr>
          <a:xfrm>
            <a:off x="5981700" y="2559464"/>
            <a:ext cx="1739579" cy="584775"/>
          </a:xfrm>
          <a:prstGeom prst="rect">
            <a:avLst/>
          </a:prstGeom>
          <a:noFill/>
        </p:spPr>
        <p:txBody>
          <a:bodyPr wrap="none" rtlCol="0">
            <a:spAutoFit/>
          </a:bodyPr>
          <a:lstStyle/>
          <a:p>
            <a:r>
              <a:rPr lang="en-US" sz="3200" dirty="0"/>
              <a:t>Z domain</a:t>
            </a:r>
          </a:p>
        </p:txBody>
      </p:sp>
    </p:spTree>
    <p:extLst>
      <p:ext uri="{BB962C8B-B14F-4D97-AF65-F5344CB8AC3E}">
        <p14:creationId xmlns:p14="http://schemas.microsoft.com/office/powerpoint/2010/main" val="2910104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the Fourier transform is a special case of the z transform</a:t>
            </a:r>
          </a:p>
        </p:txBody>
      </p:sp>
      <p:sp>
        <p:nvSpPr>
          <p:cNvPr id="4" name="TextBox 3"/>
          <p:cNvSpPr txBox="1"/>
          <p:nvPr/>
        </p:nvSpPr>
        <p:spPr>
          <a:xfrm>
            <a:off x="1080228" y="3556717"/>
            <a:ext cx="2109873" cy="461665"/>
          </a:xfrm>
          <a:prstGeom prst="rect">
            <a:avLst/>
          </a:prstGeom>
          <a:noFill/>
        </p:spPr>
        <p:txBody>
          <a:bodyPr wrap="none" rtlCol="0">
            <a:spAutoFit/>
          </a:bodyPr>
          <a:lstStyle/>
          <a:p>
            <a:r>
              <a:rPr lang="en-US" sz="2400" dirty="0"/>
              <a:t>f[t] = f</a:t>
            </a:r>
            <a:r>
              <a:rPr lang="en-US" sz="2400" baseline="-25000" dirty="0"/>
              <a:t>0</a:t>
            </a:r>
            <a:r>
              <a:rPr lang="en-US" sz="2400" dirty="0"/>
              <a:t>, f</a:t>
            </a:r>
            <a:r>
              <a:rPr lang="en-US" sz="2400" baseline="-25000" dirty="0"/>
              <a:t>1</a:t>
            </a:r>
            <a:r>
              <a:rPr lang="en-US" sz="2400" dirty="0"/>
              <a:t>, f</a:t>
            </a:r>
            <a:r>
              <a:rPr lang="en-US" sz="2400" baseline="-25000" dirty="0"/>
              <a:t>2</a:t>
            </a:r>
            <a:r>
              <a:rPr lang="en-US" sz="2400" dirty="0"/>
              <a:t>, …</a:t>
            </a:r>
          </a:p>
        </p:txBody>
      </p:sp>
      <p:sp>
        <p:nvSpPr>
          <p:cNvPr id="6" name="TextBox 5"/>
          <p:cNvSpPr txBox="1"/>
          <p:nvPr/>
        </p:nvSpPr>
        <p:spPr>
          <a:xfrm>
            <a:off x="1069666" y="3957935"/>
            <a:ext cx="2170787" cy="461665"/>
          </a:xfrm>
          <a:prstGeom prst="rect">
            <a:avLst/>
          </a:prstGeom>
          <a:noFill/>
        </p:spPr>
        <p:txBody>
          <a:bodyPr wrap="none" rtlCol="0">
            <a:spAutoFit/>
          </a:bodyPr>
          <a:lstStyle/>
          <a:p>
            <a:r>
              <a:rPr lang="en-US" sz="2400" dirty="0"/>
              <a:t>g[t]=g</a:t>
            </a:r>
            <a:r>
              <a:rPr lang="en-US" sz="2400" baseline="-25000" dirty="0"/>
              <a:t>0</a:t>
            </a:r>
            <a:r>
              <a:rPr lang="en-US" sz="2400" dirty="0"/>
              <a:t>, g</a:t>
            </a:r>
            <a:r>
              <a:rPr lang="en-US" sz="2400" baseline="-25000" dirty="0"/>
              <a:t>1</a:t>
            </a:r>
            <a:r>
              <a:rPr lang="en-US" sz="2400" dirty="0"/>
              <a:t>, g</a:t>
            </a:r>
            <a:r>
              <a:rPr lang="en-US" sz="2400" baseline="-25000" dirty="0"/>
              <a:t>2</a:t>
            </a:r>
            <a:r>
              <a:rPr lang="en-US" sz="2400" dirty="0"/>
              <a:t>, …</a:t>
            </a:r>
          </a:p>
        </p:txBody>
      </p:sp>
      <mc:AlternateContent xmlns:mc="http://schemas.openxmlformats.org/markup-compatibility/2006" xmlns:a14="http://schemas.microsoft.com/office/drawing/2010/main">
        <mc:Choice Requires="a14">
          <p:sp>
            <p:nvSpPr>
              <p:cNvPr id="7" name="TextBox 6"/>
              <p:cNvSpPr txBox="1"/>
              <p:nvPr/>
            </p:nvSpPr>
            <p:spPr>
              <a:xfrm>
                <a:off x="1409700" y="5185358"/>
                <a:ext cx="1412566" cy="461665"/>
              </a:xfrm>
              <a:prstGeom prst="rect">
                <a:avLst/>
              </a:prstGeom>
              <a:noFill/>
            </p:spPr>
            <p:txBody>
              <a:bodyPr wrap="none" rtlCol="0">
                <a:spAutoFit/>
              </a:bodyPr>
              <a:lstStyle/>
              <a:p>
                <a:r>
                  <a:rPr lang="en-US" sz="2400" dirty="0"/>
                  <a:t>f[t]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g[t]</a:t>
                </a:r>
              </a:p>
            </p:txBody>
          </p:sp>
        </mc:Choice>
        <mc:Fallback xmlns="">
          <p:sp>
            <p:nvSpPr>
              <p:cNvPr id="7" name="TextBox 6"/>
              <p:cNvSpPr txBox="1">
                <a:spLocks noRot="1" noChangeAspect="1" noMove="1" noResize="1" noEditPoints="1" noAdjustHandles="1" noChangeArrowheads="1" noChangeShapeType="1" noTextEdit="1"/>
              </p:cNvSpPr>
              <p:nvPr/>
            </p:nvSpPr>
            <p:spPr>
              <a:xfrm>
                <a:off x="1409700" y="5185358"/>
                <a:ext cx="1412566" cy="461665"/>
              </a:xfrm>
              <a:prstGeom prst="rect">
                <a:avLst/>
              </a:prstGeom>
              <a:blipFill>
                <a:blip r:embed="rId3"/>
                <a:stretch>
                  <a:fillRect l="-6466" t="-10667" r="-5603" b="-30667"/>
                </a:stretch>
              </a:blipFill>
            </p:spPr>
            <p:txBody>
              <a:bodyPr/>
              <a:lstStyle/>
              <a:p>
                <a:r>
                  <a:rPr lang="en-US">
                    <a:noFill/>
                  </a:rPr>
                  <a:t> </a:t>
                </a:r>
              </a:p>
            </p:txBody>
          </p:sp>
        </mc:Fallback>
      </mc:AlternateContent>
      <p:cxnSp>
        <p:nvCxnSpPr>
          <p:cNvPr id="9" name="Straight Arrow Connector 8"/>
          <p:cNvCxnSpPr/>
          <p:nvPr/>
        </p:nvCxnSpPr>
        <p:spPr>
          <a:xfrm>
            <a:off x="2148276" y="4533900"/>
            <a:ext cx="0" cy="601107"/>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9100" y="4471551"/>
            <a:ext cx="1513556" cy="523220"/>
          </a:xfrm>
          <a:prstGeom prst="rect">
            <a:avLst/>
          </a:prstGeom>
          <a:noFill/>
        </p:spPr>
        <p:txBody>
          <a:bodyPr wrap="none" rtlCol="0">
            <a:spAutoFit/>
          </a:bodyPr>
          <a:lstStyle/>
          <a:p>
            <a:r>
              <a:rPr lang="en-US" sz="2800" dirty="0">
                <a:solidFill>
                  <a:srgbClr val="0070C0"/>
                </a:solidFill>
              </a:rPr>
              <a:t>Convolve</a:t>
            </a:r>
          </a:p>
        </p:txBody>
      </p:sp>
      <p:cxnSp>
        <p:nvCxnSpPr>
          <p:cNvPr id="13" name="Straight Arrow Connector 12"/>
          <p:cNvCxnSpPr/>
          <p:nvPr/>
        </p:nvCxnSpPr>
        <p:spPr>
          <a:xfrm>
            <a:off x="4063612" y="5243322"/>
            <a:ext cx="895288" cy="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054056" y="3783816"/>
            <a:ext cx="914400" cy="0"/>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054056" y="4191000"/>
            <a:ext cx="914400" cy="0"/>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17981" y="2895600"/>
            <a:ext cx="2386551" cy="830997"/>
          </a:xfrm>
          <a:prstGeom prst="rect">
            <a:avLst/>
          </a:prstGeom>
          <a:noFill/>
        </p:spPr>
        <p:txBody>
          <a:bodyPr wrap="none" rtlCol="0">
            <a:spAutoFit/>
          </a:bodyPr>
          <a:lstStyle/>
          <a:p>
            <a:pPr algn="ctr"/>
            <a:r>
              <a:rPr lang="en-US" sz="2400" strike="sngStrike" dirty="0">
                <a:solidFill>
                  <a:srgbClr val="FF0000"/>
                </a:solidFill>
              </a:rPr>
              <a:t>Z-transform</a:t>
            </a:r>
          </a:p>
          <a:p>
            <a:pPr algn="ctr"/>
            <a:r>
              <a:rPr lang="en-US" sz="2400" dirty="0">
                <a:solidFill>
                  <a:srgbClr val="FF0000"/>
                </a:solidFill>
              </a:rPr>
              <a:t>Fourier transform</a:t>
            </a:r>
          </a:p>
        </p:txBody>
      </p:sp>
      <p:sp>
        <p:nvSpPr>
          <p:cNvPr id="18" name="TextBox 17"/>
          <p:cNvSpPr txBox="1"/>
          <p:nvPr/>
        </p:nvSpPr>
        <p:spPr>
          <a:xfrm>
            <a:off x="6179958" y="3599150"/>
            <a:ext cx="902491" cy="461665"/>
          </a:xfrm>
          <a:prstGeom prst="rect">
            <a:avLst/>
          </a:prstGeom>
          <a:noFill/>
        </p:spPr>
        <p:txBody>
          <a:bodyPr wrap="none" rtlCol="0">
            <a:spAutoFit/>
          </a:bodyPr>
          <a:lstStyle/>
          <a:p>
            <a:r>
              <a:rPr lang="en-US" sz="2400" dirty="0"/>
              <a:t>FFT(f)</a:t>
            </a:r>
          </a:p>
        </p:txBody>
      </p:sp>
      <p:sp>
        <p:nvSpPr>
          <p:cNvPr id="19" name="TextBox 18"/>
          <p:cNvSpPr txBox="1"/>
          <p:nvPr/>
        </p:nvSpPr>
        <p:spPr>
          <a:xfrm>
            <a:off x="6179958" y="3979355"/>
            <a:ext cx="949171" cy="461665"/>
          </a:xfrm>
          <a:prstGeom prst="rect">
            <a:avLst/>
          </a:prstGeom>
          <a:noFill/>
        </p:spPr>
        <p:txBody>
          <a:bodyPr wrap="none" rtlCol="0">
            <a:spAutoFit/>
          </a:bodyPr>
          <a:lstStyle/>
          <a:p>
            <a:r>
              <a:rPr lang="en-US" sz="2400" dirty="0"/>
              <a:t>FFT(g)</a:t>
            </a:r>
          </a:p>
        </p:txBody>
      </p:sp>
      <p:sp>
        <p:nvSpPr>
          <p:cNvPr id="21" name="TextBox 20"/>
          <p:cNvSpPr txBox="1"/>
          <p:nvPr/>
        </p:nvSpPr>
        <p:spPr>
          <a:xfrm>
            <a:off x="6179958" y="5177135"/>
            <a:ext cx="1820883" cy="461665"/>
          </a:xfrm>
          <a:prstGeom prst="rect">
            <a:avLst/>
          </a:prstGeom>
          <a:noFill/>
        </p:spPr>
        <p:txBody>
          <a:bodyPr wrap="none" rtlCol="0">
            <a:spAutoFit/>
          </a:bodyPr>
          <a:lstStyle/>
          <a:p>
            <a:r>
              <a:rPr lang="en-US" sz="2400" dirty="0"/>
              <a:t>FFT(f)*FFT(g)</a:t>
            </a:r>
          </a:p>
        </p:txBody>
      </p:sp>
      <p:cxnSp>
        <p:nvCxnSpPr>
          <p:cNvPr id="22" name="Straight Arrow Connector 21"/>
          <p:cNvCxnSpPr/>
          <p:nvPr/>
        </p:nvCxnSpPr>
        <p:spPr>
          <a:xfrm>
            <a:off x="6544187" y="4434175"/>
            <a:ext cx="0" cy="60110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670047" y="4495800"/>
            <a:ext cx="1398140" cy="523220"/>
          </a:xfrm>
          <a:prstGeom prst="rect">
            <a:avLst/>
          </a:prstGeom>
          <a:noFill/>
        </p:spPr>
        <p:txBody>
          <a:bodyPr wrap="none" rtlCol="0">
            <a:spAutoFit/>
          </a:bodyPr>
          <a:lstStyle/>
          <a:p>
            <a:r>
              <a:rPr lang="en-US" sz="2800" dirty="0">
                <a:solidFill>
                  <a:srgbClr val="FF0000"/>
                </a:solidFill>
              </a:rPr>
              <a:t>Multiply</a:t>
            </a:r>
          </a:p>
        </p:txBody>
      </p:sp>
      <p:sp>
        <p:nvSpPr>
          <p:cNvPr id="24" name="TextBox 23"/>
          <p:cNvSpPr txBox="1"/>
          <p:nvPr/>
        </p:nvSpPr>
        <p:spPr>
          <a:xfrm>
            <a:off x="3317981" y="5372100"/>
            <a:ext cx="2386551" cy="830997"/>
          </a:xfrm>
          <a:prstGeom prst="rect">
            <a:avLst/>
          </a:prstGeom>
          <a:noFill/>
        </p:spPr>
        <p:txBody>
          <a:bodyPr wrap="none" rtlCol="0">
            <a:spAutoFit/>
          </a:bodyPr>
          <a:lstStyle/>
          <a:p>
            <a:pPr algn="ctr"/>
            <a:r>
              <a:rPr lang="en-US" sz="2400" strike="sngStrike" dirty="0">
                <a:solidFill>
                  <a:srgbClr val="0070C0"/>
                </a:solidFill>
              </a:rPr>
              <a:t>Z-transform</a:t>
            </a:r>
          </a:p>
          <a:p>
            <a:pPr algn="ctr"/>
            <a:r>
              <a:rPr lang="en-US" sz="2400" dirty="0">
                <a:solidFill>
                  <a:srgbClr val="0070C0"/>
                </a:solidFill>
              </a:rPr>
              <a:t>Fourier transform</a:t>
            </a:r>
          </a:p>
        </p:txBody>
      </p:sp>
      <p:sp>
        <p:nvSpPr>
          <p:cNvPr id="25" name="TextBox 24"/>
          <p:cNvSpPr txBox="1"/>
          <p:nvPr/>
        </p:nvSpPr>
        <p:spPr>
          <a:xfrm>
            <a:off x="879166" y="2567495"/>
            <a:ext cx="2374368" cy="584775"/>
          </a:xfrm>
          <a:prstGeom prst="rect">
            <a:avLst/>
          </a:prstGeom>
          <a:noFill/>
        </p:spPr>
        <p:txBody>
          <a:bodyPr wrap="none" rtlCol="0">
            <a:spAutoFit/>
          </a:bodyPr>
          <a:lstStyle/>
          <a:p>
            <a:r>
              <a:rPr lang="en-US" sz="3200" dirty="0"/>
              <a:t>Time domain</a:t>
            </a:r>
          </a:p>
        </p:txBody>
      </p:sp>
      <p:sp>
        <p:nvSpPr>
          <p:cNvPr id="26" name="TextBox 25"/>
          <p:cNvSpPr txBox="1"/>
          <p:nvPr/>
        </p:nvSpPr>
        <p:spPr>
          <a:xfrm>
            <a:off x="5493360" y="2552700"/>
            <a:ext cx="3574440" cy="584775"/>
          </a:xfrm>
          <a:prstGeom prst="rect">
            <a:avLst/>
          </a:prstGeom>
          <a:noFill/>
        </p:spPr>
        <p:txBody>
          <a:bodyPr wrap="none" rtlCol="0">
            <a:spAutoFit/>
          </a:bodyPr>
          <a:lstStyle/>
          <a:p>
            <a:r>
              <a:rPr lang="en-US" sz="3200" strike="sngStrike" dirty="0"/>
              <a:t>Z </a:t>
            </a:r>
            <a:r>
              <a:rPr lang="en-US" sz="3200" dirty="0"/>
              <a:t>Frequency domain</a:t>
            </a:r>
          </a:p>
        </p:txBody>
      </p:sp>
    </p:spTree>
    <p:extLst>
      <p:ext uri="{BB962C8B-B14F-4D97-AF65-F5344CB8AC3E}">
        <p14:creationId xmlns:p14="http://schemas.microsoft.com/office/powerpoint/2010/main" val="39200561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373155" y="5389640"/>
            <a:ext cx="1881093" cy="1499446"/>
            <a:chOff x="1605532" y="1358460"/>
            <a:chExt cx="6492903" cy="5175586"/>
          </a:xfrm>
        </p:grpSpPr>
        <p:pic>
          <p:nvPicPr>
            <p:cNvPr id="27" name="Picture 26"/>
            <p:cNvPicPr>
              <a:picLocks noChangeAspect="1"/>
            </p:cNvPicPr>
            <p:nvPr/>
          </p:nvPicPr>
          <p:blipFill rotWithShape="1">
            <a:blip r:embed="rId3" cstate="print">
              <a:extLst>
                <a:ext uri="{28A0092B-C50C-407E-A947-70E740481C1C}">
                  <a14:useLocalDpi xmlns:a14="http://schemas.microsoft.com/office/drawing/2010/main" val="0"/>
                </a:ext>
              </a:extLst>
            </a:blip>
            <a:srcRect l="9809" r="12389"/>
            <a:stretch/>
          </p:blipFill>
          <p:spPr>
            <a:xfrm>
              <a:off x="1605532" y="1358460"/>
              <a:ext cx="6492903" cy="5175586"/>
            </a:xfrm>
            <a:prstGeom prst="rect">
              <a:avLst/>
            </a:prstGeom>
          </p:spPr>
        </p:pic>
        <p:sp>
          <p:nvSpPr>
            <p:cNvPr id="28" name="Rectangle 27"/>
            <p:cNvSpPr/>
            <p:nvPr/>
          </p:nvSpPr>
          <p:spPr>
            <a:xfrm>
              <a:off x="1891886" y="1809655"/>
              <a:ext cx="3359792" cy="4175293"/>
            </a:xfrm>
            <a:prstGeom prst="rect">
              <a:avLst/>
            </a:prstGeom>
            <a:solidFill>
              <a:schemeClr val="tx1">
                <a:lumMod val="95000"/>
                <a:lumOff val="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rotWithShape="1">
          <a:blip r:embed="rId4">
            <a:extLst>
              <a:ext uri="{28A0092B-C50C-407E-A947-70E740481C1C}">
                <a14:useLocalDpi xmlns:a14="http://schemas.microsoft.com/office/drawing/2010/main" val="0"/>
              </a:ext>
            </a:extLst>
          </a:blip>
          <a:srcRect l="8333" t="54159" r="7500" b="6291"/>
          <a:stretch/>
        </p:blipFill>
        <p:spPr>
          <a:xfrm>
            <a:off x="797011" y="5661726"/>
            <a:ext cx="3535551" cy="952500"/>
          </a:xfrm>
          <a:prstGeom prst="rect">
            <a:avLst/>
          </a:prstGeom>
        </p:spPr>
      </p:pic>
      <p:pic>
        <p:nvPicPr>
          <p:cNvPr id="24" name="Picture 23"/>
          <p:cNvPicPr>
            <a:picLocks noChangeAspect="1"/>
          </p:cNvPicPr>
          <p:nvPr/>
        </p:nvPicPr>
        <p:blipFill rotWithShape="1">
          <a:blip r:embed="rId4" cstate="print">
            <a:extLst>
              <a:ext uri="{28A0092B-C50C-407E-A947-70E740481C1C}">
                <a14:useLocalDpi xmlns:a14="http://schemas.microsoft.com/office/drawing/2010/main" val="0"/>
              </a:ext>
            </a:extLst>
          </a:blip>
          <a:srcRect l="8333" t="3213" r="7500" b="49741"/>
          <a:stretch/>
        </p:blipFill>
        <p:spPr>
          <a:xfrm>
            <a:off x="1295774" y="1590170"/>
            <a:ext cx="2538024" cy="885637"/>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95883" y="2885846"/>
            <a:ext cx="1937807" cy="1431453"/>
          </a:xfrm>
          <a:prstGeom prst="rect">
            <a:avLst/>
          </a:prstGeom>
        </p:spPr>
      </p:pic>
      <p:cxnSp>
        <p:nvCxnSpPr>
          <p:cNvPr id="9" name="Straight Arrow Connector 8"/>
          <p:cNvCxnSpPr/>
          <p:nvPr/>
        </p:nvCxnSpPr>
        <p:spPr>
          <a:xfrm>
            <a:off x="2564786" y="4466193"/>
            <a:ext cx="0" cy="601107"/>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3400" y="4505980"/>
            <a:ext cx="1513556" cy="523220"/>
          </a:xfrm>
          <a:prstGeom prst="rect">
            <a:avLst/>
          </a:prstGeom>
          <a:noFill/>
        </p:spPr>
        <p:txBody>
          <a:bodyPr wrap="none" rtlCol="0">
            <a:spAutoFit/>
          </a:bodyPr>
          <a:lstStyle/>
          <a:p>
            <a:r>
              <a:rPr lang="en-US" sz="2800" dirty="0">
                <a:solidFill>
                  <a:srgbClr val="0070C0"/>
                </a:solidFill>
              </a:rPr>
              <a:t>Convolve</a:t>
            </a:r>
          </a:p>
        </p:txBody>
      </p:sp>
      <p:cxnSp>
        <p:nvCxnSpPr>
          <p:cNvPr id="11" name="Straight Arrow Connector 10"/>
          <p:cNvCxnSpPr/>
          <p:nvPr/>
        </p:nvCxnSpPr>
        <p:spPr>
          <a:xfrm>
            <a:off x="4802711" y="5389640"/>
            <a:ext cx="895288" cy="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779366" y="2044351"/>
            <a:ext cx="914400" cy="0"/>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766666" y="3657600"/>
            <a:ext cx="914400" cy="0"/>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991100" y="1676400"/>
            <a:ext cx="546945" cy="400110"/>
          </a:xfrm>
          <a:prstGeom prst="rect">
            <a:avLst/>
          </a:prstGeom>
          <a:noFill/>
        </p:spPr>
        <p:txBody>
          <a:bodyPr wrap="none" rtlCol="0">
            <a:spAutoFit/>
          </a:bodyPr>
          <a:lstStyle/>
          <a:p>
            <a:pPr algn="ctr"/>
            <a:r>
              <a:rPr lang="en-US" sz="2000" dirty="0">
                <a:solidFill>
                  <a:srgbClr val="FF0000"/>
                </a:solidFill>
              </a:rPr>
              <a:t>FFT</a:t>
            </a:r>
          </a:p>
        </p:txBody>
      </p:sp>
      <p:sp>
        <p:nvSpPr>
          <p:cNvPr id="17" name="TextBox 16"/>
          <p:cNvSpPr txBox="1"/>
          <p:nvPr/>
        </p:nvSpPr>
        <p:spPr>
          <a:xfrm>
            <a:off x="6664453" y="5143500"/>
            <a:ext cx="1298497" cy="369332"/>
          </a:xfrm>
          <a:prstGeom prst="rect">
            <a:avLst/>
          </a:prstGeom>
          <a:noFill/>
        </p:spPr>
        <p:txBody>
          <a:bodyPr wrap="none" rtlCol="0">
            <a:spAutoFit/>
          </a:bodyPr>
          <a:lstStyle/>
          <a:p>
            <a:r>
              <a:rPr lang="en-US" dirty="0"/>
              <a:t>FFT(f)FFT(g)</a:t>
            </a:r>
          </a:p>
        </p:txBody>
      </p:sp>
      <p:cxnSp>
        <p:nvCxnSpPr>
          <p:cNvPr id="18" name="Straight Arrow Connector 17"/>
          <p:cNvCxnSpPr/>
          <p:nvPr/>
        </p:nvCxnSpPr>
        <p:spPr>
          <a:xfrm>
            <a:off x="7313701" y="4442819"/>
            <a:ext cx="0" cy="60110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55360" y="4504444"/>
            <a:ext cx="1398140" cy="523220"/>
          </a:xfrm>
          <a:prstGeom prst="rect">
            <a:avLst/>
          </a:prstGeom>
          <a:noFill/>
        </p:spPr>
        <p:txBody>
          <a:bodyPr wrap="none" rtlCol="0">
            <a:spAutoFit/>
          </a:bodyPr>
          <a:lstStyle/>
          <a:p>
            <a:r>
              <a:rPr lang="en-US" sz="2800" dirty="0">
                <a:solidFill>
                  <a:srgbClr val="FF0000"/>
                </a:solidFill>
              </a:rPr>
              <a:t>Multiply</a:t>
            </a:r>
          </a:p>
        </p:txBody>
      </p:sp>
      <p:sp>
        <p:nvSpPr>
          <p:cNvPr id="20" name="TextBox 19"/>
          <p:cNvSpPr txBox="1"/>
          <p:nvPr/>
        </p:nvSpPr>
        <p:spPr>
          <a:xfrm>
            <a:off x="5015655" y="5010090"/>
            <a:ext cx="546945" cy="400110"/>
          </a:xfrm>
          <a:prstGeom prst="rect">
            <a:avLst/>
          </a:prstGeom>
          <a:noFill/>
        </p:spPr>
        <p:txBody>
          <a:bodyPr wrap="none" rtlCol="0">
            <a:spAutoFit/>
          </a:bodyPr>
          <a:lstStyle/>
          <a:p>
            <a:pPr algn="ctr"/>
            <a:r>
              <a:rPr lang="en-US" sz="2000" dirty="0">
                <a:solidFill>
                  <a:srgbClr val="0070C0"/>
                </a:solidFill>
              </a:rPr>
              <a:t>FFT</a:t>
            </a:r>
          </a:p>
        </p:txBody>
      </p:sp>
      <p:sp>
        <p:nvSpPr>
          <p:cNvPr id="21" name="TextBox 20"/>
          <p:cNvSpPr txBox="1"/>
          <p:nvPr/>
        </p:nvSpPr>
        <p:spPr>
          <a:xfrm>
            <a:off x="838200" y="152400"/>
            <a:ext cx="3191899" cy="769441"/>
          </a:xfrm>
          <a:prstGeom prst="rect">
            <a:avLst/>
          </a:prstGeom>
          <a:noFill/>
        </p:spPr>
        <p:txBody>
          <a:bodyPr wrap="none" rtlCol="0">
            <a:spAutoFit/>
          </a:bodyPr>
          <a:lstStyle/>
          <a:p>
            <a:r>
              <a:rPr lang="en-US" sz="4400" dirty="0"/>
              <a:t>Time domain</a:t>
            </a:r>
          </a:p>
        </p:txBody>
      </p:sp>
      <p:sp>
        <p:nvSpPr>
          <p:cNvPr id="22" name="TextBox 21"/>
          <p:cNvSpPr txBox="1"/>
          <p:nvPr/>
        </p:nvSpPr>
        <p:spPr>
          <a:xfrm>
            <a:off x="4762879" y="114300"/>
            <a:ext cx="4449231" cy="769441"/>
          </a:xfrm>
          <a:prstGeom prst="rect">
            <a:avLst/>
          </a:prstGeom>
          <a:noFill/>
        </p:spPr>
        <p:txBody>
          <a:bodyPr wrap="none" rtlCol="0">
            <a:spAutoFit/>
          </a:bodyPr>
          <a:lstStyle/>
          <a:p>
            <a:r>
              <a:rPr lang="en-US" sz="4400" dirty="0"/>
              <a:t>Frequency domain</a:t>
            </a:r>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2508" y="1333500"/>
            <a:ext cx="2242386" cy="1390673"/>
          </a:xfrm>
          <a:prstGeom prst="rect">
            <a:avLst/>
          </a:prstGeom>
        </p:spPr>
      </p:pic>
      <p:sp>
        <p:nvSpPr>
          <p:cNvPr id="25" name="Rectangle 24"/>
          <p:cNvSpPr/>
          <p:nvPr/>
        </p:nvSpPr>
        <p:spPr>
          <a:xfrm>
            <a:off x="6455747" y="2895600"/>
            <a:ext cx="1715908" cy="1207495"/>
          </a:xfrm>
          <a:prstGeom prst="rect">
            <a:avLst/>
          </a:prstGeom>
          <a:blipFill dpi="0" rotWithShape="1">
            <a:blip r:embed="rId6">
              <a:alphaModFix amt="8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991100" y="3333690"/>
            <a:ext cx="546945" cy="400110"/>
          </a:xfrm>
          <a:prstGeom prst="rect">
            <a:avLst/>
          </a:prstGeom>
          <a:noFill/>
        </p:spPr>
        <p:txBody>
          <a:bodyPr wrap="none" rtlCol="0">
            <a:spAutoFit/>
          </a:bodyPr>
          <a:lstStyle/>
          <a:p>
            <a:pPr algn="ctr"/>
            <a:r>
              <a:rPr lang="en-US" sz="2000" dirty="0">
                <a:solidFill>
                  <a:srgbClr val="FF0000"/>
                </a:solidFill>
              </a:rPr>
              <a:t>FFT</a:t>
            </a:r>
          </a:p>
        </p:txBody>
      </p:sp>
    </p:spTree>
    <p:extLst>
      <p:ext uri="{BB962C8B-B14F-4D97-AF65-F5344CB8AC3E}">
        <p14:creationId xmlns:p14="http://schemas.microsoft.com/office/powerpoint/2010/main" val="13245235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76200"/>
            <a:ext cx="8839200" cy="1325563"/>
          </a:xfrm>
        </p:spPr>
        <p:txBody>
          <a:bodyPr>
            <a:normAutofit/>
          </a:bodyPr>
          <a:lstStyle/>
          <a:p>
            <a:r>
              <a:rPr lang="en-US" dirty="0"/>
              <a:t>Application: “</a:t>
            </a:r>
            <a:r>
              <a:rPr lang="en-US" dirty="0" err="1"/>
              <a:t>deconvolve</a:t>
            </a:r>
            <a:r>
              <a:rPr lang="en-US" dirty="0"/>
              <a:t>” by dividing:</a:t>
            </a:r>
          </a:p>
        </p:txBody>
      </p:sp>
      <p:sp>
        <p:nvSpPr>
          <p:cNvPr id="34" name="Content Placeholder 33"/>
          <p:cNvSpPr>
            <a:spLocks noGrp="1"/>
          </p:cNvSpPr>
          <p:nvPr>
            <p:ph idx="1"/>
          </p:nvPr>
        </p:nvSpPr>
        <p:spPr>
          <a:xfrm>
            <a:off x="628650" y="1401763"/>
            <a:ext cx="7886700" cy="4775200"/>
          </a:xfrm>
        </p:spPr>
        <p:txBody>
          <a:bodyPr/>
          <a:lstStyle/>
          <a:p>
            <a:r>
              <a:rPr lang="en-US" dirty="0"/>
              <a:t>Calcium signals reflect spike trains (not directly observable) convolved with exponential decay. Need deconvolution to recover spike train.</a:t>
            </a:r>
          </a:p>
          <a:p>
            <a:endParaRPr lang="en-US" dirty="0"/>
          </a:p>
          <a:p>
            <a:endParaRPr lang="en-US" dirty="0"/>
          </a:p>
        </p:txBody>
      </p:sp>
      <p:pic>
        <p:nvPicPr>
          <p:cNvPr id="36" name="Picture 4" descr="Fast Nonnegative Deconvolution for Spike Train Inference From Population  Calcium Imaging | Journal of Neurophysiology"/>
          <p:cNvPicPr>
            <a:picLocks noChangeAspect="1" noChangeArrowheads="1"/>
          </p:cNvPicPr>
          <p:nvPr/>
        </p:nvPicPr>
        <p:blipFill rotWithShape="1">
          <a:blip r:embed="rId3">
            <a:extLst>
              <a:ext uri="{28A0092B-C50C-407E-A947-70E740481C1C}">
                <a14:useLocalDpi xmlns:a14="http://schemas.microsoft.com/office/drawing/2010/main" val="0"/>
              </a:ext>
            </a:extLst>
          </a:blip>
          <a:srcRect b="80368"/>
          <a:stretch/>
        </p:blipFill>
        <p:spPr bwMode="auto">
          <a:xfrm>
            <a:off x="3416762" y="4582807"/>
            <a:ext cx="4762500" cy="66756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Fast Nonnegative Deconvolution for Spike Train Inference From Population  Calcium Imaging | Journal of Neurophysiology"/>
          <p:cNvPicPr>
            <a:picLocks noChangeAspect="1" noChangeArrowheads="1"/>
          </p:cNvPicPr>
          <p:nvPr/>
        </p:nvPicPr>
        <p:blipFill rotWithShape="1">
          <a:blip r:embed="rId3">
            <a:extLst>
              <a:ext uri="{28A0092B-C50C-407E-A947-70E740481C1C}">
                <a14:useLocalDpi xmlns:a14="http://schemas.microsoft.com/office/drawing/2010/main" val="0"/>
              </a:ext>
            </a:extLst>
          </a:blip>
          <a:srcRect l="4793" t="20658" b="54693"/>
          <a:stretch/>
        </p:blipFill>
        <p:spPr bwMode="auto">
          <a:xfrm>
            <a:off x="457200" y="2661549"/>
            <a:ext cx="4534253" cy="8382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p:cNvPicPr>
            <a:picLocks noChangeAspect="1"/>
          </p:cNvPicPr>
          <p:nvPr/>
        </p:nvPicPr>
        <p:blipFill rotWithShape="1">
          <a:blip r:embed="rId4"/>
          <a:srcRect l="51882" t="5464" r="10471" b="32681"/>
          <a:stretch/>
        </p:blipFill>
        <p:spPr>
          <a:xfrm>
            <a:off x="5969462" y="2628900"/>
            <a:ext cx="919683" cy="862203"/>
          </a:xfrm>
          <a:prstGeom prst="rect">
            <a:avLst/>
          </a:prstGeom>
        </p:spPr>
      </p:pic>
      <mc:AlternateContent xmlns:mc="http://schemas.openxmlformats.org/markup-compatibility/2006" xmlns:a14="http://schemas.microsoft.com/office/drawing/2010/main">
        <mc:Choice Requires="a14">
          <p:sp>
            <p:nvSpPr>
              <p:cNvPr id="35" name="Rectangle 34"/>
              <p:cNvSpPr/>
              <p:nvPr/>
            </p:nvSpPr>
            <p:spPr>
              <a:xfrm>
                <a:off x="5162903" y="2895983"/>
                <a:ext cx="63510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35" name="Rectangle 34"/>
              <p:cNvSpPr>
                <a:spLocks noRot="1" noChangeAspect="1" noMove="1" noResize="1" noEditPoints="1" noAdjustHandles="1" noChangeArrowheads="1" noChangeShapeType="1" noTextEdit="1"/>
              </p:cNvSpPr>
              <p:nvPr/>
            </p:nvSpPr>
            <p:spPr>
              <a:xfrm>
                <a:off x="5162903" y="2895983"/>
                <a:ext cx="635109"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983191" y="4582807"/>
                <a:ext cx="207903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𝑛𝑜𝑖𝑠𝑒</m:t>
                      </m:r>
                      <m:r>
                        <a:rPr lang="en-US" sz="3200" b="0" i="1" smtClean="0">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40" name="Rectangle 39"/>
              <p:cNvSpPr>
                <a:spLocks noRot="1" noChangeAspect="1" noMove="1" noResize="1" noEditPoints="1" noAdjustHandles="1" noChangeArrowheads="1" noChangeShapeType="1" noTextEdit="1"/>
              </p:cNvSpPr>
              <p:nvPr/>
            </p:nvSpPr>
            <p:spPr>
              <a:xfrm>
                <a:off x="983191" y="4582807"/>
                <a:ext cx="2079031" cy="584775"/>
              </a:xfrm>
              <a:prstGeom prst="rect">
                <a:avLst/>
              </a:prstGeom>
              <a:blipFill>
                <a:blip r:embed="rId6"/>
                <a:stretch>
                  <a:fillRect/>
                </a:stretch>
              </a:blipFill>
            </p:spPr>
            <p:txBody>
              <a:bodyPr/>
              <a:lstStyle/>
              <a:p>
                <a:r>
                  <a:rPr lang="en-US">
                    <a:noFill/>
                  </a:rPr>
                  <a:t> </a:t>
                </a:r>
              </a:p>
            </p:txBody>
          </p:sp>
        </mc:Fallback>
      </mc:AlternateContent>
      <p:sp>
        <p:nvSpPr>
          <p:cNvPr id="39" name="TextBox 38"/>
          <p:cNvSpPr txBox="1"/>
          <p:nvPr/>
        </p:nvSpPr>
        <p:spPr>
          <a:xfrm>
            <a:off x="1526691" y="3450019"/>
            <a:ext cx="3147208" cy="369332"/>
          </a:xfrm>
          <a:prstGeom prst="rect">
            <a:avLst/>
          </a:prstGeom>
          <a:noFill/>
        </p:spPr>
        <p:txBody>
          <a:bodyPr wrap="none" rtlCol="0">
            <a:spAutoFit/>
          </a:bodyPr>
          <a:lstStyle/>
          <a:p>
            <a:r>
              <a:rPr lang="en-US" dirty="0">
                <a:solidFill>
                  <a:srgbClr val="FF0000"/>
                </a:solidFill>
              </a:rPr>
              <a:t>(this can’t be observed directly)</a:t>
            </a:r>
          </a:p>
        </p:txBody>
      </p:sp>
      <p:sp>
        <p:nvSpPr>
          <p:cNvPr id="42" name="TextBox 41"/>
          <p:cNvSpPr txBox="1"/>
          <p:nvPr/>
        </p:nvSpPr>
        <p:spPr>
          <a:xfrm>
            <a:off x="4914900" y="5250368"/>
            <a:ext cx="2653483" cy="369332"/>
          </a:xfrm>
          <a:prstGeom prst="rect">
            <a:avLst/>
          </a:prstGeom>
          <a:noFill/>
        </p:spPr>
        <p:txBody>
          <a:bodyPr wrap="none" rtlCol="0">
            <a:spAutoFit/>
          </a:bodyPr>
          <a:lstStyle/>
          <a:p>
            <a:r>
              <a:rPr lang="en-US" dirty="0">
                <a:solidFill>
                  <a:srgbClr val="FF0000"/>
                </a:solidFill>
              </a:rPr>
              <a:t>(this is what you measure)</a:t>
            </a:r>
          </a:p>
        </p:txBody>
      </p:sp>
    </p:spTree>
    <p:extLst>
      <p:ext uri="{BB962C8B-B14F-4D97-AF65-F5344CB8AC3E}">
        <p14:creationId xmlns:p14="http://schemas.microsoft.com/office/powerpoint/2010/main" val="14272884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76200"/>
            <a:ext cx="8839200" cy="1325563"/>
          </a:xfrm>
        </p:spPr>
        <p:txBody>
          <a:bodyPr>
            <a:normAutofit/>
          </a:bodyPr>
          <a:lstStyle/>
          <a:p>
            <a:r>
              <a:rPr lang="en-US" dirty="0"/>
              <a:t>Application: “</a:t>
            </a:r>
            <a:r>
              <a:rPr lang="en-US" dirty="0" err="1"/>
              <a:t>deconvolve</a:t>
            </a:r>
            <a:r>
              <a:rPr lang="en-US" dirty="0"/>
              <a:t>” by dividing:</a:t>
            </a:r>
          </a:p>
        </p:txBody>
      </p:sp>
      <p:sp>
        <p:nvSpPr>
          <p:cNvPr id="34" name="Content Placeholder 33"/>
          <p:cNvSpPr>
            <a:spLocks noGrp="1"/>
          </p:cNvSpPr>
          <p:nvPr>
            <p:ph idx="1"/>
          </p:nvPr>
        </p:nvSpPr>
        <p:spPr>
          <a:xfrm>
            <a:off x="628650" y="1401763"/>
            <a:ext cx="7886700" cy="4775200"/>
          </a:xfrm>
        </p:spPr>
        <p:txBody>
          <a:bodyPr/>
          <a:lstStyle/>
          <a:p>
            <a:r>
              <a:rPr lang="en-US" dirty="0"/>
              <a:t>Calcium signals reflect spike trains (not directly observable) convolved with exponential decay. Need deconvolution to recover spike train.</a:t>
            </a:r>
          </a:p>
          <a:p>
            <a:endParaRPr lang="en-US" dirty="0"/>
          </a:p>
          <a:p>
            <a:endParaRPr lang="en-US" dirty="0"/>
          </a:p>
        </p:txBody>
      </p:sp>
      <p:pic>
        <p:nvPicPr>
          <p:cNvPr id="36" name="Picture 4" descr="Fast Nonnegative Deconvolution for Spike Train Inference From Population  Calcium Imaging | Journal of Neurophysiology"/>
          <p:cNvPicPr>
            <a:picLocks noChangeAspect="1" noChangeArrowheads="1"/>
          </p:cNvPicPr>
          <p:nvPr/>
        </p:nvPicPr>
        <p:blipFill rotWithShape="1">
          <a:blip r:embed="rId3">
            <a:extLst>
              <a:ext uri="{28A0092B-C50C-407E-A947-70E740481C1C}">
                <a14:useLocalDpi xmlns:a14="http://schemas.microsoft.com/office/drawing/2010/main" val="0"/>
              </a:ext>
            </a:extLst>
          </a:blip>
          <a:srcRect b="80368"/>
          <a:stretch/>
        </p:blipFill>
        <p:spPr bwMode="auto">
          <a:xfrm>
            <a:off x="3429000" y="3120673"/>
            <a:ext cx="4762500" cy="66756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Fast Nonnegative Deconvolution for Spike Train Inference From Population  Calcium Imaging | Journal of Neurophysiology"/>
          <p:cNvPicPr>
            <a:picLocks noChangeAspect="1" noChangeArrowheads="1"/>
          </p:cNvPicPr>
          <p:nvPr/>
        </p:nvPicPr>
        <p:blipFill rotWithShape="1">
          <a:blip r:embed="rId3">
            <a:extLst>
              <a:ext uri="{28A0092B-C50C-407E-A947-70E740481C1C}">
                <a14:useLocalDpi xmlns:a14="http://schemas.microsoft.com/office/drawing/2010/main" val="0"/>
              </a:ext>
            </a:extLst>
          </a:blip>
          <a:srcRect l="4793" t="20658" b="54693"/>
          <a:stretch/>
        </p:blipFill>
        <p:spPr bwMode="auto">
          <a:xfrm>
            <a:off x="3581400" y="5527659"/>
            <a:ext cx="4534253" cy="8382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p:cNvPicPr>
            <a:picLocks noChangeAspect="1"/>
          </p:cNvPicPr>
          <p:nvPr/>
        </p:nvPicPr>
        <p:blipFill rotWithShape="1">
          <a:blip r:embed="rId4"/>
          <a:srcRect l="51882" t="5464" r="10471" b="32681"/>
          <a:stretch/>
        </p:blipFill>
        <p:spPr>
          <a:xfrm>
            <a:off x="5486211" y="4476560"/>
            <a:ext cx="919683" cy="862203"/>
          </a:xfrm>
          <a:prstGeom prst="rect">
            <a:avLst/>
          </a:prstGeom>
        </p:spPr>
      </p:pic>
      <mc:AlternateContent xmlns:mc="http://schemas.openxmlformats.org/markup-compatibility/2006" xmlns:a14="http://schemas.microsoft.com/office/drawing/2010/main">
        <mc:Choice Requires="a14">
          <p:sp>
            <p:nvSpPr>
              <p:cNvPr id="35" name="Rectangle 34"/>
              <p:cNvSpPr/>
              <p:nvPr/>
            </p:nvSpPr>
            <p:spPr>
              <a:xfrm>
                <a:off x="491165" y="4584113"/>
                <a:ext cx="2522870"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ea typeface="Cambria Math" panose="02040503050406030204" pitchFamily="18" charset="0"/>
                        </a:rPr>
                        <m:t>𝐷𝑒𝑐𝑜𝑛𝑣𝑜𝑙𝑣𝑒</m:t>
                      </m:r>
                      <m:r>
                        <a:rPr lang="en-US" sz="3200" b="0" i="1" smtClean="0">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35" name="Rectangle 34"/>
              <p:cNvSpPr>
                <a:spLocks noRot="1" noChangeAspect="1" noMove="1" noResize="1" noEditPoints="1" noAdjustHandles="1" noChangeArrowheads="1" noChangeShapeType="1" noTextEdit="1"/>
              </p:cNvSpPr>
              <p:nvPr/>
            </p:nvSpPr>
            <p:spPr>
              <a:xfrm>
                <a:off x="491165" y="4584113"/>
                <a:ext cx="2522870" cy="58477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1878541" y="3155297"/>
                <a:ext cx="166026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ea typeface="Cambria Math" panose="02040503050406030204" pitchFamily="18" charset="0"/>
                        </a:rPr>
                        <m:t>𝑛𝑜𝑖𝑠𝑒</m:t>
                      </m:r>
                      <m:r>
                        <a:rPr lang="en-US" sz="3200" b="0" i="1" smtClean="0">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40" name="Rectangle 39"/>
              <p:cNvSpPr>
                <a:spLocks noRot="1" noChangeAspect="1" noMove="1" noResize="1" noEditPoints="1" noAdjustHandles="1" noChangeArrowheads="1" noChangeShapeType="1" noTextEdit="1"/>
              </p:cNvSpPr>
              <p:nvPr/>
            </p:nvSpPr>
            <p:spPr>
              <a:xfrm>
                <a:off x="1878541" y="3155297"/>
                <a:ext cx="1660263" cy="584775"/>
              </a:xfrm>
              <a:prstGeom prst="rect">
                <a:avLst/>
              </a:prstGeom>
              <a:blipFill rotWithShape="0">
                <a:blip r:embed="rId6"/>
                <a:stretch>
                  <a:fillRect/>
                </a:stretch>
              </a:blipFill>
            </p:spPr>
            <p:txBody>
              <a:bodyPr/>
              <a:lstStyle/>
              <a:p>
                <a:r>
                  <a:rPr lang="en-US">
                    <a:noFill/>
                  </a:rPr>
                  <a:t> </a:t>
                </a:r>
              </a:p>
            </p:txBody>
          </p:sp>
        </mc:Fallback>
      </mc:AlternateContent>
      <p:sp>
        <p:nvSpPr>
          <p:cNvPr id="39" name="TextBox 38"/>
          <p:cNvSpPr txBox="1"/>
          <p:nvPr/>
        </p:nvSpPr>
        <p:spPr>
          <a:xfrm>
            <a:off x="4372449" y="6316129"/>
            <a:ext cx="3147208" cy="369332"/>
          </a:xfrm>
          <a:prstGeom prst="rect">
            <a:avLst/>
          </a:prstGeom>
          <a:noFill/>
        </p:spPr>
        <p:txBody>
          <a:bodyPr wrap="none" rtlCol="0">
            <a:spAutoFit/>
          </a:bodyPr>
          <a:lstStyle/>
          <a:p>
            <a:r>
              <a:rPr lang="en-US" dirty="0">
                <a:solidFill>
                  <a:srgbClr val="FF0000"/>
                </a:solidFill>
              </a:rPr>
              <a:t>(this can’t be observed directly)</a:t>
            </a:r>
          </a:p>
        </p:txBody>
      </p:sp>
      <p:sp>
        <p:nvSpPr>
          <p:cNvPr id="42" name="TextBox 41"/>
          <p:cNvSpPr txBox="1"/>
          <p:nvPr/>
        </p:nvSpPr>
        <p:spPr>
          <a:xfrm>
            <a:off x="3282133" y="3804197"/>
            <a:ext cx="2653483" cy="369332"/>
          </a:xfrm>
          <a:prstGeom prst="rect">
            <a:avLst/>
          </a:prstGeom>
          <a:noFill/>
        </p:spPr>
        <p:txBody>
          <a:bodyPr wrap="none" rtlCol="0">
            <a:spAutoFit/>
          </a:bodyPr>
          <a:lstStyle/>
          <a:p>
            <a:r>
              <a:rPr lang="en-US" dirty="0">
                <a:solidFill>
                  <a:srgbClr val="FF0000"/>
                </a:solidFill>
              </a:rPr>
              <a:t>(this is what you measure)</a:t>
            </a:r>
          </a:p>
        </p:txBody>
      </p:sp>
      <mc:AlternateContent xmlns:mc="http://schemas.openxmlformats.org/markup-compatibility/2006" xmlns:a14="http://schemas.microsoft.com/office/drawing/2010/main">
        <mc:Choice Requires="a14">
          <p:sp>
            <p:nvSpPr>
              <p:cNvPr id="11" name="Rectangle 10"/>
              <p:cNvSpPr/>
              <p:nvPr/>
            </p:nvSpPr>
            <p:spPr>
              <a:xfrm>
                <a:off x="1490544" y="5731354"/>
                <a:ext cx="157806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ea typeface="Cambria Math" panose="02040503050406030204" pitchFamily="18" charset="0"/>
                        </a:rPr>
                        <m:t>𝑅𝑒𝑠𝑢𝑙𝑡</m:t>
                      </m:r>
                      <m:r>
                        <a:rPr lang="en-US" sz="3200" b="0" i="1" smtClean="0">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11" name="Rectangle 10"/>
              <p:cNvSpPr>
                <a:spLocks noRot="1" noChangeAspect="1" noMove="1" noResize="1" noEditPoints="1" noAdjustHandles="1" noChangeArrowheads="1" noChangeShapeType="1" noTextEdit="1"/>
              </p:cNvSpPr>
              <p:nvPr/>
            </p:nvSpPr>
            <p:spPr>
              <a:xfrm>
                <a:off x="1490544" y="5731354"/>
                <a:ext cx="1578061" cy="584775"/>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33089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38037" y="1109312"/>
            <a:ext cx="1957587" cy="461665"/>
          </a:xfrm>
          <a:prstGeom prst="rect">
            <a:avLst/>
          </a:prstGeom>
          <a:noFill/>
        </p:spPr>
        <p:txBody>
          <a:bodyPr wrap="none" rtlCol="0">
            <a:spAutoFit/>
          </a:bodyPr>
          <a:lstStyle/>
          <a:p>
            <a:r>
              <a:rPr lang="en-US" sz="2400" dirty="0"/>
              <a:t>Calcium signal</a:t>
            </a:r>
          </a:p>
        </p:txBody>
      </p:sp>
      <p:cxnSp>
        <p:nvCxnSpPr>
          <p:cNvPr id="9" name="Straight Arrow Connector 8"/>
          <p:cNvCxnSpPr/>
          <p:nvPr/>
        </p:nvCxnSpPr>
        <p:spPr>
          <a:xfrm>
            <a:off x="2704679" y="2971800"/>
            <a:ext cx="0" cy="601107"/>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5800" y="2743200"/>
            <a:ext cx="1871282" cy="954107"/>
          </a:xfrm>
          <a:prstGeom prst="rect">
            <a:avLst/>
          </a:prstGeom>
          <a:noFill/>
        </p:spPr>
        <p:txBody>
          <a:bodyPr wrap="none" rtlCol="0">
            <a:spAutoFit/>
          </a:bodyPr>
          <a:lstStyle/>
          <a:p>
            <a:pPr algn="ctr"/>
            <a:r>
              <a:rPr lang="en-US" sz="2800" dirty="0" err="1">
                <a:solidFill>
                  <a:srgbClr val="0070C0"/>
                </a:solidFill>
              </a:rPr>
              <a:t>Deconvolve</a:t>
            </a:r>
            <a:endParaRPr lang="en-US" sz="2800" dirty="0">
              <a:solidFill>
                <a:srgbClr val="0070C0"/>
              </a:solidFill>
            </a:endParaRPr>
          </a:p>
          <a:p>
            <a:pPr algn="ctr"/>
            <a:r>
              <a:rPr lang="en-US" sz="2800" dirty="0">
                <a:solidFill>
                  <a:srgbClr val="0070C0"/>
                </a:solidFill>
              </a:rPr>
              <a:t>(hard)</a:t>
            </a:r>
          </a:p>
        </p:txBody>
      </p:sp>
      <p:cxnSp>
        <p:nvCxnSpPr>
          <p:cNvPr id="18" name="Straight Arrow Connector 17"/>
          <p:cNvCxnSpPr/>
          <p:nvPr/>
        </p:nvCxnSpPr>
        <p:spPr>
          <a:xfrm>
            <a:off x="7270563" y="2865993"/>
            <a:ext cx="0" cy="60110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440426" y="2749485"/>
            <a:ext cx="1098378" cy="954107"/>
          </a:xfrm>
          <a:prstGeom prst="rect">
            <a:avLst/>
          </a:prstGeom>
          <a:noFill/>
        </p:spPr>
        <p:txBody>
          <a:bodyPr wrap="none" rtlCol="0">
            <a:spAutoFit/>
          </a:bodyPr>
          <a:lstStyle/>
          <a:p>
            <a:pPr algn="ctr"/>
            <a:r>
              <a:rPr lang="en-US" sz="2800" dirty="0">
                <a:solidFill>
                  <a:srgbClr val="FF0000"/>
                </a:solidFill>
              </a:rPr>
              <a:t>Divide</a:t>
            </a:r>
          </a:p>
          <a:p>
            <a:pPr algn="ctr"/>
            <a:r>
              <a:rPr lang="en-US" sz="2800" dirty="0">
                <a:solidFill>
                  <a:srgbClr val="FF0000"/>
                </a:solidFill>
              </a:rPr>
              <a:t>(easy)</a:t>
            </a:r>
          </a:p>
        </p:txBody>
      </p:sp>
      <p:sp>
        <p:nvSpPr>
          <p:cNvPr id="21" name="TextBox 20"/>
          <p:cNvSpPr txBox="1"/>
          <p:nvPr/>
        </p:nvSpPr>
        <p:spPr>
          <a:xfrm>
            <a:off x="762000" y="266700"/>
            <a:ext cx="2914580" cy="707886"/>
          </a:xfrm>
          <a:prstGeom prst="rect">
            <a:avLst/>
          </a:prstGeom>
          <a:noFill/>
        </p:spPr>
        <p:txBody>
          <a:bodyPr wrap="none" rtlCol="0">
            <a:spAutoFit/>
          </a:bodyPr>
          <a:lstStyle/>
          <a:p>
            <a:r>
              <a:rPr lang="en-US" sz="4000" dirty="0"/>
              <a:t>Time domain</a:t>
            </a:r>
          </a:p>
        </p:txBody>
      </p:sp>
      <p:sp>
        <p:nvSpPr>
          <p:cNvPr id="22" name="TextBox 21"/>
          <p:cNvSpPr txBox="1"/>
          <p:nvPr/>
        </p:nvSpPr>
        <p:spPr>
          <a:xfrm>
            <a:off x="5067300" y="228600"/>
            <a:ext cx="4057201" cy="707886"/>
          </a:xfrm>
          <a:prstGeom prst="rect">
            <a:avLst/>
          </a:prstGeom>
          <a:noFill/>
        </p:spPr>
        <p:txBody>
          <a:bodyPr wrap="none" rtlCol="0">
            <a:spAutoFit/>
          </a:bodyPr>
          <a:lstStyle/>
          <a:p>
            <a:r>
              <a:rPr lang="en-US" sz="4000" dirty="0"/>
              <a:t>Frequency domain</a:t>
            </a:r>
          </a:p>
        </p:txBody>
      </p:sp>
      <p:grpSp>
        <p:nvGrpSpPr>
          <p:cNvPr id="5" name="Group 4"/>
          <p:cNvGrpSpPr/>
          <p:nvPr/>
        </p:nvGrpSpPr>
        <p:grpSpPr>
          <a:xfrm>
            <a:off x="705632" y="5586842"/>
            <a:ext cx="8130245" cy="983987"/>
            <a:chOff x="201798" y="1595340"/>
            <a:chExt cx="8130245" cy="983987"/>
          </a:xfrm>
        </p:grpSpPr>
        <p:sp>
          <p:nvSpPr>
            <p:cNvPr id="6" name="TextBox 5"/>
            <p:cNvSpPr txBox="1"/>
            <p:nvPr/>
          </p:nvSpPr>
          <p:spPr>
            <a:xfrm>
              <a:off x="201798" y="1847790"/>
              <a:ext cx="4620881" cy="461665"/>
            </a:xfrm>
            <a:prstGeom prst="rect">
              <a:avLst/>
            </a:prstGeom>
            <a:noFill/>
          </p:spPr>
          <p:txBody>
            <a:bodyPr wrap="none" rtlCol="0">
              <a:spAutoFit/>
            </a:bodyPr>
            <a:lstStyle/>
            <a:p>
              <a:pPr algn="ctr"/>
              <a:r>
                <a:rPr lang="en-US" sz="2400" dirty="0"/>
                <a:t>Spike train (not observable directly)</a:t>
              </a:r>
            </a:p>
          </p:txBody>
        </p:sp>
        <p:cxnSp>
          <p:nvCxnSpPr>
            <p:cNvPr id="12" name="Straight Arrow Connector 11"/>
            <p:cNvCxnSpPr/>
            <p:nvPr/>
          </p:nvCxnSpPr>
          <p:spPr>
            <a:xfrm>
              <a:off x="4986867" y="2044351"/>
              <a:ext cx="914400" cy="0"/>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98601" y="1676400"/>
              <a:ext cx="546945" cy="400110"/>
            </a:xfrm>
            <a:prstGeom prst="rect">
              <a:avLst/>
            </a:prstGeom>
            <a:noFill/>
          </p:spPr>
          <p:txBody>
            <a:bodyPr wrap="none" rtlCol="0">
              <a:spAutoFit/>
            </a:bodyPr>
            <a:lstStyle/>
            <a:p>
              <a:pPr algn="ctr"/>
              <a:r>
                <a:rPr lang="en-US" sz="2000" dirty="0">
                  <a:solidFill>
                    <a:srgbClr val="FF0000"/>
                  </a:solidFill>
                </a:rPr>
                <a:t>FFT</a:t>
              </a:r>
            </a:p>
          </p:txBody>
        </p:sp>
        <mc:AlternateContent xmlns:mc="http://schemas.openxmlformats.org/markup-compatibility/2006" xmlns:a14="http://schemas.microsoft.com/office/drawing/2010/main">
          <mc:Choice Requires="a14">
            <p:sp>
              <p:nvSpPr>
                <p:cNvPr id="4" name="TextBox 3"/>
                <p:cNvSpPr txBox="1"/>
                <p:nvPr/>
              </p:nvSpPr>
              <p:spPr>
                <a:xfrm>
                  <a:off x="5999738" y="1595340"/>
                  <a:ext cx="2332305" cy="9839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𝐹𝐹𝑇</m:t>
                            </m:r>
                            <m:r>
                              <a:rPr lang="en-US" sz="2800" b="0" i="1" smtClean="0">
                                <a:latin typeface="Cambria Math" panose="02040503050406030204" pitchFamily="18" charset="0"/>
                              </a:rPr>
                              <m:t>_</m:t>
                            </m:r>
                            <m:r>
                              <a:rPr lang="en-US" sz="2800" b="0" i="1" smtClean="0">
                                <a:latin typeface="Cambria Math" panose="02040503050406030204" pitchFamily="18" charset="0"/>
                              </a:rPr>
                              <m:t>𝑐𝑎𝑙𝑐𝑖𝑢𝑚</m:t>
                            </m:r>
                          </m:num>
                          <m:den>
                            <m:r>
                              <a:rPr lang="en-US" sz="2800" b="0" i="1" smtClean="0">
                                <a:latin typeface="Cambria Math" panose="02040503050406030204" pitchFamily="18" charset="0"/>
                              </a:rPr>
                              <m:t>𝐹𝐹𝑇</m:t>
                            </m:r>
                            <m:r>
                              <a:rPr lang="en-US" sz="2800" b="0" i="1" smtClean="0">
                                <a:latin typeface="Cambria Math" panose="02040503050406030204" pitchFamily="18" charset="0"/>
                              </a:rPr>
                              <m:t>_</m:t>
                            </m:r>
                            <m:r>
                              <a:rPr lang="en-US" sz="2800" b="0" i="1" smtClean="0">
                                <a:latin typeface="Cambria Math" panose="02040503050406030204" pitchFamily="18" charset="0"/>
                              </a:rPr>
                              <m:t>𝑑𝑒𝑐𝑎𝑦</m:t>
                            </m:r>
                          </m:den>
                        </m:f>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5999738" y="1595340"/>
                  <a:ext cx="2332305" cy="983987"/>
                </a:xfrm>
                <a:prstGeom prst="rect">
                  <a:avLst/>
                </a:prstGeom>
                <a:blipFill>
                  <a:blip r:embed="rId3"/>
                  <a:stretch>
                    <a:fillRect/>
                  </a:stretch>
                </a:blipFill>
              </p:spPr>
              <p:txBody>
                <a:bodyPr/>
                <a:lstStyle/>
                <a:p>
                  <a:r>
                    <a:rPr lang="en-US">
                      <a:noFill/>
                    </a:rPr>
                    <a:t> </a:t>
                  </a:r>
                </a:p>
              </p:txBody>
            </p:sp>
          </mc:Fallback>
        </mc:AlternateContent>
      </p:grpSp>
      <p:cxnSp>
        <p:nvCxnSpPr>
          <p:cNvPr id="11" name="Straight Arrow Connector 10"/>
          <p:cNvCxnSpPr/>
          <p:nvPr/>
        </p:nvCxnSpPr>
        <p:spPr>
          <a:xfrm>
            <a:off x="5526746" y="1931417"/>
            <a:ext cx="895288" cy="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853988" y="1570977"/>
            <a:ext cx="1981889" cy="523220"/>
          </a:xfrm>
          <a:prstGeom prst="rect">
            <a:avLst/>
          </a:prstGeom>
          <a:noFill/>
        </p:spPr>
        <p:txBody>
          <a:bodyPr wrap="none" rtlCol="0">
            <a:spAutoFit/>
          </a:bodyPr>
          <a:lstStyle/>
          <a:p>
            <a:r>
              <a:rPr lang="en-US" sz="2800" i="1" dirty="0" err="1"/>
              <a:t>FFT_calcium</a:t>
            </a:r>
            <a:endParaRPr lang="en-US" sz="2800" i="1" dirty="0"/>
          </a:p>
        </p:txBody>
      </p:sp>
      <p:sp>
        <p:nvSpPr>
          <p:cNvPr id="20" name="TextBox 19"/>
          <p:cNvSpPr txBox="1"/>
          <p:nvPr/>
        </p:nvSpPr>
        <p:spPr>
          <a:xfrm>
            <a:off x="5739690" y="1551867"/>
            <a:ext cx="546945" cy="400110"/>
          </a:xfrm>
          <a:prstGeom prst="rect">
            <a:avLst/>
          </a:prstGeom>
          <a:noFill/>
        </p:spPr>
        <p:txBody>
          <a:bodyPr wrap="none" rtlCol="0">
            <a:spAutoFit/>
          </a:bodyPr>
          <a:lstStyle/>
          <a:p>
            <a:pPr algn="ctr"/>
            <a:r>
              <a:rPr lang="en-US" sz="2000" dirty="0">
                <a:solidFill>
                  <a:srgbClr val="0070C0"/>
                </a:solidFill>
              </a:rPr>
              <a:t>FFT</a:t>
            </a:r>
          </a:p>
        </p:txBody>
      </p:sp>
      <p:pic>
        <p:nvPicPr>
          <p:cNvPr id="1028" name="Picture 4" descr="Fast Nonnegative Deconvolution for Spike Train Inference From Population  Calcium Imaging | Journal of Neurophysiology"/>
          <p:cNvPicPr>
            <a:picLocks noChangeAspect="1" noChangeArrowheads="1"/>
          </p:cNvPicPr>
          <p:nvPr/>
        </p:nvPicPr>
        <p:blipFill rotWithShape="1">
          <a:blip r:embed="rId4">
            <a:extLst>
              <a:ext uri="{28A0092B-C50C-407E-A947-70E740481C1C}">
                <a14:useLocalDpi xmlns:a14="http://schemas.microsoft.com/office/drawing/2010/main" val="0"/>
              </a:ext>
            </a:extLst>
          </a:blip>
          <a:srcRect l="18400" b="80368"/>
          <a:stretch/>
        </p:blipFill>
        <p:spPr bwMode="auto">
          <a:xfrm>
            <a:off x="1409700" y="1733091"/>
            <a:ext cx="3886200" cy="667561"/>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2525578" y="4003838"/>
            <a:ext cx="5997138" cy="1210554"/>
            <a:chOff x="2024916" y="3818646"/>
            <a:chExt cx="5997138" cy="1210554"/>
          </a:xfrm>
        </p:grpSpPr>
        <p:cxnSp>
          <p:nvCxnSpPr>
            <p:cNvPr id="13" name="Straight Arrow Connector 12"/>
            <p:cNvCxnSpPr/>
            <p:nvPr/>
          </p:nvCxnSpPr>
          <p:spPr>
            <a:xfrm>
              <a:off x="4974167" y="4357962"/>
              <a:ext cx="914400" cy="0"/>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98601" y="4034052"/>
              <a:ext cx="546945" cy="400110"/>
            </a:xfrm>
            <a:prstGeom prst="rect">
              <a:avLst/>
            </a:prstGeom>
            <a:noFill/>
          </p:spPr>
          <p:txBody>
            <a:bodyPr wrap="none" rtlCol="0">
              <a:spAutoFit/>
            </a:bodyPr>
            <a:lstStyle/>
            <a:p>
              <a:pPr algn="ctr"/>
              <a:r>
                <a:rPr lang="en-US" sz="2000" dirty="0">
                  <a:solidFill>
                    <a:srgbClr val="FF0000"/>
                  </a:solidFill>
                </a:rPr>
                <a:t>FFT</a:t>
              </a:r>
            </a:p>
          </p:txBody>
        </p:sp>
        <p:sp>
          <p:nvSpPr>
            <p:cNvPr id="30" name="TextBox 29"/>
            <p:cNvSpPr txBox="1"/>
            <p:nvPr/>
          </p:nvSpPr>
          <p:spPr>
            <a:xfrm>
              <a:off x="6309726" y="4134523"/>
              <a:ext cx="1712328" cy="523220"/>
            </a:xfrm>
            <a:prstGeom prst="rect">
              <a:avLst/>
            </a:prstGeom>
            <a:noFill/>
          </p:spPr>
          <p:txBody>
            <a:bodyPr wrap="none" rtlCol="0">
              <a:spAutoFit/>
            </a:bodyPr>
            <a:lstStyle/>
            <a:p>
              <a:pPr algn="ctr"/>
              <a:r>
                <a:rPr lang="en-US" sz="2800" i="1" dirty="0" err="1"/>
                <a:t>FFT_decay</a:t>
              </a:r>
              <a:endParaRPr lang="en-US" sz="2800" i="1" dirty="0"/>
            </a:p>
          </p:txBody>
        </p:sp>
        <p:pic>
          <p:nvPicPr>
            <p:cNvPr id="31" name="Picture 30"/>
            <p:cNvPicPr>
              <a:picLocks noChangeAspect="1"/>
            </p:cNvPicPr>
            <p:nvPr/>
          </p:nvPicPr>
          <p:blipFill rotWithShape="1">
            <a:blip r:embed="rId5"/>
            <a:srcRect l="51882" t="5464" r="10471" b="32681"/>
            <a:stretch/>
          </p:blipFill>
          <p:spPr>
            <a:xfrm>
              <a:off x="2024916" y="3818646"/>
              <a:ext cx="1291258" cy="1210554"/>
            </a:xfrm>
            <a:prstGeom prst="rect">
              <a:avLst/>
            </a:prstGeom>
          </p:spPr>
        </p:pic>
      </p:grpSp>
      <mc:AlternateContent xmlns:mc="http://schemas.openxmlformats.org/markup-compatibility/2006" xmlns:a14="http://schemas.microsoft.com/office/drawing/2010/main">
        <mc:Choice Requires="a14">
          <p:sp>
            <p:nvSpPr>
              <p:cNvPr id="24" name="Rectangle 23"/>
              <p:cNvSpPr/>
              <p:nvPr/>
            </p:nvSpPr>
            <p:spPr>
              <a:xfrm>
                <a:off x="-74673" y="1805261"/>
                <a:ext cx="147617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𝑛𝑜𝑖𝑠𝑒</m:t>
                      </m:r>
                      <m:r>
                        <a:rPr lang="en-US" sz="2800" b="0" i="1"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24" name="Rectangle 23"/>
              <p:cNvSpPr>
                <a:spLocks noRot="1" noChangeAspect="1" noMove="1" noResize="1" noEditPoints="1" noAdjustHandles="1" noChangeArrowheads="1" noChangeShapeType="1" noTextEdit="1"/>
              </p:cNvSpPr>
              <p:nvPr/>
            </p:nvSpPr>
            <p:spPr>
              <a:xfrm>
                <a:off x="-74673" y="1805261"/>
                <a:ext cx="1476173" cy="523220"/>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251137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p:cNvCxnSpPr/>
          <p:nvPr/>
        </p:nvCxnSpPr>
        <p:spPr>
          <a:xfrm>
            <a:off x="7620000" y="2980293"/>
            <a:ext cx="0" cy="60110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38900" y="2765264"/>
            <a:ext cx="1098378" cy="523220"/>
          </a:xfrm>
          <a:prstGeom prst="rect">
            <a:avLst/>
          </a:prstGeom>
          <a:noFill/>
        </p:spPr>
        <p:txBody>
          <a:bodyPr wrap="none" rtlCol="0">
            <a:spAutoFit/>
          </a:bodyPr>
          <a:lstStyle/>
          <a:p>
            <a:pPr algn="ctr"/>
            <a:r>
              <a:rPr lang="en-US" sz="2800" dirty="0">
                <a:solidFill>
                  <a:srgbClr val="FF0000"/>
                </a:solidFill>
              </a:rPr>
              <a:t>Divide</a:t>
            </a:r>
          </a:p>
        </p:txBody>
      </p:sp>
      <p:sp>
        <p:nvSpPr>
          <p:cNvPr id="22" name="TextBox 21"/>
          <p:cNvSpPr txBox="1"/>
          <p:nvPr/>
        </p:nvSpPr>
        <p:spPr>
          <a:xfrm>
            <a:off x="5067300" y="228600"/>
            <a:ext cx="4057201" cy="707886"/>
          </a:xfrm>
          <a:prstGeom prst="rect">
            <a:avLst/>
          </a:prstGeom>
          <a:noFill/>
        </p:spPr>
        <p:txBody>
          <a:bodyPr wrap="none" rtlCol="0">
            <a:spAutoFit/>
          </a:bodyPr>
          <a:lstStyle/>
          <a:p>
            <a:r>
              <a:rPr lang="en-US" sz="4000" dirty="0"/>
              <a:t>Frequency domain</a:t>
            </a:r>
          </a:p>
        </p:txBody>
      </p:sp>
      <mc:AlternateContent xmlns:mc="http://schemas.openxmlformats.org/markup-compatibility/2006" xmlns:a14="http://schemas.microsoft.com/office/drawing/2010/main">
        <mc:Choice Requires="a14">
          <p:sp>
            <p:nvSpPr>
              <p:cNvPr id="4" name="TextBox 3"/>
              <p:cNvSpPr txBox="1"/>
              <p:nvPr/>
            </p:nvSpPr>
            <p:spPr>
              <a:xfrm>
                <a:off x="6503572" y="5586842"/>
                <a:ext cx="2332305" cy="9839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solidFill>
                                <a:schemeClr val="bg1">
                                  <a:lumMod val="65000"/>
                                </a:schemeClr>
                              </a:solidFill>
                              <a:latin typeface="Cambria Math" panose="02040503050406030204" pitchFamily="18" charset="0"/>
                            </a:rPr>
                          </m:ctrlPr>
                        </m:fPr>
                        <m:num>
                          <m:r>
                            <a:rPr lang="en-US" sz="2800" b="0" i="1" smtClean="0">
                              <a:solidFill>
                                <a:schemeClr val="bg1">
                                  <a:lumMod val="65000"/>
                                </a:schemeClr>
                              </a:solidFill>
                              <a:latin typeface="Cambria Math" panose="02040503050406030204" pitchFamily="18" charset="0"/>
                            </a:rPr>
                            <m:t>𝐹𝐹𝑇</m:t>
                          </m:r>
                          <m:r>
                            <a:rPr lang="en-US" sz="2800" b="0" i="1" smtClean="0">
                              <a:solidFill>
                                <a:schemeClr val="bg1">
                                  <a:lumMod val="65000"/>
                                </a:schemeClr>
                              </a:solidFill>
                              <a:latin typeface="Cambria Math" panose="02040503050406030204" pitchFamily="18" charset="0"/>
                            </a:rPr>
                            <m:t>_</m:t>
                          </m:r>
                          <m:r>
                            <a:rPr lang="en-US" sz="2800" b="0" i="1" smtClean="0">
                              <a:solidFill>
                                <a:schemeClr val="bg1">
                                  <a:lumMod val="65000"/>
                                </a:schemeClr>
                              </a:solidFill>
                              <a:latin typeface="Cambria Math" panose="02040503050406030204" pitchFamily="18" charset="0"/>
                            </a:rPr>
                            <m:t>𝑐𝑎𝑙𝑐𝑖𝑢𝑚</m:t>
                          </m:r>
                        </m:num>
                        <m:den>
                          <m:r>
                            <a:rPr lang="en-US" sz="2800" b="0" i="1" smtClean="0">
                              <a:solidFill>
                                <a:schemeClr val="bg1">
                                  <a:lumMod val="65000"/>
                                </a:schemeClr>
                              </a:solidFill>
                              <a:latin typeface="Cambria Math" panose="02040503050406030204" pitchFamily="18" charset="0"/>
                            </a:rPr>
                            <m:t>𝐹𝐹𝑇</m:t>
                          </m:r>
                          <m:r>
                            <a:rPr lang="en-US" sz="2800" b="0" i="1" smtClean="0">
                              <a:solidFill>
                                <a:schemeClr val="bg1">
                                  <a:lumMod val="65000"/>
                                </a:schemeClr>
                              </a:solidFill>
                              <a:latin typeface="Cambria Math" panose="02040503050406030204" pitchFamily="18" charset="0"/>
                            </a:rPr>
                            <m:t>_</m:t>
                          </m:r>
                          <m:r>
                            <a:rPr lang="en-US" sz="2800" b="0" i="1" smtClean="0">
                              <a:solidFill>
                                <a:schemeClr val="bg1">
                                  <a:lumMod val="65000"/>
                                </a:schemeClr>
                              </a:solidFill>
                              <a:latin typeface="Cambria Math" panose="02040503050406030204" pitchFamily="18" charset="0"/>
                            </a:rPr>
                            <m:t>𝑑𝑒𝑐𝑎𝑦</m:t>
                          </m:r>
                        </m:den>
                      </m:f>
                    </m:oMath>
                  </m:oMathPara>
                </a14:m>
                <a:endParaRPr lang="en-US" sz="2800" dirty="0">
                  <a:solidFill>
                    <a:schemeClr val="bg1">
                      <a:lumMod val="65000"/>
                    </a:schemeClr>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503572" y="5586842"/>
                <a:ext cx="2332305" cy="983987"/>
              </a:xfrm>
              <a:prstGeom prst="rect">
                <a:avLst/>
              </a:prstGeom>
              <a:blipFill rotWithShape="0">
                <a:blip r:embed="rId3"/>
                <a:stretch>
                  <a:fillRect/>
                </a:stretch>
              </a:blipFill>
            </p:spPr>
            <p:txBody>
              <a:bodyPr/>
              <a:lstStyle/>
              <a:p>
                <a:r>
                  <a:rPr lang="en-US">
                    <a:noFill/>
                  </a:rPr>
                  <a:t> </a:t>
                </a:r>
              </a:p>
            </p:txBody>
          </p:sp>
        </mc:Fallback>
      </mc:AlternateContent>
      <p:sp>
        <p:nvSpPr>
          <p:cNvPr id="17" name="TextBox 16"/>
          <p:cNvSpPr txBox="1"/>
          <p:nvPr/>
        </p:nvSpPr>
        <p:spPr>
          <a:xfrm>
            <a:off x="6853988" y="1570977"/>
            <a:ext cx="1981889" cy="523220"/>
          </a:xfrm>
          <a:prstGeom prst="rect">
            <a:avLst/>
          </a:prstGeom>
          <a:noFill/>
        </p:spPr>
        <p:txBody>
          <a:bodyPr wrap="none" rtlCol="0">
            <a:spAutoFit/>
          </a:bodyPr>
          <a:lstStyle/>
          <a:p>
            <a:r>
              <a:rPr lang="en-US" sz="2800" i="1" dirty="0" err="1">
                <a:solidFill>
                  <a:schemeClr val="bg1">
                    <a:lumMod val="65000"/>
                  </a:schemeClr>
                </a:solidFill>
              </a:rPr>
              <a:t>FFT_calcium</a:t>
            </a:r>
            <a:endParaRPr lang="en-US" sz="2800" i="1" dirty="0">
              <a:solidFill>
                <a:schemeClr val="bg1">
                  <a:lumMod val="65000"/>
                </a:schemeClr>
              </a:solidFill>
            </a:endParaRPr>
          </a:p>
        </p:txBody>
      </p:sp>
      <p:pic>
        <p:nvPicPr>
          <p:cNvPr id="2" name="Picture 1"/>
          <p:cNvPicPr>
            <a:picLocks noChangeAspect="1"/>
          </p:cNvPicPr>
          <p:nvPr/>
        </p:nvPicPr>
        <p:blipFill rotWithShape="1">
          <a:blip r:embed="rId4"/>
          <a:srcRect l="60000" t="74115" r="9333" b="5318"/>
          <a:stretch/>
        </p:blipFill>
        <p:spPr>
          <a:xfrm>
            <a:off x="6783094" y="4092767"/>
            <a:ext cx="1752600" cy="1104900"/>
          </a:xfrm>
          <a:prstGeom prst="rect">
            <a:avLst/>
          </a:prstGeom>
        </p:spPr>
      </p:pic>
      <p:sp>
        <p:nvSpPr>
          <p:cNvPr id="7" name="Title 6"/>
          <p:cNvSpPr>
            <a:spLocks noGrp="1"/>
          </p:cNvSpPr>
          <p:nvPr>
            <p:ph type="title"/>
          </p:nvPr>
        </p:nvSpPr>
        <p:spPr/>
        <p:txBody>
          <a:bodyPr/>
          <a:lstStyle/>
          <a:p>
            <a:r>
              <a:rPr lang="en-US" dirty="0"/>
              <a:t>A problem …</a:t>
            </a:r>
          </a:p>
        </p:txBody>
      </p:sp>
      <p:sp>
        <p:nvSpPr>
          <p:cNvPr id="16" name="TextBox 15"/>
          <p:cNvSpPr txBox="1"/>
          <p:nvPr/>
        </p:nvSpPr>
        <p:spPr>
          <a:xfrm>
            <a:off x="838200" y="2705100"/>
            <a:ext cx="3807389" cy="369332"/>
          </a:xfrm>
          <a:prstGeom prst="rect">
            <a:avLst/>
          </a:prstGeom>
          <a:noFill/>
        </p:spPr>
        <p:txBody>
          <a:bodyPr wrap="none" rtlCol="0">
            <a:spAutoFit/>
          </a:bodyPr>
          <a:lstStyle/>
          <a:p>
            <a:r>
              <a:rPr lang="en-US" dirty="0"/>
              <a:t>Might end up dividing by 0, or nearly 0</a:t>
            </a:r>
          </a:p>
        </p:txBody>
      </p:sp>
    </p:spTree>
    <p:extLst>
      <p:ext uri="{BB962C8B-B14F-4D97-AF65-F5344CB8AC3E}">
        <p14:creationId xmlns:p14="http://schemas.microsoft.com/office/powerpoint/2010/main" val="506457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Weiner deconvolution</a:t>
            </a:r>
          </a:p>
        </p:txBody>
      </p:sp>
      <p:pic>
        <p:nvPicPr>
          <p:cNvPr id="3" name="Picture 2"/>
          <p:cNvPicPr>
            <a:picLocks noChangeAspect="1"/>
          </p:cNvPicPr>
          <p:nvPr/>
        </p:nvPicPr>
        <p:blipFill>
          <a:blip r:embed="rId3"/>
          <a:stretch>
            <a:fillRect/>
          </a:stretch>
        </p:blipFill>
        <p:spPr>
          <a:xfrm>
            <a:off x="914400" y="1981200"/>
            <a:ext cx="7429500" cy="1817187"/>
          </a:xfrm>
          <a:prstGeom prst="rect">
            <a:avLst/>
          </a:prstGeom>
        </p:spPr>
      </p:pic>
      <p:pic>
        <p:nvPicPr>
          <p:cNvPr id="5" name="Picture 4"/>
          <p:cNvPicPr>
            <a:picLocks noChangeAspect="1"/>
          </p:cNvPicPr>
          <p:nvPr/>
        </p:nvPicPr>
        <p:blipFill>
          <a:blip r:embed="rId4"/>
          <a:stretch>
            <a:fillRect/>
          </a:stretch>
        </p:blipFill>
        <p:spPr>
          <a:xfrm>
            <a:off x="0" y="4634739"/>
            <a:ext cx="9144000" cy="1697646"/>
          </a:xfrm>
          <a:prstGeom prst="rect">
            <a:avLst/>
          </a:prstGeom>
        </p:spPr>
      </p:pic>
    </p:spTree>
    <p:extLst>
      <p:ext uri="{BB962C8B-B14F-4D97-AF65-F5344CB8AC3E}">
        <p14:creationId xmlns:p14="http://schemas.microsoft.com/office/powerpoint/2010/main" val="691754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Euler’s identity: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8801"/>
                <a:ext cx="7886700" cy="4348162"/>
              </a:xfrm>
            </p:spPr>
            <p:txBody>
              <a:bodyPr>
                <a:normAutofit/>
              </a:bodyPr>
              <a:lstStyle/>
              <a:p>
                <a:endParaRPr lang="en-US" dirty="0"/>
              </a:p>
              <a:p>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sz="7200" i="1" smtClean="0">
                              <a:latin typeface="Cambria Math" panose="02040503050406030204" pitchFamily="18" charset="0"/>
                            </a:rPr>
                          </m:ctrlPr>
                        </m:sSupPr>
                        <m:e>
                          <m:r>
                            <a:rPr lang="en-US" sz="7200" i="1" smtClean="0">
                              <a:latin typeface="Cambria Math" panose="02040503050406030204" pitchFamily="18" charset="0"/>
                            </a:rPr>
                            <m:t>𝑒</m:t>
                          </m:r>
                        </m:e>
                        <m:sup>
                          <m:r>
                            <a:rPr lang="en-US" sz="7200" i="1" smtClean="0">
                              <a:latin typeface="Cambria Math" panose="02040503050406030204" pitchFamily="18" charset="0"/>
                            </a:rPr>
                            <m:t>𝑖</m:t>
                          </m:r>
                          <m:r>
                            <a:rPr lang="el-GR" sz="7200" i="1" smtClean="0">
                              <a:latin typeface="Cambria Math" panose="02040503050406030204" pitchFamily="18" charset="0"/>
                              <a:ea typeface="Cambria Math" panose="02040503050406030204" pitchFamily="18" charset="0"/>
                            </a:rPr>
                            <m:t>𝜋</m:t>
                          </m:r>
                        </m:sup>
                      </m:sSup>
                      <m:r>
                        <a:rPr lang="en-US" sz="7200" b="0" i="1" smtClean="0">
                          <a:latin typeface="Cambria Math" panose="02040503050406030204" pitchFamily="18" charset="0"/>
                        </a:rPr>
                        <m:t>=−1</m:t>
                      </m:r>
                    </m:oMath>
                  </m:oMathPara>
                </a14:m>
                <a:endParaRPr lang="en-US" sz="7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8801"/>
                <a:ext cx="7886700" cy="4348162"/>
              </a:xfrm>
              <a:blipFill>
                <a:blip r:embed="rId2"/>
                <a:stretch>
                  <a:fillRect/>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l="20416" t="13542" r="19583" b="54464"/>
          <a:stretch/>
        </p:blipFill>
        <p:spPr>
          <a:xfrm>
            <a:off x="342900" y="1638300"/>
            <a:ext cx="3444949" cy="1028700"/>
          </a:xfrm>
          <a:prstGeom prst="rect">
            <a:avLst/>
          </a:prstGeom>
        </p:spPr>
      </p:pic>
      <p:pic>
        <p:nvPicPr>
          <p:cNvPr id="8" name="Picture 7"/>
          <p:cNvPicPr>
            <a:picLocks noChangeAspect="1"/>
          </p:cNvPicPr>
          <p:nvPr/>
        </p:nvPicPr>
        <p:blipFill>
          <a:blip r:embed="rId4"/>
          <a:stretch>
            <a:fillRect/>
          </a:stretch>
        </p:blipFill>
        <p:spPr>
          <a:xfrm>
            <a:off x="5524500" y="1181100"/>
            <a:ext cx="2846185" cy="2198273"/>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444376" y="4495800"/>
                <a:ext cx="8255247" cy="1569660"/>
              </a:xfrm>
              <a:prstGeom prst="rect">
                <a:avLst/>
              </a:prstGeom>
              <a:noFill/>
            </p:spPr>
            <p:txBody>
              <a:bodyPr wrap="square" rtlCol="0">
                <a:spAutoFit/>
              </a:bodyPr>
              <a:lstStyle/>
              <a:p>
                <a:r>
                  <a:rPr lang="en-US" sz="2400" dirty="0"/>
                  <a:t>Combines the four most important constants in all of mathematics, each of which was a landmark discovery:</a:t>
                </a:r>
              </a:p>
              <a:p>
                <a:endParaRPr lang="en-US" sz="2400" dirty="0"/>
              </a:p>
              <a:p>
                <a:r>
                  <a:rPr lang="en-US" sz="2400" i="1" dirty="0"/>
                  <a:t>e</a:t>
                </a:r>
                <a:r>
                  <a:rPr lang="en-US" sz="2400" dirty="0"/>
                  <a:t>, </a:t>
                </a:r>
                <a14:m>
                  <m:oMath xmlns:m="http://schemas.openxmlformats.org/officeDocument/2006/math">
                    <m:r>
                      <a:rPr lang="el-GR" sz="2400" i="1">
                        <a:latin typeface="Cambria Math" panose="02040503050406030204" pitchFamily="18" charset="0"/>
                        <a:ea typeface="Cambria Math" panose="02040503050406030204" pitchFamily="18" charset="0"/>
                      </a:rPr>
                      <m:t>𝜋</m:t>
                    </m:r>
                    <m:r>
                      <a:rPr lang="el-GR" sz="2400" i="1">
                        <a:latin typeface="Cambria Math" panose="02040503050406030204" pitchFamily="18" charset="0"/>
                        <a:ea typeface="Cambria Math" panose="02040503050406030204" pitchFamily="18" charset="0"/>
                      </a:rPr>
                      <m:t> </m:t>
                    </m:r>
                  </m:oMath>
                </a14:m>
                <a:r>
                  <a:rPr lang="en-US" sz="2400" dirty="0"/>
                  <a:t>, </a:t>
                </a:r>
                <a:r>
                  <a:rPr lang="en-US" sz="2400" i="1" dirty="0" err="1"/>
                  <a:t>i</a:t>
                </a:r>
                <a:r>
                  <a:rPr lang="en-US" sz="2400" dirty="0"/>
                  <a:t>, and -1</a:t>
                </a:r>
              </a:p>
            </p:txBody>
          </p:sp>
        </mc:Choice>
        <mc:Fallback xmlns="">
          <p:sp>
            <p:nvSpPr>
              <p:cNvPr id="9" name="TextBox 8"/>
              <p:cNvSpPr txBox="1">
                <a:spLocks noRot="1" noChangeAspect="1" noMove="1" noResize="1" noEditPoints="1" noAdjustHandles="1" noChangeArrowheads="1" noChangeShapeType="1" noTextEdit="1"/>
              </p:cNvSpPr>
              <p:nvPr/>
            </p:nvSpPr>
            <p:spPr>
              <a:xfrm>
                <a:off x="444376" y="4495800"/>
                <a:ext cx="8255247" cy="1569660"/>
              </a:xfrm>
              <a:prstGeom prst="rect">
                <a:avLst/>
              </a:prstGeom>
              <a:blipFill rotWithShape="0">
                <a:blip r:embed="rId5"/>
                <a:stretch>
                  <a:fillRect l="-1182" t="-3113" b="-7782"/>
                </a:stretch>
              </a:blipFill>
            </p:spPr>
            <p:txBody>
              <a:bodyPr/>
              <a:lstStyle/>
              <a:p>
                <a:r>
                  <a:rPr lang="en-US">
                    <a:noFill/>
                  </a:rPr>
                  <a:t> </a:t>
                </a:r>
              </a:p>
            </p:txBody>
          </p:sp>
        </mc:Fallback>
      </mc:AlternateContent>
      <p:sp>
        <p:nvSpPr>
          <p:cNvPr id="5" name="Oval 4"/>
          <p:cNvSpPr/>
          <p:nvPr/>
        </p:nvSpPr>
        <p:spPr>
          <a:xfrm>
            <a:off x="5791200" y="2184986"/>
            <a:ext cx="190500" cy="1905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4584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application</a:t>
            </a:r>
          </a:p>
        </p:txBody>
      </p:sp>
      <p:sp>
        <p:nvSpPr>
          <p:cNvPr id="3" name="Content Placeholder 2"/>
          <p:cNvSpPr>
            <a:spLocks noGrp="1"/>
          </p:cNvSpPr>
          <p:nvPr>
            <p:ph idx="1"/>
          </p:nvPr>
        </p:nvSpPr>
        <p:spPr/>
        <p:txBody>
          <a:bodyPr/>
          <a:lstStyle/>
          <a:p>
            <a:r>
              <a:rPr lang="en-US" dirty="0"/>
              <a:t>In previous example, we used </a:t>
            </a:r>
            <a:r>
              <a:rPr lang="en-US" dirty="0" err="1"/>
              <a:t>Matlab</a:t>
            </a:r>
            <a:r>
              <a:rPr lang="en-US" dirty="0"/>
              <a:t> to design impulse response based on desired frequency response.</a:t>
            </a:r>
          </a:p>
          <a:p>
            <a:endParaRPr lang="en-US" dirty="0"/>
          </a:p>
          <a:p>
            <a:r>
              <a:rPr lang="en-US" dirty="0"/>
              <a:t>What if we have the opposite – we know the impulse response, but want to figure out the frequency </a:t>
            </a:r>
            <a:r>
              <a:rPr lang="en-US" dirty="0" err="1"/>
              <a:t>reponse</a:t>
            </a:r>
            <a:r>
              <a:rPr lang="en-US" dirty="0"/>
              <a:t>?</a:t>
            </a:r>
          </a:p>
        </p:txBody>
      </p:sp>
    </p:spTree>
    <p:extLst>
      <p:ext uri="{BB962C8B-B14F-4D97-AF65-F5344CB8AC3E}">
        <p14:creationId xmlns:p14="http://schemas.microsoft.com/office/powerpoint/2010/main" val="21649143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383" y="52247"/>
            <a:ext cx="7886700" cy="1325563"/>
          </a:xfrm>
        </p:spPr>
        <p:txBody>
          <a:bodyPr>
            <a:normAutofit/>
          </a:bodyPr>
          <a:lstStyle/>
          <a:p>
            <a:r>
              <a:rPr lang="en-US" dirty="0"/>
              <a:t>Example: a very common filter, 7-day moving average</a:t>
            </a:r>
          </a:p>
        </p:txBody>
      </p:sp>
      <p:pic>
        <p:nvPicPr>
          <p:cNvPr id="4" name="Picture 3"/>
          <p:cNvPicPr>
            <a:picLocks noChangeAspect="1"/>
          </p:cNvPicPr>
          <p:nvPr/>
        </p:nvPicPr>
        <p:blipFill>
          <a:blip r:embed="rId3"/>
          <a:stretch>
            <a:fillRect/>
          </a:stretch>
        </p:blipFill>
        <p:spPr>
          <a:xfrm>
            <a:off x="2400300" y="1388030"/>
            <a:ext cx="4114800" cy="5193745"/>
          </a:xfrm>
          <a:prstGeom prst="rect">
            <a:avLst/>
          </a:prstGeom>
        </p:spPr>
      </p:pic>
    </p:spTree>
    <p:extLst>
      <p:ext uri="{BB962C8B-B14F-4D97-AF65-F5344CB8AC3E}">
        <p14:creationId xmlns:p14="http://schemas.microsoft.com/office/powerpoint/2010/main" val="347035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383" y="52247"/>
            <a:ext cx="7886700" cy="1325563"/>
          </a:xfrm>
        </p:spPr>
        <p:txBody>
          <a:bodyPr>
            <a:normAutofit/>
          </a:bodyPr>
          <a:lstStyle/>
          <a:p>
            <a:r>
              <a:rPr lang="en-US" dirty="0"/>
              <a:t>Moving average is convolution with “boxcar” function</a:t>
            </a:r>
          </a:p>
        </p:txBody>
      </p:sp>
      <p:sp>
        <p:nvSpPr>
          <p:cNvPr id="8" name="TextBox 7"/>
          <p:cNvSpPr txBox="1"/>
          <p:nvPr/>
        </p:nvSpPr>
        <p:spPr>
          <a:xfrm>
            <a:off x="190500" y="3388667"/>
            <a:ext cx="2381549" cy="461665"/>
          </a:xfrm>
          <a:prstGeom prst="rect">
            <a:avLst/>
          </a:prstGeom>
          <a:noFill/>
        </p:spPr>
        <p:txBody>
          <a:bodyPr wrap="none" rtlCol="0">
            <a:spAutoFit/>
          </a:bodyPr>
          <a:lstStyle/>
          <a:p>
            <a:r>
              <a:rPr lang="en-US" sz="2400" dirty="0"/>
              <a:t>Impulse response</a:t>
            </a:r>
          </a:p>
        </p:txBody>
      </p:sp>
      <p:pic>
        <p:nvPicPr>
          <p:cNvPr id="4" name="Picture 3"/>
          <p:cNvPicPr>
            <a:picLocks noChangeAspect="1"/>
          </p:cNvPicPr>
          <p:nvPr/>
        </p:nvPicPr>
        <p:blipFill rotWithShape="1">
          <a:blip r:embed="rId3"/>
          <a:srcRect l="6764" r="5998" b="50594"/>
          <a:stretch/>
        </p:blipFill>
        <p:spPr>
          <a:xfrm>
            <a:off x="2743200" y="2324100"/>
            <a:ext cx="6096000" cy="2590800"/>
          </a:xfrm>
          <a:prstGeom prst="rect">
            <a:avLst/>
          </a:prstGeom>
        </p:spPr>
      </p:pic>
      <p:sp>
        <p:nvSpPr>
          <p:cNvPr id="9" name="TextBox 8"/>
          <p:cNvSpPr txBox="1"/>
          <p:nvPr/>
        </p:nvSpPr>
        <p:spPr>
          <a:xfrm>
            <a:off x="1714500" y="5524500"/>
            <a:ext cx="3935693" cy="461665"/>
          </a:xfrm>
          <a:prstGeom prst="rect">
            <a:avLst/>
          </a:prstGeom>
          <a:noFill/>
        </p:spPr>
        <p:txBody>
          <a:bodyPr wrap="none" rtlCol="0">
            <a:spAutoFit/>
          </a:bodyPr>
          <a:lstStyle/>
          <a:p>
            <a:r>
              <a:rPr lang="en-US" sz="2400" dirty="0"/>
              <a:t>Each value is 1/7 = 0.142857…</a:t>
            </a:r>
          </a:p>
        </p:txBody>
      </p:sp>
    </p:spTree>
    <p:extLst>
      <p:ext uri="{BB962C8B-B14F-4D97-AF65-F5344CB8AC3E}">
        <p14:creationId xmlns:p14="http://schemas.microsoft.com/office/powerpoint/2010/main" val="37942385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383" y="52247"/>
            <a:ext cx="7886700" cy="1325563"/>
          </a:xfrm>
        </p:spPr>
        <p:txBody>
          <a:bodyPr>
            <a:normAutofit/>
          </a:bodyPr>
          <a:lstStyle/>
          <a:p>
            <a:r>
              <a:rPr lang="en-US" dirty="0"/>
              <a:t>Take FFT of “boxcar”…</a:t>
            </a:r>
          </a:p>
        </p:txBody>
      </p:sp>
      <p:sp>
        <p:nvSpPr>
          <p:cNvPr id="3" name="Content Placeholder 2"/>
          <p:cNvSpPr>
            <a:spLocks noGrp="1"/>
          </p:cNvSpPr>
          <p:nvPr>
            <p:ph idx="1"/>
          </p:nvPr>
        </p:nvSpPr>
        <p:spPr>
          <a:xfrm>
            <a:off x="654050" y="5356317"/>
            <a:ext cx="7886700" cy="1550114"/>
          </a:xfrm>
        </p:spPr>
        <p:txBody>
          <a:bodyPr>
            <a:normAutofit/>
          </a:bodyPr>
          <a:lstStyle/>
          <a:p>
            <a:r>
              <a:rPr lang="en-US" dirty="0"/>
              <a:t>Mostly low-pass. </a:t>
            </a:r>
          </a:p>
          <a:p>
            <a:r>
              <a:rPr lang="en-US" dirty="0"/>
              <a:t>“Ripples” at higher frequencies</a:t>
            </a:r>
          </a:p>
          <a:p>
            <a:r>
              <a:rPr lang="en-US" dirty="0"/>
              <a:t>Periodic “nulls” at frequencies 1/7, 2/7, 3/7, etc.</a:t>
            </a:r>
          </a:p>
        </p:txBody>
      </p:sp>
      <p:sp>
        <p:nvSpPr>
          <p:cNvPr id="12" name="TextBox 11"/>
          <p:cNvSpPr txBox="1"/>
          <p:nvPr/>
        </p:nvSpPr>
        <p:spPr>
          <a:xfrm>
            <a:off x="5295900" y="5356317"/>
            <a:ext cx="1274516" cy="400110"/>
          </a:xfrm>
          <a:prstGeom prst="rect">
            <a:avLst/>
          </a:prstGeom>
          <a:noFill/>
        </p:spPr>
        <p:txBody>
          <a:bodyPr wrap="none" rtlCol="0">
            <a:spAutoFit/>
          </a:bodyPr>
          <a:lstStyle/>
          <a:p>
            <a:r>
              <a:rPr lang="en-US" sz="2000" dirty="0"/>
              <a:t>Frequency</a:t>
            </a:r>
          </a:p>
        </p:txBody>
      </p:sp>
      <p:sp>
        <p:nvSpPr>
          <p:cNvPr id="8" name="TextBox 7"/>
          <p:cNvSpPr txBox="1"/>
          <p:nvPr/>
        </p:nvSpPr>
        <p:spPr>
          <a:xfrm>
            <a:off x="419100" y="1634323"/>
            <a:ext cx="2381549" cy="461665"/>
          </a:xfrm>
          <a:prstGeom prst="rect">
            <a:avLst/>
          </a:prstGeom>
          <a:noFill/>
        </p:spPr>
        <p:txBody>
          <a:bodyPr wrap="none" rtlCol="0">
            <a:spAutoFit/>
          </a:bodyPr>
          <a:lstStyle/>
          <a:p>
            <a:r>
              <a:rPr lang="en-US" sz="2400" dirty="0"/>
              <a:t>Impulse response</a:t>
            </a:r>
          </a:p>
        </p:txBody>
      </p:sp>
      <p:sp>
        <p:nvSpPr>
          <p:cNvPr id="10" name="TextBox 9"/>
          <p:cNvSpPr txBox="1"/>
          <p:nvPr/>
        </p:nvSpPr>
        <p:spPr>
          <a:xfrm>
            <a:off x="0" y="3741003"/>
            <a:ext cx="2991012" cy="830997"/>
          </a:xfrm>
          <a:prstGeom prst="rect">
            <a:avLst/>
          </a:prstGeom>
          <a:noFill/>
        </p:spPr>
        <p:txBody>
          <a:bodyPr wrap="none" rtlCol="0">
            <a:spAutoFit/>
          </a:bodyPr>
          <a:lstStyle/>
          <a:p>
            <a:r>
              <a:rPr lang="en-US" sz="2400" dirty="0"/>
              <a:t>Frequency response</a:t>
            </a:r>
          </a:p>
          <a:p>
            <a:r>
              <a:rPr lang="en-US" sz="2400" dirty="0"/>
              <a:t>= FFT of above pattern</a:t>
            </a:r>
          </a:p>
        </p:txBody>
      </p:sp>
      <p:pic>
        <p:nvPicPr>
          <p:cNvPr id="13" name="Picture 12"/>
          <p:cNvPicPr>
            <a:picLocks noChangeAspect="1"/>
          </p:cNvPicPr>
          <p:nvPr/>
        </p:nvPicPr>
        <p:blipFill rotWithShape="1">
          <a:blip r:embed="rId3"/>
          <a:srcRect l="6764" r="5998" b="50594"/>
          <a:stretch/>
        </p:blipFill>
        <p:spPr>
          <a:xfrm>
            <a:off x="2781300" y="914400"/>
            <a:ext cx="6096000" cy="2590800"/>
          </a:xfrm>
          <a:prstGeom prst="rect">
            <a:avLst/>
          </a:prstGeom>
        </p:spPr>
      </p:pic>
      <p:pic>
        <p:nvPicPr>
          <p:cNvPr id="6" name="Picture 5"/>
          <p:cNvPicPr>
            <a:picLocks noChangeAspect="1"/>
          </p:cNvPicPr>
          <p:nvPr/>
        </p:nvPicPr>
        <p:blipFill rotWithShape="1">
          <a:blip r:embed="rId4"/>
          <a:srcRect l="6247" r="5811" b="49050"/>
          <a:stretch/>
        </p:blipFill>
        <p:spPr>
          <a:xfrm>
            <a:off x="2743200" y="3009899"/>
            <a:ext cx="6134100" cy="2667001"/>
          </a:xfrm>
          <a:prstGeom prst="rect">
            <a:avLst/>
          </a:prstGeom>
        </p:spPr>
      </p:pic>
    </p:spTree>
    <p:extLst>
      <p:ext uri="{BB962C8B-B14F-4D97-AF65-F5344CB8AC3E}">
        <p14:creationId xmlns:p14="http://schemas.microsoft.com/office/powerpoint/2010/main" val="12995143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 y="-75083"/>
            <a:ext cx="7886700" cy="823231"/>
          </a:xfrm>
        </p:spPr>
        <p:txBody>
          <a:bodyPr>
            <a:normAutofit/>
          </a:bodyPr>
          <a:lstStyle/>
          <a:p>
            <a:r>
              <a:rPr lang="en-US" dirty="0"/>
              <a:t>Moving average:</a:t>
            </a:r>
          </a:p>
        </p:txBody>
      </p:sp>
      <p:sp>
        <p:nvSpPr>
          <p:cNvPr id="6" name="TextBox 5"/>
          <p:cNvSpPr txBox="1"/>
          <p:nvPr/>
        </p:nvSpPr>
        <p:spPr>
          <a:xfrm>
            <a:off x="1323427" y="2752469"/>
            <a:ext cx="2165914" cy="369332"/>
          </a:xfrm>
          <a:prstGeom prst="rect">
            <a:avLst/>
          </a:prstGeom>
          <a:noFill/>
        </p:spPr>
        <p:txBody>
          <a:bodyPr wrap="none" rtlCol="0">
            <a:spAutoFit/>
          </a:bodyPr>
          <a:lstStyle/>
          <a:p>
            <a:r>
              <a:rPr lang="en-US" dirty="0"/>
              <a:t>“f” = input waveform</a:t>
            </a:r>
          </a:p>
        </p:txBody>
      </p:sp>
      <p:sp>
        <p:nvSpPr>
          <p:cNvPr id="7" name="TextBox 6"/>
          <p:cNvSpPr txBox="1"/>
          <p:nvPr/>
        </p:nvSpPr>
        <p:spPr>
          <a:xfrm>
            <a:off x="1230261" y="3936344"/>
            <a:ext cx="2352247" cy="369332"/>
          </a:xfrm>
          <a:prstGeom prst="rect">
            <a:avLst/>
          </a:prstGeom>
          <a:noFill/>
        </p:spPr>
        <p:txBody>
          <a:bodyPr wrap="none" rtlCol="0">
            <a:spAutoFit/>
          </a:bodyPr>
          <a:lstStyle/>
          <a:p>
            <a:r>
              <a:rPr lang="en-US" dirty="0"/>
              <a:t>“w” = Impulse function</a:t>
            </a:r>
          </a:p>
        </p:txBody>
      </p:sp>
      <mc:AlternateContent xmlns:mc="http://schemas.openxmlformats.org/markup-compatibility/2006" xmlns:a14="http://schemas.microsoft.com/office/drawing/2010/main">
        <mc:Choice Requires="a14">
          <p:sp>
            <p:nvSpPr>
              <p:cNvPr id="8" name="TextBox 7"/>
              <p:cNvSpPr txBox="1"/>
              <p:nvPr/>
            </p:nvSpPr>
            <p:spPr>
              <a:xfrm>
                <a:off x="1662430" y="6396335"/>
                <a:ext cx="1487908" cy="461665"/>
              </a:xfrm>
              <a:prstGeom prst="rect">
                <a:avLst/>
              </a:prstGeom>
              <a:noFill/>
            </p:spPr>
            <p:txBody>
              <a:bodyPr wrap="none" rtlCol="0">
                <a:spAutoFit/>
              </a:bodyPr>
              <a:lstStyle/>
              <a:p>
                <a:r>
                  <a:rPr lang="en-US" sz="2400" dirty="0"/>
                  <a:t>f[t]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w[t]</a:t>
                </a:r>
              </a:p>
            </p:txBody>
          </p:sp>
        </mc:Choice>
        <mc:Fallback xmlns="">
          <p:sp>
            <p:nvSpPr>
              <p:cNvPr id="8" name="TextBox 7"/>
              <p:cNvSpPr txBox="1">
                <a:spLocks noRot="1" noChangeAspect="1" noMove="1" noResize="1" noEditPoints="1" noAdjustHandles="1" noChangeArrowheads="1" noChangeShapeType="1" noTextEdit="1"/>
              </p:cNvSpPr>
              <p:nvPr/>
            </p:nvSpPr>
            <p:spPr>
              <a:xfrm>
                <a:off x="1662430" y="6396335"/>
                <a:ext cx="1487908" cy="461665"/>
              </a:xfrm>
              <a:prstGeom prst="rect">
                <a:avLst/>
              </a:prstGeom>
              <a:blipFill>
                <a:blip r:embed="rId3"/>
                <a:stretch>
                  <a:fillRect l="-6557" t="-10526" r="-4918" b="-28947"/>
                </a:stretch>
              </a:blipFill>
            </p:spPr>
            <p:txBody>
              <a:bodyPr/>
              <a:lstStyle/>
              <a:p>
                <a:r>
                  <a:rPr lang="en-US">
                    <a:noFill/>
                  </a:rPr>
                  <a:t> </a:t>
                </a:r>
              </a:p>
            </p:txBody>
          </p:sp>
        </mc:Fallback>
      </mc:AlternateContent>
      <p:cxnSp>
        <p:nvCxnSpPr>
          <p:cNvPr id="9" name="Straight Arrow Connector 8"/>
          <p:cNvCxnSpPr/>
          <p:nvPr/>
        </p:nvCxnSpPr>
        <p:spPr>
          <a:xfrm>
            <a:off x="2406384" y="4305300"/>
            <a:ext cx="0" cy="601107"/>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486944" y="4366603"/>
            <a:ext cx="1513556" cy="523220"/>
          </a:xfrm>
          <a:prstGeom prst="rect">
            <a:avLst/>
          </a:prstGeom>
          <a:noFill/>
        </p:spPr>
        <p:txBody>
          <a:bodyPr wrap="none" rtlCol="0">
            <a:spAutoFit/>
          </a:bodyPr>
          <a:lstStyle/>
          <a:p>
            <a:r>
              <a:rPr lang="en-US" sz="2800" dirty="0">
                <a:solidFill>
                  <a:srgbClr val="0070C0"/>
                </a:solidFill>
              </a:rPr>
              <a:t>Convolve</a:t>
            </a:r>
          </a:p>
        </p:txBody>
      </p:sp>
      <p:cxnSp>
        <p:nvCxnSpPr>
          <p:cNvPr id="11" name="Straight Arrow Connector 10"/>
          <p:cNvCxnSpPr/>
          <p:nvPr/>
        </p:nvCxnSpPr>
        <p:spPr>
          <a:xfrm>
            <a:off x="4341345" y="5846840"/>
            <a:ext cx="895288" cy="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318000" y="2082451"/>
            <a:ext cx="914400" cy="0"/>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305300" y="3657600"/>
            <a:ext cx="914400" cy="0"/>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29734" y="1714500"/>
            <a:ext cx="546945" cy="400110"/>
          </a:xfrm>
          <a:prstGeom prst="rect">
            <a:avLst/>
          </a:prstGeom>
          <a:noFill/>
        </p:spPr>
        <p:txBody>
          <a:bodyPr wrap="none" rtlCol="0">
            <a:spAutoFit/>
          </a:bodyPr>
          <a:lstStyle/>
          <a:p>
            <a:pPr algn="ctr"/>
            <a:r>
              <a:rPr lang="en-US" sz="2000" dirty="0">
                <a:solidFill>
                  <a:srgbClr val="FF0000"/>
                </a:solidFill>
              </a:rPr>
              <a:t>FFT</a:t>
            </a:r>
          </a:p>
        </p:txBody>
      </p:sp>
      <p:cxnSp>
        <p:nvCxnSpPr>
          <p:cNvPr id="18" name="Straight Arrow Connector 17"/>
          <p:cNvCxnSpPr/>
          <p:nvPr/>
        </p:nvCxnSpPr>
        <p:spPr>
          <a:xfrm>
            <a:off x="7627111" y="4152900"/>
            <a:ext cx="0" cy="60110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52673" y="4305300"/>
            <a:ext cx="1398140" cy="523220"/>
          </a:xfrm>
          <a:prstGeom prst="rect">
            <a:avLst/>
          </a:prstGeom>
          <a:noFill/>
        </p:spPr>
        <p:txBody>
          <a:bodyPr wrap="none" rtlCol="0">
            <a:spAutoFit/>
          </a:bodyPr>
          <a:lstStyle/>
          <a:p>
            <a:r>
              <a:rPr lang="en-US" sz="2800" dirty="0">
                <a:solidFill>
                  <a:srgbClr val="FF0000"/>
                </a:solidFill>
              </a:rPr>
              <a:t>Multiply</a:t>
            </a:r>
          </a:p>
        </p:txBody>
      </p:sp>
      <p:sp>
        <p:nvSpPr>
          <p:cNvPr id="20" name="TextBox 19"/>
          <p:cNvSpPr txBox="1"/>
          <p:nvPr/>
        </p:nvSpPr>
        <p:spPr>
          <a:xfrm>
            <a:off x="4554289" y="5467290"/>
            <a:ext cx="546945" cy="400110"/>
          </a:xfrm>
          <a:prstGeom prst="rect">
            <a:avLst/>
          </a:prstGeom>
          <a:noFill/>
        </p:spPr>
        <p:txBody>
          <a:bodyPr wrap="none" rtlCol="0">
            <a:spAutoFit/>
          </a:bodyPr>
          <a:lstStyle/>
          <a:p>
            <a:pPr algn="ctr"/>
            <a:r>
              <a:rPr lang="en-US" sz="2000" dirty="0">
                <a:solidFill>
                  <a:srgbClr val="0070C0"/>
                </a:solidFill>
              </a:rPr>
              <a:t>FFT</a:t>
            </a:r>
          </a:p>
        </p:txBody>
      </p:sp>
      <p:sp>
        <p:nvSpPr>
          <p:cNvPr id="21" name="TextBox 20"/>
          <p:cNvSpPr txBox="1"/>
          <p:nvPr/>
        </p:nvSpPr>
        <p:spPr>
          <a:xfrm>
            <a:off x="1143000" y="700595"/>
            <a:ext cx="2640466" cy="646331"/>
          </a:xfrm>
          <a:prstGeom prst="rect">
            <a:avLst/>
          </a:prstGeom>
          <a:noFill/>
        </p:spPr>
        <p:txBody>
          <a:bodyPr wrap="none" rtlCol="0">
            <a:spAutoFit/>
          </a:bodyPr>
          <a:lstStyle/>
          <a:p>
            <a:r>
              <a:rPr lang="en-US" sz="3600" dirty="0"/>
              <a:t>Time domain</a:t>
            </a:r>
          </a:p>
        </p:txBody>
      </p:sp>
      <p:sp>
        <p:nvSpPr>
          <p:cNvPr id="22" name="TextBox 21"/>
          <p:cNvSpPr txBox="1"/>
          <p:nvPr/>
        </p:nvSpPr>
        <p:spPr>
          <a:xfrm>
            <a:off x="5410200" y="685800"/>
            <a:ext cx="3666709" cy="646331"/>
          </a:xfrm>
          <a:prstGeom prst="rect">
            <a:avLst/>
          </a:prstGeom>
          <a:noFill/>
        </p:spPr>
        <p:txBody>
          <a:bodyPr wrap="none" rtlCol="0">
            <a:spAutoFit/>
          </a:bodyPr>
          <a:lstStyle/>
          <a:p>
            <a:r>
              <a:rPr lang="en-US" sz="3600" dirty="0"/>
              <a:t>Frequency domain</a:t>
            </a:r>
          </a:p>
        </p:txBody>
      </p:sp>
      <p:sp>
        <p:nvSpPr>
          <p:cNvPr id="29" name="TextBox 28"/>
          <p:cNvSpPr txBox="1"/>
          <p:nvPr/>
        </p:nvSpPr>
        <p:spPr>
          <a:xfrm>
            <a:off x="4529734" y="3333690"/>
            <a:ext cx="546945" cy="400110"/>
          </a:xfrm>
          <a:prstGeom prst="rect">
            <a:avLst/>
          </a:prstGeom>
          <a:noFill/>
        </p:spPr>
        <p:txBody>
          <a:bodyPr wrap="none" rtlCol="0">
            <a:spAutoFit/>
          </a:bodyPr>
          <a:lstStyle/>
          <a:p>
            <a:pPr algn="ctr"/>
            <a:r>
              <a:rPr lang="en-US" sz="2000" dirty="0">
                <a:solidFill>
                  <a:srgbClr val="FF0000"/>
                </a:solidFill>
              </a:rPr>
              <a:t>FFT</a:t>
            </a:r>
          </a:p>
        </p:txBody>
      </p:sp>
      <p:pic>
        <p:nvPicPr>
          <p:cNvPr id="30" name="Picture 29"/>
          <p:cNvPicPr>
            <a:picLocks noChangeAspect="1"/>
          </p:cNvPicPr>
          <p:nvPr/>
        </p:nvPicPr>
        <p:blipFill>
          <a:blip r:embed="rId4"/>
          <a:stretch>
            <a:fillRect/>
          </a:stretch>
        </p:blipFill>
        <p:spPr>
          <a:xfrm>
            <a:off x="1799153" y="1295400"/>
            <a:ext cx="1214462" cy="1532907"/>
          </a:xfrm>
          <a:prstGeom prst="rect">
            <a:avLst/>
          </a:prstGeom>
        </p:spPr>
      </p:pic>
      <p:pic>
        <p:nvPicPr>
          <p:cNvPr id="31" name="Picture 30"/>
          <p:cNvPicPr>
            <a:picLocks noChangeAspect="1"/>
          </p:cNvPicPr>
          <p:nvPr/>
        </p:nvPicPr>
        <p:blipFill>
          <a:blip r:embed="rId4"/>
          <a:stretch>
            <a:fillRect/>
          </a:stretch>
        </p:blipFill>
        <p:spPr>
          <a:xfrm>
            <a:off x="1799153" y="4953000"/>
            <a:ext cx="1214462" cy="1532907"/>
          </a:xfrm>
          <a:prstGeom prst="rect">
            <a:avLst/>
          </a:prstGeom>
        </p:spPr>
      </p:pic>
      <p:pic>
        <p:nvPicPr>
          <p:cNvPr id="25" name="Picture 24"/>
          <p:cNvPicPr>
            <a:picLocks noChangeAspect="1"/>
          </p:cNvPicPr>
          <p:nvPr/>
        </p:nvPicPr>
        <p:blipFill rotWithShape="1">
          <a:blip r:embed="rId5"/>
          <a:srcRect l="6247" r="5811" b="49050"/>
          <a:stretch/>
        </p:blipFill>
        <p:spPr>
          <a:xfrm>
            <a:off x="6551743" y="3101152"/>
            <a:ext cx="2150736" cy="935103"/>
          </a:xfrm>
          <a:prstGeom prst="rect">
            <a:avLst/>
          </a:prstGeom>
        </p:spPr>
      </p:pic>
      <p:pic>
        <p:nvPicPr>
          <p:cNvPr id="26" name="Picture 25"/>
          <p:cNvPicPr>
            <a:picLocks noChangeAspect="1"/>
          </p:cNvPicPr>
          <p:nvPr/>
        </p:nvPicPr>
        <p:blipFill rotWithShape="1">
          <a:blip r:embed="rId6"/>
          <a:srcRect l="6764" r="5998" b="50594"/>
          <a:stretch/>
        </p:blipFill>
        <p:spPr>
          <a:xfrm>
            <a:off x="1321609" y="3144837"/>
            <a:ext cx="2169550" cy="922059"/>
          </a:xfrm>
          <a:prstGeom prst="rect">
            <a:avLst/>
          </a:prstGeom>
        </p:spPr>
      </p:pic>
      <p:sp>
        <p:nvSpPr>
          <p:cNvPr id="15" name="Freeform 14"/>
          <p:cNvSpPr/>
          <p:nvPr/>
        </p:nvSpPr>
        <p:spPr>
          <a:xfrm>
            <a:off x="6731000" y="5105400"/>
            <a:ext cx="1790700" cy="1028759"/>
          </a:xfrm>
          <a:custGeom>
            <a:avLst/>
            <a:gdLst>
              <a:gd name="connsiteX0" fmla="*/ 0 w 1790700"/>
              <a:gd name="connsiteY0" fmla="*/ 1003300 h 1028759"/>
              <a:gd name="connsiteX1" fmla="*/ 63500 w 1790700"/>
              <a:gd name="connsiteY1" fmla="*/ 1028700 h 1028759"/>
              <a:gd name="connsiteX2" fmla="*/ 165100 w 1790700"/>
              <a:gd name="connsiteY2" fmla="*/ 1003300 h 1028759"/>
              <a:gd name="connsiteX3" fmla="*/ 228600 w 1790700"/>
              <a:gd name="connsiteY3" fmla="*/ 965200 h 1028759"/>
              <a:gd name="connsiteX4" fmla="*/ 304800 w 1790700"/>
              <a:gd name="connsiteY4" fmla="*/ 939800 h 1028759"/>
              <a:gd name="connsiteX5" fmla="*/ 393700 w 1790700"/>
              <a:gd name="connsiteY5" fmla="*/ 914400 h 1028759"/>
              <a:gd name="connsiteX6" fmla="*/ 431800 w 1790700"/>
              <a:gd name="connsiteY6" fmla="*/ 889000 h 1028759"/>
              <a:gd name="connsiteX7" fmla="*/ 533400 w 1790700"/>
              <a:gd name="connsiteY7" fmla="*/ 901700 h 1028759"/>
              <a:gd name="connsiteX8" fmla="*/ 609600 w 1790700"/>
              <a:gd name="connsiteY8" fmla="*/ 927100 h 1028759"/>
              <a:gd name="connsiteX9" fmla="*/ 762000 w 1790700"/>
              <a:gd name="connsiteY9" fmla="*/ 901700 h 1028759"/>
              <a:gd name="connsiteX10" fmla="*/ 774700 w 1790700"/>
              <a:gd name="connsiteY10" fmla="*/ 711200 h 1028759"/>
              <a:gd name="connsiteX11" fmla="*/ 800100 w 1790700"/>
              <a:gd name="connsiteY11" fmla="*/ 660400 h 1028759"/>
              <a:gd name="connsiteX12" fmla="*/ 812800 w 1790700"/>
              <a:gd name="connsiteY12" fmla="*/ 596900 h 1028759"/>
              <a:gd name="connsiteX13" fmla="*/ 850900 w 1790700"/>
              <a:gd name="connsiteY13" fmla="*/ 520700 h 1028759"/>
              <a:gd name="connsiteX14" fmla="*/ 889000 w 1790700"/>
              <a:gd name="connsiteY14" fmla="*/ 317500 h 1028759"/>
              <a:gd name="connsiteX15" fmla="*/ 901700 w 1790700"/>
              <a:gd name="connsiteY15" fmla="*/ 279400 h 1028759"/>
              <a:gd name="connsiteX16" fmla="*/ 914400 w 1790700"/>
              <a:gd name="connsiteY16" fmla="*/ 215900 h 1028759"/>
              <a:gd name="connsiteX17" fmla="*/ 977900 w 1790700"/>
              <a:gd name="connsiteY17" fmla="*/ 342900 h 1028759"/>
              <a:gd name="connsiteX18" fmla="*/ 990600 w 1790700"/>
              <a:gd name="connsiteY18" fmla="*/ 381000 h 1028759"/>
              <a:gd name="connsiteX19" fmla="*/ 1003300 w 1790700"/>
              <a:gd name="connsiteY19" fmla="*/ 127000 h 1028759"/>
              <a:gd name="connsiteX20" fmla="*/ 1028700 w 1790700"/>
              <a:gd name="connsiteY20" fmla="*/ 76200 h 1028759"/>
              <a:gd name="connsiteX21" fmla="*/ 1054100 w 1790700"/>
              <a:gd name="connsiteY21" fmla="*/ 0 h 1028759"/>
              <a:gd name="connsiteX22" fmla="*/ 1104900 w 1790700"/>
              <a:gd name="connsiteY22" fmla="*/ 12700 h 1028759"/>
              <a:gd name="connsiteX23" fmla="*/ 1155700 w 1790700"/>
              <a:gd name="connsiteY23" fmla="*/ 139700 h 1028759"/>
              <a:gd name="connsiteX24" fmla="*/ 1143000 w 1790700"/>
              <a:gd name="connsiteY24" fmla="*/ 304800 h 1028759"/>
              <a:gd name="connsiteX25" fmla="*/ 1130300 w 1790700"/>
              <a:gd name="connsiteY25" fmla="*/ 342900 h 1028759"/>
              <a:gd name="connsiteX26" fmla="*/ 1092200 w 1790700"/>
              <a:gd name="connsiteY26" fmla="*/ 444500 h 1028759"/>
              <a:gd name="connsiteX27" fmla="*/ 1104900 w 1790700"/>
              <a:gd name="connsiteY27" fmla="*/ 711200 h 1028759"/>
              <a:gd name="connsiteX28" fmla="*/ 1130300 w 1790700"/>
              <a:gd name="connsiteY28" fmla="*/ 749300 h 1028759"/>
              <a:gd name="connsiteX29" fmla="*/ 1155700 w 1790700"/>
              <a:gd name="connsiteY29" fmla="*/ 838200 h 1028759"/>
              <a:gd name="connsiteX30" fmla="*/ 1270000 w 1790700"/>
              <a:gd name="connsiteY30" fmla="*/ 749300 h 1028759"/>
              <a:gd name="connsiteX31" fmla="*/ 1308100 w 1790700"/>
              <a:gd name="connsiteY31" fmla="*/ 736600 h 1028759"/>
              <a:gd name="connsiteX32" fmla="*/ 1384300 w 1790700"/>
              <a:gd name="connsiteY32" fmla="*/ 698500 h 1028759"/>
              <a:gd name="connsiteX33" fmla="*/ 1447800 w 1790700"/>
              <a:gd name="connsiteY33" fmla="*/ 863600 h 1028759"/>
              <a:gd name="connsiteX34" fmla="*/ 1485900 w 1790700"/>
              <a:gd name="connsiteY34" fmla="*/ 965200 h 1028759"/>
              <a:gd name="connsiteX35" fmla="*/ 1524000 w 1790700"/>
              <a:gd name="connsiteY35" fmla="*/ 939800 h 1028759"/>
              <a:gd name="connsiteX36" fmla="*/ 1549400 w 1790700"/>
              <a:gd name="connsiteY36" fmla="*/ 901700 h 1028759"/>
              <a:gd name="connsiteX37" fmla="*/ 1600200 w 1790700"/>
              <a:gd name="connsiteY37" fmla="*/ 876300 h 1028759"/>
              <a:gd name="connsiteX38" fmla="*/ 1701800 w 1790700"/>
              <a:gd name="connsiteY38" fmla="*/ 939800 h 1028759"/>
              <a:gd name="connsiteX39" fmla="*/ 1790700 w 1790700"/>
              <a:gd name="connsiteY39" fmla="*/ 939800 h 102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790700" h="1028759">
                <a:moveTo>
                  <a:pt x="0" y="1003300"/>
                </a:moveTo>
                <a:cubicBezTo>
                  <a:pt x="21167" y="1011767"/>
                  <a:pt x="40816" y="1026432"/>
                  <a:pt x="63500" y="1028700"/>
                </a:cubicBezTo>
                <a:cubicBezTo>
                  <a:pt x="75576" y="1029908"/>
                  <a:pt x="146555" y="1012573"/>
                  <a:pt x="165100" y="1003300"/>
                </a:cubicBezTo>
                <a:cubicBezTo>
                  <a:pt x="187178" y="992261"/>
                  <a:pt x="206128" y="975414"/>
                  <a:pt x="228600" y="965200"/>
                </a:cubicBezTo>
                <a:cubicBezTo>
                  <a:pt x="252974" y="954121"/>
                  <a:pt x="278825" y="946294"/>
                  <a:pt x="304800" y="939800"/>
                </a:cubicBezTo>
                <a:cubicBezTo>
                  <a:pt x="321076" y="935731"/>
                  <a:pt x="375480" y="923510"/>
                  <a:pt x="393700" y="914400"/>
                </a:cubicBezTo>
                <a:cubicBezTo>
                  <a:pt x="407352" y="907574"/>
                  <a:pt x="419100" y="897467"/>
                  <a:pt x="431800" y="889000"/>
                </a:cubicBezTo>
                <a:cubicBezTo>
                  <a:pt x="465667" y="893233"/>
                  <a:pt x="500027" y="894549"/>
                  <a:pt x="533400" y="901700"/>
                </a:cubicBezTo>
                <a:cubicBezTo>
                  <a:pt x="559580" y="907310"/>
                  <a:pt x="609600" y="927100"/>
                  <a:pt x="609600" y="927100"/>
                </a:cubicBezTo>
                <a:cubicBezTo>
                  <a:pt x="660400" y="918633"/>
                  <a:pt x="730716" y="942610"/>
                  <a:pt x="762000" y="901700"/>
                </a:cubicBezTo>
                <a:cubicBezTo>
                  <a:pt x="800659" y="851146"/>
                  <a:pt x="764774" y="774062"/>
                  <a:pt x="774700" y="711200"/>
                </a:cubicBezTo>
                <a:cubicBezTo>
                  <a:pt x="777653" y="692500"/>
                  <a:pt x="791633" y="677333"/>
                  <a:pt x="800100" y="660400"/>
                </a:cubicBezTo>
                <a:cubicBezTo>
                  <a:pt x="804333" y="639233"/>
                  <a:pt x="805221" y="617111"/>
                  <a:pt x="812800" y="596900"/>
                </a:cubicBezTo>
                <a:cubicBezTo>
                  <a:pt x="870600" y="442766"/>
                  <a:pt x="811469" y="665279"/>
                  <a:pt x="850900" y="520700"/>
                </a:cubicBezTo>
                <a:cubicBezTo>
                  <a:pt x="902207" y="332574"/>
                  <a:pt x="854734" y="505962"/>
                  <a:pt x="889000" y="317500"/>
                </a:cubicBezTo>
                <a:cubicBezTo>
                  <a:pt x="891395" y="304329"/>
                  <a:pt x="898453" y="292387"/>
                  <a:pt x="901700" y="279400"/>
                </a:cubicBezTo>
                <a:cubicBezTo>
                  <a:pt x="906935" y="258459"/>
                  <a:pt x="910167" y="237067"/>
                  <a:pt x="914400" y="215900"/>
                </a:cubicBezTo>
                <a:cubicBezTo>
                  <a:pt x="968564" y="288119"/>
                  <a:pt x="945807" y="246620"/>
                  <a:pt x="977900" y="342900"/>
                </a:cubicBezTo>
                <a:lnTo>
                  <a:pt x="990600" y="381000"/>
                </a:lnTo>
                <a:cubicBezTo>
                  <a:pt x="994833" y="296333"/>
                  <a:pt x="992785" y="211118"/>
                  <a:pt x="1003300" y="127000"/>
                </a:cubicBezTo>
                <a:cubicBezTo>
                  <a:pt x="1005648" y="108214"/>
                  <a:pt x="1021669" y="93778"/>
                  <a:pt x="1028700" y="76200"/>
                </a:cubicBezTo>
                <a:cubicBezTo>
                  <a:pt x="1038644" y="51341"/>
                  <a:pt x="1054100" y="0"/>
                  <a:pt x="1054100" y="0"/>
                </a:cubicBezTo>
                <a:cubicBezTo>
                  <a:pt x="1071033" y="4233"/>
                  <a:pt x="1093406" y="-436"/>
                  <a:pt x="1104900" y="12700"/>
                </a:cubicBezTo>
                <a:cubicBezTo>
                  <a:pt x="1120470" y="30494"/>
                  <a:pt x="1144350" y="105649"/>
                  <a:pt x="1155700" y="139700"/>
                </a:cubicBezTo>
                <a:cubicBezTo>
                  <a:pt x="1151467" y="194733"/>
                  <a:pt x="1149846" y="250030"/>
                  <a:pt x="1143000" y="304800"/>
                </a:cubicBezTo>
                <a:cubicBezTo>
                  <a:pt x="1141340" y="318084"/>
                  <a:pt x="1133978" y="330028"/>
                  <a:pt x="1130300" y="342900"/>
                </a:cubicBezTo>
                <a:cubicBezTo>
                  <a:pt x="1107244" y="423595"/>
                  <a:pt x="1131658" y="365585"/>
                  <a:pt x="1092200" y="444500"/>
                </a:cubicBezTo>
                <a:cubicBezTo>
                  <a:pt x="1096433" y="533400"/>
                  <a:pt x="1093861" y="622887"/>
                  <a:pt x="1104900" y="711200"/>
                </a:cubicBezTo>
                <a:cubicBezTo>
                  <a:pt x="1106793" y="726346"/>
                  <a:pt x="1123474" y="735648"/>
                  <a:pt x="1130300" y="749300"/>
                </a:cubicBezTo>
                <a:cubicBezTo>
                  <a:pt x="1139410" y="767520"/>
                  <a:pt x="1151631" y="821924"/>
                  <a:pt x="1155700" y="838200"/>
                </a:cubicBezTo>
                <a:cubicBezTo>
                  <a:pt x="1188574" y="805326"/>
                  <a:pt x="1224428" y="764491"/>
                  <a:pt x="1270000" y="749300"/>
                </a:cubicBezTo>
                <a:cubicBezTo>
                  <a:pt x="1282700" y="745067"/>
                  <a:pt x="1296126" y="742587"/>
                  <a:pt x="1308100" y="736600"/>
                </a:cubicBezTo>
                <a:cubicBezTo>
                  <a:pt x="1406577" y="687361"/>
                  <a:pt x="1288535" y="730422"/>
                  <a:pt x="1384300" y="698500"/>
                </a:cubicBezTo>
                <a:cubicBezTo>
                  <a:pt x="1448443" y="826786"/>
                  <a:pt x="1359626" y="643166"/>
                  <a:pt x="1447800" y="863600"/>
                </a:cubicBezTo>
                <a:cubicBezTo>
                  <a:pt x="1478172" y="939529"/>
                  <a:pt x="1465991" y="905473"/>
                  <a:pt x="1485900" y="965200"/>
                </a:cubicBezTo>
                <a:cubicBezTo>
                  <a:pt x="1498600" y="956733"/>
                  <a:pt x="1513207" y="950593"/>
                  <a:pt x="1524000" y="939800"/>
                </a:cubicBezTo>
                <a:cubicBezTo>
                  <a:pt x="1534793" y="929007"/>
                  <a:pt x="1537674" y="911471"/>
                  <a:pt x="1549400" y="901700"/>
                </a:cubicBezTo>
                <a:cubicBezTo>
                  <a:pt x="1563944" y="889580"/>
                  <a:pt x="1583267" y="884767"/>
                  <a:pt x="1600200" y="876300"/>
                </a:cubicBezTo>
                <a:cubicBezTo>
                  <a:pt x="1636855" y="986264"/>
                  <a:pt x="1596198" y="947923"/>
                  <a:pt x="1701800" y="939800"/>
                </a:cubicBezTo>
                <a:cubicBezTo>
                  <a:pt x="1731346" y="937527"/>
                  <a:pt x="1761067" y="939800"/>
                  <a:pt x="1790700" y="939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6642100" y="1853895"/>
            <a:ext cx="1765300" cy="787705"/>
          </a:xfrm>
          <a:custGeom>
            <a:avLst/>
            <a:gdLst>
              <a:gd name="connsiteX0" fmla="*/ 0 w 1765300"/>
              <a:gd name="connsiteY0" fmla="*/ 787705 h 787705"/>
              <a:gd name="connsiteX1" fmla="*/ 38100 w 1765300"/>
              <a:gd name="connsiteY1" fmla="*/ 635305 h 787705"/>
              <a:gd name="connsiteX2" fmla="*/ 88900 w 1765300"/>
              <a:gd name="connsiteY2" fmla="*/ 546405 h 787705"/>
              <a:gd name="connsiteX3" fmla="*/ 114300 w 1765300"/>
              <a:gd name="connsiteY3" fmla="*/ 457505 h 787705"/>
              <a:gd name="connsiteX4" fmla="*/ 177800 w 1765300"/>
              <a:gd name="connsiteY4" fmla="*/ 368605 h 787705"/>
              <a:gd name="connsiteX5" fmla="*/ 215900 w 1765300"/>
              <a:gd name="connsiteY5" fmla="*/ 508305 h 787705"/>
              <a:gd name="connsiteX6" fmla="*/ 254000 w 1765300"/>
              <a:gd name="connsiteY6" fmla="*/ 597205 h 787705"/>
              <a:gd name="connsiteX7" fmla="*/ 342900 w 1765300"/>
              <a:gd name="connsiteY7" fmla="*/ 686105 h 787705"/>
              <a:gd name="connsiteX8" fmla="*/ 393700 w 1765300"/>
              <a:gd name="connsiteY8" fmla="*/ 508305 h 787705"/>
              <a:gd name="connsiteX9" fmla="*/ 431800 w 1765300"/>
              <a:gd name="connsiteY9" fmla="*/ 343205 h 787705"/>
              <a:gd name="connsiteX10" fmla="*/ 495300 w 1765300"/>
              <a:gd name="connsiteY10" fmla="*/ 355905 h 787705"/>
              <a:gd name="connsiteX11" fmla="*/ 508000 w 1765300"/>
              <a:gd name="connsiteY11" fmla="*/ 394005 h 787705"/>
              <a:gd name="connsiteX12" fmla="*/ 520700 w 1765300"/>
              <a:gd name="connsiteY12" fmla="*/ 444805 h 787705"/>
              <a:gd name="connsiteX13" fmla="*/ 533400 w 1765300"/>
              <a:gd name="connsiteY13" fmla="*/ 571805 h 787705"/>
              <a:gd name="connsiteX14" fmla="*/ 546100 w 1765300"/>
              <a:gd name="connsiteY14" fmla="*/ 609905 h 787705"/>
              <a:gd name="connsiteX15" fmla="*/ 571500 w 1765300"/>
              <a:gd name="connsiteY15" fmla="*/ 698805 h 787705"/>
              <a:gd name="connsiteX16" fmla="*/ 647700 w 1765300"/>
              <a:gd name="connsiteY16" fmla="*/ 686105 h 787705"/>
              <a:gd name="connsiteX17" fmla="*/ 685800 w 1765300"/>
              <a:gd name="connsiteY17" fmla="*/ 673405 h 787705"/>
              <a:gd name="connsiteX18" fmla="*/ 711200 w 1765300"/>
              <a:gd name="connsiteY18" fmla="*/ 597205 h 787705"/>
              <a:gd name="connsiteX19" fmla="*/ 736600 w 1765300"/>
              <a:gd name="connsiteY19" fmla="*/ 508305 h 787705"/>
              <a:gd name="connsiteX20" fmla="*/ 749300 w 1765300"/>
              <a:gd name="connsiteY20" fmla="*/ 470205 h 787705"/>
              <a:gd name="connsiteX21" fmla="*/ 762000 w 1765300"/>
              <a:gd name="connsiteY21" fmla="*/ 254305 h 787705"/>
              <a:gd name="connsiteX22" fmla="*/ 787400 w 1765300"/>
              <a:gd name="connsiteY22" fmla="*/ 178105 h 787705"/>
              <a:gd name="connsiteX23" fmla="*/ 800100 w 1765300"/>
              <a:gd name="connsiteY23" fmla="*/ 63805 h 787705"/>
              <a:gd name="connsiteX24" fmla="*/ 825500 w 1765300"/>
              <a:gd name="connsiteY24" fmla="*/ 305 h 787705"/>
              <a:gd name="connsiteX25" fmla="*/ 863600 w 1765300"/>
              <a:gd name="connsiteY25" fmla="*/ 76505 h 787705"/>
              <a:gd name="connsiteX26" fmla="*/ 876300 w 1765300"/>
              <a:gd name="connsiteY26" fmla="*/ 165405 h 787705"/>
              <a:gd name="connsiteX27" fmla="*/ 889000 w 1765300"/>
              <a:gd name="connsiteY27" fmla="*/ 203505 h 787705"/>
              <a:gd name="connsiteX28" fmla="*/ 914400 w 1765300"/>
              <a:gd name="connsiteY28" fmla="*/ 355905 h 787705"/>
              <a:gd name="connsiteX29" fmla="*/ 927100 w 1765300"/>
              <a:gd name="connsiteY29" fmla="*/ 394005 h 787705"/>
              <a:gd name="connsiteX30" fmla="*/ 939800 w 1765300"/>
              <a:gd name="connsiteY30" fmla="*/ 470205 h 787705"/>
              <a:gd name="connsiteX31" fmla="*/ 952500 w 1765300"/>
              <a:gd name="connsiteY31" fmla="*/ 521005 h 787705"/>
              <a:gd name="connsiteX32" fmla="*/ 990600 w 1765300"/>
              <a:gd name="connsiteY32" fmla="*/ 470205 h 787705"/>
              <a:gd name="connsiteX33" fmla="*/ 1003300 w 1765300"/>
              <a:gd name="connsiteY33" fmla="*/ 406705 h 787705"/>
              <a:gd name="connsiteX34" fmla="*/ 1016000 w 1765300"/>
              <a:gd name="connsiteY34" fmla="*/ 355905 h 787705"/>
              <a:gd name="connsiteX35" fmla="*/ 1041400 w 1765300"/>
              <a:gd name="connsiteY35" fmla="*/ 317805 h 787705"/>
              <a:gd name="connsiteX36" fmla="*/ 1079500 w 1765300"/>
              <a:gd name="connsiteY36" fmla="*/ 343205 h 787705"/>
              <a:gd name="connsiteX37" fmla="*/ 1117600 w 1765300"/>
              <a:gd name="connsiteY37" fmla="*/ 470205 h 787705"/>
              <a:gd name="connsiteX38" fmla="*/ 1130300 w 1765300"/>
              <a:gd name="connsiteY38" fmla="*/ 508305 h 787705"/>
              <a:gd name="connsiteX39" fmla="*/ 1143000 w 1765300"/>
              <a:gd name="connsiteY39" fmla="*/ 597205 h 787705"/>
              <a:gd name="connsiteX40" fmla="*/ 1155700 w 1765300"/>
              <a:gd name="connsiteY40" fmla="*/ 635305 h 787705"/>
              <a:gd name="connsiteX41" fmla="*/ 1206500 w 1765300"/>
              <a:gd name="connsiteY41" fmla="*/ 622605 h 787705"/>
              <a:gd name="connsiteX42" fmla="*/ 1257300 w 1765300"/>
              <a:gd name="connsiteY42" fmla="*/ 508305 h 787705"/>
              <a:gd name="connsiteX43" fmla="*/ 1295400 w 1765300"/>
              <a:gd name="connsiteY43" fmla="*/ 432105 h 787705"/>
              <a:gd name="connsiteX44" fmla="*/ 1384300 w 1765300"/>
              <a:gd name="connsiteY44" fmla="*/ 521005 h 787705"/>
              <a:gd name="connsiteX45" fmla="*/ 1409700 w 1765300"/>
              <a:gd name="connsiteY45" fmla="*/ 559105 h 787705"/>
              <a:gd name="connsiteX46" fmla="*/ 1511300 w 1765300"/>
              <a:gd name="connsiteY46" fmla="*/ 648005 h 787705"/>
              <a:gd name="connsiteX47" fmla="*/ 1562100 w 1765300"/>
              <a:gd name="connsiteY47" fmla="*/ 698805 h 787705"/>
              <a:gd name="connsiteX48" fmla="*/ 1562100 w 1765300"/>
              <a:gd name="connsiteY48" fmla="*/ 584505 h 787705"/>
              <a:gd name="connsiteX49" fmla="*/ 1536700 w 1765300"/>
              <a:gd name="connsiteY49" fmla="*/ 368605 h 787705"/>
              <a:gd name="connsiteX50" fmla="*/ 1587500 w 1765300"/>
              <a:gd name="connsiteY50" fmla="*/ 216205 h 787705"/>
              <a:gd name="connsiteX51" fmla="*/ 1638300 w 1765300"/>
              <a:gd name="connsiteY51" fmla="*/ 228905 h 787705"/>
              <a:gd name="connsiteX52" fmla="*/ 1651000 w 1765300"/>
              <a:gd name="connsiteY52" fmla="*/ 267005 h 787705"/>
              <a:gd name="connsiteX53" fmla="*/ 1676400 w 1765300"/>
              <a:gd name="connsiteY53" fmla="*/ 381305 h 787705"/>
              <a:gd name="connsiteX54" fmla="*/ 1676400 w 1765300"/>
              <a:gd name="connsiteY54" fmla="*/ 660705 h 787705"/>
              <a:gd name="connsiteX55" fmla="*/ 1701800 w 1765300"/>
              <a:gd name="connsiteY55" fmla="*/ 698805 h 787705"/>
              <a:gd name="connsiteX56" fmla="*/ 1765300 w 1765300"/>
              <a:gd name="connsiteY56" fmla="*/ 736905 h 78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765300" h="787705">
                <a:moveTo>
                  <a:pt x="0" y="787705"/>
                </a:moveTo>
                <a:cubicBezTo>
                  <a:pt x="7613" y="742026"/>
                  <a:pt x="14423" y="676740"/>
                  <a:pt x="38100" y="635305"/>
                </a:cubicBezTo>
                <a:cubicBezTo>
                  <a:pt x="55033" y="605672"/>
                  <a:pt x="73636" y="576932"/>
                  <a:pt x="88900" y="546405"/>
                </a:cubicBezTo>
                <a:cubicBezTo>
                  <a:pt x="113614" y="496977"/>
                  <a:pt x="89885" y="514472"/>
                  <a:pt x="114300" y="457505"/>
                </a:cubicBezTo>
                <a:cubicBezTo>
                  <a:pt x="120490" y="443061"/>
                  <a:pt x="173463" y="374387"/>
                  <a:pt x="177800" y="368605"/>
                </a:cubicBezTo>
                <a:cubicBezTo>
                  <a:pt x="200654" y="551437"/>
                  <a:pt x="167874" y="412252"/>
                  <a:pt x="215900" y="508305"/>
                </a:cubicBezTo>
                <a:cubicBezTo>
                  <a:pt x="236419" y="549343"/>
                  <a:pt x="220022" y="555677"/>
                  <a:pt x="254000" y="597205"/>
                </a:cubicBezTo>
                <a:cubicBezTo>
                  <a:pt x="280538" y="629640"/>
                  <a:pt x="342900" y="686105"/>
                  <a:pt x="342900" y="686105"/>
                </a:cubicBezTo>
                <a:cubicBezTo>
                  <a:pt x="393990" y="583924"/>
                  <a:pt x="350031" y="682982"/>
                  <a:pt x="393700" y="508305"/>
                </a:cubicBezTo>
                <a:cubicBezTo>
                  <a:pt x="424335" y="385764"/>
                  <a:pt x="412254" y="440936"/>
                  <a:pt x="431800" y="343205"/>
                </a:cubicBezTo>
                <a:cubicBezTo>
                  <a:pt x="452967" y="347438"/>
                  <a:pt x="477339" y="343931"/>
                  <a:pt x="495300" y="355905"/>
                </a:cubicBezTo>
                <a:cubicBezTo>
                  <a:pt x="506439" y="363331"/>
                  <a:pt x="504322" y="381133"/>
                  <a:pt x="508000" y="394005"/>
                </a:cubicBezTo>
                <a:cubicBezTo>
                  <a:pt x="512795" y="410788"/>
                  <a:pt x="516467" y="427872"/>
                  <a:pt x="520700" y="444805"/>
                </a:cubicBezTo>
                <a:cubicBezTo>
                  <a:pt x="524933" y="487138"/>
                  <a:pt x="526931" y="529755"/>
                  <a:pt x="533400" y="571805"/>
                </a:cubicBezTo>
                <a:cubicBezTo>
                  <a:pt x="535436" y="585036"/>
                  <a:pt x="542422" y="597033"/>
                  <a:pt x="546100" y="609905"/>
                </a:cubicBezTo>
                <a:cubicBezTo>
                  <a:pt x="577994" y="721533"/>
                  <a:pt x="541050" y="607454"/>
                  <a:pt x="571500" y="698805"/>
                </a:cubicBezTo>
                <a:cubicBezTo>
                  <a:pt x="596900" y="694572"/>
                  <a:pt x="622563" y="691691"/>
                  <a:pt x="647700" y="686105"/>
                </a:cubicBezTo>
                <a:cubicBezTo>
                  <a:pt x="660768" y="683201"/>
                  <a:pt x="678019" y="684298"/>
                  <a:pt x="685800" y="673405"/>
                </a:cubicBezTo>
                <a:cubicBezTo>
                  <a:pt x="701362" y="651618"/>
                  <a:pt x="702733" y="622605"/>
                  <a:pt x="711200" y="597205"/>
                </a:cubicBezTo>
                <a:cubicBezTo>
                  <a:pt x="741650" y="505854"/>
                  <a:pt x="704706" y="619933"/>
                  <a:pt x="736600" y="508305"/>
                </a:cubicBezTo>
                <a:cubicBezTo>
                  <a:pt x="740278" y="495433"/>
                  <a:pt x="745067" y="482905"/>
                  <a:pt x="749300" y="470205"/>
                </a:cubicBezTo>
                <a:cubicBezTo>
                  <a:pt x="753533" y="398238"/>
                  <a:pt x="752676" y="325791"/>
                  <a:pt x="762000" y="254305"/>
                </a:cubicBezTo>
                <a:cubicBezTo>
                  <a:pt x="765463" y="227756"/>
                  <a:pt x="787400" y="178105"/>
                  <a:pt x="787400" y="178105"/>
                </a:cubicBezTo>
                <a:cubicBezTo>
                  <a:pt x="791633" y="140005"/>
                  <a:pt x="792068" y="101289"/>
                  <a:pt x="800100" y="63805"/>
                </a:cubicBezTo>
                <a:cubicBezTo>
                  <a:pt x="804877" y="41514"/>
                  <a:pt x="803146" y="-4166"/>
                  <a:pt x="825500" y="305"/>
                </a:cubicBezTo>
                <a:cubicBezTo>
                  <a:pt x="853347" y="5874"/>
                  <a:pt x="850900" y="51105"/>
                  <a:pt x="863600" y="76505"/>
                </a:cubicBezTo>
                <a:cubicBezTo>
                  <a:pt x="867833" y="106138"/>
                  <a:pt x="870429" y="136052"/>
                  <a:pt x="876300" y="165405"/>
                </a:cubicBezTo>
                <a:cubicBezTo>
                  <a:pt x="878925" y="178532"/>
                  <a:pt x="886375" y="190378"/>
                  <a:pt x="889000" y="203505"/>
                </a:cubicBezTo>
                <a:cubicBezTo>
                  <a:pt x="899100" y="254006"/>
                  <a:pt x="904300" y="305404"/>
                  <a:pt x="914400" y="355905"/>
                </a:cubicBezTo>
                <a:cubicBezTo>
                  <a:pt x="917025" y="369032"/>
                  <a:pt x="924196" y="380937"/>
                  <a:pt x="927100" y="394005"/>
                </a:cubicBezTo>
                <a:cubicBezTo>
                  <a:pt x="932686" y="419142"/>
                  <a:pt x="934750" y="444955"/>
                  <a:pt x="939800" y="470205"/>
                </a:cubicBezTo>
                <a:cubicBezTo>
                  <a:pt x="943223" y="487321"/>
                  <a:pt x="948267" y="504072"/>
                  <a:pt x="952500" y="521005"/>
                </a:cubicBezTo>
                <a:cubicBezTo>
                  <a:pt x="965200" y="504072"/>
                  <a:pt x="982003" y="489547"/>
                  <a:pt x="990600" y="470205"/>
                </a:cubicBezTo>
                <a:cubicBezTo>
                  <a:pt x="999367" y="450480"/>
                  <a:pt x="998617" y="427777"/>
                  <a:pt x="1003300" y="406705"/>
                </a:cubicBezTo>
                <a:cubicBezTo>
                  <a:pt x="1007086" y="389666"/>
                  <a:pt x="1009124" y="371948"/>
                  <a:pt x="1016000" y="355905"/>
                </a:cubicBezTo>
                <a:cubicBezTo>
                  <a:pt x="1022013" y="341876"/>
                  <a:pt x="1032933" y="330505"/>
                  <a:pt x="1041400" y="317805"/>
                </a:cubicBezTo>
                <a:cubicBezTo>
                  <a:pt x="1054100" y="326272"/>
                  <a:pt x="1070628" y="330785"/>
                  <a:pt x="1079500" y="343205"/>
                </a:cubicBezTo>
                <a:cubicBezTo>
                  <a:pt x="1105754" y="379960"/>
                  <a:pt x="1107212" y="428651"/>
                  <a:pt x="1117600" y="470205"/>
                </a:cubicBezTo>
                <a:cubicBezTo>
                  <a:pt x="1120847" y="483192"/>
                  <a:pt x="1126067" y="495605"/>
                  <a:pt x="1130300" y="508305"/>
                </a:cubicBezTo>
                <a:cubicBezTo>
                  <a:pt x="1134533" y="537938"/>
                  <a:pt x="1137129" y="567852"/>
                  <a:pt x="1143000" y="597205"/>
                </a:cubicBezTo>
                <a:cubicBezTo>
                  <a:pt x="1145625" y="610332"/>
                  <a:pt x="1143271" y="630333"/>
                  <a:pt x="1155700" y="635305"/>
                </a:cubicBezTo>
                <a:cubicBezTo>
                  <a:pt x="1171906" y="641787"/>
                  <a:pt x="1189567" y="626838"/>
                  <a:pt x="1206500" y="622605"/>
                </a:cubicBezTo>
                <a:cubicBezTo>
                  <a:pt x="1224644" y="577246"/>
                  <a:pt x="1233570" y="549833"/>
                  <a:pt x="1257300" y="508305"/>
                </a:cubicBezTo>
                <a:cubicBezTo>
                  <a:pt x="1296691" y="439371"/>
                  <a:pt x="1272115" y="501959"/>
                  <a:pt x="1295400" y="432105"/>
                </a:cubicBezTo>
                <a:cubicBezTo>
                  <a:pt x="1325033" y="461738"/>
                  <a:pt x="1361054" y="486136"/>
                  <a:pt x="1384300" y="521005"/>
                </a:cubicBezTo>
                <a:cubicBezTo>
                  <a:pt x="1392767" y="533705"/>
                  <a:pt x="1399929" y="547379"/>
                  <a:pt x="1409700" y="559105"/>
                </a:cubicBezTo>
                <a:cubicBezTo>
                  <a:pt x="1444829" y="601260"/>
                  <a:pt x="1467187" y="608793"/>
                  <a:pt x="1511300" y="648005"/>
                </a:cubicBezTo>
                <a:cubicBezTo>
                  <a:pt x="1529198" y="663915"/>
                  <a:pt x="1545167" y="681872"/>
                  <a:pt x="1562100" y="698805"/>
                </a:cubicBezTo>
                <a:cubicBezTo>
                  <a:pt x="1585327" y="629125"/>
                  <a:pt x="1572416" y="687664"/>
                  <a:pt x="1562100" y="584505"/>
                </a:cubicBezTo>
                <a:cubicBezTo>
                  <a:pt x="1540644" y="369946"/>
                  <a:pt x="1569947" y="468347"/>
                  <a:pt x="1536700" y="368605"/>
                </a:cubicBezTo>
                <a:cubicBezTo>
                  <a:pt x="1540032" y="335284"/>
                  <a:pt x="1517907" y="226147"/>
                  <a:pt x="1587500" y="216205"/>
                </a:cubicBezTo>
                <a:cubicBezTo>
                  <a:pt x="1604779" y="213737"/>
                  <a:pt x="1621367" y="224672"/>
                  <a:pt x="1638300" y="228905"/>
                </a:cubicBezTo>
                <a:cubicBezTo>
                  <a:pt x="1642533" y="241605"/>
                  <a:pt x="1648096" y="253937"/>
                  <a:pt x="1651000" y="267005"/>
                </a:cubicBezTo>
                <a:cubicBezTo>
                  <a:pt x="1680802" y="401112"/>
                  <a:pt x="1647810" y="295536"/>
                  <a:pt x="1676400" y="381305"/>
                </a:cubicBezTo>
                <a:cubicBezTo>
                  <a:pt x="1668719" y="481152"/>
                  <a:pt x="1652077" y="563411"/>
                  <a:pt x="1676400" y="660705"/>
                </a:cubicBezTo>
                <a:cubicBezTo>
                  <a:pt x="1680102" y="675513"/>
                  <a:pt x="1689881" y="689270"/>
                  <a:pt x="1701800" y="698805"/>
                </a:cubicBezTo>
                <a:cubicBezTo>
                  <a:pt x="1866664" y="830696"/>
                  <a:pt x="1627213" y="598818"/>
                  <a:pt x="1765300" y="73690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79434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7694" r="8028"/>
          <a:stretch/>
        </p:blipFill>
        <p:spPr>
          <a:xfrm>
            <a:off x="4305299" y="2885182"/>
            <a:ext cx="4800601" cy="3668018"/>
          </a:xfrm>
          <a:prstGeom prst="rect">
            <a:avLst/>
          </a:prstGeom>
        </p:spPr>
      </p:pic>
      <p:sp>
        <p:nvSpPr>
          <p:cNvPr id="2" name="Title 1"/>
          <p:cNvSpPr>
            <a:spLocks noGrp="1"/>
          </p:cNvSpPr>
          <p:nvPr>
            <p:ph type="title"/>
          </p:nvPr>
        </p:nvSpPr>
        <p:spPr>
          <a:xfrm>
            <a:off x="628650" y="123825"/>
            <a:ext cx="7886700" cy="1325563"/>
          </a:xfrm>
        </p:spPr>
        <p:txBody>
          <a:bodyPr/>
          <a:lstStyle/>
          <a:p>
            <a:r>
              <a:rPr lang="en-US" dirty="0"/>
              <a:t>Alternatives to boxcar.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459806"/>
                <a:ext cx="7886700" cy="4717157"/>
              </a:xfrm>
            </p:spPr>
            <p:txBody>
              <a:bodyPr/>
              <a:lstStyle/>
              <a:p>
                <a:r>
                  <a:rPr lang="en-US" dirty="0"/>
                  <a:t>Hamming window: </a:t>
                </a:r>
                <a14:m>
                  <m:oMath xmlns:m="http://schemas.openxmlformats.org/officeDocument/2006/math">
                    <m:r>
                      <a:rPr lang="en-US" b="0" i="1" smtClean="0">
                        <a:latin typeface="Cambria Math" panose="02040503050406030204" pitchFamily="18" charset="0"/>
                      </a:rPr>
                      <m:t>𝑤</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=0.54 −0.46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−1</m:t>
                            </m:r>
                          </m:den>
                        </m:f>
                        <m:r>
                          <a:rPr lang="en-US" b="0" i="1" smtClean="0">
                            <a:latin typeface="Cambria Math" panose="02040503050406030204" pitchFamily="18" charset="0"/>
                          </a:rPr>
                          <m:t>)</m:t>
                        </m:r>
                      </m:e>
                    </m:func>
                  </m:oMath>
                </a14:m>
                <a:endParaRPr lang="en-US" dirty="0"/>
              </a:p>
              <a:p>
                <a:r>
                  <a:rPr lang="en-US" dirty="0"/>
                  <a:t>Passband is about 2x wider than boxcar. But once the response comes down, it stays down.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459806"/>
                <a:ext cx="7886700" cy="4717157"/>
              </a:xfrm>
              <a:blipFill rotWithShape="0">
                <a:blip r:embed="rId3"/>
                <a:stretch>
                  <a:fillRect l="-1391" t="-258"/>
                </a:stretch>
              </a:blipFill>
            </p:spPr>
            <p:txBody>
              <a:bodyPr/>
              <a:lstStyle/>
              <a:p>
                <a:r>
                  <a:rPr lang="en-US">
                    <a:noFill/>
                  </a:rPr>
                  <a:t> </a:t>
                </a:r>
              </a:p>
            </p:txBody>
          </p:sp>
        </mc:Fallback>
      </mc:AlternateContent>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5555" r="7938"/>
          <a:stretch/>
        </p:blipFill>
        <p:spPr>
          <a:xfrm>
            <a:off x="76200" y="2895600"/>
            <a:ext cx="4152900" cy="3604363"/>
          </a:xfrm>
          <a:prstGeom prst="rect">
            <a:avLst/>
          </a:prstGeom>
        </p:spPr>
      </p:pic>
      <p:sp>
        <p:nvSpPr>
          <p:cNvPr id="4" name="TextBox 3"/>
          <p:cNvSpPr txBox="1"/>
          <p:nvPr/>
        </p:nvSpPr>
        <p:spPr>
          <a:xfrm>
            <a:off x="7263143" y="4981057"/>
            <a:ext cx="1874231" cy="646331"/>
          </a:xfrm>
          <a:prstGeom prst="rect">
            <a:avLst/>
          </a:prstGeom>
          <a:noFill/>
        </p:spPr>
        <p:txBody>
          <a:bodyPr wrap="none" rtlCol="0">
            <a:spAutoFit/>
          </a:bodyPr>
          <a:lstStyle/>
          <a:p>
            <a:r>
              <a:rPr lang="en-US" dirty="0"/>
              <a:t>Wider passband.</a:t>
            </a:r>
          </a:p>
          <a:p>
            <a:r>
              <a:rPr lang="en-US" dirty="0"/>
              <a:t>Smaller </a:t>
            </a:r>
            <a:r>
              <a:rPr lang="en-US" dirty="0" err="1"/>
              <a:t>sidelobes</a:t>
            </a:r>
            <a:endParaRPr lang="en-US" dirty="0"/>
          </a:p>
        </p:txBody>
      </p:sp>
      <p:cxnSp>
        <p:nvCxnSpPr>
          <p:cNvPr id="7" name="Straight Arrow Connector 6"/>
          <p:cNvCxnSpPr/>
          <p:nvPr/>
        </p:nvCxnSpPr>
        <p:spPr>
          <a:xfrm flipH="1">
            <a:off x="7010400" y="5181600"/>
            <a:ext cx="252743" cy="12262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7429501" y="5627388"/>
            <a:ext cx="152399" cy="46290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3715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reverse where we do multiplication/convolution</a:t>
            </a:r>
          </a:p>
        </p:txBody>
      </p:sp>
      <p:sp>
        <p:nvSpPr>
          <p:cNvPr id="4" name="TextBox 3"/>
          <p:cNvSpPr txBox="1"/>
          <p:nvPr/>
        </p:nvSpPr>
        <p:spPr>
          <a:xfrm>
            <a:off x="1080228" y="3556717"/>
            <a:ext cx="2109873" cy="461665"/>
          </a:xfrm>
          <a:prstGeom prst="rect">
            <a:avLst/>
          </a:prstGeom>
          <a:noFill/>
        </p:spPr>
        <p:txBody>
          <a:bodyPr wrap="none" rtlCol="0">
            <a:spAutoFit/>
          </a:bodyPr>
          <a:lstStyle/>
          <a:p>
            <a:r>
              <a:rPr lang="en-US" sz="2400" dirty="0"/>
              <a:t>f[t] = f</a:t>
            </a:r>
            <a:r>
              <a:rPr lang="en-US" sz="2400" baseline="-25000" dirty="0"/>
              <a:t>0</a:t>
            </a:r>
            <a:r>
              <a:rPr lang="en-US" sz="2400" dirty="0"/>
              <a:t>, f</a:t>
            </a:r>
            <a:r>
              <a:rPr lang="en-US" sz="2400" baseline="-25000" dirty="0"/>
              <a:t>1</a:t>
            </a:r>
            <a:r>
              <a:rPr lang="en-US" sz="2400" dirty="0"/>
              <a:t>, f</a:t>
            </a:r>
            <a:r>
              <a:rPr lang="en-US" sz="2400" baseline="-25000" dirty="0"/>
              <a:t>2</a:t>
            </a:r>
            <a:r>
              <a:rPr lang="en-US" sz="2400" dirty="0"/>
              <a:t>, …</a:t>
            </a:r>
          </a:p>
        </p:txBody>
      </p:sp>
      <p:sp>
        <p:nvSpPr>
          <p:cNvPr id="6" name="TextBox 5"/>
          <p:cNvSpPr txBox="1"/>
          <p:nvPr/>
        </p:nvSpPr>
        <p:spPr>
          <a:xfrm>
            <a:off x="1069666" y="3957935"/>
            <a:ext cx="2170787" cy="461665"/>
          </a:xfrm>
          <a:prstGeom prst="rect">
            <a:avLst/>
          </a:prstGeom>
          <a:noFill/>
        </p:spPr>
        <p:txBody>
          <a:bodyPr wrap="none" rtlCol="0">
            <a:spAutoFit/>
          </a:bodyPr>
          <a:lstStyle/>
          <a:p>
            <a:r>
              <a:rPr lang="en-US" sz="2400" dirty="0"/>
              <a:t>g[t]=g</a:t>
            </a:r>
            <a:r>
              <a:rPr lang="en-US" sz="2400" baseline="-25000" dirty="0"/>
              <a:t>0</a:t>
            </a:r>
            <a:r>
              <a:rPr lang="en-US" sz="2400" dirty="0"/>
              <a:t>, g</a:t>
            </a:r>
            <a:r>
              <a:rPr lang="en-US" sz="2400" baseline="-25000" dirty="0"/>
              <a:t>1</a:t>
            </a:r>
            <a:r>
              <a:rPr lang="en-US" sz="2400" dirty="0"/>
              <a:t>, g</a:t>
            </a:r>
            <a:r>
              <a:rPr lang="en-US" sz="2400" baseline="-25000" dirty="0"/>
              <a:t>2</a:t>
            </a:r>
            <a:r>
              <a:rPr lang="en-US" sz="2400" dirty="0"/>
              <a:t>, …</a:t>
            </a:r>
          </a:p>
        </p:txBody>
      </p:sp>
      <mc:AlternateContent xmlns:mc="http://schemas.openxmlformats.org/markup-compatibility/2006" xmlns:a14="http://schemas.microsoft.com/office/drawing/2010/main">
        <mc:Choice Requires="a14">
          <p:sp>
            <p:nvSpPr>
              <p:cNvPr id="7" name="TextBox 6"/>
              <p:cNvSpPr txBox="1"/>
              <p:nvPr/>
            </p:nvSpPr>
            <p:spPr>
              <a:xfrm>
                <a:off x="1409700" y="5185358"/>
                <a:ext cx="1293944" cy="461665"/>
              </a:xfrm>
              <a:prstGeom prst="rect">
                <a:avLst/>
              </a:prstGeom>
              <a:noFill/>
            </p:spPr>
            <p:txBody>
              <a:bodyPr wrap="none" rtlCol="0">
                <a:spAutoFit/>
              </a:bodyPr>
              <a:lstStyle/>
              <a:p>
                <a:r>
                  <a:rPr lang="en-US" sz="2400" dirty="0"/>
                  <a:t>f[t]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g[t]</a:t>
                </a:r>
              </a:p>
            </p:txBody>
          </p:sp>
        </mc:Choice>
        <mc:Fallback xmlns="">
          <p:sp>
            <p:nvSpPr>
              <p:cNvPr id="7" name="TextBox 6"/>
              <p:cNvSpPr txBox="1">
                <a:spLocks noRot="1" noChangeAspect="1" noMove="1" noResize="1" noEditPoints="1" noAdjustHandles="1" noChangeArrowheads="1" noChangeShapeType="1" noTextEdit="1"/>
              </p:cNvSpPr>
              <p:nvPr/>
            </p:nvSpPr>
            <p:spPr>
              <a:xfrm>
                <a:off x="1409700" y="5185358"/>
                <a:ext cx="1293944" cy="461665"/>
              </a:xfrm>
              <a:prstGeom prst="rect">
                <a:avLst/>
              </a:prstGeom>
              <a:blipFill>
                <a:blip r:embed="rId3"/>
                <a:stretch>
                  <a:fillRect l="-7042" t="-10667" r="-6103" b="-30667"/>
                </a:stretch>
              </a:blipFill>
            </p:spPr>
            <p:txBody>
              <a:bodyPr/>
              <a:lstStyle/>
              <a:p>
                <a:r>
                  <a:rPr lang="en-US">
                    <a:noFill/>
                  </a:rPr>
                  <a:t> </a:t>
                </a:r>
              </a:p>
            </p:txBody>
          </p:sp>
        </mc:Fallback>
      </mc:AlternateContent>
      <p:cxnSp>
        <p:nvCxnSpPr>
          <p:cNvPr id="9" name="Straight Arrow Connector 8"/>
          <p:cNvCxnSpPr/>
          <p:nvPr/>
        </p:nvCxnSpPr>
        <p:spPr>
          <a:xfrm>
            <a:off x="2148276" y="4533900"/>
            <a:ext cx="0" cy="601107"/>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9100" y="4471551"/>
            <a:ext cx="1398140" cy="523220"/>
          </a:xfrm>
          <a:prstGeom prst="rect">
            <a:avLst/>
          </a:prstGeom>
          <a:noFill/>
        </p:spPr>
        <p:txBody>
          <a:bodyPr wrap="none" rtlCol="0">
            <a:spAutoFit/>
          </a:bodyPr>
          <a:lstStyle/>
          <a:p>
            <a:r>
              <a:rPr lang="en-US" sz="2800" dirty="0">
                <a:solidFill>
                  <a:srgbClr val="0070C0"/>
                </a:solidFill>
              </a:rPr>
              <a:t>Multiply</a:t>
            </a:r>
          </a:p>
        </p:txBody>
      </p:sp>
      <p:cxnSp>
        <p:nvCxnSpPr>
          <p:cNvPr id="13" name="Straight Arrow Connector 12"/>
          <p:cNvCxnSpPr/>
          <p:nvPr/>
        </p:nvCxnSpPr>
        <p:spPr>
          <a:xfrm>
            <a:off x="4063612" y="5243322"/>
            <a:ext cx="895288" cy="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054056" y="3783816"/>
            <a:ext cx="914400" cy="0"/>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054056" y="4191000"/>
            <a:ext cx="914400" cy="0"/>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02518" y="3195935"/>
            <a:ext cx="617477" cy="461665"/>
          </a:xfrm>
          <a:prstGeom prst="rect">
            <a:avLst/>
          </a:prstGeom>
          <a:noFill/>
        </p:spPr>
        <p:txBody>
          <a:bodyPr wrap="none" rtlCol="0">
            <a:spAutoFit/>
          </a:bodyPr>
          <a:lstStyle/>
          <a:p>
            <a:pPr algn="ctr"/>
            <a:r>
              <a:rPr lang="en-US" sz="2400" dirty="0">
                <a:solidFill>
                  <a:srgbClr val="FF0000"/>
                </a:solidFill>
              </a:rPr>
              <a:t>FFT</a:t>
            </a:r>
          </a:p>
        </p:txBody>
      </p:sp>
      <p:sp>
        <p:nvSpPr>
          <p:cNvPr id="18" name="TextBox 17"/>
          <p:cNvSpPr txBox="1"/>
          <p:nvPr/>
        </p:nvSpPr>
        <p:spPr>
          <a:xfrm>
            <a:off x="6179958" y="3599150"/>
            <a:ext cx="902491" cy="461665"/>
          </a:xfrm>
          <a:prstGeom prst="rect">
            <a:avLst/>
          </a:prstGeom>
          <a:noFill/>
        </p:spPr>
        <p:txBody>
          <a:bodyPr wrap="none" rtlCol="0">
            <a:spAutoFit/>
          </a:bodyPr>
          <a:lstStyle/>
          <a:p>
            <a:r>
              <a:rPr lang="en-US" sz="2400" dirty="0"/>
              <a:t>FFT(f)</a:t>
            </a:r>
          </a:p>
        </p:txBody>
      </p:sp>
      <p:sp>
        <p:nvSpPr>
          <p:cNvPr id="19" name="TextBox 18"/>
          <p:cNvSpPr txBox="1"/>
          <p:nvPr/>
        </p:nvSpPr>
        <p:spPr>
          <a:xfrm>
            <a:off x="6179958" y="3979355"/>
            <a:ext cx="949171" cy="461665"/>
          </a:xfrm>
          <a:prstGeom prst="rect">
            <a:avLst/>
          </a:prstGeom>
          <a:noFill/>
        </p:spPr>
        <p:txBody>
          <a:bodyPr wrap="none" rtlCol="0">
            <a:spAutoFit/>
          </a:bodyPr>
          <a:lstStyle/>
          <a:p>
            <a:r>
              <a:rPr lang="en-US" sz="2400" dirty="0"/>
              <a:t>FFT(g)</a:t>
            </a:r>
          </a:p>
        </p:txBody>
      </p:sp>
      <mc:AlternateContent xmlns:mc="http://schemas.openxmlformats.org/markup-compatibility/2006" xmlns:a14="http://schemas.microsoft.com/office/drawing/2010/main">
        <mc:Choice Requires="a14">
          <p:sp>
            <p:nvSpPr>
              <p:cNvPr id="21" name="TextBox 20"/>
              <p:cNvSpPr txBox="1"/>
              <p:nvPr/>
            </p:nvSpPr>
            <p:spPr>
              <a:xfrm>
                <a:off x="6179958" y="5177135"/>
                <a:ext cx="2070952" cy="461665"/>
              </a:xfrm>
              <a:prstGeom prst="rect">
                <a:avLst/>
              </a:prstGeom>
              <a:noFill/>
            </p:spPr>
            <p:txBody>
              <a:bodyPr wrap="none" rtlCol="0">
                <a:spAutoFit/>
              </a:bodyPr>
              <a:lstStyle/>
              <a:p>
                <a:r>
                  <a:rPr lang="en-US" sz="2400" dirty="0"/>
                  <a:t>FFT(f)</a:t>
                </a:r>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 </m:t>
                    </m:r>
                  </m:oMath>
                </a14:m>
                <a:r>
                  <a:rPr lang="en-US" sz="2400" dirty="0"/>
                  <a:t>FFT(g)</a:t>
                </a:r>
              </a:p>
            </p:txBody>
          </p:sp>
        </mc:Choice>
        <mc:Fallback xmlns="">
          <p:sp>
            <p:nvSpPr>
              <p:cNvPr id="21" name="TextBox 20"/>
              <p:cNvSpPr txBox="1">
                <a:spLocks noRot="1" noChangeAspect="1" noMove="1" noResize="1" noEditPoints="1" noAdjustHandles="1" noChangeArrowheads="1" noChangeShapeType="1" noTextEdit="1"/>
              </p:cNvSpPr>
              <p:nvPr/>
            </p:nvSpPr>
            <p:spPr>
              <a:xfrm>
                <a:off x="6179958" y="5177135"/>
                <a:ext cx="2070952" cy="461665"/>
              </a:xfrm>
              <a:prstGeom prst="rect">
                <a:avLst/>
              </a:prstGeom>
              <a:blipFill>
                <a:blip r:embed="rId4"/>
                <a:stretch>
                  <a:fillRect l="-4720" t="-10526" r="-3540" b="-28947"/>
                </a:stretch>
              </a:blipFill>
            </p:spPr>
            <p:txBody>
              <a:bodyPr/>
              <a:lstStyle/>
              <a:p>
                <a:r>
                  <a:rPr lang="en-US">
                    <a:noFill/>
                  </a:rPr>
                  <a:t> </a:t>
                </a:r>
              </a:p>
            </p:txBody>
          </p:sp>
        </mc:Fallback>
      </mc:AlternateContent>
      <p:cxnSp>
        <p:nvCxnSpPr>
          <p:cNvPr id="22" name="Straight Arrow Connector 21"/>
          <p:cNvCxnSpPr/>
          <p:nvPr/>
        </p:nvCxnSpPr>
        <p:spPr>
          <a:xfrm>
            <a:off x="6544187" y="4434175"/>
            <a:ext cx="0" cy="60110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670047" y="4495800"/>
            <a:ext cx="1513556" cy="523220"/>
          </a:xfrm>
          <a:prstGeom prst="rect">
            <a:avLst/>
          </a:prstGeom>
          <a:noFill/>
        </p:spPr>
        <p:txBody>
          <a:bodyPr wrap="none" rtlCol="0">
            <a:spAutoFit/>
          </a:bodyPr>
          <a:lstStyle/>
          <a:p>
            <a:r>
              <a:rPr lang="en-US" sz="2800" dirty="0">
                <a:solidFill>
                  <a:srgbClr val="FF0000"/>
                </a:solidFill>
              </a:rPr>
              <a:t>Convolve</a:t>
            </a:r>
          </a:p>
        </p:txBody>
      </p:sp>
      <p:sp>
        <p:nvSpPr>
          <p:cNvPr id="24" name="TextBox 23"/>
          <p:cNvSpPr txBox="1"/>
          <p:nvPr/>
        </p:nvSpPr>
        <p:spPr>
          <a:xfrm>
            <a:off x="4202518" y="5372100"/>
            <a:ext cx="617477" cy="461665"/>
          </a:xfrm>
          <a:prstGeom prst="rect">
            <a:avLst/>
          </a:prstGeom>
          <a:noFill/>
        </p:spPr>
        <p:txBody>
          <a:bodyPr wrap="none" rtlCol="0">
            <a:spAutoFit/>
          </a:bodyPr>
          <a:lstStyle/>
          <a:p>
            <a:pPr algn="ctr"/>
            <a:r>
              <a:rPr lang="en-US" sz="2400" dirty="0">
                <a:solidFill>
                  <a:srgbClr val="0070C0"/>
                </a:solidFill>
              </a:rPr>
              <a:t>FFT</a:t>
            </a:r>
          </a:p>
        </p:txBody>
      </p:sp>
      <p:sp>
        <p:nvSpPr>
          <p:cNvPr id="25" name="TextBox 24"/>
          <p:cNvSpPr txBox="1"/>
          <p:nvPr/>
        </p:nvSpPr>
        <p:spPr>
          <a:xfrm>
            <a:off x="879166" y="2567495"/>
            <a:ext cx="2374368" cy="584775"/>
          </a:xfrm>
          <a:prstGeom prst="rect">
            <a:avLst/>
          </a:prstGeom>
          <a:noFill/>
        </p:spPr>
        <p:txBody>
          <a:bodyPr wrap="none" rtlCol="0">
            <a:spAutoFit/>
          </a:bodyPr>
          <a:lstStyle/>
          <a:p>
            <a:r>
              <a:rPr lang="en-US" sz="3200" dirty="0"/>
              <a:t>Time domain</a:t>
            </a:r>
          </a:p>
        </p:txBody>
      </p:sp>
      <p:sp>
        <p:nvSpPr>
          <p:cNvPr id="26" name="TextBox 25"/>
          <p:cNvSpPr txBox="1"/>
          <p:nvPr/>
        </p:nvSpPr>
        <p:spPr>
          <a:xfrm>
            <a:off x="5493360" y="2552700"/>
            <a:ext cx="3289106" cy="584775"/>
          </a:xfrm>
          <a:prstGeom prst="rect">
            <a:avLst/>
          </a:prstGeom>
          <a:noFill/>
        </p:spPr>
        <p:txBody>
          <a:bodyPr wrap="none" rtlCol="0">
            <a:spAutoFit/>
          </a:bodyPr>
          <a:lstStyle/>
          <a:p>
            <a:r>
              <a:rPr lang="en-US" sz="3200" dirty="0"/>
              <a:t>Frequency domain</a:t>
            </a:r>
          </a:p>
        </p:txBody>
      </p:sp>
    </p:spTree>
    <p:extLst>
      <p:ext uri="{BB962C8B-B14F-4D97-AF65-F5344CB8AC3E}">
        <p14:creationId xmlns:p14="http://schemas.microsoft.com/office/powerpoint/2010/main" val="19560772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3825"/>
            <a:ext cx="7886700" cy="1325563"/>
          </a:xfrm>
        </p:spPr>
        <p:txBody>
          <a:bodyPr/>
          <a:lstStyle/>
          <a:p>
            <a:r>
              <a:rPr lang="en-US" dirty="0"/>
              <a:t>Sampling a continuous waveform = multiplication in time domain</a:t>
            </a:r>
          </a:p>
        </p:txBody>
      </p:sp>
      <p:pic>
        <p:nvPicPr>
          <p:cNvPr id="11266" name="Picture 2" descr="Discrete Fourier Transform"/>
          <p:cNvPicPr>
            <a:picLocks noChangeAspect="1" noChangeArrowheads="1"/>
          </p:cNvPicPr>
          <p:nvPr/>
        </p:nvPicPr>
        <p:blipFill rotWithShape="1">
          <a:blip r:embed="rId2">
            <a:extLst>
              <a:ext uri="{28A0092B-C50C-407E-A947-70E740481C1C}">
                <a14:useLocalDpi xmlns:a14="http://schemas.microsoft.com/office/drawing/2010/main" val="0"/>
              </a:ext>
            </a:extLst>
          </a:blip>
          <a:srcRect r="60938" b="27966"/>
          <a:stretch/>
        </p:blipFill>
        <p:spPr bwMode="auto">
          <a:xfrm>
            <a:off x="1638300" y="2057400"/>
            <a:ext cx="1905000" cy="3238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iscrete Fourier Transform"/>
          <p:cNvPicPr>
            <a:picLocks noChangeAspect="1" noChangeArrowheads="1"/>
          </p:cNvPicPr>
          <p:nvPr/>
        </p:nvPicPr>
        <p:blipFill rotWithShape="1">
          <a:blip r:embed="rId2">
            <a:extLst>
              <a:ext uri="{28A0092B-C50C-407E-A947-70E740481C1C}">
                <a14:useLocalDpi xmlns:a14="http://schemas.microsoft.com/office/drawing/2010/main" val="0"/>
              </a:ext>
            </a:extLst>
          </a:blip>
          <a:srcRect l="38281" b="28813"/>
          <a:stretch/>
        </p:blipFill>
        <p:spPr bwMode="auto">
          <a:xfrm>
            <a:off x="5219700" y="2057400"/>
            <a:ext cx="3009900" cy="3200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43000" y="1449169"/>
            <a:ext cx="2640466" cy="646331"/>
          </a:xfrm>
          <a:prstGeom prst="rect">
            <a:avLst/>
          </a:prstGeom>
          <a:noFill/>
        </p:spPr>
        <p:txBody>
          <a:bodyPr wrap="none" rtlCol="0">
            <a:spAutoFit/>
          </a:bodyPr>
          <a:lstStyle/>
          <a:p>
            <a:r>
              <a:rPr lang="en-US" sz="3600" dirty="0">
                <a:solidFill>
                  <a:schemeClr val="accent5"/>
                </a:solidFill>
              </a:rPr>
              <a:t>Time domain</a:t>
            </a:r>
          </a:p>
        </p:txBody>
      </p:sp>
      <p:sp>
        <p:nvSpPr>
          <p:cNvPr id="6" name="TextBox 5"/>
          <p:cNvSpPr txBox="1"/>
          <p:nvPr/>
        </p:nvSpPr>
        <p:spPr>
          <a:xfrm>
            <a:off x="5143500" y="1434374"/>
            <a:ext cx="3666709" cy="646331"/>
          </a:xfrm>
          <a:prstGeom prst="rect">
            <a:avLst/>
          </a:prstGeom>
          <a:noFill/>
        </p:spPr>
        <p:txBody>
          <a:bodyPr wrap="none" rtlCol="0">
            <a:spAutoFit/>
          </a:bodyPr>
          <a:lstStyle/>
          <a:p>
            <a:r>
              <a:rPr lang="en-US" sz="3600" dirty="0">
                <a:solidFill>
                  <a:srgbClr val="FF0000"/>
                </a:solidFill>
              </a:rPr>
              <a:t>Frequency domain</a:t>
            </a:r>
          </a:p>
        </p:txBody>
      </p:sp>
      <p:sp>
        <p:nvSpPr>
          <p:cNvPr id="7" name="TextBox 6"/>
          <p:cNvSpPr txBox="1"/>
          <p:nvPr/>
        </p:nvSpPr>
        <p:spPr>
          <a:xfrm>
            <a:off x="1808330" y="5090180"/>
            <a:ext cx="1398140" cy="523220"/>
          </a:xfrm>
          <a:prstGeom prst="rect">
            <a:avLst/>
          </a:prstGeom>
          <a:noFill/>
        </p:spPr>
        <p:txBody>
          <a:bodyPr wrap="none" rtlCol="0">
            <a:spAutoFit/>
          </a:bodyPr>
          <a:lstStyle/>
          <a:p>
            <a:r>
              <a:rPr lang="en-US" sz="2800" dirty="0">
                <a:solidFill>
                  <a:srgbClr val="0070C0"/>
                </a:solidFill>
              </a:rPr>
              <a:t>Multiply</a:t>
            </a:r>
          </a:p>
        </p:txBody>
      </p:sp>
      <p:sp>
        <p:nvSpPr>
          <p:cNvPr id="8" name="TextBox 7"/>
          <p:cNvSpPr txBox="1"/>
          <p:nvPr/>
        </p:nvSpPr>
        <p:spPr>
          <a:xfrm>
            <a:off x="5967872" y="5090180"/>
            <a:ext cx="1513556" cy="523220"/>
          </a:xfrm>
          <a:prstGeom prst="rect">
            <a:avLst/>
          </a:prstGeom>
          <a:noFill/>
        </p:spPr>
        <p:txBody>
          <a:bodyPr wrap="none" rtlCol="0">
            <a:spAutoFit/>
          </a:bodyPr>
          <a:lstStyle/>
          <a:p>
            <a:r>
              <a:rPr lang="en-US" sz="2800" dirty="0">
                <a:solidFill>
                  <a:srgbClr val="FF0000"/>
                </a:solidFill>
              </a:rPr>
              <a:t>Convolve</a:t>
            </a:r>
          </a:p>
        </p:txBody>
      </p:sp>
      <p:sp>
        <p:nvSpPr>
          <p:cNvPr id="3" name="TextBox 2"/>
          <p:cNvSpPr txBox="1"/>
          <p:nvPr/>
        </p:nvSpPr>
        <p:spPr>
          <a:xfrm>
            <a:off x="1395301" y="3771900"/>
            <a:ext cx="2224199" cy="369332"/>
          </a:xfrm>
          <a:prstGeom prst="rect">
            <a:avLst/>
          </a:prstGeom>
          <a:noFill/>
        </p:spPr>
        <p:txBody>
          <a:bodyPr wrap="none" rtlCol="0">
            <a:spAutoFit/>
          </a:bodyPr>
          <a:lstStyle/>
          <a:p>
            <a:r>
              <a:rPr lang="en-US" dirty="0">
                <a:solidFill>
                  <a:schemeClr val="accent5"/>
                </a:solidFill>
              </a:rPr>
              <a:t>Impulse interval = 1/F</a:t>
            </a:r>
          </a:p>
        </p:txBody>
      </p:sp>
      <p:sp>
        <p:nvSpPr>
          <p:cNvPr id="10" name="TextBox 9"/>
          <p:cNvSpPr txBox="1"/>
          <p:nvPr/>
        </p:nvSpPr>
        <p:spPr>
          <a:xfrm>
            <a:off x="5829300" y="3745468"/>
            <a:ext cx="2017412" cy="369332"/>
          </a:xfrm>
          <a:prstGeom prst="rect">
            <a:avLst/>
          </a:prstGeom>
          <a:noFill/>
        </p:spPr>
        <p:txBody>
          <a:bodyPr wrap="none" rtlCol="0">
            <a:spAutoFit/>
          </a:bodyPr>
          <a:lstStyle/>
          <a:p>
            <a:r>
              <a:rPr lang="en-US" dirty="0">
                <a:solidFill>
                  <a:srgbClr val="FF0000"/>
                </a:solidFill>
              </a:rPr>
              <a:t>Impulse interval = F</a:t>
            </a:r>
          </a:p>
        </p:txBody>
      </p:sp>
      <p:sp>
        <p:nvSpPr>
          <p:cNvPr id="9" name="TextBox 8"/>
          <p:cNvSpPr txBox="1"/>
          <p:nvPr/>
        </p:nvSpPr>
        <p:spPr>
          <a:xfrm>
            <a:off x="6901458" y="2705100"/>
            <a:ext cx="489942" cy="369332"/>
          </a:xfrm>
          <a:prstGeom prst="rect">
            <a:avLst/>
          </a:prstGeom>
          <a:noFill/>
        </p:spPr>
        <p:txBody>
          <a:bodyPr wrap="none" rtlCol="0">
            <a:spAutoFit/>
          </a:bodyPr>
          <a:lstStyle/>
          <a:p>
            <a:r>
              <a:rPr lang="en-US" dirty="0">
                <a:solidFill>
                  <a:srgbClr val="FF0000"/>
                </a:solidFill>
              </a:rPr>
              <a:t>F/2</a:t>
            </a:r>
          </a:p>
        </p:txBody>
      </p:sp>
      <p:sp>
        <p:nvSpPr>
          <p:cNvPr id="12" name="TextBox 11"/>
          <p:cNvSpPr txBox="1"/>
          <p:nvPr/>
        </p:nvSpPr>
        <p:spPr>
          <a:xfrm>
            <a:off x="6145126" y="2728420"/>
            <a:ext cx="560474" cy="369332"/>
          </a:xfrm>
          <a:prstGeom prst="rect">
            <a:avLst/>
          </a:prstGeom>
          <a:noFill/>
        </p:spPr>
        <p:txBody>
          <a:bodyPr wrap="none" rtlCol="0">
            <a:spAutoFit/>
          </a:bodyPr>
          <a:lstStyle/>
          <a:p>
            <a:r>
              <a:rPr lang="en-US" dirty="0">
                <a:solidFill>
                  <a:srgbClr val="FF0000"/>
                </a:solidFill>
              </a:rPr>
              <a:t>-F/2</a:t>
            </a:r>
          </a:p>
        </p:txBody>
      </p:sp>
    </p:spTree>
    <p:extLst>
      <p:ext uri="{BB962C8B-B14F-4D97-AF65-F5344CB8AC3E}">
        <p14:creationId xmlns:p14="http://schemas.microsoft.com/office/powerpoint/2010/main" val="37185999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due in two weeks (Dec 7, 2020)</a:t>
            </a:r>
          </a:p>
        </p:txBody>
      </p:sp>
      <p:sp>
        <p:nvSpPr>
          <p:cNvPr id="3" name="Content Placeholder 2"/>
          <p:cNvSpPr>
            <a:spLocks noGrp="1"/>
          </p:cNvSpPr>
          <p:nvPr>
            <p:ph idx="1"/>
          </p:nvPr>
        </p:nvSpPr>
        <p:spPr/>
        <p:txBody>
          <a:bodyPr>
            <a:normAutofit fontScale="70000" lnSpcReduction="20000"/>
          </a:bodyPr>
          <a:lstStyle/>
          <a:p>
            <a:r>
              <a:rPr lang="en-US" dirty="0"/>
              <a:t>Download the following two files to your MATLAB folder.</a:t>
            </a:r>
          </a:p>
          <a:p>
            <a:r>
              <a:rPr lang="en-US" dirty="0"/>
              <a:t>File #1 is a waveform plus “noise” around 2kHz.</a:t>
            </a:r>
          </a:p>
          <a:p>
            <a:endParaRPr lang="en-US" dirty="0"/>
          </a:p>
          <a:p>
            <a:r>
              <a:rPr lang="en-US" dirty="0">
                <a:hlinkClick r:id="rId2"/>
              </a:rPr>
              <a:t>https://www.dropbox.com/s/nvdwd3oeeifcqdb/Homework2.mat?dl=0</a:t>
            </a:r>
            <a:endParaRPr lang="en-US" dirty="0"/>
          </a:p>
          <a:p>
            <a:r>
              <a:rPr lang="en-US" dirty="0">
                <a:hlinkClick r:id="rId3"/>
              </a:rPr>
              <a:t>https://www.dropbox.com/s/ptwymcr8ynp5hir/Homework2.m?dl=0</a:t>
            </a:r>
            <a:endParaRPr lang="en-US" dirty="0"/>
          </a:p>
          <a:p>
            <a:endParaRPr lang="en-US" dirty="0"/>
          </a:p>
          <a:p>
            <a:r>
              <a:rPr lang="en-US" dirty="0"/>
              <a:t>File #2 is MATLAB code that loads file #1 and plays audio via speaker.</a:t>
            </a:r>
          </a:p>
          <a:p>
            <a:endParaRPr lang="en-US" dirty="0"/>
          </a:p>
          <a:p>
            <a:r>
              <a:rPr lang="en-US" dirty="0"/>
              <a:t>Task 1: write MATLAB code to remove the noise and identify the underlying musical piece. There should be at least two entirely different ways of removing the noise: one works in time domain, other in frequency domain</a:t>
            </a:r>
          </a:p>
          <a:p>
            <a:r>
              <a:rPr lang="en-US" dirty="0"/>
              <a:t>Task 2: Plot Fourier transforms of wave before </a:t>
            </a:r>
            <a:r>
              <a:rPr lang="en-US" i="1" dirty="0"/>
              <a:t>and</a:t>
            </a:r>
            <a:r>
              <a:rPr lang="en-US" dirty="0"/>
              <a:t> </a:t>
            </a:r>
            <a:r>
              <a:rPr lang="en-US"/>
              <a:t>after filtering.</a:t>
            </a:r>
            <a:endParaRPr lang="en-US" dirty="0"/>
          </a:p>
          <a:p>
            <a:endParaRPr lang="en-US" dirty="0"/>
          </a:p>
        </p:txBody>
      </p:sp>
    </p:spTree>
    <p:extLst>
      <p:ext uri="{BB962C8B-B14F-4D97-AF65-F5344CB8AC3E}">
        <p14:creationId xmlns:p14="http://schemas.microsoft.com/office/powerpoint/2010/main" val="279112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72" y="15522"/>
            <a:ext cx="7886700" cy="1325563"/>
          </a:xfrm>
        </p:spPr>
        <p:txBody>
          <a:bodyPr/>
          <a:lstStyle/>
          <a:p>
            <a:r>
              <a:rPr lang="en-US" dirty="0"/>
              <a:t>Good overview of filtering:</a:t>
            </a:r>
          </a:p>
        </p:txBody>
      </p:sp>
      <p:sp>
        <p:nvSpPr>
          <p:cNvPr id="3" name="Content Placeholder 2"/>
          <p:cNvSpPr>
            <a:spLocks noGrp="1"/>
          </p:cNvSpPr>
          <p:nvPr>
            <p:ph idx="1"/>
          </p:nvPr>
        </p:nvSpPr>
        <p:spPr>
          <a:xfrm>
            <a:off x="426508" y="2819400"/>
            <a:ext cx="8271228" cy="1986103"/>
          </a:xfrm>
        </p:spPr>
        <p:txBody>
          <a:bodyPr>
            <a:normAutofit/>
          </a:bodyPr>
          <a:lstStyle/>
          <a:p>
            <a:r>
              <a:rPr lang="en-US" dirty="0">
                <a:hlinkClick r:id="rId2"/>
              </a:rPr>
              <a:t>https://www.sciencedirect.com/science/article/pii/S0896627319301746</a:t>
            </a:r>
            <a:endParaRPr lang="en-US" dirty="0"/>
          </a:p>
          <a:p>
            <a:endParaRPr lang="en-US" dirty="0"/>
          </a:p>
        </p:txBody>
      </p:sp>
    </p:spTree>
    <p:extLst>
      <p:ext uri="{BB962C8B-B14F-4D97-AF65-F5344CB8AC3E}">
        <p14:creationId xmlns:p14="http://schemas.microsoft.com/office/powerpoint/2010/main" val="114535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b="3726"/>
          <a:stretch/>
        </p:blipFill>
        <p:spPr>
          <a:xfrm>
            <a:off x="533400" y="3905201"/>
            <a:ext cx="4088962" cy="2952799"/>
          </a:xfrm>
          <a:prstGeom prst="rect">
            <a:avLst/>
          </a:prstGeom>
        </p:spPr>
      </p:pic>
      <p:sp>
        <p:nvSpPr>
          <p:cNvPr id="2" name="Title 1"/>
          <p:cNvSpPr>
            <a:spLocks noGrp="1"/>
          </p:cNvSpPr>
          <p:nvPr>
            <p:ph type="title"/>
          </p:nvPr>
        </p:nvSpPr>
        <p:spPr>
          <a:xfrm>
            <a:off x="628650" y="365127"/>
            <a:ext cx="7886700" cy="815974"/>
          </a:xfrm>
        </p:spPr>
        <p:txBody>
          <a:bodyPr>
            <a:normAutofit/>
          </a:bodyPr>
          <a:lstStyle/>
          <a:p>
            <a:r>
              <a:rPr lang="en-US" dirty="0"/>
              <a:t>Compare </a:t>
            </a:r>
            <a:r>
              <a:rPr lang="en-US" dirty="0">
                <a:solidFill>
                  <a:schemeClr val="accent5">
                    <a:lumMod val="40000"/>
                    <a:lumOff val="60000"/>
                  </a:schemeClr>
                </a:solidFill>
              </a:rPr>
              <a:t>sine</a:t>
            </a:r>
            <a:r>
              <a:rPr lang="en-US" dirty="0"/>
              <a:t> to </a:t>
            </a:r>
            <a:r>
              <a:rPr lang="en-US" dirty="0">
                <a:solidFill>
                  <a:srgbClr val="FF0000"/>
                </a:solidFill>
              </a:rPr>
              <a:t>cosine</a:t>
            </a:r>
            <a:r>
              <a:rPr lang="en-US" dirty="0"/>
              <a:t> wave.</a:t>
            </a:r>
          </a:p>
        </p:txBody>
      </p:sp>
      <p:sp>
        <p:nvSpPr>
          <p:cNvPr id="8" name="Content Placeholder 7"/>
          <p:cNvSpPr>
            <a:spLocks noGrp="1"/>
          </p:cNvSpPr>
          <p:nvPr>
            <p:ph idx="1"/>
          </p:nvPr>
        </p:nvSpPr>
        <p:spPr>
          <a:xfrm>
            <a:off x="381000" y="1190967"/>
            <a:ext cx="3352800" cy="1780833"/>
          </a:xfrm>
        </p:spPr>
        <p:txBody>
          <a:bodyPr>
            <a:normAutofit/>
          </a:bodyPr>
          <a:lstStyle/>
          <a:p>
            <a:r>
              <a:rPr lang="en-US" sz="1800" dirty="0">
                <a:cs typeface="Courier New" panose="02070309020205020404" pitchFamily="49" charset="0"/>
              </a:rPr>
              <a:t>Magnitude is same, but switches from real to imaginary</a:t>
            </a:r>
          </a:p>
          <a:p>
            <a:endParaRPr lang="en-US" sz="1800" dirty="0">
              <a:cs typeface="Courier New" panose="02070309020205020404" pitchFamily="49" charset="0"/>
            </a:endParaRPr>
          </a:p>
          <a:p>
            <a:r>
              <a:rPr lang="en-US" sz="1800" dirty="0">
                <a:cs typeface="Courier New" panose="02070309020205020404" pitchFamily="49" charset="0"/>
              </a:rPr>
              <a:t>Imaginary / real components determine PHASE of sinusoid</a:t>
            </a:r>
          </a:p>
          <a:p>
            <a:pPr marL="0" indent="0">
              <a:buNone/>
            </a:pPr>
            <a:endParaRPr lang="en-US" sz="1800" dirty="0">
              <a:cs typeface="Courier New" panose="02070309020205020404" pitchFamily="49" charset="0"/>
            </a:endParaRPr>
          </a:p>
          <a:p>
            <a:endParaRPr lang="en-US" sz="1800" dirty="0"/>
          </a:p>
          <a:p>
            <a:endParaRPr lang="en-US" sz="1600" dirty="0"/>
          </a:p>
          <a:p>
            <a:endParaRPr lang="en-US" sz="1800" dirty="0"/>
          </a:p>
        </p:txBody>
      </p:sp>
      <p:sp>
        <p:nvSpPr>
          <p:cNvPr id="9" name="TextBox 8"/>
          <p:cNvSpPr txBox="1"/>
          <p:nvPr/>
        </p:nvSpPr>
        <p:spPr>
          <a:xfrm flipH="1">
            <a:off x="2043093" y="3818307"/>
            <a:ext cx="1119207" cy="369332"/>
          </a:xfrm>
          <a:prstGeom prst="rect">
            <a:avLst/>
          </a:prstGeom>
          <a:noFill/>
        </p:spPr>
        <p:txBody>
          <a:bodyPr wrap="square" rtlCol="0">
            <a:spAutoFit/>
          </a:bodyPr>
          <a:lstStyle/>
          <a:p>
            <a:pPr algn="ctr"/>
            <a:r>
              <a:rPr lang="en-US" dirty="0"/>
              <a:t>FFT, real</a:t>
            </a:r>
          </a:p>
        </p:txBody>
      </p:sp>
      <p:pic>
        <p:nvPicPr>
          <p:cNvPr id="3" name="Picture 2"/>
          <p:cNvPicPr>
            <a:picLocks noChangeAspect="1"/>
          </p:cNvPicPr>
          <p:nvPr/>
        </p:nvPicPr>
        <p:blipFill>
          <a:blip r:embed="rId4"/>
          <a:stretch>
            <a:fillRect/>
          </a:stretch>
        </p:blipFill>
        <p:spPr>
          <a:xfrm>
            <a:off x="4454236" y="990600"/>
            <a:ext cx="3669863" cy="2752736"/>
          </a:xfrm>
          <a:prstGeom prst="rect">
            <a:avLst/>
          </a:prstGeom>
        </p:spPr>
      </p:pic>
      <p:pic>
        <p:nvPicPr>
          <p:cNvPr id="6" name="Picture 5"/>
          <p:cNvPicPr>
            <a:picLocks noChangeAspect="1"/>
          </p:cNvPicPr>
          <p:nvPr/>
        </p:nvPicPr>
        <p:blipFill rotWithShape="1">
          <a:blip r:embed="rId5"/>
          <a:srcRect b="3726"/>
          <a:stretch/>
        </p:blipFill>
        <p:spPr>
          <a:xfrm>
            <a:off x="4331137" y="3905200"/>
            <a:ext cx="4088963" cy="2952800"/>
          </a:xfrm>
          <a:prstGeom prst="rect">
            <a:avLst/>
          </a:prstGeom>
        </p:spPr>
      </p:pic>
      <p:sp>
        <p:nvSpPr>
          <p:cNvPr id="10" name="TextBox 9"/>
          <p:cNvSpPr txBox="1"/>
          <p:nvPr/>
        </p:nvSpPr>
        <p:spPr>
          <a:xfrm flipH="1">
            <a:off x="5638800" y="3810000"/>
            <a:ext cx="1523648" cy="369332"/>
          </a:xfrm>
          <a:prstGeom prst="rect">
            <a:avLst/>
          </a:prstGeom>
          <a:noFill/>
        </p:spPr>
        <p:txBody>
          <a:bodyPr wrap="square" rtlCol="0">
            <a:spAutoFit/>
          </a:bodyPr>
          <a:lstStyle/>
          <a:p>
            <a:pPr algn="ctr"/>
            <a:r>
              <a:rPr lang="en-US" dirty="0"/>
              <a:t>FFT, imaginary</a:t>
            </a:r>
          </a:p>
        </p:txBody>
      </p:sp>
    </p:spTree>
    <p:extLst>
      <p:ext uri="{BB962C8B-B14F-4D97-AF65-F5344CB8AC3E}">
        <p14:creationId xmlns:p14="http://schemas.microsoft.com/office/powerpoint/2010/main" val="176550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 can be inverted …</a:t>
            </a:r>
          </a:p>
        </p:txBody>
      </p:sp>
      <p:sp>
        <p:nvSpPr>
          <p:cNvPr id="3" name="Content Placeholder 2"/>
          <p:cNvSpPr>
            <a:spLocks noGrp="1"/>
          </p:cNvSpPr>
          <p:nvPr>
            <p:ph idx="1"/>
          </p:nvPr>
        </p:nvSpPr>
        <p:spPr>
          <a:xfrm>
            <a:off x="628650" y="1828801"/>
            <a:ext cx="7886700" cy="4348162"/>
          </a:xfrm>
        </p:spPr>
        <p:txBody>
          <a:bodyPr>
            <a:normAutofit/>
          </a:bodyPr>
          <a:lstStyle/>
          <a:p>
            <a:r>
              <a:rPr lang="en-US" dirty="0"/>
              <a:t>Fourier transform:</a:t>
            </a:r>
          </a:p>
          <a:p>
            <a:endParaRPr lang="en-US" dirty="0"/>
          </a:p>
          <a:p>
            <a:endParaRPr lang="en-US" dirty="0"/>
          </a:p>
          <a:p>
            <a:endParaRPr lang="en-US" dirty="0"/>
          </a:p>
          <a:p>
            <a:r>
              <a:rPr lang="en-US" dirty="0"/>
              <a:t>Inverse Fourier transform:</a:t>
            </a:r>
          </a:p>
          <a:p>
            <a:endParaRPr lang="en-US" dirty="0"/>
          </a:p>
          <a:p>
            <a:endParaRPr lang="en-US" dirty="0"/>
          </a:p>
        </p:txBody>
      </p:sp>
      <p:pic>
        <p:nvPicPr>
          <p:cNvPr id="11" name="Picture 10"/>
          <p:cNvPicPr>
            <a:picLocks noChangeAspect="1"/>
          </p:cNvPicPr>
          <p:nvPr/>
        </p:nvPicPr>
        <p:blipFill rotWithShape="1">
          <a:blip r:embed="rId2"/>
          <a:srcRect b="50781"/>
          <a:stretch/>
        </p:blipFill>
        <p:spPr>
          <a:xfrm>
            <a:off x="1676400" y="2476500"/>
            <a:ext cx="6176963" cy="952500"/>
          </a:xfrm>
          <a:prstGeom prst="rect">
            <a:avLst/>
          </a:prstGeom>
        </p:spPr>
      </p:pic>
      <p:pic>
        <p:nvPicPr>
          <p:cNvPr id="12" name="Picture 11"/>
          <p:cNvPicPr>
            <a:picLocks noChangeAspect="1"/>
          </p:cNvPicPr>
          <p:nvPr/>
        </p:nvPicPr>
        <p:blipFill>
          <a:blip r:embed="rId3"/>
          <a:stretch>
            <a:fillRect/>
          </a:stretch>
        </p:blipFill>
        <p:spPr>
          <a:xfrm>
            <a:off x="1371600" y="4572000"/>
            <a:ext cx="3057525" cy="925973"/>
          </a:xfrm>
          <a:prstGeom prst="rect">
            <a:avLst/>
          </a:prstGeom>
        </p:spPr>
      </p:pic>
      <p:cxnSp>
        <p:nvCxnSpPr>
          <p:cNvPr id="14" name="Straight Arrow Connector 13"/>
          <p:cNvCxnSpPr/>
          <p:nvPr/>
        </p:nvCxnSpPr>
        <p:spPr>
          <a:xfrm flipH="1">
            <a:off x="1562100" y="3124200"/>
            <a:ext cx="1524000" cy="1752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81200" y="3124200"/>
            <a:ext cx="1219200" cy="16764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01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737"/>
            <a:ext cx="8172450" cy="1325563"/>
          </a:xfrm>
        </p:spPr>
        <p:txBody>
          <a:bodyPr/>
          <a:lstStyle/>
          <a:p>
            <a:r>
              <a:rPr lang="en-US" dirty="0"/>
              <a:t>Work this out one term at a time …</a:t>
            </a:r>
          </a:p>
        </p:txBody>
      </p:sp>
      <p:pic>
        <p:nvPicPr>
          <p:cNvPr id="11" name="Picture 10"/>
          <p:cNvPicPr>
            <a:picLocks noChangeAspect="1"/>
          </p:cNvPicPr>
          <p:nvPr/>
        </p:nvPicPr>
        <p:blipFill rotWithShape="1">
          <a:blip r:embed="rId2"/>
          <a:srcRect r="54665" b="50781"/>
          <a:stretch/>
        </p:blipFill>
        <p:spPr>
          <a:xfrm>
            <a:off x="2933700" y="1333500"/>
            <a:ext cx="2800350" cy="952500"/>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838200" y="3597763"/>
                <a:ext cx="5169236" cy="10388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𝑛</m:t>
                          </m:r>
                          <m:r>
                            <a:rPr lang="en-US" sz="2400" b="0" i="1" smtClean="0">
                              <a:latin typeface="Cambria Math" panose="02040503050406030204" pitchFamily="18" charset="0"/>
                            </a:rPr>
                            <m:t>=0</m:t>
                          </m:r>
                        </m:sub>
                        <m:sup>
                          <m:r>
                            <a:rPr lang="en-US" sz="2400" b="0" i="1" smtClean="0">
                              <a:latin typeface="Cambria Math" panose="02040503050406030204" pitchFamily="18" charset="0"/>
                            </a:rPr>
                            <m:t>𝑁</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𝑛</m:t>
                              </m:r>
                            </m:sub>
                          </m:sSub>
                        </m:e>
                      </m:nary>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838200" y="3597763"/>
                <a:ext cx="5169236" cy="1038811"/>
              </a:xfrm>
              <a:prstGeom prst="rect">
                <a:avLst/>
              </a:prstGeom>
              <a:blipFill rotWithShape="0">
                <a:blip r:embed="rId3"/>
                <a:stretch>
                  <a:fillRect/>
                </a:stretch>
              </a:blipFill>
            </p:spPr>
            <p:txBody>
              <a:bodyPr/>
              <a:lstStyle/>
              <a:p>
                <a:r>
                  <a:rPr lang="en-US">
                    <a:noFill/>
                  </a:rPr>
                  <a:t> </a:t>
                </a:r>
              </a:p>
            </p:txBody>
          </p:sp>
        </mc:Fallback>
      </mc:AlternateContent>
      <p:sp>
        <p:nvSpPr>
          <p:cNvPr id="24" name="TextBox 23"/>
          <p:cNvSpPr txBox="1"/>
          <p:nvPr/>
        </p:nvSpPr>
        <p:spPr>
          <a:xfrm>
            <a:off x="571500" y="2757215"/>
            <a:ext cx="6645922" cy="369332"/>
          </a:xfrm>
          <a:prstGeom prst="rect">
            <a:avLst/>
          </a:prstGeom>
          <a:noFill/>
        </p:spPr>
        <p:txBody>
          <a:bodyPr wrap="none" rtlCol="0">
            <a:spAutoFit/>
          </a:bodyPr>
          <a:lstStyle/>
          <a:p>
            <a:r>
              <a:rPr lang="en-US" dirty="0"/>
              <a:t>The very first frequency component is simply the sum of input values.</a:t>
            </a:r>
          </a:p>
        </p:txBody>
      </p:sp>
    </p:spTree>
    <p:extLst>
      <p:ext uri="{BB962C8B-B14F-4D97-AF65-F5344CB8AC3E}">
        <p14:creationId xmlns:p14="http://schemas.microsoft.com/office/powerpoint/2010/main" val="3363388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126"/>
            <a:ext cx="8229600" cy="1325563"/>
          </a:xfrm>
        </p:spPr>
        <p:txBody>
          <a:bodyPr/>
          <a:lstStyle/>
          <a:p>
            <a:r>
              <a:rPr lang="en-US" dirty="0"/>
              <a:t>Can rewrite as matrix multiplication</a:t>
            </a:r>
          </a:p>
        </p:txBody>
      </p:sp>
      <mc:AlternateContent xmlns:mc="http://schemas.openxmlformats.org/markup-compatibility/2006" xmlns:a14="http://schemas.microsoft.com/office/drawing/2010/main">
        <mc:Choice Requires="a14">
          <p:sp>
            <p:nvSpPr>
              <p:cNvPr id="5" name="TextBox 4"/>
              <p:cNvSpPr txBox="1"/>
              <p:nvPr/>
            </p:nvSpPr>
            <p:spPr>
              <a:xfrm>
                <a:off x="-114300" y="4381500"/>
                <a:ext cx="8610600" cy="16400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0</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3"/>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1</m:t>
                                </m:r>
                              </m:e>
                              <m:e>
                                <m:m>
                                  <m:mPr>
                                    <m:mcs>
                                      <m:mc>
                                        <m:mcPr>
                                          <m:count m:val="3"/>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m:t>
                                      </m:r>
                                    </m:e>
                                    <m:e>
                                      <m:r>
                                        <a:rPr lang="en-US" sz="2400" b="0" i="1" smtClean="0">
                                          <a:latin typeface="Cambria Math" panose="02040503050406030204" pitchFamily="18" charset="0"/>
                                        </a:rPr>
                                        <m:t>1</m:t>
                                      </m:r>
                                    </m:e>
                                  </m:mr>
                                </m:m>
                              </m:e>
                            </m:mr>
                          </m:m>
                        </m:e>
                      </m:d>
                      <m:d>
                        <m:dPr>
                          <m:begChr m:val="["/>
                          <m:endChr m:val="]"/>
                          <m:ctrlPr>
                            <a:rPr lang="pt-BR" sz="2400" i="1">
                              <a:latin typeface="Cambria Math" panose="02040503050406030204" pitchFamily="18" charset="0"/>
                            </a:rPr>
                          </m:ctrlPr>
                        </m:dPr>
                        <m:e>
                          <m:m>
                            <m:mPr>
                              <m:mcs>
                                <m:mc>
                                  <m:mcPr>
                                    <m:count m:val="1"/>
                                    <m:mcJc m:val="center"/>
                                  </m:mcPr>
                                </m:mc>
                              </m:mcs>
                              <m:ctrlPr>
                                <a:rPr lang="pt-BR" sz="2400" i="1">
                                  <a:latin typeface="Cambria Math" panose="02040503050406030204" pitchFamily="18" charset="0"/>
                                </a:rPr>
                              </m:ctrlPr>
                            </m:mPr>
                            <m:mr>
                              <m:e>
                                <m:m>
                                  <m:mPr>
                                    <m:mcs>
                                      <m:mc>
                                        <m:mcPr>
                                          <m:count m:val="1"/>
                                          <m:mcJc m:val="center"/>
                                        </m:mcPr>
                                      </m:mc>
                                    </m:mcs>
                                    <m:ctrlPr>
                                      <a:rPr lang="pt-BR"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i="1">
                                              <a:latin typeface="Cambria Math" panose="02040503050406030204" pitchFamily="18" charset="0"/>
                                            </a:rPr>
                                            <m:t>0</m:t>
                                          </m:r>
                                        </m:sub>
                                      </m:sSub>
                                    </m:e>
                                  </m:mr>
                                  <m:mr>
                                    <m:e>
                                      <m:sSub>
                                        <m:sSubPr>
                                          <m:ctrlPr>
                                            <a:rPr lang="pt-BR"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i="1">
                                              <a:latin typeface="Cambria Math" panose="02040503050406030204" pitchFamily="18" charset="0"/>
                                            </a:rPr>
                                            <m:t>1</m:t>
                                          </m:r>
                                        </m:sub>
                                      </m:sSub>
                                    </m:e>
                                  </m:mr>
                                </m:m>
                              </m:e>
                            </m:mr>
                            <m:mr>
                              <m:e>
                                <m:m>
                                  <m:mPr>
                                    <m:mcs>
                                      <m:mc>
                                        <m:mcPr>
                                          <m:count m:val="1"/>
                                          <m:mcJc m:val="center"/>
                                        </m:mcPr>
                                      </m:mc>
                                    </m:mcs>
                                    <m:ctrlPr>
                                      <a:rPr lang="pt-BR" sz="2400" i="1" smtClean="0">
                                        <a:latin typeface="Cambria Math" panose="02040503050406030204" pitchFamily="18" charset="0"/>
                                      </a:rPr>
                                    </m:ctrlPr>
                                  </m:mPr>
                                  <m:mr>
                                    <m:e>
                                      <m:sSub>
                                        <m:sSubPr>
                                          <m:ctrlPr>
                                            <a:rPr lang="pt-BR"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i="1">
                                              <a:latin typeface="Cambria Math" panose="02040503050406030204" pitchFamily="18" charset="0"/>
                                            </a:rPr>
                                            <m:t>2</m:t>
                                          </m:r>
                                        </m:sub>
                                      </m:sSub>
                                    </m:e>
                                  </m:mr>
                                  <m:mr>
                                    <m:e>
                                      <m:m>
                                        <m:mPr>
                                          <m:mcs>
                                            <m:mc>
                                              <m:mcPr>
                                                <m:count m:val="1"/>
                                                <m:mcJc m:val="center"/>
                                              </m:mcPr>
                                            </m:mc>
                                          </m:mcs>
                                          <m:ctrlPr>
                                            <a:rPr lang="pt-BR" sz="2400" i="1" smtClean="0">
                                              <a:latin typeface="Cambria Math" panose="02040503050406030204" pitchFamily="18" charset="0"/>
                                            </a:rPr>
                                          </m:ctrlPr>
                                        </m:mPr>
                                        <m:mr>
                                          <m:e>
                                            <m:r>
                                              <m:rPr>
                                                <m:brk m:alnAt="7"/>
                                              </m:rPr>
                                              <a:rPr lang="pt-BR" sz="2400" i="1" smtClean="0">
                                                <a:latin typeface="Cambria Math" panose="02040503050406030204" pitchFamily="18" charset="0"/>
                                              </a:rPr>
                                              <m:t>⋮</m:t>
                                            </m:r>
                                          </m:e>
                                        </m:mr>
                                        <m:mr>
                                          <m:e>
                                            <m:sSub>
                                              <m:sSubPr>
                                                <m:ctrlPr>
                                                  <a:rPr lang="pt-BR"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i="1">
                                                    <a:latin typeface="Cambria Math" panose="02040503050406030204" pitchFamily="18" charset="0"/>
                                                  </a:rPr>
                                                  <m:t>𝑁</m:t>
                                                </m:r>
                                                <m:r>
                                                  <a:rPr lang="en-US" sz="2400" i="1">
                                                    <a:latin typeface="Cambria Math" panose="02040503050406030204" pitchFamily="18" charset="0"/>
                                                  </a:rPr>
                                                  <m:t>−1</m:t>
                                                </m:r>
                                              </m:sub>
                                            </m:sSub>
                                          </m:e>
                                        </m:mr>
                                      </m:m>
                                    </m:e>
                                  </m:mr>
                                </m:m>
                              </m:e>
                            </m:mr>
                          </m:m>
                        </m:e>
                      </m:d>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14300" y="4381500"/>
                <a:ext cx="8610600" cy="1640064"/>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790700" y="2628900"/>
                <a:ext cx="5169236" cy="10388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𝑛</m:t>
                          </m:r>
                          <m:r>
                            <a:rPr lang="en-US" sz="2400" b="0" i="1" smtClean="0">
                              <a:latin typeface="Cambria Math" panose="02040503050406030204" pitchFamily="18" charset="0"/>
                            </a:rPr>
                            <m:t>=0</m:t>
                          </m:r>
                        </m:sub>
                        <m:sup>
                          <m:r>
                            <a:rPr lang="en-US" sz="2400" b="0" i="1" smtClean="0">
                              <a:latin typeface="Cambria Math" panose="02040503050406030204" pitchFamily="18" charset="0"/>
                            </a:rPr>
                            <m:t>𝑁</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𝑛</m:t>
                              </m:r>
                            </m:sub>
                          </m:sSub>
                        </m:e>
                      </m:nary>
                    </m:oMath>
                  </m:oMathPara>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1790700" y="2628900"/>
                <a:ext cx="5169236" cy="1038811"/>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9470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38011</TotalTime>
  <Words>3381</Words>
  <Application>Microsoft Office PowerPoint</Application>
  <PresentationFormat>On-screen Show (4:3)</PresentationFormat>
  <Paragraphs>500</Paragraphs>
  <Slides>59</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Cambria Math</vt:lpstr>
      <vt:lpstr>Office Theme</vt:lpstr>
      <vt:lpstr>Deep dive into Fourier transforms</vt:lpstr>
      <vt:lpstr>What is inside the FFT “magic box”?</vt:lpstr>
      <vt:lpstr>First, a refresher on complex numbers</vt:lpstr>
      <vt:lpstr>Euler’s formula:</vt:lpstr>
      <vt:lpstr>Euler’s identity:</vt:lpstr>
      <vt:lpstr>Compare sine to cosine wave.</vt:lpstr>
      <vt:lpstr>Transform can be inverted …</vt:lpstr>
      <vt:lpstr>Work this out one term at a time …</vt:lpstr>
      <vt:lpstr>Can rewrite as matrix multiplication</vt:lpstr>
      <vt:lpstr>Next frequency term…</vt:lpstr>
      <vt:lpstr>Continuing along …</vt:lpstr>
      <vt:lpstr>Real component with N = 100</vt:lpstr>
      <vt:lpstr>This is yet another dot product</vt:lpstr>
      <vt:lpstr>Fourier transform</vt:lpstr>
      <vt:lpstr>A collection of dot products = matrix multiplication</vt:lpstr>
      <vt:lpstr>Review of geometric interpretation of dot product as projection of one vector onto another vector</vt:lpstr>
      <vt:lpstr>Dot product of any two rows in Fourier matrix = 0</vt:lpstr>
      <vt:lpstr>Dot product of any Fourier matrix row with itself (actually its complex conjugate) = N</vt:lpstr>
      <vt:lpstr>Dot product of sine and cosine is zero because they are 90 degrees out of phase.</vt:lpstr>
      <vt:lpstr>Note:</vt:lpstr>
      <vt:lpstr>Time interval is reciprocal of sample rate</vt:lpstr>
      <vt:lpstr>Frequency interval is 1/T, where T is duration of input vector in seconds</vt:lpstr>
      <vt:lpstr>For example …</vt:lpstr>
      <vt:lpstr>We’re not actually missing last time point. See staircase plot:</vt:lpstr>
      <vt:lpstr>Another way to look at Fourier transform</vt:lpstr>
      <vt:lpstr>Convolution conceptualization #3:</vt:lpstr>
      <vt:lpstr>PowerPoint Presentation</vt:lpstr>
      <vt:lpstr>Multiply F(z)G(z):</vt:lpstr>
      <vt:lpstr>Distribute a second time:</vt:lpstr>
      <vt:lpstr>Group by powers of z:</vt:lpstr>
      <vt:lpstr>It’s the same sum we saw with convolution</vt:lpstr>
      <vt:lpstr>Multiplying polynomials is equivalent to convolving coefficients!</vt:lpstr>
      <vt:lpstr>Convolution in time domain = multiplication in z-domain</vt:lpstr>
      <vt:lpstr>What is this z-transform?</vt:lpstr>
      <vt:lpstr>z can be any number. What if z = 1?</vt:lpstr>
      <vt:lpstr>What if: z=e^(-2πi/N)?</vt:lpstr>
      <vt:lpstr>Euler’s identity: e^(-2πi/N)  〖=cos〗⁡(2π/N)+i sin⁡(2π/N)</vt:lpstr>
      <vt:lpstr>A familiar dot product</vt:lpstr>
      <vt:lpstr>A familiar dot product</vt:lpstr>
      <vt:lpstr>Keep going …</vt:lpstr>
      <vt:lpstr>Put all these z tranforms together = Fourier!</vt:lpstr>
      <vt:lpstr>Time and “z” domains</vt:lpstr>
      <vt:lpstr>But the Fourier transform is a special case of the z transform</vt:lpstr>
      <vt:lpstr>PowerPoint Presentation</vt:lpstr>
      <vt:lpstr>Application: “deconvolve” by dividing:</vt:lpstr>
      <vt:lpstr>Application: “deconvolve” by dividing:</vt:lpstr>
      <vt:lpstr>PowerPoint Presentation</vt:lpstr>
      <vt:lpstr>A problem …</vt:lpstr>
      <vt:lpstr>Weiner deconvolution</vt:lpstr>
      <vt:lpstr>Another application</vt:lpstr>
      <vt:lpstr>Example: a very common filter, 7-day moving average</vt:lpstr>
      <vt:lpstr>Moving average is convolution with “boxcar” function</vt:lpstr>
      <vt:lpstr>Take FFT of “boxcar”…</vt:lpstr>
      <vt:lpstr>Moving average:</vt:lpstr>
      <vt:lpstr>Alternatives to boxcar.</vt:lpstr>
      <vt:lpstr>Can reverse where we do multiplication/convolution</vt:lpstr>
      <vt:lpstr>Sampling a continuous waveform = multiplication in time domain</vt:lpstr>
      <vt:lpstr>Homework, due in two weeks (Dec 7, 2020)</vt:lpstr>
      <vt:lpstr>Good overview of filtering:</vt:lpstr>
    </vt:vector>
  </TitlesOfParts>
  <Company>Medical University of South Carolina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 processing basics</dc:title>
  <dc:creator>TomJhou</dc:creator>
  <cp:lastModifiedBy>Jhou, Thomas</cp:lastModifiedBy>
  <cp:revision>901</cp:revision>
  <dcterms:created xsi:type="dcterms:W3CDTF">2015-08-20T15:54:19Z</dcterms:created>
  <dcterms:modified xsi:type="dcterms:W3CDTF">2021-10-10T05:20:29Z</dcterms:modified>
</cp:coreProperties>
</file>