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621" r:id="rId3"/>
    <p:sldId id="608" r:id="rId4"/>
    <p:sldId id="622" r:id="rId5"/>
    <p:sldId id="623" r:id="rId6"/>
    <p:sldId id="624" r:id="rId7"/>
    <p:sldId id="625" r:id="rId8"/>
    <p:sldId id="666" r:id="rId9"/>
    <p:sldId id="664" r:id="rId10"/>
    <p:sldId id="667" r:id="rId11"/>
    <p:sldId id="665" r:id="rId12"/>
    <p:sldId id="613" r:id="rId13"/>
    <p:sldId id="612" r:id="rId14"/>
    <p:sldId id="609" r:id="rId15"/>
    <p:sldId id="668" r:id="rId16"/>
    <p:sldId id="617" r:id="rId17"/>
    <p:sldId id="611" r:id="rId18"/>
    <p:sldId id="669" r:id="rId19"/>
    <p:sldId id="615" r:id="rId20"/>
    <p:sldId id="616" r:id="rId21"/>
    <p:sldId id="634" r:id="rId22"/>
    <p:sldId id="626" r:id="rId23"/>
    <p:sldId id="627" r:id="rId24"/>
    <p:sldId id="628" r:id="rId25"/>
    <p:sldId id="629" r:id="rId26"/>
    <p:sldId id="630" r:id="rId27"/>
    <p:sldId id="631" r:id="rId28"/>
    <p:sldId id="632" r:id="rId29"/>
    <p:sldId id="633" r:id="rId30"/>
    <p:sldId id="552" r:id="rId31"/>
    <p:sldId id="56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Jhou" initials="T" lastIdx="1" clrIdx="0">
    <p:extLst>
      <p:ext uri="{19B8F6BF-5375-455C-9EA6-DF929625EA0E}">
        <p15:presenceInfo xmlns:p15="http://schemas.microsoft.com/office/powerpoint/2012/main" userId="TomJh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3399"/>
    <a:srgbClr val="FF7C80"/>
    <a:srgbClr val="FF99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76542" autoAdjust="0"/>
  </p:normalViewPr>
  <p:slideViewPr>
    <p:cSldViewPr>
      <p:cViewPr varScale="1">
        <p:scale>
          <a:sx n="91" d="100"/>
          <a:sy n="91" d="100"/>
        </p:scale>
        <p:origin x="8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592"/>
    </p:cViewPr>
  </p:sorterViewPr>
  <p:notesViewPr>
    <p:cSldViewPr>
      <p:cViewPr varScale="1">
        <p:scale>
          <a:sx n="84" d="100"/>
          <a:sy n="84" d="100"/>
        </p:scale>
        <p:origin x="3912" y="10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C0F8-0371-4A3F-B483-70AE45C119E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775F-D30D-4528-A17F-451C5186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4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42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9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75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8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0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1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0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convolve A</a:t>
            </a:r>
            <a:r>
              <a:rPr lang="en-US" baseline="0" dirty="0"/>
              <a:t> with the sum of B and C, you can break it into two easier tasks. First convolve A with B, then A with C, then add the two results.</a:t>
            </a:r>
          </a:p>
          <a:p>
            <a:endParaRPr lang="en-US" baseline="0" dirty="0"/>
          </a:p>
          <a:p>
            <a:r>
              <a:rPr lang="en-US" baseline="0" dirty="0"/>
              <a:t>All linear functions are handy this way, they can always be broken down into parts, solved independently, then added back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A775F-D30D-4528-A17F-451C51862E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6934-725F-4CB6-B435-4A9E6569C869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574D-BF9B-4B48-B054-70680AA1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4.tiff"/><Relationship Id="rId4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1.png"/><Relationship Id="rId5" Type="http://schemas.openxmlformats.org/officeDocument/2006/relationships/image" Target="../media/image700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8.emf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emf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ptwymcr8ynp5hir/Homework2.m?dl=0" TargetMode="External"/><Relationship Id="rId2" Type="http://schemas.openxmlformats.org/officeDocument/2006/relationships/hyperlink" Target="https://www.dropbox.com/s/nvdwd3oeeifcqdb/Homework2.mat?dl=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8966273193017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Deconvolution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Jhou</a:t>
            </a:r>
          </a:p>
        </p:txBody>
      </p:sp>
    </p:spTree>
    <p:extLst>
      <p:ext uri="{BB962C8B-B14F-4D97-AF65-F5344CB8AC3E}">
        <p14:creationId xmlns:p14="http://schemas.microsoft.com/office/powerpoint/2010/main" val="76741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54159" r="7500" b="6291"/>
          <a:stretch/>
        </p:blipFill>
        <p:spPr>
          <a:xfrm>
            <a:off x="797011" y="5661726"/>
            <a:ext cx="3535551" cy="952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661251" y="2357041"/>
            <a:ext cx="0" cy="60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483" y="2434928"/>
            <a:ext cx="187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Deconvolve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98584" y="6023838"/>
            <a:ext cx="8952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79366" y="1968151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6666" y="36576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91100" y="1600200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FFT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4100" y="5785366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X[f]W[f] + N[f]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122204" y="2292044"/>
            <a:ext cx="0" cy="6011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2814" y="237238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Divide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11528" y="5644288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FFT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4311" y="514191"/>
            <a:ext cx="3191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Time domain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2069" y="470675"/>
            <a:ext cx="44492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Frequency domain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91100" y="3333690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8" y="3082430"/>
            <a:ext cx="2036893" cy="1527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r="5932"/>
          <a:stretch/>
        </p:blipFill>
        <p:spPr>
          <a:xfrm>
            <a:off x="640736" y="1605116"/>
            <a:ext cx="3848100" cy="566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9509" y="1274216"/>
            <a:ext cx="17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 observable)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5095" y="5310805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(observable)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3492" y="3624599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w[t]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52" y="164354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x[t]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378" y="5860711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y[t]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2376" y="157940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X[f]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016276"/>
            <a:ext cx="2125099" cy="15938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875824" y="3657600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W[f]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37369" y="1237002"/>
            <a:ext cx="17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 observable)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35085" y="5292394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(observable)</a:t>
            </a:r>
          </a:p>
        </p:txBody>
      </p:sp>
    </p:spTree>
    <p:extLst>
      <p:ext uri="{BB962C8B-B14F-4D97-AF65-F5344CB8AC3E}">
        <p14:creationId xmlns:p14="http://schemas.microsoft.com/office/powerpoint/2010/main" val="337399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72838" y="5785366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X[f]W[f] + N[f]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122204" y="2292044"/>
            <a:ext cx="0" cy="6011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32814" y="237238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Divide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457200"/>
            <a:ext cx="5847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First attempted solution: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99878" y="1427677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X[f]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016276"/>
            <a:ext cx="2125099" cy="15938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155593" y="3362980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W[f]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35085" y="5292394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(observable)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2" y="2171700"/>
            <a:ext cx="4653368" cy="3490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14700" y="2231899"/>
                <a:ext cx="939092" cy="1012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0" y="2231899"/>
                <a:ext cx="939092" cy="1012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29000" y="4524351"/>
                <a:ext cx="93909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solidFill>
                      <a:schemeClr val="accent5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524351"/>
                <a:ext cx="939091" cy="492443"/>
              </a:xfrm>
              <a:prstGeom prst="rect">
                <a:avLst/>
              </a:prstGeom>
              <a:blipFill>
                <a:blip r:embed="rId6"/>
                <a:stretch>
                  <a:fillRect t="-23457" r="-22727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9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0649" y="152400"/>
            <a:ext cx="7886700" cy="1325563"/>
          </a:xfrm>
        </p:spPr>
        <p:txBody>
          <a:bodyPr/>
          <a:lstStyle/>
          <a:p>
            <a:r>
              <a:rPr lang="en-US" dirty="0"/>
              <a:t>Major problems: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5661335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W(f) is small, get large noise amplification</a:t>
            </a:r>
          </a:p>
          <a:p>
            <a:r>
              <a:rPr lang="en-US" sz="3200" dirty="0"/>
              <a:t>When W(f) = 0, get divide-by-zero error.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21920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24747" y="1306311"/>
                <a:ext cx="1025152" cy="1013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747" y="1306311"/>
                <a:ext cx="1025152" cy="1013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38800" y="3812277"/>
                <a:ext cx="9145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solidFill>
                      <a:schemeClr val="accent5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12277"/>
                <a:ext cx="914546" cy="492443"/>
              </a:xfrm>
              <a:prstGeom prst="rect">
                <a:avLst/>
              </a:prstGeom>
              <a:blipFill>
                <a:blip r:embed="rId5"/>
                <a:stretch>
                  <a:fillRect t="-23457" r="-26000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13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Weiner deconvolution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39624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 dividing, but with this </a:t>
            </a:r>
            <a:r>
              <a:rPr lang="en-US" sz="2800" dirty="0">
                <a:solidFill>
                  <a:srgbClr val="C00000"/>
                </a:solidFill>
              </a:rPr>
              <a:t>weird fudge factor</a:t>
            </a:r>
            <a:r>
              <a:rPr lang="en-US" sz="2800" dirty="0"/>
              <a:t> …</a:t>
            </a:r>
          </a:p>
          <a:p>
            <a:endParaRPr lang="en-US" sz="2800" dirty="0"/>
          </a:p>
          <a:p>
            <a:r>
              <a:rPr lang="en-US" sz="2800" dirty="0"/>
              <a:t>SNR(f) = squared signal to noise ratio = E|X(f)|</a:t>
            </a:r>
            <a:r>
              <a:rPr lang="en-US" sz="2800" baseline="30000" dirty="0"/>
              <a:t>2</a:t>
            </a:r>
            <a:r>
              <a:rPr lang="en-US" sz="2800" dirty="0"/>
              <a:t>/E|N(f)|</a:t>
            </a:r>
            <a:r>
              <a:rPr lang="en-US" sz="2800" baseline="30000" dirty="0"/>
              <a:t>2</a:t>
            </a:r>
            <a:r>
              <a:rPr lang="en-US" sz="2800" dirty="0"/>
              <a:t>,</a:t>
            </a:r>
          </a:p>
          <a:p>
            <a:endParaRPr lang="en-US" sz="2800" dirty="0"/>
          </a:p>
          <a:p>
            <a:r>
              <a:rPr lang="en-US" sz="2800" dirty="0"/>
              <a:t>May not be known exactly, but can usually be estimated.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0" y="1752600"/>
                <a:ext cx="5000087" cy="156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752600"/>
                <a:ext cx="5000087" cy="1565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when SNR = 0 or infinity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9041" y="3979587"/>
            <a:ext cx="7735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noise = 0, then SNR </a:t>
            </a:r>
            <a:r>
              <a:rPr lang="en-US" sz="2800" dirty="0">
                <a:sym typeface="Wingdings" panose="05000000000000000000" pitchFamily="2" charset="2"/>
              </a:rPr>
              <a:t>=infinity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C00000"/>
                </a:solidFill>
              </a:rPr>
              <a:t>fudge factor =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3082" y="4686300"/>
                <a:ext cx="2157835" cy="885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82" y="4686300"/>
                <a:ext cx="2157835" cy="8858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44036" y="1869171"/>
                <a:ext cx="6389057" cy="1565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𝑆𝑁𝑅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36" y="1869171"/>
                <a:ext cx="6389057" cy="1565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8650" y="5943600"/>
            <a:ext cx="691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either W(f) = 0, or SNR(f) </a:t>
            </a:r>
            <a:r>
              <a:rPr lang="en-US" sz="2800" dirty="0">
                <a:sym typeface="Wingdings" panose="05000000000000000000" pitchFamily="2" charset="2"/>
              </a:rPr>
              <a:t>=0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C00000"/>
                </a:solidFill>
              </a:rPr>
              <a:t>fudge = 0.</a:t>
            </a:r>
          </a:p>
        </p:txBody>
      </p:sp>
    </p:spTree>
    <p:extLst>
      <p:ext uri="{BB962C8B-B14F-4D97-AF65-F5344CB8AC3E}">
        <p14:creationId xmlns:p14="http://schemas.microsoft.com/office/powerpoint/2010/main" val="409827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350" y="17318"/>
            <a:ext cx="7886700" cy="1325563"/>
          </a:xfrm>
        </p:spPr>
        <p:txBody>
          <a:bodyPr/>
          <a:lstStyle/>
          <a:p>
            <a:r>
              <a:rPr lang="en-US" dirty="0"/>
              <a:t>Example from lecture 2: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r="8694" b="35682"/>
          <a:stretch/>
        </p:blipFill>
        <p:spPr>
          <a:xfrm>
            <a:off x="0" y="1828800"/>
            <a:ext cx="9067800" cy="39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solidFill>
                  <a:schemeClr val="accent2"/>
                </a:solidFill>
              </a:rPr>
              <a:t>response G(f)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66900"/>
            <a:ext cx="6248400" cy="468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9700" y="3162300"/>
            <a:ext cx="163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At first glance, seems to just be a crappy high-pass filter</a:t>
            </a:r>
          </a:p>
        </p:txBody>
      </p:sp>
    </p:spTree>
    <p:extLst>
      <p:ext uri="{BB962C8B-B14F-4D97-AF65-F5344CB8AC3E}">
        <p14:creationId xmlns:p14="http://schemas.microsoft.com/office/powerpoint/2010/main" val="254422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77898"/>
            <a:ext cx="8839200" cy="1325563"/>
          </a:xfrm>
        </p:spPr>
        <p:txBody>
          <a:bodyPr/>
          <a:lstStyle/>
          <a:p>
            <a:r>
              <a:rPr lang="en-US" dirty="0"/>
              <a:t>Deconvolution beats simple high-pass by almost 1 S.D.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690689"/>
            <a:ext cx="6477000" cy="4857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7300" y="373753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5331" y="2265145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Spikes</a:t>
            </a:r>
          </a:p>
          <a:p>
            <a:r>
              <a:rPr lang="en-US" dirty="0">
                <a:solidFill>
                  <a:srgbClr val="FF0000"/>
                </a:solidFill>
              </a:rPr>
              <a:t>High-pass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9900" y="2924176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Weiner</a:t>
            </a:r>
          </a:p>
        </p:txBody>
      </p:sp>
    </p:spTree>
    <p:extLst>
      <p:ext uri="{BB962C8B-B14F-4D97-AF65-F5344CB8AC3E}">
        <p14:creationId xmlns:p14="http://schemas.microsoft.com/office/powerpoint/2010/main" val="65893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Weiner deconvolution beats </a:t>
            </a:r>
            <a:r>
              <a:rPr lang="en-US" i="1" dirty="0"/>
              <a:t>any </a:t>
            </a:r>
            <a:r>
              <a:rPr lang="en-US" dirty="0"/>
              <a:t>other filter.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00300"/>
            <a:ext cx="7886700" cy="4351338"/>
          </a:xfrm>
        </p:spPr>
        <p:txBody>
          <a:bodyPr/>
          <a:lstStyle/>
          <a:p>
            <a:r>
              <a:rPr lang="en-US" dirty="0"/>
              <a:t>Minimizes mean square error: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 square of difference between true signal and estimated signal.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6600" y="3429000"/>
                <a:ext cx="27948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429000"/>
                <a:ext cx="279480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52700" y="3050143"/>
            <a:ext cx="25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Unobserved “true”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944420"/>
            <a:ext cx="268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Recovered “filtered” signal</a:t>
            </a:r>
          </a:p>
        </p:txBody>
      </p:sp>
    </p:spTree>
    <p:extLst>
      <p:ext uri="{BB962C8B-B14F-4D97-AF65-F5344CB8AC3E}">
        <p14:creationId xmlns:p14="http://schemas.microsoft.com/office/powerpoint/2010/main" val="359607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3900" y="17318"/>
            <a:ext cx="7886700" cy="1325563"/>
          </a:xfrm>
        </p:spPr>
        <p:txBody>
          <a:bodyPr/>
          <a:lstStyle/>
          <a:p>
            <a:r>
              <a:rPr lang="en-US" dirty="0"/>
              <a:t>Receiver operator characteristic (ROC) is closer to ideal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60960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803" y="1912726"/>
            <a:ext cx="1576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Perfect</a:t>
            </a:r>
          </a:p>
          <a:p>
            <a:r>
              <a:rPr lang="en-US" sz="2800" dirty="0"/>
              <a:t>detection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86767" y="1676400"/>
            <a:ext cx="937333" cy="495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9933" y="1760901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Weiner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428" y="18023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High-pass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7250" y="3701075"/>
            <a:ext cx="954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filter</a:t>
            </a:r>
          </a:p>
        </p:txBody>
      </p:sp>
    </p:spTree>
    <p:extLst>
      <p:ext uri="{BB962C8B-B14F-4D97-AF65-F5344CB8AC3E}">
        <p14:creationId xmlns:p14="http://schemas.microsoft.com/office/powerpoint/2010/main" val="30443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8392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Application: recovering spike trains using deconvolution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628650" y="1401763"/>
            <a:ext cx="7886700" cy="4775200"/>
          </a:xfrm>
        </p:spPr>
        <p:txBody>
          <a:bodyPr/>
          <a:lstStyle/>
          <a:p>
            <a:r>
              <a:rPr lang="en-US" dirty="0"/>
              <a:t>Calcium signals reflect spike trains (not directly observable) convolved with exponential decay. Need deconvolution to recover spike train.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4" descr="Fast Nonnegative Deconvolution for Spike Train Inference From Population  Calcium Imaging | Journal of Neurophysiolog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68"/>
          <a:stretch/>
        </p:blipFill>
        <p:spPr bwMode="auto">
          <a:xfrm>
            <a:off x="3416762" y="4582807"/>
            <a:ext cx="4762500" cy="66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Fast Nonnegative Deconvolution for Spike Train Inference From Population  Calcium Imaging | Journal of Neurophysiolog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20658" b="54693"/>
          <a:stretch/>
        </p:blipFill>
        <p:spPr bwMode="auto">
          <a:xfrm>
            <a:off x="457200" y="2661549"/>
            <a:ext cx="453425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/>
          <a:srcRect l="51882" t="5464" r="10471" b="32681"/>
          <a:stretch/>
        </p:blipFill>
        <p:spPr>
          <a:xfrm>
            <a:off x="5969462" y="2628900"/>
            <a:ext cx="919683" cy="862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162903" y="2895983"/>
                <a:ext cx="6351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903" y="2895983"/>
                <a:ext cx="63510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83191" y="4582807"/>
                <a:ext cx="20790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𝑛𝑜𝑖𝑠𝑒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91" y="4582807"/>
                <a:ext cx="20790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526691" y="3450019"/>
            <a:ext cx="283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(what you want to measure)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14900" y="5250368"/>
            <a:ext cx="273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(what you can actually see)</a:t>
            </a:r>
          </a:p>
        </p:txBody>
      </p:sp>
    </p:spTree>
    <p:extLst>
      <p:ext uri="{BB962C8B-B14F-4D97-AF65-F5344CB8AC3E}">
        <p14:creationId xmlns:p14="http://schemas.microsoft.com/office/powerpoint/2010/main" val="1427288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3900" y="17318"/>
            <a:ext cx="7886700" cy="1325563"/>
          </a:xfrm>
        </p:spPr>
        <p:txBody>
          <a:bodyPr/>
          <a:lstStyle/>
          <a:p>
            <a:r>
              <a:rPr lang="en-US" dirty="0"/>
              <a:t>Weiner has no time delay, also detects more spikes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r="8694"/>
          <a:stretch/>
        </p:blipFill>
        <p:spPr>
          <a:xfrm>
            <a:off x="0" y="1342881"/>
            <a:ext cx="9067800" cy="4724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076700" y="5143500"/>
            <a:ext cx="342900" cy="342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5143500"/>
            <a:ext cx="342900" cy="342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" y="5105400"/>
            <a:ext cx="342900" cy="342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9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EC1B-6E34-42B7-90B7-2D73EB024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56389-CA10-48FD-9311-EF05ADE8E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Ignore all slides after this</a:t>
            </a:r>
          </a:p>
        </p:txBody>
      </p:sp>
    </p:spTree>
    <p:extLst>
      <p:ext uri="{BB962C8B-B14F-4D97-AF65-F5344CB8AC3E}">
        <p14:creationId xmlns:p14="http://schemas.microsoft.com/office/powerpoint/2010/main" val="378787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example, we used </a:t>
            </a:r>
            <a:r>
              <a:rPr lang="en-US" dirty="0" err="1"/>
              <a:t>Matlab</a:t>
            </a:r>
            <a:r>
              <a:rPr lang="en-US" dirty="0"/>
              <a:t> to design impulse response based on desired frequency response.</a:t>
            </a:r>
          </a:p>
          <a:p>
            <a:endParaRPr lang="en-US" dirty="0"/>
          </a:p>
          <a:p>
            <a:r>
              <a:rPr lang="en-US" dirty="0"/>
              <a:t>What if we have the opposite – we know the impulse response, but want to figure out the frequency </a:t>
            </a:r>
            <a:r>
              <a:rPr lang="en-US" dirty="0" err="1"/>
              <a:t>reponse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4914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83" y="5224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Example: a very common filter, 7-day moving average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388030"/>
            <a:ext cx="4114800" cy="51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83" y="5224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Moving average is convolution with “boxcar”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" y="3388667"/>
            <a:ext cx="238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Impulse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764" r="5998" b="50594"/>
          <a:stretch/>
        </p:blipFill>
        <p:spPr>
          <a:xfrm>
            <a:off x="2743200" y="2324100"/>
            <a:ext cx="60960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4500" y="5524500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value is 1/7 = 0.142857…</a:t>
            </a:r>
          </a:p>
        </p:txBody>
      </p:sp>
    </p:spTree>
    <p:extLst>
      <p:ext uri="{BB962C8B-B14F-4D97-AF65-F5344CB8AC3E}">
        <p14:creationId xmlns:p14="http://schemas.microsoft.com/office/powerpoint/2010/main" val="3794238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83" y="5224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Take FFT of “boxcar”…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5356317"/>
            <a:ext cx="7886700" cy="1550114"/>
          </a:xfrm>
        </p:spPr>
        <p:txBody>
          <a:bodyPr>
            <a:normAutofit/>
          </a:bodyPr>
          <a:lstStyle/>
          <a:p>
            <a:r>
              <a:rPr lang="en-US" dirty="0"/>
              <a:t>Mostly low-pass. </a:t>
            </a:r>
          </a:p>
          <a:p>
            <a:r>
              <a:rPr lang="en-US" dirty="0"/>
              <a:t>“Ripples” at higher frequencies</a:t>
            </a:r>
          </a:p>
          <a:p>
            <a:r>
              <a:rPr lang="en-US" dirty="0"/>
              <a:t>Periodic “nulls” at frequencies 1/7, 2/7, 3/7,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5900" y="5356317"/>
            <a:ext cx="1274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" y="1634323"/>
            <a:ext cx="238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Impulse 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741003"/>
            <a:ext cx="2991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Frequency response</a:t>
            </a:r>
          </a:p>
          <a:p>
            <a:r>
              <a:rPr lang="en-US" sz="2400" dirty="0"/>
              <a:t>= FFT of above pattern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6764" r="5998" b="50594"/>
          <a:stretch/>
        </p:blipFill>
        <p:spPr>
          <a:xfrm>
            <a:off x="2781300" y="914400"/>
            <a:ext cx="60960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247" r="5811" b="49050"/>
          <a:stretch/>
        </p:blipFill>
        <p:spPr>
          <a:xfrm>
            <a:off x="2743200" y="3009899"/>
            <a:ext cx="6134100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4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-75083"/>
            <a:ext cx="7886700" cy="823231"/>
          </a:xfrm>
        </p:spPr>
        <p:txBody>
          <a:bodyPr>
            <a:normAutofit/>
          </a:bodyPr>
          <a:lstStyle/>
          <a:p>
            <a:r>
              <a:rPr lang="en-US" dirty="0"/>
              <a:t>Moving average: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3427" y="2752469"/>
            <a:ext cx="21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“f” = input waveform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0261" y="3936344"/>
            <a:ext cx="23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“w” = Impulse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62430" y="6396335"/>
                <a:ext cx="14879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f[t]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2400" dirty="0"/>
                  <a:t> w[t]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30" y="6396335"/>
                <a:ext cx="1487908" cy="461665"/>
              </a:xfrm>
              <a:prstGeom prst="rect">
                <a:avLst/>
              </a:prstGeom>
              <a:blipFill>
                <a:blip r:embed="rId3"/>
                <a:stretch>
                  <a:fillRect l="-6557" t="-10526" r="-491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406384" y="4305300"/>
            <a:ext cx="0" cy="60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6944" y="4366603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Convolve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1345" y="5846840"/>
            <a:ext cx="8952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18000" y="2082451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05300" y="36576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9734" y="1714500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FFT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27111" y="4152900"/>
            <a:ext cx="0" cy="6011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2673" y="4305300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Multiply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4289" y="5467290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FFT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" y="700595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 domain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0200" y="685800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Frequency domain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9734" y="3333690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FFT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153" y="1295400"/>
            <a:ext cx="1214462" cy="15329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153" y="4953000"/>
            <a:ext cx="1214462" cy="15329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6247" r="5811" b="49050"/>
          <a:stretch/>
        </p:blipFill>
        <p:spPr>
          <a:xfrm>
            <a:off x="6551743" y="3101152"/>
            <a:ext cx="2150736" cy="9351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l="6764" r="5998" b="50594"/>
          <a:stretch/>
        </p:blipFill>
        <p:spPr>
          <a:xfrm>
            <a:off x="1321609" y="3144837"/>
            <a:ext cx="2169550" cy="922059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731000" y="5105400"/>
            <a:ext cx="1790700" cy="1028759"/>
          </a:xfrm>
          <a:custGeom>
            <a:avLst/>
            <a:gdLst>
              <a:gd name="connsiteX0" fmla="*/ 0 w 1790700"/>
              <a:gd name="connsiteY0" fmla="*/ 1003300 h 1028759"/>
              <a:gd name="connsiteX1" fmla="*/ 63500 w 1790700"/>
              <a:gd name="connsiteY1" fmla="*/ 1028700 h 1028759"/>
              <a:gd name="connsiteX2" fmla="*/ 165100 w 1790700"/>
              <a:gd name="connsiteY2" fmla="*/ 1003300 h 1028759"/>
              <a:gd name="connsiteX3" fmla="*/ 228600 w 1790700"/>
              <a:gd name="connsiteY3" fmla="*/ 965200 h 1028759"/>
              <a:gd name="connsiteX4" fmla="*/ 304800 w 1790700"/>
              <a:gd name="connsiteY4" fmla="*/ 939800 h 1028759"/>
              <a:gd name="connsiteX5" fmla="*/ 393700 w 1790700"/>
              <a:gd name="connsiteY5" fmla="*/ 914400 h 1028759"/>
              <a:gd name="connsiteX6" fmla="*/ 431800 w 1790700"/>
              <a:gd name="connsiteY6" fmla="*/ 889000 h 1028759"/>
              <a:gd name="connsiteX7" fmla="*/ 533400 w 1790700"/>
              <a:gd name="connsiteY7" fmla="*/ 901700 h 1028759"/>
              <a:gd name="connsiteX8" fmla="*/ 609600 w 1790700"/>
              <a:gd name="connsiteY8" fmla="*/ 927100 h 1028759"/>
              <a:gd name="connsiteX9" fmla="*/ 762000 w 1790700"/>
              <a:gd name="connsiteY9" fmla="*/ 901700 h 1028759"/>
              <a:gd name="connsiteX10" fmla="*/ 774700 w 1790700"/>
              <a:gd name="connsiteY10" fmla="*/ 711200 h 1028759"/>
              <a:gd name="connsiteX11" fmla="*/ 800100 w 1790700"/>
              <a:gd name="connsiteY11" fmla="*/ 660400 h 1028759"/>
              <a:gd name="connsiteX12" fmla="*/ 812800 w 1790700"/>
              <a:gd name="connsiteY12" fmla="*/ 596900 h 1028759"/>
              <a:gd name="connsiteX13" fmla="*/ 850900 w 1790700"/>
              <a:gd name="connsiteY13" fmla="*/ 520700 h 1028759"/>
              <a:gd name="connsiteX14" fmla="*/ 889000 w 1790700"/>
              <a:gd name="connsiteY14" fmla="*/ 317500 h 1028759"/>
              <a:gd name="connsiteX15" fmla="*/ 901700 w 1790700"/>
              <a:gd name="connsiteY15" fmla="*/ 279400 h 1028759"/>
              <a:gd name="connsiteX16" fmla="*/ 914400 w 1790700"/>
              <a:gd name="connsiteY16" fmla="*/ 215900 h 1028759"/>
              <a:gd name="connsiteX17" fmla="*/ 977900 w 1790700"/>
              <a:gd name="connsiteY17" fmla="*/ 342900 h 1028759"/>
              <a:gd name="connsiteX18" fmla="*/ 990600 w 1790700"/>
              <a:gd name="connsiteY18" fmla="*/ 381000 h 1028759"/>
              <a:gd name="connsiteX19" fmla="*/ 1003300 w 1790700"/>
              <a:gd name="connsiteY19" fmla="*/ 127000 h 1028759"/>
              <a:gd name="connsiteX20" fmla="*/ 1028700 w 1790700"/>
              <a:gd name="connsiteY20" fmla="*/ 76200 h 1028759"/>
              <a:gd name="connsiteX21" fmla="*/ 1054100 w 1790700"/>
              <a:gd name="connsiteY21" fmla="*/ 0 h 1028759"/>
              <a:gd name="connsiteX22" fmla="*/ 1104900 w 1790700"/>
              <a:gd name="connsiteY22" fmla="*/ 12700 h 1028759"/>
              <a:gd name="connsiteX23" fmla="*/ 1155700 w 1790700"/>
              <a:gd name="connsiteY23" fmla="*/ 139700 h 1028759"/>
              <a:gd name="connsiteX24" fmla="*/ 1143000 w 1790700"/>
              <a:gd name="connsiteY24" fmla="*/ 304800 h 1028759"/>
              <a:gd name="connsiteX25" fmla="*/ 1130300 w 1790700"/>
              <a:gd name="connsiteY25" fmla="*/ 342900 h 1028759"/>
              <a:gd name="connsiteX26" fmla="*/ 1092200 w 1790700"/>
              <a:gd name="connsiteY26" fmla="*/ 444500 h 1028759"/>
              <a:gd name="connsiteX27" fmla="*/ 1104900 w 1790700"/>
              <a:gd name="connsiteY27" fmla="*/ 711200 h 1028759"/>
              <a:gd name="connsiteX28" fmla="*/ 1130300 w 1790700"/>
              <a:gd name="connsiteY28" fmla="*/ 749300 h 1028759"/>
              <a:gd name="connsiteX29" fmla="*/ 1155700 w 1790700"/>
              <a:gd name="connsiteY29" fmla="*/ 838200 h 1028759"/>
              <a:gd name="connsiteX30" fmla="*/ 1270000 w 1790700"/>
              <a:gd name="connsiteY30" fmla="*/ 749300 h 1028759"/>
              <a:gd name="connsiteX31" fmla="*/ 1308100 w 1790700"/>
              <a:gd name="connsiteY31" fmla="*/ 736600 h 1028759"/>
              <a:gd name="connsiteX32" fmla="*/ 1384300 w 1790700"/>
              <a:gd name="connsiteY32" fmla="*/ 698500 h 1028759"/>
              <a:gd name="connsiteX33" fmla="*/ 1447800 w 1790700"/>
              <a:gd name="connsiteY33" fmla="*/ 863600 h 1028759"/>
              <a:gd name="connsiteX34" fmla="*/ 1485900 w 1790700"/>
              <a:gd name="connsiteY34" fmla="*/ 965200 h 1028759"/>
              <a:gd name="connsiteX35" fmla="*/ 1524000 w 1790700"/>
              <a:gd name="connsiteY35" fmla="*/ 939800 h 1028759"/>
              <a:gd name="connsiteX36" fmla="*/ 1549400 w 1790700"/>
              <a:gd name="connsiteY36" fmla="*/ 901700 h 1028759"/>
              <a:gd name="connsiteX37" fmla="*/ 1600200 w 1790700"/>
              <a:gd name="connsiteY37" fmla="*/ 876300 h 1028759"/>
              <a:gd name="connsiteX38" fmla="*/ 1701800 w 1790700"/>
              <a:gd name="connsiteY38" fmla="*/ 939800 h 1028759"/>
              <a:gd name="connsiteX39" fmla="*/ 1790700 w 1790700"/>
              <a:gd name="connsiteY39" fmla="*/ 939800 h 102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90700" h="1028759">
                <a:moveTo>
                  <a:pt x="0" y="1003300"/>
                </a:moveTo>
                <a:cubicBezTo>
                  <a:pt x="21167" y="1011767"/>
                  <a:pt x="40816" y="1026432"/>
                  <a:pt x="63500" y="1028700"/>
                </a:cubicBezTo>
                <a:cubicBezTo>
                  <a:pt x="75576" y="1029908"/>
                  <a:pt x="146555" y="1012573"/>
                  <a:pt x="165100" y="1003300"/>
                </a:cubicBezTo>
                <a:cubicBezTo>
                  <a:pt x="187178" y="992261"/>
                  <a:pt x="206128" y="975414"/>
                  <a:pt x="228600" y="965200"/>
                </a:cubicBezTo>
                <a:cubicBezTo>
                  <a:pt x="252974" y="954121"/>
                  <a:pt x="278825" y="946294"/>
                  <a:pt x="304800" y="939800"/>
                </a:cubicBezTo>
                <a:cubicBezTo>
                  <a:pt x="321076" y="935731"/>
                  <a:pt x="375480" y="923510"/>
                  <a:pt x="393700" y="914400"/>
                </a:cubicBezTo>
                <a:cubicBezTo>
                  <a:pt x="407352" y="907574"/>
                  <a:pt x="419100" y="897467"/>
                  <a:pt x="431800" y="889000"/>
                </a:cubicBezTo>
                <a:cubicBezTo>
                  <a:pt x="465667" y="893233"/>
                  <a:pt x="500027" y="894549"/>
                  <a:pt x="533400" y="901700"/>
                </a:cubicBezTo>
                <a:cubicBezTo>
                  <a:pt x="559580" y="907310"/>
                  <a:pt x="609600" y="927100"/>
                  <a:pt x="609600" y="927100"/>
                </a:cubicBezTo>
                <a:cubicBezTo>
                  <a:pt x="660400" y="918633"/>
                  <a:pt x="730716" y="942610"/>
                  <a:pt x="762000" y="901700"/>
                </a:cubicBezTo>
                <a:cubicBezTo>
                  <a:pt x="800659" y="851146"/>
                  <a:pt x="764774" y="774062"/>
                  <a:pt x="774700" y="711200"/>
                </a:cubicBezTo>
                <a:cubicBezTo>
                  <a:pt x="777653" y="692500"/>
                  <a:pt x="791633" y="677333"/>
                  <a:pt x="800100" y="660400"/>
                </a:cubicBezTo>
                <a:cubicBezTo>
                  <a:pt x="804333" y="639233"/>
                  <a:pt x="805221" y="617111"/>
                  <a:pt x="812800" y="596900"/>
                </a:cubicBezTo>
                <a:cubicBezTo>
                  <a:pt x="870600" y="442766"/>
                  <a:pt x="811469" y="665279"/>
                  <a:pt x="850900" y="520700"/>
                </a:cubicBezTo>
                <a:cubicBezTo>
                  <a:pt x="902207" y="332574"/>
                  <a:pt x="854734" y="505962"/>
                  <a:pt x="889000" y="317500"/>
                </a:cubicBezTo>
                <a:cubicBezTo>
                  <a:pt x="891395" y="304329"/>
                  <a:pt x="898453" y="292387"/>
                  <a:pt x="901700" y="279400"/>
                </a:cubicBezTo>
                <a:cubicBezTo>
                  <a:pt x="906935" y="258459"/>
                  <a:pt x="910167" y="237067"/>
                  <a:pt x="914400" y="215900"/>
                </a:cubicBezTo>
                <a:cubicBezTo>
                  <a:pt x="968564" y="288119"/>
                  <a:pt x="945807" y="246620"/>
                  <a:pt x="977900" y="342900"/>
                </a:cubicBezTo>
                <a:lnTo>
                  <a:pt x="990600" y="381000"/>
                </a:lnTo>
                <a:cubicBezTo>
                  <a:pt x="994833" y="296333"/>
                  <a:pt x="992785" y="211118"/>
                  <a:pt x="1003300" y="127000"/>
                </a:cubicBezTo>
                <a:cubicBezTo>
                  <a:pt x="1005648" y="108214"/>
                  <a:pt x="1021669" y="93778"/>
                  <a:pt x="1028700" y="76200"/>
                </a:cubicBezTo>
                <a:cubicBezTo>
                  <a:pt x="1038644" y="51341"/>
                  <a:pt x="1054100" y="0"/>
                  <a:pt x="1054100" y="0"/>
                </a:cubicBezTo>
                <a:cubicBezTo>
                  <a:pt x="1071033" y="4233"/>
                  <a:pt x="1093406" y="-436"/>
                  <a:pt x="1104900" y="12700"/>
                </a:cubicBezTo>
                <a:cubicBezTo>
                  <a:pt x="1120470" y="30494"/>
                  <a:pt x="1144350" y="105649"/>
                  <a:pt x="1155700" y="139700"/>
                </a:cubicBezTo>
                <a:cubicBezTo>
                  <a:pt x="1151467" y="194733"/>
                  <a:pt x="1149846" y="250030"/>
                  <a:pt x="1143000" y="304800"/>
                </a:cubicBezTo>
                <a:cubicBezTo>
                  <a:pt x="1141340" y="318084"/>
                  <a:pt x="1133978" y="330028"/>
                  <a:pt x="1130300" y="342900"/>
                </a:cubicBezTo>
                <a:cubicBezTo>
                  <a:pt x="1107244" y="423595"/>
                  <a:pt x="1131658" y="365585"/>
                  <a:pt x="1092200" y="444500"/>
                </a:cubicBezTo>
                <a:cubicBezTo>
                  <a:pt x="1096433" y="533400"/>
                  <a:pt x="1093861" y="622887"/>
                  <a:pt x="1104900" y="711200"/>
                </a:cubicBezTo>
                <a:cubicBezTo>
                  <a:pt x="1106793" y="726346"/>
                  <a:pt x="1123474" y="735648"/>
                  <a:pt x="1130300" y="749300"/>
                </a:cubicBezTo>
                <a:cubicBezTo>
                  <a:pt x="1139410" y="767520"/>
                  <a:pt x="1151631" y="821924"/>
                  <a:pt x="1155700" y="838200"/>
                </a:cubicBezTo>
                <a:cubicBezTo>
                  <a:pt x="1188574" y="805326"/>
                  <a:pt x="1224428" y="764491"/>
                  <a:pt x="1270000" y="749300"/>
                </a:cubicBezTo>
                <a:cubicBezTo>
                  <a:pt x="1282700" y="745067"/>
                  <a:pt x="1296126" y="742587"/>
                  <a:pt x="1308100" y="736600"/>
                </a:cubicBezTo>
                <a:cubicBezTo>
                  <a:pt x="1406577" y="687361"/>
                  <a:pt x="1288535" y="730422"/>
                  <a:pt x="1384300" y="698500"/>
                </a:cubicBezTo>
                <a:cubicBezTo>
                  <a:pt x="1448443" y="826786"/>
                  <a:pt x="1359626" y="643166"/>
                  <a:pt x="1447800" y="863600"/>
                </a:cubicBezTo>
                <a:cubicBezTo>
                  <a:pt x="1478172" y="939529"/>
                  <a:pt x="1465991" y="905473"/>
                  <a:pt x="1485900" y="965200"/>
                </a:cubicBezTo>
                <a:cubicBezTo>
                  <a:pt x="1498600" y="956733"/>
                  <a:pt x="1513207" y="950593"/>
                  <a:pt x="1524000" y="939800"/>
                </a:cubicBezTo>
                <a:cubicBezTo>
                  <a:pt x="1534793" y="929007"/>
                  <a:pt x="1537674" y="911471"/>
                  <a:pt x="1549400" y="901700"/>
                </a:cubicBezTo>
                <a:cubicBezTo>
                  <a:pt x="1563944" y="889580"/>
                  <a:pt x="1583267" y="884767"/>
                  <a:pt x="1600200" y="876300"/>
                </a:cubicBezTo>
                <a:cubicBezTo>
                  <a:pt x="1636855" y="986264"/>
                  <a:pt x="1596198" y="947923"/>
                  <a:pt x="1701800" y="939800"/>
                </a:cubicBezTo>
                <a:cubicBezTo>
                  <a:pt x="1731346" y="937527"/>
                  <a:pt x="1761067" y="939800"/>
                  <a:pt x="1790700" y="939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642100" y="1853895"/>
            <a:ext cx="1765300" cy="787705"/>
          </a:xfrm>
          <a:custGeom>
            <a:avLst/>
            <a:gdLst>
              <a:gd name="connsiteX0" fmla="*/ 0 w 1765300"/>
              <a:gd name="connsiteY0" fmla="*/ 787705 h 787705"/>
              <a:gd name="connsiteX1" fmla="*/ 38100 w 1765300"/>
              <a:gd name="connsiteY1" fmla="*/ 635305 h 787705"/>
              <a:gd name="connsiteX2" fmla="*/ 88900 w 1765300"/>
              <a:gd name="connsiteY2" fmla="*/ 546405 h 787705"/>
              <a:gd name="connsiteX3" fmla="*/ 114300 w 1765300"/>
              <a:gd name="connsiteY3" fmla="*/ 457505 h 787705"/>
              <a:gd name="connsiteX4" fmla="*/ 177800 w 1765300"/>
              <a:gd name="connsiteY4" fmla="*/ 368605 h 787705"/>
              <a:gd name="connsiteX5" fmla="*/ 215900 w 1765300"/>
              <a:gd name="connsiteY5" fmla="*/ 508305 h 787705"/>
              <a:gd name="connsiteX6" fmla="*/ 254000 w 1765300"/>
              <a:gd name="connsiteY6" fmla="*/ 597205 h 787705"/>
              <a:gd name="connsiteX7" fmla="*/ 342900 w 1765300"/>
              <a:gd name="connsiteY7" fmla="*/ 686105 h 787705"/>
              <a:gd name="connsiteX8" fmla="*/ 393700 w 1765300"/>
              <a:gd name="connsiteY8" fmla="*/ 508305 h 787705"/>
              <a:gd name="connsiteX9" fmla="*/ 431800 w 1765300"/>
              <a:gd name="connsiteY9" fmla="*/ 343205 h 787705"/>
              <a:gd name="connsiteX10" fmla="*/ 495300 w 1765300"/>
              <a:gd name="connsiteY10" fmla="*/ 355905 h 787705"/>
              <a:gd name="connsiteX11" fmla="*/ 508000 w 1765300"/>
              <a:gd name="connsiteY11" fmla="*/ 394005 h 787705"/>
              <a:gd name="connsiteX12" fmla="*/ 520700 w 1765300"/>
              <a:gd name="connsiteY12" fmla="*/ 444805 h 787705"/>
              <a:gd name="connsiteX13" fmla="*/ 533400 w 1765300"/>
              <a:gd name="connsiteY13" fmla="*/ 571805 h 787705"/>
              <a:gd name="connsiteX14" fmla="*/ 546100 w 1765300"/>
              <a:gd name="connsiteY14" fmla="*/ 609905 h 787705"/>
              <a:gd name="connsiteX15" fmla="*/ 571500 w 1765300"/>
              <a:gd name="connsiteY15" fmla="*/ 698805 h 787705"/>
              <a:gd name="connsiteX16" fmla="*/ 647700 w 1765300"/>
              <a:gd name="connsiteY16" fmla="*/ 686105 h 787705"/>
              <a:gd name="connsiteX17" fmla="*/ 685800 w 1765300"/>
              <a:gd name="connsiteY17" fmla="*/ 673405 h 787705"/>
              <a:gd name="connsiteX18" fmla="*/ 711200 w 1765300"/>
              <a:gd name="connsiteY18" fmla="*/ 597205 h 787705"/>
              <a:gd name="connsiteX19" fmla="*/ 736600 w 1765300"/>
              <a:gd name="connsiteY19" fmla="*/ 508305 h 787705"/>
              <a:gd name="connsiteX20" fmla="*/ 749300 w 1765300"/>
              <a:gd name="connsiteY20" fmla="*/ 470205 h 787705"/>
              <a:gd name="connsiteX21" fmla="*/ 762000 w 1765300"/>
              <a:gd name="connsiteY21" fmla="*/ 254305 h 787705"/>
              <a:gd name="connsiteX22" fmla="*/ 787400 w 1765300"/>
              <a:gd name="connsiteY22" fmla="*/ 178105 h 787705"/>
              <a:gd name="connsiteX23" fmla="*/ 800100 w 1765300"/>
              <a:gd name="connsiteY23" fmla="*/ 63805 h 787705"/>
              <a:gd name="connsiteX24" fmla="*/ 825500 w 1765300"/>
              <a:gd name="connsiteY24" fmla="*/ 305 h 787705"/>
              <a:gd name="connsiteX25" fmla="*/ 863600 w 1765300"/>
              <a:gd name="connsiteY25" fmla="*/ 76505 h 787705"/>
              <a:gd name="connsiteX26" fmla="*/ 876300 w 1765300"/>
              <a:gd name="connsiteY26" fmla="*/ 165405 h 787705"/>
              <a:gd name="connsiteX27" fmla="*/ 889000 w 1765300"/>
              <a:gd name="connsiteY27" fmla="*/ 203505 h 787705"/>
              <a:gd name="connsiteX28" fmla="*/ 914400 w 1765300"/>
              <a:gd name="connsiteY28" fmla="*/ 355905 h 787705"/>
              <a:gd name="connsiteX29" fmla="*/ 927100 w 1765300"/>
              <a:gd name="connsiteY29" fmla="*/ 394005 h 787705"/>
              <a:gd name="connsiteX30" fmla="*/ 939800 w 1765300"/>
              <a:gd name="connsiteY30" fmla="*/ 470205 h 787705"/>
              <a:gd name="connsiteX31" fmla="*/ 952500 w 1765300"/>
              <a:gd name="connsiteY31" fmla="*/ 521005 h 787705"/>
              <a:gd name="connsiteX32" fmla="*/ 990600 w 1765300"/>
              <a:gd name="connsiteY32" fmla="*/ 470205 h 787705"/>
              <a:gd name="connsiteX33" fmla="*/ 1003300 w 1765300"/>
              <a:gd name="connsiteY33" fmla="*/ 406705 h 787705"/>
              <a:gd name="connsiteX34" fmla="*/ 1016000 w 1765300"/>
              <a:gd name="connsiteY34" fmla="*/ 355905 h 787705"/>
              <a:gd name="connsiteX35" fmla="*/ 1041400 w 1765300"/>
              <a:gd name="connsiteY35" fmla="*/ 317805 h 787705"/>
              <a:gd name="connsiteX36" fmla="*/ 1079500 w 1765300"/>
              <a:gd name="connsiteY36" fmla="*/ 343205 h 787705"/>
              <a:gd name="connsiteX37" fmla="*/ 1117600 w 1765300"/>
              <a:gd name="connsiteY37" fmla="*/ 470205 h 787705"/>
              <a:gd name="connsiteX38" fmla="*/ 1130300 w 1765300"/>
              <a:gd name="connsiteY38" fmla="*/ 508305 h 787705"/>
              <a:gd name="connsiteX39" fmla="*/ 1143000 w 1765300"/>
              <a:gd name="connsiteY39" fmla="*/ 597205 h 787705"/>
              <a:gd name="connsiteX40" fmla="*/ 1155700 w 1765300"/>
              <a:gd name="connsiteY40" fmla="*/ 635305 h 787705"/>
              <a:gd name="connsiteX41" fmla="*/ 1206500 w 1765300"/>
              <a:gd name="connsiteY41" fmla="*/ 622605 h 787705"/>
              <a:gd name="connsiteX42" fmla="*/ 1257300 w 1765300"/>
              <a:gd name="connsiteY42" fmla="*/ 508305 h 787705"/>
              <a:gd name="connsiteX43" fmla="*/ 1295400 w 1765300"/>
              <a:gd name="connsiteY43" fmla="*/ 432105 h 787705"/>
              <a:gd name="connsiteX44" fmla="*/ 1384300 w 1765300"/>
              <a:gd name="connsiteY44" fmla="*/ 521005 h 787705"/>
              <a:gd name="connsiteX45" fmla="*/ 1409700 w 1765300"/>
              <a:gd name="connsiteY45" fmla="*/ 559105 h 787705"/>
              <a:gd name="connsiteX46" fmla="*/ 1511300 w 1765300"/>
              <a:gd name="connsiteY46" fmla="*/ 648005 h 787705"/>
              <a:gd name="connsiteX47" fmla="*/ 1562100 w 1765300"/>
              <a:gd name="connsiteY47" fmla="*/ 698805 h 787705"/>
              <a:gd name="connsiteX48" fmla="*/ 1562100 w 1765300"/>
              <a:gd name="connsiteY48" fmla="*/ 584505 h 787705"/>
              <a:gd name="connsiteX49" fmla="*/ 1536700 w 1765300"/>
              <a:gd name="connsiteY49" fmla="*/ 368605 h 787705"/>
              <a:gd name="connsiteX50" fmla="*/ 1587500 w 1765300"/>
              <a:gd name="connsiteY50" fmla="*/ 216205 h 787705"/>
              <a:gd name="connsiteX51" fmla="*/ 1638300 w 1765300"/>
              <a:gd name="connsiteY51" fmla="*/ 228905 h 787705"/>
              <a:gd name="connsiteX52" fmla="*/ 1651000 w 1765300"/>
              <a:gd name="connsiteY52" fmla="*/ 267005 h 787705"/>
              <a:gd name="connsiteX53" fmla="*/ 1676400 w 1765300"/>
              <a:gd name="connsiteY53" fmla="*/ 381305 h 787705"/>
              <a:gd name="connsiteX54" fmla="*/ 1676400 w 1765300"/>
              <a:gd name="connsiteY54" fmla="*/ 660705 h 787705"/>
              <a:gd name="connsiteX55" fmla="*/ 1701800 w 1765300"/>
              <a:gd name="connsiteY55" fmla="*/ 698805 h 787705"/>
              <a:gd name="connsiteX56" fmla="*/ 1765300 w 1765300"/>
              <a:gd name="connsiteY56" fmla="*/ 736905 h 7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765300" h="787705">
                <a:moveTo>
                  <a:pt x="0" y="787705"/>
                </a:moveTo>
                <a:cubicBezTo>
                  <a:pt x="7613" y="742026"/>
                  <a:pt x="14423" y="676740"/>
                  <a:pt x="38100" y="635305"/>
                </a:cubicBezTo>
                <a:cubicBezTo>
                  <a:pt x="55033" y="605672"/>
                  <a:pt x="73636" y="576932"/>
                  <a:pt x="88900" y="546405"/>
                </a:cubicBezTo>
                <a:cubicBezTo>
                  <a:pt x="113614" y="496977"/>
                  <a:pt x="89885" y="514472"/>
                  <a:pt x="114300" y="457505"/>
                </a:cubicBezTo>
                <a:cubicBezTo>
                  <a:pt x="120490" y="443061"/>
                  <a:pt x="173463" y="374387"/>
                  <a:pt x="177800" y="368605"/>
                </a:cubicBezTo>
                <a:cubicBezTo>
                  <a:pt x="200654" y="551437"/>
                  <a:pt x="167874" y="412252"/>
                  <a:pt x="215900" y="508305"/>
                </a:cubicBezTo>
                <a:cubicBezTo>
                  <a:pt x="236419" y="549343"/>
                  <a:pt x="220022" y="555677"/>
                  <a:pt x="254000" y="597205"/>
                </a:cubicBezTo>
                <a:cubicBezTo>
                  <a:pt x="280538" y="629640"/>
                  <a:pt x="342900" y="686105"/>
                  <a:pt x="342900" y="686105"/>
                </a:cubicBezTo>
                <a:cubicBezTo>
                  <a:pt x="393990" y="583924"/>
                  <a:pt x="350031" y="682982"/>
                  <a:pt x="393700" y="508305"/>
                </a:cubicBezTo>
                <a:cubicBezTo>
                  <a:pt x="424335" y="385764"/>
                  <a:pt x="412254" y="440936"/>
                  <a:pt x="431800" y="343205"/>
                </a:cubicBezTo>
                <a:cubicBezTo>
                  <a:pt x="452967" y="347438"/>
                  <a:pt x="477339" y="343931"/>
                  <a:pt x="495300" y="355905"/>
                </a:cubicBezTo>
                <a:cubicBezTo>
                  <a:pt x="506439" y="363331"/>
                  <a:pt x="504322" y="381133"/>
                  <a:pt x="508000" y="394005"/>
                </a:cubicBezTo>
                <a:cubicBezTo>
                  <a:pt x="512795" y="410788"/>
                  <a:pt x="516467" y="427872"/>
                  <a:pt x="520700" y="444805"/>
                </a:cubicBezTo>
                <a:cubicBezTo>
                  <a:pt x="524933" y="487138"/>
                  <a:pt x="526931" y="529755"/>
                  <a:pt x="533400" y="571805"/>
                </a:cubicBezTo>
                <a:cubicBezTo>
                  <a:pt x="535436" y="585036"/>
                  <a:pt x="542422" y="597033"/>
                  <a:pt x="546100" y="609905"/>
                </a:cubicBezTo>
                <a:cubicBezTo>
                  <a:pt x="577994" y="721533"/>
                  <a:pt x="541050" y="607454"/>
                  <a:pt x="571500" y="698805"/>
                </a:cubicBezTo>
                <a:cubicBezTo>
                  <a:pt x="596900" y="694572"/>
                  <a:pt x="622563" y="691691"/>
                  <a:pt x="647700" y="686105"/>
                </a:cubicBezTo>
                <a:cubicBezTo>
                  <a:pt x="660768" y="683201"/>
                  <a:pt x="678019" y="684298"/>
                  <a:pt x="685800" y="673405"/>
                </a:cubicBezTo>
                <a:cubicBezTo>
                  <a:pt x="701362" y="651618"/>
                  <a:pt x="702733" y="622605"/>
                  <a:pt x="711200" y="597205"/>
                </a:cubicBezTo>
                <a:cubicBezTo>
                  <a:pt x="741650" y="505854"/>
                  <a:pt x="704706" y="619933"/>
                  <a:pt x="736600" y="508305"/>
                </a:cubicBezTo>
                <a:cubicBezTo>
                  <a:pt x="740278" y="495433"/>
                  <a:pt x="745067" y="482905"/>
                  <a:pt x="749300" y="470205"/>
                </a:cubicBezTo>
                <a:cubicBezTo>
                  <a:pt x="753533" y="398238"/>
                  <a:pt x="752676" y="325791"/>
                  <a:pt x="762000" y="254305"/>
                </a:cubicBezTo>
                <a:cubicBezTo>
                  <a:pt x="765463" y="227756"/>
                  <a:pt x="787400" y="178105"/>
                  <a:pt x="787400" y="178105"/>
                </a:cubicBezTo>
                <a:cubicBezTo>
                  <a:pt x="791633" y="140005"/>
                  <a:pt x="792068" y="101289"/>
                  <a:pt x="800100" y="63805"/>
                </a:cubicBezTo>
                <a:cubicBezTo>
                  <a:pt x="804877" y="41514"/>
                  <a:pt x="803146" y="-4166"/>
                  <a:pt x="825500" y="305"/>
                </a:cubicBezTo>
                <a:cubicBezTo>
                  <a:pt x="853347" y="5874"/>
                  <a:pt x="850900" y="51105"/>
                  <a:pt x="863600" y="76505"/>
                </a:cubicBezTo>
                <a:cubicBezTo>
                  <a:pt x="867833" y="106138"/>
                  <a:pt x="870429" y="136052"/>
                  <a:pt x="876300" y="165405"/>
                </a:cubicBezTo>
                <a:cubicBezTo>
                  <a:pt x="878925" y="178532"/>
                  <a:pt x="886375" y="190378"/>
                  <a:pt x="889000" y="203505"/>
                </a:cubicBezTo>
                <a:cubicBezTo>
                  <a:pt x="899100" y="254006"/>
                  <a:pt x="904300" y="305404"/>
                  <a:pt x="914400" y="355905"/>
                </a:cubicBezTo>
                <a:cubicBezTo>
                  <a:pt x="917025" y="369032"/>
                  <a:pt x="924196" y="380937"/>
                  <a:pt x="927100" y="394005"/>
                </a:cubicBezTo>
                <a:cubicBezTo>
                  <a:pt x="932686" y="419142"/>
                  <a:pt x="934750" y="444955"/>
                  <a:pt x="939800" y="470205"/>
                </a:cubicBezTo>
                <a:cubicBezTo>
                  <a:pt x="943223" y="487321"/>
                  <a:pt x="948267" y="504072"/>
                  <a:pt x="952500" y="521005"/>
                </a:cubicBezTo>
                <a:cubicBezTo>
                  <a:pt x="965200" y="504072"/>
                  <a:pt x="982003" y="489547"/>
                  <a:pt x="990600" y="470205"/>
                </a:cubicBezTo>
                <a:cubicBezTo>
                  <a:pt x="999367" y="450480"/>
                  <a:pt x="998617" y="427777"/>
                  <a:pt x="1003300" y="406705"/>
                </a:cubicBezTo>
                <a:cubicBezTo>
                  <a:pt x="1007086" y="389666"/>
                  <a:pt x="1009124" y="371948"/>
                  <a:pt x="1016000" y="355905"/>
                </a:cubicBezTo>
                <a:cubicBezTo>
                  <a:pt x="1022013" y="341876"/>
                  <a:pt x="1032933" y="330505"/>
                  <a:pt x="1041400" y="317805"/>
                </a:cubicBezTo>
                <a:cubicBezTo>
                  <a:pt x="1054100" y="326272"/>
                  <a:pt x="1070628" y="330785"/>
                  <a:pt x="1079500" y="343205"/>
                </a:cubicBezTo>
                <a:cubicBezTo>
                  <a:pt x="1105754" y="379960"/>
                  <a:pt x="1107212" y="428651"/>
                  <a:pt x="1117600" y="470205"/>
                </a:cubicBezTo>
                <a:cubicBezTo>
                  <a:pt x="1120847" y="483192"/>
                  <a:pt x="1126067" y="495605"/>
                  <a:pt x="1130300" y="508305"/>
                </a:cubicBezTo>
                <a:cubicBezTo>
                  <a:pt x="1134533" y="537938"/>
                  <a:pt x="1137129" y="567852"/>
                  <a:pt x="1143000" y="597205"/>
                </a:cubicBezTo>
                <a:cubicBezTo>
                  <a:pt x="1145625" y="610332"/>
                  <a:pt x="1143271" y="630333"/>
                  <a:pt x="1155700" y="635305"/>
                </a:cubicBezTo>
                <a:cubicBezTo>
                  <a:pt x="1171906" y="641787"/>
                  <a:pt x="1189567" y="626838"/>
                  <a:pt x="1206500" y="622605"/>
                </a:cubicBezTo>
                <a:cubicBezTo>
                  <a:pt x="1224644" y="577246"/>
                  <a:pt x="1233570" y="549833"/>
                  <a:pt x="1257300" y="508305"/>
                </a:cubicBezTo>
                <a:cubicBezTo>
                  <a:pt x="1296691" y="439371"/>
                  <a:pt x="1272115" y="501959"/>
                  <a:pt x="1295400" y="432105"/>
                </a:cubicBezTo>
                <a:cubicBezTo>
                  <a:pt x="1325033" y="461738"/>
                  <a:pt x="1361054" y="486136"/>
                  <a:pt x="1384300" y="521005"/>
                </a:cubicBezTo>
                <a:cubicBezTo>
                  <a:pt x="1392767" y="533705"/>
                  <a:pt x="1399929" y="547379"/>
                  <a:pt x="1409700" y="559105"/>
                </a:cubicBezTo>
                <a:cubicBezTo>
                  <a:pt x="1444829" y="601260"/>
                  <a:pt x="1467187" y="608793"/>
                  <a:pt x="1511300" y="648005"/>
                </a:cubicBezTo>
                <a:cubicBezTo>
                  <a:pt x="1529198" y="663915"/>
                  <a:pt x="1545167" y="681872"/>
                  <a:pt x="1562100" y="698805"/>
                </a:cubicBezTo>
                <a:cubicBezTo>
                  <a:pt x="1585327" y="629125"/>
                  <a:pt x="1572416" y="687664"/>
                  <a:pt x="1562100" y="584505"/>
                </a:cubicBezTo>
                <a:cubicBezTo>
                  <a:pt x="1540644" y="369946"/>
                  <a:pt x="1569947" y="468347"/>
                  <a:pt x="1536700" y="368605"/>
                </a:cubicBezTo>
                <a:cubicBezTo>
                  <a:pt x="1540032" y="335284"/>
                  <a:pt x="1517907" y="226147"/>
                  <a:pt x="1587500" y="216205"/>
                </a:cubicBezTo>
                <a:cubicBezTo>
                  <a:pt x="1604779" y="213737"/>
                  <a:pt x="1621367" y="224672"/>
                  <a:pt x="1638300" y="228905"/>
                </a:cubicBezTo>
                <a:cubicBezTo>
                  <a:pt x="1642533" y="241605"/>
                  <a:pt x="1648096" y="253937"/>
                  <a:pt x="1651000" y="267005"/>
                </a:cubicBezTo>
                <a:cubicBezTo>
                  <a:pt x="1680802" y="401112"/>
                  <a:pt x="1647810" y="295536"/>
                  <a:pt x="1676400" y="381305"/>
                </a:cubicBezTo>
                <a:cubicBezTo>
                  <a:pt x="1668719" y="481152"/>
                  <a:pt x="1652077" y="563411"/>
                  <a:pt x="1676400" y="660705"/>
                </a:cubicBezTo>
                <a:cubicBezTo>
                  <a:pt x="1680102" y="675513"/>
                  <a:pt x="1689881" y="689270"/>
                  <a:pt x="1701800" y="698805"/>
                </a:cubicBezTo>
                <a:cubicBezTo>
                  <a:pt x="1866664" y="830696"/>
                  <a:pt x="1627213" y="598818"/>
                  <a:pt x="1765300" y="7369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3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" r="8028"/>
          <a:stretch/>
        </p:blipFill>
        <p:spPr>
          <a:xfrm>
            <a:off x="4305299" y="2885182"/>
            <a:ext cx="4800601" cy="3668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1325563"/>
          </a:xfrm>
        </p:spPr>
        <p:txBody>
          <a:bodyPr/>
          <a:lstStyle/>
          <a:p>
            <a:r>
              <a:rPr lang="en-US" dirty="0"/>
              <a:t>Alternatives to boxcar.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59806"/>
                <a:ext cx="7886700" cy="4717157"/>
              </a:xfrm>
            </p:spPr>
            <p:txBody>
              <a:bodyPr/>
              <a:lstStyle/>
              <a:p>
                <a:r>
                  <a:rPr lang="en-US" dirty="0"/>
                  <a:t>Hamming window: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=0.54 −0.46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Passband is about 2x wider than boxcar. But once the response comes down, it stays down.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59806"/>
                <a:ext cx="7886700" cy="4717157"/>
              </a:xfrm>
              <a:blipFill rotWithShape="0">
                <a:blip r:embed="rId3"/>
                <a:stretch>
                  <a:fillRect l="-1391"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r="7938"/>
          <a:stretch/>
        </p:blipFill>
        <p:spPr>
          <a:xfrm>
            <a:off x="76200" y="2895600"/>
            <a:ext cx="4152900" cy="36043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63143" y="4981057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Wider passband.</a:t>
            </a:r>
          </a:p>
          <a:p>
            <a:r>
              <a:rPr lang="en-US" dirty="0"/>
              <a:t>Smaller </a:t>
            </a:r>
            <a:r>
              <a:rPr lang="en-US" dirty="0" err="1"/>
              <a:t>sidelobes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10400" y="5181600"/>
            <a:ext cx="252743" cy="12262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429501" y="5627388"/>
            <a:ext cx="152399" cy="4629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7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reverse where we do multiplication/convolution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228" y="3556717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f[t] = f</a:t>
            </a:r>
            <a:r>
              <a:rPr lang="en-US" sz="2400" baseline="-25000" dirty="0"/>
              <a:t>0</a:t>
            </a:r>
            <a:r>
              <a:rPr lang="en-US" sz="2400" dirty="0"/>
              <a:t>, f</a:t>
            </a:r>
            <a:r>
              <a:rPr lang="en-US" sz="2400" baseline="-25000" dirty="0"/>
              <a:t>1</a:t>
            </a:r>
            <a:r>
              <a:rPr lang="en-US" sz="2400" dirty="0"/>
              <a:t>, f</a:t>
            </a:r>
            <a:r>
              <a:rPr lang="en-US" sz="2400" baseline="-25000" dirty="0"/>
              <a:t>2</a:t>
            </a:r>
            <a:r>
              <a:rPr lang="en-US" sz="2400" dirty="0"/>
              <a:t>,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9666" y="3957935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g[t]=g</a:t>
            </a:r>
            <a:r>
              <a:rPr lang="en-US" sz="2400" baseline="-25000" dirty="0"/>
              <a:t>0</a:t>
            </a:r>
            <a:r>
              <a:rPr lang="en-US" sz="2400" dirty="0"/>
              <a:t>, g</a:t>
            </a:r>
            <a:r>
              <a:rPr lang="en-US" sz="2400" baseline="-25000" dirty="0"/>
              <a:t>1</a:t>
            </a:r>
            <a:r>
              <a:rPr lang="en-US" sz="2400" dirty="0"/>
              <a:t>, g</a:t>
            </a:r>
            <a:r>
              <a:rPr lang="en-US" sz="2400" baseline="-25000" dirty="0"/>
              <a:t>2</a:t>
            </a:r>
            <a:r>
              <a:rPr lang="en-US" sz="2400" dirty="0"/>
              <a:t>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09700" y="5185358"/>
                <a:ext cx="12939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f[t]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/>
                  <a:t> g[t]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5185358"/>
                <a:ext cx="1293944" cy="461665"/>
              </a:xfrm>
              <a:prstGeom prst="rect">
                <a:avLst/>
              </a:prstGeom>
              <a:blipFill>
                <a:blip r:embed="rId3"/>
                <a:stretch>
                  <a:fillRect l="-7042" t="-10667" r="-610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148276" y="4533900"/>
            <a:ext cx="0" cy="60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" y="4471551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Multiply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63612" y="5243322"/>
            <a:ext cx="8952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54056" y="3783816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54056" y="4191000"/>
            <a:ext cx="91440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2518" y="3195935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FFT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9958" y="3599150"/>
            <a:ext cx="902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FFT(f)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79958" y="3979355"/>
            <a:ext cx="94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FFT(g)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79958" y="5177135"/>
                <a:ext cx="2070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FFT(f)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 </m:t>
                    </m:r>
                  </m:oMath>
                </a14:m>
                <a:r>
                  <a:rPr lang="en-US" sz="2400" dirty="0"/>
                  <a:t>FFT(g)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958" y="5177135"/>
                <a:ext cx="2070952" cy="461665"/>
              </a:xfrm>
              <a:prstGeom prst="rect">
                <a:avLst/>
              </a:prstGeom>
              <a:blipFill>
                <a:blip r:embed="rId4"/>
                <a:stretch>
                  <a:fillRect l="-4720" t="-10526" r="-354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544187" y="4434175"/>
            <a:ext cx="0" cy="6011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70047" y="4495800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Convolve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2518" y="5372100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FFT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9166" y="2567495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domain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93360" y="2552700"/>
            <a:ext cx="3289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95607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1325563"/>
          </a:xfrm>
        </p:spPr>
        <p:txBody>
          <a:bodyPr/>
          <a:lstStyle/>
          <a:p>
            <a:r>
              <a:rPr lang="en-US" dirty="0"/>
              <a:t>Sampling a continuous waveform = multiplication in time domain</a:t>
            </a:r>
          </a:p>
        </p:txBody>
      </p:sp>
      <p:pic>
        <p:nvPicPr>
          <p:cNvPr id="11266" name="Picture 2" descr="Discrete Fourier Trans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8" b="27966"/>
          <a:stretch/>
        </p:blipFill>
        <p:spPr bwMode="auto">
          <a:xfrm>
            <a:off x="1638300" y="2057400"/>
            <a:ext cx="1905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iscrete Fourier Transfor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1" b="28813"/>
          <a:stretch/>
        </p:blipFill>
        <p:spPr bwMode="auto">
          <a:xfrm>
            <a:off x="5219700" y="2057400"/>
            <a:ext cx="30099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1449169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Time domain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0" y="1434374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Frequency domain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8330" y="5090180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Multiply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7872" y="5090180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Convolve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5301" y="3771900"/>
            <a:ext cx="222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Impulse interval = 1/F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9300" y="3745468"/>
            <a:ext cx="20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Impulse interval = 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1458" y="2705100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F/2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5126" y="2728420"/>
            <a:ext cx="56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-F/2</a:t>
            </a:r>
          </a:p>
        </p:txBody>
      </p:sp>
    </p:spTree>
    <p:extLst>
      <p:ext uri="{BB962C8B-B14F-4D97-AF65-F5344CB8AC3E}">
        <p14:creationId xmlns:p14="http://schemas.microsoft.com/office/powerpoint/2010/main" val="371859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" y="4495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= pure input signal, e.g. spike train</a:t>
            </a:r>
          </a:p>
          <a:p>
            <a:r>
              <a:rPr lang="en-US" sz="2400" dirty="0"/>
              <a:t>w = impulse function </a:t>
            </a:r>
          </a:p>
          <a:p>
            <a:r>
              <a:rPr lang="en-US" sz="2400" dirty="0"/>
              <a:t>n = noise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" y="3238500"/>
                <a:ext cx="49308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/>
                  <a:t>Observed: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3238500"/>
                <a:ext cx="4930837" cy="492443"/>
              </a:xfrm>
              <a:prstGeom prst="rect">
                <a:avLst/>
              </a:prstGeom>
              <a:blipFill>
                <a:blip r:embed="rId3"/>
                <a:stretch>
                  <a:fillRect l="-5068" t="-23457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500" y="2179003"/>
                <a:ext cx="3770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 dirty="0"/>
                  <a:t>Underlying signal: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179003"/>
                <a:ext cx="3770712" cy="492443"/>
              </a:xfrm>
              <a:prstGeom prst="rect">
                <a:avLst/>
              </a:prstGeom>
              <a:blipFill>
                <a:blip r:embed="rId4"/>
                <a:stretch>
                  <a:fillRect l="-6634" t="-23457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54159" r="7500" b="6291"/>
          <a:stretch/>
        </p:blipFill>
        <p:spPr>
          <a:xfrm>
            <a:off x="5532249" y="3145473"/>
            <a:ext cx="3535551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r="5932"/>
          <a:stretch/>
        </p:blipFill>
        <p:spPr>
          <a:xfrm>
            <a:off x="5502337" y="2211859"/>
            <a:ext cx="3624106" cy="5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39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Homework, due in two weeks (Dec 7, 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Download the following two files to your MATLAB folder.</a:t>
            </a:r>
          </a:p>
          <a:p>
            <a:r>
              <a:rPr lang="en-US" dirty="0"/>
              <a:t>File #1 is a waveform plus “noise” around 2kHz.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https://www.dropbox.com/s/nvdwd3oeeifcqdb/Homework2.mat?dl=0</a:t>
            </a:r>
            <a:endParaRPr lang="en-US" dirty="0"/>
          </a:p>
          <a:p>
            <a:r>
              <a:rPr lang="en-US" dirty="0">
                <a:hlinkClick r:id="rId3"/>
              </a:rPr>
              <a:t>https://www.dropbox.com/s/ptwymcr8ynp5hir/Homework2.m?dl=0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#2 is MATLAB code that loads file #1 and plays audio via speaker.</a:t>
            </a:r>
          </a:p>
          <a:p>
            <a:endParaRPr lang="en-US" dirty="0"/>
          </a:p>
          <a:p>
            <a:r>
              <a:rPr lang="en-US" dirty="0"/>
              <a:t>Task 1: write MATLAB code to remove the noise and identify the underlying musical piece. There should be at least two entirely different ways of removing the noise: one works in time domain, other in frequency domain</a:t>
            </a:r>
          </a:p>
          <a:p>
            <a:r>
              <a:rPr lang="en-US" dirty="0"/>
              <a:t>Task 2: Plot Fourier transforms of wave before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/>
              <a:t>after filtering.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5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72" y="15522"/>
            <a:ext cx="7886700" cy="1325563"/>
          </a:xfrm>
        </p:spPr>
        <p:txBody>
          <a:bodyPr/>
          <a:lstStyle/>
          <a:p>
            <a:r>
              <a:rPr lang="en-US" dirty="0"/>
              <a:t>Good overview of filtering: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8" y="2819400"/>
            <a:ext cx="8271228" cy="198610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https://www.sciencedirect.com/science/article/pii/S0896627319301746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8392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Application: “</a:t>
            </a:r>
            <a:r>
              <a:rPr lang="en-US" dirty="0" err="1"/>
              <a:t>deconvolve</a:t>
            </a:r>
            <a:r>
              <a:rPr lang="en-US" dirty="0"/>
              <a:t>” by dividing: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628650" y="1401763"/>
            <a:ext cx="7886700" cy="4775200"/>
          </a:xfrm>
        </p:spPr>
        <p:txBody>
          <a:bodyPr/>
          <a:lstStyle/>
          <a:p>
            <a:r>
              <a:rPr lang="en-US" dirty="0"/>
              <a:t>Calcium signals reflect spike trains (not directly observable) convolved with exponential decay. Need deconvolution to recover spike train.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4" descr="Fast Nonnegative Deconvolution for Spike Train Inference From Population  Calcium Imaging | Journal of Neurophysiolog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68"/>
          <a:stretch/>
        </p:blipFill>
        <p:spPr bwMode="auto">
          <a:xfrm>
            <a:off x="3429000" y="3120673"/>
            <a:ext cx="4762500" cy="66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Fast Nonnegative Deconvolution for Spike Train Inference From Population  Calcium Imaging | Journal of Neurophysiolog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20658" b="54693"/>
          <a:stretch/>
        </p:blipFill>
        <p:spPr bwMode="auto">
          <a:xfrm>
            <a:off x="3581400" y="5527659"/>
            <a:ext cx="4534253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/>
          <a:srcRect l="51882" t="5464" r="10471" b="32681"/>
          <a:stretch/>
        </p:blipFill>
        <p:spPr>
          <a:xfrm>
            <a:off x="5486211" y="4476560"/>
            <a:ext cx="919683" cy="862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91165" y="4584113"/>
                <a:ext cx="25228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𝐷𝑒𝑐𝑜𝑛𝑣𝑜𝑙𝑣𝑒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5" y="4584113"/>
                <a:ext cx="252287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878541" y="3155297"/>
                <a:ext cx="16602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𝑛𝑜𝑖𝑠𝑒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41" y="3155297"/>
                <a:ext cx="166026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372449" y="6316129"/>
            <a:ext cx="228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(recovered spike train)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82133" y="3804197"/>
            <a:ext cx="25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(this is what you can see)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0544" y="5731354"/>
                <a:ext cx="15780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𝑅𝑒𝑠𝑢𝑙𝑡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44" y="5731354"/>
                <a:ext cx="15780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30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38037" y="1109312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Calcium signal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4679" y="2971800"/>
            <a:ext cx="0" cy="60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2743200"/>
            <a:ext cx="1871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Deconvolve</a:t>
            </a:r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(hard)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70563" y="2865993"/>
            <a:ext cx="0" cy="6011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0426" y="2749485"/>
            <a:ext cx="1098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Divide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(easy)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" y="266700"/>
            <a:ext cx="2914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Time domain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7300" y="228600"/>
            <a:ext cx="405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Frequency domain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8004" y="5586842"/>
            <a:ext cx="7970361" cy="987001"/>
            <a:chOff x="784170" y="1595340"/>
            <a:chExt cx="7970361" cy="987001"/>
          </a:xfrm>
        </p:grpSpPr>
        <p:sp>
          <p:nvSpPr>
            <p:cNvPr id="6" name="TextBox 5"/>
            <p:cNvSpPr txBox="1"/>
            <p:nvPr/>
          </p:nvSpPr>
          <p:spPr>
            <a:xfrm>
              <a:off x="784170" y="1847790"/>
              <a:ext cx="3456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Spike train (desired result)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986867" y="2044351"/>
              <a:ext cx="9144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98601" y="1676400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FFT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999738" y="1595340"/>
                  <a:ext cx="2754793" cy="9870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𝑐𝑎𝑙𝑐𝑖𝑢𝑚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𝑑𝑒𝑐𝑎𝑦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738" y="1595340"/>
                  <a:ext cx="2754793" cy="987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5526746" y="1931417"/>
            <a:ext cx="89528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05176" y="1581375"/>
            <a:ext cx="2258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FFT of calcium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39690" y="1551867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FFT</a:t>
            </a:r>
          </a:p>
        </p:txBody>
      </p:sp>
      <p:pic>
        <p:nvPicPr>
          <p:cNvPr id="1028" name="Picture 4" descr="Fast Nonnegative Deconvolution for Spike Train Inference From Population  Calcium Imaging | Journal of Neurophysiolog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0" b="80368"/>
          <a:stretch/>
        </p:blipFill>
        <p:spPr bwMode="auto">
          <a:xfrm>
            <a:off x="1409700" y="1733091"/>
            <a:ext cx="3886200" cy="66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525578" y="4003838"/>
            <a:ext cx="6137850" cy="1210554"/>
            <a:chOff x="2024916" y="3818646"/>
            <a:chExt cx="6137850" cy="121055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974167" y="4357962"/>
              <a:ext cx="9144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198601" y="4034052"/>
              <a:ext cx="546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FFT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9015" y="4134523"/>
              <a:ext cx="19937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/>
                <a:t>FFT of decay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/>
            <a:srcRect l="51882" t="5464" r="10471" b="32681"/>
            <a:stretch/>
          </p:blipFill>
          <p:spPr>
            <a:xfrm>
              <a:off x="2024916" y="3818646"/>
              <a:ext cx="1291258" cy="121055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74673" y="1805261"/>
                <a:ext cx="14761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𝑛𝑜𝑖𝑠𝑒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673" y="1805261"/>
                <a:ext cx="147617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1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>
            <a:off x="7620000" y="2980293"/>
            <a:ext cx="0" cy="6011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38900" y="2765264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Divide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7300" y="228600"/>
            <a:ext cx="405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03572" y="5586842"/>
                <a:ext cx="2332305" cy="98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𝐹𝐹𝑇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𝑐𝑎𝑙𝑐𝑖𝑢𝑚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𝐹𝐹𝑇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572" y="5586842"/>
                <a:ext cx="2332305" cy="9839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853988" y="1570977"/>
            <a:ext cx="198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bg1">
                    <a:lumMod val="65000"/>
                  </a:schemeClr>
                </a:solidFill>
              </a:rPr>
              <a:t>FFT_calcium</a:t>
            </a:r>
            <a:endParaRPr lang="en-US" sz="2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0000" t="74115" r="9333" b="5318"/>
          <a:stretch/>
        </p:blipFill>
        <p:spPr>
          <a:xfrm>
            <a:off x="6783094" y="4092767"/>
            <a:ext cx="1752600" cy="11049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9500" y="3190222"/>
            <a:ext cx="380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Might end up dividing by 0, or nearly 0</a:t>
            </a:r>
          </a:p>
        </p:txBody>
      </p:sp>
    </p:spTree>
    <p:extLst>
      <p:ext uri="{BB962C8B-B14F-4D97-AF65-F5344CB8AC3E}">
        <p14:creationId xmlns:p14="http://schemas.microsoft.com/office/powerpoint/2010/main" val="50645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Weiner deconvolution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81200"/>
            <a:ext cx="7429500" cy="1817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4739"/>
            <a:ext cx="9144000" cy="16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54159" r="7500" b="6291"/>
          <a:stretch/>
        </p:blipFill>
        <p:spPr>
          <a:xfrm>
            <a:off x="797011" y="5661726"/>
            <a:ext cx="3535551" cy="952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64786" y="4466193"/>
            <a:ext cx="0" cy="60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371" y="4386031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Convolve,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then add noise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152400"/>
            <a:ext cx="3191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Time domain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28" y="2893765"/>
            <a:ext cx="2036893" cy="1527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r="5932"/>
          <a:stretch/>
        </p:blipFill>
        <p:spPr>
          <a:xfrm>
            <a:off x="640736" y="1736285"/>
            <a:ext cx="3848100" cy="566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9509" y="1405385"/>
            <a:ext cx="27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(would like to recover this)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5095" y="5310805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(what you actually see)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07" y="3657600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w[t]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52" y="177471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x[t]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378" y="5860711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y[t]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8730" y="1078164"/>
            <a:ext cx="42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 functions, one per action potential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0527" y="3549878"/>
            <a:ext cx="248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Extracellular spike shape</a:t>
            </a:r>
          </a:p>
        </p:txBody>
      </p:sp>
    </p:spTree>
    <p:extLst>
      <p:ext uri="{BB962C8B-B14F-4D97-AF65-F5344CB8AC3E}">
        <p14:creationId xmlns:p14="http://schemas.microsoft.com/office/powerpoint/2010/main" val="331931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54159" r="7500" b="6291"/>
          <a:stretch/>
        </p:blipFill>
        <p:spPr>
          <a:xfrm>
            <a:off x="797011" y="5661726"/>
            <a:ext cx="3535551" cy="952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661251" y="2357041"/>
            <a:ext cx="0" cy="60110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483" y="2434928"/>
            <a:ext cx="187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Deconvolve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311" y="514191"/>
            <a:ext cx="3191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Time domain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3" y="3254983"/>
            <a:ext cx="2036893" cy="1527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r="5932"/>
          <a:stretch/>
        </p:blipFill>
        <p:spPr>
          <a:xfrm>
            <a:off x="640736" y="1605116"/>
            <a:ext cx="3848100" cy="566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9509" y="1274216"/>
            <a:ext cx="17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 observable)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5095" y="5310805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(observable)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9957" y="37867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w[t]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52" y="1643548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x[t]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378" y="5860711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y[t]</a:t>
            </a:r>
          </a:p>
        </p:txBody>
      </p:sp>
    </p:spTree>
    <p:extLst>
      <p:ext uri="{BB962C8B-B14F-4D97-AF65-F5344CB8AC3E}">
        <p14:creationId xmlns:p14="http://schemas.microsoft.com/office/powerpoint/2010/main" val="269530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38018</TotalTime>
  <Words>1159</Words>
  <Application>Microsoft Office PowerPoint</Application>
  <PresentationFormat>On-screen Show (4:3)</PresentationFormat>
  <Paragraphs>244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Deconvolution</vt:lpstr>
      <vt:lpstr>Application: recovering spike trains using deconvolution</vt:lpstr>
      <vt:lpstr>Model:</vt:lpstr>
      <vt:lpstr>Application: “deconvolve” by dividing:</vt:lpstr>
      <vt:lpstr>PowerPoint Presentation</vt:lpstr>
      <vt:lpstr>A problem …</vt:lpstr>
      <vt:lpstr>Weiner deconvolution</vt:lpstr>
      <vt:lpstr>PowerPoint Presentation</vt:lpstr>
      <vt:lpstr>PowerPoint Presentation</vt:lpstr>
      <vt:lpstr>PowerPoint Presentation</vt:lpstr>
      <vt:lpstr>PowerPoint Presentation</vt:lpstr>
      <vt:lpstr>Major problems:</vt:lpstr>
      <vt:lpstr>Weiner deconvolution</vt:lpstr>
      <vt:lpstr>Evaluate when SNR = 0 or infinity</vt:lpstr>
      <vt:lpstr>Example from lecture 2:</vt:lpstr>
      <vt:lpstr>Calculate response G(f)</vt:lpstr>
      <vt:lpstr>Deconvolution beats simple high-pass by almost 1 S.D.</vt:lpstr>
      <vt:lpstr>Weiner deconvolution beats any other filter.</vt:lpstr>
      <vt:lpstr>Receiver operator characteristic (ROC) is closer to ideal</vt:lpstr>
      <vt:lpstr>Weiner has no time delay, also detects more spikes</vt:lpstr>
      <vt:lpstr>The End</vt:lpstr>
      <vt:lpstr>Another application</vt:lpstr>
      <vt:lpstr>Example: a very common filter, 7-day moving average</vt:lpstr>
      <vt:lpstr>Moving average is convolution with “boxcar” function</vt:lpstr>
      <vt:lpstr>Take FFT of “boxcar”…</vt:lpstr>
      <vt:lpstr>Moving average:</vt:lpstr>
      <vt:lpstr>Alternatives to boxcar.</vt:lpstr>
      <vt:lpstr>Can reverse where we do multiplication/convolution</vt:lpstr>
      <vt:lpstr>Sampling a continuous waveform = multiplication in time domain</vt:lpstr>
      <vt:lpstr>Homework, due in two weeks (Dec 7, 2020)</vt:lpstr>
      <vt:lpstr>Good overview of filtering:</vt:lpstr>
    </vt:vector>
  </TitlesOfParts>
  <Company>Medical 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basics</dc:title>
  <dc:creator>TomJhou</dc:creator>
  <cp:lastModifiedBy>Jhou, Thomas</cp:lastModifiedBy>
  <cp:revision>902</cp:revision>
  <dcterms:created xsi:type="dcterms:W3CDTF">2015-08-20T15:54:19Z</dcterms:created>
  <dcterms:modified xsi:type="dcterms:W3CDTF">2021-10-10T05:28:28Z</dcterms:modified>
</cp:coreProperties>
</file>