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636" r:id="rId3"/>
    <p:sldId id="626" r:id="rId4"/>
    <p:sldId id="604" r:id="rId5"/>
    <p:sldId id="605" r:id="rId6"/>
    <p:sldId id="606" r:id="rId7"/>
    <p:sldId id="521" r:id="rId8"/>
    <p:sldId id="522" r:id="rId9"/>
    <p:sldId id="635" r:id="rId10"/>
    <p:sldId id="488" r:id="rId11"/>
    <p:sldId id="569" r:id="rId12"/>
    <p:sldId id="535" r:id="rId13"/>
    <p:sldId id="499" r:id="rId14"/>
    <p:sldId id="517" r:id="rId15"/>
    <p:sldId id="489" r:id="rId16"/>
    <p:sldId id="589" r:id="rId17"/>
    <p:sldId id="530" r:id="rId18"/>
    <p:sldId id="608" r:id="rId19"/>
    <p:sldId id="406" r:id="rId20"/>
    <p:sldId id="555" r:id="rId21"/>
    <p:sldId id="613" r:id="rId22"/>
    <p:sldId id="612" r:id="rId23"/>
    <p:sldId id="431" r:id="rId24"/>
    <p:sldId id="520" r:id="rId25"/>
    <p:sldId id="461" r:id="rId26"/>
    <p:sldId id="558" r:id="rId27"/>
    <p:sldId id="559" r:id="rId28"/>
    <p:sldId id="586" r:id="rId29"/>
    <p:sldId id="587" r:id="rId30"/>
    <p:sldId id="557" r:id="rId31"/>
    <p:sldId id="609" r:id="rId32"/>
    <p:sldId id="601" r:id="rId33"/>
    <p:sldId id="562" r:id="rId34"/>
    <p:sldId id="611" r:id="rId35"/>
    <p:sldId id="615" r:id="rId36"/>
    <p:sldId id="616" r:id="rId37"/>
    <p:sldId id="561" r:id="rId38"/>
    <p:sldId id="560" r:id="rId39"/>
    <p:sldId id="523" r:id="rId40"/>
    <p:sldId id="503" r:id="rId41"/>
    <p:sldId id="505" r:id="rId42"/>
    <p:sldId id="543" r:id="rId43"/>
    <p:sldId id="504" r:id="rId44"/>
    <p:sldId id="568" r:id="rId45"/>
    <p:sldId id="552" r:id="rId46"/>
    <p:sldId id="272" r:id="rId47"/>
    <p:sldId id="536" r:id="rId48"/>
    <p:sldId id="594" r:id="rId49"/>
    <p:sldId id="599" r:id="rId50"/>
    <p:sldId id="618" r:id="rId51"/>
    <p:sldId id="602" r:id="rId52"/>
    <p:sldId id="567" r:id="rId53"/>
    <p:sldId id="58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Jhou" initials="T" lastIdx="1" clrIdx="0">
    <p:extLst>
      <p:ext uri="{19B8F6BF-5375-455C-9EA6-DF929625EA0E}">
        <p15:presenceInfo xmlns:p15="http://schemas.microsoft.com/office/powerpoint/2012/main" userId="TomJh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3399"/>
    <a:srgbClr val="FF7C80"/>
    <a:srgbClr val="FF99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6" autoAdjust="0"/>
    <p:restoredTop sz="76542" autoAdjust="0"/>
  </p:normalViewPr>
  <p:slideViewPr>
    <p:cSldViewPr>
      <p:cViewPr varScale="1">
        <p:scale>
          <a:sx n="169" d="100"/>
          <a:sy n="169" d="100"/>
        </p:scale>
        <p:origin x="1476" y="132"/>
      </p:cViewPr>
      <p:guideLst>
        <p:guide orient="horz" pos="2160"/>
        <p:guide pos="2880"/>
      </p:guideLst>
    </p:cSldViewPr>
  </p:slideViewPr>
  <p:outlineViewPr>
    <p:cViewPr>
      <p:scale>
        <a:sx n="33" d="100"/>
        <a:sy n="33" d="100"/>
      </p:scale>
      <p:origin x="0" y="-5328"/>
    </p:cViewPr>
  </p:outlineViewPr>
  <p:notesTextViewPr>
    <p:cViewPr>
      <p:scale>
        <a:sx n="1" d="1"/>
        <a:sy n="1" d="1"/>
      </p:scale>
      <p:origin x="0" y="0"/>
    </p:cViewPr>
  </p:notesTextViewPr>
  <p:sorterViewPr>
    <p:cViewPr varScale="1">
      <p:scale>
        <a:sx n="100" d="100"/>
        <a:sy n="100" d="100"/>
      </p:scale>
      <p:origin x="0" y="-11472"/>
    </p:cViewPr>
  </p:sorterViewPr>
  <p:notesViewPr>
    <p:cSldViewPr>
      <p:cViewPr varScale="1">
        <p:scale>
          <a:sx n="84" d="100"/>
          <a:sy n="84" d="100"/>
        </p:scale>
        <p:origin x="3912" y="102"/>
      </p:cViewPr>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CC0F8-0371-4A3F-B483-70AE45C119E2}" type="datetimeFigureOut">
              <a:rPr lang="en-US" smtClean="0"/>
              <a:t>9/28/2021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775F-D30D-4528-A17F-451C51862E94}" type="slidenum">
              <a:rPr lang="en-US" smtClean="0"/>
              <a:t>‹#›</a:t>
            </a:fld>
            <a:endParaRPr lang="en-US"/>
          </a:p>
        </p:txBody>
      </p:sp>
    </p:spTree>
    <p:extLst>
      <p:ext uri="{BB962C8B-B14F-4D97-AF65-F5344CB8AC3E}">
        <p14:creationId xmlns:p14="http://schemas.microsoft.com/office/powerpoint/2010/main" val="17828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a:t>
            </a:fld>
            <a:endParaRPr lang="en-US"/>
          </a:p>
        </p:txBody>
      </p:sp>
    </p:spTree>
    <p:extLst>
      <p:ext uri="{BB962C8B-B14F-4D97-AF65-F5344CB8AC3E}">
        <p14:creationId xmlns:p14="http://schemas.microsoft.com/office/powerpoint/2010/main" val="925882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sine</a:t>
            </a:r>
            <a:r>
              <a:rPr lang="en-US" baseline="0" dirty="0" smtClean="0"/>
              <a:t> wave amplitudes are exactly inversely proportional to the frequency, i.e. they get smaller as frequency goes up. The “discrepancy” between sinusoidal sum and “true” square wave gets smaller and smaller as well.</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14</a:t>
            </a:fld>
            <a:endParaRPr lang="en-US"/>
          </a:p>
        </p:txBody>
      </p:sp>
    </p:spTree>
    <p:extLst>
      <p:ext uri="{BB962C8B-B14F-4D97-AF65-F5344CB8AC3E}">
        <p14:creationId xmlns:p14="http://schemas.microsoft.com/office/powerpoint/2010/main" val="3682891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Destin doesn’t explain one very critical item, which is that the rotational speeds of the various circles are all FIXED INTEGER MULTIPLES of each other. The</a:t>
            </a:r>
            <a:r>
              <a:rPr lang="en-US" baseline="0" dirty="0" smtClean="0"/>
              <a:t> first circle rotates at some constant speed. The second circle rotates at twice that speed, the third circle rotates at 3 times the speed, and so on. The shape is entirely defined by the diameters (amplitudes) of the circles.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15</a:t>
            </a:fld>
            <a:endParaRPr lang="en-US"/>
          </a:p>
        </p:txBody>
      </p:sp>
    </p:spTree>
    <p:extLst>
      <p:ext uri="{BB962C8B-B14F-4D97-AF65-F5344CB8AC3E}">
        <p14:creationId xmlns:p14="http://schemas.microsoft.com/office/powerpoint/2010/main" val="3478323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fast wiggles and slow wiggles. The background noise tends to have lots of slow wiggles, the spikes tend to have lots of fast wiggles. We can use this to our advantage.</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are 20,000 points shown. The sampling rate is 31.25kHz, so this is about 2/3 of a second in the top part, and 1/8 second in the bottom part.</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16</a:t>
            </a:fld>
            <a:endParaRPr lang="en-US"/>
          </a:p>
        </p:txBody>
      </p:sp>
    </p:spTree>
    <p:extLst>
      <p:ext uri="{BB962C8B-B14F-4D97-AF65-F5344CB8AC3E}">
        <p14:creationId xmlns:p14="http://schemas.microsoft.com/office/powerpoint/2010/main" val="1978832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“Noise” is in quotation</a:t>
            </a:r>
            <a:r>
              <a:rPr lang="en-US" baseline="0" dirty="0" smtClean="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17</a:t>
            </a:fld>
            <a:endParaRPr lang="en-US"/>
          </a:p>
        </p:txBody>
      </p:sp>
    </p:spTree>
    <p:extLst>
      <p:ext uri="{BB962C8B-B14F-4D97-AF65-F5344CB8AC3E}">
        <p14:creationId xmlns:p14="http://schemas.microsoft.com/office/powerpoint/2010/main" val="149909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“Noise” is in quotation</a:t>
            </a:r>
            <a:r>
              <a:rPr lang="en-US" baseline="0" dirty="0" smtClean="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18</a:t>
            </a:fld>
            <a:endParaRPr lang="en-US"/>
          </a:p>
        </p:txBody>
      </p:sp>
    </p:spTree>
    <p:extLst>
      <p:ext uri="{BB962C8B-B14F-4D97-AF65-F5344CB8AC3E}">
        <p14:creationId xmlns:p14="http://schemas.microsoft.com/office/powerpoint/2010/main" val="1980307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19</a:t>
            </a:fld>
            <a:endParaRPr lang="en-US"/>
          </a:p>
        </p:txBody>
      </p:sp>
    </p:spTree>
    <p:extLst>
      <p:ext uri="{BB962C8B-B14F-4D97-AF65-F5344CB8AC3E}">
        <p14:creationId xmlns:p14="http://schemas.microsoft.com/office/powerpoint/2010/main" val="3163423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24</a:t>
            </a:fld>
            <a:endParaRPr lang="en-US"/>
          </a:p>
        </p:txBody>
      </p:sp>
    </p:spTree>
    <p:extLst>
      <p:ext uri="{BB962C8B-B14F-4D97-AF65-F5344CB8AC3E}">
        <p14:creationId xmlns:p14="http://schemas.microsoft.com/office/powerpoint/2010/main" val="2431323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histograms of the voltage ranges. Before filtering, background and spikes range over several millivolts, and overlap.</a:t>
            </a:r>
          </a:p>
          <a:p>
            <a:endParaRPr lang="en-US" dirty="0" smtClean="0"/>
          </a:p>
          <a:p>
            <a:r>
              <a:rPr lang="en-US" dirty="0" smtClean="0"/>
              <a:t>After filtering, spike</a:t>
            </a:r>
            <a:r>
              <a:rPr lang="en-US" baseline="0" dirty="0" smtClean="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25</a:t>
            </a:fld>
            <a:endParaRPr lang="en-US"/>
          </a:p>
        </p:txBody>
      </p:sp>
    </p:spTree>
    <p:extLst>
      <p:ext uri="{BB962C8B-B14F-4D97-AF65-F5344CB8AC3E}">
        <p14:creationId xmlns:p14="http://schemas.microsoft.com/office/powerpoint/2010/main" val="1957801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histograms of the voltage ranges. Before filtering, background and spikes range over several millivolts, and overlap.</a:t>
            </a:r>
          </a:p>
          <a:p>
            <a:endParaRPr lang="en-US" dirty="0" smtClean="0"/>
          </a:p>
          <a:p>
            <a:r>
              <a:rPr lang="en-US" dirty="0" smtClean="0"/>
              <a:t>After filtering, spike</a:t>
            </a:r>
            <a:r>
              <a:rPr lang="en-US" baseline="0" dirty="0" smtClean="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26</a:t>
            </a:fld>
            <a:endParaRPr lang="en-US"/>
          </a:p>
        </p:txBody>
      </p:sp>
    </p:spTree>
    <p:extLst>
      <p:ext uri="{BB962C8B-B14F-4D97-AF65-F5344CB8AC3E}">
        <p14:creationId xmlns:p14="http://schemas.microsoft.com/office/powerpoint/2010/main" val="1776405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histograms of the voltage ranges. Before filtering, background and spikes range over several millivolts, and overlap.</a:t>
            </a:r>
          </a:p>
          <a:p>
            <a:endParaRPr lang="en-US" dirty="0" smtClean="0"/>
          </a:p>
          <a:p>
            <a:r>
              <a:rPr lang="en-US" dirty="0" smtClean="0"/>
              <a:t>After filtering, spike</a:t>
            </a:r>
            <a:r>
              <a:rPr lang="en-US" baseline="0" dirty="0" smtClean="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27</a:t>
            </a:fld>
            <a:endParaRPr lang="en-US"/>
          </a:p>
        </p:txBody>
      </p:sp>
    </p:spTree>
    <p:extLst>
      <p:ext uri="{BB962C8B-B14F-4D97-AF65-F5344CB8AC3E}">
        <p14:creationId xmlns:p14="http://schemas.microsoft.com/office/powerpoint/2010/main" val="119945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a:t>
            </a:fld>
            <a:endParaRPr lang="en-US"/>
          </a:p>
        </p:txBody>
      </p:sp>
    </p:spTree>
    <p:extLst>
      <p:ext uri="{BB962C8B-B14F-4D97-AF65-F5344CB8AC3E}">
        <p14:creationId xmlns:p14="http://schemas.microsoft.com/office/powerpoint/2010/main" val="4215710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histograms of the voltage ranges. Before filtering, background and spikes range over several millivolts, and overlap.</a:t>
            </a:r>
          </a:p>
          <a:p>
            <a:endParaRPr lang="en-US" dirty="0" smtClean="0"/>
          </a:p>
          <a:p>
            <a:r>
              <a:rPr lang="en-US" dirty="0" smtClean="0"/>
              <a:t>After filtering, spike</a:t>
            </a:r>
            <a:r>
              <a:rPr lang="en-US" baseline="0" dirty="0" smtClean="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28</a:t>
            </a:fld>
            <a:endParaRPr lang="en-US"/>
          </a:p>
        </p:txBody>
      </p:sp>
    </p:spTree>
    <p:extLst>
      <p:ext uri="{BB962C8B-B14F-4D97-AF65-F5344CB8AC3E}">
        <p14:creationId xmlns:p14="http://schemas.microsoft.com/office/powerpoint/2010/main" val="577716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histograms of the voltage ranges. Before filtering, background and spikes range over several millivolts, and overlap.</a:t>
            </a:r>
          </a:p>
          <a:p>
            <a:endParaRPr lang="en-US" dirty="0" smtClean="0"/>
          </a:p>
          <a:p>
            <a:r>
              <a:rPr lang="en-US" dirty="0" smtClean="0"/>
              <a:t>After filtering, spike</a:t>
            </a:r>
            <a:r>
              <a:rPr lang="en-US" baseline="0" dirty="0" smtClean="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29</a:t>
            </a:fld>
            <a:endParaRPr lang="en-US"/>
          </a:p>
        </p:txBody>
      </p:sp>
    </p:spTree>
    <p:extLst>
      <p:ext uri="{BB962C8B-B14F-4D97-AF65-F5344CB8AC3E}">
        <p14:creationId xmlns:p14="http://schemas.microsoft.com/office/powerpoint/2010/main" val="1471969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histograms of the voltage ranges. Before filtering, background and spikes range over several millivolts, and overlap.</a:t>
            </a:r>
          </a:p>
          <a:p>
            <a:endParaRPr lang="en-US" dirty="0" smtClean="0"/>
          </a:p>
          <a:p>
            <a:r>
              <a:rPr lang="en-US" dirty="0" smtClean="0"/>
              <a:t>After filtering, spike</a:t>
            </a:r>
            <a:r>
              <a:rPr lang="en-US" baseline="0" dirty="0" smtClean="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30</a:t>
            </a:fld>
            <a:endParaRPr lang="en-US"/>
          </a:p>
        </p:txBody>
      </p:sp>
    </p:spTree>
    <p:extLst>
      <p:ext uri="{BB962C8B-B14F-4D97-AF65-F5344CB8AC3E}">
        <p14:creationId xmlns:p14="http://schemas.microsoft.com/office/powerpoint/2010/main" val="1208841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histograms of the voltage ranges. Before filtering, background and spikes range over several millivolts, and overlap.</a:t>
            </a:r>
          </a:p>
          <a:p>
            <a:endParaRPr lang="en-US" dirty="0" smtClean="0"/>
          </a:p>
          <a:p>
            <a:r>
              <a:rPr lang="en-US" dirty="0" smtClean="0"/>
              <a:t>After filtering, spike</a:t>
            </a:r>
            <a:r>
              <a:rPr lang="en-US" baseline="0" dirty="0" smtClean="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32</a:t>
            </a:fld>
            <a:endParaRPr lang="en-US"/>
          </a:p>
        </p:txBody>
      </p:sp>
    </p:spTree>
    <p:extLst>
      <p:ext uri="{BB962C8B-B14F-4D97-AF65-F5344CB8AC3E}">
        <p14:creationId xmlns:p14="http://schemas.microsoft.com/office/powerpoint/2010/main" val="3453345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original spike (brown) is shifted</a:t>
            </a:r>
            <a:r>
              <a:rPr lang="en-US" baseline="0" dirty="0" smtClean="0"/>
              <a:t> in time and is now </a:t>
            </a:r>
            <a:r>
              <a:rPr lang="en-US" baseline="0" dirty="0" err="1" smtClean="0"/>
              <a:t>triphasic</a:t>
            </a:r>
            <a:r>
              <a:rPr lang="en-US" baseline="0" dirty="0" smtClean="0"/>
              <a:t> instead of biphasic. Actually, it is almost </a:t>
            </a:r>
            <a:r>
              <a:rPr lang="en-US" baseline="0" dirty="0" err="1" smtClean="0"/>
              <a:t>quadruphasic</a:t>
            </a:r>
            <a:r>
              <a:rPr lang="en-US" baseline="0" dirty="0" smtClean="0"/>
              <a:t>, as there is a slight backlash to the initial AHP.</a:t>
            </a:r>
          </a:p>
          <a:p>
            <a:endParaRPr lang="en-US" baseline="0" dirty="0" smtClean="0"/>
          </a:p>
          <a:p>
            <a:r>
              <a:rPr lang="en-US" baseline="0" dirty="0" smtClean="0"/>
              <a:t>The time shift is easy to fix – just subtract. The distortion is much harder to fix. Theoretically you can run it back through a </a:t>
            </a:r>
            <a:r>
              <a:rPr lang="en-US" baseline="0" dirty="0" err="1" smtClean="0"/>
              <a:t>lowpass</a:t>
            </a:r>
            <a:r>
              <a:rPr lang="en-US" baseline="0" dirty="0" smtClean="0"/>
              <a:t> filter, but that brings back some of the noise you got rid of.</a:t>
            </a:r>
          </a:p>
          <a:p>
            <a:endParaRPr lang="en-US" baseline="0" dirty="0" smtClean="0"/>
          </a:p>
          <a:p>
            <a:r>
              <a:rPr lang="en-US" baseline="0" dirty="0" smtClean="0"/>
              <a:t>Distortion may or may not be a problem. This depends on the question you are asking. If you just want to know firing rate and spike latency, you don’t have to worry.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39</a:t>
            </a:fld>
            <a:endParaRPr lang="en-US"/>
          </a:p>
        </p:txBody>
      </p:sp>
    </p:spTree>
    <p:extLst>
      <p:ext uri="{BB962C8B-B14F-4D97-AF65-F5344CB8AC3E}">
        <p14:creationId xmlns:p14="http://schemas.microsoft.com/office/powerpoint/2010/main" val="3717850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30kHz wave looks exactly like the 10kHz wave when sampled at 40kHz. This</a:t>
            </a:r>
            <a:r>
              <a:rPr lang="en-US" baseline="0" dirty="0" smtClean="0"/>
              <a:t> is the “aliasing”, where one wave looks like another.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41</a:t>
            </a:fld>
            <a:endParaRPr lang="en-US"/>
          </a:p>
        </p:txBody>
      </p:sp>
    </p:spTree>
    <p:extLst>
      <p:ext uri="{BB962C8B-B14F-4D97-AF65-F5344CB8AC3E}">
        <p14:creationId xmlns:p14="http://schemas.microsoft.com/office/powerpoint/2010/main" val="2096762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is easy to</a:t>
            </a:r>
            <a:r>
              <a:rPr lang="en-US" baseline="0" dirty="0" smtClean="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47</a:t>
            </a:fld>
            <a:endParaRPr lang="en-US"/>
          </a:p>
        </p:txBody>
      </p:sp>
    </p:spTree>
    <p:extLst>
      <p:ext uri="{BB962C8B-B14F-4D97-AF65-F5344CB8AC3E}">
        <p14:creationId xmlns:p14="http://schemas.microsoft.com/office/powerpoint/2010/main" val="3288031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convolve A</a:t>
            </a:r>
            <a:r>
              <a:rPr lang="en-US" baseline="0" dirty="0" smtClean="0"/>
              <a:t> with the sum of B and C, you can break it into two easier tasks. First convolve A with B, then A with C, then add the two results.</a:t>
            </a:r>
          </a:p>
          <a:p>
            <a:endParaRPr lang="en-US" baseline="0" dirty="0" smtClean="0"/>
          </a:p>
          <a:p>
            <a:r>
              <a:rPr lang="en-US" baseline="0" dirty="0" smtClean="0"/>
              <a:t>All linear functions are handy this way, they can always be broken down into parts, solved independently, then added back together.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51</a:t>
            </a:fld>
            <a:endParaRPr lang="en-US"/>
          </a:p>
        </p:txBody>
      </p:sp>
    </p:spTree>
    <p:extLst>
      <p:ext uri="{BB962C8B-B14F-4D97-AF65-F5344CB8AC3E}">
        <p14:creationId xmlns:p14="http://schemas.microsoft.com/office/powerpoint/2010/main" val="119034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is easy to</a:t>
            </a:r>
            <a:r>
              <a:rPr lang="en-US" baseline="0" dirty="0" smtClean="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53</a:t>
            </a:fld>
            <a:endParaRPr lang="en-US"/>
          </a:p>
        </p:txBody>
      </p:sp>
    </p:spTree>
    <p:extLst>
      <p:ext uri="{BB962C8B-B14F-4D97-AF65-F5344CB8AC3E}">
        <p14:creationId xmlns:p14="http://schemas.microsoft.com/office/powerpoint/2010/main" val="105292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fast wiggles and slow wiggles. The background noise tends to have lots of slow wiggles, the spikes tend to have lots of fast wiggles. We can use this to our advantage.</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are 20,000 points shown. The sampling rate is 31.25kHz, so this is about 2/3 of a second in the top part, and 1/8 second in the bottom part.</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a:t>
            </a:fld>
            <a:endParaRPr lang="en-US"/>
          </a:p>
        </p:txBody>
      </p:sp>
    </p:spTree>
    <p:extLst>
      <p:ext uri="{BB962C8B-B14F-4D97-AF65-F5344CB8AC3E}">
        <p14:creationId xmlns:p14="http://schemas.microsoft.com/office/powerpoint/2010/main" val="3635343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“Noise” is in quotation</a:t>
            </a:r>
            <a:r>
              <a:rPr lang="en-US" baseline="0" dirty="0" smtClean="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8</a:t>
            </a:fld>
            <a:endParaRPr lang="en-US"/>
          </a:p>
        </p:txBody>
      </p:sp>
    </p:spTree>
    <p:extLst>
      <p:ext uri="{BB962C8B-B14F-4D97-AF65-F5344CB8AC3E}">
        <p14:creationId xmlns:p14="http://schemas.microsoft.com/office/powerpoint/2010/main" val="78814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“Noise” is in quotation</a:t>
            </a:r>
            <a:r>
              <a:rPr lang="en-US" baseline="0" dirty="0" smtClean="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9</a:t>
            </a:fld>
            <a:endParaRPr lang="en-US"/>
          </a:p>
        </p:txBody>
      </p:sp>
    </p:spTree>
    <p:extLst>
      <p:ext uri="{BB962C8B-B14F-4D97-AF65-F5344CB8AC3E}">
        <p14:creationId xmlns:p14="http://schemas.microsoft.com/office/powerpoint/2010/main" val="191314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is easy to</a:t>
            </a:r>
            <a:r>
              <a:rPr lang="en-US" baseline="0" dirty="0" smtClean="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10</a:t>
            </a:fld>
            <a:endParaRPr lang="en-US"/>
          </a:p>
        </p:txBody>
      </p:sp>
    </p:spTree>
    <p:extLst>
      <p:ext uri="{BB962C8B-B14F-4D97-AF65-F5344CB8AC3E}">
        <p14:creationId xmlns:p14="http://schemas.microsoft.com/office/powerpoint/2010/main" val="1010668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is easy to</a:t>
            </a:r>
            <a:r>
              <a:rPr lang="en-US" baseline="0" dirty="0" smtClean="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11</a:t>
            </a:fld>
            <a:endParaRPr lang="en-US"/>
          </a:p>
        </p:txBody>
      </p:sp>
    </p:spTree>
    <p:extLst>
      <p:ext uri="{BB962C8B-B14F-4D97-AF65-F5344CB8AC3E}">
        <p14:creationId xmlns:p14="http://schemas.microsoft.com/office/powerpoint/2010/main" val="767323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is easy to</a:t>
            </a:r>
            <a:r>
              <a:rPr lang="en-US" baseline="0" dirty="0" smtClean="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12</a:t>
            </a:fld>
            <a:endParaRPr lang="en-US"/>
          </a:p>
        </p:txBody>
      </p:sp>
    </p:spTree>
    <p:extLst>
      <p:ext uri="{BB962C8B-B14F-4D97-AF65-F5344CB8AC3E}">
        <p14:creationId xmlns:p14="http://schemas.microsoft.com/office/powerpoint/2010/main" val="71575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sine</a:t>
            </a:r>
            <a:r>
              <a:rPr lang="en-US" baseline="0" dirty="0" smtClean="0"/>
              <a:t> wave amplitudes are exactly inversely proportional to the frequency, i.e. they get smaller as frequency goes up. The “discrepancy” between sinusoidal sum and “true” square wave gets smaller and smaller as well.</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13</a:t>
            </a:fld>
            <a:endParaRPr lang="en-US"/>
          </a:p>
        </p:txBody>
      </p:sp>
    </p:spTree>
    <p:extLst>
      <p:ext uri="{BB962C8B-B14F-4D97-AF65-F5344CB8AC3E}">
        <p14:creationId xmlns:p14="http://schemas.microsoft.com/office/powerpoint/2010/main" val="251977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07321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52282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49708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708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66934-725F-4CB6-B435-4A9E6569C869}"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5837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66934-725F-4CB6-B435-4A9E6569C869}"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7761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D66934-725F-4CB6-B435-4A9E6569C869}"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87900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D66934-725F-4CB6-B435-4A9E6569C869}"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4430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66934-725F-4CB6-B435-4A9E6569C869}"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06859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05790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408101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66934-725F-4CB6-B435-4A9E6569C869}" type="datetimeFigureOut">
              <a:rPr lang="en-US" smtClean="0"/>
              <a:t>9/28/2021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8574D-BF9B-4B48-B054-70680AA1B33E}" type="slidenum">
              <a:rPr lang="en-US" smtClean="0"/>
              <a:t>‹#›</a:t>
            </a:fld>
            <a:endParaRPr lang="en-US"/>
          </a:p>
        </p:txBody>
      </p:sp>
    </p:spTree>
    <p:extLst>
      <p:ext uri="{BB962C8B-B14F-4D97-AF65-F5344CB8AC3E}">
        <p14:creationId xmlns:p14="http://schemas.microsoft.com/office/powerpoint/2010/main" val="348140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ds0cmAV-Ye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sciencedirect.com/science/article/pii/S0896627319301746"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Lecture 2:</a:t>
            </a:r>
            <a:br>
              <a:rPr lang="en-US" dirty="0" smtClean="0"/>
            </a:br>
            <a:r>
              <a:rPr lang="en-US" dirty="0" smtClean="0"/>
              <a:t>Filters</a:t>
            </a:r>
            <a:endParaRPr lang="en-US" dirty="0"/>
          </a:p>
        </p:txBody>
      </p:sp>
      <p:sp>
        <p:nvSpPr>
          <p:cNvPr id="3" name="Subtitle 2"/>
          <p:cNvSpPr>
            <a:spLocks noGrp="1"/>
          </p:cNvSpPr>
          <p:nvPr>
            <p:ph type="subTitle" idx="1"/>
          </p:nvPr>
        </p:nvSpPr>
        <p:spPr/>
        <p:txBody>
          <a:bodyPr/>
          <a:lstStyle/>
          <a:p>
            <a:endParaRPr lang="en-US" dirty="0" smtClean="0"/>
          </a:p>
          <a:p>
            <a:r>
              <a:rPr lang="en-US" dirty="0" smtClean="0"/>
              <a:t>Tom Jhou</a:t>
            </a:r>
          </a:p>
        </p:txBody>
      </p:sp>
    </p:spTree>
    <p:extLst>
      <p:ext uri="{BB962C8B-B14F-4D97-AF65-F5344CB8AC3E}">
        <p14:creationId xmlns:p14="http://schemas.microsoft.com/office/powerpoint/2010/main" val="767413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534400" cy="1325563"/>
          </a:xfrm>
        </p:spPr>
        <p:txBody>
          <a:bodyPr>
            <a:normAutofit fontScale="90000"/>
          </a:bodyPr>
          <a:lstStyle/>
          <a:p>
            <a:r>
              <a:rPr lang="en-US" dirty="0" smtClean="0"/>
              <a:t>How did we do this frequency analysis? FFT = “Fast Fourier Transform”</a:t>
            </a:r>
            <a:endParaRPr lang="en-US" dirty="0"/>
          </a:p>
        </p:txBody>
      </p:sp>
      <p:sp>
        <p:nvSpPr>
          <p:cNvPr id="8" name="Content Placeholder 7"/>
          <p:cNvSpPr>
            <a:spLocks noGrp="1"/>
          </p:cNvSpPr>
          <p:nvPr>
            <p:ph idx="1"/>
          </p:nvPr>
        </p:nvSpPr>
        <p:spPr>
          <a:xfrm>
            <a:off x="620629" y="2133600"/>
            <a:ext cx="7886700" cy="4351338"/>
          </a:xfrm>
        </p:spPr>
        <p:txBody>
          <a:bodyPr>
            <a:normAutofit/>
          </a:bodyPr>
          <a:lstStyle/>
          <a:p>
            <a:r>
              <a:rPr lang="en-US" dirty="0" smtClean="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numpy</a:t>
            </a:r>
            <a:r>
              <a:rPr lang="en-US" dirty="0" smtClean="0">
                <a:latin typeface="Courier New" panose="02070309020205020404" pitchFamily="49" charset="0"/>
                <a:cs typeface="Courier New" panose="02070309020205020404" pitchFamily="49" charset="0"/>
              </a:rPr>
              <a:t> as np</a:t>
            </a:r>
          </a:p>
          <a:p>
            <a:r>
              <a:rPr lang="en-US" dirty="0" smtClean="0">
                <a:latin typeface="Courier New" panose="02070309020205020404" pitchFamily="49" charset="0"/>
                <a:cs typeface="Courier New" panose="02070309020205020404" pitchFamily="49" charset="0"/>
              </a:rPr>
              <a:t>y = </a:t>
            </a:r>
            <a:r>
              <a:rPr lang="en-US" dirty="0" err="1" smtClean="0">
                <a:latin typeface="Courier New" panose="02070309020205020404" pitchFamily="49" charset="0"/>
                <a:cs typeface="Courier New" panose="02070309020205020404" pitchFamily="49" charset="0"/>
              </a:rPr>
              <a:t>np.fft.fft</a:t>
            </a:r>
            <a:r>
              <a:rPr lang="en-US" dirty="0" smtClean="0">
                <a:latin typeface="Courier New" panose="02070309020205020404" pitchFamily="49" charset="0"/>
                <a:cs typeface="Courier New" panose="02070309020205020404" pitchFamily="49" charset="0"/>
              </a:rPr>
              <a:t>(waveform);</a:t>
            </a:r>
          </a:p>
          <a:p>
            <a:endParaRPr lang="en-US" dirty="0" smtClean="0"/>
          </a:p>
          <a:p>
            <a:r>
              <a:rPr lang="en-US" dirty="0" smtClean="0"/>
              <a:t>waveform = list of voltages at regular </a:t>
            </a:r>
            <a:r>
              <a:rPr lang="en-US" dirty="0" smtClean="0">
                <a:solidFill>
                  <a:srgbClr val="FF0000"/>
                </a:solidFill>
              </a:rPr>
              <a:t>time</a:t>
            </a:r>
            <a:r>
              <a:rPr lang="en-US" dirty="0" smtClean="0"/>
              <a:t> intervals</a:t>
            </a:r>
          </a:p>
          <a:p>
            <a:endParaRPr lang="en-US" dirty="0"/>
          </a:p>
          <a:p>
            <a:r>
              <a:rPr lang="en-US" dirty="0" smtClean="0"/>
              <a:t>y </a:t>
            </a:r>
            <a:r>
              <a:rPr lang="en-US" dirty="0"/>
              <a:t>=</a:t>
            </a:r>
            <a:r>
              <a:rPr lang="en-US" dirty="0" smtClean="0"/>
              <a:t> list of amplitudes at regular </a:t>
            </a:r>
            <a:r>
              <a:rPr lang="en-US" dirty="0" smtClean="0">
                <a:solidFill>
                  <a:srgbClr val="FF0000"/>
                </a:solidFill>
              </a:rPr>
              <a:t>frequency</a:t>
            </a:r>
            <a:r>
              <a:rPr lang="en-US" dirty="0" smtClean="0"/>
              <a:t> intervals</a:t>
            </a:r>
          </a:p>
          <a:p>
            <a:endParaRPr lang="en-US" dirty="0"/>
          </a:p>
          <a:p>
            <a:endParaRPr lang="en-US" dirty="0"/>
          </a:p>
          <a:p>
            <a:endParaRPr lang="en-US" dirty="0"/>
          </a:p>
        </p:txBody>
      </p:sp>
    </p:spTree>
    <p:extLst>
      <p:ext uri="{BB962C8B-B14F-4D97-AF65-F5344CB8AC3E}">
        <p14:creationId xmlns:p14="http://schemas.microsoft.com/office/powerpoint/2010/main" val="1691371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15974"/>
          </a:xfrm>
        </p:spPr>
        <p:txBody>
          <a:bodyPr>
            <a:normAutofit/>
          </a:bodyPr>
          <a:lstStyle/>
          <a:p>
            <a:r>
              <a:rPr lang="en-US" dirty="0" smtClean="0"/>
              <a:t>FFT of sine wave …</a:t>
            </a:r>
            <a:endParaRPr lang="en-US" dirty="0"/>
          </a:p>
        </p:txBody>
      </p:sp>
      <p:sp>
        <p:nvSpPr>
          <p:cNvPr id="8" name="Content Placeholder 7"/>
          <p:cNvSpPr>
            <a:spLocks noGrp="1"/>
          </p:cNvSpPr>
          <p:nvPr>
            <p:ph idx="1"/>
          </p:nvPr>
        </p:nvSpPr>
        <p:spPr>
          <a:xfrm>
            <a:off x="628650" y="1421370"/>
            <a:ext cx="4743450" cy="4755593"/>
          </a:xfrm>
        </p:spPr>
        <p:txBody>
          <a:bodyPr>
            <a:normAutofit lnSpcReduction="10000"/>
          </a:bodyPr>
          <a:lstStyle/>
          <a:p>
            <a:pPr marL="0" indent="0">
              <a:buNone/>
            </a:pPr>
            <a:r>
              <a:rPr lang="en-US" sz="2400" dirty="0" smtClean="0"/>
              <a:t>Input is a 1-second segment of a</a:t>
            </a:r>
          </a:p>
          <a:p>
            <a:pPr marL="0" indent="0">
              <a:buNone/>
            </a:pPr>
            <a:r>
              <a:rPr lang="en-US" sz="2400" dirty="0" smtClean="0"/>
              <a:t>5 Hz sine wave, sampled at 100Hz</a:t>
            </a:r>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r>
              <a:rPr lang="en-US" sz="2400" dirty="0" smtClean="0"/>
              <a:t>FFT has peaks at 5 Hz and 95 Hz</a:t>
            </a:r>
          </a:p>
          <a:p>
            <a:pPr marL="0" indent="0">
              <a:buNone/>
            </a:pPr>
            <a:endParaRPr lang="en-US" sz="2400" dirty="0" smtClean="0"/>
          </a:p>
          <a:p>
            <a:pPr marL="0" indent="0">
              <a:buNone/>
            </a:pPr>
            <a:r>
              <a:rPr lang="en-US" sz="2400" dirty="0" smtClean="0"/>
              <a:t>5Hz makes sense. Ignore the 95Hz peak for now. Will explain in a few minutes.</a:t>
            </a:r>
          </a:p>
          <a:p>
            <a:pPr marL="0" indent="0">
              <a:buNone/>
            </a:pPr>
            <a:endParaRPr lang="en-US" sz="2400" dirty="0"/>
          </a:p>
          <a:p>
            <a:pPr marL="0" indent="0">
              <a:buNone/>
            </a:pPr>
            <a:endParaRPr lang="en-US" sz="2000" dirty="0"/>
          </a:p>
          <a:p>
            <a:pPr marL="0" indent="0">
              <a:buNone/>
            </a:pPr>
            <a:endParaRPr lang="en-US" sz="2400" dirty="0"/>
          </a:p>
        </p:txBody>
      </p:sp>
      <p:sp>
        <p:nvSpPr>
          <p:cNvPr id="6" name="TextBox 5"/>
          <p:cNvSpPr txBox="1"/>
          <p:nvPr/>
        </p:nvSpPr>
        <p:spPr>
          <a:xfrm flipH="1">
            <a:off x="6057854" y="3124200"/>
            <a:ext cx="1470647" cy="369332"/>
          </a:xfrm>
          <a:prstGeom prst="rect">
            <a:avLst/>
          </a:prstGeom>
          <a:noFill/>
        </p:spPr>
        <p:txBody>
          <a:bodyPr wrap="square" rtlCol="0">
            <a:spAutoFit/>
          </a:bodyPr>
          <a:lstStyle/>
          <a:p>
            <a:pPr algn="ctr"/>
            <a:r>
              <a:rPr lang="en-US" dirty="0" smtClean="0"/>
              <a:t>waveform</a:t>
            </a:r>
            <a:endParaRPr lang="en-US" dirty="0"/>
          </a:p>
        </p:txBody>
      </p:sp>
      <p:sp>
        <p:nvSpPr>
          <p:cNvPr id="9" name="TextBox 8"/>
          <p:cNvSpPr txBox="1"/>
          <p:nvPr/>
        </p:nvSpPr>
        <p:spPr>
          <a:xfrm flipH="1">
            <a:off x="6273829" y="6221968"/>
            <a:ext cx="1119207" cy="369332"/>
          </a:xfrm>
          <a:prstGeom prst="rect">
            <a:avLst/>
          </a:prstGeom>
          <a:noFill/>
        </p:spPr>
        <p:txBody>
          <a:bodyPr wrap="square" rtlCol="0">
            <a:spAutoFit/>
          </a:bodyPr>
          <a:lstStyle/>
          <a:p>
            <a:pPr algn="ctr"/>
            <a:r>
              <a:rPr lang="en-US" dirty="0" smtClean="0"/>
              <a:t>FFT</a:t>
            </a:r>
            <a:endParaRPr lang="en-US" dirty="0"/>
          </a:p>
        </p:txBody>
      </p:sp>
      <p:pic>
        <p:nvPicPr>
          <p:cNvPr id="7" name="Picture 6"/>
          <p:cNvPicPr>
            <a:picLocks noChangeAspect="1"/>
          </p:cNvPicPr>
          <p:nvPr/>
        </p:nvPicPr>
        <p:blipFill>
          <a:blip r:embed="rId3"/>
          <a:stretch>
            <a:fillRect/>
          </a:stretch>
        </p:blipFill>
        <p:spPr>
          <a:xfrm>
            <a:off x="4953000" y="657221"/>
            <a:ext cx="3593663" cy="2695579"/>
          </a:xfrm>
          <a:prstGeom prst="rect">
            <a:avLst/>
          </a:prstGeom>
        </p:spPr>
      </p:pic>
      <p:pic>
        <p:nvPicPr>
          <p:cNvPr id="12" name="Picture 11"/>
          <p:cNvPicPr>
            <a:picLocks noChangeAspect="1"/>
          </p:cNvPicPr>
          <p:nvPr/>
        </p:nvPicPr>
        <p:blipFill>
          <a:blip r:embed="rId4"/>
          <a:stretch>
            <a:fillRect/>
          </a:stretch>
        </p:blipFill>
        <p:spPr>
          <a:xfrm>
            <a:off x="4958587" y="3733801"/>
            <a:ext cx="3593663" cy="2695579"/>
          </a:xfrm>
          <a:prstGeom prst="rect">
            <a:avLst/>
          </a:prstGeom>
        </p:spPr>
      </p:pic>
    </p:spTree>
    <p:extLst>
      <p:ext uri="{BB962C8B-B14F-4D97-AF65-F5344CB8AC3E}">
        <p14:creationId xmlns:p14="http://schemas.microsoft.com/office/powerpoint/2010/main" val="4271413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FFT of square wave:</a:t>
            </a:r>
            <a:endParaRPr lang="en-US" dirty="0"/>
          </a:p>
        </p:txBody>
      </p:sp>
      <p:sp>
        <p:nvSpPr>
          <p:cNvPr id="8" name="Content Placeholder 7"/>
          <p:cNvSpPr>
            <a:spLocks noGrp="1"/>
          </p:cNvSpPr>
          <p:nvPr>
            <p:ph idx="1"/>
          </p:nvPr>
        </p:nvSpPr>
        <p:spPr/>
        <p:txBody>
          <a:bodyPr>
            <a:normAutofit/>
          </a:bodyPr>
          <a:lstStyle/>
          <a:p>
            <a:r>
              <a:rPr lang="en-US" sz="2400" dirty="0" smtClean="0"/>
              <a:t>Input is 5 Hz square wave, sampled at 100Hz</a:t>
            </a:r>
          </a:p>
          <a:p>
            <a:r>
              <a:rPr lang="en-US" sz="2400" dirty="0" smtClean="0"/>
              <a:t>FFT has peaks at odd multiples of 5Hz: 5, 15, 25, et … Hz</a:t>
            </a:r>
          </a:p>
          <a:p>
            <a:r>
              <a:rPr lang="en-US" sz="2400" dirty="0" smtClean="0"/>
              <a:t>Note symmetry at 50Hz</a:t>
            </a:r>
            <a:endParaRPr lang="en-US" sz="2400" dirty="0"/>
          </a:p>
          <a:p>
            <a:endParaRPr lang="en-US" sz="1600" dirty="0"/>
          </a:p>
          <a:p>
            <a:endParaRPr lang="en-US" sz="1800" dirty="0"/>
          </a:p>
        </p:txBody>
      </p:sp>
      <p:sp>
        <p:nvSpPr>
          <p:cNvPr id="6" name="TextBox 5"/>
          <p:cNvSpPr txBox="1"/>
          <p:nvPr/>
        </p:nvSpPr>
        <p:spPr>
          <a:xfrm flipH="1">
            <a:off x="1729753" y="6260068"/>
            <a:ext cx="1470647" cy="369332"/>
          </a:xfrm>
          <a:prstGeom prst="rect">
            <a:avLst/>
          </a:prstGeom>
          <a:noFill/>
        </p:spPr>
        <p:txBody>
          <a:bodyPr wrap="square" rtlCol="0">
            <a:spAutoFit/>
          </a:bodyPr>
          <a:lstStyle/>
          <a:p>
            <a:pPr algn="ctr"/>
            <a:r>
              <a:rPr lang="en-US" dirty="0" smtClean="0"/>
              <a:t>waveform</a:t>
            </a:r>
            <a:endParaRPr lang="en-US" dirty="0"/>
          </a:p>
        </p:txBody>
      </p:sp>
      <p:sp>
        <p:nvSpPr>
          <p:cNvPr id="9" name="TextBox 8"/>
          <p:cNvSpPr txBox="1"/>
          <p:nvPr/>
        </p:nvSpPr>
        <p:spPr>
          <a:xfrm flipH="1">
            <a:off x="6172200" y="6317591"/>
            <a:ext cx="1119207" cy="369332"/>
          </a:xfrm>
          <a:prstGeom prst="rect">
            <a:avLst/>
          </a:prstGeom>
          <a:noFill/>
        </p:spPr>
        <p:txBody>
          <a:bodyPr wrap="square" rtlCol="0">
            <a:spAutoFit/>
          </a:bodyPr>
          <a:lstStyle/>
          <a:p>
            <a:pPr algn="ctr"/>
            <a:r>
              <a:rPr lang="en-US" dirty="0" smtClean="0"/>
              <a:t>FFT</a:t>
            </a:r>
            <a:endParaRPr lang="en-US" dirty="0"/>
          </a:p>
        </p:txBody>
      </p:sp>
      <p:pic>
        <p:nvPicPr>
          <p:cNvPr id="5" name="Picture 4"/>
          <p:cNvPicPr>
            <a:picLocks noChangeAspect="1"/>
          </p:cNvPicPr>
          <p:nvPr/>
        </p:nvPicPr>
        <p:blipFill>
          <a:blip r:embed="rId3"/>
          <a:stretch>
            <a:fillRect/>
          </a:stretch>
        </p:blipFill>
        <p:spPr>
          <a:xfrm>
            <a:off x="495300" y="3454257"/>
            <a:ext cx="4063500" cy="3048000"/>
          </a:xfrm>
          <a:prstGeom prst="rect">
            <a:avLst/>
          </a:prstGeom>
        </p:spPr>
      </p:pic>
      <p:pic>
        <p:nvPicPr>
          <p:cNvPr id="7" name="Picture 6"/>
          <p:cNvPicPr>
            <a:picLocks noChangeAspect="1"/>
          </p:cNvPicPr>
          <p:nvPr/>
        </p:nvPicPr>
        <p:blipFill>
          <a:blip r:embed="rId4"/>
          <a:stretch>
            <a:fillRect/>
          </a:stretch>
        </p:blipFill>
        <p:spPr>
          <a:xfrm>
            <a:off x="4628489" y="3454257"/>
            <a:ext cx="4096411" cy="3072687"/>
          </a:xfrm>
          <a:prstGeom prst="rect">
            <a:avLst/>
          </a:prstGeom>
        </p:spPr>
      </p:pic>
    </p:spTree>
    <p:extLst>
      <p:ext uri="{BB962C8B-B14F-4D97-AF65-F5344CB8AC3E}">
        <p14:creationId xmlns:p14="http://schemas.microsoft.com/office/powerpoint/2010/main" val="3193053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Square wave can be viewed as an infinite sum of sinusoids</a:t>
            </a:r>
            <a:endParaRPr lang="en-US" sz="3600" dirty="0"/>
          </a:p>
        </p:txBody>
      </p:sp>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828800"/>
            <a:ext cx="5715000" cy="48279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606696" y="1905000"/>
            <a:ext cx="1165704" cy="369332"/>
          </a:xfrm>
          <a:prstGeom prst="rect">
            <a:avLst/>
          </a:prstGeom>
          <a:solidFill>
            <a:schemeClr val="bg1"/>
          </a:solidFill>
        </p:spPr>
        <p:txBody>
          <a:bodyPr wrap="none" rtlCol="0">
            <a:spAutoFit/>
          </a:bodyPr>
          <a:lstStyle/>
          <a:p>
            <a:r>
              <a:rPr lang="en-US" dirty="0" smtClean="0">
                <a:solidFill>
                  <a:srgbClr val="FF0000"/>
                </a:solidFill>
              </a:rPr>
              <a:t>Amplitude</a:t>
            </a:r>
            <a:endParaRPr lang="en-US" dirty="0">
              <a:solidFill>
                <a:srgbClr val="FF0000"/>
              </a:solidFill>
            </a:endParaRPr>
          </a:p>
        </p:txBody>
      </p:sp>
    </p:spTree>
    <p:extLst>
      <p:ext uri="{BB962C8B-B14F-4D97-AF65-F5344CB8AC3E}">
        <p14:creationId xmlns:p14="http://schemas.microsoft.com/office/powerpoint/2010/main" val="1950178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By altering phase, amplitude, we can get triangle, </a:t>
            </a:r>
            <a:r>
              <a:rPr lang="en-US" dirty="0" err="1" smtClean="0"/>
              <a:t>sawtooth</a:t>
            </a:r>
            <a:r>
              <a:rPr lang="en-US" dirty="0" smtClean="0"/>
              <a:t> waves</a:t>
            </a:r>
            <a:endParaRPr lang="en-US" dirty="0"/>
          </a:p>
        </p:txBody>
      </p:sp>
      <p:pic>
        <p:nvPicPr>
          <p:cNvPr id="4" name="Picture 3"/>
          <p:cNvPicPr>
            <a:picLocks noChangeAspect="1"/>
          </p:cNvPicPr>
          <p:nvPr/>
        </p:nvPicPr>
        <p:blipFill>
          <a:blip r:embed="rId3"/>
          <a:stretch>
            <a:fillRect/>
          </a:stretch>
        </p:blipFill>
        <p:spPr>
          <a:xfrm>
            <a:off x="914400" y="2174008"/>
            <a:ext cx="3019769" cy="3009900"/>
          </a:xfrm>
          <a:prstGeom prst="rect">
            <a:avLst/>
          </a:prstGeom>
        </p:spPr>
      </p:pic>
      <p:sp>
        <p:nvSpPr>
          <p:cNvPr id="5" name="TextBox 4"/>
          <p:cNvSpPr txBox="1"/>
          <p:nvPr/>
        </p:nvSpPr>
        <p:spPr>
          <a:xfrm>
            <a:off x="614612" y="5372100"/>
            <a:ext cx="6662487" cy="923330"/>
          </a:xfrm>
          <a:prstGeom prst="rect">
            <a:avLst/>
          </a:prstGeom>
          <a:noFill/>
        </p:spPr>
        <p:txBody>
          <a:bodyPr wrap="square" rtlCol="0">
            <a:spAutoFit/>
          </a:bodyPr>
          <a:lstStyle/>
          <a:p>
            <a:r>
              <a:rPr lang="en-US" dirty="0"/>
              <a:t>S</a:t>
            </a:r>
            <a:r>
              <a:rPr lang="en-US" dirty="0" smtClean="0"/>
              <a:t>quare wave: odd harmonics, nth harmonic has amplitude 1/n.</a:t>
            </a:r>
          </a:p>
          <a:p>
            <a:r>
              <a:rPr lang="en-US" dirty="0" smtClean="0"/>
              <a:t>Triangle wave: odd harmonics, amplitude 1/n</a:t>
            </a:r>
            <a:r>
              <a:rPr lang="en-US" baseline="30000" dirty="0" smtClean="0"/>
              <a:t>2</a:t>
            </a:r>
          </a:p>
          <a:p>
            <a:r>
              <a:rPr lang="en-US" dirty="0" err="1" smtClean="0"/>
              <a:t>Sawtooth</a:t>
            </a:r>
            <a:r>
              <a:rPr lang="en-US" dirty="0" smtClean="0"/>
              <a:t>: sines instead of cosines, odds + evens</a:t>
            </a:r>
            <a:endParaRPr lang="en-US" dirty="0"/>
          </a:p>
        </p:txBody>
      </p:sp>
      <p:pic>
        <p:nvPicPr>
          <p:cNvPr id="6"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981200"/>
            <a:ext cx="4287187" cy="321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056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6"/>
            <a:ext cx="8382000" cy="1325563"/>
          </a:xfrm>
        </p:spPr>
        <p:txBody>
          <a:bodyPr>
            <a:normAutofit/>
          </a:bodyPr>
          <a:lstStyle/>
          <a:p>
            <a:r>
              <a:rPr lang="en-US" dirty="0" smtClean="0"/>
              <a:t>By modifying phase and amplitude, can build </a:t>
            </a:r>
            <a:r>
              <a:rPr lang="en-US" i="1" dirty="0" smtClean="0"/>
              <a:t>any</a:t>
            </a:r>
            <a:r>
              <a:rPr lang="en-US" dirty="0" smtClean="0"/>
              <a:t> waveform</a:t>
            </a:r>
            <a:endParaRPr lang="en-US" dirty="0"/>
          </a:p>
        </p:txBody>
      </p:sp>
      <p:sp>
        <p:nvSpPr>
          <p:cNvPr id="3" name="Content Placeholder 2"/>
          <p:cNvSpPr>
            <a:spLocks noGrp="1"/>
          </p:cNvSpPr>
          <p:nvPr>
            <p:ph idx="1"/>
          </p:nvPr>
        </p:nvSpPr>
        <p:spPr>
          <a:xfrm>
            <a:off x="628650" y="2667000"/>
            <a:ext cx="7886700" cy="3509962"/>
          </a:xfrm>
        </p:spPr>
        <p:txBody>
          <a:bodyPr/>
          <a:lstStyle/>
          <a:p>
            <a:r>
              <a:rPr lang="en-US" dirty="0" smtClean="0">
                <a:hlinkClick r:id="rId3"/>
              </a:rPr>
              <a:t>https</a:t>
            </a:r>
            <a:r>
              <a:rPr lang="en-US" dirty="0">
                <a:hlinkClick r:id="rId3"/>
              </a:rPr>
              <a:t>://www.youtube.com/watch?v=ds0cmAV-Yek</a:t>
            </a:r>
            <a:endParaRPr lang="en-US" dirty="0"/>
          </a:p>
        </p:txBody>
      </p:sp>
    </p:spTree>
    <p:extLst>
      <p:ext uri="{BB962C8B-B14F-4D97-AF65-F5344CB8AC3E}">
        <p14:creationId xmlns:p14="http://schemas.microsoft.com/office/powerpoint/2010/main" val="3573249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6295" r="7500" b="49740"/>
          <a:stretch/>
        </p:blipFill>
        <p:spPr>
          <a:xfrm>
            <a:off x="2025192" y="1447799"/>
            <a:ext cx="5131716" cy="1673433"/>
          </a:xfrm>
          <a:prstGeom prst="rect">
            <a:avLst/>
          </a:prstGeom>
        </p:spPr>
      </p:pic>
      <p:sp>
        <p:nvSpPr>
          <p:cNvPr id="2" name="Title 1"/>
          <p:cNvSpPr>
            <a:spLocks noGrp="1"/>
          </p:cNvSpPr>
          <p:nvPr>
            <p:ph type="title"/>
          </p:nvPr>
        </p:nvSpPr>
        <p:spPr>
          <a:xfrm>
            <a:off x="647700" y="0"/>
            <a:ext cx="7886700" cy="1325563"/>
          </a:xfrm>
        </p:spPr>
        <p:txBody>
          <a:bodyPr/>
          <a:lstStyle/>
          <a:p>
            <a:r>
              <a:rPr lang="en-US" dirty="0" smtClean="0"/>
              <a:t>FFT of neural recording</a:t>
            </a:r>
            <a:endParaRPr lang="en-US" dirty="0"/>
          </a:p>
        </p:txBody>
      </p:sp>
      <p:sp>
        <p:nvSpPr>
          <p:cNvPr id="27" name="Rectangle 26"/>
          <p:cNvSpPr/>
          <p:nvPr/>
        </p:nvSpPr>
        <p:spPr>
          <a:xfrm>
            <a:off x="4114800" y="1165116"/>
            <a:ext cx="1447800" cy="244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l="4075" t="5620" r="13668"/>
          <a:stretch/>
        </p:blipFill>
        <p:spPr>
          <a:xfrm>
            <a:off x="1866900" y="3017206"/>
            <a:ext cx="5181600" cy="3687076"/>
          </a:xfrm>
          <a:prstGeom prst="rect">
            <a:avLst/>
          </a:prstGeom>
        </p:spPr>
      </p:pic>
      <p:sp>
        <p:nvSpPr>
          <p:cNvPr id="6" name="TextBox 5"/>
          <p:cNvSpPr txBox="1"/>
          <p:nvPr/>
        </p:nvSpPr>
        <p:spPr>
          <a:xfrm>
            <a:off x="2438400" y="5181600"/>
            <a:ext cx="952244" cy="369332"/>
          </a:xfrm>
          <a:prstGeom prst="rect">
            <a:avLst/>
          </a:prstGeom>
          <a:noFill/>
        </p:spPr>
        <p:txBody>
          <a:bodyPr wrap="square" rtlCol="0">
            <a:spAutoFit/>
          </a:bodyPr>
          <a:lstStyle/>
          <a:p>
            <a:r>
              <a:rPr lang="en-US" dirty="0" smtClean="0">
                <a:solidFill>
                  <a:srgbClr val="FF0000"/>
                </a:solidFill>
              </a:rPr>
              <a:t>Spikes</a:t>
            </a:r>
            <a:endParaRPr lang="en-US" dirty="0">
              <a:solidFill>
                <a:srgbClr val="FF0000"/>
              </a:solidFill>
            </a:endParaRPr>
          </a:p>
        </p:txBody>
      </p:sp>
      <p:sp>
        <p:nvSpPr>
          <p:cNvPr id="8" name="TextBox 7"/>
          <p:cNvSpPr txBox="1"/>
          <p:nvPr/>
        </p:nvSpPr>
        <p:spPr>
          <a:xfrm>
            <a:off x="2438400" y="3134031"/>
            <a:ext cx="761745" cy="369332"/>
          </a:xfrm>
          <a:prstGeom prst="rect">
            <a:avLst/>
          </a:prstGeom>
          <a:noFill/>
        </p:spPr>
        <p:txBody>
          <a:bodyPr wrap="square" rtlCol="0">
            <a:spAutoFit/>
          </a:bodyPr>
          <a:lstStyle/>
          <a:p>
            <a:r>
              <a:rPr lang="en-US" dirty="0" smtClean="0">
                <a:solidFill>
                  <a:schemeClr val="accent1">
                    <a:lumMod val="75000"/>
                  </a:schemeClr>
                </a:solidFill>
              </a:rPr>
              <a:t>EEG</a:t>
            </a:r>
            <a:endParaRPr lang="en-US" dirty="0">
              <a:solidFill>
                <a:schemeClr val="accent1">
                  <a:lumMod val="75000"/>
                </a:schemeClr>
              </a:solidFill>
            </a:endParaRPr>
          </a:p>
        </p:txBody>
      </p:sp>
    </p:spTree>
    <p:extLst>
      <p:ext uri="{BB962C8B-B14F-4D97-AF65-F5344CB8AC3E}">
        <p14:creationId xmlns:p14="http://schemas.microsoft.com/office/powerpoint/2010/main" val="316228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76200" y="2180942"/>
            <a:ext cx="4267201" cy="3530632"/>
            <a:chOff x="380776" y="3809999"/>
            <a:chExt cx="3911510" cy="2933691"/>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022" r="13290"/>
            <a:stretch/>
          </p:blipFill>
          <p:spPr>
            <a:xfrm>
              <a:off x="380776" y="3809999"/>
              <a:ext cx="3911510" cy="2933691"/>
            </a:xfrm>
            <a:prstGeom prst="rect">
              <a:avLst/>
            </a:prstGeom>
          </p:spPr>
        </p:pic>
        <p:sp>
          <p:nvSpPr>
            <p:cNvPr id="4" name="TextBox 3"/>
            <p:cNvSpPr txBox="1"/>
            <p:nvPr/>
          </p:nvSpPr>
          <p:spPr>
            <a:xfrm>
              <a:off x="800100" y="5606840"/>
              <a:ext cx="1194238" cy="369332"/>
            </a:xfrm>
            <a:prstGeom prst="rect">
              <a:avLst/>
            </a:prstGeom>
            <a:noFill/>
          </p:spPr>
          <p:txBody>
            <a:bodyPr wrap="square" rtlCol="0">
              <a:spAutoFit/>
            </a:bodyPr>
            <a:lstStyle/>
            <a:p>
              <a:r>
                <a:rPr lang="en-US" dirty="0" smtClean="0">
                  <a:solidFill>
                    <a:srgbClr val="FF0000"/>
                  </a:solidFill>
                </a:rPr>
                <a:t>Spikes</a:t>
              </a:r>
              <a:endParaRPr lang="en-US" dirty="0">
                <a:solidFill>
                  <a:srgbClr val="FF0000"/>
                </a:solidFill>
              </a:endParaRPr>
            </a:p>
          </p:txBody>
        </p:sp>
        <p:sp>
          <p:nvSpPr>
            <p:cNvPr id="5" name="TextBox 4"/>
            <p:cNvSpPr txBox="1"/>
            <p:nvPr/>
          </p:nvSpPr>
          <p:spPr>
            <a:xfrm>
              <a:off x="800100" y="4000500"/>
              <a:ext cx="1333260" cy="369332"/>
            </a:xfrm>
            <a:prstGeom prst="rect">
              <a:avLst/>
            </a:prstGeom>
            <a:noFill/>
          </p:spPr>
          <p:txBody>
            <a:bodyPr wrap="square" rtlCol="0">
              <a:spAutoFit/>
            </a:bodyPr>
            <a:lstStyle/>
            <a:p>
              <a:r>
                <a:rPr lang="en-US" dirty="0" smtClean="0">
                  <a:solidFill>
                    <a:schemeClr val="accent1">
                      <a:lumMod val="75000"/>
                    </a:schemeClr>
                  </a:solidFill>
                </a:rPr>
                <a:t>EEG</a:t>
              </a:r>
              <a:endParaRPr lang="en-US" dirty="0">
                <a:solidFill>
                  <a:schemeClr val="accent1">
                    <a:lumMod val="75000"/>
                  </a:schemeClr>
                </a:solidFill>
              </a:endParaRPr>
            </a:p>
          </p:txBody>
        </p:sp>
      </p:grpSp>
      <p:sp>
        <p:nvSpPr>
          <p:cNvPr id="2" name="Title 1"/>
          <p:cNvSpPr>
            <a:spLocks noGrp="1"/>
          </p:cNvSpPr>
          <p:nvPr>
            <p:ph type="title"/>
          </p:nvPr>
        </p:nvSpPr>
        <p:spPr>
          <a:xfrm>
            <a:off x="323851" y="56756"/>
            <a:ext cx="7886700" cy="1325563"/>
          </a:xfrm>
        </p:spPr>
        <p:txBody>
          <a:bodyPr>
            <a:normAutofit/>
          </a:bodyPr>
          <a:lstStyle/>
          <a:p>
            <a:r>
              <a:rPr lang="en-US" sz="4000" dirty="0"/>
              <a:t>L</a:t>
            </a:r>
            <a:r>
              <a:rPr lang="en-US" sz="4000" dirty="0" smtClean="0"/>
              <a:t>og vs Linear axes:</a:t>
            </a:r>
            <a:endParaRPr lang="en-US" sz="4000" dirty="0"/>
          </a:p>
        </p:txBody>
      </p:sp>
      <p:sp>
        <p:nvSpPr>
          <p:cNvPr id="24" name="TextBox 23"/>
          <p:cNvSpPr txBox="1"/>
          <p:nvPr/>
        </p:nvSpPr>
        <p:spPr>
          <a:xfrm>
            <a:off x="533655" y="1789915"/>
            <a:ext cx="3760838" cy="369332"/>
          </a:xfrm>
          <a:prstGeom prst="rect">
            <a:avLst/>
          </a:prstGeom>
          <a:noFill/>
        </p:spPr>
        <p:txBody>
          <a:bodyPr wrap="none" rtlCol="0">
            <a:spAutoFit/>
          </a:bodyPr>
          <a:lstStyle/>
          <a:p>
            <a:r>
              <a:rPr lang="en-US" dirty="0" smtClean="0"/>
              <a:t>Log axes – can see small numbers well</a:t>
            </a:r>
            <a:endParaRPr lang="en-US" dirty="0"/>
          </a:p>
        </p:txBody>
      </p:sp>
      <p:grpSp>
        <p:nvGrpSpPr>
          <p:cNvPr id="6" name="Group 5"/>
          <p:cNvGrpSpPr/>
          <p:nvPr/>
        </p:nvGrpSpPr>
        <p:grpSpPr>
          <a:xfrm>
            <a:off x="4267201" y="1703879"/>
            <a:ext cx="4648201" cy="4049221"/>
            <a:chOff x="4550591" y="3234210"/>
            <a:chExt cx="4074032" cy="3549042"/>
          </a:xfrm>
        </p:grpSpPr>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8011" r="32969"/>
            <a:stretch/>
          </p:blipFill>
          <p:spPr>
            <a:xfrm>
              <a:off x="4550591" y="3733800"/>
              <a:ext cx="4074032" cy="3049452"/>
            </a:xfrm>
            <a:prstGeom prst="rect">
              <a:avLst/>
            </a:prstGeom>
          </p:spPr>
        </p:pic>
        <p:sp>
          <p:nvSpPr>
            <p:cNvPr id="19" name="TextBox 18"/>
            <p:cNvSpPr txBox="1"/>
            <p:nvPr/>
          </p:nvSpPr>
          <p:spPr>
            <a:xfrm>
              <a:off x="5791200" y="5638031"/>
              <a:ext cx="767133" cy="369332"/>
            </a:xfrm>
            <a:prstGeom prst="rect">
              <a:avLst/>
            </a:prstGeom>
            <a:noFill/>
          </p:spPr>
          <p:txBody>
            <a:bodyPr wrap="none" rtlCol="0">
              <a:spAutoFit/>
            </a:bodyPr>
            <a:lstStyle/>
            <a:p>
              <a:r>
                <a:rPr lang="en-US" dirty="0" smtClean="0">
                  <a:solidFill>
                    <a:srgbClr val="FF0000"/>
                  </a:solidFill>
                </a:rPr>
                <a:t>Spikes</a:t>
              </a:r>
              <a:endParaRPr lang="en-US" dirty="0">
                <a:solidFill>
                  <a:srgbClr val="FF0000"/>
                </a:solidFill>
              </a:endParaRPr>
            </a:p>
          </p:txBody>
        </p:sp>
        <p:sp>
          <p:nvSpPr>
            <p:cNvPr id="20" name="Rectangle 19"/>
            <p:cNvSpPr/>
            <p:nvPr/>
          </p:nvSpPr>
          <p:spPr>
            <a:xfrm>
              <a:off x="4876801" y="4018776"/>
              <a:ext cx="155424" cy="2419355"/>
            </a:xfrm>
            <a:prstGeom prst="rect">
              <a:avLst/>
            </a:prstGeom>
            <a:solidFill>
              <a:schemeClr val="tx1">
                <a:lumMod val="95000"/>
                <a:lumOff val="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14900" y="4256899"/>
              <a:ext cx="552267" cy="369332"/>
            </a:xfrm>
            <a:prstGeom prst="rect">
              <a:avLst/>
            </a:prstGeom>
            <a:noFill/>
          </p:spPr>
          <p:txBody>
            <a:bodyPr wrap="none" rtlCol="0">
              <a:spAutoFit/>
            </a:bodyPr>
            <a:lstStyle/>
            <a:p>
              <a:r>
                <a:rPr lang="en-US" dirty="0" smtClean="0">
                  <a:solidFill>
                    <a:schemeClr val="accent1">
                      <a:lumMod val="75000"/>
                    </a:schemeClr>
                  </a:solidFill>
                </a:rPr>
                <a:t>EEG</a:t>
              </a:r>
              <a:endParaRPr lang="en-US" dirty="0">
                <a:solidFill>
                  <a:schemeClr val="accent1">
                    <a:lumMod val="75000"/>
                  </a:schemeClr>
                </a:solidFill>
              </a:endParaRPr>
            </a:p>
          </p:txBody>
        </p:sp>
        <p:sp>
          <p:nvSpPr>
            <p:cNvPr id="25" name="TextBox 24"/>
            <p:cNvSpPr txBox="1"/>
            <p:nvPr/>
          </p:nvSpPr>
          <p:spPr>
            <a:xfrm>
              <a:off x="5033461" y="3234210"/>
              <a:ext cx="3271327" cy="566493"/>
            </a:xfrm>
            <a:prstGeom prst="rect">
              <a:avLst/>
            </a:prstGeom>
            <a:noFill/>
          </p:spPr>
          <p:txBody>
            <a:bodyPr wrap="none" rtlCol="0">
              <a:spAutoFit/>
            </a:bodyPr>
            <a:lstStyle/>
            <a:p>
              <a:pPr algn="ctr"/>
              <a:r>
                <a:rPr lang="en-US" dirty="0" smtClean="0"/>
                <a:t>Linear axes</a:t>
              </a:r>
            </a:p>
            <a:p>
              <a:pPr algn="ctr"/>
              <a:r>
                <a:rPr lang="en-US" dirty="0" smtClean="0"/>
                <a:t>(small numbers all </a:t>
              </a:r>
              <a:r>
                <a:rPr lang="en-US" dirty="0" err="1" smtClean="0"/>
                <a:t>smushed</a:t>
              </a:r>
              <a:r>
                <a:rPr lang="en-US" dirty="0" smtClean="0"/>
                <a:t> together)</a:t>
              </a:r>
              <a:endParaRPr lang="en-US" dirty="0"/>
            </a:p>
          </p:txBody>
        </p:sp>
      </p:grpSp>
    </p:spTree>
    <p:extLst>
      <p:ext uri="{BB962C8B-B14F-4D97-AF65-F5344CB8AC3E}">
        <p14:creationId xmlns:p14="http://schemas.microsoft.com/office/powerpoint/2010/main" val="412673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022" r="13290"/>
          <a:stretch/>
        </p:blipFill>
        <p:spPr>
          <a:xfrm>
            <a:off x="76200" y="2180942"/>
            <a:ext cx="4267201" cy="3530632"/>
          </a:xfrm>
          <a:prstGeom prst="rect">
            <a:avLst/>
          </a:prstGeom>
        </p:spPr>
      </p:pic>
      <p:sp>
        <p:nvSpPr>
          <p:cNvPr id="2" name="Title 1"/>
          <p:cNvSpPr>
            <a:spLocks noGrp="1"/>
          </p:cNvSpPr>
          <p:nvPr>
            <p:ph type="title"/>
          </p:nvPr>
        </p:nvSpPr>
        <p:spPr>
          <a:xfrm>
            <a:off x="323851" y="56756"/>
            <a:ext cx="7886700" cy="1325563"/>
          </a:xfrm>
        </p:spPr>
        <p:txBody>
          <a:bodyPr>
            <a:normAutofit/>
          </a:bodyPr>
          <a:lstStyle/>
          <a:p>
            <a:r>
              <a:rPr lang="en-US" sz="4000" dirty="0" smtClean="0"/>
              <a:t>Linear axes show absolute distance,</a:t>
            </a:r>
            <a:br>
              <a:rPr lang="en-US" sz="4000" dirty="0" smtClean="0"/>
            </a:br>
            <a:r>
              <a:rPr lang="en-US" sz="4000" dirty="0" smtClean="0"/>
              <a:t>Log axes show relative change</a:t>
            </a:r>
            <a:endParaRPr lang="en-US" sz="4000" dirty="0"/>
          </a:p>
        </p:txBody>
      </p:sp>
      <p:grpSp>
        <p:nvGrpSpPr>
          <p:cNvPr id="6" name="Group 5"/>
          <p:cNvGrpSpPr/>
          <p:nvPr/>
        </p:nvGrpSpPr>
        <p:grpSpPr>
          <a:xfrm>
            <a:off x="4267201" y="2273878"/>
            <a:ext cx="4648201" cy="3479222"/>
            <a:chOff x="4550591" y="3733800"/>
            <a:chExt cx="4074032" cy="3049452"/>
          </a:xfrm>
        </p:grpSpPr>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8011" r="32969"/>
            <a:stretch/>
          </p:blipFill>
          <p:spPr>
            <a:xfrm>
              <a:off x="4550591" y="3733800"/>
              <a:ext cx="4074032" cy="3049452"/>
            </a:xfrm>
            <a:prstGeom prst="rect">
              <a:avLst/>
            </a:prstGeom>
          </p:spPr>
        </p:pic>
        <p:sp>
          <p:nvSpPr>
            <p:cNvPr id="20" name="Rectangle 19"/>
            <p:cNvSpPr/>
            <p:nvPr/>
          </p:nvSpPr>
          <p:spPr>
            <a:xfrm>
              <a:off x="4876801" y="4018776"/>
              <a:ext cx="155424" cy="2419355"/>
            </a:xfrm>
            <a:prstGeom prst="rect">
              <a:avLst/>
            </a:prstGeom>
            <a:solidFill>
              <a:schemeClr val="tx1">
                <a:lumMod val="95000"/>
                <a:lumOff val="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ight Brace 7"/>
          <p:cNvSpPr/>
          <p:nvPr/>
        </p:nvSpPr>
        <p:spPr>
          <a:xfrm rot="5400000">
            <a:off x="1030413" y="5328861"/>
            <a:ext cx="152400" cy="917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99165" y="5981700"/>
            <a:ext cx="851452" cy="646331"/>
          </a:xfrm>
          <a:prstGeom prst="rect">
            <a:avLst/>
          </a:prstGeom>
          <a:noFill/>
        </p:spPr>
        <p:txBody>
          <a:bodyPr wrap="none" rtlCol="0">
            <a:spAutoFit/>
          </a:bodyPr>
          <a:lstStyle/>
          <a:p>
            <a:r>
              <a:rPr lang="en-US" dirty="0" smtClean="0"/>
              <a:t>10-fold</a:t>
            </a:r>
          </a:p>
          <a:p>
            <a:r>
              <a:rPr lang="en-US" dirty="0" smtClean="0"/>
              <a:t>range</a:t>
            </a:r>
            <a:endParaRPr lang="en-US" dirty="0"/>
          </a:p>
        </p:txBody>
      </p:sp>
      <p:sp>
        <p:nvSpPr>
          <p:cNvPr id="17" name="Right Brace 16"/>
          <p:cNvSpPr/>
          <p:nvPr/>
        </p:nvSpPr>
        <p:spPr>
          <a:xfrm rot="5400000">
            <a:off x="2236248" y="5330230"/>
            <a:ext cx="152400" cy="917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905000" y="5983069"/>
            <a:ext cx="851452" cy="646331"/>
          </a:xfrm>
          <a:prstGeom prst="rect">
            <a:avLst/>
          </a:prstGeom>
          <a:noFill/>
        </p:spPr>
        <p:txBody>
          <a:bodyPr wrap="none" rtlCol="0">
            <a:spAutoFit/>
          </a:bodyPr>
          <a:lstStyle/>
          <a:p>
            <a:r>
              <a:rPr lang="en-US" dirty="0" smtClean="0"/>
              <a:t>10-fold</a:t>
            </a:r>
          </a:p>
          <a:p>
            <a:r>
              <a:rPr lang="en-US" dirty="0" smtClean="0"/>
              <a:t>range</a:t>
            </a:r>
            <a:endParaRPr lang="en-US" dirty="0"/>
          </a:p>
        </p:txBody>
      </p:sp>
      <p:sp>
        <p:nvSpPr>
          <p:cNvPr id="22" name="Right Brace 21"/>
          <p:cNvSpPr/>
          <p:nvPr/>
        </p:nvSpPr>
        <p:spPr>
          <a:xfrm rot="5400000">
            <a:off x="3478471" y="5328861"/>
            <a:ext cx="152400" cy="917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3147223" y="5981700"/>
            <a:ext cx="851452" cy="646331"/>
          </a:xfrm>
          <a:prstGeom prst="rect">
            <a:avLst/>
          </a:prstGeom>
          <a:noFill/>
        </p:spPr>
        <p:txBody>
          <a:bodyPr wrap="none" rtlCol="0">
            <a:spAutoFit/>
          </a:bodyPr>
          <a:lstStyle/>
          <a:p>
            <a:r>
              <a:rPr lang="en-US" dirty="0" smtClean="0"/>
              <a:t>10-fold</a:t>
            </a:r>
          </a:p>
          <a:p>
            <a:r>
              <a:rPr lang="en-US" dirty="0" smtClean="0"/>
              <a:t>range</a:t>
            </a:r>
            <a:endParaRPr lang="en-US" dirty="0"/>
          </a:p>
        </p:txBody>
      </p:sp>
      <p:sp>
        <p:nvSpPr>
          <p:cNvPr id="26" name="Right Brace 25"/>
          <p:cNvSpPr/>
          <p:nvPr/>
        </p:nvSpPr>
        <p:spPr>
          <a:xfrm rot="5400000">
            <a:off x="4980387" y="5353386"/>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4709042" y="5946322"/>
            <a:ext cx="771365" cy="646331"/>
          </a:xfrm>
          <a:prstGeom prst="rect">
            <a:avLst/>
          </a:prstGeom>
          <a:noFill/>
        </p:spPr>
        <p:txBody>
          <a:bodyPr wrap="none" rtlCol="0">
            <a:spAutoFit/>
          </a:bodyPr>
          <a:lstStyle/>
          <a:p>
            <a:r>
              <a:rPr lang="en-US" dirty="0" smtClean="0"/>
              <a:t>400Hz</a:t>
            </a:r>
          </a:p>
          <a:p>
            <a:r>
              <a:rPr lang="en-US" dirty="0" smtClean="0"/>
              <a:t>range</a:t>
            </a:r>
            <a:endParaRPr lang="en-US" dirty="0"/>
          </a:p>
        </p:txBody>
      </p:sp>
      <p:sp>
        <p:nvSpPr>
          <p:cNvPr id="28" name="Right Brace 27"/>
          <p:cNvSpPr/>
          <p:nvPr/>
        </p:nvSpPr>
        <p:spPr>
          <a:xfrm rot="5400000">
            <a:off x="5825669" y="5360012"/>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5554324" y="5952948"/>
            <a:ext cx="771365" cy="646331"/>
          </a:xfrm>
          <a:prstGeom prst="rect">
            <a:avLst/>
          </a:prstGeom>
          <a:noFill/>
        </p:spPr>
        <p:txBody>
          <a:bodyPr wrap="none" rtlCol="0">
            <a:spAutoFit/>
          </a:bodyPr>
          <a:lstStyle/>
          <a:p>
            <a:r>
              <a:rPr lang="en-US" dirty="0" smtClean="0"/>
              <a:t>400Hz</a:t>
            </a:r>
          </a:p>
          <a:p>
            <a:r>
              <a:rPr lang="en-US" dirty="0" smtClean="0"/>
              <a:t>range</a:t>
            </a:r>
            <a:endParaRPr lang="en-US" dirty="0"/>
          </a:p>
        </p:txBody>
      </p:sp>
      <p:sp>
        <p:nvSpPr>
          <p:cNvPr id="30" name="Right Brace 29"/>
          <p:cNvSpPr/>
          <p:nvPr/>
        </p:nvSpPr>
        <p:spPr>
          <a:xfrm rot="5400000">
            <a:off x="6657080" y="5353386"/>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6385735" y="5946322"/>
            <a:ext cx="771365" cy="646331"/>
          </a:xfrm>
          <a:prstGeom prst="rect">
            <a:avLst/>
          </a:prstGeom>
          <a:noFill/>
        </p:spPr>
        <p:txBody>
          <a:bodyPr wrap="none" rtlCol="0">
            <a:spAutoFit/>
          </a:bodyPr>
          <a:lstStyle/>
          <a:p>
            <a:r>
              <a:rPr lang="en-US" dirty="0" smtClean="0"/>
              <a:t>400Hz</a:t>
            </a:r>
          </a:p>
          <a:p>
            <a:r>
              <a:rPr lang="en-US" dirty="0" smtClean="0"/>
              <a:t>range</a:t>
            </a:r>
            <a:endParaRPr lang="en-US" dirty="0"/>
          </a:p>
        </p:txBody>
      </p:sp>
      <p:sp>
        <p:nvSpPr>
          <p:cNvPr id="32" name="Right Brace 31"/>
          <p:cNvSpPr/>
          <p:nvPr/>
        </p:nvSpPr>
        <p:spPr>
          <a:xfrm rot="5400000">
            <a:off x="7479821" y="5354693"/>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7208476" y="5947629"/>
            <a:ext cx="771365" cy="646331"/>
          </a:xfrm>
          <a:prstGeom prst="rect">
            <a:avLst/>
          </a:prstGeom>
          <a:noFill/>
        </p:spPr>
        <p:txBody>
          <a:bodyPr wrap="none" rtlCol="0">
            <a:spAutoFit/>
          </a:bodyPr>
          <a:lstStyle/>
          <a:p>
            <a:r>
              <a:rPr lang="en-US" dirty="0" smtClean="0"/>
              <a:t>400Hz</a:t>
            </a:r>
          </a:p>
          <a:p>
            <a:r>
              <a:rPr lang="en-US" dirty="0" smtClean="0"/>
              <a:t>range</a:t>
            </a:r>
            <a:endParaRPr lang="en-US" dirty="0"/>
          </a:p>
        </p:txBody>
      </p:sp>
    </p:spTree>
    <p:extLst>
      <p:ext uri="{BB962C8B-B14F-4D97-AF65-F5344CB8AC3E}">
        <p14:creationId xmlns:p14="http://schemas.microsoft.com/office/powerpoint/2010/main" val="1499039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991" y="1358460"/>
            <a:ext cx="8345355" cy="5175586"/>
          </a:xfrm>
          <a:prstGeom prst="rect">
            <a:avLst/>
          </a:prstGeom>
        </p:spPr>
      </p:pic>
      <p:sp>
        <p:nvSpPr>
          <p:cNvPr id="2" name="Title 1"/>
          <p:cNvSpPr>
            <a:spLocks noGrp="1"/>
          </p:cNvSpPr>
          <p:nvPr>
            <p:ph type="title"/>
          </p:nvPr>
        </p:nvSpPr>
        <p:spPr>
          <a:xfrm>
            <a:off x="304800" y="166343"/>
            <a:ext cx="8610600" cy="1325563"/>
          </a:xfrm>
        </p:spPr>
        <p:txBody>
          <a:bodyPr>
            <a:normAutofit fontScale="90000"/>
          </a:bodyPr>
          <a:lstStyle/>
          <a:p>
            <a:r>
              <a:rPr lang="en-US" sz="3600" dirty="0" smtClean="0"/>
              <a:t>Noise has a lot of low frequencies (slow wiggles). Can remove them with “high-pass” filter.</a:t>
            </a:r>
            <a:endParaRPr lang="en-US" sz="3600" dirty="0"/>
          </a:p>
        </p:txBody>
      </p:sp>
      <p:sp>
        <p:nvSpPr>
          <p:cNvPr id="4" name="TextBox 3"/>
          <p:cNvSpPr txBox="1"/>
          <p:nvPr/>
        </p:nvSpPr>
        <p:spPr>
          <a:xfrm>
            <a:off x="2060028" y="3917637"/>
            <a:ext cx="767133" cy="369332"/>
          </a:xfrm>
          <a:prstGeom prst="rect">
            <a:avLst/>
          </a:prstGeom>
          <a:noFill/>
        </p:spPr>
        <p:txBody>
          <a:bodyPr wrap="none" rtlCol="0">
            <a:spAutoFit/>
          </a:bodyPr>
          <a:lstStyle/>
          <a:p>
            <a:r>
              <a:rPr lang="en-US" dirty="0" smtClean="0">
                <a:solidFill>
                  <a:srgbClr val="FF0000"/>
                </a:solidFill>
              </a:rPr>
              <a:t>Spikes</a:t>
            </a:r>
            <a:endParaRPr lang="en-US" dirty="0">
              <a:solidFill>
                <a:srgbClr val="FF0000"/>
              </a:solidFill>
            </a:endParaRPr>
          </a:p>
        </p:txBody>
      </p:sp>
      <p:sp>
        <p:nvSpPr>
          <p:cNvPr id="8" name="Rectangle 7"/>
          <p:cNvSpPr/>
          <p:nvPr/>
        </p:nvSpPr>
        <p:spPr>
          <a:xfrm>
            <a:off x="1891890" y="1809654"/>
            <a:ext cx="2592255" cy="4175295"/>
          </a:xfrm>
          <a:prstGeom prst="rect">
            <a:avLst/>
          </a:prstGeom>
          <a:solidFill>
            <a:schemeClr val="tx1">
              <a:lumMod val="95000"/>
              <a:lumOff val="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91891" y="1689564"/>
            <a:ext cx="1295035" cy="369332"/>
          </a:xfrm>
          <a:prstGeom prst="rect">
            <a:avLst/>
          </a:prstGeom>
          <a:noFill/>
        </p:spPr>
        <p:txBody>
          <a:bodyPr wrap="none" rtlCol="0">
            <a:spAutoFit/>
          </a:bodyPr>
          <a:lstStyle/>
          <a:p>
            <a:r>
              <a:rPr lang="en-US" dirty="0" smtClean="0">
                <a:solidFill>
                  <a:schemeClr val="accent1">
                    <a:lumMod val="75000"/>
                  </a:schemeClr>
                </a:solidFill>
              </a:rPr>
              <a:t>Background</a:t>
            </a:r>
            <a:endParaRPr lang="en-US" dirty="0">
              <a:solidFill>
                <a:schemeClr val="accent1">
                  <a:lumMod val="75000"/>
                </a:schemeClr>
              </a:solidFill>
            </a:endParaRPr>
          </a:p>
        </p:txBody>
      </p:sp>
      <p:sp>
        <p:nvSpPr>
          <p:cNvPr id="6" name="TextBox 5"/>
          <p:cNvSpPr txBox="1"/>
          <p:nvPr/>
        </p:nvSpPr>
        <p:spPr>
          <a:xfrm>
            <a:off x="2063341" y="4488605"/>
            <a:ext cx="1905000" cy="1477328"/>
          </a:xfrm>
          <a:prstGeom prst="rect">
            <a:avLst/>
          </a:prstGeom>
          <a:noFill/>
        </p:spPr>
        <p:txBody>
          <a:bodyPr wrap="square" rtlCol="0">
            <a:spAutoFit/>
          </a:bodyPr>
          <a:lstStyle/>
          <a:p>
            <a:r>
              <a:rPr lang="en-US" dirty="0" smtClean="0"/>
              <a:t>Removing low frequencies will get rid of a LOT of background, but much less signal</a:t>
            </a:r>
            <a:endParaRPr lang="en-US" dirty="0"/>
          </a:p>
        </p:txBody>
      </p:sp>
    </p:spTree>
    <p:extLst>
      <p:ext uri="{BB962C8B-B14F-4D97-AF65-F5344CB8AC3E}">
        <p14:creationId xmlns:p14="http://schemas.microsoft.com/office/powerpoint/2010/main" val="390741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a:t>
            </a:r>
            <a:r>
              <a:rPr lang="en-US" dirty="0" smtClean="0"/>
              <a:t> </a:t>
            </a:r>
            <a:r>
              <a:rPr lang="en-US" dirty="0" smtClean="0"/>
              <a:t>note about Python function arguments:</a:t>
            </a:r>
            <a:endParaRPr lang="en-US" dirty="0"/>
          </a:p>
        </p:txBody>
      </p:sp>
      <p:pic>
        <p:nvPicPr>
          <p:cNvPr id="4" name="Picture 3"/>
          <p:cNvPicPr>
            <a:picLocks noChangeAspect="1"/>
          </p:cNvPicPr>
          <p:nvPr/>
        </p:nvPicPr>
        <p:blipFill rotWithShape="1">
          <a:blip r:embed="rId2"/>
          <a:srcRect b="24410"/>
          <a:stretch/>
        </p:blipFill>
        <p:spPr>
          <a:xfrm>
            <a:off x="1257300" y="2019300"/>
            <a:ext cx="6438900" cy="4345709"/>
          </a:xfrm>
          <a:prstGeom prst="rect">
            <a:avLst/>
          </a:prstGeom>
        </p:spPr>
      </p:pic>
      <p:sp>
        <p:nvSpPr>
          <p:cNvPr id="3" name="Rounded Rectangle 2"/>
          <p:cNvSpPr/>
          <p:nvPr/>
        </p:nvSpPr>
        <p:spPr>
          <a:xfrm>
            <a:off x="2971800" y="3581400"/>
            <a:ext cx="4648200"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74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22"/>
            <a:ext cx="8839200" cy="1325563"/>
          </a:xfrm>
        </p:spPr>
        <p:txBody>
          <a:bodyPr>
            <a:normAutofit fontScale="90000"/>
          </a:bodyPr>
          <a:lstStyle/>
          <a:p>
            <a:r>
              <a:rPr lang="en-US" dirty="0" smtClean="0"/>
              <a:t>Filters are never perfect. There is “transition” from “pass” to “stop” bands</a:t>
            </a:r>
            <a:endParaRPr lang="en-US" dirty="0"/>
          </a:p>
        </p:txBody>
      </p:sp>
      <p:sp>
        <p:nvSpPr>
          <p:cNvPr id="3" name="Content Placeholder 2"/>
          <p:cNvSpPr>
            <a:spLocks noGrp="1"/>
          </p:cNvSpPr>
          <p:nvPr>
            <p:ph idx="1"/>
          </p:nvPr>
        </p:nvSpPr>
        <p:spPr>
          <a:xfrm>
            <a:off x="618772" y="4871897"/>
            <a:ext cx="8271228" cy="1986103"/>
          </a:xfrm>
        </p:spPr>
        <p:txBody>
          <a:bodyPr>
            <a:normAutofit/>
          </a:bodyPr>
          <a:lstStyle/>
          <a:p>
            <a:r>
              <a:rPr lang="en-US" dirty="0" smtClean="0"/>
              <a:t>Output in the stop band is lower, but not zero.</a:t>
            </a:r>
          </a:p>
          <a:p>
            <a:endParaRPr lang="en-US" dirty="0" smtClean="0"/>
          </a:p>
        </p:txBody>
      </p:sp>
      <p:grpSp>
        <p:nvGrpSpPr>
          <p:cNvPr id="6" name="Group 5"/>
          <p:cNvGrpSpPr/>
          <p:nvPr/>
        </p:nvGrpSpPr>
        <p:grpSpPr>
          <a:xfrm>
            <a:off x="1676400" y="1341085"/>
            <a:ext cx="5222262" cy="3530812"/>
            <a:chOff x="1714500" y="1015003"/>
            <a:chExt cx="5486400" cy="3709397"/>
          </a:xfrm>
        </p:grpSpPr>
        <p:pic>
          <p:nvPicPr>
            <p:cNvPr id="1026" name="Picture 2" descr="low pass filter bode plot"/>
            <p:cNvPicPr>
              <a:picLocks noChangeAspect="1" noChangeArrowheads="1"/>
            </p:cNvPicPr>
            <p:nvPr/>
          </p:nvPicPr>
          <p:blipFill rotWithShape="1">
            <a:blip r:embed="rId2">
              <a:extLst>
                <a:ext uri="{28A0092B-C50C-407E-A947-70E740481C1C}">
                  <a14:useLocalDpi xmlns:a14="http://schemas.microsoft.com/office/drawing/2010/main" val="0"/>
                </a:ext>
              </a:extLst>
            </a:blip>
            <a:srcRect b="34884"/>
            <a:stretch/>
          </p:blipFill>
          <p:spPr bwMode="auto">
            <a:xfrm>
              <a:off x="1714500" y="1015003"/>
              <a:ext cx="5486400" cy="36735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43100" y="4229100"/>
              <a:ext cx="261902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333500" y="1257300"/>
            <a:ext cx="59055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72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22"/>
            <a:ext cx="8839200" cy="1325563"/>
          </a:xfrm>
        </p:spPr>
        <p:txBody>
          <a:bodyPr>
            <a:normAutofit/>
          </a:bodyPr>
          <a:lstStyle/>
          <a:p>
            <a:r>
              <a:rPr lang="en-US" dirty="0" smtClean="0"/>
              <a:t>Note the “decibel” notation:</a:t>
            </a:r>
            <a:endParaRPr lang="en-US" dirty="0"/>
          </a:p>
        </p:txBody>
      </p:sp>
      <p:sp>
        <p:nvSpPr>
          <p:cNvPr id="3" name="Content Placeholder 2"/>
          <p:cNvSpPr>
            <a:spLocks noGrp="1"/>
          </p:cNvSpPr>
          <p:nvPr>
            <p:ph idx="1"/>
          </p:nvPr>
        </p:nvSpPr>
        <p:spPr>
          <a:xfrm>
            <a:off x="618772" y="4871897"/>
            <a:ext cx="8271228" cy="1795603"/>
          </a:xfrm>
        </p:spPr>
        <p:txBody>
          <a:bodyPr>
            <a:normAutofit lnSpcReduction="10000"/>
          </a:bodyPr>
          <a:lstStyle/>
          <a:p>
            <a:r>
              <a:rPr lang="en-US" dirty="0" smtClean="0"/>
              <a:t>dB = 20 * log_10.</a:t>
            </a:r>
          </a:p>
          <a:p>
            <a:r>
              <a:rPr lang="en-US" dirty="0" smtClean="0"/>
              <a:t>Why 20, and not 10?</a:t>
            </a:r>
          </a:p>
          <a:p>
            <a:r>
              <a:rPr lang="en-US" dirty="0" smtClean="0"/>
              <a:t>Because power = amplitude</a:t>
            </a:r>
            <a:r>
              <a:rPr lang="en-US" baseline="30000" dirty="0" smtClean="0"/>
              <a:t>2</a:t>
            </a:r>
            <a:r>
              <a:rPr lang="en-US" dirty="0" smtClean="0"/>
              <a:t>, so 10x amplitude increase gives 100x power increase.</a:t>
            </a:r>
          </a:p>
          <a:p>
            <a:endParaRPr lang="en-US" dirty="0" smtClean="0"/>
          </a:p>
          <a:p>
            <a:endParaRPr lang="en-US" dirty="0" smtClean="0"/>
          </a:p>
        </p:txBody>
      </p:sp>
      <p:grpSp>
        <p:nvGrpSpPr>
          <p:cNvPr id="6" name="Group 5"/>
          <p:cNvGrpSpPr/>
          <p:nvPr/>
        </p:nvGrpSpPr>
        <p:grpSpPr>
          <a:xfrm>
            <a:off x="1676400" y="1341085"/>
            <a:ext cx="5222262" cy="3530812"/>
            <a:chOff x="1714500" y="1015003"/>
            <a:chExt cx="5486400" cy="3709397"/>
          </a:xfrm>
        </p:grpSpPr>
        <p:pic>
          <p:nvPicPr>
            <p:cNvPr id="1026" name="Picture 2" descr="low pass filter bode plot"/>
            <p:cNvPicPr>
              <a:picLocks noChangeAspect="1" noChangeArrowheads="1"/>
            </p:cNvPicPr>
            <p:nvPr/>
          </p:nvPicPr>
          <p:blipFill rotWithShape="1">
            <a:blip r:embed="rId2">
              <a:extLst>
                <a:ext uri="{28A0092B-C50C-407E-A947-70E740481C1C}">
                  <a14:useLocalDpi xmlns:a14="http://schemas.microsoft.com/office/drawing/2010/main" val="0"/>
                </a:ext>
              </a:extLst>
            </a:blip>
            <a:srcRect b="34884"/>
            <a:stretch/>
          </p:blipFill>
          <p:spPr bwMode="auto">
            <a:xfrm>
              <a:off x="1714500" y="1015003"/>
              <a:ext cx="5486400" cy="36735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43100" y="4229100"/>
              <a:ext cx="261902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333500" y="1257300"/>
            <a:ext cx="59055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828800" y="2667000"/>
            <a:ext cx="6477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9" name="Rounded Rectangle 8"/>
          <p:cNvSpPr/>
          <p:nvPr/>
        </p:nvSpPr>
        <p:spPr>
          <a:xfrm>
            <a:off x="5715000" y="3124200"/>
            <a:ext cx="12573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2140970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22"/>
            <a:ext cx="8839200" cy="1325563"/>
          </a:xfrm>
        </p:spPr>
        <p:txBody>
          <a:bodyPr>
            <a:normAutofit/>
          </a:bodyPr>
          <a:lstStyle/>
          <a:p>
            <a:r>
              <a:rPr lang="en-US" dirty="0" smtClean="0"/>
              <a:t>3dB is the “half power” point:</a:t>
            </a:r>
            <a:endParaRPr lang="en-US" dirty="0"/>
          </a:p>
        </p:txBody>
      </p:sp>
      <p:sp>
        <p:nvSpPr>
          <p:cNvPr id="3" name="Content Placeholder 2"/>
          <p:cNvSpPr>
            <a:spLocks noGrp="1"/>
          </p:cNvSpPr>
          <p:nvPr>
            <p:ph idx="1"/>
          </p:nvPr>
        </p:nvSpPr>
        <p:spPr>
          <a:xfrm>
            <a:off x="618772" y="4871897"/>
            <a:ext cx="8271228" cy="1795603"/>
          </a:xfrm>
        </p:spPr>
        <p:txBody>
          <a:bodyPr>
            <a:normAutofit/>
          </a:bodyPr>
          <a:lstStyle/>
          <a:p>
            <a:r>
              <a:rPr lang="en-US" dirty="0" smtClean="0"/>
              <a:t>This is where amplitude is 70.7% of max.</a:t>
            </a:r>
          </a:p>
          <a:p>
            <a:r>
              <a:rPr lang="en-US" dirty="0" smtClean="0"/>
              <a:t>20 * log(0.707) = -3.01</a:t>
            </a:r>
          </a:p>
          <a:p>
            <a:r>
              <a:rPr lang="en-US" dirty="0" smtClean="0"/>
              <a:t>Power = amplitude</a:t>
            </a:r>
            <a:r>
              <a:rPr lang="en-US" baseline="30000" dirty="0" smtClean="0"/>
              <a:t>2</a:t>
            </a:r>
            <a:r>
              <a:rPr lang="en-US" dirty="0" smtClean="0"/>
              <a:t>, and (0.707)</a:t>
            </a:r>
            <a:r>
              <a:rPr lang="en-US" baseline="30000" dirty="0" smtClean="0"/>
              <a:t>2</a:t>
            </a:r>
            <a:r>
              <a:rPr lang="en-US" dirty="0" smtClean="0"/>
              <a:t> = 0.5</a:t>
            </a:r>
          </a:p>
          <a:p>
            <a:endParaRPr lang="en-US" dirty="0" smtClean="0"/>
          </a:p>
          <a:p>
            <a:endParaRPr lang="en-US" dirty="0" smtClean="0"/>
          </a:p>
        </p:txBody>
      </p:sp>
      <p:grpSp>
        <p:nvGrpSpPr>
          <p:cNvPr id="6" name="Group 5"/>
          <p:cNvGrpSpPr/>
          <p:nvPr/>
        </p:nvGrpSpPr>
        <p:grpSpPr>
          <a:xfrm>
            <a:off x="1676400" y="1341085"/>
            <a:ext cx="5222262" cy="3530812"/>
            <a:chOff x="1714500" y="1015003"/>
            <a:chExt cx="5486400" cy="3709397"/>
          </a:xfrm>
        </p:grpSpPr>
        <p:pic>
          <p:nvPicPr>
            <p:cNvPr id="1026" name="Picture 2" descr="low pass filter bode plot"/>
            <p:cNvPicPr>
              <a:picLocks noChangeAspect="1" noChangeArrowheads="1"/>
            </p:cNvPicPr>
            <p:nvPr/>
          </p:nvPicPr>
          <p:blipFill rotWithShape="1">
            <a:blip r:embed="rId2">
              <a:extLst>
                <a:ext uri="{28A0092B-C50C-407E-A947-70E740481C1C}">
                  <a14:useLocalDpi xmlns:a14="http://schemas.microsoft.com/office/drawing/2010/main" val="0"/>
                </a:ext>
              </a:extLst>
            </a:blip>
            <a:srcRect b="34884"/>
            <a:stretch/>
          </p:blipFill>
          <p:spPr bwMode="auto">
            <a:xfrm>
              <a:off x="1714500" y="1015003"/>
              <a:ext cx="5486400" cy="36735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43100" y="4229100"/>
              <a:ext cx="261902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333500" y="1257300"/>
            <a:ext cx="59055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828800" y="2667000"/>
            <a:ext cx="6477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9" name="Rounded Rectangle 8"/>
          <p:cNvSpPr/>
          <p:nvPr/>
        </p:nvSpPr>
        <p:spPr>
          <a:xfrm>
            <a:off x="5715000" y="3124200"/>
            <a:ext cx="12573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3453833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72" y="15522"/>
            <a:ext cx="7886700" cy="1325563"/>
          </a:xfrm>
        </p:spPr>
        <p:txBody>
          <a:bodyPr/>
          <a:lstStyle/>
          <a:p>
            <a:r>
              <a:rPr lang="en-US" dirty="0" smtClean="0"/>
              <a:t>Other standard filter types</a:t>
            </a:r>
            <a:endParaRPr lang="en-US" dirty="0"/>
          </a:p>
        </p:txBody>
      </p:sp>
      <p:sp>
        <p:nvSpPr>
          <p:cNvPr id="3" name="Content Placeholder 2"/>
          <p:cNvSpPr>
            <a:spLocks noGrp="1"/>
          </p:cNvSpPr>
          <p:nvPr>
            <p:ph idx="1"/>
          </p:nvPr>
        </p:nvSpPr>
        <p:spPr>
          <a:xfrm>
            <a:off x="644172" y="4386403"/>
            <a:ext cx="7871178" cy="2209800"/>
          </a:xfrm>
        </p:spPr>
        <p:txBody>
          <a:bodyPr>
            <a:normAutofit lnSpcReduction="10000"/>
          </a:bodyPr>
          <a:lstStyle/>
          <a:p>
            <a:r>
              <a:rPr lang="en-US" dirty="0" smtClean="0"/>
              <a:t>Any shape is possible, e.g. multiple pass bands, or arbitrary shapes.</a:t>
            </a:r>
          </a:p>
          <a:p>
            <a:endParaRPr lang="en-US" dirty="0" smtClean="0"/>
          </a:p>
          <a:p>
            <a:r>
              <a:rPr lang="en-US" dirty="0" smtClean="0"/>
              <a:t>“Roll-off” rate varies with filter type - can be shallow or steep.</a:t>
            </a:r>
          </a:p>
        </p:txBody>
      </p:sp>
      <p:pic>
        <p:nvPicPr>
          <p:cNvPr id="5" name="Picture 4"/>
          <p:cNvPicPr>
            <a:picLocks noChangeAspect="1"/>
          </p:cNvPicPr>
          <p:nvPr/>
        </p:nvPicPr>
        <p:blipFill rotWithShape="1">
          <a:blip r:embed="rId2"/>
          <a:srcRect b="48173"/>
          <a:stretch/>
        </p:blipFill>
        <p:spPr>
          <a:xfrm>
            <a:off x="494153" y="1574378"/>
            <a:ext cx="8171216" cy="2554528"/>
          </a:xfrm>
          <a:prstGeom prst="rect">
            <a:avLst/>
          </a:prstGeom>
        </p:spPr>
      </p:pic>
    </p:spTree>
    <p:extLst>
      <p:ext uri="{BB962C8B-B14F-4D97-AF65-F5344CB8AC3E}">
        <p14:creationId xmlns:p14="http://schemas.microsoft.com/office/powerpoint/2010/main" val="3186411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4" r="7500" b="6290"/>
          <a:stretch/>
        </p:blipFill>
        <p:spPr>
          <a:xfrm>
            <a:off x="457200" y="1752600"/>
            <a:ext cx="8343900" cy="5143500"/>
          </a:xfrm>
          <a:prstGeom prst="rect">
            <a:avLst/>
          </a:prstGeom>
        </p:spPr>
      </p:pic>
      <p:sp>
        <p:nvSpPr>
          <p:cNvPr id="2" name="Title 1"/>
          <p:cNvSpPr>
            <a:spLocks noGrp="1"/>
          </p:cNvSpPr>
          <p:nvPr>
            <p:ph type="title"/>
          </p:nvPr>
        </p:nvSpPr>
        <p:spPr>
          <a:xfrm>
            <a:off x="647700" y="1"/>
            <a:ext cx="7886700" cy="762000"/>
          </a:xfrm>
        </p:spPr>
        <p:txBody>
          <a:bodyPr/>
          <a:lstStyle/>
          <a:p>
            <a:r>
              <a:rPr lang="en-US" dirty="0" smtClean="0"/>
              <a:t>Before vs after:</a:t>
            </a:r>
            <a:endParaRPr lang="en-US" dirty="0"/>
          </a:p>
        </p:txBody>
      </p:sp>
      <p:cxnSp>
        <p:nvCxnSpPr>
          <p:cNvPr id="4" name="Straight Connector 3"/>
          <p:cNvCxnSpPr/>
          <p:nvPr/>
        </p:nvCxnSpPr>
        <p:spPr>
          <a:xfrm>
            <a:off x="914400" y="5715000"/>
            <a:ext cx="7696200" cy="381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54627" y="914400"/>
            <a:ext cx="7077579" cy="646331"/>
          </a:xfrm>
          <a:prstGeom prst="rect">
            <a:avLst/>
          </a:prstGeom>
        </p:spPr>
        <p:txBody>
          <a:bodyPr wrap="none">
            <a:spAutoFit/>
          </a:bodyPr>
          <a:lstStyle/>
          <a:p>
            <a:r>
              <a:rPr lang="en-US" dirty="0">
                <a:solidFill>
                  <a:srgbClr val="00B0F0"/>
                </a:solidFill>
                <a:latin typeface="Courier New" panose="02070309020205020404" pitchFamily="49" charset="0"/>
                <a:cs typeface="Courier New" panose="02070309020205020404" pitchFamily="49" charset="0"/>
              </a:rPr>
              <a:t>w</a:t>
            </a:r>
            <a:r>
              <a:rPr lang="en-US" dirty="0">
                <a:latin typeface="Courier New" panose="02070309020205020404" pitchFamily="49" charset="0"/>
                <a:cs typeface="Courier New" panose="02070309020205020404" pitchFamily="49" charset="0"/>
              </a:rPr>
              <a:t> = fir1(</a:t>
            </a:r>
            <a:r>
              <a:rPr lang="en-US" dirty="0">
                <a:solidFill>
                  <a:srgbClr val="FF0000"/>
                </a:solidFill>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cutoff_frequency</a:t>
            </a:r>
            <a:r>
              <a:rPr lang="en-US" dirty="0">
                <a:latin typeface="Courier New" panose="02070309020205020404" pitchFamily="49" charset="0"/>
                <a:cs typeface="Courier New" panose="02070309020205020404" pitchFamily="49" charset="0"/>
              </a:rPr>
              <a:t>*2/</a:t>
            </a:r>
            <a:r>
              <a:rPr lang="en-US" dirty="0" err="1">
                <a:latin typeface="Courier New" panose="02070309020205020404" pitchFamily="49" charset="0"/>
                <a:cs typeface="Courier New" panose="02070309020205020404" pitchFamily="49" charset="0"/>
              </a:rPr>
              <a:t>sampleRate</a:t>
            </a: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‘high’</a:t>
            </a:r>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output </a:t>
            </a:r>
            <a:r>
              <a:rPr lang="en-US" dirty="0">
                <a:latin typeface="Courier New" panose="02070309020205020404" pitchFamily="49" charset="0"/>
                <a:cs typeface="Courier New" panose="02070309020205020404" pitchFamily="49" charset="0"/>
              </a:rPr>
              <a:t>= conv(</a:t>
            </a:r>
            <a:r>
              <a:rPr lang="en-US" dirty="0" err="1">
                <a:latin typeface="Courier New" panose="02070309020205020404" pitchFamily="49" charset="0"/>
                <a:cs typeface="Courier New" panose="02070309020205020404" pitchFamily="49" charset="0"/>
              </a:rPr>
              <a:t>input_signal</a:t>
            </a:r>
            <a:r>
              <a:rPr lang="en-US" dirty="0">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w</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77308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209510" y="2552700"/>
            <a:ext cx="4705390" cy="3529477"/>
          </a:xfrm>
          <a:prstGeom prst="rect">
            <a:avLst/>
          </a:prstGeom>
        </p:spPr>
      </p:pic>
      <p:sp>
        <p:nvSpPr>
          <p:cNvPr id="17" name="Rectangle 16"/>
          <p:cNvSpPr/>
          <p:nvPr/>
        </p:nvSpPr>
        <p:spPr>
          <a:xfrm>
            <a:off x="1767855" y="2552700"/>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81000" y="5747333"/>
            <a:ext cx="114300" cy="2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5884" r="5469" b="3627"/>
          <a:stretch/>
        </p:blipFill>
        <p:spPr>
          <a:xfrm>
            <a:off x="4571999" y="2593936"/>
            <a:ext cx="4152901" cy="3387764"/>
          </a:xfrm>
          <a:prstGeom prst="rect">
            <a:avLst/>
          </a:prstGeom>
        </p:spPr>
      </p:pic>
      <p:sp>
        <p:nvSpPr>
          <p:cNvPr id="2" name="Title 1"/>
          <p:cNvSpPr>
            <a:spLocks noGrp="1"/>
          </p:cNvSpPr>
          <p:nvPr>
            <p:ph type="title"/>
          </p:nvPr>
        </p:nvSpPr>
        <p:spPr>
          <a:xfrm>
            <a:off x="414870" y="144063"/>
            <a:ext cx="7886700" cy="1325563"/>
          </a:xfrm>
        </p:spPr>
        <p:txBody>
          <a:bodyPr/>
          <a:lstStyle/>
          <a:p>
            <a:r>
              <a:rPr lang="en-US" dirty="0" smtClean="0"/>
              <a:t>Voltage histograms</a:t>
            </a:r>
            <a:endParaRPr lang="en-US" dirty="0"/>
          </a:p>
        </p:txBody>
      </p:sp>
      <p:sp>
        <p:nvSpPr>
          <p:cNvPr id="5" name="TextBox 4"/>
          <p:cNvSpPr txBox="1"/>
          <p:nvPr/>
        </p:nvSpPr>
        <p:spPr>
          <a:xfrm>
            <a:off x="4931699" y="4241891"/>
            <a:ext cx="1269963" cy="369332"/>
          </a:xfrm>
          <a:prstGeom prst="rect">
            <a:avLst/>
          </a:prstGeom>
          <a:noFill/>
        </p:spPr>
        <p:txBody>
          <a:bodyPr wrap="none" rtlCol="0">
            <a:spAutoFit/>
          </a:bodyPr>
          <a:lstStyle/>
          <a:p>
            <a:r>
              <a:rPr lang="en-US" dirty="0" smtClean="0">
                <a:solidFill>
                  <a:srgbClr val="FF0000"/>
                </a:solidFill>
              </a:rPr>
              <a:t>Spike peaks</a:t>
            </a:r>
            <a:endParaRPr lang="en-US" dirty="0">
              <a:solidFill>
                <a:srgbClr val="FF0000"/>
              </a:solidFill>
            </a:endParaRPr>
          </a:p>
        </p:txBody>
      </p:sp>
      <p:sp>
        <p:nvSpPr>
          <p:cNvPr id="6" name="TextBox 5"/>
          <p:cNvSpPr txBox="1"/>
          <p:nvPr/>
        </p:nvSpPr>
        <p:spPr>
          <a:xfrm>
            <a:off x="6817288" y="2835904"/>
            <a:ext cx="1295035" cy="369332"/>
          </a:xfrm>
          <a:prstGeom prst="rect">
            <a:avLst/>
          </a:prstGeom>
          <a:noFill/>
        </p:spPr>
        <p:txBody>
          <a:bodyPr wrap="none" rtlCol="0">
            <a:spAutoFit/>
          </a:bodyPr>
          <a:lstStyle/>
          <a:p>
            <a:r>
              <a:rPr lang="en-US" dirty="0" smtClean="0"/>
              <a:t>Background</a:t>
            </a:r>
            <a:endParaRPr lang="en-US" dirty="0"/>
          </a:p>
        </p:txBody>
      </p:sp>
      <p:sp>
        <p:nvSpPr>
          <p:cNvPr id="7" name="TextBox 6"/>
          <p:cNvSpPr txBox="1"/>
          <p:nvPr/>
        </p:nvSpPr>
        <p:spPr>
          <a:xfrm>
            <a:off x="2829109" y="3015374"/>
            <a:ext cx="1295035" cy="369332"/>
          </a:xfrm>
          <a:prstGeom prst="rect">
            <a:avLst/>
          </a:prstGeom>
          <a:noFill/>
        </p:spPr>
        <p:txBody>
          <a:bodyPr wrap="none" rtlCol="0">
            <a:spAutoFit/>
          </a:bodyPr>
          <a:lstStyle/>
          <a:p>
            <a:r>
              <a:rPr lang="en-US" dirty="0" smtClean="0"/>
              <a:t>Background</a:t>
            </a:r>
            <a:endParaRPr lang="en-US" dirty="0"/>
          </a:p>
        </p:txBody>
      </p:sp>
      <p:sp>
        <p:nvSpPr>
          <p:cNvPr id="8" name="TextBox 7"/>
          <p:cNvSpPr txBox="1"/>
          <p:nvPr/>
        </p:nvSpPr>
        <p:spPr>
          <a:xfrm>
            <a:off x="1462631" y="5295900"/>
            <a:ext cx="767133" cy="369332"/>
          </a:xfrm>
          <a:prstGeom prst="rect">
            <a:avLst/>
          </a:prstGeom>
          <a:noFill/>
        </p:spPr>
        <p:txBody>
          <a:bodyPr wrap="none" rtlCol="0">
            <a:spAutoFit/>
          </a:bodyPr>
          <a:lstStyle/>
          <a:p>
            <a:r>
              <a:rPr lang="en-US" dirty="0" smtClean="0">
                <a:solidFill>
                  <a:srgbClr val="FF0000"/>
                </a:solidFill>
              </a:rPr>
              <a:t>Spikes</a:t>
            </a:r>
            <a:endParaRPr lang="en-US" dirty="0">
              <a:solidFill>
                <a:srgbClr val="FF0000"/>
              </a:solidFill>
            </a:endParaRPr>
          </a:p>
        </p:txBody>
      </p:sp>
      <p:sp>
        <p:nvSpPr>
          <p:cNvPr id="9" name="TextBox 8"/>
          <p:cNvSpPr txBox="1"/>
          <p:nvPr/>
        </p:nvSpPr>
        <p:spPr>
          <a:xfrm>
            <a:off x="1600200" y="5905500"/>
            <a:ext cx="1451038" cy="369332"/>
          </a:xfrm>
          <a:prstGeom prst="rect">
            <a:avLst/>
          </a:prstGeom>
          <a:noFill/>
        </p:spPr>
        <p:txBody>
          <a:bodyPr wrap="none" rtlCol="0">
            <a:spAutoFit/>
          </a:bodyPr>
          <a:lstStyle/>
          <a:p>
            <a:r>
              <a:rPr lang="en-US" dirty="0" smtClean="0"/>
              <a:t>Voltage (mV)</a:t>
            </a:r>
            <a:endParaRPr lang="en-US" dirty="0"/>
          </a:p>
        </p:txBody>
      </p:sp>
      <p:sp>
        <p:nvSpPr>
          <p:cNvPr id="10" name="TextBox 9"/>
          <p:cNvSpPr txBox="1"/>
          <p:nvPr/>
        </p:nvSpPr>
        <p:spPr>
          <a:xfrm>
            <a:off x="6096000" y="5867400"/>
            <a:ext cx="1398140" cy="369332"/>
          </a:xfrm>
          <a:prstGeom prst="rect">
            <a:avLst/>
          </a:prstGeom>
          <a:noFill/>
        </p:spPr>
        <p:txBody>
          <a:bodyPr wrap="none" rtlCol="0">
            <a:spAutoFit/>
          </a:bodyPr>
          <a:lstStyle/>
          <a:p>
            <a:r>
              <a:rPr lang="en-US" dirty="0" smtClean="0"/>
              <a:t>Voltage (mV)</a:t>
            </a:r>
            <a:endParaRPr lang="en-US" dirty="0"/>
          </a:p>
        </p:txBody>
      </p:sp>
      <p:sp>
        <p:nvSpPr>
          <p:cNvPr id="11" name="TextBox 10"/>
          <p:cNvSpPr txBox="1"/>
          <p:nvPr/>
        </p:nvSpPr>
        <p:spPr>
          <a:xfrm>
            <a:off x="1219200" y="1855515"/>
            <a:ext cx="2356671" cy="523220"/>
          </a:xfrm>
          <a:prstGeom prst="rect">
            <a:avLst/>
          </a:prstGeom>
          <a:noFill/>
        </p:spPr>
        <p:txBody>
          <a:bodyPr wrap="none" rtlCol="0">
            <a:spAutoFit/>
          </a:bodyPr>
          <a:lstStyle/>
          <a:p>
            <a:r>
              <a:rPr lang="en-US" sz="2800" dirty="0" smtClean="0"/>
              <a:t>Before filtering</a:t>
            </a:r>
            <a:endParaRPr lang="en-US" sz="2800" dirty="0"/>
          </a:p>
        </p:txBody>
      </p:sp>
      <p:sp>
        <p:nvSpPr>
          <p:cNvPr id="12" name="TextBox 11"/>
          <p:cNvSpPr txBox="1"/>
          <p:nvPr/>
        </p:nvSpPr>
        <p:spPr>
          <a:xfrm>
            <a:off x="5490308" y="1855515"/>
            <a:ext cx="2134239" cy="523220"/>
          </a:xfrm>
          <a:prstGeom prst="rect">
            <a:avLst/>
          </a:prstGeom>
          <a:noFill/>
        </p:spPr>
        <p:txBody>
          <a:bodyPr wrap="none" rtlCol="0">
            <a:spAutoFit/>
          </a:bodyPr>
          <a:lstStyle/>
          <a:p>
            <a:r>
              <a:rPr lang="en-US" sz="2800" dirty="0" smtClean="0"/>
              <a:t>After filtering</a:t>
            </a:r>
            <a:endParaRPr lang="en-US" sz="2800" dirty="0"/>
          </a:p>
        </p:txBody>
      </p:sp>
      <p:cxnSp>
        <p:nvCxnSpPr>
          <p:cNvPr id="16" name="Straight Connector 15"/>
          <p:cNvCxnSpPr/>
          <p:nvPr/>
        </p:nvCxnSpPr>
        <p:spPr>
          <a:xfrm>
            <a:off x="6210300" y="3138114"/>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24500" y="2593935"/>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57700" y="6221968"/>
            <a:ext cx="1529137" cy="369332"/>
          </a:xfrm>
          <a:prstGeom prst="rect">
            <a:avLst/>
          </a:prstGeom>
          <a:noFill/>
        </p:spPr>
        <p:txBody>
          <a:bodyPr wrap="none" rtlCol="0">
            <a:spAutoFit/>
          </a:bodyPr>
          <a:lstStyle/>
          <a:p>
            <a:r>
              <a:rPr lang="en-US" dirty="0" smtClean="0"/>
              <a:t>False positives</a:t>
            </a:r>
            <a:endParaRPr lang="en-US" dirty="0"/>
          </a:p>
        </p:txBody>
      </p:sp>
      <p:cxnSp>
        <p:nvCxnSpPr>
          <p:cNvPr id="15" name="Straight Arrow Connector 14"/>
          <p:cNvCxnSpPr/>
          <p:nvPr/>
        </p:nvCxnSpPr>
        <p:spPr>
          <a:xfrm flipV="1">
            <a:off x="5524500" y="5529399"/>
            <a:ext cx="521527" cy="7803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4831" y="5905500"/>
            <a:ext cx="1476173" cy="369332"/>
          </a:xfrm>
          <a:prstGeom prst="rect">
            <a:avLst/>
          </a:prstGeom>
          <a:noFill/>
        </p:spPr>
        <p:txBody>
          <a:bodyPr wrap="none" rtlCol="0">
            <a:spAutoFit/>
          </a:bodyPr>
          <a:lstStyle/>
          <a:p>
            <a:r>
              <a:rPr lang="en-US" dirty="0" smtClean="0">
                <a:solidFill>
                  <a:srgbClr val="FF0000"/>
                </a:solidFill>
              </a:rPr>
              <a:t>True positives</a:t>
            </a:r>
            <a:endParaRPr lang="en-US" dirty="0">
              <a:solidFill>
                <a:srgbClr val="FF0000"/>
              </a:solidFill>
            </a:endParaRPr>
          </a:p>
        </p:txBody>
      </p:sp>
      <p:cxnSp>
        <p:nvCxnSpPr>
          <p:cNvPr id="20" name="Straight Arrow Connector 19"/>
          <p:cNvCxnSpPr/>
          <p:nvPr/>
        </p:nvCxnSpPr>
        <p:spPr>
          <a:xfrm flipV="1">
            <a:off x="5153602" y="5211254"/>
            <a:ext cx="521527" cy="780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83099" y="4778488"/>
            <a:ext cx="1593257" cy="369332"/>
          </a:xfrm>
          <a:prstGeom prst="rect">
            <a:avLst/>
          </a:prstGeom>
          <a:noFill/>
        </p:spPr>
        <p:txBody>
          <a:bodyPr wrap="none" rtlCol="0">
            <a:spAutoFit/>
          </a:bodyPr>
          <a:lstStyle/>
          <a:p>
            <a:r>
              <a:rPr lang="en-US" dirty="0" smtClean="0">
                <a:solidFill>
                  <a:srgbClr val="FF7C80"/>
                </a:solidFill>
              </a:rPr>
              <a:t>False negatives</a:t>
            </a:r>
            <a:endParaRPr lang="en-US" dirty="0">
              <a:solidFill>
                <a:srgbClr val="FF7C80"/>
              </a:solidFill>
            </a:endParaRPr>
          </a:p>
        </p:txBody>
      </p:sp>
      <p:cxnSp>
        <p:nvCxnSpPr>
          <p:cNvPr id="22" name="Straight Arrow Connector 21"/>
          <p:cNvCxnSpPr/>
          <p:nvPr/>
        </p:nvCxnSpPr>
        <p:spPr>
          <a:xfrm flipH="1">
            <a:off x="6324600" y="5051541"/>
            <a:ext cx="314127" cy="244359"/>
          </a:xfrm>
          <a:prstGeom prst="straightConnector1">
            <a:avLst/>
          </a:prstGeom>
          <a:ln w="38100">
            <a:solidFill>
              <a:srgbClr val="FF7C8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451307" y="4469368"/>
            <a:ext cx="1540293" cy="369332"/>
          </a:xfrm>
          <a:prstGeom prst="rect">
            <a:avLst/>
          </a:prstGeom>
          <a:noFill/>
        </p:spPr>
        <p:txBody>
          <a:bodyPr wrap="none" rtlCol="0">
            <a:spAutoFit/>
          </a:bodyPr>
          <a:lstStyle/>
          <a:p>
            <a:r>
              <a:rPr lang="en-US" dirty="0" smtClean="0">
                <a:solidFill>
                  <a:schemeClr val="bg1">
                    <a:lumMod val="50000"/>
                  </a:schemeClr>
                </a:solidFill>
              </a:rPr>
              <a:t>True negatives</a:t>
            </a:r>
            <a:endParaRPr lang="en-US" dirty="0">
              <a:solidFill>
                <a:schemeClr val="bg1">
                  <a:lumMod val="50000"/>
                </a:schemeClr>
              </a:solidFill>
            </a:endParaRPr>
          </a:p>
        </p:txBody>
      </p:sp>
      <p:cxnSp>
        <p:nvCxnSpPr>
          <p:cNvPr id="26" name="Straight Arrow Connector 25"/>
          <p:cNvCxnSpPr/>
          <p:nvPr/>
        </p:nvCxnSpPr>
        <p:spPr>
          <a:xfrm flipH="1">
            <a:off x="7226291" y="4655548"/>
            <a:ext cx="328011" cy="165618"/>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5036209" y="3166960"/>
            <a:ext cx="2055050" cy="369332"/>
          </a:xfrm>
          <a:prstGeom prst="rect">
            <a:avLst/>
          </a:prstGeom>
          <a:noFill/>
        </p:spPr>
        <p:txBody>
          <a:bodyPr wrap="none" rtlCol="0">
            <a:spAutoFit/>
          </a:bodyPr>
          <a:lstStyle/>
          <a:p>
            <a:r>
              <a:rPr lang="en-US" dirty="0" smtClean="0">
                <a:solidFill>
                  <a:schemeClr val="accent5"/>
                </a:solidFill>
              </a:rPr>
              <a:t>Detection threshold</a:t>
            </a:r>
            <a:endParaRPr lang="en-US" dirty="0">
              <a:solidFill>
                <a:schemeClr val="accent5"/>
              </a:solidFill>
            </a:endParaRPr>
          </a:p>
        </p:txBody>
      </p:sp>
    </p:spTree>
    <p:extLst>
      <p:ext uri="{BB962C8B-B14F-4D97-AF65-F5344CB8AC3E}">
        <p14:creationId xmlns:p14="http://schemas.microsoft.com/office/powerpoint/2010/main" val="2768570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4914900" y="2365334"/>
            <a:ext cx="3810000" cy="3458131"/>
            <a:chOff x="4914900" y="2365334"/>
            <a:chExt cx="3810000" cy="3458131"/>
          </a:xfrm>
        </p:grpSpPr>
        <p:pic>
          <p:nvPicPr>
            <p:cNvPr id="30" name="Picture 29"/>
            <p:cNvPicPr>
              <a:picLocks noChangeAspect="1"/>
            </p:cNvPicPr>
            <p:nvPr/>
          </p:nvPicPr>
          <p:blipFill rotWithShape="1">
            <a:blip r:embed="rId3"/>
            <a:srcRect l="4424" r="7084"/>
            <a:stretch/>
          </p:blipFill>
          <p:spPr>
            <a:xfrm>
              <a:off x="4914900" y="2593936"/>
              <a:ext cx="3810000" cy="3229529"/>
            </a:xfrm>
            <a:prstGeom prst="rect">
              <a:avLst/>
            </a:prstGeom>
          </p:spPr>
        </p:pic>
        <p:sp>
          <p:nvSpPr>
            <p:cNvPr id="34" name="Rectangle 33"/>
            <p:cNvSpPr/>
            <p:nvPr/>
          </p:nvSpPr>
          <p:spPr>
            <a:xfrm>
              <a:off x="5939715" y="2365334"/>
              <a:ext cx="1946985" cy="454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61180" y="190500"/>
            <a:ext cx="7506520" cy="1325563"/>
          </a:xfrm>
        </p:spPr>
        <p:txBody>
          <a:bodyPr>
            <a:normAutofit/>
          </a:bodyPr>
          <a:lstStyle/>
          <a:p>
            <a:r>
              <a:rPr lang="en-US" dirty="0" smtClean="0"/>
              <a:t>Log vs linear plots.</a:t>
            </a:r>
            <a:br>
              <a:rPr lang="en-US" dirty="0" smtClean="0"/>
            </a:br>
            <a:r>
              <a:rPr lang="en-US" dirty="0" smtClean="0"/>
              <a:t>&gt;99.99% separation</a:t>
            </a:r>
            <a:endParaRPr lang="en-US" dirty="0"/>
          </a:p>
        </p:txBody>
      </p:sp>
      <p:sp>
        <p:nvSpPr>
          <p:cNvPr id="17" name="Rectangle 16"/>
          <p:cNvSpPr/>
          <p:nvPr/>
        </p:nvSpPr>
        <p:spPr>
          <a:xfrm>
            <a:off x="1577531" y="2593936"/>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76200" y="2365334"/>
            <a:ext cx="4686300" cy="3997365"/>
            <a:chOff x="3974831" y="2593935"/>
            <a:chExt cx="4686300" cy="3997365"/>
          </a:xfrm>
        </p:grpSpPr>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r="6830"/>
            <a:stretch/>
          </p:blipFill>
          <p:spPr>
            <a:xfrm>
              <a:off x="4296355" y="2593936"/>
              <a:ext cx="4364776" cy="3515288"/>
            </a:xfrm>
            <a:prstGeom prst="rect">
              <a:avLst/>
            </a:prstGeom>
          </p:spPr>
        </p:pic>
        <p:sp>
          <p:nvSpPr>
            <p:cNvPr id="5" name="TextBox 4"/>
            <p:cNvSpPr txBox="1"/>
            <p:nvPr/>
          </p:nvSpPr>
          <p:spPr>
            <a:xfrm>
              <a:off x="4983032" y="4197117"/>
              <a:ext cx="1269963" cy="369332"/>
            </a:xfrm>
            <a:prstGeom prst="rect">
              <a:avLst/>
            </a:prstGeom>
            <a:noFill/>
          </p:spPr>
          <p:txBody>
            <a:bodyPr wrap="none" rtlCol="0">
              <a:spAutoFit/>
            </a:bodyPr>
            <a:lstStyle/>
            <a:p>
              <a:r>
                <a:rPr lang="en-US" dirty="0" smtClean="0">
                  <a:solidFill>
                    <a:srgbClr val="FF0000"/>
                  </a:solidFill>
                </a:rPr>
                <a:t>Spike peaks</a:t>
              </a:r>
              <a:endParaRPr lang="en-US" dirty="0">
                <a:solidFill>
                  <a:srgbClr val="FF0000"/>
                </a:solidFill>
              </a:endParaRPr>
            </a:p>
          </p:txBody>
        </p:sp>
        <p:sp>
          <p:nvSpPr>
            <p:cNvPr id="6" name="TextBox 5"/>
            <p:cNvSpPr txBox="1"/>
            <p:nvPr/>
          </p:nvSpPr>
          <p:spPr>
            <a:xfrm>
              <a:off x="6846576" y="2824034"/>
              <a:ext cx="1295035" cy="369332"/>
            </a:xfrm>
            <a:prstGeom prst="rect">
              <a:avLst/>
            </a:prstGeom>
            <a:noFill/>
          </p:spPr>
          <p:txBody>
            <a:bodyPr wrap="none" rtlCol="0">
              <a:spAutoFit/>
            </a:bodyPr>
            <a:lstStyle/>
            <a:p>
              <a:r>
                <a:rPr lang="en-US" dirty="0" smtClean="0"/>
                <a:t>Background</a:t>
              </a:r>
              <a:endParaRPr lang="en-US" dirty="0"/>
            </a:p>
          </p:txBody>
        </p:sp>
        <p:sp>
          <p:nvSpPr>
            <p:cNvPr id="10" name="TextBox 9"/>
            <p:cNvSpPr txBox="1"/>
            <p:nvPr/>
          </p:nvSpPr>
          <p:spPr>
            <a:xfrm>
              <a:off x="6096000" y="5867400"/>
              <a:ext cx="1398140" cy="369332"/>
            </a:xfrm>
            <a:prstGeom prst="rect">
              <a:avLst/>
            </a:prstGeom>
            <a:noFill/>
          </p:spPr>
          <p:txBody>
            <a:bodyPr wrap="none" rtlCol="0">
              <a:spAutoFit/>
            </a:bodyPr>
            <a:lstStyle/>
            <a:p>
              <a:r>
                <a:rPr lang="en-US" dirty="0" smtClean="0"/>
                <a:t>Voltage (mV)</a:t>
              </a:r>
              <a:endParaRPr lang="en-US" dirty="0"/>
            </a:p>
          </p:txBody>
        </p:sp>
        <p:cxnSp>
          <p:nvCxnSpPr>
            <p:cNvPr id="16" name="Straight Connector 15"/>
            <p:cNvCxnSpPr/>
            <p:nvPr/>
          </p:nvCxnSpPr>
          <p:spPr>
            <a:xfrm>
              <a:off x="6210300" y="3138114"/>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24500" y="2593935"/>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57700" y="6221968"/>
              <a:ext cx="1529137" cy="369332"/>
            </a:xfrm>
            <a:prstGeom prst="rect">
              <a:avLst/>
            </a:prstGeom>
            <a:noFill/>
          </p:spPr>
          <p:txBody>
            <a:bodyPr wrap="none" rtlCol="0">
              <a:spAutoFit/>
            </a:bodyPr>
            <a:lstStyle/>
            <a:p>
              <a:r>
                <a:rPr lang="en-US" dirty="0" smtClean="0"/>
                <a:t>False positives</a:t>
              </a:r>
              <a:endParaRPr lang="en-US" dirty="0"/>
            </a:p>
          </p:txBody>
        </p:sp>
        <p:cxnSp>
          <p:nvCxnSpPr>
            <p:cNvPr id="15" name="Straight Arrow Connector 14"/>
            <p:cNvCxnSpPr/>
            <p:nvPr/>
          </p:nvCxnSpPr>
          <p:spPr>
            <a:xfrm flipV="1">
              <a:off x="5524500" y="5529399"/>
              <a:ext cx="521527" cy="7803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4831" y="5905500"/>
              <a:ext cx="1476173" cy="369332"/>
            </a:xfrm>
            <a:prstGeom prst="rect">
              <a:avLst/>
            </a:prstGeom>
            <a:noFill/>
          </p:spPr>
          <p:txBody>
            <a:bodyPr wrap="none" rtlCol="0">
              <a:spAutoFit/>
            </a:bodyPr>
            <a:lstStyle/>
            <a:p>
              <a:r>
                <a:rPr lang="en-US" dirty="0" smtClean="0">
                  <a:solidFill>
                    <a:srgbClr val="FF0000"/>
                  </a:solidFill>
                </a:rPr>
                <a:t>True positives</a:t>
              </a:r>
              <a:endParaRPr lang="en-US" dirty="0">
                <a:solidFill>
                  <a:srgbClr val="FF0000"/>
                </a:solidFill>
              </a:endParaRPr>
            </a:p>
          </p:txBody>
        </p:sp>
        <p:cxnSp>
          <p:nvCxnSpPr>
            <p:cNvPr id="20" name="Straight Arrow Connector 19"/>
            <p:cNvCxnSpPr/>
            <p:nvPr/>
          </p:nvCxnSpPr>
          <p:spPr>
            <a:xfrm flipV="1">
              <a:off x="5153602" y="5211254"/>
              <a:ext cx="521527" cy="780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5311938" y="3330739"/>
              <a:ext cx="1641347" cy="307777"/>
            </a:xfrm>
            <a:prstGeom prst="rect">
              <a:avLst/>
            </a:prstGeom>
            <a:noFill/>
          </p:spPr>
          <p:txBody>
            <a:bodyPr wrap="none" rtlCol="0">
              <a:spAutoFit/>
            </a:bodyPr>
            <a:lstStyle/>
            <a:p>
              <a:r>
                <a:rPr lang="en-US" sz="1400" dirty="0" smtClean="0">
                  <a:solidFill>
                    <a:schemeClr val="accent5"/>
                  </a:solidFill>
                </a:rPr>
                <a:t>Detection threshold</a:t>
              </a:r>
              <a:endParaRPr lang="en-US" sz="1400" dirty="0">
                <a:solidFill>
                  <a:schemeClr val="accent5"/>
                </a:solidFill>
              </a:endParaRPr>
            </a:p>
          </p:txBody>
        </p:sp>
      </p:grpSp>
      <p:cxnSp>
        <p:nvCxnSpPr>
          <p:cNvPr id="24" name="Straight Arrow Connector 23"/>
          <p:cNvCxnSpPr/>
          <p:nvPr/>
        </p:nvCxnSpPr>
        <p:spPr>
          <a:xfrm>
            <a:off x="1863796" y="2281988"/>
            <a:ext cx="876300" cy="0"/>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39720" y="1998123"/>
            <a:ext cx="1107676" cy="276999"/>
          </a:xfrm>
          <a:prstGeom prst="rect">
            <a:avLst/>
          </a:prstGeom>
          <a:noFill/>
        </p:spPr>
        <p:txBody>
          <a:bodyPr wrap="none" rtlCol="0">
            <a:spAutoFit/>
          </a:bodyPr>
          <a:lstStyle/>
          <a:p>
            <a:r>
              <a:rPr lang="en-US" sz="1200" dirty="0" smtClean="0">
                <a:solidFill>
                  <a:schemeClr val="accent5"/>
                </a:solidFill>
              </a:rPr>
              <a:t>More selective</a:t>
            </a:r>
            <a:endParaRPr lang="en-US" sz="1200" dirty="0">
              <a:solidFill>
                <a:schemeClr val="accent5"/>
              </a:solidFill>
            </a:endParaRPr>
          </a:p>
        </p:txBody>
      </p:sp>
      <p:sp>
        <p:nvSpPr>
          <p:cNvPr id="29" name="TextBox 28"/>
          <p:cNvSpPr txBox="1"/>
          <p:nvPr/>
        </p:nvSpPr>
        <p:spPr>
          <a:xfrm>
            <a:off x="2395279" y="2012135"/>
            <a:ext cx="1231106" cy="276999"/>
          </a:xfrm>
          <a:prstGeom prst="rect">
            <a:avLst/>
          </a:prstGeom>
          <a:noFill/>
        </p:spPr>
        <p:txBody>
          <a:bodyPr wrap="none" rtlCol="0">
            <a:spAutoFit/>
          </a:bodyPr>
          <a:lstStyle/>
          <a:p>
            <a:r>
              <a:rPr lang="en-US" sz="1200" dirty="0" smtClean="0">
                <a:solidFill>
                  <a:schemeClr val="accent5"/>
                </a:solidFill>
              </a:rPr>
              <a:t>More permissive</a:t>
            </a:r>
            <a:endParaRPr lang="en-US" sz="1200" dirty="0">
              <a:solidFill>
                <a:schemeClr val="accent5"/>
              </a:solidFill>
            </a:endParaRPr>
          </a:p>
        </p:txBody>
      </p:sp>
      <p:cxnSp>
        <p:nvCxnSpPr>
          <p:cNvPr id="32" name="Straight Connector 31"/>
          <p:cNvCxnSpPr/>
          <p:nvPr/>
        </p:nvCxnSpPr>
        <p:spPr>
          <a:xfrm>
            <a:off x="6803516" y="2905501"/>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6200000">
            <a:off x="5905154" y="3098126"/>
            <a:ext cx="1641347" cy="307777"/>
          </a:xfrm>
          <a:prstGeom prst="rect">
            <a:avLst/>
          </a:prstGeom>
          <a:noFill/>
        </p:spPr>
        <p:txBody>
          <a:bodyPr wrap="none" rtlCol="0">
            <a:spAutoFit/>
          </a:bodyPr>
          <a:lstStyle/>
          <a:p>
            <a:r>
              <a:rPr lang="en-US" sz="1400" dirty="0" smtClean="0">
                <a:solidFill>
                  <a:schemeClr val="accent5"/>
                </a:solidFill>
              </a:rPr>
              <a:t>Detection threshold</a:t>
            </a:r>
            <a:endParaRPr lang="en-US" sz="1400" dirty="0">
              <a:solidFill>
                <a:schemeClr val="accent5"/>
              </a:solidFill>
            </a:endParaRPr>
          </a:p>
        </p:txBody>
      </p:sp>
      <p:sp>
        <p:nvSpPr>
          <p:cNvPr id="36" name="TextBox 35"/>
          <p:cNvSpPr txBox="1"/>
          <p:nvPr/>
        </p:nvSpPr>
        <p:spPr>
          <a:xfrm>
            <a:off x="6019800" y="5861565"/>
            <a:ext cx="2038891" cy="369332"/>
          </a:xfrm>
          <a:prstGeom prst="rect">
            <a:avLst/>
          </a:prstGeom>
          <a:noFill/>
        </p:spPr>
        <p:txBody>
          <a:bodyPr wrap="none" rtlCol="0">
            <a:spAutoFit/>
          </a:bodyPr>
          <a:lstStyle/>
          <a:p>
            <a:r>
              <a:rPr lang="en-US" dirty="0" smtClean="0"/>
              <a:t>~99.99% separation</a:t>
            </a:r>
            <a:endParaRPr lang="en-US" dirty="0"/>
          </a:p>
        </p:txBody>
      </p:sp>
      <p:sp>
        <p:nvSpPr>
          <p:cNvPr id="37" name="TextBox 36"/>
          <p:cNvSpPr txBox="1"/>
          <p:nvPr/>
        </p:nvSpPr>
        <p:spPr>
          <a:xfrm>
            <a:off x="7315200" y="4072688"/>
            <a:ext cx="1295035" cy="369332"/>
          </a:xfrm>
          <a:prstGeom prst="rect">
            <a:avLst/>
          </a:prstGeom>
          <a:noFill/>
        </p:spPr>
        <p:txBody>
          <a:bodyPr wrap="none" rtlCol="0">
            <a:spAutoFit/>
          </a:bodyPr>
          <a:lstStyle/>
          <a:p>
            <a:r>
              <a:rPr lang="en-US" dirty="0" smtClean="0"/>
              <a:t>Background</a:t>
            </a:r>
            <a:endParaRPr lang="en-US" dirty="0"/>
          </a:p>
        </p:txBody>
      </p:sp>
      <p:sp>
        <p:nvSpPr>
          <p:cNvPr id="38" name="TextBox 37"/>
          <p:cNvSpPr txBox="1"/>
          <p:nvPr/>
        </p:nvSpPr>
        <p:spPr>
          <a:xfrm>
            <a:off x="5344195" y="3098125"/>
            <a:ext cx="1030026" cy="307777"/>
          </a:xfrm>
          <a:prstGeom prst="rect">
            <a:avLst/>
          </a:prstGeom>
          <a:noFill/>
        </p:spPr>
        <p:txBody>
          <a:bodyPr wrap="none" rtlCol="0">
            <a:spAutoFit/>
          </a:bodyPr>
          <a:lstStyle/>
          <a:p>
            <a:r>
              <a:rPr lang="en-US" sz="1400" dirty="0" smtClean="0">
                <a:solidFill>
                  <a:srgbClr val="FF0000"/>
                </a:solidFill>
              </a:rPr>
              <a:t>Spike peaks</a:t>
            </a:r>
            <a:endParaRPr lang="en-US" sz="1400" dirty="0">
              <a:solidFill>
                <a:srgbClr val="FF0000"/>
              </a:solidFill>
            </a:endParaRPr>
          </a:p>
        </p:txBody>
      </p:sp>
      <p:sp>
        <p:nvSpPr>
          <p:cNvPr id="7" name="TextBox 6"/>
          <p:cNvSpPr txBox="1"/>
          <p:nvPr/>
        </p:nvSpPr>
        <p:spPr>
          <a:xfrm rot="16200000">
            <a:off x="-581560" y="3836451"/>
            <a:ext cx="2316147" cy="369332"/>
          </a:xfrm>
          <a:prstGeom prst="rect">
            <a:avLst/>
          </a:prstGeom>
          <a:noFill/>
        </p:spPr>
        <p:txBody>
          <a:bodyPr wrap="none" rtlCol="0">
            <a:spAutoFit/>
          </a:bodyPr>
          <a:lstStyle/>
          <a:p>
            <a:r>
              <a:rPr lang="en-US" dirty="0" smtClean="0"/>
              <a:t>Log probability density</a:t>
            </a:r>
            <a:endParaRPr lang="en-US" dirty="0"/>
          </a:p>
        </p:txBody>
      </p:sp>
      <p:sp>
        <p:nvSpPr>
          <p:cNvPr id="31" name="TextBox 30"/>
          <p:cNvSpPr txBox="1"/>
          <p:nvPr/>
        </p:nvSpPr>
        <p:spPr>
          <a:xfrm rot="16200000">
            <a:off x="3920428" y="3888022"/>
            <a:ext cx="1923412" cy="369332"/>
          </a:xfrm>
          <a:prstGeom prst="rect">
            <a:avLst/>
          </a:prstGeom>
          <a:noFill/>
        </p:spPr>
        <p:txBody>
          <a:bodyPr wrap="none" rtlCol="0">
            <a:spAutoFit/>
          </a:bodyPr>
          <a:lstStyle/>
          <a:p>
            <a:r>
              <a:rPr lang="en-US" dirty="0" smtClean="0"/>
              <a:t>Probability (linear)</a:t>
            </a:r>
            <a:endParaRPr lang="en-US" dirty="0"/>
          </a:p>
        </p:txBody>
      </p:sp>
      <p:sp>
        <p:nvSpPr>
          <p:cNvPr id="39" name="TextBox 38"/>
          <p:cNvSpPr txBox="1"/>
          <p:nvPr/>
        </p:nvSpPr>
        <p:spPr>
          <a:xfrm>
            <a:off x="2696899" y="4778488"/>
            <a:ext cx="1593257" cy="369332"/>
          </a:xfrm>
          <a:prstGeom prst="rect">
            <a:avLst/>
          </a:prstGeom>
          <a:noFill/>
        </p:spPr>
        <p:txBody>
          <a:bodyPr wrap="none" rtlCol="0">
            <a:spAutoFit/>
          </a:bodyPr>
          <a:lstStyle/>
          <a:p>
            <a:r>
              <a:rPr lang="en-US" dirty="0" smtClean="0">
                <a:solidFill>
                  <a:srgbClr val="FF7C80"/>
                </a:solidFill>
              </a:rPr>
              <a:t>False negatives</a:t>
            </a:r>
            <a:endParaRPr lang="en-US" dirty="0">
              <a:solidFill>
                <a:srgbClr val="FF7C80"/>
              </a:solidFill>
            </a:endParaRPr>
          </a:p>
        </p:txBody>
      </p:sp>
      <p:cxnSp>
        <p:nvCxnSpPr>
          <p:cNvPr id="40" name="Straight Arrow Connector 39"/>
          <p:cNvCxnSpPr/>
          <p:nvPr/>
        </p:nvCxnSpPr>
        <p:spPr>
          <a:xfrm flipH="1">
            <a:off x="2438400" y="5051541"/>
            <a:ext cx="314127" cy="244359"/>
          </a:xfrm>
          <a:prstGeom prst="straightConnector1">
            <a:avLst/>
          </a:prstGeom>
          <a:ln w="38100">
            <a:solidFill>
              <a:srgbClr val="FF7C8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565107" y="4469368"/>
            <a:ext cx="1540293" cy="369332"/>
          </a:xfrm>
          <a:prstGeom prst="rect">
            <a:avLst/>
          </a:prstGeom>
          <a:noFill/>
        </p:spPr>
        <p:txBody>
          <a:bodyPr wrap="none" rtlCol="0">
            <a:spAutoFit/>
          </a:bodyPr>
          <a:lstStyle/>
          <a:p>
            <a:r>
              <a:rPr lang="en-US" dirty="0" smtClean="0">
                <a:solidFill>
                  <a:schemeClr val="bg1">
                    <a:lumMod val="50000"/>
                  </a:schemeClr>
                </a:solidFill>
              </a:rPr>
              <a:t>True negatives</a:t>
            </a:r>
            <a:endParaRPr lang="en-US" dirty="0">
              <a:solidFill>
                <a:schemeClr val="bg1">
                  <a:lumMod val="50000"/>
                </a:schemeClr>
              </a:solidFill>
            </a:endParaRPr>
          </a:p>
        </p:txBody>
      </p:sp>
      <p:cxnSp>
        <p:nvCxnSpPr>
          <p:cNvPr id="42" name="Straight Arrow Connector 41"/>
          <p:cNvCxnSpPr/>
          <p:nvPr/>
        </p:nvCxnSpPr>
        <p:spPr>
          <a:xfrm flipH="1">
            <a:off x="3340091" y="4655548"/>
            <a:ext cx="328011" cy="165618"/>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768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a:stretch>
            <a:fillRect/>
          </a:stretch>
        </p:blipFill>
        <p:spPr>
          <a:xfrm>
            <a:off x="45210" y="2401090"/>
            <a:ext cx="4671972" cy="3504410"/>
          </a:xfrm>
          <a:prstGeom prst="rect">
            <a:avLst/>
          </a:prstGeom>
        </p:spPr>
      </p:pic>
      <p:sp>
        <p:nvSpPr>
          <p:cNvPr id="2" name="Title 1"/>
          <p:cNvSpPr>
            <a:spLocks noGrp="1"/>
          </p:cNvSpPr>
          <p:nvPr>
            <p:ph type="title"/>
          </p:nvPr>
        </p:nvSpPr>
        <p:spPr>
          <a:xfrm>
            <a:off x="559068" y="365126"/>
            <a:ext cx="8242031" cy="1325563"/>
          </a:xfrm>
        </p:spPr>
        <p:txBody>
          <a:bodyPr>
            <a:normAutofit/>
          </a:bodyPr>
          <a:lstStyle/>
          <a:p>
            <a:r>
              <a:rPr lang="en-US" dirty="0" smtClean="0"/>
              <a:t>99.99% separation is awesome. Let’s look at a noisier example:</a:t>
            </a:r>
            <a:endParaRPr lang="en-US" dirty="0"/>
          </a:p>
        </p:txBody>
      </p:sp>
      <p:sp>
        <p:nvSpPr>
          <p:cNvPr id="17" name="Rectangle 16"/>
          <p:cNvSpPr/>
          <p:nvPr/>
        </p:nvSpPr>
        <p:spPr>
          <a:xfrm>
            <a:off x="1577531" y="2593936"/>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35597" y="3535420"/>
            <a:ext cx="767133" cy="369332"/>
          </a:xfrm>
          <a:prstGeom prst="rect">
            <a:avLst/>
          </a:prstGeom>
          <a:noFill/>
        </p:spPr>
        <p:txBody>
          <a:bodyPr wrap="none" rtlCol="0">
            <a:spAutoFit/>
          </a:bodyPr>
          <a:lstStyle/>
          <a:p>
            <a:r>
              <a:rPr lang="en-US" dirty="0" smtClean="0">
                <a:solidFill>
                  <a:srgbClr val="FF0000"/>
                </a:solidFill>
              </a:rPr>
              <a:t>Spikes</a:t>
            </a:r>
            <a:endParaRPr lang="en-US" dirty="0">
              <a:solidFill>
                <a:srgbClr val="FF0000"/>
              </a:solidFill>
            </a:endParaRPr>
          </a:p>
        </p:txBody>
      </p:sp>
      <p:sp>
        <p:nvSpPr>
          <p:cNvPr id="6" name="TextBox 5"/>
          <p:cNvSpPr txBox="1"/>
          <p:nvPr/>
        </p:nvSpPr>
        <p:spPr>
          <a:xfrm>
            <a:off x="2917682" y="3564948"/>
            <a:ext cx="1295035" cy="369332"/>
          </a:xfrm>
          <a:prstGeom prst="rect">
            <a:avLst/>
          </a:prstGeom>
          <a:noFill/>
        </p:spPr>
        <p:txBody>
          <a:bodyPr wrap="none" rtlCol="0">
            <a:spAutoFit/>
          </a:bodyPr>
          <a:lstStyle/>
          <a:p>
            <a:r>
              <a:rPr lang="en-US" dirty="0" smtClean="0"/>
              <a:t>Background</a:t>
            </a:r>
            <a:endParaRPr lang="en-US" dirty="0"/>
          </a:p>
        </p:txBody>
      </p:sp>
      <p:sp>
        <p:nvSpPr>
          <p:cNvPr id="10" name="TextBox 9"/>
          <p:cNvSpPr txBox="1"/>
          <p:nvPr/>
        </p:nvSpPr>
        <p:spPr>
          <a:xfrm>
            <a:off x="2197369" y="5638799"/>
            <a:ext cx="1398140" cy="369332"/>
          </a:xfrm>
          <a:prstGeom prst="rect">
            <a:avLst/>
          </a:prstGeom>
          <a:noFill/>
        </p:spPr>
        <p:txBody>
          <a:bodyPr wrap="none" rtlCol="0">
            <a:spAutoFit/>
          </a:bodyPr>
          <a:lstStyle/>
          <a:p>
            <a:r>
              <a:rPr lang="en-US" dirty="0" smtClean="0"/>
              <a:t>Voltage (mV)</a:t>
            </a:r>
            <a:endParaRPr lang="en-US" dirty="0"/>
          </a:p>
        </p:txBody>
      </p:sp>
      <p:cxnSp>
        <p:nvCxnSpPr>
          <p:cNvPr id="16" name="Straight Connector 15"/>
          <p:cNvCxnSpPr/>
          <p:nvPr/>
        </p:nvCxnSpPr>
        <p:spPr>
          <a:xfrm>
            <a:off x="2555677" y="2909513"/>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25869" y="2365334"/>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rot="16200000">
            <a:off x="1763563" y="4709674"/>
            <a:ext cx="1428853" cy="276999"/>
          </a:xfrm>
          <a:prstGeom prst="rect">
            <a:avLst/>
          </a:prstGeom>
          <a:noFill/>
        </p:spPr>
        <p:txBody>
          <a:bodyPr wrap="none" rtlCol="0">
            <a:spAutoFit/>
          </a:bodyPr>
          <a:lstStyle/>
          <a:p>
            <a:r>
              <a:rPr lang="en-US" sz="1200" dirty="0" smtClean="0">
                <a:solidFill>
                  <a:schemeClr val="accent5"/>
                </a:solidFill>
              </a:rPr>
              <a:t>Detection threshold</a:t>
            </a:r>
            <a:endParaRPr lang="en-US" sz="1200" dirty="0">
              <a:solidFill>
                <a:schemeClr val="accent5"/>
              </a:solidFill>
            </a:endParaRPr>
          </a:p>
        </p:txBody>
      </p:sp>
      <p:cxnSp>
        <p:nvCxnSpPr>
          <p:cNvPr id="24" name="Straight Arrow Connector 23"/>
          <p:cNvCxnSpPr/>
          <p:nvPr/>
        </p:nvCxnSpPr>
        <p:spPr>
          <a:xfrm>
            <a:off x="1863796" y="2281988"/>
            <a:ext cx="876300" cy="0"/>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656733"/>
            <a:ext cx="2049344" cy="646331"/>
          </a:xfrm>
          <a:prstGeom prst="rect">
            <a:avLst/>
          </a:prstGeom>
          <a:noFill/>
        </p:spPr>
        <p:txBody>
          <a:bodyPr wrap="none" rtlCol="0">
            <a:spAutoFit/>
          </a:bodyPr>
          <a:lstStyle/>
          <a:p>
            <a:pPr algn="r"/>
            <a:r>
              <a:rPr lang="en-US" sz="1200" dirty="0" smtClean="0">
                <a:solidFill>
                  <a:srgbClr val="7030A0"/>
                </a:solidFill>
              </a:rPr>
              <a:t>More selective</a:t>
            </a:r>
            <a:endParaRPr lang="en-US" sz="1200" dirty="0">
              <a:solidFill>
                <a:srgbClr val="7030A0"/>
              </a:solidFill>
            </a:endParaRPr>
          </a:p>
          <a:p>
            <a:pPr algn="r"/>
            <a:r>
              <a:rPr lang="en-US" sz="1200" dirty="0" smtClean="0">
                <a:solidFill>
                  <a:srgbClr val="7030A0"/>
                </a:solidFill>
              </a:rPr>
              <a:t>(Fewer false positives,</a:t>
            </a:r>
          </a:p>
          <a:p>
            <a:pPr algn="r"/>
            <a:r>
              <a:rPr lang="en-US" sz="1200" dirty="0">
                <a:solidFill>
                  <a:srgbClr val="7030A0"/>
                </a:solidFill>
              </a:rPr>
              <a:t>b</a:t>
            </a:r>
            <a:r>
              <a:rPr lang="en-US" sz="1200" dirty="0" smtClean="0">
                <a:solidFill>
                  <a:srgbClr val="7030A0"/>
                </a:solidFill>
              </a:rPr>
              <a:t>ut also more false negatives)</a:t>
            </a:r>
            <a:endParaRPr lang="en-US" sz="1200" dirty="0">
              <a:solidFill>
                <a:srgbClr val="7030A0"/>
              </a:solidFill>
            </a:endParaRPr>
          </a:p>
        </p:txBody>
      </p:sp>
      <p:sp>
        <p:nvSpPr>
          <p:cNvPr id="29" name="TextBox 28"/>
          <p:cNvSpPr txBox="1"/>
          <p:nvPr/>
        </p:nvSpPr>
        <p:spPr>
          <a:xfrm>
            <a:off x="2467990" y="1661781"/>
            <a:ext cx="1720086" cy="646331"/>
          </a:xfrm>
          <a:prstGeom prst="rect">
            <a:avLst/>
          </a:prstGeom>
          <a:noFill/>
        </p:spPr>
        <p:txBody>
          <a:bodyPr wrap="none" rtlCol="0">
            <a:spAutoFit/>
          </a:bodyPr>
          <a:lstStyle/>
          <a:p>
            <a:r>
              <a:rPr lang="en-US" sz="1200" dirty="0" smtClean="0">
                <a:solidFill>
                  <a:schemeClr val="accent1"/>
                </a:solidFill>
              </a:rPr>
              <a:t>More permissive</a:t>
            </a:r>
          </a:p>
          <a:p>
            <a:r>
              <a:rPr lang="en-US" sz="1200" dirty="0" smtClean="0">
                <a:solidFill>
                  <a:schemeClr val="accent1"/>
                </a:solidFill>
              </a:rPr>
              <a:t>Fewer false negatives,</a:t>
            </a:r>
          </a:p>
          <a:p>
            <a:r>
              <a:rPr lang="en-US" sz="1200" dirty="0" smtClean="0">
                <a:solidFill>
                  <a:schemeClr val="accent1"/>
                </a:solidFill>
              </a:rPr>
              <a:t>but also more false pos.)</a:t>
            </a:r>
            <a:endParaRPr lang="en-US" sz="1200" dirty="0">
              <a:solidFill>
                <a:schemeClr val="accent1"/>
              </a:solidFill>
            </a:endParaRPr>
          </a:p>
        </p:txBody>
      </p:sp>
      <p:sp>
        <p:nvSpPr>
          <p:cNvPr id="30" name="TextBox 29"/>
          <p:cNvSpPr txBox="1"/>
          <p:nvPr/>
        </p:nvSpPr>
        <p:spPr>
          <a:xfrm>
            <a:off x="3105624" y="4338615"/>
            <a:ext cx="1593257" cy="369332"/>
          </a:xfrm>
          <a:prstGeom prst="rect">
            <a:avLst/>
          </a:prstGeom>
          <a:noFill/>
        </p:spPr>
        <p:txBody>
          <a:bodyPr wrap="none" rtlCol="0">
            <a:spAutoFit/>
          </a:bodyPr>
          <a:lstStyle/>
          <a:p>
            <a:r>
              <a:rPr lang="en-US" dirty="0" smtClean="0">
                <a:solidFill>
                  <a:srgbClr val="FF7C80"/>
                </a:solidFill>
              </a:rPr>
              <a:t>False negatives</a:t>
            </a:r>
            <a:endParaRPr lang="en-US" dirty="0">
              <a:solidFill>
                <a:srgbClr val="FF7C80"/>
              </a:solidFill>
            </a:endParaRPr>
          </a:p>
        </p:txBody>
      </p:sp>
      <p:cxnSp>
        <p:nvCxnSpPr>
          <p:cNvPr id="31" name="Straight Arrow Connector 30"/>
          <p:cNvCxnSpPr/>
          <p:nvPr/>
        </p:nvCxnSpPr>
        <p:spPr>
          <a:xfrm flipH="1">
            <a:off x="2895600" y="4620773"/>
            <a:ext cx="314127" cy="244359"/>
          </a:xfrm>
          <a:prstGeom prst="straightConnector1">
            <a:avLst/>
          </a:prstGeom>
          <a:ln w="38100">
            <a:solidFill>
              <a:srgbClr val="FF7C8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20221" y="3929990"/>
            <a:ext cx="1540293" cy="369332"/>
          </a:xfrm>
          <a:prstGeom prst="rect">
            <a:avLst/>
          </a:prstGeom>
          <a:noFill/>
        </p:spPr>
        <p:txBody>
          <a:bodyPr wrap="none" rtlCol="0">
            <a:spAutoFit/>
          </a:bodyPr>
          <a:lstStyle/>
          <a:p>
            <a:r>
              <a:rPr lang="en-US" dirty="0" smtClean="0">
                <a:solidFill>
                  <a:schemeClr val="bg1">
                    <a:lumMod val="50000"/>
                  </a:schemeClr>
                </a:solidFill>
              </a:rPr>
              <a:t>True negatives</a:t>
            </a:r>
            <a:endParaRPr lang="en-US" dirty="0">
              <a:solidFill>
                <a:schemeClr val="bg1">
                  <a:lumMod val="50000"/>
                </a:schemeClr>
              </a:solidFill>
            </a:endParaRPr>
          </a:p>
        </p:txBody>
      </p:sp>
      <p:cxnSp>
        <p:nvCxnSpPr>
          <p:cNvPr id="33" name="Straight Arrow Connector 32"/>
          <p:cNvCxnSpPr/>
          <p:nvPr/>
        </p:nvCxnSpPr>
        <p:spPr>
          <a:xfrm flipH="1">
            <a:off x="3111491" y="4224780"/>
            <a:ext cx="328011" cy="165618"/>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92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a:stretch>
            <a:fillRect/>
          </a:stretch>
        </p:blipFill>
        <p:spPr>
          <a:xfrm>
            <a:off x="45210" y="2401090"/>
            <a:ext cx="4671972" cy="3504410"/>
          </a:xfrm>
          <a:prstGeom prst="rect">
            <a:avLst/>
          </a:prstGeom>
        </p:spPr>
      </p:pic>
      <p:sp>
        <p:nvSpPr>
          <p:cNvPr id="2" name="Title 1"/>
          <p:cNvSpPr>
            <a:spLocks noGrp="1"/>
          </p:cNvSpPr>
          <p:nvPr>
            <p:ph type="title"/>
          </p:nvPr>
        </p:nvSpPr>
        <p:spPr>
          <a:xfrm>
            <a:off x="559068" y="365126"/>
            <a:ext cx="8242031" cy="1325563"/>
          </a:xfrm>
        </p:spPr>
        <p:txBody>
          <a:bodyPr>
            <a:normAutofit/>
          </a:bodyPr>
          <a:lstStyle/>
          <a:p>
            <a:r>
              <a:rPr lang="en-US" dirty="0" smtClean="0"/>
              <a:t>“Receiver operator characteristic” (ROC) expresses tradeoff</a:t>
            </a:r>
            <a:endParaRPr lang="en-US" dirty="0"/>
          </a:p>
        </p:txBody>
      </p:sp>
      <p:sp>
        <p:nvSpPr>
          <p:cNvPr id="17" name="Rectangle 16"/>
          <p:cNvSpPr/>
          <p:nvPr/>
        </p:nvSpPr>
        <p:spPr>
          <a:xfrm>
            <a:off x="1577531" y="2593936"/>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107315" y="4149982"/>
            <a:ext cx="1295035" cy="369332"/>
          </a:xfrm>
          <a:prstGeom prst="rect">
            <a:avLst/>
          </a:prstGeom>
          <a:noFill/>
        </p:spPr>
        <p:txBody>
          <a:bodyPr wrap="none" rtlCol="0">
            <a:spAutoFit/>
          </a:bodyPr>
          <a:lstStyle/>
          <a:p>
            <a:r>
              <a:rPr lang="en-US" dirty="0" smtClean="0"/>
              <a:t>Background</a:t>
            </a:r>
            <a:endParaRPr lang="en-US" dirty="0"/>
          </a:p>
        </p:txBody>
      </p:sp>
      <p:sp>
        <p:nvSpPr>
          <p:cNvPr id="10" name="TextBox 9"/>
          <p:cNvSpPr txBox="1"/>
          <p:nvPr/>
        </p:nvSpPr>
        <p:spPr>
          <a:xfrm>
            <a:off x="2197369" y="5638799"/>
            <a:ext cx="1398140" cy="369332"/>
          </a:xfrm>
          <a:prstGeom prst="rect">
            <a:avLst/>
          </a:prstGeom>
          <a:noFill/>
        </p:spPr>
        <p:txBody>
          <a:bodyPr wrap="none" rtlCol="0">
            <a:spAutoFit/>
          </a:bodyPr>
          <a:lstStyle/>
          <a:p>
            <a:r>
              <a:rPr lang="en-US" dirty="0" smtClean="0"/>
              <a:t>Voltage (mV)</a:t>
            </a:r>
            <a:endParaRPr lang="en-US" dirty="0"/>
          </a:p>
        </p:txBody>
      </p:sp>
      <p:cxnSp>
        <p:nvCxnSpPr>
          <p:cNvPr id="16" name="Straight Connector 15"/>
          <p:cNvCxnSpPr/>
          <p:nvPr/>
        </p:nvCxnSpPr>
        <p:spPr>
          <a:xfrm>
            <a:off x="2555677" y="2909513"/>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25869" y="2365334"/>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rot="16200000">
            <a:off x="1763563" y="4709674"/>
            <a:ext cx="1428853" cy="276999"/>
          </a:xfrm>
          <a:prstGeom prst="rect">
            <a:avLst/>
          </a:prstGeom>
          <a:noFill/>
        </p:spPr>
        <p:txBody>
          <a:bodyPr wrap="none" rtlCol="0">
            <a:spAutoFit/>
          </a:bodyPr>
          <a:lstStyle/>
          <a:p>
            <a:r>
              <a:rPr lang="en-US" sz="1200" dirty="0" smtClean="0">
                <a:solidFill>
                  <a:schemeClr val="accent5"/>
                </a:solidFill>
              </a:rPr>
              <a:t>Detection threshold</a:t>
            </a:r>
            <a:endParaRPr lang="en-US" sz="1200" dirty="0">
              <a:solidFill>
                <a:schemeClr val="accent5"/>
              </a:solidFill>
            </a:endParaRPr>
          </a:p>
        </p:txBody>
      </p:sp>
      <p:cxnSp>
        <p:nvCxnSpPr>
          <p:cNvPr id="24" name="Straight Arrow Connector 23"/>
          <p:cNvCxnSpPr/>
          <p:nvPr/>
        </p:nvCxnSpPr>
        <p:spPr>
          <a:xfrm>
            <a:off x="1863796" y="2281988"/>
            <a:ext cx="876300" cy="0"/>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656733"/>
            <a:ext cx="2049344" cy="646331"/>
          </a:xfrm>
          <a:prstGeom prst="rect">
            <a:avLst/>
          </a:prstGeom>
          <a:noFill/>
        </p:spPr>
        <p:txBody>
          <a:bodyPr wrap="none" rtlCol="0">
            <a:spAutoFit/>
          </a:bodyPr>
          <a:lstStyle/>
          <a:p>
            <a:pPr algn="r"/>
            <a:r>
              <a:rPr lang="en-US" sz="1200" dirty="0" smtClean="0">
                <a:solidFill>
                  <a:srgbClr val="7030A0"/>
                </a:solidFill>
              </a:rPr>
              <a:t>More selective</a:t>
            </a:r>
            <a:endParaRPr lang="en-US" sz="1200" dirty="0">
              <a:solidFill>
                <a:srgbClr val="7030A0"/>
              </a:solidFill>
            </a:endParaRPr>
          </a:p>
          <a:p>
            <a:pPr algn="r"/>
            <a:r>
              <a:rPr lang="en-US" sz="1200" dirty="0" smtClean="0">
                <a:solidFill>
                  <a:srgbClr val="7030A0"/>
                </a:solidFill>
              </a:rPr>
              <a:t>(Fewer false positives,</a:t>
            </a:r>
          </a:p>
          <a:p>
            <a:pPr algn="r"/>
            <a:r>
              <a:rPr lang="en-US" sz="1200" dirty="0">
                <a:solidFill>
                  <a:srgbClr val="7030A0"/>
                </a:solidFill>
              </a:rPr>
              <a:t>b</a:t>
            </a:r>
            <a:r>
              <a:rPr lang="en-US" sz="1200" dirty="0" smtClean="0">
                <a:solidFill>
                  <a:srgbClr val="7030A0"/>
                </a:solidFill>
              </a:rPr>
              <a:t>ut also more false negatives)</a:t>
            </a:r>
            <a:endParaRPr lang="en-US" sz="1200" dirty="0">
              <a:solidFill>
                <a:srgbClr val="7030A0"/>
              </a:solidFill>
            </a:endParaRPr>
          </a:p>
        </p:txBody>
      </p:sp>
      <p:sp>
        <p:nvSpPr>
          <p:cNvPr id="29" name="TextBox 28"/>
          <p:cNvSpPr txBox="1"/>
          <p:nvPr/>
        </p:nvSpPr>
        <p:spPr>
          <a:xfrm>
            <a:off x="2467990" y="1661781"/>
            <a:ext cx="1720086" cy="646331"/>
          </a:xfrm>
          <a:prstGeom prst="rect">
            <a:avLst/>
          </a:prstGeom>
          <a:noFill/>
        </p:spPr>
        <p:txBody>
          <a:bodyPr wrap="none" rtlCol="0">
            <a:spAutoFit/>
          </a:bodyPr>
          <a:lstStyle/>
          <a:p>
            <a:r>
              <a:rPr lang="en-US" sz="1200" dirty="0" smtClean="0">
                <a:solidFill>
                  <a:schemeClr val="accent1"/>
                </a:solidFill>
              </a:rPr>
              <a:t>More permissive</a:t>
            </a:r>
          </a:p>
          <a:p>
            <a:r>
              <a:rPr lang="en-US" sz="1200" dirty="0" smtClean="0">
                <a:solidFill>
                  <a:schemeClr val="accent1"/>
                </a:solidFill>
              </a:rPr>
              <a:t>Fewer false negatives,</a:t>
            </a:r>
          </a:p>
          <a:p>
            <a:r>
              <a:rPr lang="en-US" sz="1200" dirty="0" smtClean="0">
                <a:solidFill>
                  <a:schemeClr val="accent1"/>
                </a:solidFill>
              </a:rPr>
              <a:t>but also more false pos.)</a:t>
            </a:r>
            <a:endParaRPr lang="en-US" sz="1200" dirty="0">
              <a:solidFill>
                <a:schemeClr val="accent1"/>
              </a:solidFill>
            </a:endParaRPr>
          </a:p>
        </p:txBody>
      </p:sp>
      <p:pic>
        <p:nvPicPr>
          <p:cNvPr id="40" name="Picture 39"/>
          <p:cNvPicPr>
            <a:picLocks noChangeAspect="1"/>
          </p:cNvPicPr>
          <p:nvPr/>
        </p:nvPicPr>
        <p:blipFill rotWithShape="1">
          <a:blip r:embed="rId4"/>
          <a:srcRect l="4756" r="7199"/>
          <a:stretch/>
        </p:blipFill>
        <p:spPr>
          <a:xfrm>
            <a:off x="4495800" y="2012135"/>
            <a:ext cx="4191000" cy="3783772"/>
          </a:xfrm>
          <a:prstGeom prst="rect">
            <a:avLst/>
          </a:prstGeom>
        </p:spPr>
      </p:pic>
      <p:sp>
        <p:nvSpPr>
          <p:cNvPr id="41" name="TextBox 40"/>
          <p:cNvSpPr txBox="1"/>
          <p:nvPr/>
        </p:nvSpPr>
        <p:spPr>
          <a:xfrm rot="17272892">
            <a:off x="4525715" y="4176715"/>
            <a:ext cx="1107676" cy="276999"/>
          </a:xfrm>
          <a:prstGeom prst="rect">
            <a:avLst/>
          </a:prstGeom>
          <a:noFill/>
        </p:spPr>
        <p:txBody>
          <a:bodyPr wrap="none" rtlCol="0">
            <a:spAutoFit/>
          </a:bodyPr>
          <a:lstStyle/>
          <a:p>
            <a:r>
              <a:rPr lang="en-US" sz="1200" dirty="0" smtClean="0">
                <a:solidFill>
                  <a:srgbClr val="7030A0"/>
                </a:solidFill>
              </a:rPr>
              <a:t>More selective</a:t>
            </a:r>
            <a:endParaRPr lang="en-US" sz="1200" dirty="0">
              <a:solidFill>
                <a:srgbClr val="7030A0"/>
              </a:solidFill>
            </a:endParaRPr>
          </a:p>
        </p:txBody>
      </p:sp>
      <p:sp>
        <p:nvSpPr>
          <p:cNvPr id="42" name="TextBox 41"/>
          <p:cNvSpPr txBox="1"/>
          <p:nvPr/>
        </p:nvSpPr>
        <p:spPr>
          <a:xfrm rot="20716064">
            <a:off x="6832255" y="2262589"/>
            <a:ext cx="1231106" cy="276999"/>
          </a:xfrm>
          <a:prstGeom prst="rect">
            <a:avLst/>
          </a:prstGeom>
          <a:noFill/>
        </p:spPr>
        <p:txBody>
          <a:bodyPr wrap="none" rtlCol="0">
            <a:spAutoFit/>
          </a:bodyPr>
          <a:lstStyle/>
          <a:p>
            <a:r>
              <a:rPr lang="en-US" sz="1200" dirty="0" smtClean="0">
                <a:solidFill>
                  <a:schemeClr val="accent1"/>
                </a:solidFill>
              </a:rPr>
              <a:t>More permissive</a:t>
            </a:r>
            <a:endParaRPr lang="en-US" sz="1200" dirty="0">
              <a:solidFill>
                <a:schemeClr val="accent1"/>
              </a:solidFill>
            </a:endParaRPr>
          </a:p>
        </p:txBody>
      </p:sp>
      <p:sp>
        <p:nvSpPr>
          <p:cNvPr id="34" name="Oval 33"/>
          <p:cNvSpPr/>
          <p:nvPr/>
        </p:nvSpPr>
        <p:spPr>
          <a:xfrm>
            <a:off x="5867400" y="32385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59069" y="5993367"/>
            <a:ext cx="1529137" cy="369332"/>
          </a:xfrm>
          <a:prstGeom prst="rect">
            <a:avLst/>
          </a:prstGeom>
          <a:noFill/>
        </p:spPr>
        <p:txBody>
          <a:bodyPr wrap="none" rtlCol="0">
            <a:spAutoFit/>
          </a:bodyPr>
          <a:lstStyle/>
          <a:p>
            <a:r>
              <a:rPr lang="en-US" dirty="0" smtClean="0"/>
              <a:t>False positives</a:t>
            </a:r>
            <a:endParaRPr lang="en-US" dirty="0"/>
          </a:p>
        </p:txBody>
      </p:sp>
      <p:cxnSp>
        <p:nvCxnSpPr>
          <p:cNvPr id="30" name="Straight Arrow Connector 29"/>
          <p:cNvCxnSpPr/>
          <p:nvPr/>
        </p:nvCxnSpPr>
        <p:spPr>
          <a:xfrm flipV="1">
            <a:off x="1625869" y="5300798"/>
            <a:ext cx="521527" cy="7803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200" y="5676899"/>
            <a:ext cx="1476173" cy="369332"/>
          </a:xfrm>
          <a:prstGeom prst="rect">
            <a:avLst/>
          </a:prstGeom>
          <a:noFill/>
        </p:spPr>
        <p:txBody>
          <a:bodyPr wrap="none" rtlCol="0">
            <a:spAutoFit/>
          </a:bodyPr>
          <a:lstStyle/>
          <a:p>
            <a:r>
              <a:rPr lang="en-US" dirty="0" smtClean="0">
                <a:solidFill>
                  <a:srgbClr val="FF0000"/>
                </a:solidFill>
              </a:rPr>
              <a:t>True positives</a:t>
            </a:r>
            <a:endParaRPr lang="en-US" dirty="0">
              <a:solidFill>
                <a:srgbClr val="FF0000"/>
              </a:solidFill>
            </a:endParaRPr>
          </a:p>
        </p:txBody>
      </p:sp>
      <p:cxnSp>
        <p:nvCxnSpPr>
          <p:cNvPr id="32" name="Straight Arrow Connector 31"/>
          <p:cNvCxnSpPr/>
          <p:nvPr/>
        </p:nvCxnSpPr>
        <p:spPr>
          <a:xfrm flipV="1">
            <a:off x="1254971" y="4724400"/>
            <a:ext cx="760694" cy="1038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499855" y="2899523"/>
            <a:ext cx="708988" cy="655435"/>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48532" y="4196834"/>
            <a:ext cx="767133" cy="369332"/>
          </a:xfrm>
          <a:prstGeom prst="rect">
            <a:avLst/>
          </a:prstGeom>
          <a:noFill/>
        </p:spPr>
        <p:txBody>
          <a:bodyPr wrap="none" rtlCol="0">
            <a:spAutoFit/>
          </a:bodyPr>
          <a:lstStyle/>
          <a:p>
            <a:r>
              <a:rPr lang="en-US" dirty="0" smtClean="0">
                <a:solidFill>
                  <a:srgbClr val="FF0000"/>
                </a:solidFill>
              </a:rPr>
              <a:t>Spikes</a:t>
            </a:r>
            <a:endParaRPr lang="en-US" dirty="0">
              <a:solidFill>
                <a:srgbClr val="FF0000"/>
              </a:solidFill>
            </a:endParaRPr>
          </a:p>
        </p:txBody>
      </p:sp>
      <p:sp>
        <p:nvSpPr>
          <p:cNvPr id="38" name="Flowchart: Decision 37"/>
          <p:cNvSpPr/>
          <p:nvPr/>
        </p:nvSpPr>
        <p:spPr>
          <a:xfrm rot="19212595">
            <a:off x="4341289" y="2949847"/>
            <a:ext cx="4754855" cy="1751255"/>
          </a:xfrm>
          <a:prstGeom prst="flowChartDecis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4678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a:stretch>
            <a:fillRect/>
          </a:stretch>
        </p:blipFill>
        <p:spPr>
          <a:xfrm>
            <a:off x="45210" y="2401090"/>
            <a:ext cx="4671972" cy="3504410"/>
          </a:xfrm>
          <a:prstGeom prst="rect">
            <a:avLst/>
          </a:prstGeom>
        </p:spPr>
      </p:pic>
      <p:sp>
        <p:nvSpPr>
          <p:cNvPr id="2" name="Title 1"/>
          <p:cNvSpPr>
            <a:spLocks noGrp="1"/>
          </p:cNvSpPr>
          <p:nvPr>
            <p:ph type="title"/>
          </p:nvPr>
        </p:nvSpPr>
        <p:spPr>
          <a:xfrm>
            <a:off x="559068" y="365126"/>
            <a:ext cx="8242031" cy="1325563"/>
          </a:xfrm>
        </p:spPr>
        <p:txBody>
          <a:bodyPr>
            <a:normAutofit/>
          </a:bodyPr>
          <a:lstStyle/>
          <a:p>
            <a:r>
              <a:rPr lang="en-US" dirty="0" smtClean="0"/>
              <a:t>“Receiver operator characteristic” (ROC) expresses tradeoff</a:t>
            </a:r>
            <a:endParaRPr lang="en-US" dirty="0"/>
          </a:p>
        </p:txBody>
      </p:sp>
      <p:sp>
        <p:nvSpPr>
          <p:cNvPr id="17" name="Rectangle 16"/>
          <p:cNvSpPr/>
          <p:nvPr/>
        </p:nvSpPr>
        <p:spPr>
          <a:xfrm>
            <a:off x="1577531" y="2593936"/>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48532" y="4196834"/>
            <a:ext cx="767133" cy="369332"/>
          </a:xfrm>
          <a:prstGeom prst="rect">
            <a:avLst/>
          </a:prstGeom>
          <a:noFill/>
        </p:spPr>
        <p:txBody>
          <a:bodyPr wrap="none" rtlCol="0">
            <a:spAutoFit/>
          </a:bodyPr>
          <a:lstStyle/>
          <a:p>
            <a:r>
              <a:rPr lang="en-US" dirty="0" smtClean="0">
                <a:solidFill>
                  <a:srgbClr val="FF0000"/>
                </a:solidFill>
              </a:rPr>
              <a:t>Spikes</a:t>
            </a:r>
            <a:endParaRPr lang="en-US" dirty="0">
              <a:solidFill>
                <a:srgbClr val="FF0000"/>
              </a:solidFill>
            </a:endParaRPr>
          </a:p>
        </p:txBody>
      </p:sp>
      <p:sp>
        <p:nvSpPr>
          <p:cNvPr id="10" name="TextBox 9"/>
          <p:cNvSpPr txBox="1"/>
          <p:nvPr/>
        </p:nvSpPr>
        <p:spPr>
          <a:xfrm>
            <a:off x="2197369" y="5638799"/>
            <a:ext cx="1398140" cy="369332"/>
          </a:xfrm>
          <a:prstGeom prst="rect">
            <a:avLst/>
          </a:prstGeom>
          <a:noFill/>
        </p:spPr>
        <p:txBody>
          <a:bodyPr wrap="none" rtlCol="0">
            <a:spAutoFit/>
          </a:bodyPr>
          <a:lstStyle/>
          <a:p>
            <a:r>
              <a:rPr lang="en-US" dirty="0" smtClean="0"/>
              <a:t>Voltage (mV)</a:t>
            </a:r>
            <a:endParaRPr lang="en-US" dirty="0"/>
          </a:p>
        </p:txBody>
      </p:sp>
      <p:cxnSp>
        <p:nvCxnSpPr>
          <p:cNvPr id="16" name="Straight Connector 15"/>
          <p:cNvCxnSpPr/>
          <p:nvPr/>
        </p:nvCxnSpPr>
        <p:spPr>
          <a:xfrm>
            <a:off x="2044988" y="2909513"/>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25869" y="2365334"/>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6200" y="5676899"/>
            <a:ext cx="1476173" cy="369332"/>
          </a:xfrm>
          <a:prstGeom prst="rect">
            <a:avLst/>
          </a:prstGeom>
          <a:noFill/>
        </p:spPr>
        <p:txBody>
          <a:bodyPr wrap="none" rtlCol="0">
            <a:spAutoFit/>
          </a:bodyPr>
          <a:lstStyle/>
          <a:p>
            <a:r>
              <a:rPr lang="en-US" dirty="0" smtClean="0">
                <a:solidFill>
                  <a:srgbClr val="FF0000"/>
                </a:solidFill>
              </a:rPr>
              <a:t>True positives</a:t>
            </a:r>
            <a:endParaRPr lang="en-US" dirty="0">
              <a:solidFill>
                <a:srgbClr val="FF0000"/>
              </a:solidFill>
            </a:endParaRPr>
          </a:p>
        </p:txBody>
      </p:sp>
      <p:cxnSp>
        <p:nvCxnSpPr>
          <p:cNvPr id="20" name="Straight Arrow Connector 19"/>
          <p:cNvCxnSpPr/>
          <p:nvPr/>
        </p:nvCxnSpPr>
        <p:spPr>
          <a:xfrm flipV="1">
            <a:off x="1254971" y="4982653"/>
            <a:ext cx="521527" cy="780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1252874" y="3376174"/>
            <a:ext cx="1428853" cy="276999"/>
          </a:xfrm>
          <a:prstGeom prst="rect">
            <a:avLst/>
          </a:prstGeom>
          <a:noFill/>
        </p:spPr>
        <p:txBody>
          <a:bodyPr wrap="none" rtlCol="0">
            <a:spAutoFit/>
          </a:bodyPr>
          <a:lstStyle/>
          <a:p>
            <a:r>
              <a:rPr lang="en-US" sz="1200" dirty="0" smtClean="0">
                <a:solidFill>
                  <a:schemeClr val="accent5"/>
                </a:solidFill>
              </a:rPr>
              <a:t>Detection threshold</a:t>
            </a:r>
            <a:endParaRPr lang="en-US" sz="1200" dirty="0">
              <a:solidFill>
                <a:schemeClr val="accent5"/>
              </a:solidFill>
            </a:endParaRPr>
          </a:p>
        </p:txBody>
      </p:sp>
      <p:cxnSp>
        <p:nvCxnSpPr>
          <p:cNvPr id="24" name="Straight Arrow Connector 23"/>
          <p:cNvCxnSpPr/>
          <p:nvPr/>
        </p:nvCxnSpPr>
        <p:spPr>
          <a:xfrm>
            <a:off x="1863796" y="2281988"/>
            <a:ext cx="876300" cy="0"/>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656733"/>
            <a:ext cx="2049344" cy="646331"/>
          </a:xfrm>
          <a:prstGeom prst="rect">
            <a:avLst/>
          </a:prstGeom>
          <a:noFill/>
        </p:spPr>
        <p:txBody>
          <a:bodyPr wrap="none" rtlCol="0">
            <a:spAutoFit/>
          </a:bodyPr>
          <a:lstStyle/>
          <a:p>
            <a:pPr algn="r"/>
            <a:r>
              <a:rPr lang="en-US" sz="1200" dirty="0" smtClean="0">
                <a:solidFill>
                  <a:srgbClr val="7030A0"/>
                </a:solidFill>
              </a:rPr>
              <a:t>More selective</a:t>
            </a:r>
            <a:endParaRPr lang="en-US" sz="1200" dirty="0">
              <a:solidFill>
                <a:srgbClr val="7030A0"/>
              </a:solidFill>
            </a:endParaRPr>
          </a:p>
          <a:p>
            <a:pPr algn="r"/>
            <a:r>
              <a:rPr lang="en-US" sz="1200" dirty="0" smtClean="0">
                <a:solidFill>
                  <a:srgbClr val="7030A0"/>
                </a:solidFill>
              </a:rPr>
              <a:t>(Fewer false positives,</a:t>
            </a:r>
          </a:p>
          <a:p>
            <a:pPr algn="r"/>
            <a:r>
              <a:rPr lang="en-US" sz="1200" dirty="0">
                <a:solidFill>
                  <a:srgbClr val="7030A0"/>
                </a:solidFill>
              </a:rPr>
              <a:t>b</a:t>
            </a:r>
            <a:r>
              <a:rPr lang="en-US" sz="1200" dirty="0" smtClean="0">
                <a:solidFill>
                  <a:srgbClr val="7030A0"/>
                </a:solidFill>
              </a:rPr>
              <a:t>ut also more false negatives)</a:t>
            </a:r>
            <a:endParaRPr lang="en-US" sz="1200" dirty="0">
              <a:solidFill>
                <a:srgbClr val="7030A0"/>
              </a:solidFill>
            </a:endParaRPr>
          </a:p>
        </p:txBody>
      </p:sp>
      <p:sp>
        <p:nvSpPr>
          <p:cNvPr id="29" name="TextBox 28"/>
          <p:cNvSpPr txBox="1"/>
          <p:nvPr/>
        </p:nvSpPr>
        <p:spPr>
          <a:xfrm>
            <a:off x="2467990" y="1661781"/>
            <a:ext cx="1720086" cy="646331"/>
          </a:xfrm>
          <a:prstGeom prst="rect">
            <a:avLst/>
          </a:prstGeom>
          <a:noFill/>
        </p:spPr>
        <p:txBody>
          <a:bodyPr wrap="none" rtlCol="0">
            <a:spAutoFit/>
          </a:bodyPr>
          <a:lstStyle/>
          <a:p>
            <a:r>
              <a:rPr lang="en-US" sz="1200" dirty="0" smtClean="0">
                <a:solidFill>
                  <a:schemeClr val="accent1"/>
                </a:solidFill>
              </a:rPr>
              <a:t>More permissive</a:t>
            </a:r>
          </a:p>
          <a:p>
            <a:r>
              <a:rPr lang="en-US" sz="1200" dirty="0" smtClean="0">
                <a:solidFill>
                  <a:schemeClr val="accent1"/>
                </a:solidFill>
              </a:rPr>
              <a:t>Fewer false negatives,</a:t>
            </a:r>
          </a:p>
          <a:p>
            <a:r>
              <a:rPr lang="en-US" sz="1200" dirty="0" smtClean="0">
                <a:solidFill>
                  <a:schemeClr val="accent1"/>
                </a:solidFill>
              </a:rPr>
              <a:t>but also more false pos.)</a:t>
            </a:r>
            <a:endParaRPr lang="en-US" sz="1200" dirty="0">
              <a:solidFill>
                <a:schemeClr val="accent1"/>
              </a:solidFill>
            </a:endParaRPr>
          </a:p>
        </p:txBody>
      </p:sp>
      <p:pic>
        <p:nvPicPr>
          <p:cNvPr id="40" name="Picture 39"/>
          <p:cNvPicPr>
            <a:picLocks noChangeAspect="1"/>
          </p:cNvPicPr>
          <p:nvPr/>
        </p:nvPicPr>
        <p:blipFill rotWithShape="1">
          <a:blip r:embed="rId4"/>
          <a:srcRect l="4756" r="7199"/>
          <a:stretch/>
        </p:blipFill>
        <p:spPr>
          <a:xfrm>
            <a:off x="4495800" y="2012135"/>
            <a:ext cx="4191000" cy="3783772"/>
          </a:xfrm>
          <a:prstGeom prst="rect">
            <a:avLst/>
          </a:prstGeom>
        </p:spPr>
      </p:pic>
      <p:sp>
        <p:nvSpPr>
          <p:cNvPr id="9" name="Oval 8"/>
          <p:cNvSpPr/>
          <p:nvPr/>
        </p:nvSpPr>
        <p:spPr>
          <a:xfrm>
            <a:off x="5067300" y="43053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7272892">
            <a:off x="4525715" y="4176715"/>
            <a:ext cx="1107676" cy="276999"/>
          </a:xfrm>
          <a:prstGeom prst="rect">
            <a:avLst/>
          </a:prstGeom>
          <a:noFill/>
        </p:spPr>
        <p:txBody>
          <a:bodyPr wrap="none" rtlCol="0">
            <a:spAutoFit/>
          </a:bodyPr>
          <a:lstStyle/>
          <a:p>
            <a:r>
              <a:rPr lang="en-US" sz="1200" dirty="0" smtClean="0">
                <a:solidFill>
                  <a:srgbClr val="7030A0"/>
                </a:solidFill>
              </a:rPr>
              <a:t>More selective</a:t>
            </a:r>
            <a:endParaRPr lang="en-US" sz="1200" dirty="0">
              <a:solidFill>
                <a:srgbClr val="7030A0"/>
              </a:solidFill>
            </a:endParaRPr>
          </a:p>
        </p:txBody>
      </p:sp>
      <p:sp>
        <p:nvSpPr>
          <p:cNvPr id="26" name="TextBox 25"/>
          <p:cNvSpPr txBox="1"/>
          <p:nvPr/>
        </p:nvSpPr>
        <p:spPr>
          <a:xfrm rot="20716064">
            <a:off x="6832255" y="2262589"/>
            <a:ext cx="1231106" cy="276999"/>
          </a:xfrm>
          <a:prstGeom prst="rect">
            <a:avLst/>
          </a:prstGeom>
          <a:noFill/>
        </p:spPr>
        <p:txBody>
          <a:bodyPr wrap="none" rtlCol="0">
            <a:spAutoFit/>
          </a:bodyPr>
          <a:lstStyle/>
          <a:p>
            <a:r>
              <a:rPr lang="en-US" sz="1200" dirty="0" smtClean="0">
                <a:solidFill>
                  <a:schemeClr val="accent1"/>
                </a:solidFill>
              </a:rPr>
              <a:t>More permissive</a:t>
            </a:r>
            <a:endParaRPr lang="en-US" sz="1200" dirty="0">
              <a:solidFill>
                <a:schemeClr val="accent1"/>
              </a:solidFill>
            </a:endParaRPr>
          </a:p>
        </p:txBody>
      </p:sp>
      <p:sp>
        <p:nvSpPr>
          <p:cNvPr id="30" name="TextBox 29"/>
          <p:cNvSpPr txBox="1"/>
          <p:nvPr/>
        </p:nvSpPr>
        <p:spPr>
          <a:xfrm>
            <a:off x="559069" y="5993367"/>
            <a:ext cx="1529137" cy="369332"/>
          </a:xfrm>
          <a:prstGeom prst="rect">
            <a:avLst/>
          </a:prstGeom>
          <a:noFill/>
        </p:spPr>
        <p:txBody>
          <a:bodyPr wrap="none" rtlCol="0">
            <a:spAutoFit/>
          </a:bodyPr>
          <a:lstStyle/>
          <a:p>
            <a:r>
              <a:rPr lang="en-US" dirty="0" smtClean="0"/>
              <a:t>False positives</a:t>
            </a:r>
            <a:endParaRPr lang="en-US" dirty="0"/>
          </a:p>
        </p:txBody>
      </p:sp>
      <p:cxnSp>
        <p:nvCxnSpPr>
          <p:cNvPr id="31" name="Straight Arrow Connector 30"/>
          <p:cNvCxnSpPr/>
          <p:nvPr/>
        </p:nvCxnSpPr>
        <p:spPr>
          <a:xfrm flipV="1">
            <a:off x="1625869" y="5486399"/>
            <a:ext cx="237927" cy="5947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07315" y="4149982"/>
            <a:ext cx="1295035" cy="369332"/>
          </a:xfrm>
          <a:prstGeom prst="rect">
            <a:avLst/>
          </a:prstGeom>
          <a:noFill/>
        </p:spPr>
        <p:txBody>
          <a:bodyPr wrap="none" rtlCol="0">
            <a:spAutoFit/>
          </a:bodyPr>
          <a:lstStyle/>
          <a:p>
            <a:r>
              <a:rPr lang="en-US" dirty="0" smtClean="0"/>
              <a:t>Background</a:t>
            </a:r>
            <a:endParaRPr lang="en-US" dirty="0"/>
          </a:p>
        </p:txBody>
      </p:sp>
      <p:sp>
        <p:nvSpPr>
          <p:cNvPr id="4" name="Flowchart: Decision 3"/>
          <p:cNvSpPr/>
          <p:nvPr/>
        </p:nvSpPr>
        <p:spPr>
          <a:xfrm rot="19212595">
            <a:off x="4341289" y="2949847"/>
            <a:ext cx="4754855" cy="1751255"/>
          </a:xfrm>
          <a:prstGeom prst="flowChartDecis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627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repeatCount="indefinite" accel="50000" decel="50000" fill="hold" grpId="0" nodeType="clickEffect">
                                  <p:stCondLst>
                                    <p:cond delay="0"/>
                                  </p:stCondLst>
                                  <p:childTnLst>
                                    <p:animMotion origin="layout" path="M 0 0.00648 L 0.0559 -0.10949 C 0.06788 -0.13426 0.08976 -0.16343 0.11545 -0.18912 C 0.14427 -0.21852 0.16944 -0.23727 0.19132 -0.24491 L 0.29028 -0.28727 " pathEditMode="relative" rAng="19380000" ptsTypes="AAAAA">
                                      <p:cBhvr>
                                        <p:cTn id="6" dur="2000" fill="hold"/>
                                        <p:tgtEl>
                                          <p:spTgt spid="9"/>
                                        </p:tgtEl>
                                        <p:attrNameLst>
                                          <p:attrName>ppt_x</p:attrName>
                                          <p:attrName>ppt_y</p:attrName>
                                        </p:attrNameLst>
                                      </p:cBhvr>
                                      <p:rCtr x="13108" y="-17176"/>
                                    </p:animMotion>
                                  </p:childTnLst>
                                </p:cTn>
                              </p:par>
                              <p:par>
                                <p:cTn id="7" presetID="42" presetClass="path" presetSubtype="0" repeatCount="indefinite" accel="50000" decel="50000" fill="hold" nodeType="withEffect">
                                  <p:stCondLst>
                                    <p:cond delay="0"/>
                                  </p:stCondLst>
                                  <p:childTnLst>
                                    <p:animMotion origin="layout" path="M -1.11111E-6 2.96296E-6 L 0.10521 2.96296E-6 " pathEditMode="relative" rAng="0" ptsTypes="AA">
                                      <p:cBhvr>
                                        <p:cTn id="8" dur="2000" fill="hold"/>
                                        <p:tgtEl>
                                          <p:spTgt spid="16"/>
                                        </p:tgtEl>
                                        <p:attrNameLst>
                                          <p:attrName>ppt_x</p:attrName>
                                          <p:attrName>ppt_y</p:attrName>
                                        </p:attrNameLst>
                                      </p:cBhvr>
                                      <p:rCtr x="5260" y="0"/>
                                    </p:animMotion>
                                  </p:childTnLst>
                                </p:cTn>
                              </p:par>
                              <p:par>
                                <p:cTn id="9" presetID="42" presetClass="path" presetSubtype="0" repeatCount="indefinite" accel="50000" decel="50000" fill="hold" grpId="0" nodeType="withEffect">
                                  <p:stCondLst>
                                    <p:cond delay="0"/>
                                  </p:stCondLst>
                                  <p:childTnLst>
                                    <p:animMotion origin="layout" path="M -4.16667E-6 -1.11022E-16 L 0.104 0.00208 " pathEditMode="relative" rAng="0" ptsTypes="AA">
                                      <p:cBhvr>
                                        <p:cTn id="10" dur="2000" fill="hold"/>
                                        <p:tgtEl>
                                          <p:spTgt spid="28"/>
                                        </p:tgtEl>
                                        <p:attrNameLst>
                                          <p:attrName>ppt_x</p:attrName>
                                          <p:attrName>ppt_y</p:attrName>
                                        </p:attrNameLst>
                                      </p:cBhvr>
                                      <p:rCtr x="5191"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Filters are everywhere. Job is to improve signal detection:</a:t>
            </a:r>
            <a:endParaRPr lang="en-US" dirty="0"/>
          </a:p>
        </p:txBody>
      </p:sp>
      <p:sp>
        <p:nvSpPr>
          <p:cNvPr id="3" name="Content Placeholder 2"/>
          <p:cNvSpPr>
            <a:spLocks noGrp="1"/>
          </p:cNvSpPr>
          <p:nvPr>
            <p:ph idx="1"/>
          </p:nvPr>
        </p:nvSpPr>
        <p:spPr>
          <a:xfrm>
            <a:off x="628650" y="2324099"/>
            <a:ext cx="7886700" cy="3852863"/>
          </a:xfrm>
        </p:spPr>
        <p:txBody>
          <a:bodyPr/>
          <a:lstStyle/>
          <a:p>
            <a:r>
              <a:rPr lang="en-US" dirty="0" smtClean="0"/>
              <a:t>Electronic amplifiers, recording devices</a:t>
            </a:r>
          </a:p>
          <a:p>
            <a:endParaRPr lang="en-US" dirty="0"/>
          </a:p>
          <a:p>
            <a:r>
              <a:rPr lang="en-US" dirty="0" smtClean="0"/>
              <a:t>Data analysis software</a:t>
            </a:r>
          </a:p>
          <a:p>
            <a:endParaRPr lang="en-US" dirty="0"/>
          </a:p>
          <a:p>
            <a:r>
              <a:rPr lang="en-US" dirty="0" smtClean="0"/>
              <a:t>Biological systems (visual and auditory cortex)</a:t>
            </a:r>
          </a:p>
          <a:p>
            <a:endParaRPr lang="en-US" dirty="0"/>
          </a:p>
          <a:p>
            <a:endParaRPr lang="en-US" dirty="0"/>
          </a:p>
        </p:txBody>
      </p:sp>
    </p:spTree>
    <p:extLst>
      <p:ext uri="{BB962C8B-B14F-4D97-AF65-F5344CB8AC3E}">
        <p14:creationId xmlns:p14="http://schemas.microsoft.com/office/powerpoint/2010/main" val="1507424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8108"/>
            <a:ext cx="8572500" cy="1325563"/>
          </a:xfrm>
        </p:spPr>
        <p:txBody>
          <a:bodyPr>
            <a:normAutofit/>
          </a:bodyPr>
          <a:lstStyle/>
          <a:p>
            <a:r>
              <a:rPr lang="en-US" dirty="0" smtClean="0"/>
              <a:t>Filtering greatly improved detection, but still far short of perfection</a:t>
            </a:r>
            <a:endParaRPr lang="en-US" dirty="0"/>
          </a:p>
        </p:txBody>
      </p:sp>
      <p:pic>
        <p:nvPicPr>
          <p:cNvPr id="40" name="Picture 39"/>
          <p:cNvPicPr>
            <a:picLocks noChangeAspect="1"/>
          </p:cNvPicPr>
          <p:nvPr/>
        </p:nvPicPr>
        <p:blipFill rotWithShape="1">
          <a:blip r:embed="rId3"/>
          <a:srcRect l="4756" r="7199"/>
          <a:stretch/>
        </p:blipFill>
        <p:spPr>
          <a:xfrm>
            <a:off x="3886200" y="2232705"/>
            <a:ext cx="4191000" cy="3783772"/>
          </a:xfrm>
          <a:prstGeom prst="rect">
            <a:avLst/>
          </a:prstGeom>
        </p:spPr>
      </p:pic>
      <p:sp>
        <p:nvSpPr>
          <p:cNvPr id="41" name="TextBox 40"/>
          <p:cNvSpPr txBox="1"/>
          <p:nvPr/>
        </p:nvSpPr>
        <p:spPr>
          <a:xfrm rot="17272892">
            <a:off x="3916115" y="4397285"/>
            <a:ext cx="1107676" cy="276999"/>
          </a:xfrm>
          <a:prstGeom prst="rect">
            <a:avLst/>
          </a:prstGeom>
          <a:noFill/>
        </p:spPr>
        <p:txBody>
          <a:bodyPr wrap="none" rtlCol="0">
            <a:spAutoFit/>
          </a:bodyPr>
          <a:lstStyle/>
          <a:p>
            <a:r>
              <a:rPr lang="en-US" sz="1200" dirty="0" smtClean="0">
                <a:solidFill>
                  <a:srgbClr val="7030A0"/>
                </a:solidFill>
              </a:rPr>
              <a:t>More selective</a:t>
            </a:r>
            <a:endParaRPr lang="en-US" sz="1200" dirty="0">
              <a:solidFill>
                <a:srgbClr val="7030A0"/>
              </a:solidFill>
            </a:endParaRPr>
          </a:p>
        </p:txBody>
      </p:sp>
      <p:sp>
        <p:nvSpPr>
          <p:cNvPr id="42" name="TextBox 41"/>
          <p:cNvSpPr txBox="1"/>
          <p:nvPr/>
        </p:nvSpPr>
        <p:spPr>
          <a:xfrm rot="20716064">
            <a:off x="6200240" y="2495325"/>
            <a:ext cx="1231106" cy="276999"/>
          </a:xfrm>
          <a:prstGeom prst="rect">
            <a:avLst/>
          </a:prstGeom>
          <a:noFill/>
        </p:spPr>
        <p:txBody>
          <a:bodyPr wrap="none" rtlCol="0">
            <a:spAutoFit/>
          </a:bodyPr>
          <a:lstStyle/>
          <a:p>
            <a:r>
              <a:rPr lang="en-US" sz="1200" dirty="0" smtClean="0">
                <a:solidFill>
                  <a:schemeClr val="accent5"/>
                </a:solidFill>
              </a:rPr>
              <a:t>More permissive</a:t>
            </a:r>
            <a:endParaRPr lang="en-US" sz="1200" dirty="0">
              <a:solidFill>
                <a:schemeClr val="accent5"/>
              </a:solidFill>
            </a:endParaRPr>
          </a:p>
        </p:txBody>
      </p:sp>
      <p:sp>
        <p:nvSpPr>
          <p:cNvPr id="44" name="TextBox 43"/>
          <p:cNvSpPr txBox="1"/>
          <p:nvPr/>
        </p:nvSpPr>
        <p:spPr>
          <a:xfrm rot="19220356">
            <a:off x="5287927" y="3975123"/>
            <a:ext cx="1794658" cy="276999"/>
          </a:xfrm>
          <a:prstGeom prst="rect">
            <a:avLst/>
          </a:prstGeom>
          <a:noFill/>
        </p:spPr>
        <p:txBody>
          <a:bodyPr wrap="none" rtlCol="0">
            <a:spAutoFit/>
          </a:bodyPr>
          <a:lstStyle/>
          <a:p>
            <a:r>
              <a:rPr lang="en-US" sz="1200" dirty="0" smtClean="0"/>
              <a:t>y=x, random classification</a:t>
            </a:r>
            <a:endParaRPr lang="en-US" sz="1200" dirty="0"/>
          </a:p>
        </p:txBody>
      </p:sp>
      <p:cxnSp>
        <p:nvCxnSpPr>
          <p:cNvPr id="46" name="Straight Connector 45"/>
          <p:cNvCxnSpPr/>
          <p:nvPr/>
        </p:nvCxnSpPr>
        <p:spPr>
          <a:xfrm flipV="1">
            <a:off x="4294482" y="2509704"/>
            <a:ext cx="3668418" cy="3083717"/>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8600" y="5873960"/>
            <a:ext cx="3939488" cy="584775"/>
          </a:xfrm>
          <a:prstGeom prst="rect">
            <a:avLst/>
          </a:prstGeom>
          <a:noFill/>
        </p:spPr>
        <p:txBody>
          <a:bodyPr wrap="square" rtlCol="0">
            <a:spAutoFit/>
          </a:bodyPr>
          <a:lstStyle/>
          <a:p>
            <a:r>
              <a:rPr lang="en-US" sz="1600" dirty="0" smtClean="0">
                <a:solidFill>
                  <a:srgbClr val="7030A0"/>
                </a:solidFill>
              </a:rPr>
              <a:t>Detecting ~25% of spikes, and ~5% of noise.</a:t>
            </a:r>
          </a:p>
          <a:p>
            <a:r>
              <a:rPr lang="en-US" sz="1600" dirty="0" smtClean="0">
                <a:solidFill>
                  <a:srgbClr val="7030A0"/>
                </a:solidFill>
              </a:rPr>
              <a:t>Highest signal/noise ratio (5:1).</a:t>
            </a:r>
          </a:p>
        </p:txBody>
      </p:sp>
      <p:cxnSp>
        <p:nvCxnSpPr>
          <p:cNvPr id="49" name="Straight Arrow Connector 48"/>
          <p:cNvCxnSpPr/>
          <p:nvPr/>
        </p:nvCxnSpPr>
        <p:spPr>
          <a:xfrm flipV="1">
            <a:off x="3359557" y="4915180"/>
            <a:ext cx="1021943" cy="33470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2706" y="1464801"/>
            <a:ext cx="3875382" cy="830997"/>
          </a:xfrm>
          <a:prstGeom prst="rect">
            <a:avLst/>
          </a:prstGeom>
          <a:noFill/>
        </p:spPr>
        <p:txBody>
          <a:bodyPr wrap="square" rtlCol="0">
            <a:spAutoFit/>
          </a:bodyPr>
          <a:lstStyle/>
          <a:p>
            <a:r>
              <a:rPr lang="en-US" sz="1600" dirty="0" smtClean="0"/>
              <a:t>Perfect classification:</a:t>
            </a:r>
          </a:p>
          <a:p>
            <a:r>
              <a:rPr lang="en-US" sz="1600" dirty="0" smtClean="0"/>
              <a:t>Detect 100% of signal, 0% of background.</a:t>
            </a:r>
          </a:p>
          <a:p>
            <a:r>
              <a:rPr lang="en-US" sz="1600" dirty="0" smtClean="0"/>
              <a:t>Can’t get here with this dataset.</a:t>
            </a:r>
            <a:endParaRPr lang="en-US" sz="1600" dirty="0"/>
          </a:p>
        </p:txBody>
      </p:sp>
      <p:cxnSp>
        <p:nvCxnSpPr>
          <p:cNvPr id="14" name="Straight Arrow Connector 13"/>
          <p:cNvCxnSpPr/>
          <p:nvPr/>
        </p:nvCxnSpPr>
        <p:spPr>
          <a:xfrm>
            <a:off x="3075412" y="2095145"/>
            <a:ext cx="1219070" cy="4145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86985" y="478484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64450" y="258099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459509" y="2509704"/>
            <a:ext cx="10444" cy="3083717"/>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53606" y="6284645"/>
            <a:ext cx="3057504" cy="369332"/>
          </a:xfrm>
          <a:prstGeom prst="rect">
            <a:avLst/>
          </a:prstGeom>
          <a:noFill/>
        </p:spPr>
        <p:txBody>
          <a:bodyPr wrap="none" rtlCol="0">
            <a:spAutoFit/>
          </a:bodyPr>
          <a:lstStyle/>
          <a:p>
            <a:r>
              <a:rPr lang="en-US" dirty="0"/>
              <a:t>p</a:t>
            </a:r>
            <a:r>
              <a:rPr lang="en-US" dirty="0" smtClean="0"/>
              <a:t> = 0.05 (publication standard)</a:t>
            </a:r>
            <a:endParaRPr lang="en-US" dirty="0"/>
          </a:p>
        </p:txBody>
      </p:sp>
      <p:cxnSp>
        <p:nvCxnSpPr>
          <p:cNvPr id="4" name="Straight Arrow Connector 3"/>
          <p:cNvCxnSpPr/>
          <p:nvPr/>
        </p:nvCxnSpPr>
        <p:spPr>
          <a:xfrm flipH="1" flipV="1">
            <a:off x="4495800" y="5715000"/>
            <a:ext cx="15714" cy="60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9220356">
            <a:off x="5458600" y="3541979"/>
            <a:ext cx="1115755" cy="276999"/>
          </a:xfrm>
          <a:prstGeom prst="rect">
            <a:avLst/>
          </a:prstGeom>
          <a:noFill/>
        </p:spPr>
        <p:txBody>
          <a:bodyPr wrap="none" rtlCol="0">
            <a:spAutoFit/>
          </a:bodyPr>
          <a:lstStyle/>
          <a:p>
            <a:r>
              <a:rPr lang="en-US" sz="1200" dirty="0" smtClean="0">
                <a:solidFill>
                  <a:srgbClr val="FF0000"/>
                </a:solidFill>
              </a:rPr>
              <a:t>Before filtering</a:t>
            </a:r>
            <a:endParaRPr lang="en-US" sz="1200" dirty="0">
              <a:solidFill>
                <a:srgbClr val="FF0000"/>
              </a:solidFill>
            </a:endParaRPr>
          </a:p>
        </p:txBody>
      </p:sp>
      <p:sp>
        <p:nvSpPr>
          <p:cNvPr id="33" name="TextBox 32"/>
          <p:cNvSpPr txBox="1"/>
          <p:nvPr/>
        </p:nvSpPr>
        <p:spPr>
          <a:xfrm rot="19220356">
            <a:off x="4988754" y="3157289"/>
            <a:ext cx="1019703" cy="276999"/>
          </a:xfrm>
          <a:prstGeom prst="rect">
            <a:avLst/>
          </a:prstGeom>
          <a:noFill/>
        </p:spPr>
        <p:txBody>
          <a:bodyPr wrap="none" rtlCol="0">
            <a:spAutoFit/>
          </a:bodyPr>
          <a:lstStyle/>
          <a:p>
            <a:r>
              <a:rPr lang="en-US" sz="1200" dirty="0" smtClean="0"/>
              <a:t>After filtering</a:t>
            </a:r>
            <a:endParaRPr lang="en-US" sz="1200" dirty="0"/>
          </a:p>
        </p:txBody>
      </p:sp>
    </p:spTree>
    <p:extLst>
      <p:ext uri="{BB962C8B-B14F-4D97-AF65-F5344CB8AC3E}">
        <p14:creationId xmlns:p14="http://schemas.microsoft.com/office/powerpoint/2010/main" val="2070675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365126"/>
            <a:ext cx="8724900" cy="1325563"/>
          </a:xfrm>
        </p:spPr>
        <p:txBody>
          <a:bodyPr>
            <a:noAutofit/>
          </a:bodyPr>
          <a:lstStyle/>
          <a:p>
            <a:r>
              <a:rPr lang="en-US" sz="3600" dirty="0" smtClean="0"/>
              <a:t>Filtering is big help, but to go further you usually need a better experiment (e.g. better technology, or move probe closer to neurons)</a:t>
            </a:r>
            <a:endParaRPr lang="en-US" sz="3600" dirty="0"/>
          </a:p>
        </p:txBody>
      </p:sp>
      <p:pic>
        <p:nvPicPr>
          <p:cNvPr id="2050" name="Picture 2" descr="Measuring Performance: AUC (AUROC) – Glass 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9143" y="1944151"/>
            <a:ext cx="5485714" cy="41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02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6"/>
            <a:ext cx="8572500" cy="1325563"/>
          </a:xfrm>
        </p:spPr>
        <p:txBody>
          <a:bodyPr>
            <a:normAutofit/>
          </a:bodyPr>
          <a:lstStyle/>
          <a:p>
            <a:r>
              <a:rPr lang="en-US" dirty="0" smtClean="0"/>
              <a:t>Area under curve (AUC) is proportional to Mann-Whitney “U”</a:t>
            </a:r>
            <a:endParaRPr lang="en-US" dirty="0"/>
          </a:p>
        </p:txBody>
      </p:sp>
      <p:pic>
        <p:nvPicPr>
          <p:cNvPr id="40" name="Picture 39"/>
          <p:cNvPicPr>
            <a:picLocks noChangeAspect="1"/>
          </p:cNvPicPr>
          <p:nvPr/>
        </p:nvPicPr>
        <p:blipFill rotWithShape="1">
          <a:blip r:embed="rId3"/>
          <a:srcRect l="4756" r="7199"/>
          <a:stretch/>
        </p:blipFill>
        <p:spPr>
          <a:xfrm>
            <a:off x="2019300" y="1638300"/>
            <a:ext cx="4191000" cy="3783772"/>
          </a:xfrm>
          <a:prstGeom prst="rect">
            <a:avLst/>
          </a:prstGeom>
        </p:spPr>
      </p:pic>
      <p:grpSp>
        <p:nvGrpSpPr>
          <p:cNvPr id="8" name="Group 7"/>
          <p:cNvGrpSpPr/>
          <p:nvPr/>
        </p:nvGrpSpPr>
        <p:grpSpPr>
          <a:xfrm>
            <a:off x="2411118" y="1905000"/>
            <a:ext cx="3668418" cy="3097458"/>
            <a:chOff x="4530884" y="1301277"/>
            <a:chExt cx="3668418" cy="3097458"/>
          </a:xfrm>
        </p:grpSpPr>
        <p:sp>
          <p:nvSpPr>
            <p:cNvPr id="4" name="Isosceles Triangle 3"/>
            <p:cNvSpPr/>
            <p:nvPr/>
          </p:nvSpPr>
          <p:spPr>
            <a:xfrm>
              <a:off x="4530884" y="1301277"/>
              <a:ext cx="3668418" cy="3083717"/>
            </a:xfrm>
            <a:prstGeom prst="triangle">
              <a:avLst>
                <a:gd name="adj" fmla="val 10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41000"/>
                  </a:schemeClr>
                </a:solidFill>
              </a:endParaRPr>
            </a:p>
          </p:txBody>
        </p:sp>
        <p:sp>
          <p:nvSpPr>
            <p:cNvPr id="5" name="Freeform 4"/>
            <p:cNvSpPr/>
            <p:nvPr/>
          </p:nvSpPr>
          <p:spPr>
            <a:xfrm>
              <a:off x="4530884" y="1341928"/>
              <a:ext cx="3665500" cy="3056807"/>
            </a:xfrm>
            <a:custGeom>
              <a:avLst/>
              <a:gdLst>
                <a:gd name="connsiteX0" fmla="*/ 1490859 w 3665500"/>
                <a:gd name="connsiteY0" fmla="*/ 678947 h 3056807"/>
                <a:gd name="connsiteX1" fmla="*/ 1526859 w 3665500"/>
                <a:gd name="connsiteY1" fmla="*/ 664547 h 3056807"/>
                <a:gd name="connsiteX2" fmla="*/ 1570059 w 3665500"/>
                <a:gd name="connsiteY2" fmla="*/ 650147 h 3056807"/>
                <a:gd name="connsiteX3" fmla="*/ 1613259 w 3665500"/>
                <a:gd name="connsiteY3" fmla="*/ 628547 h 3056807"/>
                <a:gd name="connsiteX4" fmla="*/ 1634859 w 3665500"/>
                <a:gd name="connsiteY4" fmla="*/ 614147 h 3056807"/>
                <a:gd name="connsiteX5" fmla="*/ 1663659 w 3665500"/>
                <a:gd name="connsiteY5" fmla="*/ 606947 h 3056807"/>
                <a:gd name="connsiteX6" fmla="*/ 1685259 w 3665500"/>
                <a:gd name="connsiteY6" fmla="*/ 599747 h 3056807"/>
                <a:gd name="connsiteX7" fmla="*/ 1757259 w 3665500"/>
                <a:gd name="connsiteY7" fmla="*/ 578147 h 3056807"/>
                <a:gd name="connsiteX8" fmla="*/ 1778859 w 3665500"/>
                <a:gd name="connsiteY8" fmla="*/ 570947 h 3056807"/>
                <a:gd name="connsiteX9" fmla="*/ 1800459 w 3665500"/>
                <a:gd name="connsiteY9" fmla="*/ 563747 h 3056807"/>
                <a:gd name="connsiteX10" fmla="*/ 1822059 w 3665500"/>
                <a:gd name="connsiteY10" fmla="*/ 549347 h 3056807"/>
                <a:gd name="connsiteX11" fmla="*/ 1850859 w 3665500"/>
                <a:gd name="connsiteY11" fmla="*/ 534947 h 3056807"/>
                <a:gd name="connsiteX12" fmla="*/ 1872459 w 3665500"/>
                <a:gd name="connsiteY12" fmla="*/ 513347 h 3056807"/>
                <a:gd name="connsiteX13" fmla="*/ 1915659 w 3665500"/>
                <a:gd name="connsiteY13" fmla="*/ 491747 h 3056807"/>
                <a:gd name="connsiteX14" fmla="*/ 1958859 w 3665500"/>
                <a:gd name="connsiteY14" fmla="*/ 455747 h 3056807"/>
                <a:gd name="connsiteX15" fmla="*/ 1980459 w 3665500"/>
                <a:gd name="connsiteY15" fmla="*/ 441347 h 3056807"/>
                <a:gd name="connsiteX16" fmla="*/ 2038059 w 3665500"/>
                <a:gd name="connsiteY16" fmla="*/ 412547 h 3056807"/>
                <a:gd name="connsiteX17" fmla="*/ 2081259 w 3665500"/>
                <a:gd name="connsiteY17" fmla="*/ 398147 h 3056807"/>
                <a:gd name="connsiteX18" fmla="*/ 2102859 w 3665500"/>
                <a:gd name="connsiteY18" fmla="*/ 390947 h 3056807"/>
                <a:gd name="connsiteX19" fmla="*/ 2131659 w 3665500"/>
                <a:gd name="connsiteY19" fmla="*/ 383747 h 3056807"/>
                <a:gd name="connsiteX20" fmla="*/ 2153259 w 3665500"/>
                <a:gd name="connsiteY20" fmla="*/ 369347 h 3056807"/>
                <a:gd name="connsiteX21" fmla="*/ 2203659 w 3665500"/>
                <a:gd name="connsiteY21" fmla="*/ 354947 h 3056807"/>
                <a:gd name="connsiteX22" fmla="*/ 2225259 w 3665500"/>
                <a:gd name="connsiteY22" fmla="*/ 340547 h 3056807"/>
                <a:gd name="connsiteX23" fmla="*/ 2275659 w 3665500"/>
                <a:gd name="connsiteY23" fmla="*/ 326147 h 3056807"/>
                <a:gd name="connsiteX24" fmla="*/ 2297259 w 3665500"/>
                <a:gd name="connsiteY24" fmla="*/ 318947 h 3056807"/>
                <a:gd name="connsiteX25" fmla="*/ 2326059 w 3665500"/>
                <a:gd name="connsiteY25" fmla="*/ 311747 h 3056807"/>
                <a:gd name="connsiteX26" fmla="*/ 2347659 w 3665500"/>
                <a:gd name="connsiteY26" fmla="*/ 304547 h 3056807"/>
                <a:gd name="connsiteX27" fmla="*/ 2419659 w 3665500"/>
                <a:gd name="connsiteY27" fmla="*/ 282947 h 3056807"/>
                <a:gd name="connsiteX28" fmla="*/ 2470059 w 3665500"/>
                <a:gd name="connsiteY28" fmla="*/ 254147 h 3056807"/>
                <a:gd name="connsiteX29" fmla="*/ 2513259 w 3665500"/>
                <a:gd name="connsiteY29" fmla="*/ 225347 h 3056807"/>
                <a:gd name="connsiteX30" fmla="*/ 2556459 w 3665500"/>
                <a:gd name="connsiteY30" fmla="*/ 203747 h 3056807"/>
                <a:gd name="connsiteX31" fmla="*/ 2578059 w 3665500"/>
                <a:gd name="connsiteY31" fmla="*/ 196547 h 3056807"/>
                <a:gd name="connsiteX32" fmla="*/ 2599659 w 3665500"/>
                <a:gd name="connsiteY32" fmla="*/ 182147 h 3056807"/>
                <a:gd name="connsiteX33" fmla="*/ 2671659 w 3665500"/>
                <a:gd name="connsiteY33" fmla="*/ 153347 h 3056807"/>
                <a:gd name="connsiteX34" fmla="*/ 2700459 w 3665500"/>
                <a:gd name="connsiteY34" fmla="*/ 138947 h 3056807"/>
                <a:gd name="connsiteX35" fmla="*/ 2729259 w 3665500"/>
                <a:gd name="connsiteY35" fmla="*/ 131747 h 3056807"/>
                <a:gd name="connsiteX36" fmla="*/ 2750859 w 3665500"/>
                <a:gd name="connsiteY36" fmla="*/ 124547 h 3056807"/>
                <a:gd name="connsiteX37" fmla="*/ 2794059 w 3665500"/>
                <a:gd name="connsiteY37" fmla="*/ 117347 h 3056807"/>
                <a:gd name="connsiteX38" fmla="*/ 2815659 w 3665500"/>
                <a:gd name="connsiteY38" fmla="*/ 110147 h 3056807"/>
                <a:gd name="connsiteX39" fmla="*/ 2894859 w 3665500"/>
                <a:gd name="connsiteY39" fmla="*/ 102947 h 3056807"/>
                <a:gd name="connsiteX40" fmla="*/ 2974059 w 3665500"/>
                <a:gd name="connsiteY40" fmla="*/ 81347 h 3056807"/>
                <a:gd name="connsiteX41" fmla="*/ 3017259 w 3665500"/>
                <a:gd name="connsiteY41" fmla="*/ 66947 h 3056807"/>
                <a:gd name="connsiteX42" fmla="*/ 3110859 w 3665500"/>
                <a:gd name="connsiteY42" fmla="*/ 52547 h 3056807"/>
                <a:gd name="connsiteX43" fmla="*/ 3146859 w 3665500"/>
                <a:gd name="connsiteY43" fmla="*/ 45347 h 3056807"/>
                <a:gd name="connsiteX44" fmla="*/ 3204459 w 3665500"/>
                <a:gd name="connsiteY44" fmla="*/ 38147 h 3056807"/>
                <a:gd name="connsiteX45" fmla="*/ 3240459 w 3665500"/>
                <a:gd name="connsiteY45" fmla="*/ 30947 h 3056807"/>
                <a:gd name="connsiteX46" fmla="*/ 3600459 w 3665500"/>
                <a:gd name="connsiteY46" fmla="*/ 9347 h 3056807"/>
                <a:gd name="connsiteX47" fmla="*/ 3650859 w 3665500"/>
                <a:gd name="connsiteY47" fmla="*/ 2147 h 3056807"/>
                <a:gd name="connsiteX48" fmla="*/ 3665259 w 3665500"/>
                <a:gd name="connsiteY48" fmla="*/ 38147 h 3056807"/>
                <a:gd name="connsiteX49" fmla="*/ 3643659 w 3665500"/>
                <a:gd name="connsiteY49" fmla="*/ 124547 h 3056807"/>
                <a:gd name="connsiteX50" fmla="*/ 3629259 w 3665500"/>
                <a:gd name="connsiteY50" fmla="*/ 189347 h 3056807"/>
                <a:gd name="connsiteX51" fmla="*/ 3614859 w 3665500"/>
                <a:gd name="connsiteY51" fmla="*/ 210947 h 3056807"/>
                <a:gd name="connsiteX52" fmla="*/ 3607659 w 3665500"/>
                <a:gd name="connsiteY52" fmla="*/ 239747 h 3056807"/>
                <a:gd name="connsiteX53" fmla="*/ 3593259 w 3665500"/>
                <a:gd name="connsiteY53" fmla="*/ 261347 h 3056807"/>
                <a:gd name="connsiteX54" fmla="*/ 3578859 w 3665500"/>
                <a:gd name="connsiteY54" fmla="*/ 290147 h 3056807"/>
                <a:gd name="connsiteX55" fmla="*/ 3571659 w 3665500"/>
                <a:gd name="connsiteY55" fmla="*/ 311747 h 3056807"/>
                <a:gd name="connsiteX56" fmla="*/ 3528459 w 3665500"/>
                <a:gd name="connsiteY56" fmla="*/ 347747 h 3056807"/>
                <a:gd name="connsiteX57" fmla="*/ 3499659 w 3665500"/>
                <a:gd name="connsiteY57" fmla="*/ 383747 h 3056807"/>
                <a:gd name="connsiteX58" fmla="*/ 3434859 w 3665500"/>
                <a:gd name="connsiteY58" fmla="*/ 441347 h 3056807"/>
                <a:gd name="connsiteX59" fmla="*/ 3413259 w 3665500"/>
                <a:gd name="connsiteY59" fmla="*/ 470147 h 3056807"/>
                <a:gd name="connsiteX60" fmla="*/ 3391659 w 3665500"/>
                <a:gd name="connsiteY60" fmla="*/ 484547 h 3056807"/>
                <a:gd name="connsiteX61" fmla="*/ 3370059 w 3665500"/>
                <a:gd name="connsiteY61" fmla="*/ 513347 h 3056807"/>
                <a:gd name="connsiteX62" fmla="*/ 3341259 w 3665500"/>
                <a:gd name="connsiteY62" fmla="*/ 542147 h 3056807"/>
                <a:gd name="connsiteX63" fmla="*/ 3298059 w 3665500"/>
                <a:gd name="connsiteY63" fmla="*/ 621347 h 3056807"/>
                <a:gd name="connsiteX64" fmla="*/ 3269259 w 3665500"/>
                <a:gd name="connsiteY64" fmla="*/ 671747 h 3056807"/>
                <a:gd name="connsiteX65" fmla="*/ 3233259 w 3665500"/>
                <a:gd name="connsiteY65" fmla="*/ 722147 h 3056807"/>
                <a:gd name="connsiteX66" fmla="*/ 3168459 w 3665500"/>
                <a:gd name="connsiteY66" fmla="*/ 851747 h 3056807"/>
                <a:gd name="connsiteX67" fmla="*/ 3089259 w 3665500"/>
                <a:gd name="connsiteY67" fmla="*/ 966947 h 3056807"/>
                <a:gd name="connsiteX68" fmla="*/ 3010059 w 3665500"/>
                <a:gd name="connsiteY68" fmla="*/ 1074947 h 3056807"/>
                <a:gd name="connsiteX69" fmla="*/ 2952459 w 3665500"/>
                <a:gd name="connsiteY69" fmla="*/ 1168547 h 3056807"/>
                <a:gd name="connsiteX70" fmla="*/ 2916459 w 3665500"/>
                <a:gd name="connsiteY70" fmla="*/ 1262147 h 3056807"/>
                <a:gd name="connsiteX71" fmla="*/ 2887659 w 3665500"/>
                <a:gd name="connsiteY71" fmla="*/ 1312547 h 3056807"/>
                <a:gd name="connsiteX72" fmla="*/ 2873259 w 3665500"/>
                <a:gd name="connsiteY72" fmla="*/ 1362947 h 3056807"/>
                <a:gd name="connsiteX73" fmla="*/ 2844459 w 3665500"/>
                <a:gd name="connsiteY73" fmla="*/ 1449347 h 3056807"/>
                <a:gd name="connsiteX74" fmla="*/ 2815659 w 3665500"/>
                <a:gd name="connsiteY74" fmla="*/ 1535747 h 3056807"/>
                <a:gd name="connsiteX75" fmla="*/ 2758059 w 3665500"/>
                <a:gd name="connsiteY75" fmla="*/ 1564547 h 3056807"/>
                <a:gd name="connsiteX76" fmla="*/ 2736459 w 3665500"/>
                <a:gd name="connsiteY76" fmla="*/ 1578947 h 3056807"/>
                <a:gd name="connsiteX77" fmla="*/ 2707659 w 3665500"/>
                <a:gd name="connsiteY77" fmla="*/ 1593347 h 3056807"/>
                <a:gd name="connsiteX78" fmla="*/ 2592459 w 3665500"/>
                <a:gd name="connsiteY78" fmla="*/ 1658147 h 3056807"/>
                <a:gd name="connsiteX79" fmla="*/ 2477259 w 3665500"/>
                <a:gd name="connsiteY79" fmla="*/ 1701347 h 3056807"/>
                <a:gd name="connsiteX80" fmla="*/ 2419659 w 3665500"/>
                <a:gd name="connsiteY80" fmla="*/ 1730147 h 3056807"/>
                <a:gd name="connsiteX81" fmla="*/ 2275659 w 3665500"/>
                <a:gd name="connsiteY81" fmla="*/ 1787747 h 3056807"/>
                <a:gd name="connsiteX82" fmla="*/ 1937259 w 3665500"/>
                <a:gd name="connsiteY82" fmla="*/ 1982147 h 3056807"/>
                <a:gd name="connsiteX83" fmla="*/ 1843659 w 3665500"/>
                <a:gd name="connsiteY83" fmla="*/ 2032547 h 3056807"/>
                <a:gd name="connsiteX84" fmla="*/ 1692459 w 3665500"/>
                <a:gd name="connsiteY84" fmla="*/ 2133347 h 3056807"/>
                <a:gd name="connsiteX85" fmla="*/ 1627659 w 3665500"/>
                <a:gd name="connsiteY85" fmla="*/ 2162147 h 3056807"/>
                <a:gd name="connsiteX86" fmla="*/ 1505259 w 3665500"/>
                <a:gd name="connsiteY86" fmla="*/ 2248547 h 3056807"/>
                <a:gd name="connsiteX87" fmla="*/ 1462059 w 3665500"/>
                <a:gd name="connsiteY87" fmla="*/ 2284547 h 3056807"/>
                <a:gd name="connsiteX88" fmla="*/ 1418859 w 3665500"/>
                <a:gd name="connsiteY88" fmla="*/ 2291747 h 3056807"/>
                <a:gd name="connsiteX89" fmla="*/ 1368459 w 3665500"/>
                <a:gd name="connsiteY89" fmla="*/ 2313347 h 3056807"/>
                <a:gd name="connsiteX90" fmla="*/ 1346859 w 3665500"/>
                <a:gd name="connsiteY90" fmla="*/ 2320547 h 3056807"/>
                <a:gd name="connsiteX91" fmla="*/ 1325259 w 3665500"/>
                <a:gd name="connsiteY91" fmla="*/ 2334947 h 3056807"/>
                <a:gd name="connsiteX92" fmla="*/ 1231659 w 3665500"/>
                <a:gd name="connsiteY92" fmla="*/ 2378147 h 3056807"/>
                <a:gd name="connsiteX93" fmla="*/ 1181259 w 3665500"/>
                <a:gd name="connsiteY93" fmla="*/ 2392547 h 3056807"/>
                <a:gd name="connsiteX94" fmla="*/ 1116459 w 3665500"/>
                <a:gd name="connsiteY94" fmla="*/ 2406947 h 3056807"/>
                <a:gd name="connsiteX95" fmla="*/ 1080459 w 3665500"/>
                <a:gd name="connsiteY95" fmla="*/ 2421347 h 3056807"/>
                <a:gd name="connsiteX96" fmla="*/ 1051659 w 3665500"/>
                <a:gd name="connsiteY96" fmla="*/ 2428547 h 3056807"/>
                <a:gd name="connsiteX97" fmla="*/ 1022859 w 3665500"/>
                <a:gd name="connsiteY97" fmla="*/ 2442947 h 3056807"/>
                <a:gd name="connsiteX98" fmla="*/ 950859 w 3665500"/>
                <a:gd name="connsiteY98" fmla="*/ 2464547 h 3056807"/>
                <a:gd name="connsiteX99" fmla="*/ 878859 w 3665500"/>
                <a:gd name="connsiteY99" fmla="*/ 2500547 h 3056807"/>
                <a:gd name="connsiteX100" fmla="*/ 857259 w 3665500"/>
                <a:gd name="connsiteY100" fmla="*/ 2514947 h 3056807"/>
                <a:gd name="connsiteX101" fmla="*/ 821259 w 3665500"/>
                <a:gd name="connsiteY101" fmla="*/ 2529347 h 3056807"/>
                <a:gd name="connsiteX102" fmla="*/ 799659 w 3665500"/>
                <a:gd name="connsiteY102" fmla="*/ 2543747 h 3056807"/>
                <a:gd name="connsiteX103" fmla="*/ 734859 w 3665500"/>
                <a:gd name="connsiteY103" fmla="*/ 2565347 h 3056807"/>
                <a:gd name="connsiteX104" fmla="*/ 698859 w 3665500"/>
                <a:gd name="connsiteY104" fmla="*/ 2579747 h 3056807"/>
                <a:gd name="connsiteX105" fmla="*/ 662859 w 3665500"/>
                <a:gd name="connsiteY105" fmla="*/ 2586947 h 3056807"/>
                <a:gd name="connsiteX106" fmla="*/ 562059 w 3665500"/>
                <a:gd name="connsiteY106" fmla="*/ 2615747 h 3056807"/>
                <a:gd name="connsiteX107" fmla="*/ 540459 w 3665500"/>
                <a:gd name="connsiteY107" fmla="*/ 2637347 h 3056807"/>
                <a:gd name="connsiteX108" fmla="*/ 497259 w 3665500"/>
                <a:gd name="connsiteY108" fmla="*/ 2666147 h 3056807"/>
                <a:gd name="connsiteX109" fmla="*/ 454059 w 3665500"/>
                <a:gd name="connsiteY109" fmla="*/ 2702147 h 3056807"/>
                <a:gd name="connsiteX110" fmla="*/ 410859 w 3665500"/>
                <a:gd name="connsiteY110" fmla="*/ 2752547 h 3056807"/>
                <a:gd name="connsiteX111" fmla="*/ 389259 w 3665500"/>
                <a:gd name="connsiteY111" fmla="*/ 2774147 h 3056807"/>
                <a:gd name="connsiteX112" fmla="*/ 382059 w 3665500"/>
                <a:gd name="connsiteY112" fmla="*/ 2795747 h 3056807"/>
                <a:gd name="connsiteX113" fmla="*/ 353259 w 3665500"/>
                <a:gd name="connsiteY113" fmla="*/ 2838947 h 3056807"/>
                <a:gd name="connsiteX114" fmla="*/ 295659 w 3665500"/>
                <a:gd name="connsiteY114" fmla="*/ 2903747 h 3056807"/>
                <a:gd name="connsiteX115" fmla="*/ 252459 w 3665500"/>
                <a:gd name="connsiteY115" fmla="*/ 2932547 h 3056807"/>
                <a:gd name="connsiteX116" fmla="*/ 230859 w 3665500"/>
                <a:gd name="connsiteY116" fmla="*/ 2946947 h 3056807"/>
                <a:gd name="connsiteX117" fmla="*/ 209259 w 3665500"/>
                <a:gd name="connsiteY117" fmla="*/ 2968547 h 3056807"/>
                <a:gd name="connsiteX118" fmla="*/ 166059 w 3665500"/>
                <a:gd name="connsiteY118" fmla="*/ 2982947 h 3056807"/>
                <a:gd name="connsiteX119" fmla="*/ 137259 w 3665500"/>
                <a:gd name="connsiteY119" fmla="*/ 2990147 h 3056807"/>
                <a:gd name="connsiteX120" fmla="*/ 101259 w 3665500"/>
                <a:gd name="connsiteY120" fmla="*/ 2997347 h 3056807"/>
                <a:gd name="connsiteX121" fmla="*/ 58059 w 3665500"/>
                <a:gd name="connsiteY121" fmla="*/ 3011747 h 3056807"/>
                <a:gd name="connsiteX122" fmla="*/ 36459 w 3665500"/>
                <a:gd name="connsiteY122" fmla="*/ 3018947 h 3056807"/>
                <a:gd name="connsiteX123" fmla="*/ 14859 w 3665500"/>
                <a:gd name="connsiteY123" fmla="*/ 3033347 h 3056807"/>
                <a:gd name="connsiteX124" fmla="*/ 459 w 3665500"/>
                <a:gd name="connsiteY124" fmla="*/ 3054947 h 3056807"/>
                <a:gd name="connsiteX125" fmla="*/ 14859 w 3665500"/>
                <a:gd name="connsiteY125" fmla="*/ 2961347 h 3056807"/>
                <a:gd name="connsiteX126" fmla="*/ 36459 w 3665500"/>
                <a:gd name="connsiteY126" fmla="*/ 2802947 h 3056807"/>
                <a:gd name="connsiteX127" fmla="*/ 43659 w 3665500"/>
                <a:gd name="connsiteY127" fmla="*/ 2766947 h 3056807"/>
                <a:gd name="connsiteX128" fmla="*/ 58059 w 3665500"/>
                <a:gd name="connsiteY128" fmla="*/ 2716547 h 3056807"/>
                <a:gd name="connsiteX129" fmla="*/ 86859 w 3665500"/>
                <a:gd name="connsiteY129" fmla="*/ 2673347 h 3056807"/>
                <a:gd name="connsiteX130" fmla="*/ 101259 w 3665500"/>
                <a:gd name="connsiteY130" fmla="*/ 2565347 h 3056807"/>
                <a:gd name="connsiteX131" fmla="*/ 115659 w 3665500"/>
                <a:gd name="connsiteY131" fmla="*/ 2464547 h 3056807"/>
                <a:gd name="connsiteX132" fmla="*/ 158859 w 3665500"/>
                <a:gd name="connsiteY132" fmla="*/ 2378147 h 3056807"/>
                <a:gd name="connsiteX133" fmla="*/ 209259 w 3665500"/>
                <a:gd name="connsiteY133" fmla="*/ 2291747 h 3056807"/>
                <a:gd name="connsiteX134" fmla="*/ 216459 w 3665500"/>
                <a:gd name="connsiteY134" fmla="*/ 2270147 h 3056807"/>
                <a:gd name="connsiteX135" fmla="*/ 230859 w 3665500"/>
                <a:gd name="connsiteY135" fmla="*/ 2212547 h 3056807"/>
                <a:gd name="connsiteX136" fmla="*/ 238059 w 3665500"/>
                <a:gd name="connsiteY136" fmla="*/ 2190947 h 3056807"/>
                <a:gd name="connsiteX137" fmla="*/ 252459 w 3665500"/>
                <a:gd name="connsiteY137" fmla="*/ 2169347 h 3056807"/>
                <a:gd name="connsiteX138" fmla="*/ 259659 w 3665500"/>
                <a:gd name="connsiteY138" fmla="*/ 2147747 h 3056807"/>
                <a:gd name="connsiteX139" fmla="*/ 281259 w 3665500"/>
                <a:gd name="connsiteY139" fmla="*/ 2126147 h 3056807"/>
                <a:gd name="connsiteX140" fmla="*/ 295659 w 3665500"/>
                <a:gd name="connsiteY140" fmla="*/ 2104547 h 3056807"/>
                <a:gd name="connsiteX141" fmla="*/ 310059 w 3665500"/>
                <a:gd name="connsiteY141" fmla="*/ 2010947 h 3056807"/>
                <a:gd name="connsiteX142" fmla="*/ 324459 w 3665500"/>
                <a:gd name="connsiteY142" fmla="*/ 1974947 h 3056807"/>
                <a:gd name="connsiteX143" fmla="*/ 331659 w 3665500"/>
                <a:gd name="connsiteY143" fmla="*/ 1953347 h 3056807"/>
                <a:gd name="connsiteX144" fmla="*/ 346059 w 3665500"/>
                <a:gd name="connsiteY144" fmla="*/ 1931747 h 3056807"/>
                <a:gd name="connsiteX145" fmla="*/ 353259 w 3665500"/>
                <a:gd name="connsiteY145" fmla="*/ 1910147 h 3056807"/>
                <a:gd name="connsiteX146" fmla="*/ 382059 w 3665500"/>
                <a:gd name="connsiteY146" fmla="*/ 1866947 h 3056807"/>
                <a:gd name="connsiteX147" fmla="*/ 396459 w 3665500"/>
                <a:gd name="connsiteY147" fmla="*/ 1845347 h 3056807"/>
                <a:gd name="connsiteX148" fmla="*/ 418059 w 3665500"/>
                <a:gd name="connsiteY148" fmla="*/ 1816547 h 3056807"/>
                <a:gd name="connsiteX149" fmla="*/ 468459 w 3665500"/>
                <a:gd name="connsiteY149" fmla="*/ 1737347 h 3056807"/>
                <a:gd name="connsiteX150" fmla="*/ 504459 w 3665500"/>
                <a:gd name="connsiteY150" fmla="*/ 1672547 h 3056807"/>
                <a:gd name="connsiteX151" fmla="*/ 554859 w 3665500"/>
                <a:gd name="connsiteY151" fmla="*/ 1593347 h 3056807"/>
                <a:gd name="connsiteX152" fmla="*/ 590859 w 3665500"/>
                <a:gd name="connsiteY152" fmla="*/ 1542947 h 3056807"/>
                <a:gd name="connsiteX153" fmla="*/ 619659 w 3665500"/>
                <a:gd name="connsiteY153" fmla="*/ 1514147 h 3056807"/>
                <a:gd name="connsiteX154" fmla="*/ 634059 w 3665500"/>
                <a:gd name="connsiteY154" fmla="*/ 1492547 h 3056807"/>
                <a:gd name="connsiteX155" fmla="*/ 655659 w 3665500"/>
                <a:gd name="connsiteY155" fmla="*/ 1470947 h 3056807"/>
                <a:gd name="connsiteX156" fmla="*/ 698859 w 3665500"/>
                <a:gd name="connsiteY156" fmla="*/ 1406147 h 3056807"/>
                <a:gd name="connsiteX157" fmla="*/ 713259 w 3665500"/>
                <a:gd name="connsiteY157" fmla="*/ 1384547 h 3056807"/>
                <a:gd name="connsiteX158" fmla="*/ 742059 w 3665500"/>
                <a:gd name="connsiteY158" fmla="*/ 1355747 h 3056807"/>
                <a:gd name="connsiteX159" fmla="*/ 756459 w 3665500"/>
                <a:gd name="connsiteY159" fmla="*/ 1334147 h 3056807"/>
                <a:gd name="connsiteX160" fmla="*/ 778059 w 3665500"/>
                <a:gd name="connsiteY160" fmla="*/ 1319747 h 3056807"/>
                <a:gd name="connsiteX161" fmla="*/ 806859 w 3665500"/>
                <a:gd name="connsiteY161" fmla="*/ 1298147 h 3056807"/>
                <a:gd name="connsiteX162" fmla="*/ 828459 w 3665500"/>
                <a:gd name="connsiteY162" fmla="*/ 1276547 h 3056807"/>
                <a:gd name="connsiteX163" fmla="*/ 850059 w 3665500"/>
                <a:gd name="connsiteY163" fmla="*/ 1269347 h 3056807"/>
                <a:gd name="connsiteX164" fmla="*/ 893259 w 3665500"/>
                <a:gd name="connsiteY164" fmla="*/ 1233347 h 3056807"/>
                <a:gd name="connsiteX165" fmla="*/ 907659 w 3665500"/>
                <a:gd name="connsiteY165" fmla="*/ 1211747 h 3056807"/>
                <a:gd name="connsiteX166" fmla="*/ 929259 w 3665500"/>
                <a:gd name="connsiteY166" fmla="*/ 1204547 h 3056807"/>
                <a:gd name="connsiteX167" fmla="*/ 943659 w 3665500"/>
                <a:gd name="connsiteY167" fmla="*/ 1182947 h 3056807"/>
                <a:gd name="connsiteX168" fmla="*/ 965259 w 3665500"/>
                <a:gd name="connsiteY168" fmla="*/ 1175747 h 3056807"/>
                <a:gd name="connsiteX169" fmla="*/ 986859 w 3665500"/>
                <a:gd name="connsiteY169" fmla="*/ 1161347 h 3056807"/>
                <a:gd name="connsiteX170" fmla="*/ 1022859 w 3665500"/>
                <a:gd name="connsiteY170" fmla="*/ 1125347 h 3056807"/>
                <a:gd name="connsiteX171" fmla="*/ 1037259 w 3665500"/>
                <a:gd name="connsiteY171" fmla="*/ 1103747 h 3056807"/>
                <a:gd name="connsiteX172" fmla="*/ 1080459 w 3665500"/>
                <a:gd name="connsiteY172" fmla="*/ 1074947 h 3056807"/>
                <a:gd name="connsiteX173" fmla="*/ 1094859 w 3665500"/>
                <a:gd name="connsiteY173" fmla="*/ 1053347 h 3056807"/>
                <a:gd name="connsiteX174" fmla="*/ 1102059 w 3665500"/>
                <a:gd name="connsiteY174" fmla="*/ 1031747 h 3056807"/>
                <a:gd name="connsiteX175" fmla="*/ 1130859 w 3665500"/>
                <a:gd name="connsiteY175" fmla="*/ 988547 h 3056807"/>
                <a:gd name="connsiteX176" fmla="*/ 1145259 w 3665500"/>
                <a:gd name="connsiteY176" fmla="*/ 966947 h 3056807"/>
                <a:gd name="connsiteX177" fmla="*/ 1188459 w 3665500"/>
                <a:gd name="connsiteY177" fmla="*/ 930947 h 3056807"/>
                <a:gd name="connsiteX178" fmla="*/ 1238859 w 3665500"/>
                <a:gd name="connsiteY178" fmla="*/ 902147 h 3056807"/>
                <a:gd name="connsiteX179" fmla="*/ 1260459 w 3665500"/>
                <a:gd name="connsiteY179" fmla="*/ 894947 h 3056807"/>
                <a:gd name="connsiteX180" fmla="*/ 1325259 w 3665500"/>
                <a:gd name="connsiteY180" fmla="*/ 844547 h 3056807"/>
                <a:gd name="connsiteX181" fmla="*/ 1354059 w 3665500"/>
                <a:gd name="connsiteY181" fmla="*/ 830147 h 3056807"/>
                <a:gd name="connsiteX182" fmla="*/ 1397259 w 3665500"/>
                <a:gd name="connsiteY182" fmla="*/ 801347 h 3056807"/>
                <a:gd name="connsiteX183" fmla="*/ 1440459 w 3665500"/>
                <a:gd name="connsiteY183" fmla="*/ 786947 h 3056807"/>
                <a:gd name="connsiteX184" fmla="*/ 1462059 w 3665500"/>
                <a:gd name="connsiteY184" fmla="*/ 779747 h 3056807"/>
                <a:gd name="connsiteX185" fmla="*/ 1483659 w 3665500"/>
                <a:gd name="connsiteY185" fmla="*/ 758147 h 3056807"/>
                <a:gd name="connsiteX186" fmla="*/ 1505259 w 3665500"/>
                <a:gd name="connsiteY186" fmla="*/ 743747 h 3056807"/>
                <a:gd name="connsiteX187" fmla="*/ 1512459 w 3665500"/>
                <a:gd name="connsiteY187" fmla="*/ 722147 h 3056807"/>
                <a:gd name="connsiteX188" fmla="*/ 1526859 w 3665500"/>
                <a:gd name="connsiteY188" fmla="*/ 700547 h 3056807"/>
                <a:gd name="connsiteX189" fmla="*/ 1534059 w 3665500"/>
                <a:gd name="connsiteY189" fmla="*/ 650147 h 305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3665500" h="3056807">
                  <a:moveTo>
                    <a:pt x="1490859" y="678947"/>
                  </a:moveTo>
                  <a:cubicBezTo>
                    <a:pt x="1502859" y="674147"/>
                    <a:pt x="1514713" y="668964"/>
                    <a:pt x="1526859" y="664547"/>
                  </a:cubicBezTo>
                  <a:cubicBezTo>
                    <a:pt x="1541124" y="659360"/>
                    <a:pt x="1557429" y="658567"/>
                    <a:pt x="1570059" y="650147"/>
                  </a:cubicBezTo>
                  <a:cubicBezTo>
                    <a:pt x="1631962" y="608879"/>
                    <a:pt x="1553640" y="658356"/>
                    <a:pt x="1613259" y="628547"/>
                  </a:cubicBezTo>
                  <a:cubicBezTo>
                    <a:pt x="1620999" y="624677"/>
                    <a:pt x="1626905" y="617556"/>
                    <a:pt x="1634859" y="614147"/>
                  </a:cubicBezTo>
                  <a:cubicBezTo>
                    <a:pt x="1643954" y="610249"/>
                    <a:pt x="1654144" y="609665"/>
                    <a:pt x="1663659" y="606947"/>
                  </a:cubicBezTo>
                  <a:cubicBezTo>
                    <a:pt x="1670956" y="604862"/>
                    <a:pt x="1677962" y="601832"/>
                    <a:pt x="1685259" y="599747"/>
                  </a:cubicBezTo>
                  <a:cubicBezTo>
                    <a:pt x="1761429" y="577984"/>
                    <a:pt x="1654597" y="612368"/>
                    <a:pt x="1757259" y="578147"/>
                  </a:cubicBezTo>
                  <a:lnTo>
                    <a:pt x="1778859" y="570947"/>
                  </a:lnTo>
                  <a:cubicBezTo>
                    <a:pt x="1786059" y="568547"/>
                    <a:pt x="1794144" y="567957"/>
                    <a:pt x="1800459" y="563747"/>
                  </a:cubicBezTo>
                  <a:cubicBezTo>
                    <a:pt x="1807659" y="558947"/>
                    <a:pt x="1814546" y="553640"/>
                    <a:pt x="1822059" y="549347"/>
                  </a:cubicBezTo>
                  <a:cubicBezTo>
                    <a:pt x="1831378" y="544022"/>
                    <a:pt x="1842125" y="541186"/>
                    <a:pt x="1850859" y="534947"/>
                  </a:cubicBezTo>
                  <a:cubicBezTo>
                    <a:pt x="1859145" y="529029"/>
                    <a:pt x="1864637" y="519866"/>
                    <a:pt x="1872459" y="513347"/>
                  </a:cubicBezTo>
                  <a:cubicBezTo>
                    <a:pt x="1903410" y="487554"/>
                    <a:pt x="1883187" y="507983"/>
                    <a:pt x="1915659" y="491747"/>
                  </a:cubicBezTo>
                  <a:cubicBezTo>
                    <a:pt x="1942473" y="478340"/>
                    <a:pt x="1934974" y="475651"/>
                    <a:pt x="1958859" y="455747"/>
                  </a:cubicBezTo>
                  <a:cubicBezTo>
                    <a:pt x="1965507" y="450207"/>
                    <a:pt x="1972862" y="445491"/>
                    <a:pt x="1980459" y="441347"/>
                  </a:cubicBezTo>
                  <a:cubicBezTo>
                    <a:pt x="1999304" y="431068"/>
                    <a:pt x="2017694" y="419335"/>
                    <a:pt x="2038059" y="412547"/>
                  </a:cubicBezTo>
                  <a:lnTo>
                    <a:pt x="2081259" y="398147"/>
                  </a:lnTo>
                  <a:cubicBezTo>
                    <a:pt x="2088459" y="395747"/>
                    <a:pt x="2095496" y="392788"/>
                    <a:pt x="2102859" y="390947"/>
                  </a:cubicBezTo>
                  <a:lnTo>
                    <a:pt x="2131659" y="383747"/>
                  </a:lnTo>
                  <a:cubicBezTo>
                    <a:pt x="2138859" y="378947"/>
                    <a:pt x="2145305" y="372756"/>
                    <a:pt x="2153259" y="369347"/>
                  </a:cubicBezTo>
                  <a:cubicBezTo>
                    <a:pt x="2185555" y="355506"/>
                    <a:pt x="2175637" y="368958"/>
                    <a:pt x="2203659" y="354947"/>
                  </a:cubicBezTo>
                  <a:cubicBezTo>
                    <a:pt x="2211399" y="351077"/>
                    <a:pt x="2217519" y="344417"/>
                    <a:pt x="2225259" y="340547"/>
                  </a:cubicBezTo>
                  <a:cubicBezTo>
                    <a:pt x="2236768" y="334793"/>
                    <a:pt x="2264894" y="329223"/>
                    <a:pt x="2275659" y="326147"/>
                  </a:cubicBezTo>
                  <a:cubicBezTo>
                    <a:pt x="2282956" y="324062"/>
                    <a:pt x="2289962" y="321032"/>
                    <a:pt x="2297259" y="318947"/>
                  </a:cubicBezTo>
                  <a:cubicBezTo>
                    <a:pt x="2306774" y="316229"/>
                    <a:pt x="2316544" y="314465"/>
                    <a:pt x="2326059" y="311747"/>
                  </a:cubicBezTo>
                  <a:cubicBezTo>
                    <a:pt x="2333356" y="309662"/>
                    <a:pt x="2340362" y="306632"/>
                    <a:pt x="2347659" y="304547"/>
                  </a:cubicBezTo>
                  <a:cubicBezTo>
                    <a:pt x="2365268" y="299516"/>
                    <a:pt x="2406826" y="291502"/>
                    <a:pt x="2419659" y="282947"/>
                  </a:cubicBezTo>
                  <a:cubicBezTo>
                    <a:pt x="2494378" y="233134"/>
                    <a:pt x="2378710" y="308957"/>
                    <a:pt x="2470059" y="254147"/>
                  </a:cubicBezTo>
                  <a:cubicBezTo>
                    <a:pt x="2484899" y="245243"/>
                    <a:pt x="2496840" y="230820"/>
                    <a:pt x="2513259" y="225347"/>
                  </a:cubicBezTo>
                  <a:cubicBezTo>
                    <a:pt x="2567551" y="207250"/>
                    <a:pt x="2500629" y="231662"/>
                    <a:pt x="2556459" y="203747"/>
                  </a:cubicBezTo>
                  <a:cubicBezTo>
                    <a:pt x="2563247" y="200353"/>
                    <a:pt x="2571271" y="199941"/>
                    <a:pt x="2578059" y="196547"/>
                  </a:cubicBezTo>
                  <a:cubicBezTo>
                    <a:pt x="2585799" y="192677"/>
                    <a:pt x="2592146" y="186440"/>
                    <a:pt x="2599659" y="182147"/>
                  </a:cubicBezTo>
                  <a:cubicBezTo>
                    <a:pt x="2687735" y="131818"/>
                    <a:pt x="2553647" y="212353"/>
                    <a:pt x="2671659" y="153347"/>
                  </a:cubicBezTo>
                  <a:cubicBezTo>
                    <a:pt x="2681259" y="148547"/>
                    <a:pt x="2690409" y="142716"/>
                    <a:pt x="2700459" y="138947"/>
                  </a:cubicBezTo>
                  <a:cubicBezTo>
                    <a:pt x="2709724" y="135472"/>
                    <a:pt x="2719744" y="134465"/>
                    <a:pt x="2729259" y="131747"/>
                  </a:cubicBezTo>
                  <a:cubicBezTo>
                    <a:pt x="2736556" y="129662"/>
                    <a:pt x="2743450" y="126193"/>
                    <a:pt x="2750859" y="124547"/>
                  </a:cubicBezTo>
                  <a:cubicBezTo>
                    <a:pt x="2765110" y="121380"/>
                    <a:pt x="2779808" y="120514"/>
                    <a:pt x="2794059" y="117347"/>
                  </a:cubicBezTo>
                  <a:cubicBezTo>
                    <a:pt x="2801468" y="115701"/>
                    <a:pt x="2808146" y="111220"/>
                    <a:pt x="2815659" y="110147"/>
                  </a:cubicBezTo>
                  <a:cubicBezTo>
                    <a:pt x="2841901" y="106398"/>
                    <a:pt x="2868459" y="105347"/>
                    <a:pt x="2894859" y="102947"/>
                  </a:cubicBezTo>
                  <a:cubicBezTo>
                    <a:pt x="3025406" y="59431"/>
                    <a:pt x="2862114" y="111878"/>
                    <a:pt x="2974059" y="81347"/>
                  </a:cubicBezTo>
                  <a:cubicBezTo>
                    <a:pt x="2988703" y="77353"/>
                    <a:pt x="3002375" y="69924"/>
                    <a:pt x="3017259" y="66947"/>
                  </a:cubicBezTo>
                  <a:cubicBezTo>
                    <a:pt x="3099801" y="50439"/>
                    <a:pt x="2997526" y="69983"/>
                    <a:pt x="3110859" y="52547"/>
                  </a:cubicBezTo>
                  <a:cubicBezTo>
                    <a:pt x="3122954" y="50686"/>
                    <a:pt x="3134764" y="47208"/>
                    <a:pt x="3146859" y="45347"/>
                  </a:cubicBezTo>
                  <a:cubicBezTo>
                    <a:pt x="3165983" y="42405"/>
                    <a:pt x="3185335" y="41089"/>
                    <a:pt x="3204459" y="38147"/>
                  </a:cubicBezTo>
                  <a:cubicBezTo>
                    <a:pt x="3216554" y="36286"/>
                    <a:pt x="3228291" y="32251"/>
                    <a:pt x="3240459" y="30947"/>
                  </a:cubicBezTo>
                  <a:cubicBezTo>
                    <a:pt x="3404375" y="13385"/>
                    <a:pt x="3428261" y="15725"/>
                    <a:pt x="3600459" y="9347"/>
                  </a:cubicBezTo>
                  <a:cubicBezTo>
                    <a:pt x="3617259" y="6947"/>
                    <a:pt x="3635351" y="-4745"/>
                    <a:pt x="3650859" y="2147"/>
                  </a:cubicBezTo>
                  <a:cubicBezTo>
                    <a:pt x="3662669" y="7396"/>
                    <a:pt x="3664089" y="25276"/>
                    <a:pt x="3665259" y="38147"/>
                  </a:cubicBezTo>
                  <a:cubicBezTo>
                    <a:pt x="3667771" y="65779"/>
                    <a:pt x="3649983" y="99252"/>
                    <a:pt x="3643659" y="124547"/>
                  </a:cubicBezTo>
                  <a:cubicBezTo>
                    <a:pt x="3638128" y="146670"/>
                    <a:pt x="3639559" y="168747"/>
                    <a:pt x="3629259" y="189347"/>
                  </a:cubicBezTo>
                  <a:cubicBezTo>
                    <a:pt x="3625389" y="197087"/>
                    <a:pt x="3619659" y="203747"/>
                    <a:pt x="3614859" y="210947"/>
                  </a:cubicBezTo>
                  <a:cubicBezTo>
                    <a:pt x="3612459" y="220547"/>
                    <a:pt x="3611557" y="230652"/>
                    <a:pt x="3607659" y="239747"/>
                  </a:cubicBezTo>
                  <a:cubicBezTo>
                    <a:pt x="3604250" y="247701"/>
                    <a:pt x="3597552" y="253834"/>
                    <a:pt x="3593259" y="261347"/>
                  </a:cubicBezTo>
                  <a:cubicBezTo>
                    <a:pt x="3587934" y="270666"/>
                    <a:pt x="3583087" y="280282"/>
                    <a:pt x="3578859" y="290147"/>
                  </a:cubicBezTo>
                  <a:cubicBezTo>
                    <a:pt x="3575869" y="297123"/>
                    <a:pt x="3575869" y="305432"/>
                    <a:pt x="3571659" y="311747"/>
                  </a:cubicBezTo>
                  <a:cubicBezTo>
                    <a:pt x="3548068" y="347133"/>
                    <a:pt x="3555023" y="321183"/>
                    <a:pt x="3528459" y="347747"/>
                  </a:cubicBezTo>
                  <a:cubicBezTo>
                    <a:pt x="3517593" y="358613"/>
                    <a:pt x="3509869" y="372261"/>
                    <a:pt x="3499659" y="383747"/>
                  </a:cubicBezTo>
                  <a:cubicBezTo>
                    <a:pt x="3433787" y="457853"/>
                    <a:pt x="3511123" y="365083"/>
                    <a:pt x="3434859" y="441347"/>
                  </a:cubicBezTo>
                  <a:cubicBezTo>
                    <a:pt x="3426374" y="449832"/>
                    <a:pt x="3421744" y="461662"/>
                    <a:pt x="3413259" y="470147"/>
                  </a:cubicBezTo>
                  <a:cubicBezTo>
                    <a:pt x="3407140" y="476266"/>
                    <a:pt x="3397778" y="478428"/>
                    <a:pt x="3391659" y="484547"/>
                  </a:cubicBezTo>
                  <a:cubicBezTo>
                    <a:pt x="3383174" y="493032"/>
                    <a:pt x="3377961" y="504316"/>
                    <a:pt x="3370059" y="513347"/>
                  </a:cubicBezTo>
                  <a:cubicBezTo>
                    <a:pt x="3361119" y="523564"/>
                    <a:pt x="3349594" y="531430"/>
                    <a:pt x="3341259" y="542147"/>
                  </a:cubicBezTo>
                  <a:cubicBezTo>
                    <a:pt x="3325244" y="562738"/>
                    <a:pt x="3309963" y="599240"/>
                    <a:pt x="3298059" y="621347"/>
                  </a:cubicBezTo>
                  <a:cubicBezTo>
                    <a:pt x="3288885" y="638384"/>
                    <a:pt x="3279722" y="655471"/>
                    <a:pt x="3269259" y="671747"/>
                  </a:cubicBezTo>
                  <a:cubicBezTo>
                    <a:pt x="3258095" y="689114"/>
                    <a:pt x="3243381" y="704153"/>
                    <a:pt x="3233259" y="722147"/>
                  </a:cubicBezTo>
                  <a:cubicBezTo>
                    <a:pt x="3159343" y="853553"/>
                    <a:pt x="3252610" y="720261"/>
                    <a:pt x="3168459" y="851747"/>
                  </a:cubicBezTo>
                  <a:cubicBezTo>
                    <a:pt x="3143339" y="890996"/>
                    <a:pt x="3116194" y="928921"/>
                    <a:pt x="3089259" y="966947"/>
                  </a:cubicBezTo>
                  <a:cubicBezTo>
                    <a:pt x="3085487" y="972273"/>
                    <a:pt x="3015436" y="1064194"/>
                    <a:pt x="3010059" y="1074947"/>
                  </a:cubicBezTo>
                  <a:cubicBezTo>
                    <a:pt x="2979226" y="1136613"/>
                    <a:pt x="2997817" y="1105046"/>
                    <a:pt x="2952459" y="1168547"/>
                  </a:cubicBezTo>
                  <a:cubicBezTo>
                    <a:pt x="2939913" y="1206184"/>
                    <a:pt x="2934845" y="1225375"/>
                    <a:pt x="2916459" y="1262147"/>
                  </a:cubicBezTo>
                  <a:cubicBezTo>
                    <a:pt x="2907806" y="1279454"/>
                    <a:pt x="2895281" y="1294762"/>
                    <a:pt x="2887659" y="1312547"/>
                  </a:cubicBezTo>
                  <a:cubicBezTo>
                    <a:pt x="2880776" y="1328607"/>
                    <a:pt x="2878520" y="1346286"/>
                    <a:pt x="2873259" y="1362947"/>
                  </a:cubicBezTo>
                  <a:cubicBezTo>
                    <a:pt x="2864117" y="1391896"/>
                    <a:pt x="2851045" y="1419712"/>
                    <a:pt x="2844459" y="1449347"/>
                  </a:cubicBezTo>
                  <a:cubicBezTo>
                    <a:pt x="2842541" y="1457978"/>
                    <a:pt x="2836717" y="1521006"/>
                    <a:pt x="2815659" y="1535747"/>
                  </a:cubicBezTo>
                  <a:cubicBezTo>
                    <a:pt x="2798073" y="1548057"/>
                    <a:pt x="2775920" y="1552640"/>
                    <a:pt x="2758059" y="1564547"/>
                  </a:cubicBezTo>
                  <a:cubicBezTo>
                    <a:pt x="2750859" y="1569347"/>
                    <a:pt x="2743972" y="1574654"/>
                    <a:pt x="2736459" y="1578947"/>
                  </a:cubicBezTo>
                  <a:cubicBezTo>
                    <a:pt x="2727140" y="1584272"/>
                    <a:pt x="2716761" y="1587658"/>
                    <a:pt x="2707659" y="1593347"/>
                  </a:cubicBezTo>
                  <a:cubicBezTo>
                    <a:pt x="2650402" y="1629132"/>
                    <a:pt x="2696830" y="1623357"/>
                    <a:pt x="2592459" y="1658147"/>
                  </a:cubicBezTo>
                  <a:cubicBezTo>
                    <a:pt x="2544959" y="1673980"/>
                    <a:pt x="2528915" y="1678389"/>
                    <a:pt x="2477259" y="1701347"/>
                  </a:cubicBezTo>
                  <a:cubicBezTo>
                    <a:pt x="2457643" y="1710065"/>
                    <a:pt x="2439390" y="1721691"/>
                    <a:pt x="2419659" y="1730147"/>
                  </a:cubicBezTo>
                  <a:cubicBezTo>
                    <a:pt x="2372141" y="1750512"/>
                    <a:pt x="2319274" y="1759992"/>
                    <a:pt x="2275659" y="1787747"/>
                  </a:cubicBezTo>
                  <a:cubicBezTo>
                    <a:pt x="2047695" y="1932815"/>
                    <a:pt x="2186302" y="1851072"/>
                    <a:pt x="1937259" y="1982147"/>
                  </a:cubicBezTo>
                  <a:cubicBezTo>
                    <a:pt x="1905901" y="1998651"/>
                    <a:pt x="1873143" y="2012891"/>
                    <a:pt x="1843659" y="2032547"/>
                  </a:cubicBezTo>
                  <a:cubicBezTo>
                    <a:pt x="1793259" y="2066147"/>
                    <a:pt x="1747812" y="2108746"/>
                    <a:pt x="1692459" y="2133347"/>
                  </a:cubicBezTo>
                  <a:cubicBezTo>
                    <a:pt x="1670859" y="2142947"/>
                    <a:pt x="1648182" y="2150420"/>
                    <a:pt x="1627659" y="2162147"/>
                  </a:cubicBezTo>
                  <a:cubicBezTo>
                    <a:pt x="1594663" y="2181002"/>
                    <a:pt x="1538900" y="2219111"/>
                    <a:pt x="1505259" y="2248547"/>
                  </a:cubicBezTo>
                  <a:cubicBezTo>
                    <a:pt x="1492919" y="2259344"/>
                    <a:pt x="1479061" y="2278880"/>
                    <a:pt x="1462059" y="2284547"/>
                  </a:cubicBezTo>
                  <a:cubicBezTo>
                    <a:pt x="1448210" y="2289163"/>
                    <a:pt x="1433110" y="2288580"/>
                    <a:pt x="1418859" y="2291747"/>
                  </a:cubicBezTo>
                  <a:cubicBezTo>
                    <a:pt x="1395479" y="2296942"/>
                    <a:pt x="1392164" y="2303188"/>
                    <a:pt x="1368459" y="2313347"/>
                  </a:cubicBezTo>
                  <a:cubicBezTo>
                    <a:pt x="1361483" y="2316337"/>
                    <a:pt x="1353647" y="2317153"/>
                    <a:pt x="1346859" y="2320547"/>
                  </a:cubicBezTo>
                  <a:cubicBezTo>
                    <a:pt x="1339119" y="2324417"/>
                    <a:pt x="1332856" y="2330803"/>
                    <a:pt x="1325259" y="2334947"/>
                  </a:cubicBezTo>
                  <a:cubicBezTo>
                    <a:pt x="1300115" y="2348662"/>
                    <a:pt x="1261089" y="2368337"/>
                    <a:pt x="1231659" y="2378147"/>
                  </a:cubicBezTo>
                  <a:cubicBezTo>
                    <a:pt x="1215083" y="2383672"/>
                    <a:pt x="1198210" y="2388309"/>
                    <a:pt x="1181259" y="2392547"/>
                  </a:cubicBezTo>
                  <a:cubicBezTo>
                    <a:pt x="1158433" y="2398254"/>
                    <a:pt x="1138633" y="2399556"/>
                    <a:pt x="1116459" y="2406947"/>
                  </a:cubicBezTo>
                  <a:cubicBezTo>
                    <a:pt x="1104198" y="2411034"/>
                    <a:pt x="1092720" y="2417260"/>
                    <a:pt x="1080459" y="2421347"/>
                  </a:cubicBezTo>
                  <a:cubicBezTo>
                    <a:pt x="1071071" y="2424476"/>
                    <a:pt x="1060924" y="2425072"/>
                    <a:pt x="1051659" y="2428547"/>
                  </a:cubicBezTo>
                  <a:cubicBezTo>
                    <a:pt x="1041609" y="2432316"/>
                    <a:pt x="1032724" y="2438719"/>
                    <a:pt x="1022859" y="2442947"/>
                  </a:cubicBezTo>
                  <a:cubicBezTo>
                    <a:pt x="999828" y="2452817"/>
                    <a:pt x="974028" y="2455007"/>
                    <a:pt x="950859" y="2464547"/>
                  </a:cubicBezTo>
                  <a:cubicBezTo>
                    <a:pt x="926047" y="2474764"/>
                    <a:pt x="901185" y="2485663"/>
                    <a:pt x="878859" y="2500547"/>
                  </a:cubicBezTo>
                  <a:cubicBezTo>
                    <a:pt x="871659" y="2505347"/>
                    <a:pt x="864999" y="2511077"/>
                    <a:pt x="857259" y="2514947"/>
                  </a:cubicBezTo>
                  <a:cubicBezTo>
                    <a:pt x="845699" y="2520727"/>
                    <a:pt x="832819" y="2523567"/>
                    <a:pt x="821259" y="2529347"/>
                  </a:cubicBezTo>
                  <a:cubicBezTo>
                    <a:pt x="813519" y="2533217"/>
                    <a:pt x="807567" y="2540233"/>
                    <a:pt x="799659" y="2543747"/>
                  </a:cubicBezTo>
                  <a:cubicBezTo>
                    <a:pt x="767259" y="2558147"/>
                    <a:pt x="761859" y="2554547"/>
                    <a:pt x="734859" y="2565347"/>
                  </a:cubicBezTo>
                  <a:cubicBezTo>
                    <a:pt x="722859" y="2570147"/>
                    <a:pt x="711238" y="2576033"/>
                    <a:pt x="698859" y="2579747"/>
                  </a:cubicBezTo>
                  <a:cubicBezTo>
                    <a:pt x="687137" y="2583263"/>
                    <a:pt x="674626" y="2583585"/>
                    <a:pt x="662859" y="2586947"/>
                  </a:cubicBezTo>
                  <a:cubicBezTo>
                    <a:pt x="544000" y="2620907"/>
                    <a:pt x="643201" y="2599519"/>
                    <a:pt x="562059" y="2615747"/>
                  </a:cubicBezTo>
                  <a:cubicBezTo>
                    <a:pt x="554859" y="2622947"/>
                    <a:pt x="548496" y="2631096"/>
                    <a:pt x="540459" y="2637347"/>
                  </a:cubicBezTo>
                  <a:cubicBezTo>
                    <a:pt x="526798" y="2647972"/>
                    <a:pt x="509497" y="2653909"/>
                    <a:pt x="497259" y="2666147"/>
                  </a:cubicBezTo>
                  <a:cubicBezTo>
                    <a:pt x="434154" y="2729252"/>
                    <a:pt x="514203" y="2652027"/>
                    <a:pt x="454059" y="2702147"/>
                  </a:cubicBezTo>
                  <a:cubicBezTo>
                    <a:pt x="427260" y="2724479"/>
                    <a:pt x="434695" y="2724738"/>
                    <a:pt x="410859" y="2752547"/>
                  </a:cubicBezTo>
                  <a:cubicBezTo>
                    <a:pt x="404232" y="2760278"/>
                    <a:pt x="396459" y="2766947"/>
                    <a:pt x="389259" y="2774147"/>
                  </a:cubicBezTo>
                  <a:cubicBezTo>
                    <a:pt x="386859" y="2781347"/>
                    <a:pt x="385745" y="2789113"/>
                    <a:pt x="382059" y="2795747"/>
                  </a:cubicBezTo>
                  <a:cubicBezTo>
                    <a:pt x="373654" y="2810876"/>
                    <a:pt x="362859" y="2824547"/>
                    <a:pt x="353259" y="2838947"/>
                  </a:cubicBezTo>
                  <a:cubicBezTo>
                    <a:pt x="335945" y="2864918"/>
                    <a:pt x="325250" y="2884019"/>
                    <a:pt x="295659" y="2903747"/>
                  </a:cubicBezTo>
                  <a:lnTo>
                    <a:pt x="252459" y="2932547"/>
                  </a:lnTo>
                  <a:cubicBezTo>
                    <a:pt x="245259" y="2937347"/>
                    <a:pt x="236978" y="2940828"/>
                    <a:pt x="230859" y="2946947"/>
                  </a:cubicBezTo>
                  <a:cubicBezTo>
                    <a:pt x="223659" y="2954147"/>
                    <a:pt x="218160" y="2963602"/>
                    <a:pt x="209259" y="2968547"/>
                  </a:cubicBezTo>
                  <a:cubicBezTo>
                    <a:pt x="195990" y="2975919"/>
                    <a:pt x="180785" y="2979266"/>
                    <a:pt x="166059" y="2982947"/>
                  </a:cubicBezTo>
                  <a:cubicBezTo>
                    <a:pt x="156459" y="2985347"/>
                    <a:pt x="146919" y="2988000"/>
                    <a:pt x="137259" y="2990147"/>
                  </a:cubicBezTo>
                  <a:cubicBezTo>
                    <a:pt x="125313" y="2992802"/>
                    <a:pt x="113065" y="2994127"/>
                    <a:pt x="101259" y="2997347"/>
                  </a:cubicBezTo>
                  <a:cubicBezTo>
                    <a:pt x="86615" y="3001341"/>
                    <a:pt x="72459" y="3006947"/>
                    <a:pt x="58059" y="3011747"/>
                  </a:cubicBezTo>
                  <a:cubicBezTo>
                    <a:pt x="50859" y="3014147"/>
                    <a:pt x="42774" y="3014737"/>
                    <a:pt x="36459" y="3018947"/>
                  </a:cubicBezTo>
                  <a:lnTo>
                    <a:pt x="14859" y="3033347"/>
                  </a:lnTo>
                  <a:cubicBezTo>
                    <a:pt x="10059" y="3040547"/>
                    <a:pt x="2156" y="3063432"/>
                    <a:pt x="459" y="3054947"/>
                  </a:cubicBezTo>
                  <a:cubicBezTo>
                    <a:pt x="-2706" y="3039120"/>
                    <a:pt x="11380" y="2982221"/>
                    <a:pt x="14859" y="2961347"/>
                  </a:cubicBezTo>
                  <a:cubicBezTo>
                    <a:pt x="23623" y="2908763"/>
                    <a:pt x="27695" y="2855531"/>
                    <a:pt x="36459" y="2802947"/>
                  </a:cubicBezTo>
                  <a:cubicBezTo>
                    <a:pt x="38471" y="2790876"/>
                    <a:pt x="41004" y="2778893"/>
                    <a:pt x="43659" y="2766947"/>
                  </a:cubicBezTo>
                  <a:cubicBezTo>
                    <a:pt x="45040" y="2760733"/>
                    <a:pt x="53605" y="2724565"/>
                    <a:pt x="58059" y="2716547"/>
                  </a:cubicBezTo>
                  <a:cubicBezTo>
                    <a:pt x="66464" y="2701418"/>
                    <a:pt x="86859" y="2673347"/>
                    <a:pt x="86859" y="2673347"/>
                  </a:cubicBezTo>
                  <a:cubicBezTo>
                    <a:pt x="102367" y="2580297"/>
                    <a:pt x="85397" y="2686955"/>
                    <a:pt x="101259" y="2565347"/>
                  </a:cubicBezTo>
                  <a:cubicBezTo>
                    <a:pt x="105649" y="2531691"/>
                    <a:pt x="104926" y="2496746"/>
                    <a:pt x="115659" y="2464547"/>
                  </a:cubicBezTo>
                  <a:cubicBezTo>
                    <a:pt x="151854" y="2355963"/>
                    <a:pt x="103029" y="2489806"/>
                    <a:pt x="158859" y="2378147"/>
                  </a:cubicBezTo>
                  <a:cubicBezTo>
                    <a:pt x="193026" y="2309814"/>
                    <a:pt x="174779" y="2337720"/>
                    <a:pt x="209259" y="2291747"/>
                  </a:cubicBezTo>
                  <a:cubicBezTo>
                    <a:pt x="211659" y="2284547"/>
                    <a:pt x="214462" y="2277469"/>
                    <a:pt x="216459" y="2270147"/>
                  </a:cubicBezTo>
                  <a:cubicBezTo>
                    <a:pt x="221666" y="2251053"/>
                    <a:pt x="224601" y="2231322"/>
                    <a:pt x="230859" y="2212547"/>
                  </a:cubicBezTo>
                  <a:cubicBezTo>
                    <a:pt x="233259" y="2205347"/>
                    <a:pt x="234665" y="2197735"/>
                    <a:pt x="238059" y="2190947"/>
                  </a:cubicBezTo>
                  <a:cubicBezTo>
                    <a:pt x="241929" y="2183207"/>
                    <a:pt x="248589" y="2177087"/>
                    <a:pt x="252459" y="2169347"/>
                  </a:cubicBezTo>
                  <a:cubicBezTo>
                    <a:pt x="255853" y="2162559"/>
                    <a:pt x="255449" y="2154062"/>
                    <a:pt x="259659" y="2147747"/>
                  </a:cubicBezTo>
                  <a:cubicBezTo>
                    <a:pt x="265307" y="2139275"/>
                    <a:pt x="274740" y="2133969"/>
                    <a:pt x="281259" y="2126147"/>
                  </a:cubicBezTo>
                  <a:cubicBezTo>
                    <a:pt x="286799" y="2119499"/>
                    <a:pt x="290859" y="2111747"/>
                    <a:pt x="295659" y="2104547"/>
                  </a:cubicBezTo>
                  <a:cubicBezTo>
                    <a:pt x="300459" y="2073347"/>
                    <a:pt x="303211" y="2041762"/>
                    <a:pt x="310059" y="2010947"/>
                  </a:cubicBezTo>
                  <a:cubicBezTo>
                    <a:pt x="312863" y="1998330"/>
                    <a:pt x="319921" y="1987048"/>
                    <a:pt x="324459" y="1974947"/>
                  </a:cubicBezTo>
                  <a:cubicBezTo>
                    <a:pt x="327124" y="1967841"/>
                    <a:pt x="328265" y="1960135"/>
                    <a:pt x="331659" y="1953347"/>
                  </a:cubicBezTo>
                  <a:cubicBezTo>
                    <a:pt x="335529" y="1945607"/>
                    <a:pt x="342189" y="1939487"/>
                    <a:pt x="346059" y="1931747"/>
                  </a:cubicBezTo>
                  <a:cubicBezTo>
                    <a:pt x="349453" y="1924959"/>
                    <a:pt x="349573" y="1916781"/>
                    <a:pt x="353259" y="1910147"/>
                  </a:cubicBezTo>
                  <a:cubicBezTo>
                    <a:pt x="361664" y="1895018"/>
                    <a:pt x="372459" y="1881347"/>
                    <a:pt x="382059" y="1866947"/>
                  </a:cubicBezTo>
                  <a:cubicBezTo>
                    <a:pt x="386859" y="1859747"/>
                    <a:pt x="391267" y="1852270"/>
                    <a:pt x="396459" y="1845347"/>
                  </a:cubicBezTo>
                  <a:cubicBezTo>
                    <a:pt x="403659" y="1835747"/>
                    <a:pt x="412013" y="1826912"/>
                    <a:pt x="418059" y="1816547"/>
                  </a:cubicBezTo>
                  <a:cubicBezTo>
                    <a:pt x="464754" y="1736498"/>
                    <a:pt x="425352" y="1780454"/>
                    <a:pt x="468459" y="1737347"/>
                  </a:cubicBezTo>
                  <a:cubicBezTo>
                    <a:pt x="482941" y="1693900"/>
                    <a:pt x="467323" y="1734441"/>
                    <a:pt x="504459" y="1672547"/>
                  </a:cubicBezTo>
                  <a:cubicBezTo>
                    <a:pt x="534963" y="1621707"/>
                    <a:pt x="518296" y="1648191"/>
                    <a:pt x="554859" y="1593347"/>
                  </a:cubicBezTo>
                  <a:cubicBezTo>
                    <a:pt x="565611" y="1577218"/>
                    <a:pt x="578356" y="1557236"/>
                    <a:pt x="590859" y="1542947"/>
                  </a:cubicBezTo>
                  <a:cubicBezTo>
                    <a:pt x="599799" y="1532730"/>
                    <a:pt x="610824" y="1524455"/>
                    <a:pt x="619659" y="1514147"/>
                  </a:cubicBezTo>
                  <a:cubicBezTo>
                    <a:pt x="625291" y="1507577"/>
                    <a:pt x="628519" y="1499195"/>
                    <a:pt x="634059" y="1492547"/>
                  </a:cubicBezTo>
                  <a:cubicBezTo>
                    <a:pt x="640578" y="1484725"/>
                    <a:pt x="649408" y="1478984"/>
                    <a:pt x="655659" y="1470947"/>
                  </a:cubicBezTo>
                  <a:lnTo>
                    <a:pt x="698859" y="1406147"/>
                  </a:lnTo>
                  <a:cubicBezTo>
                    <a:pt x="703659" y="1398947"/>
                    <a:pt x="707140" y="1390666"/>
                    <a:pt x="713259" y="1384547"/>
                  </a:cubicBezTo>
                  <a:cubicBezTo>
                    <a:pt x="722859" y="1374947"/>
                    <a:pt x="733224" y="1366055"/>
                    <a:pt x="742059" y="1355747"/>
                  </a:cubicBezTo>
                  <a:cubicBezTo>
                    <a:pt x="747691" y="1349177"/>
                    <a:pt x="750340" y="1340266"/>
                    <a:pt x="756459" y="1334147"/>
                  </a:cubicBezTo>
                  <a:cubicBezTo>
                    <a:pt x="762578" y="1328028"/>
                    <a:pt x="771018" y="1324777"/>
                    <a:pt x="778059" y="1319747"/>
                  </a:cubicBezTo>
                  <a:cubicBezTo>
                    <a:pt x="787824" y="1312772"/>
                    <a:pt x="797748" y="1305956"/>
                    <a:pt x="806859" y="1298147"/>
                  </a:cubicBezTo>
                  <a:cubicBezTo>
                    <a:pt x="814590" y="1291520"/>
                    <a:pt x="819987" y="1282195"/>
                    <a:pt x="828459" y="1276547"/>
                  </a:cubicBezTo>
                  <a:cubicBezTo>
                    <a:pt x="834774" y="1272337"/>
                    <a:pt x="843271" y="1272741"/>
                    <a:pt x="850059" y="1269347"/>
                  </a:cubicBezTo>
                  <a:cubicBezTo>
                    <a:pt x="866241" y="1261256"/>
                    <a:pt x="881885" y="1246996"/>
                    <a:pt x="893259" y="1233347"/>
                  </a:cubicBezTo>
                  <a:cubicBezTo>
                    <a:pt x="898799" y="1226699"/>
                    <a:pt x="900902" y="1217153"/>
                    <a:pt x="907659" y="1211747"/>
                  </a:cubicBezTo>
                  <a:cubicBezTo>
                    <a:pt x="913585" y="1207006"/>
                    <a:pt x="922059" y="1206947"/>
                    <a:pt x="929259" y="1204547"/>
                  </a:cubicBezTo>
                  <a:cubicBezTo>
                    <a:pt x="934059" y="1197347"/>
                    <a:pt x="936902" y="1188353"/>
                    <a:pt x="943659" y="1182947"/>
                  </a:cubicBezTo>
                  <a:cubicBezTo>
                    <a:pt x="949585" y="1178206"/>
                    <a:pt x="958471" y="1179141"/>
                    <a:pt x="965259" y="1175747"/>
                  </a:cubicBezTo>
                  <a:cubicBezTo>
                    <a:pt x="972999" y="1171877"/>
                    <a:pt x="979659" y="1166147"/>
                    <a:pt x="986859" y="1161347"/>
                  </a:cubicBezTo>
                  <a:cubicBezTo>
                    <a:pt x="1025259" y="1103747"/>
                    <a:pt x="974859" y="1173347"/>
                    <a:pt x="1022859" y="1125347"/>
                  </a:cubicBezTo>
                  <a:cubicBezTo>
                    <a:pt x="1028978" y="1119228"/>
                    <a:pt x="1030747" y="1109445"/>
                    <a:pt x="1037259" y="1103747"/>
                  </a:cubicBezTo>
                  <a:cubicBezTo>
                    <a:pt x="1050284" y="1092350"/>
                    <a:pt x="1080459" y="1074947"/>
                    <a:pt x="1080459" y="1074947"/>
                  </a:cubicBezTo>
                  <a:cubicBezTo>
                    <a:pt x="1085259" y="1067747"/>
                    <a:pt x="1090989" y="1061087"/>
                    <a:pt x="1094859" y="1053347"/>
                  </a:cubicBezTo>
                  <a:cubicBezTo>
                    <a:pt x="1098253" y="1046559"/>
                    <a:pt x="1098373" y="1038381"/>
                    <a:pt x="1102059" y="1031747"/>
                  </a:cubicBezTo>
                  <a:cubicBezTo>
                    <a:pt x="1110464" y="1016618"/>
                    <a:pt x="1121259" y="1002947"/>
                    <a:pt x="1130859" y="988547"/>
                  </a:cubicBezTo>
                  <a:cubicBezTo>
                    <a:pt x="1135659" y="981347"/>
                    <a:pt x="1138059" y="971747"/>
                    <a:pt x="1145259" y="966947"/>
                  </a:cubicBezTo>
                  <a:cubicBezTo>
                    <a:pt x="1198888" y="931195"/>
                    <a:pt x="1133021" y="977145"/>
                    <a:pt x="1188459" y="930947"/>
                  </a:cubicBezTo>
                  <a:cubicBezTo>
                    <a:pt x="1201219" y="920313"/>
                    <a:pt x="1224360" y="908361"/>
                    <a:pt x="1238859" y="902147"/>
                  </a:cubicBezTo>
                  <a:cubicBezTo>
                    <a:pt x="1245835" y="899157"/>
                    <a:pt x="1253259" y="897347"/>
                    <a:pt x="1260459" y="894947"/>
                  </a:cubicBezTo>
                  <a:cubicBezTo>
                    <a:pt x="1284163" y="871243"/>
                    <a:pt x="1290811" y="861771"/>
                    <a:pt x="1325259" y="844547"/>
                  </a:cubicBezTo>
                  <a:cubicBezTo>
                    <a:pt x="1334859" y="839747"/>
                    <a:pt x="1344855" y="835669"/>
                    <a:pt x="1354059" y="830147"/>
                  </a:cubicBezTo>
                  <a:cubicBezTo>
                    <a:pt x="1368899" y="821243"/>
                    <a:pt x="1380840" y="806820"/>
                    <a:pt x="1397259" y="801347"/>
                  </a:cubicBezTo>
                  <a:lnTo>
                    <a:pt x="1440459" y="786947"/>
                  </a:lnTo>
                  <a:lnTo>
                    <a:pt x="1462059" y="779747"/>
                  </a:lnTo>
                  <a:cubicBezTo>
                    <a:pt x="1469259" y="772547"/>
                    <a:pt x="1475837" y="764666"/>
                    <a:pt x="1483659" y="758147"/>
                  </a:cubicBezTo>
                  <a:cubicBezTo>
                    <a:pt x="1490307" y="752607"/>
                    <a:pt x="1499853" y="750504"/>
                    <a:pt x="1505259" y="743747"/>
                  </a:cubicBezTo>
                  <a:cubicBezTo>
                    <a:pt x="1510000" y="737821"/>
                    <a:pt x="1509065" y="728935"/>
                    <a:pt x="1512459" y="722147"/>
                  </a:cubicBezTo>
                  <a:cubicBezTo>
                    <a:pt x="1516329" y="714407"/>
                    <a:pt x="1522059" y="707747"/>
                    <a:pt x="1526859" y="700547"/>
                  </a:cubicBezTo>
                  <a:cubicBezTo>
                    <a:pt x="1535805" y="664762"/>
                    <a:pt x="1534059" y="681642"/>
                    <a:pt x="1534059" y="650147"/>
                  </a:cubicBezTo>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41000"/>
                  </a:schemeClr>
                </a:solidFill>
              </a:endParaRPr>
            </a:p>
          </p:txBody>
        </p:sp>
      </p:grpSp>
      <p:pic>
        <p:nvPicPr>
          <p:cNvPr id="9" name="Picture 8"/>
          <p:cNvPicPr>
            <a:picLocks noChangeAspect="1"/>
          </p:cNvPicPr>
          <p:nvPr/>
        </p:nvPicPr>
        <p:blipFill>
          <a:blip r:embed="rId4"/>
          <a:stretch>
            <a:fillRect/>
          </a:stretch>
        </p:blipFill>
        <p:spPr>
          <a:xfrm>
            <a:off x="685800" y="5486400"/>
            <a:ext cx="6172200" cy="1238250"/>
          </a:xfrm>
          <a:prstGeom prst="rect">
            <a:avLst/>
          </a:prstGeom>
        </p:spPr>
      </p:pic>
    </p:spTree>
    <p:extLst>
      <p:ext uri="{BB962C8B-B14F-4D97-AF65-F5344CB8AC3E}">
        <p14:creationId xmlns:p14="http://schemas.microsoft.com/office/powerpoint/2010/main" val="40954470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66775" y="2303044"/>
            <a:ext cx="990600" cy="34691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43300" y="2303044"/>
            <a:ext cx="1828800" cy="34691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365126"/>
            <a:ext cx="8496300" cy="1325563"/>
          </a:xfrm>
        </p:spPr>
        <p:txBody>
          <a:bodyPr/>
          <a:lstStyle/>
          <a:p>
            <a:r>
              <a:rPr lang="en-US" dirty="0" smtClean="0"/>
              <a:t>Python code:</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333" t="3214" r="7500" b="6290"/>
          <a:stretch/>
        </p:blipFill>
        <p:spPr>
          <a:xfrm>
            <a:off x="1638300" y="2781300"/>
            <a:ext cx="5905500" cy="3963966"/>
          </a:xfrm>
          <a:prstGeom prst="rect">
            <a:avLst/>
          </a:prstGeom>
        </p:spPr>
      </p:pic>
      <p:sp>
        <p:nvSpPr>
          <p:cNvPr id="8" name="Rectangle 7"/>
          <p:cNvSpPr/>
          <p:nvPr/>
        </p:nvSpPr>
        <p:spPr>
          <a:xfrm>
            <a:off x="1752600" y="4876800"/>
            <a:ext cx="5791200" cy="1868466"/>
          </a:xfrm>
          <a:prstGeom prst="rect">
            <a:avLst/>
          </a:prstGeom>
          <a:solidFill>
            <a:schemeClr val="accent6">
              <a:lumMod val="20000"/>
              <a:lumOff val="80000"/>
              <a:alpha val="49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2600" y="2781300"/>
            <a:ext cx="5791200" cy="1790700"/>
          </a:xfrm>
          <a:prstGeom prst="rect">
            <a:avLst/>
          </a:prstGeom>
          <a:solidFill>
            <a:srgbClr val="FFFF00">
              <a:alpha val="34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638300"/>
            <a:ext cx="8515350" cy="4351338"/>
          </a:xfrm>
        </p:spPr>
        <p:txBody>
          <a:bodyPr>
            <a:normAutofit/>
          </a:bodyPr>
          <a:lstStyle/>
          <a:p>
            <a:r>
              <a:rPr lang="en-US" sz="2000" dirty="0">
                <a:solidFill>
                  <a:srgbClr val="00B0F0"/>
                </a:solidFill>
                <a:latin typeface="Courier New" panose="02070309020205020404" pitchFamily="49" charset="0"/>
                <a:cs typeface="Courier New" panose="02070309020205020404" pitchFamily="49" charset="0"/>
              </a:rPr>
              <a:t>w</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scipy.signal.firwin</a:t>
            </a:r>
            <a:r>
              <a:rPr lang="en-US" sz="2000" dirty="0" smtClean="0">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cutoff_frequency</a:t>
            </a:r>
            <a:r>
              <a:rPr lang="en-US" sz="2000" dirty="0">
                <a:latin typeface="Courier New" panose="02070309020205020404" pitchFamily="49" charset="0"/>
                <a:cs typeface="Courier New" panose="02070309020205020404" pitchFamily="49" charset="0"/>
              </a:rPr>
              <a:t>*2/</a:t>
            </a:r>
            <a:r>
              <a:rPr lang="en-US" sz="2000" dirty="0" err="1">
                <a:latin typeface="Courier New" panose="02070309020205020404" pitchFamily="49" charset="0"/>
                <a:cs typeface="Courier New" panose="02070309020205020404" pitchFamily="49" charset="0"/>
              </a:rPr>
              <a:t>sampleRate</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pass_zero</a:t>
            </a:r>
            <a:r>
              <a:rPr lang="en-US" sz="2000" dirty="0" smtClean="0">
                <a:latin typeface="Courier New" panose="02070309020205020404" pitchFamily="49" charset="0"/>
                <a:cs typeface="Courier New" panose="02070309020205020404" pitchFamily="49" charset="0"/>
              </a:rPr>
              <a:t> = True)</a:t>
            </a:r>
            <a:endParaRPr lang="en-US"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output </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np.conv</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input_signal</a:t>
            </a:r>
            <a:r>
              <a:rPr lang="en-US" sz="2000" dirty="0">
                <a:latin typeface="Courier New" panose="02070309020205020404" pitchFamily="49" charset="0"/>
                <a:cs typeface="Courier New" panose="02070309020205020404" pitchFamily="49" charset="0"/>
              </a:rPr>
              <a:t>, </a:t>
            </a:r>
            <a:r>
              <a:rPr lang="en-US" sz="2000" dirty="0">
                <a:solidFill>
                  <a:srgbClr val="00B0F0"/>
                </a:solidFill>
                <a:latin typeface="Courier New" panose="02070309020205020404" pitchFamily="49" charset="0"/>
                <a:cs typeface="Courier New" panose="02070309020205020404" pitchFamily="49" charset="0"/>
              </a:rPr>
              <a:t>w</a:t>
            </a:r>
            <a:r>
              <a:rPr lang="en-US" sz="2000"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2000" dirty="0"/>
          </a:p>
        </p:txBody>
      </p:sp>
    </p:spTree>
    <p:extLst>
      <p:ext uri="{BB962C8B-B14F-4D97-AF65-F5344CB8AC3E}">
        <p14:creationId xmlns:p14="http://schemas.microsoft.com/office/powerpoint/2010/main" val="24809604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38300"/>
            <a:ext cx="8515350" cy="4351338"/>
          </a:xfrm>
        </p:spPr>
        <p:txBody>
          <a:bodyPr>
            <a:normAutofit/>
          </a:bodyPr>
          <a:lstStyle/>
          <a:p>
            <a:r>
              <a:rPr lang="en-US" sz="2000" dirty="0">
                <a:latin typeface="Courier New" panose="02070309020205020404" pitchFamily="49" charset="0"/>
                <a:cs typeface="Courier New" panose="02070309020205020404" pitchFamily="49" charset="0"/>
              </a:rPr>
              <a:t>w = </a:t>
            </a:r>
            <a:r>
              <a:rPr lang="en-US" sz="2000" dirty="0" err="1" smtClean="0">
                <a:latin typeface="Courier New" panose="02070309020205020404" pitchFamily="49" charset="0"/>
                <a:cs typeface="Courier New" panose="02070309020205020404" pitchFamily="49" charset="0"/>
              </a:rPr>
              <a:t>scipy.signal.firwin</a:t>
            </a:r>
            <a:r>
              <a:rPr lang="en-US" sz="2000" dirty="0" smtClean="0">
                <a:latin typeface="Courier New" panose="02070309020205020404" pitchFamily="49" charset="0"/>
                <a:cs typeface="Courier New" panose="02070309020205020404" pitchFamily="49" charset="0"/>
              </a:rPr>
              <a:t>(</a:t>
            </a:r>
            <a:r>
              <a:rPr lang="en-US" sz="2000" dirty="0" smtClean="0">
                <a:solidFill>
                  <a:srgbClr val="FF0000"/>
                </a:solidFill>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 </a:t>
            </a:r>
            <a:r>
              <a:rPr lang="en-US" sz="2000" dirty="0" err="1">
                <a:solidFill>
                  <a:schemeClr val="accent5"/>
                </a:solidFill>
                <a:latin typeface="Courier New" panose="02070309020205020404" pitchFamily="49" charset="0"/>
                <a:cs typeface="Courier New" panose="02070309020205020404" pitchFamily="49" charset="0"/>
              </a:rPr>
              <a:t>cutoff_frequency</a:t>
            </a:r>
            <a:r>
              <a:rPr lang="en-US" sz="2000" dirty="0">
                <a:solidFill>
                  <a:schemeClr val="accent5"/>
                </a:solidFill>
                <a:latin typeface="Courier New" panose="02070309020205020404" pitchFamily="49" charset="0"/>
                <a:cs typeface="Courier New" panose="02070309020205020404" pitchFamily="49" charset="0"/>
              </a:rPr>
              <a:t>*2/</a:t>
            </a:r>
            <a:r>
              <a:rPr lang="en-US" sz="2000" dirty="0" err="1">
                <a:solidFill>
                  <a:schemeClr val="accent5"/>
                </a:solidFill>
                <a:latin typeface="Courier New" panose="02070309020205020404" pitchFamily="49" charset="0"/>
                <a:cs typeface="Courier New" panose="02070309020205020404" pitchFamily="49" charset="0"/>
              </a:rPr>
              <a:t>sampleRate</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pass_zero</a:t>
            </a:r>
            <a:r>
              <a:rPr lang="en-US" sz="2000" dirty="0" smtClean="0">
                <a:latin typeface="Courier New" panose="02070309020205020404" pitchFamily="49" charset="0"/>
                <a:cs typeface="Courier New" panose="02070309020205020404" pitchFamily="49" charset="0"/>
              </a:rPr>
              <a:t>=True)</a:t>
            </a:r>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r>
              <a:rPr lang="en-US" sz="2000" dirty="0" smtClean="0">
                <a:solidFill>
                  <a:srgbClr val="FF0000"/>
                </a:solidFill>
                <a:latin typeface="Courier New" panose="02070309020205020404" pitchFamily="49" charset="0"/>
                <a:cs typeface="Courier New" panose="02070309020205020404" pitchFamily="49" charset="0"/>
              </a:rPr>
              <a:t>n</a:t>
            </a:r>
            <a:r>
              <a:rPr lang="en-US" sz="2000"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is filter “order”</a:t>
            </a:r>
          </a:p>
          <a:p>
            <a:r>
              <a:rPr lang="en-US" sz="2000" dirty="0" err="1">
                <a:solidFill>
                  <a:schemeClr val="accent5"/>
                </a:solidFill>
                <a:latin typeface="Courier New" panose="02070309020205020404" pitchFamily="49" charset="0"/>
                <a:cs typeface="Courier New" panose="02070309020205020404" pitchFamily="49" charset="0"/>
              </a:rPr>
              <a:t>c</a:t>
            </a:r>
            <a:r>
              <a:rPr lang="en-US" sz="2000" dirty="0" err="1" smtClean="0">
                <a:solidFill>
                  <a:schemeClr val="accent5"/>
                </a:solidFill>
                <a:latin typeface="Courier New" panose="02070309020205020404" pitchFamily="49" charset="0"/>
                <a:cs typeface="Courier New" panose="02070309020205020404" pitchFamily="49" charset="0"/>
              </a:rPr>
              <a:t>utoff_frequency</a:t>
            </a:r>
            <a:r>
              <a:rPr lang="en-US" sz="2000"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is half-power frequency (transition from pass to stop bands)</a:t>
            </a:r>
          </a:p>
          <a:p>
            <a:endParaRPr lang="en-US" sz="2000" dirty="0">
              <a:latin typeface="Courier New" panose="02070309020205020404" pitchFamily="49" charset="0"/>
              <a:cs typeface="Courier New" panose="02070309020205020404" pitchFamily="49" charset="0"/>
            </a:endParaRPr>
          </a:p>
          <a:p>
            <a:endParaRPr lang="en-US" sz="2000" dirty="0"/>
          </a:p>
        </p:txBody>
      </p:sp>
      <p:sp>
        <p:nvSpPr>
          <p:cNvPr id="2" name="Title 1"/>
          <p:cNvSpPr>
            <a:spLocks noGrp="1"/>
          </p:cNvSpPr>
          <p:nvPr>
            <p:ph type="title"/>
          </p:nvPr>
        </p:nvSpPr>
        <p:spPr>
          <a:xfrm>
            <a:off x="114300" y="365126"/>
            <a:ext cx="9029700" cy="1325563"/>
          </a:xfrm>
        </p:spPr>
        <p:txBody>
          <a:bodyPr/>
          <a:lstStyle/>
          <a:p>
            <a:r>
              <a:rPr lang="en-US" dirty="0" smtClean="0"/>
              <a:t>“</a:t>
            </a:r>
            <a:r>
              <a:rPr lang="en-US" dirty="0" err="1" smtClean="0"/>
              <a:t>firwin</a:t>
            </a:r>
            <a:r>
              <a:rPr lang="en-US" dirty="0" smtClean="0"/>
              <a:t>” arguments:</a:t>
            </a:r>
            <a:endParaRPr lang="en-US" dirty="0"/>
          </a:p>
        </p:txBody>
      </p:sp>
    </p:spTree>
    <p:extLst>
      <p:ext uri="{BB962C8B-B14F-4D97-AF65-F5344CB8AC3E}">
        <p14:creationId xmlns:p14="http://schemas.microsoft.com/office/powerpoint/2010/main" val="3851801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38300"/>
            <a:ext cx="8515350" cy="4351338"/>
          </a:xfrm>
        </p:spPr>
        <p:txBody>
          <a:bodyPr>
            <a:normAutofit/>
          </a:bodyPr>
          <a:lstStyle/>
          <a:p>
            <a:r>
              <a:rPr lang="en-US" sz="2000" dirty="0">
                <a:solidFill>
                  <a:srgbClr val="00B0F0"/>
                </a:solidFill>
                <a:latin typeface="Courier New" panose="02070309020205020404" pitchFamily="49" charset="0"/>
                <a:cs typeface="Courier New" panose="02070309020205020404" pitchFamily="49" charset="0"/>
              </a:rPr>
              <a:t>w</a:t>
            </a:r>
            <a:r>
              <a:rPr lang="en-US" sz="2000" dirty="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scipy.signal.firwin</a:t>
            </a:r>
            <a:r>
              <a:rPr lang="en-US" sz="2000" dirty="0" smtClean="0">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cutoff_frequency</a:t>
            </a:r>
            <a:r>
              <a:rPr lang="en-US" sz="2000" dirty="0">
                <a:latin typeface="Courier New" panose="02070309020205020404" pitchFamily="49" charset="0"/>
                <a:cs typeface="Courier New" panose="02070309020205020404" pitchFamily="49" charset="0"/>
              </a:rPr>
              <a:t>*2/</a:t>
            </a:r>
            <a:r>
              <a:rPr lang="en-US" sz="2000" dirty="0" err="1">
                <a:latin typeface="Courier New" panose="02070309020205020404" pitchFamily="49" charset="0"/>
                <a:cs typeface="Courier New" panose="02070309020205020404" pitchFamily="49" charset="0"/>
              </a:rPr>
              <a:t>sampleRate</a:t>
            </a:r>
            <a:r>
              <a:rPr lang="en-US" sz="2000" dirty="0">
                <a:latin typeface="Courier New" panose="02070309020205020404" pitchFamily="49" charset="0"/>
                <a:cs typeface="Courier New" panose="02070309020205020404" pitchFamily="49" charset="0"/>
              </a:rPr>
              <a:t>, </a:t>
            </a:r>
            <a:r>
              <a:rPr lang="en-US" sz="2000" dirty="0" err="1" smtClean="0">
                <a:solidFill>
                  <a:schemeClr val="accent6"/>
                </a:solidFill>
                <a:latin typeface="Courier New" panose="02070309020205020404" pitchFamily="49" charset="0"/>
                <a:cs typeface="Courier New" panose="02070309020205020404" pitchFamily="49" charset="0"/>
              </a:rPr>
              <a:t>pass_zero</a:t>
            </a:r>
            <a:r>
              <a:rPr lang="en-US" sz="2000" dirty="0" smtClean="0">
                <a:solidFill>
                  <a:schemeClr val="accent6"/>
                </a:solidFill>
                <a:latin typeface="Courier New" panose="02070309020205020404" pitchFamily="49" charset="0"/>
                <a:cs typeface="Courier New" panose="02070309020205020404" pitchFamily="49" charset="0"/>
              </a:rPr>
              <a:t>=True</a:t>
            </a:r>
            <a:r>
              <a:rPr lang="en-US" sz="2000"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smtClean="0">
                <a:latin typeface="Courier New" panose="02070309020205020404" pitchFamily="49" charset="0"/>
                <a:cs typeface="Courier New" panose="02070309020205020404" pitchFamily="49" charset="0"/>
              </a:rPr>
              <a:t>pass_zero</a:t>
            </a:r>
            <a:r>
              <a:rPr lang="en-US" sz="2000"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 True for a low-pass filter, False for high-pass</a:t>
            </a:r>
          </a:p>
          <a:p>
            <a:endParaRPr lang="en-US" sz="2000" dirty="0">
              <a:latin typeface="Courier New" panose="02070309020205020404" pitchFamily="49" charset="0"/>
              <a:cs typeface="Courier New" panose="02070309020205020404" pitchFamily="49" charset="0"/>
            </a:endParaRPr>
          </a:p>
          <a:p>
            <a:endParaRPr lang="en-US" sz="2000" dirty="0"/>
          </a:p>
        </p:txBody>
      </p:sp>
      <p:sp>
        <p:nvSpPr>
          <p:cNvPr id="2" name="Title 1"/>
          <p:cNvSpPr>
            <a:spLocks noGrp="1"/>
          </p:cNvSpPr>
          <p:nvPr>
            <p:ph type="title"/>
          </p:nvPr>
        </p:nvSpPr>
        <p:spPr>
          <a:xfrm>
            <a:off x="114300" y="365126"/>
            <a:ext cx="9029700" cy="1325563"/>
          </a:xfrm>
        </p:spPr>
        <p:txBody>
          <a:bodyPr/>
          <a:lstStyle/>
          <a:p>
            <a:r>
              <a:rPr lang="en-US" dirty="0" smtClean="0"/>
              <a:t>“</a:t>
            </a:r>
            <a:r>
              <a:rPr lang="en-US" dirty="0" err="1" smtClean="0"/>
              <a:t>firwin</a:t>
            </a:r>
            <a:r>
              <a:rPr lang="en-US" dirty="0" smtClean="0"/>
              <a:t>” arguments:</a:t>
            </a:r>
            <a:endParaRPr lang="en-US" dirty="0"/>
          </a:p>
        </p:txBody>
      </p:sp>
      <p:pic>
        <p:nvPicPr>
          <p:cNvPr id="4" name="Picture 3"/>
          <p:cNvPicPr>
            <a:picLocks noChangeAspect="1"/>
          </p:cNvPicPr>
          <p:nvPr/>
        </p:nvPicPr>
        <p:blipFill rotWithShape="1">
          <a:blip r:embed="rId2"/>
          <a:srcRect l="6541" r="50561" b="58508"/>
          <a:stretch/>
        </p:blipFill>
        <p:spPr>
          <a:xfrm>
            <a:off x="3200400" y="3733800"/>
            <a:ext cx="3505200" cy="2045122"/>
          </a:xfrm>
          <a:prstGeom prst="rect">
            <a:avLst/>
          </a:prstGeom>
        </p:spPr>
      </p:pic>
      <p:sp>
        <p:nvSpPr>
          <p:cNvPr id="5" name="TextBox 4"/>
          <p:cNvSpPr txBox="1"/>
          <p:nvPr/>
        </p:nvSpPr>
        <p:spPr>
          <a:xfrm>
            <a:off x="3657600" y="5929571"/>
            <a:ext cx="599972" cy="369332"/>
          </a:xfrm>
          <a:prstGeom prst="rect">
            <a:avLst/>
          </a:prstGeom>
          <a:noFill/>
        </p:spPr>
        <p:txBody>
          <a:bodyPr wrap="none" rtlCol="0">
            <a:spAutoFit/>
          </a:bodyPr>
          <a:lstStyle/>
          <a:p>
            <a:r>
              <a:rPr lang="en-US" dirty="0" smtClean="0"/>
              <a:t>True</a:t>
            </a:r>
            <a:endParaRPr lang="en-US" dirty="0"/>
          </a:p>
        </p:txBody>
      </p:sp>
      <p:sp>
        <p:nvSpPr>
          <p:cNvPr id="6" name="TextBox 5"/>
          <p:cNvSpPr txBox="1"/>
          <p:nvPr/>
        </p:nvSpPr>
        <p:spPr>
          <a:xfrm>
            <a:off x="5448300" y="5929571"/>
            <a:ext cx="652936" cy="369332"/>
          </a:xfrm>
          <a:prstGeom prst="rect">
            <a:avLst/>
          </a:prstGeom>
          <a:noFill/>
        </p:spPr>
        <p:txBody>
          <a:bodyPr wrap="none" rtlCol="0">
            <a:spAutoFit/>
          </a:bodyPr>
          <a:lstStyle/>
          <a:p>
            <a:r>
              <a:rPr lang="en-US" dirty="0" smtClean="0"/>
              <a:t>False</a:t>
            </a:r>
            <a:endParaRPr lang="en-US" dirty="0"/>
          </a:p>
        </p:txBody>
      </p:sp>
    </p:spTree>
    <p:extLst>
      <p:ext uri="{BB962C8B-B14F-4D97-AF65-F5344CB8AC3E}">
        <p14:creationId xmlns:p14="http://schemas.microsoft.com/office/powerpoint/2010/main" val="17238536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38300"/>
            <a:ext cx="8515350" cy="4351338"/>
          </a:xfrm>
        </p:spPr>
        <p:txBody>
          <a:bodyPr>
            <a:normAutofit/>
          </a:bodyPr>
          <a:lstStyle/>
          <a:p>
            <a:r>
              <a:rPr lang="en-US" sz="2000" dirty="0">
                <a:solidFill>
                  <a:srgbClr val="00B0F0"/>
                </a:solidFill>
                <a:latin typeface="Courier New" panose="02070309020205020404" pitchFamily="49" charset="0"/>
                <a:cs typeface="Courier New" panose="02070309020205020404" pitchFamily="49" charset="0"/>
              </a:rPr>
              <a:t>w</a:t>
            </a:r>
            <a:r>
              <a:rPr lang="en-US" sz="2000" dirty="0">
                <a:latin typeface="Courier New" panose="02070309020205020404" pitchFamily="49" charset="0"/>
                <a:cs typeface="Courier New" panose="02070309020205020404" pitchFamily="49" charset="0"/>
              </a:rPr>
              <a:t> = fir1(n, </a:t>
            </a:r>
            <a:r>
              <a:rPr lang="en-US" sz="2000" dirty="0" err="1">
                <a:latin typeface="Courier New" panose="02070309020205020404" pitchFamily="49" charset="0"/>
                <a:cs typeface="Courier New" panose="02070309020205020404" pitchFamily="49" charset="0"/>
              </a:rPr>
              <a:t>cutoff_frequency</a:t>
            </a:r>
            <a:r>
              <a:rPr lang="en-US" sz="2000" dirty="0">
                <a:latin typeface="Courier New" panose="02070309020205020404" pitchFamily="49" charset="0"/>
                <a:cs typeface="Courier New" panose="02070309020205020404" pitchFamily="49" charset="0"/>
              </a:rPr>
              <a:t>*2/</a:t>
            </a:r>
            <a:r>
              <a:rPr lang="en-US" sz="2000" dirty="0" err="1">
                <a:latin typeface="Courier New" panose="02070309020205020404" pitchFamily="49" charset="0"/>
                <a:cs typeface="Courier New" panose="02070309020205020404" pitchFamily="49" charset="0"/>
              </a:rPr>
              <a:t>sampleRate</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pass_zero</a:t>
            </a:r>
            <a:r>
              <a:rPr lang="en-US" sz="2000" dirty="0" smtClean="0">
                <a:latin typeface="Courier New" panose="02070309020205020404" pitchFamily="49" charset="0"/>
                <a:cs typeface="Courier New" panose="02070309020205020404" pitchFamily="49" charset="0"/>
              </a:rPr>
              <a:t>=True)</a:t>
            </a:r>
            <a:endParaRPr lang="en-US"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output </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np.convolve</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input_signal</a:t>
            </a:r>
            <a:r>
              <a:rPr lang="en-US" sz="2000" dirty="0">
                <a:latin typeface="Courier New" panose="02070309020205020404" pitchFamily="49" charset="0"/>
                <a:cs typeface="Courier New" panose="02070309020205020404" pitchFamily="49" charset="0"/>
              </a:rPr>
              <a:t>, </a:t>
            </a:r>
            <a:r>
              <a:rPr lang="en-US" sz="2000" dirty="0">
                <a:solidFill>
                  <a:srgbClr val="00B0F0"/>
                </a:solidFill>
                <a:latin typeface="Courier New" panose="02070309020205020404" pitchFamily="49" charset="0"/>
                <a:cs typeface="Courier New" panose="02070309020205020404" pitchFamily="49" charset="0"/>
              </a:rPr>
              <a:t>w</a:t>
            </a:r>
            <a:r>
              <a:rPr lang="en-US" sz="2000"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“w” </a:t>
            </a:r>
            <a:r>
              <a:rPr lang="en-US" sz="2000" dirty="0" smtClean="0">
                <a:cs typeface="Courier New" panose="02070309020205020404" pitchFamily="49" charset="0"/>
              </a:rPr>
              <a:t>is the “impulse function”</a:t>
            </a:r>
          </a:p>
          <a:p>
            <a:r>
              <a:rPr lang="en-US" sz="2000" dirty="0" smtClean="0">
                <a:latin typeface="Courier New" panose="02070309020205020404" pitchFamily="49" charset="0"/>
                <a:cs typeface="Courier New" panose="02070309020205020404" pitchFamily="49" charset="0"/>
              </a:rPr>
              <a:t>“convolve” </a:t>
            </a:r>
            <a:r>
              <a:rPr lang="en-US" sz="2000" dirty="0" smtClean="0">
                <a:cs typeface="Courier New" panose="02070309020205020404" pitchFamily="49" charset="0"/>
              </a:rPr>
              <a:t>takes two inputs, and produces a filtered output.</a:t>
            </a:r>
          </a:p>
          <a:p>
            <a:endParaRPr lang="en-US" sz="2000" dirty="0">
              <a:latin typeface="Courier New" panose="02070309020205020404" pitchFamily="49" charset="0"/>
              <a:cs typeface="Courier New" panose="02070309020205020404" pitchFamily="49" charset="0"/>
            </a:endParaRPr>
          </a:p>
          <a:p>
            <a:endParaRPr lang="en-US" sz="2000" dirty="0"/>
          </a:p>
        </p:txBody>
      </p:sp>
      <p:sp>
        <p:nvSpPr>
          <p:cNvPr id="2" name="Title 1"/>
          <p:cNvSpPr>
            <a:spLocks noGrp="1"/>
          </p:cNvSpPr>
          <p:nvPr>
            <p:ph type="title"/>
          </p:nvPr>
        </p:nvSpPr>
        <p:spPr>
          <a:xfrm>
            <a:off x="114300" y="365126"/>
            <a:ext cx="9029700" cy="1325563"/>
          </a:xfrm>
        </p:spPr>
        <p:txBody>
          <a:bodyPr/>
          <a:lstStyle/>
          <a:p>
            <a:r>
              <a:rPr lang="en-US" dirty="0" smtClean="0"/>
              <a:t>“</a:t>
            </a:r>
            <a:r>
              <a:rPr lang="en-US" dirty="0" err="1" smtClean="0"/>
              <a:t>conv</a:t>
            </a:r>
            <a:r>
              <a:rPr lang="en-US" dirty="0" smtClean="0"/>
              <a:t>” function arguments:</a:t>
            </a:r>
            <a:endParaRPr lang="en-US" dirty="0"/>
          </a:p>
        </p:txBody>
      </p:sp>
    </p:spTree>
    <p:extLst>
      <p:ext uri="{BB962C8B-B14F-4D97-AF65-F5344CB8AC3E}">
        <p14:creationId xmlns:p14="http://schemas.microsoft.com/office/powerpoint/2010/main" val="41348507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678" t="25684" r="6477" b="6251"/>
          <a:stretch/>
        </p:blipFill>
        <p:spPr>
          <a:xfrm>
            <a:off x="1257300" y="2209800"/>
            <a:ext cx="6515100" cy="3461147"/>
          </a:xfrm>
          <a:prstGeom prst="rect">
            <a:avLst/>
          </a:prstGeom>
        </p:spPr>
      </p:pic>
      <p:sp>
        <p:nvSpPr>
          <p:cNvPr id="2" name="Title 1"/>
          <p:cNvSpPr>
            <a:spLocks noGrp="1"/>
          </p:cNvSpPr>
          <p:nvPr>
            <p:ph type="title"/>
          </p:nvPr>
        </p:nvSpPr>
        <p:spPr>
          <a:xfrm>
            <a:off x="152400" y="38100"/>
            <a:ext cx="8915400" cy="1325563"/>
          </a:xfrm>
        </p:spPr>
        <p:txBody>
          <a:bodyPr>
            <a:normAutofit/>
          </a:bodyPr>
          <a:lstStyle/>
          <a:p>
            <a:r>
              <a:rPr lang="en-US" dirty="0" smtClean="0"/>
              <a:t>Higher filter order n gives sharper transition</a:t>
            </a:r>
            <a:endParaRPr lang="en-US" dirty="0">
              <a:solidFill>
                <a:schemeClr val="accent6">
                  <a:lumMod val="75000"/>
                </a:schemeClr>
              </a:solidFill>
            </a:endParaRPr>
          </a:p>
        </p:txBody>
      </p:sp>
      <p:sp>
        <p:nvSpPr>
          <p:cNvPr id="5" name="TextBox 4"/>
          <p:cNvSpPr txBox="1"/>
          <p:nvPr/>
        </p:nvSpPr>
        <p:spPr>
          <a:xfrm>
            <a:off x="1752600" y="4108847"/>
            <a:ext cx="566181" cy="369332"/>
          </a:xfrm>
          <a:prstGeom prst="rect">
            <a:avLst/>
          </a:prstGeom>
          <a:noFill/>
        </p:spPr>
        <p:txBody>
          <a:bodyPr wrap="none" rtlCol="0">
            <a:spAutoFit/>
          </a:bodyPr>
          <a:lstStyle/>
          <a:p>
            <a:r>
              <a:rPr lang="en-US" dirty="0" smtClean="0"/>
              <a:t>N=5</a:t>
            </a:r>
            <a:endParaRPr lang="en-US" dirty="0"/>
          </a:p>
        </p:txBody>
      </p:sp>
      <p:sp>
        <p:nvSpPr>
          <p:cNvPr id="6" name="TextBox 5"/>
          <p:cNvSpPr txBox="1"/>
          <p:nvPr/>
        </p:nvSpPr>
        <p:spPr>
          <a:xfrm>
            <a:off x="2971800" y="4985147"/>
            <a:ext cx="800219" cy="369332"/>
          </a:xfrm>
          <a:prstGeom prst="rect">
            <a:avLst/>
          </a:prstGeom>
          <a:noFill/>
        </p:spPr>
        <p:txBody>
          <a:bodyPr wrap="none" rtlCol="0">
            <a:spAutoFit/>
          </a:bodyPr>
          <a:lstStyle/>
          <a:p>
            <a:r>
              <a:rPr lang="en-US" dirty="0" smtClean="0"/>
              <a:t>N=100</a:t>
            </a:r>
            <a:endParaRPr lang="en-US" dirty="0"/>
          </a:p>
        </p:txBody>
      </p:sp>
      <p:sp>
        <p:nvSpPr>
          <p:cNvPr id="7" name="TextBox 6"/>
          <p:cNvSpPr txBox="1"/>
          <p:nvPr/>
        </p:nvSpPr>
        <p:spPr>
          <a:xfrm>
            <a:off x="2035690" y="4985147"/>
            <a:ext cx="683200" cy="369332"/>
          </a:xfrm>
          <a:prstGeom prst="rect">
            <a:avLst/>
          </a:prstGeom>
          <a:noFill/>
        </p:spPr>
        <p:txBody>
          <a:bodyPr wrap="none" rtlCol="0">
            <a:spAutoFit/>
          </a:bodyPr>
          <a:lstStyle/>
          <a:p>
            <a:r>
              <a:rPr lang="en-US" dirty="0" smtClean="0"/>
              <a:t>N=20</a:t>
            </a:r>
            <a:endParaRPr lang="en-US" dirty="0"/>
          </a:p>
        </p:txBody>
      </p:sp>
      <p:sp>
        <p:nvSpPr>
          <p:cNvPr id="8" name="TextBox 7"/>
          <p:cNvSpPr txBox="1"/>
          <p:nvPr/>
        </p:nvSpPr>
        <p:spPr>
          <a:xfrm>
            <a:off x="1676400" y="2713990"/>
            <a:ext cx="566181" cy="369332"/>
          </a:xfrm>
          <a:prstGeom prst="rect">
            <a:avLst/>
          </a:prstGeom>
          <a:noFill/>
        </p:spPr>
        <p:txBody>
          <a:bodyPr wrap="none" rtlCol="0">
            <a:spAutoFit/>
          </a:bodyPr>
          <a:lstStyle/>
          <a:p>
            <a:r>
              <a:rPr lang="en-US" dirty="0" smtClean="0"/>
              <a:t>N=2</a:t>
            </a:r>
            <a:endParaRPr lang="en-US" dirty="0"/>
          </a:p>
        </p:txBody>
      </p:sp>
      <p:sp>
        <p:nvSpPr>
          <p:cNvPr id="9" name="TextBox 8"/>
          <p:cNvSpPr txBox="1"/>
          <p:nvPr/>
        </p:nvSpPr>
        <p:spPr>
          <a:xfrm>
            <a:off x="1802477" y="4727575"/>
            <a:ext cx="683200" cy="369332"/>
          </a:xfrm>
          <a:prstGeom prst="rect">
            <a:avLst/>
          </a:prstGeom>
          <a:noFill/>
        </p:spPr>
        <p:txBody>
          <a:bodyPr wrap="none" rtlCol="0">
            <a:spAutoFit/>
          </a:bodyPr>
          <a:lstStyle/>
          <a:p>
            <a:r>
              <a:rPr lang="en-US" dirty="0" smtClean="0"/>
              <a:t>N=10</a:t>
            </a:r>
            <a:endParaRPr lang="en-US" dirty="0"/>
          </a:p>
        </p:txBody>
      </p:sp>
    </p:spTree>
    <p:extLst>
      <p:ext uri="{BB962C8B-B14F-4D97-AF65-F5344CB8AC3E}">
        <p14:creationId xmlns:p14="http://schemas.microsoft.com/office/powerpoint/2010/main" val="21940704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Low-pass filter</a:t>
            </a:r>
            <a:endParaRPr lang="en-US" dirty="0"/>
          </a:p>
        </p:txBody>
      </p:sp>
      <p:pic>
        <p:nvPicPr>
          <p:cNvPr id="10" name="Content Placeholder 7"/>
          <p:cNvPicPr>
            <a:picLocks noChangeAspect="1"/>
          </p:cNvPicPr>
          <p:nvPr/>
        </p:nvPicPr>
        <p:blipFill rotWithShape="1">
          <a:blip r:embed="rId2">
            <a:extLst>
              <a:ext uri="{28A0092B-C50C-407E-A947-70E740481C1C}">
                <a14:useLocalDpi xmlns:a14="http://schemas.microsoft.com/office/drawing/2010/main" val="0"/>
              </a:ext>
            </a:extLst>
          </a:blip>
          <a:srcRect t="8879" b="4940"/>
          <a:stretch/>
        </p:blipFill>
        <p:spPr>
          <a:xfrm>
            <a:off x="1524000" y="2385650"/>
            <a:ext cx="6096000" cy="3944471"/>
          </a:xfrm>
          <a:prstGeom prst="rect">
            <a:avLst/>
          </a:prstGeom>
        </p:spPr>
      </p:pic>
      <p:sp>
        <p:nvSpPr>
          <p:cNvPr id="5" name="TextBox 4"/>
          <p:cNvSpPr txBox="1"/>
          <p:nvPr/>
        </p:nvSpPr>
        <p:spPr>
          <a:xfrm>
            <a:off x="4326770" y="4625754"/>
            <a:ext cx="566181" cy="369332"/>
          </a:xfrm>
          <a:prstGeom prst="rect">
            <a:avLst/>
          </a:prstGeom>
          <a:noFill/>
        </p:spPr>
        <p:txBody>
          <a:bodyPr wrap="none" rtlCol="0">
            <a:spAutoFit/>
          </a:bodyPr>
          <a:lstStyle/>
          <a:p>
            <a:r>
              <a:rPr lang="en-US" dirty="0" smtClean="0"/>
              <a:t>N=5</a:t>
            </a:r>
            <a:endParaRPr lang="en-US" dirty="0"/>
          </a:p>
        </p:txBody>
      </p:sp>
      <p:sp>
        <p:nvSpPr>
          <p:cNvPr id="6" name="TextBox 5"/>
          <p:cNvSpPr txBox="1"/>
          <p:nvPr/>
        </p:nvSpPr>
        <p:spPr>
          <a:xfrm>
            <a:off x="2819400" y="5638800"/>
            <a:ext cx="800219" cy="369332"/>
          </a:xfrm>
          <a:prstGeom prst="rect">
            <a:avLst/>
          </a:prstGeom>
          <a:noFill/>
        </p:spPr>
        <p:txBody>
          <a:bodyPr wrap="none" rtlCol="0">
            <a:spAutoFit/>
          </a:bodyPr>
          <a:lstStyle/>
          <a:p>
            <a:r>
              <a:rPr lang="en-US" dirty="0" smtClean="0"/>
              <a:t>N=100</a:t>
            </a:r>
            <a:endParaRPr lang="en-US" dirty="0"/>
          </a:p>
        </p:txBody>
      </p:sp>
      <p:sp>
        <p:nvSpPr>
          <p:cNvPr id="7" name="TextBox 6"/>
          <p:cNvSpPr txBox="1"/>
          <p:nvPr/>
        </p:nvSpPr>
        <p:spPr>
          <a:xfrm>
            <a:off x="4886325" y="3390900"/>
            <a:ext cx="566181" cy="369332"/>
          </a:xfrm>
          <a:prstGeom prst="rect">
            <a:avLst/>
          </a:prstGeom>
          <a:noFill/>
        </p:spPr>
        <p:txBody>
          <a:bodyPr wrap="none" rtlCol="0">
            <a:spAutoFit/>
          </a:bodyPr>
          <a:lstStyle/>
          <a:p>
            <a:r>
              <a:rPr lang="en-US" dirty="0" smtClean="0"/>
              <a:t>N=2</a:t>
            </a:r>
            <a:endParaRPr lang="en-US" dirty="0"/>
          </a:p>
        </p:txBody>
      </p:sp>
    </p:spTree>
    <p:extLst>
      <p:ext uri="{BB962C8B-B14F-4D97-AF65-F5344CB8AC3E}">
        <p14:creationId xmlns:p14="http://schemas.microsoft.com/office/powerpoint/2010/main" val="11196158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46037"/>
            <a:ext cx="7886700" cy="1325563"/>
          </a:xfrm>
        </p:spPr>
        <p:txBody>
          <a:bodyPr/>
          <a:lstStyle/>
          <a:p>
            <a:r>
              <a:rPr lang="en-US" dirty="0" smtClean="0"/>
              <a:t>But: high order filters produce delays and other distortions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712" y="1219200"/>
            <a:ext cx="6248176" cy="4582559"/>
          </a:xfrm>
          <a:prstGeom prst="rect">
            <a:avLst/>
          </a:prstGeom>
        </p:spPr>
      </p:pic>
      <p:sp>
        <p:nvSpPr>
          <p:cNvPr id="4" name="TextBox 3"/>
          <p:cNvSpPr txBox="1"/>
          <p:nvPr/>
        </p:nvSpPr>
        <p:spPr>
          <a:xfrm>
            <a:off x="2247900" y="4686300"/>
            <a:ext cx="803105" cy="646331"/>
          </a:xfrm>
          <a:prstGeom prst="rect">
            <a:avLst/>
          </a:prstGeom>
          <a:noFill/>
        </p:spPr>
        <p:txBody>
          <a:bodyPr wrap="none" rtlCol="0">
            <a:spAutoFit/>
          </a:bodyPr>
          <a:lstStyle/>
          <a:p>
            <a:r>
              <a:rPr lang="en-US" dirty="0" smtClean="0">
                <a:solidFill>
                  <a:schemeClr val="accent2"/>
                </a:solidFill>
              </a:rPr>
              <a:t>Before</a:t>
            </a:r>
          </a:p>
          <a:p>
            <a:r>
              <a:rPr lang="en-US" dirty="0" smtClean="0">
                <a:solidFill>
                  <a:schemeClr val="accent2"/>
                </a:solidFill>
              </a:rPr>
              <a:t>filter</a:t>
            </a:r>
            <a:endParaRPr lang="en-US" dirty="0">
              <a:solidFill>
                <a:schemeClr val="accent2"/>
              </a:solidFill>
            </a:endParaRPr>
          </a:p>
        </p:txBody>
      </p:sp>
      <p:sp>
        <p:nvSpPr>
          <p:cNvPr id="5" name="TextBox 4"/>
          <p:cNvSpPr txBox="1"/>
          <p:nvPr/>
        </p:nvSpPr>
        <p:spPr>
          <a:xfrm>
            <a:off x="4090911" y="4394880"/>
            <a:ext cx="658257" cy="646331"/>
          </a:xfrm>
          <a:prstGeom prst="rect">
            <a:avLst/>
          </a:prstGeom>
          <a:noFill/>
        </p:spPr>
        <p:txBody>
          <a:bodyPr wrap="none" rtlCol="0">
            <a:spAutoFit/>
          </a:bodyPr>
          <a:lstStyle/>
          <a:p>
            <a:r>
              <a:rPr lang="en-US" dirty="0" smtClean="0">
                <a:solidFill>
                  <a:schemeClr val="accent1"/>
                </a:solidFill>
              </a:rPr>
              <a:t>After</a:t>
            </a:r>
          </a:p>
          <a:p>
            <a:r>
              <a:rPr lang="en-US" dirty="0" smtClean="0">
                <a:solidFill>
                  <a:schemeClr val="accent1"/>
                </a:solidFill>
              </a:rPr>
              <a:t>filter</a:t>
            </a:r>
            <a:endParaRPr lang="en-US" dirty="0">
              <a:solidFill>
                <a:schemeClr val="accent1"/>
              </a:solidFill>
            </a:endParaRPr>
          </a:p>
        </p:txBody>
      </p:sp>
      <p:sp>
        <p:nvSpPr>
          <p:cNvPr id="6" name="TextBox 5"/>
          <p:cNvSpPr txBox="1"/>
          <p:nvPr/>
        </p:nvSpPr>
        <p:spPr>
          <a:xfrm>
            <a:off x="1371712" y="5454503"/>
            <a:ext cx="7086600" cy="1200329"/>
          </a:xfrm>
          <a:prstGeom prst="rect">
            <a:avLst/>
          </a:prstGeom>
          <a:noFill/>
        </p:spPr>
        <p:txBody>
          <a:bodyPr wrap="square" rtlCol="0">
            <a:spAutoFit/>
          </a:bodyPr>
          <a:lstStyle/>
          <a:p>
            <a:r>
              <a:rPr lang="en-US" dirty="0" smtClean="0"/>
              <a:t>Output is time-delayed (easy to compensate).</a:t>
            </a:r>
          </a:p>
          <a:p>
            <a:r>
              <a:rPr lang="en-US" dirty="0" smtClean="0"/>
              <a:t>Biphasic waveform might become </a:t>
            </a:r>
            <a:r>
              <a:rPr lang="en-US" dirty="0" err="1" smtClean="0"/>
              <a:t>triphasic</a:t>
            </a:r>
            <a:r>
              <a:rPr lang="en-US" dirty="0"/>
              <a:t> </a:t>
            </a:r>
            <a:r>
              <a:rPr lang="en-US" dirty="0" smtClean="0"/>
              <a:t>(NOT easy to correct)</a:t>
            </a:r>
          </a:p>
          <a:p>
            <a:r>
              <a:rPr lang="en-US" dirty="0" smtClean="0"/>
              <a:t>High-order filters distort more than low order</a:t>
            </a:r>
          </a:p>
          <a:p>
            <a:r>
              <a:rPr lang="en-US" dirty="0" smtClean="0"/>
              <a:t>High-pass filters distort more than low-pass.</a:t>
            </a:r>
            <a:endParaRPr lang="en-US" dirty="0"/>
          </a:p>
        </p:txBody>
      </p:sp>
    </p:spTree>
    <p:extLst>
      <p:ext uri="{BB962C8B-B14F-4D97-AF65-F5344CB8AC3E}">
        <p14:creationId xmlns:p14="http://schemas.microsoft.com/office/powerpoint/2010/main" val="4053224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4" r="7500" b="6290"/>
          <a:stretch/>
        </p:blipFill>
        <p:spPr>
          <a:xfrm>
            <a:off x="457200" y="1104900"/>
            <a:ext cx="8343900" cy="5143500"/>
          </a:xfrm>
          <a:prstGeom prst="rect">
            <a:avLst/>
          </a:prstGeom>
        </p:spPr>
      </p:pic>
      <p:sp>
        <p:nvSpPr>
          <p:cNvPr id="2" name="Title 1"/>
          <p:cNvSpPr>
            <a:spLocks noGrp="1"/>
          </p:cNvSpPr>
          <p:nvPr>
            <p:ph type="title"/>
          </p:nvPr>
        </p:nvSpPr>
        <p:spPr>
          <a:xfrm>
            <a:off x="647700" y="1"/>
            <a:ext cx="7886700" cy="762000"/>
          </a:xfrm>
        </p:spPr>
        <p:txBody>
          <a:bodyPr/>
          <a:lstStyle/>
          <a:p>
            <a:r>
              <a:rPr lang="en-US" dirty="0" smtClean="0"/>
              <a:t>Example: neural spike detection:</a:t>
            </a:r>
            <a:endParaRPr lang="en-US" dirty="0"/>
          </a:p>
        </p:txBody>
      </p:sp>
      <p:cxnSp>
        <p:nvCxnSpPr>
          <p:cNvPr id="4" name="Straight Connector 3"/>
          <p:cNvCxnSpPr/>
          <p:nvPr/>
        </p:nvCxnSpPr>
        <p:spPr>
          <a:xfrm>
            <a:off x="914400" y="5257800"/>
            <a:ext cx="7696200" cy="381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467100" y="25146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858000" y="17145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333500" y="1985341"/>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152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distortion:</a:t>
            </a:r>
            <a:endParaRPr lang="en-US" dirty="0"/>
          </a:p>
        </p:txBody>
      </p:sp>
      <p:sp>
        <p:nvSpPr>
          <p:cNvPr id="3" name="Content Placeholder 2"/>
          <p:cNvSpPr>
            <a:spLocks noGrp="1"/>
          </p:cNvSpPr>
          <p:nvPr>
            <p:ph idx="1"/>
          </p:nvPr>
        </p:nvSpPr>
        <p:spPr/>
        <p:txBody>
          <a:bodyPr>
            <a:normAutofit/>
          </a:bodyPr>
          <a:lstStyle/>
          <a:p>
            <a:r>
              <a:rPr lang="en-US" sz="2400" dirty="0" smtClean="0"/>
              <a:t>Real-world signals (from the brain) are </a:t>
            </a:r>
            <a:r>
              <a:rPr lang="en-US" sz="2400" i="1" dirty="0" smtClean="0"/>
              <a:t>continuous, </a:t>
            </a:r>
            <a:r>
              <a:rPr lang="en-US" sz="2400" dirty="0" smtClean="0"/>
              <a:t>but computers process signals that are “sampled” at a finite rate</a:t>
            </a:r>
            <a:endParaRPr lang="en-US" sz="2400" dirty="0"/>
          </a:p>
        </p:txBody>
      </p:sp>
      <p:pic>
        <p:nvPicPr>
          <p:cNvPr id="8194" name="Picture 2" descr="Image result for discrete versus continuous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298" y="3124200"/>
            <a:ext cx="4009102" cy="2816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05500" y="4229100"/>
            <a:ext cx="614271" cy="369332"/>
          </a:xfrm>
          <a:prstGeom prst="rect">
            <a:avLst/>
          </a:prstGeom>
          <a:noFill/>
        </p:spPr>
        <p:txBody>
          <a:bodyPr wrap="none" rtlCol="0">
            <a:spAutoFit/>
          </a:bodyPr>
          <a:lstStyle/>
          <a:p>
            <a:r>
              <a:rPr lang="en-US" dirty="0" smtClean="0"/>
              <a:t>time</a:t>
            </a:r>
            <a:endParaRPr lang="en-US" dirty="0"/>
          </a:p>
        </p:txBody>
      </p:sp>
      <p:sp>
        <p:nvSpPr>
          <p:cNvPr id="6" name="TextBox 5"/>
          <p:cNvSpPr txBox="1"/>
          <p:nvPr/>
        </p:nvSpPr>
        <p:spPr>
          <a:xfrm>
            <a:off x="5905499" y="5448300"/>
            <a:ext cx="614271"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623473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“Aliasing” occurs if sample rate is too low</a:t>
            </a:r>
            <a:endParaRPr lang="en-US" dirty="0"/>
          </a:p>
        </p:txBody>
      </p:sp>
      <p:sp>
        <p:nvSpPr>
          <p:cNvPr id="4" name="TextBox 3"/>
          <p:cNvSpPr txBox="1"/>
          <p:nvPr/>
        </p:nvSpPr>
        <p:spPr>
          <a:xfrm>
            <a:off x="618711" y="2730402"/>
            <a:ext cx="3505200" cy="923330"/>
          </a:xfrm>
          <a:prstGeom prst="rect">
            <a:avLst/>
          </a:prstGeom>
          <a:noFill/>
        </p:spPr>
        <p:txBody>
          <a:bodyPr wrap="square" rtlCol="0">
            <a:spAutoFit/>
          </a:bodyPr>
          <a:lstStyle/>
          <a:p>
            <a:r>
              <a:rPr lang="en-US" dirty="0">
                <a:solidFill>
                  <a:schemeClr val="accent5">
                    <a:lumMod val="50000"/>
                  </a:schemeClr>
                </a:solidFill>
              </a:rPr>
              <a:t>Sine wave = 10kHz.</a:t>
            </a:r>
          </a:p>
          <a:p>
            <a:r>
              <a:rPr lang="en-US" dirty="0" smtClean="0">
                <a:solidFill>
                  <a:srgbClr val="FF0000"/>
                </a:solidFill>
              </a:rPr>
              <a:t>Sample rate = 40kHz </a:t>
            </a:r>
            <a:r>
              <a:rPr lang="en-US" dirty="0"/>
              <a:t>(</a:t>
            </a:r>
            <a:r>
              <a:rPr lang="en-US" dirty="0" smtClean="0"/>
              <a:t>4x) </a:t>
            </a:r>
          </a:p>
          <a:p>
            <a:r>
              <a:rPr lang="en-US" dirty="0" smtClean="0"/>
              <a:t>GOOD!</a:t>
            </a:r>
            <a:endParaRPr lang="en-US" dirty="0"/>
          </a:p>
        </p:txBody>
      </p:sp>
      <p:pic>
        <p:nvPicPr>
          <p:cNvPr id="10" name="Picture 9"/>
          <p:cNvPicPr>
            <a:picLocks noChangeAspect="1"/>
          </p:cNvPicPr>
          <p:nvPr/>
        </p:nvPicPr>
        <p:blipFill>
          <a:blip r:embed="rId3"/>
          <a:stretch>
            <a:fillRect/>
          </a:stretch>
        </p:blipFill>
        <p:spPr>
          <a:xfrm>
            <a:off x="4181999" y="1981200"/>
            <a:ext cx="4643437" cy="4258372"/>
          </a:xfrm>
          <a:prstGeom prst="rect">
            <a:avLst/>
          </a:prstGeom>
        </p:spPr>
      </p:pic>
      <p:sp>
        <p:nvSpPr>
          <p:cNvPr id="13" name="TextBox 12"/>
          <p:cNvSpPr txBox="1"/>
          <p:nvPr/>
        </p:nvSpPr>
        <p:spPr>
          <a:xfrm>
            <a:off x="626793" y="4569224"/>
            <a:ext cx="3505200" cy="923330"/>
          </a:xfrm>
          <a:prstGeom prst="rect">
            <a:avLst/>
          </a:prstGeom>
          <a:noFill/>
        </p:spPr>
        <p:txBody>
          <a:bodyPr wrap="square" rtlCol="0">
            <a:spAutoFit/>
          </a:bodyPr>
          <a:lstStyle/>
          <a:p>
            <a:r>
              <a:rPr lang="en-US" dirty="0" smtClean="0">
                <a:solidFill>
                  <a:schemeClr val="accent5">
                    <a:lumMod val="50000"/>
                  </a:schemeClr>
                </a:solidFill>
              </a:rPr>
              <a:t>Sine wave = 30kHz.</a:t>
            </a:r>
          </a:p>
          <a:p>
            <a:r>
              <a:rPr lang="en-US" dirty="0" smtClean="0">
                <a:solidFill>
                  <a:srgbClr val="FF0000"/>
                </a:solidFill>
              </a:rPr>
              <a:t>Sample rate = 40kHz </a:t>
            </a:r>
            <a:r>
              <a:rPr lang="en-US" dirty="0"/>
              <a:t>(</a:t>
            </a:r>
            <a:r>
              <a:rPr lang="en-US" dirty="0" smtClean="0"/>
              <a:t>1.33x)</a:t>
            </a:r>
          </a:p>
          <a:p>
            <a:r>
              <a:rPr lang="en-US" dirty="0" smtClean="0"/>
              <a:t>BAD!</a:t>
            </a:r>
            <a:endParaRPr lang="en-US" dirty="0"/>
          </a:p>
        </p:txBody>
      </p:sp>
    </p:spTree>
    <p:extLst>
      <p:ext uri="{BB962C8B-B14F-4D97-AF65-F5344CB8AC3E}">
        <p14:creationId xmlns:p14="http://schemas.microsoft.com/office/powerpoint/2010/main" val="2233534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Aliasing</a:t>
            </a:r>
            <a:endParaRPr lang="en-US" dirty="0"/>
          </a:p>
        </p:txBody>
      </p:sp>
      <p:sp>
        <p:nvSpPr>
          <p:cNvPr id="3" name="Content Placeholder 2"/>
          <p:cNvSpPr>
            <a:spLocks noGrp="1"/>
          </p:cNvSpPr>
          <p:nvPr>
            <p:ph idx="1"/>
          </p:nvPr>
        </p:nvSpPr>
        <p:spPr>
          <a:xfrm>
            <a:off x="628650" y="1825625"/>
            <a:ext cx="4575008" cy="4351338"/>
          </a:xfrm>
        </p:spPr>
        <p:txBody>
          <a:bodyPr>
            <a:normAutofit lnSpcReduction="10000"/>
          </a:bodyPr>
          <a:lstStyle/>
          <a:p>
            <a:r>
              <a:rPr lang="en-US" dirty="0" smtClean="0"/>
              <a:t>At 40kHz sample rate,</a:t>
            </a:r>
          </a:p>
          <a:p>
            <a:r>
              <a:rPr lang="en-US" dirty="0" smtClean="0"/>
              <a:t>10kHz, 30kHz look same</a:t>
            </a:r>
            <a:endParaRPr lang="en-US" dirty="0"/>
          </a:p>
          <a:p>
            <a:r>
              <a:rPr lang="en-US" dirty="0" smtClean="0"/>
              <a:t>5kHz, 35kHz look same</a:t>
            </a:r>
          </a:p>
          <a:p>
            <a:r>
              <a:rPr lang="en-US" dirty="0" smtClean="0"/>
              <a:t>1Hz, 33,999Hz look same</a:t>
            </a:r>
          </a:p>
          <a:p>
            <a:endParaRPr lang="en-US" dirty="0"/>
          </a:p>
          <a:p>
            <a:r>
              <a:rPr lang="en-US" dirty="0"/>
              <a:t>x</a:t>
            </a:r>
            <a:r>
              <a:rPr lang="en-US" dirty="0" smtClean="0"/>
              <a:t> and 40kHz – x</a:t>
            </a:r>
          </a:p>
          <a:p>
            <a:endParaRPr lang="en-US" dirty="0"/>
          </a:p>
          <a:p>
            <a:r>
              <a:rPr lang="en-US" dirty="0" smtClean="0"/>
              <a:t>Max detectable frequency is 20 kHz: “</a:t>
            </a:r>
            <a:r>
              <a:rPr lang="en-US" dirty="0" err="1" smtClean="0"/>
              <a:t>Nyquist</a:t>
            </a:r>
            <a:r>
              <a:rPr lang="en-US" dirty="0" smtClean="0"/>
              <a:t>” frequency</a:t>
            </a:r>
          </a:p>
          <a:p>
            <a:endParaRPr lang="en-US" dirty="0" smtClean="0"/>
          </a:p>
          <a:p>
            <a:endParaRPr lang="en-US" dirty="0"/>
          </a:p>
        </p:txBody>
      </p:sp>
      <p:pic>
        <p:nvPicPr>
          <p:cNvPr id="4" name="Picture 3"/>
          <p:cNvPicPr>
            <a:picLocks noChangeAspect="1"/>
          </p:cNvPicPr>
          <p:nvPr/>
        </p:nvPicPr>
        <p:blipFill rotWithShape="1">
          <a:blip r:embed="rId2"/>
          <a:srcRect t="2" b="-1066"/>
          <a:stretch/>
        </p:blipFill>
        <p:spPr>
          <a:xfrm>
            <a:off x="5203658" y="3276600"/>
            <a:ext cx="3699710" cy="3429000"/>
          </a:xfrm>
          <a:prstGeom prst="rect">
            <a:avLst/>
          </a:prstGeom>
        </p:spPr>
      </p:pic>
    </p:spTree>
    <p:extLst>
      <p:ext uri="{BB962C8B-B14F-4D97-AF65-F5344CB8AC3E}">
        <p14:creationId xmlns:p14="http://schemas.microsoft.com/office/powerpoint/2010/main" val="1525267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Typically need analog filter before digital sampling</a:t>
            </a:r>
            <a:endParaRPr lang="en-US" dirty="0"/>
          </a:p>
        </p:txBody>
      </p:sp>
      <p:pic>
        <p:nvPicPr>
          <p:cNvPr id="5" name="Picture 4"/>
          <p:cNvPicPr>
            <a:picLocks noChangeAspect="1"/>
          </p:cNvPicPr>
          <p:nvPr/>
        </p:nvPicPr>
        <p:blipFill>
          <a:blip r:embed="rId2"/>
          <a:stretch>
            <a:fillRect/>
          </a:stretch>
        </p:blipFill>
        <p:spPr>
          <a:xfrm>
            <a:off x="152400" y="2667000"/>
            <a:ext cx="8572500" cy="3253708"/>
          </a:xfrm>
          <a:prstGeom prst="rect">
            <a:avLst/>
          </a:prstGeom>
        </p:spPr>
      </p:pic>
      <p:sp>
        <p:nvSpPr>
          <p:cNvPr id="6" name="TextBox 5"/>
          <p:cNvSpPr txBox="1"/>
          <p:nvPr/>
        </p:nvSpPr>
        <p:spPr>
          <a:xfrm>
            <a:off x="1485900" y="6488668"/>
            <a:ext cx="7784054" cy="369332"/>
          </a:xfrm>
          <a:prstGeom prst="rect">
            <a:avLst/>
          </a:prstGeom>
          <a:noFill/>
        </p:spPr>
        <p:txBody>
          <a:bodyPr wrap="none" rtlCol="0">
            <a:spAutoFit/>
          </a:bodyPr>
          <a:lstStyle/>
          <a:p>
            <a:r>
              <a:rPr lang="en-US" dirty="0"/>
              <a:t>https://community.sw.siemens.com/s/article/data-acquisition-anti-aliasing-filters</a:t>
            </a:r>
          </a:p>
        </p:txBody>
      </p:sp>
      <p:cxnSp>
        <p:nvCxnSpPr>
          <p:cNvPr id="8" name="Straight Arrow Connector 7"/>
          <p:cNvCxnSpPr/>
          <p:nvPr/>
        </p:nvCxnSpPr>
        <p:spPr>
          <a:xfrm flipH="1">
            <a:off x="3390900" y="2324100"/>
            <a:ext cx="800100" cy="1600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90950" y="2033589"/>
            <a:ext cx="2409186" cy="369332"/>
          </a:xfrm>
          <a:prstGeom prst="rect">
            <a:avLst/>
          </a:prstGeom>
          <a:noFill/>
        </p:spPr>
        <p:txBody>
          <a:bodyPr wrap="none" rtlCol="0">
            <a:spAutoFit/>
          </a:bodyPr>
          <a:lstStyle/>
          <a:p>
            <a:r>
              <a:rPr lang="en-US" dirty="0" smtClean="0"/>
              <a:t>Low-pass ANALOG filter</a:t>
            </a:r>
            <a:endParaRPr lang="en-US" dirty="0"/>
          </a:p>
        </p:txBody>
      </p:sp>
    </p:spTree>
    <p:extLst>
      <p:ext uri="{BB962C8B-B14F-4D97-AF65-F5344CB8AC3E}">
        <p14:creationId xmlns:p14="http://schemas.microsoft.com/office/powerpoint/2010/main" val="908432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6"/>
            <a:ext cx="8534400" cy="1325563"/>
          </a:xfrm>
        </p:spPr>
        <p:txBody>
          <a:bodyPr>
            <a:normAutofit fontScale="90000"/>
          </a:bodyPr>
          <a:lstStyle/>
          <a:p>
            <a:r>
              <a:rPr lang="en-US" dirty="0" smtClean="0"/>
              <a:t>If frequencies &lt; </a:t>
            </a:r>
            <a:r>
              <a:rPr lang="en-US" dirty="0" err="1" smtClean="0"/>
              <a:t>Nyquist</a:t>
            </a:r>
            <a:r>
              <a:rPr lang="en-US" dirty="0" smtClean="0"/>
              <a:t>, original wave can be interpolated perfectly from samples (via </a:t>
            </a:r>
            <a:r>
              <a:rPr lang="en-US" dirty="0" err="1" smtClean="0"/>
              <a:t>sinc</a:t>
            </a:r>
            <a:r>
              <a:rPr lang="en-US" dirty="0" smtClean="0"/>
              <a:t> function)</a:t>
            </a:r>
            <a:endParaRPr lang="en-US" dirty="0"/>
          </a:p>
        </p:txBody>
      </p:sp>
      <p:sp>
        <p:nvSpPr>
          <p:cNvPr id="6" name="TextBox 5"/>
          <p:cNvSpPr txBox="1"/>
          <p:nvPr/>
        </p:nvSpPr>
        <p:spPr>
          <a:xfrm>
            <a:off x="1485900" y="6488668"/>
            <a:ext cx="7784054" cy="369332"/>
          </a:xfrm>
          <a:prstGeom prst="rect">
            <a:avLst/>
          </a:prstGeom>
          <a:noFill/>
        </p:spPr>
        <p:txBody>
          <a:bodyPr wrap="none" rtlCol="0">
            <a:spAutoFit/>
          </a:bodyPr>
          <a:lstStyle/>
          <a:p>
            <a:r>
              <a:rPr lang="en-US" dirty="0"/>
              <a:t>https://demonstrations.wolfram.com/SincInterpolationForSignalReconstruction/</a:t>
            </a:r>
          </a:p>
        </p:txBody>
      </p:sp>
      <p:pic>
        <p:nvPicPr>
          <p:cNvPr id="1026" name="Picture 2" descr="https://demonstrations.wolfram.com/SincInterpolationForSignalReconstruction/img/popup_3.png"/>
          <p:cNvPicPr>
            <a:picLocks noChangeAspect="1" noChangeArrowheads="1"/>
          </p:cNvPicPr>
          <p:nvPr/>
        </p:nvPicPr>
        <p:blipFill rotWithShape="1">
          <a:blip r:embed="rId2">
            <a:extLst>
              <a:ext uri="{28A0092B-C50C-407E-A947-70E740481C1C}">
                <a14:useLocalDpi xmlns:a14="http://schemas.microsoft.com/office/drawing/2010/main" val="0"/>
              </a:ext>
            </a:extLst>
          </a:blip>
          <a:srcRect t="13125" b="40776"/>
          <a:stretch/>
        </p:blipFill>
        <p:spPr bwMode="auto">
          <a:xfrm>
            <a:off x="571500" y="2095500"/>
            <a:ext cx="7829550" cy="3485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28700" y="5662904"/>
            <a:ext cx="5583003" cy="646331"/>
          </a:xfrm>
          <a:prstGeom prst="rect">
            <a:avLst/>
          </a:prstGeom>
          <a:noFill/>
        </p:spPr>
        <p:txBody>
          <a:bodyPr wrap="none" rtlCol="0">
            <a:spAutoFit/>
          </a:bodyPr>
          <a:lstStyle/>
          <a:p>
            <a:r>
              <a:rPr lang="en-US" dirty="0" smtClean="0">
                <a:solidFill>
                  <a:schemeClr val="accent5"/>
                </a:solidFill>
              </a:rPr>
              <a:t>Blue = original signal</a:t>
            </a:r>
            <a:r>
              <a:rPr lang="en-US" dirty="0" smtClean="0"/>
              <a:t>. </a:t>
            </a:r>
            <a:r>
              <a:rPr lang="en-US" dirty="0" smtClean="0">
                <a:solidFill>
                  <a:srgbClr val="FF0000"/>
                </a:solidFill>
              </a:rPr>
              <a:t>Red dots = sampled</a:t>
            </a:r>
            <a:r>
              <a:rPr lang="en-US" dirty="0" smtClean="0"/>
              <a:t>.</a:t>
            </a:r>
          </a:p>
          <a:p>
            <a:r>
              <a:rPr lang="en-US" dirty="0" smtClean="0">
                <a:solidFill>
                  <a:srgbClr val="FF3399"/>
                </a:solidFill>
              </a:rPr>
              <a:t>Magenta = interpolated from samples using </a:t>
            </a:r>
            <a:r>
              <a:rPr lang="en-US" dirty="0" err="1" smtClean="0">
                <a:solidFill>
                  <a:srgbClr val="FF3399"/>
                </a:solidFill>
              </a:rPr>
              <a:t>sinc</a:t>
            </a:r>
            <a:r>
              <a:rPr lang="en-US" dirty="0" smtClean="0">
                <a:solidFill>
                  <a:srgbClr val="FF3399"/>
                </a:solidFill>
              </a:rPr>
              <a:t> function.</a:t>
            </a:r>
            <a:endParaRPr lang="en-US" dirty="0">
              <a:solidFill>
                <a:srgbClr val="FF3399"/>
              </a:solidFill>
            </a:endParaRPr>
          </a:p>
        </p:txBody>
      </p:sp>
    </p:spTree>
    <p:extLst>
      <p:ext uri="{BB962C8B-B14F-4D97-AF65-F5344CB8AC3E}">
        <p14:creationId xmlns:p14="http://schemas.microsoft.com/office/powerpoint/2010/main" val="2679140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due in 1 week</a:t>
            </a:r>
            <a:endParaRPr lang="en-US" dirty="0"/>
          </a:p>
        </p:txBody>
      </p:sp>
      <p:sp>
        <p:nvSpPr>
          <p:cNvPr id="3" name="Content Placeholder 2"/>
          <p:cNvSpPr>
            <a:spLocks noGrp="1"/>
          </p:cNvSpPr>
          <p:nvPr>
            <p:ph idx="1"/>
          </p:nvPr>
        </p:nvSpPr>
        <p:spPr/>
        <p:txBody>
          <a:bodyPr>
            <a:normAutofit/>
          </a:bodyPr>
          <a:lstStyle/>
          <a:p>
            <a:r>
              <a:rPr lang="en-US" dirty="0" smtClean="0"/>
              <a:t>Update the </a:t>
            </a:r>
            <a:r>
              <a:rPr lang="en-US" dirty="0" err="1" smtClean="0"/>
              <a:t>github</a:t>
            </a:r>
            <a:r>
              <a:rPr lang="en-US" dirty="0" smtClean="0"/>
              <a:t> repository. You should see a folder called Class2, and a Python file called Homework2.py</a:t>
            </a:r>
          </a:p>
          <a:p>
            <a:endParaRPr lang="en-US" dirty="0" smtClean="0"/>
          </a:p>
          <a:p>
            <a:r>
              <a:rPr lang="en-US" dirty="0" smtClean="0"/>
              <a:t>Task 1: write code to remove the noise and identify the underlying musical piece.</a:t>
            </a:r>
          </a:p>
          <a:p>
            <a:endParaRPr lang="en-US" dirty="0" smtClean="0"/>
          </a:p>
          <a:p>
            <a:r>
              <a:rPr lang="en-US" dirty="0" smtClean="0"/>
              <a:t>Task 2: Plot Fourier transforms of wave before </a:t>
            </a:r>
            <a:r>
              <a:rPr lang="en-US" i="1" dirty="0" smtClean="0"/>
              <a:t>and</a:t>
            </a:r>
            <a:r>
              <a:rPr lang="en-US" dirty="0" smtClean="0"/>
              <a:t> after filtering.</a:t>
            </a:r>
          </a:p>
          <a:p>
            <a:endParaRPr lang="en-US" dirty="0"/>
          </a:p>
        </p:txBody>
      </p:sp>
    </p:spTree>
    <p:extLst>
      <p:ext uri="{BB962C8B-B14F-4D97-AF65-F5344CB8AC3E}">
        <p14:creationId xmlns:p14="http://schemas.microsoft.com/office/powerpoint/2010/main" val="2791125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The end.</a:t>
            </a:r>
            <a:br>
              <a:rPr lang="en-US" dirty="0" smtClean="0"/>
            </a:br>
            <a:r>
              <a:rPr lang="en-US" sz="4900" dirty="0"/>
              <a:t/>
            </a:r>
            <a:br>
              <a:rPr lang="en-US" sz="4900" dirty="0"/>
            </a:br>
            <a:r>
              <a:rPr lang="en-US" sz="4900" dirty="0" smtClean="0"/>
              <a:t>Ignore any slides after this one.</a:t>
            </a:r>
            <a:endParaRPr lang="en-US" dirty="0"/>
          </a:p>
        </p:txBody>
      </p:sp>
    </p:spTree>
    <p:extLst>
      <p:ext uri="{BB962C8B-B14F-4D97-AF65-F5344CB8AC3E}">
        <p14:creationId xmlns:p14="http://schemas.microsoft.com/office/powerpoint/2010/main" val="38311757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5255091" y="685800"/>
            <a:ext cx="3660309" cy="2745570"/>
          </a:xfrm>
          <a:prstGeom prst="rect">
            <a:avLst/>
          </a:prstGeom>
        </p:spPr>
      </p:pic>
      <p:pic>
        <p:nvPicPr>
          <p:cNvPr id="11" name="Picture 10"/>
          <p:cNvPicPr>
            <a:picLocks noChangeAspect="1"/>
          </p:cNvPicPr>
          <p:nvPr/>
        </p:nvPicPr>
        <p:blipFill>
          <a:blip r:embed="rId4"/>
          <a:stretch>
            <a:fillRect/>
          </a:stretch>
        </p:blipFill>
        <p:spPr>
          <a:xfrm>
            <a:off x="5263545" y="3490621"/>
            <a:ext cx="3689955" cy="2767807"/>
          </a:xfrm>
          <a:prstGeom prst="rect">
            <a:avLst/>
          </a:prstGeom>
        </p:spPr>
      </p:pic>
      <p:sp>
        <p:nvSpPr>
          <p:cNvPr id="2" name="Title 1"/>
          <p:cNvSpPr>
            <a:spLocks noGrp="1"/>
          </p:cNvSpPr>
          <p:nvPr>
            <p:ph type="title"/>
          </p:nvPr>
        </p:nvSpPr>
        <p:spPr>
          <a:xfrm>
            <a:off x="628650" y="365127"/>
            <a:ext cx="7886700" cy="815974"/>
          </a:xfrm>
        </p:spPr>
        <p:txBody>
          <a:bodyPr>
            <a:normAutofit/>
          </a:bodyPr>
          <a:lstStyle/>
          <a:p>
            <a:r>
              <a:rPr lang="en-US" dirty="0" smtClean="0"/>
              <a:t>The code:</a:t>
            </a:r>
            <a:endParaRPr lang="en-US" dirty="0"/>
          </a:p>
        </p:txBody>
      </p:sp>
      <p:sp>
        <p:nvSpPr>
          <p:cNvPr id="8" name="Content Placeholder 7"/>
          <p:cNvSpPr>
            <a:spLocks noGrp="1"/>
          </p:cNvSpPr>
          <p:nvPr>
            <p:ph idx="1"/>
          </p:nvPr>
        </p:nvSpPr>
        <p:spPr>
          <a:xfrm>
            <a:off x="342900" y="1501774"/>
            <a:ext cx="8172450" cy="4675189"/>
          </a:xfrm>
        </p:spPr>
        <p:txBody>
          <a:bodyPr>
            <a:normAutofit/>
          </a:bodyPr>
          <a:lstStyle/>
          <a:p>
            <a:r>
              <a:rPr lang="en-US" sz="1800" dirty="0" smtClean="0">
                <a:solidFill>
                  <a:schemeClr val="accent6"/>
                </a:solidFill>
                <a:latin typeface="Courier New" panose="02070309020205020404" pitchFamily="49" charset="0"/>
                <a:cs typeface="Courier New" panose="02070309020205020404" pitchFamily="49" charset="0"/>
              </a:rPr>
              <a:t>% Generate/plot 5 Hz square wave</a:t>
            </a:r>
          </a:p>
          <a:p>
            <a:r>
              <a:rPr lang="en-US" sz="1800" dirty="0" smtClean="0">
                <a:latin typeface="Courier New" panose="02070309020205020404" pitchFamily="49" charset="0"/>
                <a:cs typeface="Courier New" panose="02070309020205020404" pitchFamily="49" charset="0"/>
              </a:rPr>
              <a:t>t = </a:t>
            </a:r>
            <a:r>
              <a:rPr lang="en-US" sz="1800" dirty="0" err="1" smtClean="0">
                <a:latin typeface="Courier New" panose="02070309020205020404" pitchFamily="49" charset="0"/>
                <a:cs typeface="Courier New" panose="02070309020205020404" pitchFamily="49" charset="0"/>
              </a:rPr>
              <a:t>np.arange</a:t>
            </a:r>
            <a:r>
              <a:rPr lang="en-US" sz="1800" dirty="0" smtClean="0">
                <a:latin typeface="Courier New" panose="02070309020205020404" pitchFamily="49" charset="0"/>
                <a:cs typeface="Courier New" panose="02070309020205020404" pitchFamily="49" charset="0"/>
              </a:rPr>
              <a:t>(100)/100</a:t>
            </a:r>
          </a:p>
          <a:p>
            <a:r>
              <a:rPr lang="en-US" sz="1800" dirty="0" smtClean="0">
                <a:latin typeface="Courier New" panose="02070309020205020404" pitchFamily="49" charset="0"/>
                <a:cs typeface="Courier New" panose="02070309020205020404" pitchFamily="49" charset="0"/>
              </a:rPr>
              <a:t>y = </a:t>
            </a:r>
            <a:r>
              <a:rPr lang="en-US" sz="1800" dirty="0" err="1" smtClean="0">
                <a:latin typeface="Courier New" panose="02070309020205020404" pitchFamily="49" charset="0"/>
                <a:cs typeface="Courier New" panose="02070309020205020404" pitchFamily="49" charset="0"/>
              </a:rPr>
              <a:t>scipy.signal.square</a:t>
            </a:r>
            <a:r>
              <a:rPr lang="en-US" sz="1800" dirty="0" smtClean="0">
                <a:latin typeface="Courier New" panose="02070309020205020404" pitchFamily="49" charset="0"/>
                <a:cs typeface="Courier New" panose="02070309020205020404" pitchFamily="49" charset="0"/>
              </a:rPr>
              <a:t>(t*5*2*pi);</a:t>
            </a:r>
          </a:p>
          <a:p>
            <a:r>
              <a:rPr lang="en-US" sz="1800" dirty="0" err="1" smtClean="0">
                <a:latin typeface="Courier New" panose="02070309020205020404" pitchFamily="49" charset="0"/>
                <a:cs typeface="Courier New" panose="02070309020205020404" pitchFamily="49" charset="0"/>
              </a:rPr>
              <a:t>np.step</a:t>
            </a:r>
            <a:r>
              <a:rPr lang="en-US" sz="1800" dirty="0" smtClean="0">
                <a:latin typeface="Courier New" panose="02070309020205020404" pitchFamily="49" charset="0"/>
                <a:cs typeface="Courier New" panose="02070309020205020404" pitchFamily="49" charset="0"/>
              </a:rPr>
              <a:t>(t, y)</a:t>
            </a:r>
          </a:p>
          <a:p>
            <a:endParaRPr lang="en-US" sz="1800" dirty="0" smtClean="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r>
              <a:rPr lang="en-US" sz="1800" dirty="0" smtClean="0">
                <a:solidFill>
                  <a:schemeClr val="accent6"/>
                </a:solidFill>
                <a:latin typeface="Courier New" panose="02070309020205020404" pitchFamily="49" charset="0"/>
                <a:cs typeface="Courier New" panose="02070309020205020404" pitchFamily="49" charset="0"/>
              </a:rPr>
              <a:t>% Calculate/plot FFT</a:t>
            </a:r>
          </a:p>
          <a:p>
            <a:r>
              <a:rPr lang="en-US" sz="1800" dirty="0" smtClean="0">
                <a:latin typeface="Courier New" panose="02070309020205020404" pitchFamily="49" charset="0"/>
                <a:cs typeface="Courier New" panose="02070309020205020404" pitchFamily="49" charset="0"/>
              </a:rPr>
              <a:t>f = </a:t>
            </a:r>
            <a:r>
              <a:rPr lang="en-US" sz="1800" dirty="0" err="1" smtClean="0">
                <a:latin typeface="Courier New" panose="02070309020205020404" pitchFamily="49" charset="0"/>
                <a:cs typeface="Courier New" panose="02070309020205020404" pitchFamily="49" charset="0"/>
              </a:rPr>
              <a:t>np.fft.fft</a:t>
            </a:r>
            <a:r>
              <a:rPr lang="en-US" sz="1800" dirty="0" smtClean="0">
                <a:latin typeface="Courier New" panose="02070309020205020404" pitchFamily="49" charset="0"/>
                <a:cs typeface="Courier New" panose="02070309020205020404" pitchFamily="49" charset="0"/>
              </a:rPr>
              <a:t>(y);</a:t>
            </a:r>
          </a:p>
          <a:p>
            <a:r>
              <a:rPr lang="en-US" sz="1800" dirty="0" err="1">
                <a:latin typeface="Courier New" panose="02070309020205020404" pitchFamily="49" charset="0"/>
                <a:cs typeface="Courier New" panose="02070309020205020404" pitchFamily="49" charset="0"/>
              </a:rPr>
              <a:t>n</a:t>
            </a:r>
            <a:r>
              <a:rPr lang="en-US" sz="1800" dirty="0" err="1" smtClean="0">
                <a:latin typeface="Courier New" panose="02070309020205020404" pitchFamily="49" charset="0"/>
                <a:cs typeface="Courier New" panose="02070309020205020404" pitchFamily="49" charset="0"/>
              </a:rPr>
              <a:t>p.plot</a:t>
            </a:r>
            <a:r>
              <a:rPr lang="en-US" sz="1800"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abs</a:t>
            </a:r>
            <a:r>
              <a:rPr lang="en-US" sz="1800" dirty="0" smtClean="0">
                <a:latin typeface="Courier New" panose="02070309020205020404" pitchFamily="49" charset="0"/>
                <a:cs typeface="Courier New" panose="02070309020205020404" pitchFamily="49" charset="0"/>
              </a:rPr>
              <a:t>(f))</a:t>
            </a:r>
          </a:p>
          <a:p>
            <a:endParaRPr lang="en-US" sz="1800" dirty="0" smtClean="0"/>
          </a:p>
          <a:p>
            <a:endParaRPr lang="en-US" sz="1800" dirty="0"/>
          </a:p>
          <a:p>
            <a:endParaRPr lang="en-US" sz="1600" dirty="0"/>
          </a:p>
          <a:p>
            <a:endParaRPr lang="en-US" sz="1800" dirty="0"/>
          </a:p>
        </p:txBody>
      </p:sp>
      <p:sp>
        <p:nvSpPr>
          <p:cNvPr id="6" name="TextBox 5"/>
          <p:cNvSpPr txBox="1"/>
          <p:nvPr/>
        </p:nvSpPr>
        <p:spPr>
          <a:xfrm flipH="1">
            <a:off x="6399118" y="3185741"/>
            <a:ext cx="1470647" cy="369332"/>
          </a:xfrm>
          <a:prstGeom prst="rect">
            <a:avLst/>
          </a:prstGeom>
          <a:noFill/>
        </p:spPr>
        <p:txBody>
          <a:bodyPr wrap="square" rtlCol="0">
            <a:spAutoFit/>
          </a:bodyPr>
          <a:lstStyle/>
          <a:p>
            <a:pPr algn="ctr"/>
            <a:r>
              <a:rPr lang="en-US" dirty="0" smtClean="0"/>
              <a:t>waveform</a:t>
            </a:r>
            <a:endParaRPr lang="en-US" dirty="0"/>
          </a:p>
        </p:txBody>
      </p:sp>
      <p:sp>
        <p:nvSpPr>
          <p:cNvPr id="9" name="TextBox 8"/>
          <p:cNvSpPr txBox="1"/>
          <p:nvPr/>
        </p:nvSpPr>
        <p:spPr>
          <a:xfrm flipH="1">
            <a:off x="6615093" y="6040259"/>
            <a:ext cx="1119207" cy="369332"/>
          </a:xfrm>
          <a:prstGeom prst="rect">
            <a:avLst/>
          </a:prstGeom>
          <a:noFill/>
        </p:spPr>
        <p:txBody>
          <a:bodyPr wrap="square" rtlCol="0">
            <a:spAutoFit/>
          </a:bodyPr>
          <a:lstStyle/>
          <a:p>
            <a:pPr algn="ctr"/>
            <a:r>
              <a:rPr lang="en-US" dirty="0" smtClean="0"/>
              <a:t>FFT</a:t>
            </a:r>
            <a:endParaRPr lang="en-US" dirty="0"/>
          </a:p>
        </p:txBody>
      </p:sp>
    </p:spTree>
    <p:extLst>
      <p:ext uri="{BB962C8B-B14F-4D97-AF65-F5344CB8AC3E}">
        <p14:creationId xmlns:p14="http://schemas.microsoft.com/office/powerpoint/2010/main" val="16012699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FFT, are all “linear” functions</a:t>
            </a:r>
            <a:endParaRPr lang="en-US" dirty="0"/>
          </a:p>
        </p:txBody>
      </p:sp>
      <p:pic>
        <p:nvPicPr>
          <p:cNvPr id="2050" name="Picture 2" descr="Linear Functions - A Linear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438400"/>
            <a:ext cx="4267200" cy="3464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536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1028700"/>
          </a:xfrm>
        </p:spPr>
        <p:txBody>
          <a:bodyPr>
            <a:normAutofit/>
          </a:bodyPr>
          <a:lstStyle/>
          <a:p>
            <a:r>
              <a:rPr lang="en-US" dirty="0" smtClean="0"/>
              <a:t>Much of nature is non-linear</a:t>
            </a:r>
            <a:endParaRPr lang="en-US" dirty="0"/>
          </a:p>
        </p:txBody>
      </p:sp>
      <p:sp>
        <p:nvSpPr>
          <p:cNvPr id="3" name="Content Placeholder 2"/>
          <p:cNvSpPr>
            <a:spLocks noGrp="1"/>
          </p:cNvSpPr>
          <p:nvPr>
            <p:ph idx="1"/>
          </p:nvPr>
        </p:nvSpPr>
        <p:spPr>
          <a:xfrm>
            <a:off x="628650" y="1181100"/>
            <a:ext cx="8248650" cy="4652963"/>
          </a:xfrm>
        </p:spPr>
        <p:txBody>
          <a:bodyPr/>
          <a:lstStyle/>
          <a:p>
            <a:r>
              <a:rPr lang="en-US" dirty="0" smtClean="0"/>
              <a:t>But non-linear math is freakishly complex, so we try to make linear approximations wherever possible.</a:t>
            </a:r>
          </a:p>
          <a:p>
            <a:r>
              <a:rPr lang="en-US" dirty="0" smtClean="0"/>
              <a:t>Many things are linear, up to a point.</a:t>
            </a:r>
            <a:endParaRPr lang="en-US" dirty="0"/>
          </a:p>
        </p:txBody>
      </p:sp>
      <p:pic>
        <p:nvPicPr>
          <p:cNvPr id="4" name="Picture 2" descr="What is the difference between laminar flow and turbulent flow? | Bronkho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009900"/>
            <a:ext cx="53149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6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29912"/>
            <a:ext cx="7886700" cy="762000"/>
          </a:xfrm>
        </p:spPr>
        <p:txBody>
          <a:bodyPr/>
          <a:lstStyle/>
          <a:p>
            <a:r>
              <a:rPr lang="en-US" dirty="0"/>
              <a:t>I</a:t>
            </a:r>
            <a:r>
              <a:rPr lang="en-US" dirty="0" smtClean="0"/>
              <a:t>maging examples:</a:t>
            </a:r>
            <a:endParaRPr lang="en-US" dirty="0"/>
          </a:p>
        </p:txBody>
      </p:sp>
      <p:pic>
        <p:nvPicPr>
          <p:cNvPr id="1026" name="Picture 2" descr="Filters (Spatial) Laplacian - MIPAV"/>
          <p:cNvPicPr>
            <a:picLocks noChangeAspect="1" noChangeArrowheads="1"/>
          </p:cNvPicPr>
          <p:nvPr/>
        </p:nvPicPr>
        <p:blipFill rotWithShape="1">
          <a:blip r:embed="rId3">
            <a:extLst>
              <a:ext uri="{28A0092B-C50C-407E-A947-70E740481C1C}">
                <a14:useLocalDpi xmlns:a14="http://schemas.microsoft.com/office/drawing/2010/main" val="0"/>
              </a:ext>
            </a:extLst>
          </a:blip>
          <a:srcRect r="33347"/>
          <a:stretch/>
        </p:blipFill>
        <p:spPr bwMode="auto">
          <a:xfrm>
            <a:off x="2476500" y="1409700"/>
            <a:ext cx="4531915" cy="24887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49559" y="1055277"/>
            <a:ext cx="2279470" cy="369332"/>
          </a:xfrm>
          <a:prstGeom prst="rect">
            <a:avLst/>
          </a:prstGeom>
          <a:noFill/>
        </p:spPr>
        <p:txBody>
          <a:bodyPr wrap="none" rtlCol="0">
            <a:spAutoFit/>
          </a:bodyPr>
          <a:lstStyle/>
          <a:p>
            <a:r>
              <a:rPr lang="en-US" dirty="0" smtClean="0"/>
              <a:t>“Edge detection” filter</a:t>
            </a:r>
            <a:endParaRPr lang="en-US" dirty="0"/>
          </a:p>
        </p:txBody>
      </p:sp>
      <p:pic>
        <p:nvPicPr>
          <p:cNvPr id="1030" name="Picture 6" descr="EdgeDetect—Wolfram Language Documen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087168"/>
            <a:ext cx="2095500" cy="2245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5"/>
          <a:srcRect l="20606" r="22419" b="20292"/>
          <a:stretch/>
        </p:blipFill>
        <p:spPr>
          <a:xfrm>
            <a:off x="2549459" y="4088410"/>
            <a:ext cx="2141908" cy="2244534"/>
          </a:xfrm>
          <a:prstGeom prst="rect">
            <a:avLst/>
          </a:prstGeom>
        </p:spPr>
      </p:pic>
    </p:spTree>
    <p:extLst>
      <p:ext uri="{BB962C8B-B14F-4D97-AF65-F5344CB8AC3E}">
        <p14:creationId xmlns:p14="http://schemas.microsoft.com/office/powerpoint/2010/main" val="1972376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24850" cy="1325563"/>
          </a:xfrm>
        </p:spPr>
        <p:txBody>
          <a:bodyPr/>
          <a:lstStyle/>
          <a:p>
            <a:r>
              <a:rPr lang="en-US" dirty="0" smtClean="0"/>
              <a:t>Algebraic definition of linearity:</a:t>
            </a:r>
            <a:endParaRPr lang="en-US" dirty="0"/>
          </a:p>
        </p:txBody>
      </p:sp>
      <p:sp>
        <p:nvSpPr>
          <p:cNvPr id="3" name="Content Placeholder 2"/>
          <p:cNvSpPr>
            <a:spLocks noGrp="1"/>
          </p:cNvSpPr>
          <p:nvPr>
            <p:ph idx="1"/>
          </p:nvPr>
        </p:nvSpPr>
        <p:spPr/>
        <p:txBody>
          <a:bodyPr/>
          <a:lstStyle/>
          <a:p>
            <a:pPr lvl="1"/>
            <a:r>
              <a:rPr lang="en-US" dirty="0" smtClean="0"/>
              <a:t>All terms square and higher are zero:</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828800" y="2476500"/>
                <a:ext cx="4550798" cy="280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𝑏𝑥</m:t>
                      </m:r>
                      <m:r>
                        <a:rPr lang="en-US" b="0" i="1" smtClean="0">
                          <a:latin typeface="Cambria Math" panose="02040503050406030204" pitchFamily="18" charset="0"/>
                        </a:rPr>
                        <m:t>+</m:t>
                      </m:r>
                      <m:r>
                        <a:rPr lang="en-US" b="0" i="1" smtClean="0">
                          <a:latin typeface="Cambria Math" panose="02040503050406030204" pitchFamily="18" charset="0"/>
                        </a:rPr>
                        <m:t>𝑐</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i="1">
                          <a:latin typeface="Cambria Math" panose="02040503050406030204" pitchFamily="18" charset="0"/>
                        </a:rPr>
                        <m:t>+</m:t>
                      </m:r>
                      <m:r>
                        <a:rPr lang="en-US" b="0" i="1" smtClean="0">
                          <a:latin typeface="Cambria Math" panose="02040503050406030204" pitchFamily="18" charset="0"/>
                        </a:rPr>
                        <m:t>𝑔</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h</m:t>
                          </m:r>
                          <m:r>
                            <a:rPr lang="en-US" i="1">
                              <a:latin typeface="Cambria Math" panose="02040503050406030204" pitchFamily="18" charset="0"/>
                            </a:rPr>
                            <m:t>𝑥</m:t>
                          </m:r>
                        </m:e>
                        <m:sup>
                          <m:r>
                            <a:rPr lang="en-US" b="0" i="1" smtClean="0">
                              <a:latin typeface="Cambria Math" panose="02040503050406030204" pitchFamily="18" charset="0"/>
                            </a:rPr>
                            <m:t>5</m:t>
                          </m:r>
                        </m:sup>
                      </m:sSup>
                      <m:r>
                        <a:rPr lang="en-US" b="0" i="1" smtClean="0">
                          <a:latin typeface="Cambria Math" panose="02040503050406030204" pitchFamily="18" charset="0"/>
                        </a:rPr>
                        <m:t>+…</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828800" y="2476500"/>
                <a:ext cx="4550798" cy="280077"/>
              </a:xfrm>
              <a:prstGeom prst="rect">
                <a:avLst/>
              </a:prstGeom>
              <a:blipFill>
                <a:blip r:embed="rId2"/>
                <a:stretch>
                  <a:fillRect l="-1339" t="-4348" b="-34783"/>
                </a:stretch>
              </a:blipFill>
            </p:spPr>
            <p:txBody>
              <a:bodyPr/>
              <a:lstStyle/>
              <a:p>
                <a:r>
                  <a:rPr lang="en-US">
                    <a:noFill/>
                  </a:rPr>
                  <a:t> </a:t>
                </a:r>
              </a:p>
            </p:txBody>
          </p:sp>
        </mc:Fallback>
      </mc:AlternateContent>
      <p:cxnSp>
        <p:nvCxnSpPr>
          <p:cNvPr id="7" name="Straight Connector 6"/>
          <p:cNvCxnSpPr/>
          <p:nvPr/>
        </p:nvCxnSpPr>
        <p:spPr>
          <a:xfrm>
            <a:off x="3543300" y="2633809"/>
            <a:ext cx="2760098"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50" name="Picture 2" descr="Linear Functions - A Linear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346851"/>
            <a:ext cx="3483998" cy="28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324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65126"/>
            <a:ext cx="8248650" cy="1325563"/>
          </a:xfrm>
        </p:spPr>
        <p:txBody>
          <a:bodyPr/>
          <a:lstStyle/>
          <a:p>
            <a:r>
              <a:rPr lang="en-US" dirty="0" smtClean="0"/>
              <a:t>Most general definition of linearity</a:t>
            </a:r>
            <a:endParaRPr lang="en-US" dirty="0"/>
          </a:p>
        </p:txBody>
      </p:sp>
      <p:sp>
        <p:nvSpPr>
          <p:cNvPr id="3" name="Content Placeholder 2"/>
          <p:cNvSpPr>
            <a:spLocks noGrp="1"/>
          </p:cNvSpPr>
          <p:nvPr>
            <p:ph idx="1"/>
          </p:nvPr>
        </p:nvSpPr>
        <p:spPr/>
        <p:txBody>
          <a:bodyPr>
            <a:normAutofit/>
          </a:bodyPr>
          <a:lstStyle/>
          <a:p>
            <a:r>
              <a:rPr lang="en-US" dirty="0" smtClean="0"/>
              <a:t>A function f is linear if and only if:</a:t>
            </a:r>
          </a:p>
          <a:p>
            <a:endParaRPr lang="en-US" dirty="0"/>
          </a:p>
          <a:p>
            <a:pPr lvl="1"/>
            <a:r>
              <a:rPr lang="en-US" dirty="0" smtClean="0"/>
              <a:t>f(x + y) = f(x) + f(y)               </a:t>
            </a:r>
            <a:r>
              <a:rPr lang="en-US" i="1" dirty="0" smtClean="0"/>
              <a:t>f</a:t>
            </a:r>
            <a:r>
              <a:rPr lang="en-US" dirty="0" smtClean="0"/>
              <a:t> (of sums) = sum (of </a:t>
            </a:r>
            <a:r>
              <a:rPr lang="en-US" i="1" dirty="0" smtClean="0"/>
              <a:t>f</a:t>
            </a:r>
            <a:r>
              <a:rPr lang="en-US" dirty="0" smtClean="0"/>
              <a:t>’s)</a:t>
            </a:r>
          </a:p>
          <a:p>
            <a:pPr lvl="1"/>
            <a:endParaRPr lang="en-US" dirty="0" smtClean="0"/>
          </a:p>
          <a:p>
            <a:pPr lvl="1"/>
            <a:r>
              <a:rPr lang="en-US" dirty="0" err="1" smtClean="0"/>
              <a:t>af</a:t>
            </a:r>
            <a:r>
              <a:rPr lang="en-US" dirty="0" smtClean="0"/>
              <a:t>(x) = f(ax)                           Scalability</a:t>
            </a:r>
          </a:p>
          <a:p>
            <a:pPr lvl="1"/>
            <a:endParaRPr lang="en-US" dirty="0" smtClean="0"/>
          </a:p>
          <a:p>
            <a:pPr lvl="1"/>
            <a:endParaRPr lang="en-US" dirty="0" smtClean="0"/>
          </a:p>
        </p:txBody>
      </p:sp>
    </p:spTree>
    <p:extLst>
      <p:ext uri="{BB962C8B-B14F-4D97-AF65-F5344CB8AC3E}">
        <p14:creationId xmlns:p14="http://schemas.microsoft.com/office/powerpoint/2010/main" val="41852959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72" y="15522"/>
            <a:ext cx="7886700" cy="1325563"/>
          </a:xfrm>
        </p:spPr>
        <p:txBody>
          <a:bodyPr/>
          <a:lstStyle/>
          <a:p>
            <a:r>
              <a:rPr lang="en-US" dirty="0" smtClean="0"/>
              <a:t>Good overview of filtering:</a:t>
            </a:r>
            <a:endParaRPr lang="en-US" dirty="0"/>
          </a:p>
        </p:txBody>
      </p:sp>
      <p:sp>
        <p:nvSpPr>
          <p:cNvPr id="3" name="Content Placeholder 2"/>
          <p:cNvSpPr>
            <a:spLocks noGrp="1"/>
          </p:cNvSpPr>
          <p:nvPr>
            <p:ph idx="1"/>
          </p:nvPr>
        </p:nvSpPr>
        <p:spPr>
          <a:xfrm>
            <a:off x="426508" y="2819400"/>
            <a:ext cx="8271228" cy="1986103"/>
          </a:xfrm>
        </p:spPr>
        <p:txBody>
          <a:bodyPr>
            <a:normAutofit/>
          </a:bodyPr>
          <a:lstStyle/>
          <a:p>
            <a:r>
              <a:rPr lang="en-US" dirty="0">
                <a:hlinkClick r:id="rId2"/>
              </a:rPr>
              <a:t>https://</a:t>
            </a:r>
            <a:r>
              <a:rPr lang="en-US" dirty="0" smtClean="0">
                <a:hlinkClick r:id="rId2"/>
              </a:rPr>
              <a:t>www.sciencedirect.com/science/article/pii/S0896627319301746</a:t>
            </a:r>
            <a:endParaRPr lang="en-US" dirty="0" smtClean="0"/>
          </a:p>
          <a:p>
            <a:endParaRPr lang="en-US" dirty="0" smtClean="0"/>
          </a:p>
        </p:txBody>
      </p:sp>
    </p:spTree>
    <p:extLst>
      <p:ext uri="{BB962C8B-B14F-4D97-AF65-F5344CB8AC3E}">
        <p14:creationId xmlns:p14="http://schemas.microsoft.com/office/powerpoint/2010/main" val="11453585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2933700"/>
            <a:ext cx="495300" cy="3048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5181600" y="1807403"/>
            <a:ext cx="3689955" cy="2767807"/>
          </a:xfrm>
          <a:prstGeom prst="rect">
            <a:avLst/>
          </a:prstGeom>
        </p:spPr>
      </p:pic>
      <p:sp>
        <p:nvSpPr>
          <p:cNvPr id="2" name="Title 1"/>
          <p:cNvSpPr>
            <a:spLocks noGrp="1"/>
          </p:cNvSpPr>
          <p:nvPr>
            <p:ph type="title"/>
          </p:nvPr>
        </p:nvSpPr>
        <p:spPr>
          <a:xfrm>
            <a:off x="628650" y="365127"/>
            <a:ext cx="7886700" cy="815974"/>
          </a:xfrm>
        </p:spPr>
        <p:txBody>
          <a:bodyPr>
            <a:normAutofit/>
          </a:bodyPr>
          <a:lstStyle/>
          <a:p>
            <a:r>
              <a:rPr lang="en-US" dirty="0" smtClean="0"/>
              <a:t>Why “abs”?</a:t>
            </a:r>
            <a:endParaRPr lang="en-US" dirty="0"/>
          </a:p>
        </p:txBody>
      </p:sp>
      <p:sp>
        <p:nvSpPr>
          <p:cNvPr id="8" name="Content Placeholder 7"/>
          <p:cNvSpPr>
            <a:spLocks noGrp="1"/>
          </p:cNvSpPr>
          <p:nvPr>
            <p:ph idx="1"/>
          </p:nvPr>
        </p:nvSpPr>
        <p:spPr>
          <a:xfrm>
            <a:off x="628650" y="1825625"/>
            <a:ext cx="7886700" cy="1905114"/>
          </a:xfrm>
        </p:spPr>
        <p:txBody>
          <a:bodyPr>
            <a:normAutofit/>
          </a:bodyPr>
          <a:lstStyle/>
          <a:p>
            <a:endParaRPr lang="en-US" sz="1800" dirty="0" smtClean="0">
              <a:latin typeface="Courier New" panose="02070309020205020404" pitchFamily="49" charset="0"/>
              <a:cs typeface="Courier New" panose="02070309020205020404" pitchFamily="49" charset="0"/>
            </a:endParaRPr>
          </a:p>
          <a:p>
            <a:r>
              <a:rPr lang="en-US" sz="1800" dirty="0" smtClean="0">
                <a:solidFill>
                  <a:schemeClr val="accent6"/>
                </a:solidFill>
                <a:latin typeface="Courier New" panose="02070309020205020404" pitchFamily="49" charset="0"/>
                <a:cs typeface="Courier New" panose="02070309020205020404" pitchFamily="49" charset="0"/>
              </a:rPr>
              <a:t>% Calculate/plot FFT</a:t>
            </a:r>
          </a:p>
          <a:p>
            <a:r>
              <a:rPr lang="en-US" sz="1800" dirty="0" smtClean="0">
                <a:latin typeface="Courier New" panose="02070309020205020404" pitchFamily="49" charset="0"/>
                <a:cs typeface="Courier New" panose="02070309020205020404" pitchFamily="49" charset="0"/>
              </a:rPr>
              <a:t>f = </a:t>
            </a:r>
            <a:r>
              <a:rPr lang="en-US" sz="1800" dirty="0" err="1" smtClean="0">
                <a:latin typeface="Courier New" panose="02070309020205020404" pitchFamily="49" charset="0"/>
                <a:cs typeface="Courier New" panose="02070309020205020404" pitchFamily="49" charset="0"/>
              </a:rPr>
              <a:t>fft</a:t>
            </a:r>
            <a:r>
              <a:rPr lang="en-US" sz="1800" dirty="0" smtClean="0">
                <a:latin typeface="Courier New" panose="02070309020205020404" pitchFamily="49" charset="0"/>
                <a:cs typeface="Courier New" panose="02070309020205020404" pitchFamily="49" charset="0"/>
              </a:rPr>
              <a:t>(y);</a:t>
            </a:r>
          </a:p>
          <a:p>
            <a:r>
              <a:rPr lang="en-US" sz="1800" dirty="0" smtClean="0">
                <a:latin typeface="Courier New" panose="02070309020205020404" pitchFamily="49" charset="0"/>
                <a:cs typeface="Courier New" panose="02070309020205020404" pitchFamily="49" charset="0"/>
              </a:rPr>
              <a:t>plot(</a:t>
            </a:r>
            <a:r>
              <a:rPr lang="en-US" sz="1800" b="1" dirty="0" smtClean="0">
                <a:latin typeface="Courier New" panose="02070309020205020404" pitchFamily="49" charset="0"/>
                <a:cs typeface="Courier New" panose="02070309020205020404" pitchFamily="49" charset="0"/>
              </a:rPr>
              <a:t>abs</a:t>
            </a:r>
            <a:r>
              <a:rPr lang="en-US" sz="1800" dirty="0" smtClean="0">
                <a:latin typeface="Courier New" panose="02070309020205020404" pitchFamily="49" charset="0"/>
                <a:cs typeface="Courier New" panose="02070309020205020404" pitchFamily="49" charset="0"/>
              </a:rPr>
              <a:t>(f))</a:t>
            </a:r>
          </a:p>
          <a:p>
            <a:endParaRPr lang="en-US" sz="1800" dirty="0" smtClean="0"/>
          </a:p>
          <a:p>
            <a:endParaRPr lang="en-US" sz="1800" dirty="0"/>
          </a:p>
          <a:p>
            <a:endParaRPr lang="en-US" sz="1600" dirty="0"/>
          </a:p>
          <a:p>
            <a:endParaRPr lang="en-US" sz="1800" dirty="0"/>
          </a:p>
        </p:txBody>
      </p:sp>
      <p:sp>
        <p:nvSpPr>
          <p:cNvPr id="9" name="TextBox 8"/>
          <p:cNvSpPr txBox="1"/>
          <p:nvPr/>
        </p:nvSpPr>
        <p:spPr>
          <a:xfrm flipH="1">
            <a:off x="6533148" y="4357041"/>
            <a:ext cx="1119207" cy="369332"/>
          </a:xfrm>
          <a:prstGeom prst="rect">
            <a:avLst/>
          </a:prstGeom>
          <a:noFill/>
        </p:spPr>
        <p:txBody>
          <a:bodyPr wrap="square" rtlCol="0">
            <a:spAutoFit/>
          </a:bodyPr>
          <a:lstStyle/>
          <a:p>
            <a:pPr algn="ctr"/>
            <a:r>
              <a:rPr lang="en-US" dirty="0" smtClean="0"/>
              <a:t>FFT</a:t>
            </a:r>
            <a:endParaRPr lang="en-US" dirty="0"/>
          </a:p>
        </p:txBody>
      </p:sp>
    </p:spTree>
    <p:extLst>
      <p:ext uri="{BB962C8B-B14F-4D97-AF65-F5344CB8AC3E}">
        <p14:creationId xmlns:p14="http://schemas.microsoft.com/office/powerpoint/2010/main" val="856562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define “signal” vs “noise”?</a:t>
            </a:r>
            <a:endParaRPr lang="en-US" dirty="0"/>
          </a:p>
        </p:txBody>
      </p:sp>
      <p:sp>
        <p:nvSpPr>
          <p:cNvPr id="3" name="Content Placeholder 2"/>
          <p:cNvSpPr>
            <a:spLocks noGrp="1"/>
          </p:cNvSpPr>
          <p:nvPr>
            <p:ph idx="1"/>
          </p:nvPr>
        </p:nvSpPr>
        <p:spPr>
          <a:xfrm>
            <a:off x="628650" y="2476499"/>
            <a:ext cx="7886700" cy="3700463"/>
          </a:xfrm>
        </p:spPr>
        <p:txBody>
          <a:bodyPr>
            <a:normAutofit/>
          </a:bodyPr>
          <a:lstStyle/>
          <a:p>
            <a:r>
              <a:rPr lang="en-US" dirty="0" smtClean="0"/>
              <a:t>Depends on your goal.</a:t>
            </a:r>
          </a:p>
          <a:p>
            <a:endParaRPr lang="en-US" dirty="0"/>
          </a:p>
          <a:p>
            <a:r>
              <a:rPr lang="en-US" dirty="0" smtClean="0"/>
              <a:t>“Noise” in one experiment may be “signal” in another.</a:t>
            </a:r>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18540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3" r="7500" b="49741"/>
          <a:stretch/>
        </p:blipFill>
        <p:spPr>
          <a:xfrm>
            <a:off x="457200" y="1165116"/>
            <a:ext cx="8343900" cy="2911584"/>
          </a:xfrm>
          <a:prstGeom prst="rect">
            <a:avLst/>
          </a:prstGeom>
        </p:spPr>
      </p:pic>
      <p:sp>
        <p:nvSpPr>
          <p:cNvPr id="2" name="Title 1"/>
          <p:cNvSpPr>
            <a:spLocks noGrp="1"/>
          </p:cNvSpPr>
          <p:nvPr>
            <p:ph type="title"/>
          </p:nvPr>
        </p:nvSpPr>
        <p:spPr>
          <a:xfrm>
            <a:off x="190500" y="0"/>
            <a:ext cx="8763000" cy="1325563"/>
          </a:xfrm>
        </p:spPr>
        <p:txBody>
          <a:bodyPr>
            <a:normAutofit/>
          </a:bodyPr>
          <a:lstStyle/>
          <a:p>
            <a:r>
              <a:rPr lang="en-US" sz="4000" dirty="0" smtClean="0"/>
              <a:t>Example: find action potentials in brain recording</a:t>
            </a:r>
            <a:endParaRPr lang="en-US" sz="4000"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8179" t="7223" r="6786" b="53333"/>
          <a:stretch/>
        </p:blipFill>
        <p:spPr>
          <a:xfrm>
            <a:off x="0" y="4152900"/>
            <a:ext cx="9144000" cy="2705100"/>
          </a:xfrm>
          <a:prstGeom prst="rect">
            <a:avLst/>
          </a:prstGeom>
        </p:spPr>
      </p:pic>
      <p:sp>
        <p:nvSpPr>
          <p:cNvPr id="13" name="Rectangle 12"/>
          <p:cNvSpPr/>
          <p:nvPr/>
        </p:nvSpPr>
        <p:spPr>
          <a:xfrm>
            <a:off x="2418960" y="2019300"/>
            <a:ext cx="2343539" cy="15000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533400" y="2019300"/>
            <a:ext cx="1885560" cy="2133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62500" y="2019300"/>
            <a:ext cx="4038600" cy="2133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114800" y="1165116"/>
            <a:ext cx="1447800" cy="244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581400" y="49911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32847" y="5473366"/>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295900" y="52197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124700" y="5296903"/>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19950" y="5011153"/>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27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91906"/>
            <a:ext cx="8345355" cy="5175586"/>
          </a:xfrm>
          <a:prstGeom prst="rect">
            <a:avLst/>
          </a:prstGeom>
        </p:spPr>
      </p:pic>
      <p:sp>
        <p:nvSpPr>
          <p:cNvPr id="2" name="Title 1"/>
          <p:cNvSpPr>
            <a:spLocks noGrp="1"/>
          </p:cNvSpPr>
          <p:nvPr>
            <p:ph type="title"/>
          </p:nvPr>
        </p:nvSpPr>
        <p:spPr>
          <a:xfrm>
            <a:off x="152400" y="166343"/>
            <a:ext cx="8915400" cy="1325563"/>
          </a:xfrm>
        </p:spPr>
        <p:txBody>
          <a:bodyPr>
            <a:normAutofit/>
          </a:bodyPr>
          <a:lstStyle/>
          <a:p>
            <a:r>
              <a:rPr lang="en-US" dirty="0" smtClean="0"/>
              <a:t>Perform “spectral analysis” of spikes vs noise</a:t>
            </a:r>
            <a:endParaRPr lang="en-US" dirty="0"/>
          </a:p>
        </p:txBody>
      </p:sp>
      <p:sp>
        <p:nvSpPr>
          <p:cNvPr id="4" name="TextBox 3"/>
          <p:cNvSpPr txBox="1"/>
          <p:nvPr/>
        </p:nvSpPr>
        <p:spPr>
          <a:xfrm>
            <a:off x="1428854" y="4724400"/>
            <a:ext cx="767133" cy="369332"/>
          </a:xfrm>
          <a:prstGeom prst="rect">
            <a:avLst/>
          </a:prstGeom>
          <a:noFill/>
        </p:spPr>
        <p:txBody>
          <a:bodyPr wrap="none" rtlCol="0">
            <a:spAutoFit/>
          </a:bodyPr>
          <a:lstStyle/>
          <a:p>
            <a:r>
              <a:rPr lang="en-US" dirty="0" smtClean="0">
                <a:solidFill>
                  <a:srgbClr val="FF0000"/>
                </a:solidFill>
              </a:rPr>
              <a:t>Spikes</a:t>
            </a:r>
            <a:endParaRPr lang="en-US" dirty="0">
              <a:solidFill>
                <a:srgbClr val="FF0000"/>
              </a:solidFill>
            </a:endParaRPr>
          </a:p>
        </p:txBody>
      </p:sp>
      <p:sp>
        <p:nvSpPr>
          <p:cNvPr id="5" name="TextBox 4"/>
          <p:cNvSpPr txBox="1"/>
          <p:nvPr/>
        </p:nvSpPr>
        <p:spPr>
          <a:xfrm>
            <a:off x="1425541" y="1955620"/>
            <a:ext cx="2042034" cy="369332"/>
          </a:xfrm>
          <a:prstGeom prst="rect">
            <a:avLst/>
          </a:prstGeom>
          <a:noFill/>
        </p:spPr>
        <p:txBody>
          <a:bodyPr wrap="none" rtlCol="0">
            <a:spAutoFit/>
          </a:bodyPr>
          <a:lstStyle/>
          <a:p>
            <a:r>
              <a:rPr lang="en-US" dirty="0" smtClean="0">
                <a:solidFill>
                  <a:schemeClr val="accent1">
                    <a:lumMod val="75000"/>
                  </a:schemeClr>
                </a:solidFill>
              </a:rPr>
              <a:t>Background “noise”</a:t>
            </a:r>
            <a:endParaRPr lang="en-US" dirty="0">
              <a:solidFill>
                <a:schemeClr val="accent1">
                  <a:lumMod val="75000"/>
                </a:schemeClr>
              </a:solidFill>
            </a:endParaRPr>
          </a:p>
        </p:txBody>
      </p:sp>
    </p:spTree>
    <p:extLst>
      <p:ext uri="{BB962C8B-B14F-4D97-AF65-F5344CB8AC3E}">
        <p14:creationId xmlns:p14="http://schemas.microsoft.com/office/powerpoint/2010/main" val="327147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91906"/>
            <a:ext cx="8345355" cy="5175586"/>
          </a:xfrm>
          <a:prstGeom prst="rect">
            <a:avLst/>
          </a:prstGeom>
        </p:spPr>
      </p:pic>
      <p:sp>
        <p:nvSpPr>
          <p:cNvPr id="2" name="Title 1"/>
          <p:cNvSpPr>
            <a:spLocks noGrp="1"/>
          </p:cNvSpPr>
          <p:nvPr>
            <p:ph type="title"/>
          </p:nvPr>
        </p:nvSpPr>
        <p:spPr>
          <a:xfrm>
            <a:off x="152400" y="166343"/>
            <a:ext cx="8915400" cy="1325563"/>
          </a:xfrm>
        </p:spPr>
        <p:txBody>
          <a:bodyPr>
            <a:normAutofit fontScale="90000"/>
          </a:bodyPr>
          <a:lstStyle/>
          <a:p>
            <a:r>
              <a:rPr lang="en-US" dirty="0" smtClean="0"/>
              <a:t>Noise is predominantly low-frequency. If we remove it, spikes will “stick out” more.</a:t>
            </a:r>
            <a:endParaRPr lang="en-US" dirty="0"/>
          </a:p>
        </p:txBody>
      </p:sp>
      <p:sp>
        <p:nvSpPr>
          <p:cNvPr id="4" name="TextBox 3"/>
          <p:cNvSpPr txBox="1"/>
          <p:nvPr/>
        </p:nvSpPr>
        <p:spPr>
          <a:xfrm>
            <a:off x="1428854" y="4724400"/>
            <a:ext cx="767133" cy="369332"/>
          </a:xfrm>
          <a:prstGeom prst="rect">
            <a:avLst/>
          </a:prstGeom>
          <a:noFill/>
        </p:spPr>
        <p:txBody>
          <a:bodyPr wrap="none" rtlCol="0">
            <a:spAutoFit/>
          </a:bodyPr>
          <a:lstStyle/>
          <a:p>
            <a:r>
              <a:rPr lang="en-US" dirty="0" smtClean="0">
                <a:solidFill>
                  <a:srgbClr val="FF0000"/>
                </a:solidFill>
              </a:rPr>
              <a:t>Spikes</a:t>
            </a:r>
            <a:endParaRPr lang="en-US" dirty="0">
              <a:solidFill>
                <a:srgbClr val="FF0000"/>
              </a:solidFill>
            </a:endParaRPr>
          </a:p>
        </p:txBody>
      </p:sp>
      <p:sp>
        <p:nvSpPr>
          <p:cNvPr id="5" name="TextBox 4"/>
          <p:cNvSpPr txBox="1"/>
          <p:nvPr/>
        </p:nvSpPr>
        <p:spPr>
          <a:xfrm>
            <a:off x="1425541" y="1955620"/>
            <a:ext cx="2042034" cy="369332"/>
          </a:xfrm>
          <a:prstGeom prst="rect">
            <a:avLst/>
          </a:prstGeom>
          <a:noFill/>
        </p:spPr>
        <p:txBody>
          <a:bodyPr wrap="none" rtlCol="0">
            <a:spAutoFit/>
          </a:bodyPr>
          <a:lstStyle/>
          <a:p>
            <a:r>
              <a:rPr lang="en-US" dirty="0" smtClean="0">
                <a:solidFill>
                  <a:schemeClr val="accent1">
                    <a:lumMod val="75000"/>
                  </a:schemeClr>
                </a:solidFill>
              </a:rPr>
              <a:t>Background “noise”</a:t>
            </a:r>
            <a:endParaRPr lang="en-US" dirty="0">
              <a:solidFill>
                <a:schemeClr val="accent1">
                  <a:lumMod val="75000"/>
                </a:schemeClr>
              </a:solidFill>
            </a:endParaRPr>
          </a:p>
        </p:txBody>
      </p:sp>
    </p:spTree>
    <p:extLst>
      <p:ext uri="{BB962C8B-B14F-4D97-AF65-F5344CB8AC3E}">
        <p14:creationId xmlns:p14="http://schemas.microsoft.com/office/powerpoint/2010/main" val="18263848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38129</TotalTime>
  <Words>2938</Words>
  <Application>Microsoft Office PowerPoint</Application>
  <PresentationFormat>On-screen Show (4:3)</PresentationFormat>
  <Paragraphs>401</Paragraphs>
  <Slides>53</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Cambria Math</vt:lpstr>
      <vt:lpstr>Courier New</vt:lpstr>
      <vt:lpstr>Office Theme</vt:lpstr>
      <vt:lpstr>Lecture 2: Filters</vt:lpstr>
      <vt:lpstr>First: a note about Python function arguments:</vt:lpstr>
      <vt:lpstr>Filters are everywhere. Job is to improve signal detection:</vt:lpstr>
      <vt:lpstr>Example: neural spike detection:</vt:lpstr>
      <vt:lpstr>Imaging examples:</vt:lpstr>
      <vt:lpstr>How do you define “signal” vs “noise”?</vt:lpstr>
      <vt:lpstr>Example: find action potentials in brain recording</vt:lpstr>
      <vt:lpstr>Perform “spectral analysis” of spikes vs noise</vt:lpstr>
      <vt:lpstr>Noise is predominantly low-frequency. If we remove it, spikes will “stick out” more.</vt:lpstr>
      <vt:lpstr>How did we do this frequency analysis? FFT = “Fast Fourier Transform”</vt:lpstr>
      <vt:lpstr>FFT of sine wave …</vt:lpstr>
      <vt:lpstr>FFT of square wave:</vt:lpstr>
      <vt:lpstr>Square wave can be viewed as an infinite sum of sinusoids</vt:lpstr>
      <vt:lpstr>By altering phase, amplitude, we can get triangle, sawtooth waves</vt:lpstr>
      <vt:lpstr>By modifying phase and amplitude, can build any waveform</vt:lpstr>
      <vt:lpstr>FFT of neural recording</vt:lpstr>
      <vt:lpstr>Log vs Linear axes:</vt:lpstr>
      <vt:lpstr>Linear axes show absolute distance, Log axes show relative change</vt:lpstr>
      <vt:lpstr>Noise has a lot of low frequencies (slow wiggles). Can remove them with “high-pass” filter.</vt:lpstr>
      <vt:lpstr>Filters are never perfect. There is “transition” from “pass” to “stop” bands</vt:lpstr>
      <vt:lpstr>Note the “decibel” notation:</vt:lpstr>
      <vt:lpstr>3dB is the “half power” point:</vt:lpstr>
      <vt:lpstr>Other standard filter types</vt:lpstr>
      <vt:lpstr>Before vs after:</vt:lpstr>
      <vt:lpstr>Voltage histograms</vt:lpstr>
      <vt:lpstr>Log vs linear plots. &gt;99.99% separation</vt:lpstr>
      <vt:lpstr>99.99% separation is awesome. Let’s look at a noisier example:</vt:lpstr>
      <vt:lpstr>“Receiver operator characteristic” (ROC) expresses tradeoff</vt:lpstr>
      <vt:lpstr>“Receiver operator characteristic” (ROC) expresses tradeoff</vt:lpstr>
      <vt:lpstr>Filtering greatly improved detection, but still far short of perfection</vt:lpstr>
      <vt:lpstr>Filtering is big help, but to go further you usually need a better experiment (e.g. better technology, or move probe closer to neurons)</vt:lpstr>
      <vt:lpstr>Area under curve (AUC) is proportional to Mann-Whitney “U”</vt:lpstr>
      <vt:lpstr>Python code:</vt:lpstr>
      <vt:lpstr>“firwin” arguments:</vt:lpstr>
      <vt:lpstr>“firwin” arguments:</vt:lpstr>
      <vt:lpstr>“conv” function arguments:</vt:lpstr>
      <vt:lpstr>Higher filter order n gives sharper transition</vt:lpstr>
      <vt:lpstr>Low-pass filter</vt:lpstr>
      <vt:lpstr>But: high order filters produce delays and other distortions</vt:lpstr>
      <vt:lpstr>Another distortion:</vt:lpstr>
      <vt:lpstr>“Aliasing” occurs if sample rate is too low</vt:lpstr>
      <vt:lpstr>Aliasing</vt:lpstr>
      <vt:lpstr>Typically need analog filter before digital sampling</vt:lpstr>
      <vt:lpstr>If frequencies &lt; Nyquist, original wave can be interpolated perfectly from samples (via sinc function)</vt:lpstr>
      <vt:lpstr>Homework, due in 1 week</vt:lpstr>
      <vt:lpstr>The end.  Ignore any slides after this one.</vt:lpstr>
      <vt:lpstr>The code:</vt:lpstr>
      <vt:lpstr>Convolution, FFT, are all “linear” functions</vt:lpstr>
      <vt:lpstr>Much of nature is non-linear</vt:lpstr>
      <vt:lpstr>Algebraic definition of linearity:</vt:lpstr>
      <vt:lpstr>Most general definition of linearity</vt:lpstr>
      <vt:lpstr>Good overview of filtering:</vt:lpstr>
      <vt:lpstr>Why “abs”?</vt:lpstr>
    </vt:vector>
  </TitlesOfParts>
  <Company>Medical 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 basics</dc:title>
  <dc:creator>TomJhou</dc:creator>
  <cp:lastModifiedBy>Jhou, Thomas</cp:lastModifiedBy>
  <cp:revision>935</cp:revision>
  <dcterms:created xsi:type="dcterms:W3CDTF">2015-08-20T15:54:19Z</dcterms:created>
  <dcterms:modified xsi:type="dcterms:W3CDTF">2021-09-28T14:22:31Z</dcterms:modified>
</cp:coreProperties>
</file>