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607" r:id="rId3"/>
    <p:sldId id="622" r:id="rId4"/>
    <p:sldId id="623" r:id="rId5"/>
    <p:sldId id="621" r:id="rId6"/>
    <p:sldId id="620" r:id="rId7"/>
    <p:sldId id="624" r:id="rId8"/>
    <p:sldId id="625" r:id="rId9"/>
    <p:sldId id="637" r:id="rId10"/>
    <p:sldId id="638" r:id="rId11"/>
    <p:sldId id="619" r:id="rId12"/>
    <p:sldId id="628" r:id="rId13"/>
    <p:sldId id="629" r:id="rId14"/>
    <p:sldId id="633" r:id="rId15"/>
    <p:sldId id="631" r:id="rId16"/>
    <p:sldId id="63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Jhou" initials="T" lastIdx="1" clrIdx="0">
    <p:extLst>
      <p:ext uri="{19B8F6BF-5375-455C-9EA6-DF929625EA0E}">
        <p15:presenceInfo xmlns:p15="http://schemas.microsoft.com/office/powerpoint/2012/main" userId="TomJho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3399"/>
    <a:srgbClr val="FF7C80"/>
    <a:srgbClr val="FF99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6" autoAdjust="0"/>
    <p:restoredTop sz="76542" autoAdjust="0"/>
  </p:normalViewPr>
  <p:slideViewPr>
    <p:cSldViewPr>
      <p:cViewPr varScale="1">
        <p:scale>
          <a:sx n="169" d="100"/>
          <a:sy n="169" d="100"/>
        </p:scale>
        <p:origin x="147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32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1472"/>
    </p:cViewPr>
  </p:sorterViewPr>
  <p:notesViewPr>
    <p:cSldViewPr>
      <p:cViewPr varScale="1">
        <p:scale>
          <a:sx n="84" d="100"/>
          <a:sy n="84" d="100"/>
        </p:scale>
        <p:origin x="3912" y="102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CC0F8-0371-4A3F-B483-70AE45C119E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A775F-D30D-4528-A17F-451C5186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5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6934-725F-4CB6-B435-4A9E6569C86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574D-BF9B-4B48-B054-70680AA1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1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6934-725F-4CB6-B435-4A9E6569C86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574D-BF9B-4B48-B054-70680AA1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2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6934-725F-4CB6-B435-4A9E6569C86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574D-BF9B-4B48-B054-70680AA1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8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6934-725F-4CB6-B435-4A9E6569C86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574D-BF9B-4B48-B054-70680AA1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6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6934-725F-4CB6-B435-4A9E6569C86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574D-BF9B-4B48-B054-70680AA1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7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6934-725F-4CB6-B435-4A9E6569C86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574D-BF9B-4B48-B054-70680AA1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5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6934-725F-4CB6-B435-4A9E6569C86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574D-BF9B-4B48-B054-70680AA1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0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6934-725F-4CB6-B435-4A9E6569C86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574D-BF9B-4B48-B054-70680AA1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6934-725F-4CB6-B435-4A9E6569C86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574D-BF9B-4B48-B054-70680AA1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9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6934-725F-4CB6-B435-4A9E6569C86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574D-BF9B-4B48-B054-70680AA1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0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6934-725F-4CB6-B435-4A9E6569C86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574D-BF9B-4B48-B054-70680AA1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1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66934-725F-4CB6-B435-4A9E6569C86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574D-BF9B-4B48-B054-70680AA1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0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 </a:t>
            </a:r>
            <a:r>
              <a:rPr lang="en-US" dirty="0" smtClean="0"/>
              <a:t>1: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Supplemental materials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Tom Jhou</a:t>
            </a:r>
          </a:p>
        </p:txBody>
      </p:sp>
    </p:spTree>
    <p:extLst>
      <p:ext uri="{BB962C8B-B14F-4D97-AF65-F5344CB8AC3E}">
        <p14:creationId xmlns:p14="http://schemas.microsoft.com/office/powerpoint/2010/main" val="76741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error vs Standard deviation: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8801"/>
            <a:ext cx="7886700" cy="4348162"/>
          </a:xfrm>
        </p:spPr>
        <p:txBody>
          <a:bodyPr/>
          <a:lstStyle/>
          <a:p>
            <a:r>
              <a:rPr lang="en-US" dirty="0" smtClean="0"/>
              <a:t>Standard error = standard deviation divided by square root of sample size N.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But why?</a:t>
            </a:r>
          </a:p>
          <a:p>
            <a:endParaRPr lang="en-US" dirty="0"/>
          </a:p>
          <a:p>
            <a:r>
              <a:rPr lang="en-US" dirty="0" smtClean="0"/>
              <a:t>And why is “standard error”, i.e. SE, often called “standard error of the mean”, i.e. SEM?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0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take an example question: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8801"/>
            <a:ext cx="7886700" cy="4348162"/>
          </a:xfrm>
        </p:spPr>
        <p:txBody>
          <a:bodyPr/>
          <a:lstStyle/>
          <a:p>
            <a:r>
              <a:rPr lang="en-US" dirty="0" smtClean="0"/>
              <a:t>Question: what is the </a:t>
            </a:r>
            <a:r>
              <a:rPr lang="en-US" dirty="0" smtClean="0"/>
              <a:t>average height of an adult female in America?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Method 1: </a:t>
            </a:r>
            <a:r>
              <a:rPr lang="en-US" dirty="0"/>
              <a:t>M</a:t>
            </a:r>
            <a:r>
              <a:rPr lang="en-US" dirty="0" smtClean="0"/>
              <a:t>easure </a:t>
            </a:r>
            <a:r>
              <a:rPr lang="en-US" dirty="0" smtClean="0"/>
              <a:t>all 169 million </a:t>
            </a:r>
            <a:r>
              <a:rPr lang="en-US" dirty="0" smtClean="0"/>
              <a:t>women in America, take average.</a:t>
            </a:r>
            <a:endParaRPr lang="en-US" dirty="0" smtClean="0"/>
          </a:p>
          <a:p>
            <a:pPr lvl="1"/>
            <a:r>
              <a:rPr lang="en-US" dirty="0" smtClean="0"/>
              <a:t>Obviously n</a:t>
            </a:r>
            <a:r>
              <a:rPr lang="en-US" dirty="0" smtClean="0"/>
              <a:t>ot practical</a:t>
            </a:r>
            <a:r>
              <a:rPr lang="en-US" dirty="0"/>
              <a:t>.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Method 2: </a:t>
            </a:r>
            <a:r>
              <a:rPr lang="en-US" dirty="0" smtClean="0"/>
              <a:t>measure a smaller sample. Take average.</a:t>
            </a:r>
            <a:endParaRPr lang="en-US" dirty="0" smtClean="0"/>
          </a:p>
          <a:p>
            <a:pPr lvl="1"/>
            <a:r>
              <a:rPr lang="en-US" dirty="0" smtClean="0"/>
              <a:t>This is what researchers actually do.</a:t>
            </a:r>
            <a:endParaRPr lang="en-US" dirty="0" smtClean="0"/>
          </a:p>
          <a:p>
            <a:pPr lvl="1"/>
            <a:r>
              <a:rPr lang="en-US" dirty="0" smtClean="0"/>
              <a:t>But what size </a:t>
            </a:r>
            <a:r>
              <a:rPr lang="en-US" dirty="0" smtClean="0"/>
              <a:t>sample is </a:t>
            </a:r>
            <a:r>
              <a:rPr lang="en-US" dirty="0" smtClean="0"/>
              <a:t>enough</a:t>
            </a:r>
            <a:r>
              <a:rPr lang="en-US" dirty="0" smtClean="0"/>
              <a:t>? </a:t>
            </a:r>
            <a:r>
              <a:rPr lang="en-US" dirty="0" smtClean="0"/>
              <a:t>10? 100</a:t>
            </a:r>
            <a:r>
              <a:rPr lang="en-US" dirty="0" smtClean="0"/>
              <a:t>? 1000?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7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65126"/>
            <a:ext cx="87249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Compare bell curve from 169 </a:t>
            </a:r>
            <a:r>
              <a:rPr lang="en-US" dirty="0" smtClean="0"/>
              <a:t>million </a:t>
            </a:r>
            <a:r>
              <a:rPr lang="en-US" dirty="0" smtClean="0"/>
              <a:t>people versus bell curve from </a:t>
            </a:r>
            <a:r>
              <a:rPr lang="en-US" dirty="0" smtClean="0"/>
              <a:t>500.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348" y="1797844"/>
            <a:ext cx="2670851" cy="6858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169 </a:t>
            </a:r>
            <a:r>
              <a:rPr lang="en-US" sz="1600" dirty="0" smtClean="0"/>
              <a:t>million women</a:t>
            </a:r>
          </a:p>
          <a:p>
            <a:r>
              <a:rPr lang="en-US" sz="1600" dirty="0" smtClean="0"/>
              <a:t>Mean is here.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102" name="Picture 6" descr="Understanding Power Law Distributions and Their Impact on Your Financial  Life - Four Pillar Free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26" y="2590800"/>
            <a:ext cx="3848100" cy="332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STATISTICS – NORMAL DISTRIBUTION- HEIGH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72957"/>
            <a:ext cx="324917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53000" y="1822906"/>
            <a:ext cx="3505200" cy="1225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~500 </a:t>
            </a:r>
            <a:r>
              <a:rPr lang="en-US" sz="1600" dirty="0" smtClean="0"/>
              <a:t>women</a:t>
            </a:r>
          </a:p>
          <a:p>
            <a:r>
              <a:rPr lang="en-US" sz="1600" dirty="0" smtClean="0"/>
              <a:t>Obviously, bell curve is a little messy, due to random variation. But 500 is a decent size sample, so mean is probably pretty accurate.</a:t>
            </a:r>
          </a:p>
          <a:p>
            <a:r>
              <a:rPr lang="en-US" sz="1600" dirty="0" smtClean="0"/>
              <a:t>But how accurate?</a:t>
            </a:r>
            <a:endParaRPr lang="en-US" sz="1600" dirty="0" smtClean="0"/>
          </a:p>
          <a:p>
            <a:endParaRPr lang="en-US" sz="16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362700" y="2483644"/>
            <a:ext cx="1257300" cy="12501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5410200" y="5460090"/>
            <a:ext cx="2781300" cy="1178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If you took an entirely different sample of 500 people, how much will the mean vary from sample to sample?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cxnSp>
        <p:nvCxnSpPr>
          <p:cNvPr id="14" name="Straight Arrow Connector 13"/>
          <p:cNvCxnSpPr>
            <a:stCxn id="3" idx="2"/>
          </p:cNvCxnSpPr>
          <p:nvPr/>
        </p:nvCxnSpPr>
        <p:spPr>
          <a:xfrm>
            <a:off x="2169774" y="2483644"/>
            <a:ext cx="611526" cy="10977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785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324100" y="1697315"/>
            <a:ext cx="4800600" cy="4800601"/>
            <a:chOff x="2324100" y="1697315"/>
            <a:chExt cx="4800600" cy="4800601"/>
          </a:xfrm>
        </p:grpSpPr>
        <p:pic>
          <p:nvPicPr>
            <p:cNvPr id="7172" name="Picture 4" descr="Visualizing Sampling Distributions | R-blogger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4100" y="1697315"/>
              <a:ext cx="4800600" cy="480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2895600" y="2209800"/>
              <a:ext cx="161925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65126"/>
            <a:ext cx="8724900" cy="1325563"/>
          </a:xfrm>
        </p:spPr>
        <p:txBody>
          <a:bodyPr>
            <a:noAutofit/>
          </a:bodyPr>
          <a:lstStyle/>
          <a:p>
            <a:r>
              <a:rPr lang="en-US" sz="3200" dirty="0" smtClean="0"/>
              <a:t>If you repeat experiment over and </a:t>
            </a:r>
            <a:r>
              <a:rPr lang="en-US" sz="3200" dirty="0" smtClean="0"/>
              <a:t>over with independent subsamples, </a:t>
            </a:r>
            <a:r>
              <a:rPr lang="en-US" sz="3200" dirty="0" smtClean="0"/>
              <a:t>means will form </a:t>
            </a:r>
            <a:r>
              <a:rPr lang="en-US" sz="3200" dirty="0" smtClean="0"/>
              <a:t>a second bell curve.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4214681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Original </a:t>
            </a:r>
            <a:r>
              <a:rPr lang="en-US" dirty="0" smtClean="0">
                <a:solidFill>
                  <a:srgbClr val="FF0000"/>
                </a:solidFill>
              </a:rPr>
              <a:t>population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362200" y="4405973"/>
            <a:ext cx="1866900" cy="9661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72100" y="1690689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Distribution of </a:t>
            </a:r>
            <a:r>
              <a:rPr lang="en-US" dirty="0" smtClean="0">
                <a:solidFill>
                  <a:srgbClr val="FF0000"/>
                </a:solidFill>
              </a:rPr>
              <a:t>means of each replication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029200" y="2337020"/>
            <a:ext cx="571500" cy="7871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450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324100" y="1697315"/>
            <a:ext cx="4800600" cy="4800601"/>
            <a:chOff x="2324100" y="1697315"/>
            <a:chExt cx="4800600" cy="4800601"/>
          </a:xfrm>
        </p:grpSpPr>
        <p:pic>
          <p:nvPicPr>
            <p:cNvPr id="7172" name="Picture 4" descr="Visualizing Sampling Distributions | R-blogger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4100" y="1697315"/>
              <a:ext cx="4800600" cy="480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2895600" y="2209800"/>
              <a:ext cx="161925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65126"/>
            <a:ext cx="87249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new Gaussian’s </a:t>
            </a:r>
            <a:r>
              <a:rPr lang="en-US" dirty="0" smtClean="0"/>
              <a:t>standard deviation</a:t>
            </a:r>
            <a:r>
              <a:rPr lang="en-US" dirty="0" smtClean="0"/>
              <a:t> = “</a:t>
            </a:r>
            <a:r>
              <a:rPr lang="en-US" dirty="0" smtClean="0"/>
              <a:t>standard error” (of the mean)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14850" y="1690689"/>
            <a:ext cx="398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Standard error of the mean (SEM) = standard deviation (SD) of this Gaussian.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029200" y="2337020"/>
            <a:ext cx="647700" cy="7871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825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S.D.     versus     S.E.M.</a:t>
            </a:r>
            <a:endParaRPr lang="en-US" dirty="0"/>
          </a:p>
        </p:txBody>
      </p:sp>
      <p:pic>
        <p:nvPicPr>
          <p:cNvPr id="5" name="Picture 6" descr="Understanding Power Law Distributions and Their Impact on Your Financial  Life - Four Pillar Free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057400"/>
            <a:ext cx="3695700" cy="319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057400" y="1943100"/>
            <a:ext cx="838200" cy="2971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04950" y="5525494"/>
            <a:ext cx="2419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~68% chance an </a:t>
            </a:r>
            <a:r>
              <a:rPr lang="en-US" dirty="0" smtClean="0"/>
              <a:t>individual’s height </a:t>
            </a:r>
            <a:r>
              <a:rPr lang="en-US" dirty="0" smtClean="0"/>
              <a:t>is in this range </a:t>
            </a:r>
            <a:r>
              <a:rPr lang="en-US" dirty="0" smtClean="0"/>
              <a:t>(mean </a:t>
            </a:r>
            <a:r>
              <a:rPr lang="en-US" dirty="0" smtClean="0"/>
              <a:t>plus/minus</a:t>
            </a:r>
            <a:r>
              <a:rPr lang="en-US" dirty="0" smtClean="0"/>
              <a:t> one </a:t>
            </a:r>
            <a:r>
              <a:rPr lang="en-US" dirty="0" smtClean="0"/>
              <a:t>S.D.)</a:t>
            </a:r>
            <a:endParaRPr lang="en-US" dirty="0"/>
          </a:p>
        </p:txBody>
      </p:sp>
      <p:cxnSp>
        <p:nvCxnSpPr>
          <p:cNvPr id="9" name="Straight Arrow Connector 8"/>
          <p:cNvCxnSpPr>
            <a:endCxn id="6" idx="2"/>
          </p:cNvCxnSpPr>
          <p:nvPr/>
        </p:nvCxnSpPr>
        <p:spPr>
          <a:xfrm flipV="1">
            <a:off x="2438400" y="4914900"/>
            <a:ext cx="3810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Visualizing Sampling Distributions | R-blogg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40334"/>
            <a:ext cx="3411815" cy="341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4987131" y="2209800"/>
            <a:ext cx="1146969" cy="647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24600" y="2209800"/>
            <a:ext cx="114300" cy="2971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0" y="5807765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~68% chance that true mean (which we can’t measure directly) is in this range (sample mean ± 1 S.E.M.)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286500" y="5197171"/>
            <a:ext cx="3810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39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65126"/>
            <a:ext cx="87249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Bigger sample size N makes narrower </a:t>
            </a:r>
            <a:r>
              <a:rPr lang="en-US" dirty="0" smtClean="0"/>
              <a:t>Gaussians, and smaller </a:t>
            </a:r>
            <a:r>
              <a:rPr lang="en-US" dirty="0" smtClean="0"/>
              <a:t>SEM = SD / </a:t>
            </a:r>
            <a:r>
              <a:rPr lang="en-US" dirty="0" err="1" smtClean="0"/>
              <a:t>sqrt</a:t>
            </a:r>
            <a:r>
              <a:rPr lang="en-US" dirty="0" smtClean="0"/>
              <a:t>(N)</a:t>
            </a:r>
            <a:endParaRPr lang="en-US" dirty="0"/>
          </a:p>
        </p:txBody>
      </p:sp>
      <p:pic>
        <p:nvPicPr>
          <p:cNvPr id="12" name="Picture 4" descr="Biology 304: Biological Data Analys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09900"/>
            <a:ext cx="8915400" cy="208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few things I didn’t mention Monday (but should have):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24099"/>
            <a:ext cx="7886700" cy="3852863"/>
          </a:xfrm>
        </p:spPr>
        <p:txBody>
          <a:bodyPr/>
          <a:lstStyle/>
          <a:p>
            <a:r>
              <a:rPr lang="en-US" dirty="0" smtClean="0"/>
              <a:t>How to debug using breakpoints</a:t>
            </a:r>
          </a:p>
          <a:p>
            <a:endParaRPr lang="en-US" dirty="0"/>
          </a:p>
          <a:p>
            <a:r>
              <a:rPr lang="en-US" dirty="0" smtClean="0"/>
              <a:t>How </a:t>
            </a:r>
            <a:r>
              <a:rPr lang="en-US" dirty="0" err="1" smtClean="0"/>
              <a:t>numpy</a:t>
            </a:r>
            <a:r>
              <a:rPr lang="en-US" dirty="0" smtClean="0"/>
              <a:t> calculates means</a:t>
            </a:r>
          </a:p>
          <a:p>
            <a:endParaRPr lang="en-US" dirty="0"/>
          </a:p>
          <a:p>
            <a:r>
              <a:rPr lang="en-US" dirty="0" smtClean="0"/>
              <a:t>Standard deviation vs standard error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3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Breakpoints: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2286000"/>
            <a:ext cx="6187064" cy="445297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277386" y="3153013"/>
            <a:ext cx="2547112" cy="12962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6622" y="2623974"/>
            <a:ext cx="217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#1 click to set breakpoint (red dot)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08744" y="1474679"/>
            <a:ext cx="238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#2 start debug mode by clicking bug icon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686300" y="1905000"/>
            <a:ext cx="22860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6622" y="4007126"/>
            <a:ext cx="238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#3 code runs until breakpoint (line 16)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77386" y="4461359"/>
            <a:ext cx="2561314" cy="48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82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Breakpoints: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2286000"/>
            <a:ext cx="6187064" cy="445297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81488" y="3871788"/>
            <a:ext cx="238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#4 step one line at a time with “step over”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362200" y="4405973"/>
            <a:ext cx="2095500" cy="7375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2669" y="5294905"/>
            <a:ext cx="213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#5 inspect variables at each step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152650" y="5618071"/>
            <a:ext cx="4476750" cy="2112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66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numpy.mean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49" y="3810000"/>
            <a:ext cx="6128425" cy="25170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1586" y="2919246"/>
            <a:ext cx="3736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Averages all values into a </a:t>
            </a:r>
            <a:r>
              <a:rPr lang="en-US" i="1" dirty="0" smtClean="0">
                <a:solidFill>
                  <a:srgbClr val="FF0000"/>
                </a:solidFill>
              </a:rPr>
              <a:t>single</a:t>
            </a:r>
            <a:r>
              <a:rPr lang="en-US" dirty="0" smtClean="0">
                <a:solidFill>
                  <a:srgbClr val="FF0000"/>
                </a:solidFill>
              </a:rPr>
              <a:t> value.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33746"/>
              </p:ext>
            </p:extLst>
          </p:nvPr>
        </p:nvGraphicFramePr>
        <p:xfrm>
          <a:off x="3009900" y="2019300"/>
          <a:ext cx="26400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Worksheet" r:id="rId4" imgW="1838425" imgH="400149" progId="Excel.Sheet.12">
                  <p:embed/>
                </p:oleObj>
              </mc:Choice>
              <mc:Fallback>
                <p:oleObj name="Worksheet" r:id="rId4" imgW="1838425" imgH="400149" progId="Excel.Shee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09900" y="2019300"/>
                        <a:ext cx="2640013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2895600" y="1892857"/>
            <a:ext cx="2895599" cy="7741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0" y="21227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72150" y="2298154"/>
            <a:ext cx="533400" cy="136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95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find row/column means?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051862"/>
              </p:ext>
            </p:extLst>
          </p:nvPr>
        </p:nvGraphicFramePr>
        <p:xfrm>
          <a:off x="419144" y="1752600"/>
          <a:ext cx="5748291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Worksheet" r:id="rId3" imgW="4000500" imgH="980992" progId="Excel.Sheet.12">
                  <p:embed/>
                </p:oleObj>
              </mc:Choice>
              <mc:Fallback>
                <p:oleObj name="Worksheet" r:id="rId3" imgW="4000500" imgH="98099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144" y="1752600"/>
                        <a:ext cx="5748291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4076700" y="2019300"/>
            <a:ext cx="342900" cy="1219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71800" y="2552700"/>
            <a:ext cx="3314700" cy="3429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9144" y="4381500"/>
            <a:ext cx="8540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Remember: with matrices, vertical dimension is ALWAYS first (0</a:t>
            </a:r>
            <a:r>
              <a:rPr lang="en-US" baseline="30000" dirty="0" smtClean="0"/>
              <a:t>th</a:t>
            </a:r>
            <a:r>
              <a:rPr lang="en-US" dirty="0"/>
              <a:t> </a:t>
            </a:r>
            <a:r>
              <a:rPr lang="en-US" dirty="0" smtClean="0"/>
              <a:t>in Python)</a:t>
            </a:r>
          </a:p>
          <a:p>
            <a:endParaRPr lang="en-US" dirty="0"/>
          </a:p>
          <a:p>
            <a:r>
              <a:rPr lang="en-US" dirty="0" smtClean="0"/>
              <a:t>This is backwards from Cartesian where horizontal (x) dimension is first.</a:t>
            </a:r>
          </a:p>
          <a:p>
            <a:endParaRPr lang="en-US" dirty="0"/>
          </a:p>
          <a:p>
            <a:r>
              <a:rPr lang="en-US" dirty="0" smtClean="0"/>
              <a:t>It’s been like that for &gt; 100 years.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1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Column mean, use “axis=0”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629856"/>
              </p:ext>
            </p:extLst>
          </p:nvPr>
        </p:nvGraphicFramePr>
        <p:xfrm>
          <a:off x="419144" y="1752600"/>
          <a:ext cx="5748291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Worksheet" r:id="rId3" imgW="4000500" imgH="980992" progId="Excel.Sheet.12">
                  <p:embed/>
                </p:oleObj>
              </mc:Choice>
              <mc:Fallback>
                <p:oleObj name="Worksheet" r:id="rId3" imgW="4000500" imgH="980992" progId="Excel.Shee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144" y="1752600"/>
                        <a:ext cx="5748291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b="42586"/>
          <a:stretch/>
        </p:blipFill>
        <p:spPr>
          <a:xfrm>
            <a:off x="533400" y="4229100"/>
            <a:ext cx="5524500" cy="10668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076700" y="2019300"/>
            <a:ext cx="342900" cy="1219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9100" y="1690689"/>
            <a:ext cx="3086100" cy="1624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33400" y="4514850"/>
            <a:ext cx="3543300" cy="7810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6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Row mean, “axis = 1”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629856"/>
              </p:ext>
            </p:extLst>
          </p:nvPr>
        </p:nvGraphicFramePr>
        <p:xfrm>
          <a:off x="419144" y="1752600"/>
          <a:ext cx="5748291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Worksheet" r:id="rId3" imgW="4000500" imgH="980992" progId="Excel.Sheet.12">
                  <p:embed/>
                </p:oleObj>
              </mc:Choice>
              <mc:Fallback>
                <p:oleObj name="Worksheet" r:id="rId3" imgW="4000500" imgH="980992" progId="Excel.Shee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144" y="1752600"/>
                        <a:ext cx="5748291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4229100"/>
            <a:ext cx="5524500" cy="185809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971800" y="2552700"/>
            <a:ext cx="3314700" cy="3429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100" y="1690689"/>
            <a:ext cx="5943600" cy="5953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22744" y="5257800"/>
            <a:ext cx="3577756" cy="82939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37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has a standard deviation function (</a:t>
            </a:r>
            <a:r>
              <a:rPr lang="en-US" dirty="0" err="1" smtClean="0"/>
              <a:t>np.std</a:t>
            </a:r>
            <a:r>
              <a:rPr lang="en-US" dirty="0" smtClean="0"/>
              <a:t>) that works a lot like </a:t>
            </a:r>
            <a:r>
              <a:rPr lang="en-US" dirty="0" err="1" smtClean="0"/>
              <a:t>np.mean</a:t>
            </a:r>
            <a:r>
              <a:rPr lang="en-US" dirty="0" smtClean="0"/>
              <a:t>()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558934"/>
              </p:ext>
            </p:extLst>
          </p:nvPr>
        </p:nvGraphicFramePr>
        <p:xfrm>
          <a:off x="419100" y="2230085"/>
          <a:ext cx="5748291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Worksheet" r:id="rId3" imgW="4000500" imgH="981191" progId="Excel.Sheet.12">
                  <p:embed/>
                </p:oleObj>
              </mc:Choice>
              <mc:Fallback>
                <p:oleObj name="Worksheet" r:id="rId3" imgW="4000500" imgH="981191" progId="Excel.Shee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100" y="2230085"/>
                        <a:ext cx="5748291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1981200" y="2763485"/>
            <a:ext cx="4248150" cy="3429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4745" y="1886218"/>
            <a:ext cx="5943600" cy="5953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89" y="3848100"/>
            <a:ext cx="5442872" cy="233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2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38145</TotalTime>
  <Words>491</Words>
  <Application>Microsoft Office PowerPoint</Application>
  <PresentationFormat>On-screen Show (4:3)</PresentationFormat>
  <Paragraphs>66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Worksheet</vt:lpstr>
      <vt:lpstr>Microsoft Excel Worksheet</vt:lpstr>
      <vt:lpstr>Lecture 1: Supplemental materials</vt:lpstr>
      <vt:lpstr>A few things I didn’t mention Monday (but should have):</vt:lpstr>
      <vt:lpstr>Breakpoints:</vt:lpstr>
      <vt:lpstr>Breakpoints:</vt:lpstr>
      <vt:lpstr>numpy.mean()</vt:lpstr>
      <vt:lpstr>How to find row/column means?</vt:lpstr>
      <vt:lpstr>Column mean, use “axis=0”</vt:lpstr>
      <vt:lpstr>Row mean, “axis = 1”</vt:lpstr>
      <vt:lpstr>numpy has a standard deviation function (np.std) that works a lot like np.mean()</vt:lpstr>
      <vt:lpstr>Standard error vs Standard deviation:</vt:lpstr>
      <vt:lpstr>Let’s take an example question:</vt:lpstr>
      <vt:lpstr>Compare bell curve from 169 million people versus bell curve from 500.</vt:lpstr>
      <vt:lpstr>If you repeat experiment over and over with independent subsamples, means will form a second bell curve.</vt:lpstr>
      <vt:lpstr>This new Gaussian’s standard deviation = “standard error” (of the mean)</vt:lpstr>
      <vt:lpstr>           S.D.     versus     S.E.M.</vt:lpstr>
      <vt:lpstr>Bigger sample size N makes narrower Gaussians, and smaller SEM = SD / sqrt(N)</vt:lpstr>
    </vt:vector>
  </TitlesOfParts>
  <Company>Medical 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processing basics</dc:title>
  <dc:creator>TomJhou</dc:creator>
  <cp:lastModifiedBy>Jhou, Thomas</cp:lastModifiedBy>
  <cp:revision>936</cp:revision>
  <dcterms:created xsi:type="dcterms:W3CDTF">2015-08-20T15:54:19Z</dcterms:created>
  <dcterms:modified xsi:type="dcterms:W3CDTF">2021-09-28T14:33:59Z</dcterms:modified>
</cp:coreProperties>
</file>