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19.xml" ContentType="application/vnd.openxmlformats-officedocument.presentationml.slideMaster+xml"/>
  <Override PartName="/ppt/slideMasters/slideMaster18.xml" ContentType="application/vnd.openxmlformats-officedocument.presentationml.slideMaster+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19.xml.rels" ContentType="application/vnd.openxmlformats-package.relationships+xml"/>
  <Override PartName="/ppt/slideMasters/_rels/slideMaster9.xml.rels" ContentType="application/vnd.openxmlformats-package.relationships+xml"/>
  <Override PartName="/ppt/slideMasters/_rels/slideMaster18.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2.xml" ContentType="application/vnd.openxmlformats-officedocument.theme+xml"/>
  <Override PartName="/ppt/theme/theme6.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18.xml" ContentType="application/vnd.openxmlformats-officedocument.theme+xml"/>
  <Override PartName="/ppt/theme/theme2.xml" ContentType="application/vnd.openxmlformats-officedocument.theme+xml"/>
  <Override PartName="/ppt/theme/theme19.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_rels/presentation.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202.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58.xml.rels" ContentType="application/vnd.openxmlformats-package.relationships+xml"/>
  <Override PartName="/ppt/slideLayouts/_rels/slideLayout214.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196.xml.rels" ContentType="application/vnd.openxmlformats-package.relationships+xml"/>
  <Override PartName="/ppt/slideLayouts/_rels/slideLayout204.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59.xml.rels" ContentType="application/vnd.openxmlformats-package.relationships+xml"/>
  <Override PartName="/ppt/slideLayouts/_rels/slideLayout215.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205.xml.rels" ContentType="application/vnd.openxmlformats-package.relationships+xml"/>
  <Override PartName="/ppt/slideLayouts/_rels/slideLayout93.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8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42.xml.rels" ContentType="application/vnd.openxmlformats-package.relationships+xml"/>
  <Override PartName="/ppt/slideLayouts/_rels/slideLayout146.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45.xml.rels" ContentType="application/vnd.openxmlformats-package.relationships+xml"/>
  <Override PartName="/ppt/slideLayouts/_rels/slideLayout201.xml.rels" ContentType="application/vnd.openxmlformats-package.relationships+xml"/>
  <Override PartName="/ppt/slideLayouts/_rels/slideLayout149.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1.xml.rels" ContentType="application/vnd.openxmlformats-package.relationships+xml"/>
  <Override PartName="/ppt/slideLayouts/_rels/slideLayout155.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55.xml.rels" ContentType="application/vnd.openxmlformats-package.relationships+xml"/>
  <Override PartName="/ppt/slideLayouts/_rels/slideLayout159.xml.rels" ContentType="application/vnd.openxmlformats-package.relationships+xml"/>
  <Override PartName="/ppt/slideLayouts/_rels/slideLayout56.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173.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81.xml.rels" ContentType="application/vnd.openxmlformats-package.relationships+xml"/>
  <Override PartName="/ppt/slideLayouts/_rels/slideLayout131.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163.xml.rels" ContentType="application/vnd.openxmlformats-package.relationships+xml"/>
  <Override PartName="/ppt/slideLayouts/_rels/slideLayout6.xml.rels" ContentType="application/vnd.openxmlformats-package.relationships+xml"/>
  <Override PartName="/ppt/slideLayouts/_rels/slideLayout190.xml.rels" ContentType="application/vnd.openxmlformats-package.relationships+xml"/>
  <Override PartName="/ppt/slideLayouts/_rels/slideLayout66.xml.rels" ContentType="application/vnd.openxmlformats-package.relationships+xml"/>
  <Override PartName="/ppt/slideLayouts/_rels/slideLayout211.xml.rels" ContentType="application/vnd.openxmlformats-package.relationships+xml"/>
  <Override PartName="/ppt/slideLayouts/_rels/slideLayout212.xml.rels" ContentType="application/vnd.openxmlformats-package.relationships+xml"/>
  <Override PartName="/ppt/slideLayouts/_rels/slideLayout100.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01.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221.xml.rels" ContentType="application/vnd.openxmlformats-package.relationships+xml"/>
  <Override PartName="/ppt/slideLayouts/_rels/slideLayout21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222.xml.rels" ContentType="application/vnd.openxmlformats-package.relationships+xml"/>
  <Override PartName="/ppt/slideLayouts/_rels/slideLayout218.xml.rels" ContentType="application/vnd.openxmlformats-package.relationships+xml"/>
  <Override PartName="/ppt/slideLayouts/_rels/slideLayout219.xml.rels" ContentType="application/vnd.openxmlformats-package.relationships+xml"/>
  <Override PartName="/ppt/slideLayouts/_rels/slideLayout17.xml.rels" ContentType="application/vnd.openxmlformats-package.relationships+xml"/>
  <Override PartName="/ppt/slideLayouts/_rels/slideLayout121.xml.rels" ContentType="application/vnd.openxmlformats-package.relationships+xml"/>
  <Override PartName="/ppt/slideLayouts/_rels/slideLayout224.xml.rels" ContentType="application/vnd.openxmlformats-package.relationships+xml"/>
  <Override PartName="/ppt/slideLayouts/_rels/slideLayout112.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02.xml.rels" ContentType="application/vnd.openxmlformats-package.relationships+xml"/>
  <Override PartName="/ppt/slideLayouts/_rels/slideLayout105.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210.xml.rels" ContentType="application/vnd.openxmlformats-package.relationships+xml"/>
  <Override PartName="/ppt/slideLayouts/_rels/slideLayout19.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88.xml.rels" ContentType="application/vnd.openxmlformats-package.relationships+xml"/>
  <Override PartName="/ppt/slideLayouts/_rels/slideLayout104.xml.rels" ContentType="application/vnd.openxmlformats-package.relationships+xml"/>
  <Override PartName="/ppt/slideLayouts/_rels/slideLayout111.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223.xml.rels" ContentType="application/vnd.openxmlformats-package.relationships+xml"/>
  <Override PartName="/ppt/slideLayouts/_rels/slideLayout12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2.xml.rels" ContentType="application/vnd.openxmlformats-package.relationships+xml"/>
  <Override PartName="/ppt/slideLayouts/_rels/slideLayout225.xml.rels" ContentType="application/vnd.openxmlformats-package.relationships+xml"/>
  <Override PartName="/ppt/slideLayouts/_rels/slideLayout27.xml.rels" ContentType="application/vnd.openxmlformats-package.relationships+xml"/>
  <Override PartName="/ppt/slideLayouts/_rels/slideLayout2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70.xml.rels" ContentType="application/vnd.openxmlformats-package.relationships+xml"/>
  <Override PartName="/ppt/slideLayouts/_rels/slideLayout174.xml.rels" ContentType="application/vnd.openxmlformats-package.relationships+xml"/>
  <Override PartName="/ppt/slideLayouts/_rels/slideLayout26.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226.xml.rels" ContentType="application/vnd.openxmlformats-package.relationships+xml"/>
  <Override PartName="/ppt/slideLayouts/_rels/slideLayout140.xml.rels" ContentType="application/vnd.openxmlformats-package.relationships+xml"/>
  <Override PartName="/ppt/slideLayouts/_rels/slideLayout189.xml.rels" ContentType="application/vnd.openxmlformats-package.relationships+xml"/>
  <Override PartName="/ppt/slideLayouts/_rels/slideLayout85.xml.rels" ContentType="application/vnd.openxmlformats-package.relationships+xml"/>
  <Override PartName="/ppt/slideLayouts/_rels/slideLayout141.xml.rels" ContentType="application/vnd.openxmlformats-package.relationships+xml"/>
  <Override PartName="/ppt/slideLayouts/_rels/slideLayout227.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228.xml.rels" ContentType="application/vnd.openxmlformats-package.relationships+xml"/>
  <Override PartName="/ppt/slideLayouts/_rels/slideLayout152.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9.xml.rels" ContentType="application/vnd.openxmlformats-package.relationships+xml"/>
  <Override PartName="/ppt/slideLayouts/_rels/slideLayout106.xml.rels" ContentType="application/vnd.openxmlformats-package.relationships+xml"/>
  <Override PartName="/ppt/slideLayouts/_rels/slideLayout97.xml.rels" ContentType="application/vnd.openxmlformats-package.relationships+xml"/>
  <Override PartName="/ppt/slideLayouts/_rels/slideLayout216.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150.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161.xml.rels" ContentType="application/vnd.openxmlformats-package.relationships+xml"/>
  <Override PartName="/ppt/slideLayouts/_rels/slideLayout11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8.xml.rels" ContentType="application/vnd.openxmlformats-package.relationships+xml"/>
  <Override PartName="/ppt/slideLayouts/_rels/slideLayout96.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82.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220.xml.rels" ContentType="application/vnd.openxmlformats-package.relationships+xml"/>
  <Override PartName="/ppt/slideLayouts/_rels/slideLayout168.xml.rels" ContentType="application/vnd.openxmlformats-package.relationships+xml"/>
  <Override PartName="/ppt/slideLayouts/_rels/slideLayout206.xml.rels" ContentType="application/vnd.openxmlformats-package.relationships+xml"/>
  <Override PartName="/ppt/slideLayouts/_rels/slideLayout198.xml.rels" ContentType="application/vnd.openxmlformats-package.relationships+xml"/>
  <Override PartName="/ppt/slideLayouts/_rels/slideLayout94.xml.rels" ContentType="application/vnd.openxmlformats-package.relationships+xml"/>
  <Override PartName="/ppt/slideLayouts/_rels/slideLayout207.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164.xml.rels" ContentType="application/vnd.openxmlformats-package.relationships+xml"/>
  <Override PartName="/ppt/slideLayouts/_rels/slideLayout60.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224.xml" ContentType="application/vnd.openxmlformats-officedocument.presentationml.slideLayout+xml"/>
  <Override PartName="/ppt/slideLayouts/slideLayout78.xml" ContentType="application/vnd.openxmlformats-officedocument.presentationml.slideLayout+xml"/>
  <Override PartName="/ppt/slideLayouts/slideLayout223.xml" ContentType="application/vnd.openxmlformats-officedocument.presentationml.slideLayout+xml"/>
  <Override PartName="/ppt/slideLayouts/slideLayout77.xml" ContentType="application/vnd.openxmlformats-officedocument.presentationml.slideLayout+xml"/>
  <Override PartName="/ppt/slideLayouts/slideLayout222.xml" ContentType="application/vnd.openxmlformats-officedocument.presentationml.slideLayout+xml"/>
  <Override PartName="/ppt/slideLayouts/slideLayout76.xml" ContentType="application/vnd.openxmlformats-officedocument.presentationml.slideLayout+xml"/>
  <Override PartName="/ppt/slideLayouts/slideLayout221.xml" ContentType="application/vnd.openxmlformats-officedocument.presentationml.slideLayout+xml"/>
  <Override PartName="/ppt/slideLayouts/slideLayout75.xml" ContentType="application/vnd.openxmlformats-officedocument.presentationml.slideLayout+xml"/>
  <Override PartName="/ppt/slideLayouts/slideLayout22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214.xml" ContentType="application/vnd.openxmlformats-officedocument.presentationml.slideLayout+xml"/>
  <Override PartName="/ppt/slideLayouts/slideLayout68.xml" ContentType="application/vnd.openxmlformats-officedocument.presentationml.slideLayout+xml"/>
  <Override PartName="/ppt/slideLayouts/slideLayout213.xml" ContentType="application/vnd.openxmlformats-officedocument.presentationml.slideLayout+xml"/>
  <Override PartName="/ppt/slideLayouts/slideLayout67.xml" ContentType="application/vnd.openxmlformats-officedocument.presentationml.slideLayout+xml"/>
  <Override PartName="/ppt/slideLayouts/slideLayout212.xml" ContentType="application/vnd.openxmlformats-officedocument.presentationml.slideLayout+xml"/>
  <Override PartName="/ppt/slideLayouts/slideLayout66.xml" ContentType="application/vnd.openxmlformats-officedocument.presentationml.slideLayout+xml"/>
  <Override PartName="/ppt/slideLayouts/slideLayout211.xml" ContentType="application/vnd.openxmlformats-officedocument.presentationml.slideLayout+xml"/>
  <Override PartName="/ppt/slideLayouts/slideLayout65.xml" ContentType="application/vnd.openxmlformats-officedocument.presentationml.slideLayout+xml"/>
  <Override PartName="/ppt/slideLayouts/slideLayout210.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93.xml" ContentType="application/vnd.openxmlformats-officedocument.presentationml.slideLayout+xml"/>
  <Override PartName="/ppt/slideLayouts/slideLayout25.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19.xml" ContentType="application/vnd.openxmlformats-officedocument.presentationml.slideLayout+xml"/>
  <Override PartName="/ppt/slideLayouts/slideLayout187.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132.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164.xml" ContentType="application/vnd.openxmlformats-officedocument.presentationml.slideLayout+xml"/>
  <Override PartName="/ppt/slideLayouts/slideLayout217.xml" ContentType="application/vnd.openxmlformats-officedocument.presentationml.slideLayout+xml"/>
  <Override PartName="/ppt/slideLayouts/slideLayout206.xml" ContentType="application/vnd.openxmlformats-officedocument.presentationml.slideLayout+xml"/>
  <Override PartName="/ppt/slideLayouts/slideLayout49.xml" ContentType="application/vnd.openxmlformats-officedocument.presentationml.slideLayout+xml"/>
  <Override PartName="/ppt/slideLayouts/slideLayout165.xml" ContentType="application/vnd.openxmlformats-officedocument.presentationml.slideLayout+xml"/>
  <Override PartName="/ppt/slideLayouts/slideLayout218.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33.xml" ContentType="application/vnd.openxmlformats-officedocument.presentationml.slideLayout+xml"/>
  <Override PartName="/ppt/slideLayouts/slideLayout225.xml" ContentType="application/vnd.openxmlformats-officedocument.presentationml.slideLayout+xml"/>
  <Override PartName="/ppt/slideLayouts/slideLayout179.xml" ContentType="application/vnd.openxmlformats-officedocument.presentationml.slideLayout+xml"/>
  <Override PartName="/ppt/slideLayouts/slideLayout134.xml" ContentType="application/vnd.openxmlformats-officedocument.presentationml.slideLayout+xml"/>
  <Override PartName="/ppt/slideLayouts/slideLayout226.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215.xml" ContentType="application/vnd.openxmlformats-officedocument.presentationml.slideLayout+xml"/>
  <Override PartName="/ppt/slideLayouts/slideLayout169.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227.xml" ContentType="application/vnd.openxmlformats-officedocument.presentationml.slideLayout+xml"/>
  <Override PartName="/ppt/slideLayouts/slideLayout163.xml" ContentType="application/vnd.openxmlformats-officedocument.presentationml.slideLayout+xml"/>
  <Override PartName="/ppt/slideLayouts/slideLayout216.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228.xml" ContentType="application/vnd.openxmlformats-officedocument.presentationml.slideLayout+xml"/>
  <Override PartName="/ppt/slideLayouts/slideLayout130.xml" ContentType="application/vnd.openxmlformats-officedocument.presentationml.slideLayout+xml"/>
  <Override PartName="/ppt/slideLayouts/slideLayout207.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205.xml" ContentType="application/vnd.openxmlformats-officedocument.presentationml.slideLayout+xml"/>
  <Override PartName="/ppt/slideLayouts/slideLayout48.xml" ContentType="application/vnd.openxmlformats-officedocument.presentationml.slideLayout+xml"/>
  <Override PartName="/ppt/slideLayouts/slideLayout18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88.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219.xml" ContentType="application/vnd.openxmlformats-officedocument.presentationml.slideLayout+xml"/>
  <Override PartName="/ppt/slideLayouts/slideLayout166.xml" ContentType="application/vnd.openxmlformats-officedocument.presentationml.slideLayout+xml"/>
  <Override PartName="/ppt/slideLayouts/slideLayout131.xml" ContentType="application/vnd.openxmlformats-officedocument.presentationml.slideLayout+xml"/>
  <Override PartName="/ppt/slideLayouts/slideLayout197.xml" ContentType="application/vnd.openxmlformats-officedocument.presentationml.slideLayout+xml"/>
  <Override PartName="/ppt/slideLayouts/slideLayout129.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91.xml" ContentType="application/vnd.openxmlformats-officedocument.presentationml.slideLayout+xml"/>
  <Override PartName="/ppt/slideLayouts/slideLayout23.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8.xml" ContentType="application/vnd.openxmlformats-officedocument.presentationml.slideLayout+xml"/>
  <Override PartName="/ppt/slideLayouts/slideLayout203.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59.xml" ContentType="application/vnd.openxmlformats-officedocument.presentationml.slideLayout+xml"/>
  <Override PartName="/ppt/slideLayouts/slideLayout204.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media/image1.png" ContentType="image/png"/>
  <Override PartName="/ppt/media/image2.jpeg" ContentType="image/jpe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Lst>
  <p:sldSz cx="10080625" cy="7559675"/>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 Id="rId37" Type="http://schemas.openxmlformats.org/officeDocument/2006/relationships/slide" Target="slides/slide17.xml"/><Relationship Id="rId38" Type="http://schemas.openxmlformats.org/officeDocument/2006/relationships/slide" Target="slides/slide18.xml"/><Relationship Id="rId39" Type="http://schemas.openxmlformats.org/officeDocument/2006/relationships/slide" Target="slides/slide19.xml"/><Relationship Id="rId40" Type="http://schemas.openxmlformats.org/officeDocument/2006/relationships/slide" Target="slides/slide20.xml"/><Relationship Id="rId41" Type="http://schemas.openxmlformats.org/officeDocument/2006/relationships/slide" Target="slides/slide21.xml"/><Relationship Id="rId42" Type="http://schemas.openxmlformats.org/officeDocument/2006/relationships/slide" Target="slides/slide22.xml"/><Relationship Id="rId43" Type="http://schemas.openxmlformats.org/officeDocument/2006/relationships/slide" Target="slides/slide23.xml"/><Relationship Id="rId44" Type="http://schemas.openxmlformats.org/officeDocument/2006/relationships/slide" Target="slides/slide24.xml"/><Relationship Id="rId45" Type="http://schemas.openxmlformats.org/officeDocument/2006/relationships/slide" Target="slides/slide25.xml"/><Relationship Id="rId46" Type="http://schemas.openxmlformats.org/officeDocument/2006/relationships/slide" Target="slides/slide26.xml"/><Relationship Id="rId47" Type="http://schemas.openxmlformats.org/officeDocument/2006/relationships/slide" Target="slides/slide27.xml"/><Relationship Id="rId48" Type="http://schemas.openxmlformats.org/officeDocument/2006/relationships/slide" Target="slides/slide28.xml"/><Relationship Id="rId49" Type="http://schemas.openxmlformats.org/officeDocument/2006/relationships/slide" Target="slides/slide29.xml"/><Relationship Id="rId50" Type="http://schemas.openxmlformats.org/officeDocument/2006/relationships/slide" Target="slides/slide30.xml"/><Relationship Id="rId51" Type="http://schemas.openxmlformats.org/officeDocument/2006/relationships/slide" Target="slides/slide31.xml"/><Relationship Id="rId52" Type="http://schemas.openxmlformats.org/officeDocument/2006/relationships/slide" Target="slides/slide32.xml"/><Relationship Id="rId53" Type="http://schemas.openxmlformats.org/officeDocument/2006/relationships/slide" Target="slides/slide33.xml"/><Relationship Id="rId54" Type="http://schemas.openxmlformats.org/officeDocument/2006/relationships/slide" Target="slides/slide34.xml"/><Relationship Id="rId55" Type="http://schemas.openxmlformats.org/officeDocument/2006/relationships/slide" Target="slides/slide35.xml"/><Relationship Id="rId5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321"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327"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9"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3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35"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7"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38"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3"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8"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5"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9"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360"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2"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8"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70"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7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74"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6"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77"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0"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1"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2"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4"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5"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6"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7"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89"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4"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6"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8"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1"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0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1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13"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5"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3"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24"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25"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26"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27"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28"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3"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5"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0"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4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4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48"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5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4"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5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5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2"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63"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65"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66"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2"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4"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6"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7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9"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8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8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90"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3"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9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499"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1"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04"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05"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1"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3"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5"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16"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8"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21"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22"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4"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30"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2"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3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37"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38"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0"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42"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43"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44"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0"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2"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4"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55"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7"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60"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61"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3"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6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65"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6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69"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1"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72"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77"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9"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82"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83"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84"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9"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1"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3"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9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6"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9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2"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0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04"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0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08"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1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1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8"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21"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22"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8"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0"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2"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5"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3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3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4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43"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4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47"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9"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50"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5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5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55"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7"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58"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59"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60"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61"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62"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7"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9"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4"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7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68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82"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8"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9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9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94"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6"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97"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98"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99"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00"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01"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6"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8"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711"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3"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16"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717"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9"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720"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21"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2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25"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7"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28"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2"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3"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5"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6"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7"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8"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9"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40"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6"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0"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3"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2"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18"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0"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8"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0"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2"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4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7"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7"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9"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8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92"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6"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6"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8"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2"/>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1" name="Rectangle 194"/>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35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53"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0" name="Rectangle 233"/>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39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92"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9" name="Rectangle 233"/>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43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31"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8" name="Rectangle 272"/>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46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0"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7" name="Rectangle 272"/>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50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9"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6" name="Rectangle 272"/>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54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48"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Rectangle 311"/>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58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87"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4" name="Rectangle 311"/>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62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26"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3" name="Rectangle 116"/>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66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65"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2" name="Rectangle 311"/>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70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04"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2"/>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4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38"/>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7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Rectangle 38"/>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11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Rectangle 77"/>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15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58"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Rectangle 77"/>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19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97"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4" name="Rectangle 116"/>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23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6"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Rectangle 155"/>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27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75"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Rectangle 155"/>
          <p:cNvSpPr/>
          <p:nvPr/>
        </p:nvSpPr>
        <p:spPr>
          <a:xfrm>
            <a:off x="0" y="288000"/>
            <a:ext cx="495720" cy="1071720"/>
          </a:xfrm>
          <a:prstGeom prst="rect">
            <a:avLst/>
          </a:prstGeom>
          <a:solidFill>
            <a:srgbClr val="ef2929"/>
          </a:solidFill>
          <a:ln w="0">
            <a:noFill/>
          </a:ln>
        </p:spPr>
        <p:style>
          <a:lnRef idx="0"/>
          <a:fillRef idx="0"/>
          <a:effectRef idx="0"/>
          <a:fontRef idx="minor"/>
        </p:style>
      </p:sp>
      <p:sp>
        <p:nvSpPr>
          <p:cNvPr id="31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14"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4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35.xml.rels><?xml version="1.0" encoding="UTF-8"?>
<Relationships xmlns="http://schemas.openxmlformats.org/package/2006/relationships"><Relationship Id="rId1" Type="http://schemas.openxmlformats.org/officeDocument/2006/relationships/hyperlink" Target="https://www.designtechproducts.com/articles/working-fdm-3d-printers" TargetMode="External"/><Relationship Id="rId2" Type="http://schemas.openxmlformats.org/officeDocument/2006/relationships/slideLayout" Target="../slideLayouts/slideLayout20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753480" y="1717200"/>
            <a:ext cx="8847360" cy="1254240"/>
          </a:xfrm>
          <a:prstGeom prst="rect">
            <a:avLst/>
          </a:prstGeom>
          <a:noFill/>
          <a:ln w="0">
            <a:noFill/>
          </a:ln>
        </p:spPr>
        <p:txBody>
          <a:bodyPr lIns="0" rIns="0" tIns="0" bIns="0" anchor="ctr">
            <a:noAutofit/>
          </a:bodyPr>
          <a:p>
            <a:pPr algn="just">
              <a:lnSpc>
                <a:spcPct val="100000"/>
              </a:lnSpc>
              <a:buNone/>
            </a:pPr>
            <a:r>
              <a:rPr b="1" lang="de-DE" sz="3300" spc="-1" strike="noStrike">
                <a:solidFill>
                  <a:srgbClr val="333333"/>
                </a:solidFill>
                <a:latin typeface="Open Sans"/>
                <a:ea typeface="DejaVu Sans"/>
              </a:rPr>
              <a:t>           </a:t>
            </a:r>
            <a:r>
              <a:rPr b="1" lang="de-DE" sz="3300" spc="-1" strike="noStrike">
                <a:solidFill>
                  <a:srgbClr val="333333"/>
                </a:solidFill>
                <a:latin typeface="Open Sans"/>
                <a:ea typeface="DejaVu Sans"/>
              </a:rPr>
              <a:t>AM Technologies: Presentation</a:t>
            </a:r>
            <a:endParaRPr b="0" lang="en-US" sz="3300" spc="-1" strike="noStrike">
              <a:latin typeface="Arial"/>
            </a:endParaRPr>
          </a:p>
        </p:txBody>
      </p:sp>
      <p:sp>
        <p:nvSpPr>
          <p:cNvPr id="742" name=""/>
          <p:cNvSpPr txBox="1"/>
          <p:nvPr/>
        </p:nvSpPr>
        <p:spPr>
          <a:xfrm>
            <a:off x="685800" y="3200400"/>
            <a:ext cx="8458200" cy="430200"/>
          </a:xfrm>
          <a:prstGeom prst="rect">
            <a:avLst/>
          </a:prstGeom>
          <a:noFill/>
          <a:ln w="0">
            <a:noFill/>
          </a:ln>
        </p:spPr>
        <p:txBody>
          <a:bodyPr lIns="90000" rIns="90000" tIns="45000" bIns="45000" anchor="t">
            <a:noAutofit/>
          </a:bodyPr>
          <a:p>
            <a:pPr algn="just">
              <a:buNone/>
            </a:pPr>
            <a:r>
              <a:rPr b="1" lang="en-US" sz="2400" spc="-1" strike="noStrike">
                <a:latin typeface="Arial"/>
              </a:rPr>
              <a:t>                       </a:t>
            </a:r>
            <a:r>
              <a:rPr b="1" lang="en-US" sz="2400" spc="-1" strike="noStrike" u="sng">
                <a:uFillTx/>
                <a:latin typeface="Arial"/>
              </a:rPr>
              <a:t>FUSED DEPOSITION MODELLING</a:t>
            </a:r>
            <a:endParaRPr b="1" lang="en-US" sz="2400" spc="-1" strike="noStrike" u="sng">
              <a:uFillTx/>
              <a:latin typeface="Arial"/>
            </a:endParaRPr>
          </a:p>
        </p:txBody>
      </p:sp>
      <p:sp>
        <p:nvSpPr>
          <p:cNvPr id="743" name=""/>
          <p:cNvSpPr txBox="1"/>
          <p:nvPr/>
        </p:nvSpPr>
        <p:spPr>
          <a:xfrm>
            <a:off x="5715000" y="4800600"/>
            <a:ext cx="4114800" cy="1370160"/>
          </a:xfrm>
          <a:prstGeom prst="rect">
            <a:avLst/>
          </a:prstGeom>
          <a:noFill/>
          <a:ln w="0">
            <a:noFill/>
          </a:ln>
        </p:spPr>
        <p:txBody>
          <a:bodyPr lIns="90000" rIns="90000" tIns="45000" bIns="45000" anchor="t">
            <a:noAutofit/>
          </a:bodyPr>
          <a:p>
            <a:r>
              <a:rPr b="0" lang="en-US" sz="1800" spc="-1" strike="noStrike">
                <a:latin typeface="Arial"/>
              </a:rPr>
              <a:t>SUBMITTED BY</a:t>
            </a:r>
            <a:endParaRPr b="0" lang="en-US" sz="1800" spc="-1" strike="noStrike">
              <a:latin typeface="Arial"/>
            </a:endParaRPr>
          </a:p>
          <a:p>
            <a:endParaRPr b="0" lang="en-US" sz="1800" spc="-1" strike="noStrike">
              <a:latin typeface="Arial"/>
            </a:endParaRPr>
          </a:p>
          <a:p>
            <a:r>
              <a:rPr b="0" lang="en-US" sz="1800" spc="-1" strike="noStrike">
                <a:latin typeface="Arial"/>
              </a:rPr>
              <a:t>TOM JOJO PALAMATTAM</a:t>
            </a:r>
            <a:endParaRPr b="0" lang="en-US" sz="1800" spc="-1" strike="noStrike">
              <a:latin typeface="Arial"/>
            </a:endParaRPr>
          </a:p>
          <a:p>
            <a:endParaRPr b="0" lang="en-US" sz="1800" spc="-1" strike="noStrike">
              <a:latin typeface="Arial"/>
            </a:endParaRPr>
          </a:p>
          <a:p>
            <a:r>
              <a:rPr b="0" lang="en-US" sz="1800" spc="-1" strike="noStrike">
                <a:latin typeface="Arial"/>
              </a:rPr>
              <a:t>MATRICULATION:00821354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MATERIALS USED IN FDM</a:t>
            </a:r>
            <a:endParaRPr b="0" lang="en-US" sz="3300" spc="-1" strike="noStrike">
              <a:latin typeface="Arial"/>
            </a:endParaRPr>
          </a:p>
        </p:txBody>
      </p:sp>
      <p:sp>
        <p:nvSpPr>
          <p:cNvPr id="782" name="PlaceHolder 2"/>
          <p:cNvSpPr>
            <a:spLocks noGrp="1"/>
          </p:cNvSpPr>
          <p:nvPr>
            <p:ph/>
          </p:nvPr>
        </p:nvSpPr>
        <p:spPr>
          <a:xfrm>
            <a:off x="740880" y="1555200"/>
            <a:ext cx="8631720" cy="57600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 Wide Variety of Materials are used in FDM and they can be basically classified into three.</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tarSymbol"/>
              <a:buAutoNum type="arabicParenR"/>
              <a:tabLst>
                <a:tab algn="l" pos="0"/>
              </a:tabLst>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Polymers</a:t>
            </a:r>
            <a:endParaRPr b="0" lang="en-US" sz="1600" spc="-1" strike="noStrike">
              <a:latin typeface="Arial"/>
            </a:endParaRPr>
          </a:p>
          <a:p>
            <a:pPr marL="432000" indent="-324000">
              <a:lnSpc>
                <a:spcPct val="100000"/>
              </a:lnSpc>
              <a:spcBef>
                <a:spcPts val="1001"/>
              </a:spcBef>
              <a:buClr>
                <a:srgbClr val="000000"/>
              </a:buClr>
              <a:buFont typeface="StarSymbol"/>
              <a:buAutoNum type="arabicParenR"/>
              <a:tabLst>
                <a:tab algn="l" pos="0"/>
              </a:tabLst>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Metals</a:t>
            </a:r>
            <a:endParaRPr b="0" lang="en-US" sz="1600" spc="-1" strike="noStrike">
              <a:latin typeface="Arial"/>
            </a:endParaRPr>
          </a:p>
          <a:p>
            <a:pPr marL="432000" indent="-324000">
              <a:lnSpc>
                <a:spcPct val="100000"/>
              </a:lnSpc>
              <a:spcBef>
                <a:spcPts val="1001"/>
              </a:spcBef>
              <a:buClr>
                <a:srgbClr val="000000"/>
              </a:buClr>
              <a:buFont typeface="StarSymbol"/>
              <a:buAutoNum type="arabicParenR"/>
              <a:tabLst>
                <a:tab algn="l" pos="0"/>
              </a:tabLst>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Ceramics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28600" indent="-228600">
              <a:lnSpc>
                <a:spcPct val="100000"/>
              </a:lnSpc>
              <a:spcBef>
                <a:spcPts val="1001"/>
              </a:spcBef>
              <a:buNone/>
              <a:tabLst>
                <a:tab algn="l" pos="0"/>
              </a:tabLst>
            </a:pPr>
            <a:r>
              <a:rPr b="0" lang="en-US" sz="1600" spc="-1" strike="noStrike">
                <a:solidFill>
                  <a:srgbClr val="000000"/>
                </a:solidFill>
                <a:latin typeface="Arial"/>
                <a:ea typeface="DejaVu Sans"/>
              </a:rPr>
              <a:t>1)  </a:t>
            </a:r>
            <a:r>
              <a:rPr b="1" lang="en-US" sz="1600" spc="-1" strike="noStrike">
                <a:solidFill>
                  <a:srgbClr val="000000"/>
                </a:solidFill>
                <a:latin typeface="Arial"/>
                <a:ea typeface="DejaVu Sans"/>
              </a:rPr>
              <a:t>Polymers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polymers are materials that are most commonly malleable and are made of synthetic or semi-synthetic materials. </a:t>
            </a:r>
            <a:endParaRPr b="0" lang="en-US" sz="1600" spc="-1" strike="noStrike">
              <a:latin typeface="Arial"/>
            </a:endParaRPr>
          </a:p>
          <a:p>
            <a:pPr marL="360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Polymers are widely used in Additive manufacturing because of their low cost, ease of manufacture, resistance to fluids, and their versatility.</a:t>
            </a:r>
            <a:endParaRPr b="0" lang="en-US" sz="1600" spc="-1" strike="noStrike">
              <a:latin typeface="Arial"/>
            </a:endParaRPr>
          </a:p>
          <a:p>
            <a:pPr marL="228600" indent="-228600">
              <a:lnSpc>
                <a:spcPct val="100000"/>
              </a:lnSpc>
              <a:spcBef>
                <a:spcPts val="1001"/>
              </a:spcBef>
              <a:buNone/>
              <a:tabLst>
                <a:tab algn="l" pos="0"/>
              </a:tabLst>
            </a:pPr>
            <a:r>
              <a:rPr b="1" lang="en-US" sz="1600" spc="-1" strike="noStrike">
                <a:solidFill>
                  <a:srgbClr val="000000"/>
                </a:solidFill>
                <a:latin typeface="Arial"/>
                <a:ea typeface="Noto Sans CJK SC"/>
              </a:rPr>
              <a:t> </a:t>
            </a:r>
            <a:r>
              <a:rPr b="1" lang="en-US" sz="1600" spc="-1" strike="noStrike">
                <a:solidFill>
                  <a:srgbClr val="000000"/>
                </a:solidFill>
                <a:latin typeface="Arial"/>
                <a:ea typeface="Noto Sans CJK SC"/>
              </a:rPr>
              <a:t>Some popular Polymers used in FDM are</a:t>
            </a:r>
            <a:endParaRPr b="0" lang="en-US" sz="1600" spc="-1" strike="noStrike">
              <a:latin typeface="Arial"/>
            </a:endParaRPr>
          </a:p>
          <a:p>
            <a:pPr marL="216000" indent="-216000">
              <a:lnSpc>
                <a:spcPct val="100000"/>
              </a:lnSpc>
              <a:spcBef>
                <a:spcPts val="1001"/>
              </a:spcBef>
              <a:buClr>
                <a:srgbClr val="000000"/>
              </a:buClr>
              <a:buFont typeface="StarSymbol"/>
              <a:buAutoNum type="alphaLcParenR"/>
              <a:tabLst>
                <a:tab algn="l" pos="0"/>
              </a:tabLst>
            </a:pPr>
            <a:r>
              <a:rPr b="0" lang="en-US" sz="1600" spc="-1" strike="noStrike">
                <a:solidFill>
                  <a:srgbClr val="000000"/>
                </a:solidFill>
                <a:latin typeface="Arial"/>
                <a:ea typeface="Noto Sans CJK SC"/>
              </a:rPr>
              <a:t>ABS:</a:t>
            </a:r>
            <a:endParaRPr b="0" lang="en-US" sz="1600" spc="-1" strike="noStrike">
              <a:latin typeface="Arial"/>
            </a:endParaRPr>
          </a:p>
          <a:p>
            <a:pPr marL="360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Most widely used material in FDM.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MATERIALS USED IN FDM</a:t>
            </a:r>
            <a:endParaRPr b="0" lang="en-US" sz="3300" spc="-1" strike="noStrike">
              <a:latin typeface="Arial"/>
            </a:endParaRPr>
          </a:p>
        </p:txBody>
      </p:sp>
      <p:sp>
        <p:nvSpPr>
          <p:cNvPr id="784" name="PlaceHolder 2"/>
          <p:cNvSpPr>
            <a:spLocks noGrp="1"/>
          </p:cNvSpPr>
          <p:nvPr>
            <p:ph/>
          </p:nvPr>
        </p:nvSpPr>
        <p:spPr>
          <a:xfrm>
            <a:off x="740880" y="1607400"/>
            <a:ext cx="8631720" cy="5250600"/>
          </a:xfrm>
          <a:prstGeom prst="rect">
            <a:avLst/>
          </a:prstGeom>
          <a:noFill/>
          <a:ln w="0">
            <a:noFill/>
          </a:ln>
        </p:spPr>
        <p:txBody>
          <a:bodyPr lIns="0" rIns="0" tIns="0" bIns="0" anchor="t">
            <a:noAutofit/>
          </a:bodyPr>
          <a:p>
            <a:pPr marL="360000" indent="-324000">
              <a:lnSpc>
                <a:spcPct val="100000"/>
              </a:lnSpc>
              <a:spcBef>
                <a:spcPts val="1001"/>
              </a:spcBef>
              <a:buClr>
                <a:srgbClr val="000000"/>
              </a:buClr>
              <a:buFont typeface="Symbol"/>
              <a:buChar char=""/>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The advantages of using ABS include high strength, good flexibility, shock resistance and,  re- usability.</a:t>
            </a:r>
            <a:endParaRPr b="0" lang="en-US" sz="1600" spc="-1" strike="noStrike">
              <a:latin typeface="Arial"/>
            </a:endParaRPr>
          </a:p>
          <a:p>
            <a:pPr marL="360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The major problems of using ABS include non-biodegradable and ABS is known to shrink when in contact with air. </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OpenSymbol"/>
              <a:buAutoNum type="alphaLcParenR" startAt="2"/>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Polylactic Acid (PLA)</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Biodegradable unlike ABS</a:t>
            </a:r>
            <a:endParaRPr b="0" lang="en-US" sz="1600" spc="-1" strike="noStrike">
              <a:latin typeface="Arial"/>
            </a:endParaRPr>
          </a:p>
          <a:p>
            <a:pPr marL="360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Corn starch is used to make this product, which is made from sustainable resources.</a:t>
            </a:r>
            <a:endParaRPr b="0" lang="en-US" sz="1600" spc="-1" strike="noStrike">
              <a:latin typeface="Arial"/>
            </a:endParaRPr>
          </a:p>
          <a:p>
            <a:pPr marL="360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The easiest material to print and prints at a lower temperature in comparison with ABS.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324000">
              <a:lnSpc>
                <a:spcPct val="100000"/>
              </a:lnSpc>
              <a:spcBef>
                <a:spcPts val="1001"/>
              </a:spcBef>
              <a:buClr>
                <a:srgbClr val="000000"/>
              </a:buClr>
              <a:buFont typeface="Symbol"/>
              <a:buAutoNum type="alphaLcParenR" startAt="3"/>
              <a:tabLst>
                <a:tab algn="l" pos="0"/>
              </a:tabLst>
            </a:pPr>
            <a:r>
              <a:rPr b="0" lang="en-US" sz="1600" spc="-1" strike="noStrike">
                <a:solidFill>
                  <a:srgbClr val="000000"/>
                </a:solidFill>
                <a:latin typeface="Arial"/>
                <a:ea typeface="Noto Sans CJK SC"/>
              </a:rPr>
              <a:t>Thermoplastic Elastomer (TPE)</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TPE’s are a blend of rubber and plastic. </a:t>
            </a:r>
            <a:endParaRPr b="0" lang="en-US" sz="1600" spc="-1" strike="noStrike">
              <a:latin typeface="Arial"/>
            </a:endParaRPr>
          </a:p>
          <a:p>
            <a:pPr marL="360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most popular TPE’s are Thermoplastic polyurethane (TPU) and thermoplastic co-polyester (TPC). TPU’s are used when high resistance and durability are a priority and TPC’s are used when temperature resistance is important over other factors.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MATERIALS USED IN FDM</a:t>
            </a:r>
            <a:endParaRPr b="0" lang="en-US" sz="3300" spc="-1" strike="noStrike">
              <a:latin typeface="Arial"/>
            </a:endParaRPr>
          </a:p>
        </p:txBody>
      </p:sp>
      <p:sp>
        <p:nvSpPr>
          <p:cNvPr id="786" name="PlaceHolder 2"/>
          <p:cNvSpPr>
            <a:spLocks noGrp="1"/>
          </p:cNvSpPr>
          <p:nvPr>
            <p:ph/>
          </p:nvPr>
        </p:nvSpPr>
        <p:spPr>
          <a:xfrm>
            <a:off x="720000" y="1828800"/>
            <a:ext cx="8631720" cy="5730840"/>
          </a:xfrm>
          <a:prstGeom prst="rect">
            <a:avLst/>
          </a:prstGeom>
          <a:noFill/>
          <a:ln w="0">
            <a:noFill/>
          </a:ln>
        </p:spPr>
        <p:txBody>
          <a:bodyPr lIns="0" rIns="0" tIns="0" bIns="0" anchor="t">
            <a:noAutofit/>
          </a:bodyPr>
          <a:p>
            <a:pPr marL="432000" indent="-324000">
              <a:lnSpc>
                <a:spcPct val="100000"/>
              </a:lnSpc>
              <a:spcBef>
                <a:spcPts val="1001"/>
              </a:spcBef>
              <a:buClr>
                <a:srgbClr val="000000"/>
              </a:buClr>
              <a:buFont typeface="StarSymbol"/>
              <a:buAutoNum type="arabicParenR" startAt="2"/>
            </a:pPr>
            <a:r>
              <a:rPr b="1" lang="en-US" sz="1600" spc="-1" strike="noStrike">
                <a:solidFill>
                  <a:srgbClr val="000000"/>
                </a:solidFill>
                <a:latin typeface="Arial"/>
                <a:ea typeface="Noto Sans CJK SC"/>
              </a:rPr>
              <a:t> </a:t>
            </a:r>
            <a:r>
              <a:rPr b="1" lang="en-US" sz="1600" spc="-1" strike="noStrike">
                <a:solidFill>
                  <a:srgbClr val="000000"/>
                </a:solidFill>
                <a:latin typeface="Arial"/>
                <a:ea typeface="Noto Sans CJK SC"/>
              </a:rPr>
              <a:t>Metals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324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Like Polymers Metals are a popular category of 3D printing materials.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324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Metals are mostly used in Selective Laser Melting (SLM) and Direct Metal Laser Sintering (DMLS) and are not widely used in FDM.</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324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3D printed metal parts have good mechanical and thermal properties. </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OpenSymbol"/>
              <a:buAutoNum type="arabicParenR" startAt="3"/>
              <a:tabLst>
                <a:tab algn="l" pos="0"/>
              </a:tabLst>
            </a:pPr>
            <a:r>
              <a:rPr b="1" lang="en-US" sz="1600" spc="-1" strike="noStrike">
                <a:solidFill>
                  <a:srgbClr val="000000"/>
                </a:solidFill>
                <a:latin typeface="Arial"/>
                <a:ea typeface="Noto Sans CJK SC"/>
              </a:rPr>
              <a:t> </a:t>
            </a:r>
            <a:r>
              <a:rPr b="1" lang="en-US" sz="1600" spc="-1" strike="noStrike">
                <a:solidFill>
                  <a:srgbClr val="000000"/>
                </a:solidFill>
                <a:latin typeface="Arial"/>
                <a:ea typeface="Noto Sans CJK SC"/>
              </a:rPr>
              <a:t>Ceramics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324000" algn="just">
              <a:lnSpc>
                <a:spcPct val="15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major characteristics of ceramic material include high mechanical strength, hardness, and acceptable properties in thermal, electrical, magnetical, and optical fields.</a:t>
            </a:r>
            <a:endParaRPr b="0" lang="en-US" sz="1600" spc="-1" strike="noStrike">
              <a:latin typeface="Arial"/>
            </a:endParaRPr>
          </a:p>
          <a:p>
            <a:pPr marL="360000" indent="-324000" algn="just">
              <a:lnSpc>
                <a:spcPct val="15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Additive manufacturing enables complex geometries of ceramic structures possible which was previously impossible in traditional methods.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MATERIALS USED IN FDM</a:t>
            </a:r>
            <a:endParaRPr b="0" lang="en-US" sz="3300" spc="-1" strike="noStrike">
              <a:latin typeface="Arial"/>
            </a:endParaRPr>
          </a:p>
        </p:txBody>
      </p:sp>
      <p:sp>
        <p:nvSpPr>
          <p:cNvPr id="788"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r>
              <a:rPr b="1" lang="en-US" sz="1600" spc="-1" strike="noStrike">
                <a:solidFill>
                  <a:srgbClr val="000000"/>
                </a:solidFill>
                <a:latin typeface="Arial"/>
                <a:ea typeface="Noto Sans CJK SC"/>
              </a:rPr>
              <a:t>Some commonly used Ceramics in FDM are</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tarSymbol"/>
              <a:buAutoNum type="alphaLcParenR"/>
              <a:tabLst>
                <a:tab algn="l" pos="0"/>
              </a:tabLst>
            </a:pPr>
            <a:r>
              <a:rPr b="0" lang="en-US" sz="1600" spc="-1" strike="noStrike">
                <a:solidFill>
                  <a:srgbClr val="000000"/>
                </a:solidFill>
                <a:latin typeface="Arial"/>
                <a:ea typeface="Noto Sans CJK SC"/>
              </a:rPr>
              <a:t>Alumina</a:t>
            </a:r>
            <a:endParaRPr b="0" lang="en-US" sz="1600" spc="-1" strike="noStrike">
              <a:latin typeface="Arial"/>
            </a:endParaRPr>
          </a:p>
          <a:p>
            <a:pPr marL="360000" indent="-228600">
              <a:lnSpc>
                <a:spcPct val="100000"/>
              </a:lnSpc>
              <a:spcBef>
                <a:spcPts val="1001"/>
              </a:spcBef>
              <a:buNone/>
              <a:tabLst>
                <a:tab algn="l" pos="0"/>
              </a:tabLst>
            </a:pPr>
            <a:endParaRPr b="0" lang="en-US" sz="1600" spc="-1" strike="noStrike">
              <a:latin typeface="Arial"/>
            </a:endParaRPr>
          </a:p>
          <a:p>
            <a:pPr marL="360000" indent="-324000" algn="just">
              <a:lnSpc>
                <a:spcPct val="150000"/>
              </a:lnSpc>
              <a:spcBef>
                <a:spcPts val="1001"/>
              </a:spcBef>
              <a:buClr>
                <a:srgbClr val="000000"/>
              </a:buClr>
              <a:buSzPct val="45000"/>
              <a:buFont typeface="Wingdings" charset="2"/>
              <a:buChar char=""/>
              <a:tabLst>
                <a:tab algn="l" pos="0"/>
              </a:tabLst>
            </a:pPr>
            <a:r>
              <a:rPr b="0" lang="en-US" sz="1600" spc="-1" strike="noStrike">
                <a:solidFill>
                  <a:srgbClr val="0e101a"/>
                </a:solidFill>
                <a:latin typeface="Liberation Sans;Arial"/>
                <a:ea typeface="Noto Sans CJK SC"/>
              </a:rPr>
              <a:t>Alumina is usually found in powder form and is an oxide ceramic. </a:t>
            </a:r>
            <a:endParaRPr b="0" lang="en-US" sz="1600" spc="-1" strike="noStrike">
              <a:latin typeface="Arial"/>
            </a:endParaRPr>
          </a:p>
          <a:p>
            <a:pPr marL="360000" indent="-324000" algn="just">
              <a:lnSpc>
                <a:spcPct val="150000"/>
              </a:lnSpc>
              <a:spcBef>
                <a:spcPts val="1001"/>
              </a:spcBef>
              <a:buClr>
                <a:srgbClr val="000000"/>
              </a:buClr>
              <a:buSzPct val="45000"/>
              <a:buFont typeface="Wingdings" charset="2"/>
              <a:buChar char=""/>
              <a:tabLst>
                <a:tab algn="l" pos="0"/>
              </a:tabLst>
            </a:pPr>
            <a:r>
              <a:rPr b="0" lang="en-US" sz="1600" spc="-1" strike="noStrike">
                <a:solidFill>
                  <a:srgbClr val="0e101a"/>
                </a:solidFill>
                <a:latin typeface="Liberation Sans;Arial"/>
                <a:ea typeface="Noto Sans CJK SC"/>
              </a:rPr>
              <a:t>The optimum conditions in which alumina is made are with 5 mm/s to 6 mm/s with plaster of Paris (POP) as the best option as a substrate because of better adherence </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16000" indent="-216000">
              <a:lnSpc>
                <a:spcPct val="100000"/>
              </a:lnSpc>
              <a:spcBef>
                <a:spcPts val="1001"/>
              </a:spcBef>
              <a:buClr>
                <a:srgbClr val="000000"/>
              </a:buClr>
              <a:buFont typeface="Wingdings" charset="2"/>
              <a:buAutoNum type="alphaLcParenR" startAt="2"/>
              <a:tabLst>
                <a:tab algn="l" pos="0"/>
              </a:tabLst>
            </a:pPr>
            <a:r>
              <a:rPr b="0" lang="en-US" sz="1600" spc="-1" strike="noStrike">
                <a:solidFill>
                  <a:srgbClr val="0e101a"/>
                </a:solidFill>
                <a:latin typeface="Arial"/>
                <a:ea typeface="Noto Sans CJK SC"/>
              </a:rPr>
              <a:t> </a:t>
            </a:r>
            <a:r>
              <a:rPr b="0" lang="en-US" sz="1600" spc="-1" strike="noStrike">
                <a:solidFill>
                  <a:srgbClr val="0e101a"/>
                </a:solidFill>
                <a:latin typeface="Arial"/>
                <a:ea typeface="Noto Sans CJK SC"/>
              </a:rPr>
              <a:t>Silica</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gn="just">
              <a:lnSpc>
                <a:spcPct val="150000"/>
              </a:lnSpc>
              <a:spcBef>
                <a:spcPts val="1001"/>
              </a:spcBef>
              <a:buClr>
                <a:srgbClr val="000000"/>
              </a:buClr>
              <a:buSzPct val="45000"/>
              <a:buFont typeface="Wingdings" charset="2"/>
              <a:buChar char=""/>
              <a:tabLst>
                <a:tab algn="l" pos="0"/>
              </a:tabLst>
            </a:pPr>
            <a:r>
              <a:rPr b="0" lang="en-US" sz="1600" spc="-1" strike="noStrike">
                <a:solidFill>
                  <a:srgbClr val="0e101a"/>
                </a:solidFill>
                <a:latin typeface="Liberation Sans;Arial"/>
                <a:ea typeface="Noto Sans CJK SC"/>
              </a:rPr>
              <a:t>Silica is an abundant material on the earth’s surface especially in combination with other oxides such as alumina. </a:t>
            </a:r>
            <a:endParaRPr b="0" lang="en-US" sz="1600" spc="-1" strike="noStrike">
              <a:latin typeface="Arial"/>
            </a:endParaRPr>
          </a:p>
          <a:p>
            <a:pPr marL="432000" indent="-324000" algn="just">
              <a:lnSpc>
                <a:spcPct val="150000"/>
              </a:lnSpc>
              <a:spcBef>
                <a:spcPts val="1001"/>
              </a:spcBef>
              <a:buClr>
                <a:srgbClr val="000000"/>
              </a:buClr>
              <a:buSzPct val="45000"/>
              <a:buFont typeface="Wingdings" charset="2"/>
              <a:buChar char=""/>
              <a:tabLst>
                <a:tab algn="l" pos="0"/>
              </a:tabLst>
            </a:pPr>
            <a:r>
              <a:rPr b="0" lang="en-US" sz="1600" spc="-1" strike="noStrike">
                <a:solidFill>
                  <a:srgbClr val="0e101a"/>
                </a:solidFill>
                <a:latin typeface="Liberation Sans;Arial"/>
                <a:ea typeface="Noto Sans CJK SC"/>
              </a:rPr>
              <a:t> </a:t>
            </a:r>
            <a:r>
              <a:rPr b="0" lang="en-US" sz="1600" spc="-1" strike="noStrike">
                <a:solidFill>
                  <a:srgbClr val="0e101a"/>
                </a:solidFill>
                <a:latin typeface="Liberation Sans;Arial"/>
                <a:ea typeface="Noto Sans CJK SC"/>
              </a:rPr>
              <a:t>The 3d-printed parts of silica are found to be of high quality.</a:t>
            </a:r>
            <a:endParaRPr b="0" lang="en-US" sz="1600" spc="-1" strike="noStrike">
              <a:latin typeface="Arial"/>
            </a:endParaRPr>
          </a:p>
          <a:p>
            <a:pPr marL="228600" indent="-228600" algn="just">
              <a:lnSpc>
                <a:spcPct val="150000"/>
              </a:lnSpc>
              <a:spcBef>
                <a:spcPts val="1001"/>
              </a:spcBef>
              <a:buNone/>
              <a:tabLst>
                <a:tab algn="l" pos="0"/>
              </a:tabLst>
            </a:pPr>
            <a:endParaRPr b="0" lang="en-US" sz="1600" spc="-1" strike="noStrike">
              <a:latin typeface="Arial"/>
            </a:endParaRPr>
          </a:p>
          <a:p>
            <a:pPr marL="432000" indent="-324000" algn="just">
              <a:lnSpc>
                <a:spcPct val="150000"/>
              </a:lnSpc>
              <a:spcBef>
                <a:spcPts val="1001"/>
              </a:spcBef>
              <a:buClr>
                <a:srgbClr val="000000"/>
              </a:buClr>
              <a:buFont typeface="StarSymbol"/>
              <a:buAutoNum type="alphaLcParenR" startAt="3"/>
              <a:tabLst>
                <a:tab algn="l" pos="0"/>
              </a:tabLst>
            </a:pPr>
            <a:r>
              <a:rPr b="0" lang="en-US" sz="1600" spc="-1" strike="noStrike">
                <a:solidFill>
                  <a:srgbClr val="0e101a"/>
                </a:solidFill>
                <a:latin typeface="Liberation Sans;Arial"/>
                <a:ea typeface="Noto Sans CJK SC"/>
              </a:rPr>
              <a:t>Titanium Dioxide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subTitle"/>
          </p:nvPr>
        </p:nvSpPr>
        <p:spPr>
          <a:xfrm>
            <a:off x="504000" y="301320"/>
            <a:ext cx="9070560" cy="584892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a:ea typeface="DejaVu Sans"/>
              </a:rPr>
              <a:t>Elaborate the mechanical behavior of a printed part with this kind of technology·</a:t>
            </a:r>
            <a:endParaRPr b="0" lang="en-US" sz="2000" spc="-1" strike="noStrike">
              <a:latin typeface="Arial"/>
            </a:endParaRPr>
          </a:p>
          <a:p>
            <a:pPr>
              <a:lnSpc>
                <a:spcPct val="90000"/>
              </a:lnSpc>
              <a:spcBef>
                <a:spcPts val="1001"/>
              </a:spcBef>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MECHANICAL PROPERTIES OF FDM PRINTED PARTS</a:t>
            </a:r>
            <a:endParaRPr b="0" lang="en-US" sz="3300" spc="-1" strike="noStrike">
              <a:latin typeface="Arial"/>
            </a:endParaRPr>
          </a:p>
        </p:txBody>
      </p:sp>
      <p:sp>
        <p:nvSpPr>
          <p:cNvPr id="791" name="PlaceHolder 2"/>
          <p:cNvSpPr>
            <a:spLocks noGrp="1"/>
          </p:cNvSpPr>
          <p:nvPr>
            <p:ph/>
          </p:nvPr>
        </p:nvSpPr>
        <p:spPr>
          <a:xfrm>
            <a:off x="720000" y="1603800"/>
            <a:ext cx="8631720" cy="5250600"/>
          </a:xfrm>
          <a:prstGeom prst="rect">
            <a:avLst/>
          </a:prstGeom>
          <a:noFill/>
          <a:ln w="0">
            <a:noFill/>
          </a:ln>
        </p:spPr>
        <p:txBody>
          <a:bodyPr lIns="0" rIns="0" tIns="0" bIns="0" anchor="t">
            <a:noAutofit/>
          </a:bodyPr>
          <a:p>
            <a:pPr marL="228600" indent="-228600">
              <a:lnSpc>
                <a:spcPct val="100000"/>
              </a:lnSpc>
              <a:spcBef>
                <a:spcPts val="1417"/>
              </a:spcBef>
              <a:buNone/>
              <a:tabLst>
                <a:tab algn="l" pos="0"/>
              </a:tabLst>
            </a:pP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The tensile strength of FDM created parts is comparable to the injection-molding method.</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The brittleness of FDM printed parts are relatively higher when compared to parts made from the injection-molding method.</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The Youngs modulus can be 13-15% less than the molded specimen.</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For obtaining the best mechanical properties, an orientation of 90 degree is recommended.</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Although the bending stress of the FDM printed part was comparable with the molded part, the bending stiffness was reduced by 40%. </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The surface finish of FDM printed models is considered poor when compared to other RP processes.</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Complex shapes are difficult to print with FDM.</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The parts made from FDM are found to be anisotropic.</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The anisotropic nature of the build part means raster direction determines strength of a local area of the part.</a:t>
            </a: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MECHANICAL PROPERTIES OF FDM PRINTED PARTS</a:t>
            </a:r>
            <a:endParaRPr b="0" lang="en-US" sz="3300" spc="-1" strike="noStrike">
              <a:latin typeface="Arial"/>
            </a:endParaRPr>
          </a:p>
        </p:txBody>
      </p:sp>
      <p:sp>
        <p:nvSpPr>
          <p:cNvPr id="793"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r>
              <a:rPr b="1" lang="en-US" sz="1600" spc="-1" strike="noStrike">
                <a:solidFill>
                  <a:srgbClr val="000000"/>
                </a:solidFill>
                <a:latin typeface="Arial"/>
                <a:ea typeface="Noto Sans CJK SC"/>
              </a:rPr>
              <a:t>Optimizing process variables to improve mechanical properties.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Appropriate thermal treatment parameters have a positive impact on tensile and interlaminar properties.</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Using curved layers in FDM provide good fiber continuity.</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Temperature gradient which leads to better diffusion increases with the number of layers, but distortion within layers will also increase.</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Algorithms such as MOD can minimize the need for support structures which is known to degrade the surface finish.</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Post-process treatment is applied to objects manufactured with FDM to increase the surface finish and dimensional accuracy.</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With the addition of Acrylonitrile butadiene styrene (ABS) nanocomposites with organic modiﬁed montmorillonite (OMMT) content, both tensile strength and elastic modulus improved significantly.</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MECHANICAL PROPERTIES OF FDM PRINTED PARTS</a:t>
            </a:r>
            <a:endParaRPr b="0" lang="en-US" sz="3300" spc="-1" strike="noStrike">
              <a:latin typeface="Arial"/>
            </a:endParaRPr>
          </a:p>
        </p:txBody>
      </p:sp>
      <p:sp>
        <p:nvSpPr>
          <p:cNvPr id="795"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r>
              <a:rPr b="1" lang="en-US" sz="1600" spc="-1" strike="noStrike">
                <a:solidFill>
                  <a:srgbClr val="000000"/>
                </a:solidFill>
                <a:latin typeface="Arial"/>
                <a:ea typeface="Noto Sans CJK SC"/>
              </a:rPr>
              <a:t>Optimizing process variables to improve mechanical properties.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Reducing air gap delivers better diffusion of layers but also reduces heat transfer.</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The width of the raster and slice height has a positive impact on surface roughness.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The surface roughness is the major problem with FDM and this is caused by staircase </a:t>
            </a:r>
            <a:r>
              <a:rPr b="0" lang="en-US" sz="1600" spc="-1" strike="noStrike">
                <a:solidFill>
                  <a:srgbClr val="000000"/>
                </a:solidFill>
                <a:latin typeface="Arial"/>
                <a:ea typeface="Noto Sans CJK SC"/>
              </a:rPr>
              <a:t>effect.</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A semi-empirical surface roughness assessment model has been provided and tested. </a:t>
            </a:r>
            <a:r>
              <a:rPr b="0" lang="en-US" sz="1600" spc="-1" strike="noStrike">
                <a:solidFill>
                  <a:srgbClr val="000000"/>
                </a:solidFill>
                <a:latin typeface="Arial"/>
                <a:ea typeface="Noto Sans CJK SC"/>
              </a:rPr>
              <a:t>This is performed through the use of hot cutter machining, a simple material removal </a:t>
            </a:r>
            <a:r>
              <a:rPr b="0" lang="en-US" sz="1600" spc="-1" strike="noStrike">
                <a:solidFill>
                  <a:srgbClr val="000000"/>
                </a:solidFill>
                <a:latin typeface="Arial"/>
                <a:ea typeface="Noto Sans CJK SC"/>
              </a:rPr>
              <a:t>process (HCM).</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PlaceHolder 1"/>
          <p:cNvSpPr>
            <a:spLocks noGrp="1"/>
          </p:cNvSpPr>
          <p:nvPr>
            <p:ph type="subTitle"/>
          </p:nvPr>
        </p:nvSpPr>
        <p:spPr>
          <a:xfrm>
            <a:off x="504000" y="301320"/>
            <a:ext cx="9070560" cy="584892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a:ea typeface="DejaVu Sans"/>
              </a:rPr>
              <a:t>Where is this technology used so far, where can you see this technique in the future?·</a:t>
            </a:r>
            <a:endParaRPr b="0" lang="en-US" sz="2000" spc="-1" strike="noStrike">
              <a:latin typeface="Arial"/>
            </a:endParaRPr>
          </a:p>
          <a:p>
            <a:pPr>
              <a:lnSpc>
                <a:spcPct val="90000"/>
              </a:lnSpc>
              <a:spcBef>
                <a:spcPts val="1001"/>
              </a:spcBef>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AREAS OF APPLICATION</a:t>
            </a:r>
            <a:endParaRPr b="0" lang="en-US" sz="3300" spc="-1" strike="noStrike">
              <a:latin typeface="Arial"/>
            </a:endParaRPr>
          </a:p>
        </p:txBody>
      </p:sp>
      <p:sp>
        <p:nvSpPr>
          <p:cNvPr id="798"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16000" indent="-216000">
              <a:lnSpc>
                <a:spcPct val="100000"/>
              </a:lnSpc>
              <a:spcBef>
                <a:spcPts val="1001"/>
              </a:spcBef>
              <a:buClr>
                <a:srgbClr val="000000"/>
              </a:buClr>
              <a:buSzPct val="45000"/>
              <a:buFont typeface="Wingdings" charset="2"/>
              <a:buChar char=""/>
            </a:pPr>
            <a:r>
              <a:rPr b="0" lang="en-US" sz="1600" spc="-1" strike="noStrike">
                <a:solidFill>
                  <a:srgbClr val="000000"/>
                </a:solidFill>
                <a:latin typeface="Arial"/>
                <a:ea typeface="Noto Sans CJK SC"/>
              </a:rPr>
              <a:t>In recent years, FDM has seen broad use in industrial applications ranging from medicine to </a:t>
            </a:r>
            <a:r>
              <a:rPr b="0" lang="en-US" sz="1600" spc="-1" strike="noStrike">
                <a:solidFill>
                  <a:srgbClr val="000000"/>
                </a:solidFill>
                <a:latin typeface="Arial"/>
                <a:ea typeface="Noto Sans CJK SC"/>
              </a:rPr>
              <a:t>the automobile industry.</a:t>
            </a:r>
            <a:endParaRPr b="0" lang="en-US" sz="1600" spc="-1" strike="noStrike">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fields in which FDM thrives include aerospace, medicine, automotive, motorsports, etc.</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16000" indent="-216000">
              <a:lnSpc>
                <a:spcPct val="100000"/>
              </a:lnSpc>
              <a:spcBef>
                <a:spcPts val="1001"/>
              </a:spcBef>
              <a:buClr>
                <a:srgbClr val="000000"/>
              </a:buClr>
              <a:buFont typeface="StarSymbol"/>
              <a:buAutoNum type="arabicParenR"/>
              <a:tabLst>
                <a:tab algn="l" pos="0"/>
              </a:tabLst>
            </a:pPr>
            <a:r>
              <a:rPr b="1" lang="en-US" sz="1600" spc="-1" strike="noStrike">
                <a:solidFill>
                  <a:srgbClr val="000000"/>
                </a:solidFill>
                <a:latin typeface="Arial"/>
                <a:ea typeface="Noto Sans CJK SC"/>
              </a:rPr>
              <a:t>Medicine </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FDM is widely deployed in the production of medical models.</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FDM has been used in designing tissues, customized prostheses, etc for medical </a:t>
            </a:r>
            <a:r>
              <a:rPr b="0" lang="en-US" sz="1600" spc="-1" strike="noStrike">
                <a:solidFill>
                  <a:srgbClr val="000000"/>
                </a:solidFill>
                <a:latin typeface="Arial"/>
                <a:ea typeface="Noto Sans CJK SC"/>
              </a:rPr>
              <a:t>applications.</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The fit of the prostheses can be tailored accurately to individual patients with the help of </a:t>
            </a:r>
            <a:r>
              <a:rPr b="0" lang="en-US" sz="1600" spc="-1" strike="noStrike">
                <a:solidFill>
                  <a:srgbClr val="000000"/>
                </a:solidFill>
                <a:latin typeface="Arial"/>
                <a:ea typeface="Noto Sans CJK SC"/>
              </a:rPr>
              <a:t>FDM. </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Various body parts such as hip joints, knee caps, spinal implants have been made using </a:t>
            </a:r>
            <a:r>
              <a:rPr b="0" lang="en-US" sz="1600" spc="-1" strike="noStrike">
                <a:solidFill>
                  <a:srgbClr val="000000"/>
                </a:solidFill>
                <a:latin typeface="Arial"/>
                <a:ea typeface="Noto Sans CJK SC"/>
              </a:rPr>
              <a:t>FDM.</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The required implants are first identified through a CT or MRI scan which is followed by </a:t>
            </a:r>
            <a:r>
              <a:rPr b="0" lang="en-US" sz="1600" spc="-1" strike="noStrike">
                <a:solidFill>
                  <a:srgbClr val="000000"/>
                </a:solidFill>
                <a:latin typeface="Arial"/>
                <a:ea typeface="Noto Sans CJK SC"/>
              </a:rPr>
              <a:t>creating a 3D model and then finally printing it through the FDM process.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504000" y="301320"/>
            <a:ext cx="9070560" cy="1260360"/>
          </a:xfrm>
          <a:prstGeom prst="rect">
            <a:avLst/>
          </a:prstGeom>
          <a:noFill/>
          <a:ln w="0">
            <a:noFill/>
          </a:ln>
        </p:spPr>
        <p:txBody>
          <a:bodyPr lIns="0" rIns="0" tIns="0" bIns="0" anchor="ctr">
            <a:noAutofit/>
          </a:bodyPr>
          <a:p>
            <a:pPr>
              <a:lnSpc>
                <a:spcPct val="90000"/>
              </a:lnSpc>
              <a:buNone/>
            </a:pPr>
            <a:r>
              <a:rPr b="0" lang="en-US" sz="3300" spc="-1" strike="noStrike">
                <a:solidFill>
                  <a:srgbClr val="000000"/>
                </a:solidFill>
                <a:latin typeface="Arial"/>
                <a:ea typeface="DejaVu Sans"/>
              </a:rPr>
              <a:t>  </a:t>
            </a:r>
            <a:r>
              <a:rPr b="0" lang="en-US" sz="3300" spc="-1" strike="noStrike">
                <a:solidFill>
                  <a:srgbClr val="000000"/>
                </a:solidFill>
                <a:latin typeface="Arial"/>
                <a:ea typeface="DejaVu Sans"/>
              </a:rPr>
              <a:t>Table of Contents:</a:t>
            </a:r>
            <a:endParaRPr b="0" lang="en-US" sz="3300" spc="-1" strike="noStrike">
              <a:latin typeface="Arial"/>
            </a:endParaRPr>
          </a:p>
        </p:txBody>
      </p:sp>
      <p:sp>
        <p:nvSpPr>
          <p:cNvPr id="745" name="PlaceHolder 2"/>
          <p:cNvSpPr>
            <a:spLocks noGrp="1"/>
          </p:cNvSpPr>
          <p:nvPr>
            <p:ph type="subTitle"/>
          </p:nvPr>
        </p:nvSpPr>
        <p:spPr>
          <a:xfrm>
            <a:off x="504000" y="1768680"/>
            <a:ext cx="9070560" cy="5212440"/>
          </a:xfrm>
          <a:prstGeom prst="rect">
            <a:avLst/>
          </a:prstGeom>
          <a:noFill/>
          <a:ln w="0">
            <a:noFill/>
          </a:ln>
        </p:spPr>
        <p:txBody>
          <a:bodyPr lIns="0" rIns="0" tIns="0" bIns="0" anchor="ctr">
            <a:noAutofit/>
          </a:bodyPr>
          <a:p>
            <a:pPr marL="343080" indent="-343080">
              <a:lnSpc>
                <a:spcPct val="90000"/>
              </a:lnSpc>
              <a:spcBef>
                <a:spcPts val="1001"/>
              </a:spcBef>
              <a:buClr>
                <a:srgbClr val="000000"/>
              </a:buClr>
              <a:buFont typeface="Arial"/>
              <a:buAutoNum type="arabicParenR"/>
            </a:pPr>
            <a:r>
              <a:rPr b="0" lang="en-US" sz="1600" spc="-1" strike="noStrike">
                <a:solidFill>
                  <a:srgbClr val="000000"/>
                </a:solidFill>
                <a:latin typeface="Arial"/>
                <a:ea typeface="DejaVu Sans"/>
              </a:rPr>
              <a:t>Introduction.</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Arial"/>
                <a:ea typeface="DejaVu Sans"/>
              </a:rPr>
              <a:t>2) The Working of FDM Printer.</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Arial"/>
                <a:ea typeface="DejaVu Sans"/>
              </a:rPr>
              <a:t>3) Materials used in FDM.</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Arial"/>
                <a:ea typeface="DejaVu Sans"/>
              </a:rPr>
              <a:t>4)  Mechanical Properties of FDM Printed Parts.</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Arial"/>
                <a:ea typeface="DejaVu Sans"/>
              </a:rPr>
              <a:t>5) Areas of Application.</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Arial"/>
                <a:ea typeface="DejaVu Sans"/>
              </a:rPr>
              <a:t>6) Discussion.</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Arial"/>
                <a:ea typeface="DejaVu Sans"/>
              </a:rPr>
              <a:t>7) Questions and Answers (Q &amp; A).</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Arial"/>
                <a:ea typeface="DejaVu Sans"/>
              </a:rPr>
              <a:t>8) References.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AREAS OF APPLICATION</a:t>
            </a:r>
            <a:endParaRPr b="0" lang="en-US" sz="3300" spc="-1" strike="noStrike">
              <a:latin typeface="Arial"/>
            </a:endParaRPr>
          </a:p>
        </p:txBody>
      </p:sp>
      <p:sp>
        <p:nvSpPr>
          <p:cNvPr id="800"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endParaRPr b="0" lang="en-US" sz="3200" spc="-1" strike="noStrike">
              <a:latin typeface="Arial"/>
            </a:endParaRPr>
          </a:p>
          <a:p>
            <a:pPr marL="228600" indent="-228600">
              <a:lnSpc>
                <a:spcPct val="100000"/>
              </a:lnSpc>
              <a:spcBef>
                <a:spcPts val="1001"/>
              </a:spcBef>
              <a:buNone/>
              <a:tabLst>
                <a:tab algn="l" pos="0"/>
              </a:tabLst>
            </a:pPr>
            <a:endParaRPr b="0" lang="en-US" sz="3200" spc="-1" strike="noStrike">
              <a:latin typeface="Arial"/>
            </a:endParaRPr>
          </a:p>
          <a:p>
            <a:pPr marL="228600" indent="-228600">
              <a:lnSpc>
                <a:spcPct val="100000"/>
              </a:lnSpc>
              <a:spcBef>
                <a:spcPts val="1001"/>
              </a:spcBef>
              <a:buNone/>
              <a:tabLst>
                <a:tab algn="l" pos="0"/>
              </a:tabLst>
            </a:pPr>
            <a:endParaRPr b="0" lang="en-US" sz="3200" spc="-1" strike="noStrike">
              <a:latin typeface="Arial"/>
            </a:endParaRPr>
          </a:p>
          <a:p>
            <a:pPr marL="228600" indent="-228600">
              <a:lnSpc>
                <a:spcPct val="100000"/>
              </a:lnSpc>
              <a:spcBef>
                <a:spcPts val="1001"/>
              </a:spcBef>
              <a:buNone/>
              <a:tabLst>
                <a:tab algn="l" pos="0"/>
              </a:tabLst>
            </a:pPr>
            <a:endParaRPr b="0" lang="en-US" sz="3200" spc="-1" strike="noStrike">
              <a:latin typeface="Arial"/>
            </a:endParaRPr>
          </a:p>
          <a:p>
            <a:pPr marL="216000" indent="-216000">
              <a:lnSpc>
                <a:spcPct val="100000"/>
              </a:lnSpc>
              <a:spcBef>
                <a:spcPts val="1001"/>
              </a:spcBef>
              <a:buClr>
                <a:srgbClr val="000000"/>
              </a:buClr>
              <a:buFont typeface="StarSymbol"/>
              <a:buAutoNum type="arabicParenR" startAt="2"/>
              <a:tabLst>
                <a:tab algn="l" pos="0"/>
              </a:tabLst>
            </a:pPr>
            <a:r>
              <a:rPr b="1" lang="en-US" sz="1600" spc="-1" strike="noStrike">
                <a:solidFill>
                  <a:srgbClr val="000000"/>
                </a:solidFill>
                <a:latin typeface="Arial"/>
                <a:ea typeface="Noto Sans CJK SC"/>
              </a:rPr>
              <a:t>Rapid Casting</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Rapid casting is the integration of 3D printing and conventional manufacturing.</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The main benefits for FDM in rapid casting include a reduction in time and cost for complex patterns.</a:t>
            </a:r>
            <a:endParaRPr b="0" lang="en-US" sz="1600" spc="-1" strike="noStrike">
              <a:latin typeface="Arial"/>
            </a:endParaRPr>
          </a:p>
          <a:p>
            <a:pPr marL="432000" indent="-324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Rapid Prototype (RP) models offer high accuracy.</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p:txBody>
      </p:sp>
      <p:pic>
        <p:nvPicPr>
          <p:cNvPr id="801" name="Picture 400" descr=""/>
          <p:cNvPicPr/>
          <p:nvPr/>
        </p:nvPicPr>
        <p:blipFill>
          <a:blip r:embed="rId1"/>
          <a:stretch/>
        </p:blipFill>
        <p:spPr>
          <a:xfrm>
            <a:off x="3200400" y="1600200"/>
            <a:ext cx="3654720" cy="1825920"/>
          </a:xfrm>
          <a:prstGeom prst="rect">
            <a:avLst/>
          </a:prstGeom>
          <a:ln w="0">
            <a:noFill/>
          </a:ln>
        </p:spPr>
      </p:pic>
      <p:sp>
        <p:nvSpPr>
          <p:cNvPr id="802" name="Rectangle 401"/>
          <p:cNvSpPr/>
          <p:nvPr/>
        </p:nvSpPr>
        <p:spPr>
          <a:xfrm>
            <a:off x="4343400" y="3396600"/>
            <a:ext cx="2054520" cy="258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200" spc="-1" strike="noStrike">
                <a:solidFill>
                  <a:srgbClr val="000000"/>
                </a:solidFill>
                <a:latin typeface="Arial"/>
                <a:ea typeface="DejaVu Sans"/>
              </a:rPr>
              <a:t>Hip Joint Model</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AREAS OF APPLICATION</a:t>
            </a:r>
            <a:endParaRPr b="0" lang="en-US" sz="3300" spc="-1" strike="noStrike">
              <a:latin typeface="Arial"/>
            </a:endParaRPr>
          </a:p>
        </p:txBody>
      </p:sp>
      <p:sp>
        <p:nvSpPr>
          <p:cNvPr id="804"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360000" indent="-324000">
              <a:lnSpc>
                <a:spcPct val="100000"/>
              </a:lnSpc>
              <a:spcBef>
                <a:spcPts val="1001"/>
              </a:spcBef>
              <a:buClr>
                <a:srgbClr val="000000"/>
              </a:buClr>
              <a:buSzPct val="45000"/>
              <a:buFont typeface="Wingdings" charset="2"/>
              <a:buChar char=""/>
            </a:pPr>
            <a:r>
              <a:rPr b="0" lang="en-US" sz="1600" spc="-1" strike="noStrike">
                <a:solidFill>
                  <a:srgbClr val="000000"/>
                </a:solidFill>
                <a:latin typeface="Arial"/>
                <a:ea typeface="Noto Sans CJK SC"/>
              </a:rPr>
              <a:t>FDM can provide a near identical prototype model to the finished part.</a:t>
            </a:r>
            <a:endParaRPr b="0" lang="en-US" sz="1600" spc="-1" strike="noStrike">
              <a:latin typeface="Arial"/>
            </a:endParaRPr>
          </a:p>
          <a:p>
            <a:pPr marL="360000" indent="-324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FDM requires little to no modifications to the existing foundry practices.</a:t>
            </a:r>
            <a:endParaRPr b="0" lang="en-US" sz="1600" spc="-1" strike="noStrike">
              <a:latin typeface="Arial"/>
            </a:endParaRPr>
          </a:p>
          <a:p>
            <a:pPr marL="360000" indent="-324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parts are mostly produced from ABS with CAD data as the pattern.</a:t>
            </a:r>
            <a:endParaRPr b="0" lang="en-US" sz="1600" spc="-1" strike="noStrike">
              <a:latin typeface="Arial"/>
            </a:endParaRPr>
          </a:p>
          <a:p>
            <a:pPr marL="360000" indent="-324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addition of metals and ceramics in the FDM process means more flexibility.</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16000" indent="-216000">
              <a:lnSpc>
                <a:spcPct val="100000"/>
              </a:lnSpc>
              <a:spcBef>
                <a:spcPts val="1001"/>
              </a:spcBef>
              <a:buClr>
                <a:srgbClr val="000000"/>
              </a:buClr>
              <a:buFont typeface="StarSymbol"/>
              <a:buAutoNum type="arabicParenR" startAt="3"/>
              <a:tabLst>
                <a:tab algn="l" pos="0"/>
              </a:tabLst>
            </a:pPr>
            <a:r>
              <a:rPr b="1" lang="en-US" sz="1600" spc="-1" strike="noStrike">
                <a:solidFill>
                  <a:srgbClr val="000000"/>
                </a:solidFill>
                <a:latin typeface="Arial"/>
                <a:ea typeface="Noto Sans CJK SC"/>
              </a:rPr>
              <a:t>Rapid Tooling</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360000" indent="-216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Rapid tooling can provide reduced costs and time in the field of prototype tooling.</a:t>
            </a:r>
            <a:endParaRPr b="0" lang="en-US" sz="1600" spc="-1" strike="noStrike">
              <a:latin typeface="Arial"/>
            </a:endParaRPr>
          </a:p>
          <a:p>
            <a:pPr marL="360000" indent="-216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A fabrication method known as FDMet is used in rapid tooling where fabrication is done </a:t>
            </a:r>
            <a:r>
              <a:rPr b="0" lang="en-US" sz="1600" spc="-1" strike="noStrike">
                <a:solidFill>
                  <a:srgbClr val="000000"/>
                </a:solidFill>
                <a:latin typeface="Arial"/>
                <a:ea typeface="Noto Sans CJK SC"/>
              </a:rPr>
              <a:t>from CAD file while eliminating the use of molds or tooling.</a:t>
            </a:r>
            <a:endParaRPr b="0" lang="en-US" sz="1600" spc="-1" strike="noStrike">
              <a:latin typeface="Arial"/>
            </a:endParaRPr>
          </a:p>
          <a:p>
            <a:pPr marL="360000" indent="-216000">
              <a:lnSpc>
                <a:spcPct val="100000"/>
              </a:lnSpc>
              <a:spcBef>
                <a:spcPts val="1001"/>
              </a:spcBef>
              <a:buClr>
                <a:srgbClr val="000000"/>
              </a:buClr>
              <a:buFont typeface="Symbol"/>
              <a:buChar char=""/>
              <a:tabLst>
                <a:tab algn="l" pos="0"/>
              </a:tabLst>
            </a:pPr>
            <a:r>
              <a:rPr b="0" lang="en-US" sz="1600" spc="-1" strike="noStrike">
                <a:solidFill>
                  <a:srgbClr val="000000"/>
                </a:solidFill>
                <a:latin typeface="Arial"/>
                <a:ea typeface="Noto Sans CJK SC"/>
              </a:rPr>
              <a:t>Fast and easily reproducible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AREAS OF APPLICATION</a:t>
            </a:r>
            <a:endParaRPr b="0" lang="en-US" sz="3300" spc="-1" strike="noStrike">
              <a:latin typeface="Arial"/>
            </a:endParaRPr>
          </a:p>
        </p:txBody>
      </p:sp>
      <p:sp>
        <p:nvSpPr>
          <p:cNvPr id="806"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432000" indent="-324000">
              <a:lnSpc>
                <a:spcPct val="100000"/>
              </a:lnSpc>
              <a:spcBef>
                <a:spcPts val="1417"/>
              </a:spcBef>
              <a:buClr>
                <a:srgbClr val="000000"/>
              </a:buClr>
              <a:buFont typeface="StarSymbol"/>
              <a:buAutoNum type="arabicParenR" startAt="4"/>
            </a:pPr>
            <a:r>
              <a:rPr b="1" lang="en-US" sz="1600" spc="-1" strike="noStrike">
                <a:solidFill>
                  <a:srgbClr val="000000"/>
                </a:solidFill>
                <a:latin typeface="Arial"/>
                <a:ea typeface="DejaVu Sans"/>
              </a:rPr>
              <a:t>Automotive</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Noto Sans CJK SC"/>
              </a:rPr>
              <a:t>A rapid growth in the automotive industry was made possible by the development of  AM.</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Noto Sans CJK SC"/>
              </a:rPr>
              <a:t>Some manufacturers use 3D printing to print dashboards and cooling vents of their cars.</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Noto Sans CJK SC"/>
              </a:rPr>
              <a:t>Used in prototyping, customized tooling, investment casting and parts production.</a:t>
            </a: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28600" indent="-228600">
              <a:lnSpc>
                <a:spcPct val="100000"/>
              </a:lnSpc>
              <a:spcBef>
                <a:spcPts val="1001"/>
              </a:spcBef>
              <a:buNone/>
              <a:tabLst>
                <a:tab algn="l" pos="0"/>
              </a:tabLst>
            </a:pPr>
            <a:r>
              <a:rPr b="0" lang="en-US" sz="1600" spc="-1" strike="noStrike">
                <a:solidFill>
                  <a:srgbClr val="000000"/>
                </a:solidFill>
                <a:latin typeface="Arial"/>
                <a:ea typeface="Noto Sans CJK SC"/>
              </a:rPr>
              <a:t>                                                     </a:t>
            </a:r>
            <a:endParaRPr b="0" lang="en-US" sz="1600" spc="-1" strike="noStrike">
              <a:latin typeface="Arial"/>
            </a:endParaRPr>
          </a:p>
          <a:p>
            <a:pPr marL="228600" indent="-228600">
              <a:lnSpc>
                <a:spcPct val="100000"/>
              </a:lnSpc>
              <a:spcBef>
                <a:spcPts val="1001"/>
              </a:spcBef>
              <a:buNone/>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First 3D Printed Car</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p:txBody>
      </p:sp>
      <p:pic>
        <p:nvPicPr>
          <p:cNvPr id="807" name="Picture 406" descr=""/>
          <p:cNvPicPr/>
          <p:nvPr/>
        </p:nvPicPr>
        <p:blipFill>
          <a:blip r:embed="rId1"/>
          <a:stretch/>
        </p:blipFill>
        <p:spPr>
          <a:xfrm>
            <a:off x="3200400" y="4114800"/>
            <a:ext cx="4113000" cy="18324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AREAS OF APPLICATION</a:t>
            </a:r>
            <a:endParaRPr b="0" lang="en-US" sz="3300" spc="-1" strike="noStrike">
              <a:latin typeface="Arial"/>
            </a:endParaRPr>
          </a:p>
        </p:txBody>
      </p:sp>
      <p:sp>
        <p:nvSpPr>
          <p:cNvPr id="809"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r>
              <a:rPr b="1" lang="en-US" sz="1600" spc="-1" strike="noStrike">
                <a:solidFill>
                  <a:srgbClr val="000000"/>
                </a:solidFill>
                <a:latin typeface="Arial"/>
                <a:ea typeface="Noto Sans CJK SC"/>
              </a:rPr>
              <a:t>Future Of FDM</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3D printing came a long way where it used to be made from simple materials and had low accuracy.</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FDM can open doors to new possibilities in the aerospace and manufacturing industries.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future scope includes automatic bed clearing, colored printing, multi-material printing and closed loop feedback systems.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Intoduction of new materials such as graphene and cheap sensors to 3D printing can revolutionize this field.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title"/>
          </p:nvPr>
        </p:nvSpPr>
        <p:spPr>
          <a:xfrm>
            <a:off x="504000" y="301320"/>
            <a:ext cx="9070560" cy="1260360"/>
          </a:xfrm>
          <a:prstGeom prst="rect">
            <a:avLst/>
          </a:prstGeom>
          <a:noFill/>
          <a:ln w="0">
            <a:noFill/>
          </a:ln>
        </p:spPr>
        <p:txBody>
          <a:bodyPr lIns="0" rIns="0" tIns="0" bIns="0" anchor="ctr">
            <a:noAutofit/>
          </a:bodyPr>
          <a:p>
            <a:pPr>
              <a:lnSpc>
                <a:spcPct val="90000"/>
              </a:lnSpc>
              <a:buNone/>
            </a:pPr>
            <a:r>
              <a:rPr b="0" lang="en-US" sz="3300" spc="-1" strike="noStrike">
                <a:solidFill>
                  <a:srgbClr val="000000"/>
                </a:solidFill>
                <a:latin typeface="Arial"/>
                <a:ea typeface="DejaVu Sans"/>
              </a:rPr>
              <a:t>  </a:t>
            </a:r>
            <a:r>
              <a:rPr b="0" lang="en-US" sz="3300" spc="-1" strike="noStrike">
                <a:solidFill>
                  <a:srgbClr val="000000"/>
                </a:solidFill>
                <a:latin typeface="Arial"/>
                <a:ea typeface="DejaVu Sans"/>
              </a:rPr>
              <a:t>Discussion:</a:t>
            </a:r>
            <a:endParaRPr b="0" lang="en-US" sz="3300" spc="-1" strike="noStrike">
              <a:latin typeface="Arial"/>
            </a:endParaRPr>
          </a:p>
        </p:txBody>
      </p:sp>
      <p:sp>
        <p:nvSpPr>
          <p:cNvPr id="811" name="PlaceHolder 2"/>
          <p:cNvSpPr>
            <a:spLocks noGrp="1"/>
          </p:cNvSpPr>
          <p:nvPr>
            <p:ph type="subTitle"/>
          </p:nvPr>
        </p:nvSpPr>
        <p:spPr>
          <a:xfrm>
            <a:off x="504000" y="1350720"/>
            <a:ext cx="9070560" cy="3230280"/>
          </a:xfrm>
          <a:prstGeom prst="rect">
            <a:avLst/>
          </a:prstGeom>
          <a:noFill/>
          <a:ln w="0">
            <a:noFill/>
          </a:ln>
        </p:spPr>
        <p:txBody>
          <a:bodyPr lIns="0" rIns="0" tIns="0" bIns="0" anchor="ctr">
            <a:noAutofit/>
          </a:bodyPr>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Fused Deposition Modelling (FDM) is referred to as the "new industrial revolution" since it has such a broad influence and offers so many chances and benefits.</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The printer platform, nozzle, and filament are all part of the FDM technology-based 3D printer.</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A 3D computer-aided design is used to start the procedure.</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FDM uses a wide range of materials, which are divided into three categories: polymers, metals, and ceramics.</a:t>
            </a:r>
            <a:endParaRPr b="0" lang="en-US" sz="1600" spc="-1" strike="noStrike">
              <a:latin typeface="Arial"/>
            </a:endParaRPr>
          </a:p>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title"/>
          </p:nvPr>
        </p:nvSpPr>
        <p:spPr>
          <a:xfrm>
            <a:off x="504000" y="301320"/>
            <a:ext cx="9070560" cy="1260360"/>
          </a:xfrm>
          <a:prstGeom prst="rect">
            <a:avLst/>
          </a:prstGeom>
          <a:noFill/>
          <a:ln w="0">
            <a:noFill/>
          </a:ln>
        </p:spPr>
        <p:txBody>
          <a:bodyPr lIns="0" rIns="0" tIns="0" bIns="0" anchor="ctr">
            <a:noAutofit/>
          </a:bodyPr>
          <a:p>
            <a:pPr>
              <a:lnSpc>
                <a:spcPct val="90000"/>
              </a:lnSpc>
              <a:buNone/>
            </a:pPr>
            <a:r>
              <a:rPr b="0" lang="en-US" sz="3300" spc="-1" strike="noStrike">
                <a:solidFill>
                  <a:srgbClr val="000000"/>
                </a:solidFill>
                <a:latin typeface="Arial"/>
                <a:ea typeface="DejaVu Sans"/>
              </a:rPr>
              <a:t>  </a:t>
            </a:r>
            <a:r>
              <a:rPr b="0" lang="en-US" sz="3300" spc="-1" strike="noStrike">
                <a:solidFill>
                  <a:srgbClr val="000000"/>
                </a:solidFill>
                <a:latin typeface="Arial"/>
                <a:ea typeface="DejaVu Sans"/>
              </a:rPr>
              <a:t>Discussion:</a:t>
            </a:r>
            <a:endParaRPr b="0" lang="en-US" sz="3300" spc="-1" strike="noStrike">
              <a:latin typeface="Arial"/>
            </a:endParaRPr>
          </a:p>
        </p:txBody>
      </p:sp>
      <p:sp>
        <p:nvSpPr>
          <p:cNvPr id="813" name="PlaceHolder 2"/>
          <p:cNvSpPr>
            <a:spLocks noGrp="1"/>
          </p:cNvSpPr>
          <p:nvPr>
            <p:ph type="subTitle"/>
          </p:nvPr>
        </p:nvSpPr>
        <p:spPr>
          <a:xfrm>
            <a:off x="504000" y="1563120"/>
            <a:ext cx="9070560" cy="3973680"/>
          </a:xfrm>
          <a:prstGeom prst="rect">
            <a:avLst/>
          </a:prstGeom>
          <a:noFill/>
          <a:ln w="0">
            <a:noFill/>
          </a:ln>
        </p:spPr>
        <p:txBody>
          <a:bodyPr lIns="0" rIns="0" tIns="0" bIns="0" anchor="ctr">
            <a:noAutofit/>
          </a:bodyPr>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Because the amount of materials utilized in FDM is limited, it can only be employed for a few specific applications.</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The quality of FDM-produced goods is determined by process variables such as layer thickness, slice height, raster angle, raster width, tip diameter, contour breadth, contour depth, and air gap.</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The importance of FDM in obtaining parts with the proper degree of porosity has been highlighted. The use of FDM in the creation of complicated shapes has also been highlighted.</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FDM's utility in medicine has been forecast, and it has been discovered to be a beneficial tool in a variety of medicinal applications.</a:t>
            </a:r>
            <a:endParaRPr b="0" lang="en-US" sz="1600" spc="-1" strike="noStrike">
              <a:latin typeface="Arial"/>
            </a:endParaRPr>
          </a:p>
          <a:p>
            <a:pPr>
              <a:lnSpc>
                <a:spcPct val="90000"/>
              </a:lnSpc>
              <a:spcBef>
                <a:spcPts val="1001"/>
              </a:spcBef>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PlaceHolder 1"/>
          <p:cNvSpPr>
            <a:spLocks noGrp="1"/>
          </p:cNvSpPr>
          <p:nvPr>
            <p:ph type="subTitle"/>
          </p:nvPr>
        </p:nvSpPr>
        <p:spPr>
          <a:xfrm>
            <a:off x="504000" y="301320"/>
            <a:ext cx="9070560" cy="584892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a:ea typeface="DejaVu Sans"/>
              </a:rPr>
              <a:t>Derive 10 Questions &amp; Answers (Q&amp;A) especially tailored for this presentation·</a:t>
            </a:r>
            <a:endParaRPr b="0" lang="en-US" sz="2000" spc="-1" strike="noStrike">
              <a:latin typeface="Arial"/>
            </a:endParaRPr>
          </a:p>
          <a:p>
            <a:pPr>
              <a:lnSpc>
                <a:spcPct val="90000"/>
              </a:lnSpc>
              <a:spcBef>
                <a:spcPts val="1001"/>
              </a:spcBef>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Questions and Answers (Q &amp; A)</a:t>
            </a:r>
            <a:endParaRPr b="0" lang="en-US" sz="3300" spc="-1" strike="noStrike">
              <a:latin typeface="Arial"/>
            </a:endParaRPr>
          </a:p>
        </p:txBody>
      </p:sp>
      <p:sp>
        <p:nvSpPr>
          <p:cNvPr id="816"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16000" indent="-216000">
              <a:lnSpc>
                <a:spcPct val="100000"/>
              </a:lnSpc>
              <a:spcBef>
                <a:spcPts val="1001"/>
              </a:spcBef>
              <a:buClr>
                <a:srgbClr val="000000"/>
              </a:buClr>
              <a:buFont typeface="StarSymbol"/>
              <a:buAutoNum type="arabicParenR"/>
            </a:pPr>
            <a:r>
              <a:rPr b="1" lang="en-US" sz="1600" spc="-1" strike="noStrike">
                <a:solidFill>
                  <a:srgbClr val="000000"/>
                </a:solidFill>
                <a:latin typeface="Arial"/>
                <a:ea typeface="Noto Sans CJK SC"/>
              </a:rPr>
              <a:t> </a:t>
            </a:r>
            <a:r>
              <a:rPr b="1" lang="en-US" sz="1600" spc="-1" strike="noStrike">
                <a:solidFill>
                  <a:srgbClr val="000000"/>
                </a:solidFill>
                <a:latin typeface="Arial"/>
                <a:ea typeface="Noto Sans CJK SC"/>
              </a:rPr>
              <a:t>What are the factors affecting the quality of the printed parts? How do they affect the quality?</a:t>
            </a:r>
            <a:endParaRPr b="0" lang="en-US" sz="1600" spc="-1" strike="noStrike">
              <a:latin typeface="Arial"/>
            </a:endParaRPr>
          </a:p>
          <a:p>
            <a:pPr marL="228600" indent="-228600">
              <a:lnSpc>
                <a:spcPct val="100000"/>
              </a:lnSpc>
              <a:spcBef>
                <a:spcPts val="1001"/>
              </a:spcBef>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Nozzle diameter of the 3D printer</a:t>
            </a:r>
            <a:r>
              <a:rPr b="0" lang="en-US" sz="1600" spc="-1" strike="noStrike">
                <a:solidFill>
                  <a:srgbClr val="000000"/>
                </a:solidFill>
                <a:latin typeface="Arial"/>
                <a:ea typeface="Noto Sans CJK SC"/>
              </a:rPr>
              <a:t> : smaller nozzle diameter increases the quality of the part. </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Nozzle Temperature</a:t>
            </a:r>
            <a:r>
              <a:rPr b="0" lang="en-US" sz="1600" spc="-1" strike="noStrike">
                <a:solidFill>
                  <a:srgbClr val="000000"/>
                </a:solidFill>
                <a:latin typeface="Arial"/>
                <a:ea typeface="Noto Sans CJK SC"/>
              </a:rPr>
              <a:t> : Has to be set according to the printing consumables.</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Material Quality</a:t>
            </a:r>
            <a:r>
              <a:rPr b="0" lang="en-US" sz="1600" spc="-1" strike="noStrike">
                <a:solidFill>
                  <a:srgbClr val="000000"/>
                </a:solidFill>
                <a:latin typeface="Arial"/>
                <a:ea typeface="Noto Sans CJK SC"/>
              </a:rPr>
              <a:t>: the material quality affects the quality of the end product.</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Layer Thickness</a:t>
            </a:r>
            <a:r>
              <a:rPr b="0" lang="en-US" sz="1600" spc="-1" strike="noStrike">
                <a:solidFill>
                  <a:srgbClr val="000000"/>
                </a:solidFill>
                <a:latin typeface="Arial"/>
                <a:ea typeface="Noto Sans CJK SC"/>
              </a:rPr>
              <a:t>: Smaller the layer thickness, the higher is the quality of the printed model.</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Extrusion and Printing Speed</a:t>
            </a:r>
            <a:r>
              <a:rPr b="0" lang="en-US" sz="1600" spc="-1" strike="noStrike">
                <a:solidFill>
                  <a:srgbClr val="000000"/>
                </a:solidFill>
                <a:latin typeface="Arial"/>
                <a:ea typeface="Noto Sans CJK SC"/>
              </a:rPr>
              <a:t>: Appropriate extrusion speed and printing speed has to be set for high accuracy.</a:t>
            </a:r>
            <a:endParaRPr b="0" lang="en-US" sz="1600" spc="-1" strike="noStrike">
              <a:latin typeface="Arial"/>
            </a:endParaRPr>
          </a:p>
          <a:p>
            <a:pPr marL="216000" indent="-216000">
              <a:lnSpc>
                <a:spcPct val="108000"/>
              </a:lnSpc>
              <a:spcBef>
                <a:spcPts val="1001"/>
              </a:spcBef>
              <a:spcAft>
                <a:spcPts val="1409"/>
              </a:spcAft>
              <a:buClr>
                <a:srgbClr val="000000"/>
              </a:buClr>
              <a:buFont typeface="StarSymbol"/>
              <a:buAutoNum type="arabicParenR" startAt="2"/>
              <a:tabLst>
                <a:tab algn="l" pos="0"/>
              </a:tabLst>
            </a:pPr>
            <a:r>
              <a:rPr b="1" lang="en-US" sz="1600" spc="-1" strike="noStrike">
                <a:solidFill>
                  <a:srgbClr val="000000"/>
                </a:solidFill>
                <a:latin typeface="Arial"/>
                <a:ea typeface="Noto Sans CJK SC"/>
              </a:rPr>
              <a:t>Name the most common infill patterns used in FDM?</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a:lnSpc>
                <a:spcPct val="108000"/>
              </a:lnSpc>
              <a:spcBef>
                <a:spcPts val="1001"/>
              </a:spcBef>
              <a:spcAft>
                <a:spcPts val="1409"/>
              </a:spcAft>
              <a:buNone/>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Gold infill, Lines/Rectilinear Infill, Triangle Infill, Tri-Hexagonal Infill, Cubic Infill, Cubic Subdivision Infill, Octet Infill, Quarter Cubic Infill, Concentric Infill, Gyroid Infill and Gyroid Infill.</a:t>
            </a:r>
            <a:endParaRPr b="0" lang="en-US" sz="16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Questions and Answers (Q &amp; A)</a:t>
            </a:r>
            <a:endParaRPr b="0" lang="en-US" sz="3300" spc="-1" strike="noStrike">
              <a:latin typeface="Arial"/>
            </a:endParaRPr>
          </a:p>
        </p:txBody>
      </p:sp>
      <p:sp>
        <p:nvSpPr>
          <p:cNvPr id="818" name="PlaceHolder 2"/>
          <p:cNvSpPr>
            <a:spLocks noGrp="1"/>
          </p:cNvSpPr>
          <p:nvPr>
            <p:ph/>
          </p:nvPr>
        </p:nvSpPr>
        <p:spPr>
          <a:xfrm>
            <a:off x="720000" y="1604520"/>
            <a:ext cx="8631720" cy="5250600"/>
          </a:xfrm>
          <a:prstGeom prst="rect">
            <a:avLst/>
          </a:prstGeom>
          <a:noFill/>
          <a:ln w="0">
            <a:noFill/>
          </a:ln>
        </p:spPr>
        <p:txBody>
          <a:bodyPr lIns="0" rIns="0" tIns="0" bIns="0" anchor="t">
            <a:noAutofit/>
          </a:bodyPr>
          <a:p>
            <a:pPr marL="216000" indent="-216000">
              <a:lnSpc>
                <a:spcPct val="100000"/>
              </a:lnSpc>
              <a:spcBef>
                <a:spcPts val="1001"/>
              </a:spcBef>
              <a:buClr>
                <a:srgbClr val="000000"/>
              </a:buClr>
              <a:buFont typeface="StarSymbol"/>
              <a:buAutoNum type="arabicParenR" startAt="3"/>
            </a:pPr>
            <a:r>
              <a:rPr b="1" lang="en-US" sz="1600" spc="-1" strike="noStrike">
                <a:solidFill>
                  <a:srgbClr val="000000"/>
                </a:solidFill>
                <a:latin typeface="Arial"/>
                <a:ea typeface="Noto Sans CJK SC"/>
              </a:rPr>
              <a:t> </a:t>
            </a:r>
            <a:r>
              <a:rPr b="1" lang="en-US" sz="1600" spc="-1" strike="noStrike">
                <a:solidFill>
                  <a:srgbClr val="000000"/>
                </a:solidFill>
                <a:latin typeface="Arial"/>
                <a:ea typeface="Noto Sans CJK SC"/>
              </a:rPr>
              <a:t>Name the failures and their causes in FDM.</a:t>
            </a:r>
            <a:endParaRPr b="0" lang="en-US" sz="1600" spc="-1" strike="noStrike">
              <a:latin typeface="Arial"/>
            </a:endParaRPr>
          </a:p>
          <a:p>
            <a:pPr marL="228600" indent="-228600">
              <a:lnSpc>
                <a:spcPct val="100000"/>
              </a:lnSpc>
              <a:spcBef>
                <a:spcPts val="1001"/>
              </a:spcBef>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Dimensional Inaccuracy:  </a:t>
            </a:r>
            <a:r>
              <a:rPr b="0" lang="en-US" sz="1600" spc="-1" strike="noStrike">
                <a:solidFill>
                  <a:srgbClr val="000000"/>
                </a:solidFill>
                <a:latin typeface="Arial"/>
                <a:ea typeface="Noto Sans CJK SC"/>
              </a:rPr>
              <a:t>Machine accuracy, Materials, Object size, Warping and shrinkage, Support structures, and Post processing are some of the factors that affect the final accuracy.</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Under-Extrusion and Over-Extrusion: </a:t>
            </a:r>
            <a:r>
              <a:rPr b="0" lang="en-US" sz="1600" spc="-1" strike="noStrike">
                <a:solidFill>
                  <a:srgbClr val="000000"/>
                </a:solidFill>
                <a:latin typeface="Arial"/>
                <a:ea typeface="Noto Sans CJK SC"/>
              </a:rPr>
              <a:t>Incorrect filament diameter, uneven nozzle diameter and variation in printing speed cause this. </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Stringing or Oozing: </a:t>
            </a:r>
            <a:r>
              <a:rPr b="0" lang="en-US" sz="1600" spc="-1" strike="noStrike">
                <a:solidFill>
                  <a:srgbClr val="000000"/>
                </a:solidFill>
                <a:latin typeface="Arial"/>
                <a:ea typeface="Noto Sans CJK SC"/>
              </a:rPr>
              <a:t>When the plastic seeps out of the nozzle as the extruder travels to a new spot, this failure happens.</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Layer Shifting:</a:t>
            </a:r>
            <a:r>
              <a:rPr b="0" lang="en-US" sz="1600" spc="-1" strike="noStrike">
                <a:solidFill>
                  <a:srgbClr val="000000"/>
                </a:solidFill>
                <a:latin typeface="Arial"/>
                <a:ea typeface="Noto Sans CJK SC"/>
              </a:rPr>
              <a:t> When the layers do not bond together tolerably, layer shifting occurs.</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1" lang="en-US" sz="1600" spc="-1" strike="noStrike">
                <a:solidFill>
                  <a:srgbClr val="000000"/>
                </a:solidFill>
                <a:latin typeface="Arial"/>
                <a:ea typeface="Noto Sans CJK SC"/>
              </a:rPr>
              <a:t>Bed Adhesion Failure: </a:t>
            </a:r>
            <a:r>
              <a:rPr b="0" lang="en-US" sz="1600" spc="-1" strike="noStrike">
                <a:solidFill>
                  <a:srgbClr val="000000"/>
                </a:solidFill>
                <a:latin typeface="Arial"/>
                <a:ea typeface="Noto Sans CJK SC"/>
              </a:rPr>
              <a:t>Incorrect printing speed and temperature settings cause the print to adhere poorly to the base.</a:t>
            </a:r>
            <a:endParaRPr b="0" lang="en-US" sz="1600" spc="-1" strike="noStrike">
              <a:latin typeface="Arial"/>
            </a:endParaRPr>
          </a:p>
          <a:p>
            <a:pPr marL="216000" indent="-216000">
              <a:lnSpc>
                <a:spcPct val="108000"/>
              </a:lnSpc>
              <a:spcBef>
                <a:spcPts val="1001"/>
              </a:spcBef>
              <a:spcAft>
                <a:spcPts val="1409"/>
              </a:spcAft>
              <a:buClr>
                <a:srgbClr val="000000"/>
              </a:buClr>
              <a:buFont typeface="StarSymbol"/>
              <a:buAutoNum type="arabicParenR" startAt="4"/>
              <a:tabLst>
                <a:tab algn="l" pos="0"/>
              </a:tabLst>
            </a:pPr>
            <a:r>
              <a:rPr b="1" lang="en-US" sz="1600" spc="-1" strike="noStrike">
                <a:solidFill>
                  <a:srgbClr val="000000"/>
                </a:solidFill>
                <a:latin typeface="Arial"/>
                <a:ea typeface="Noto Sans CJK SC"/>
              </a:rPr>
              <a:t>Difference between Fused deposition modeling (FDM) and Stereolithography (SLA).</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model size of the FDM 3D printer is greater than that of the SLA printer.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Questions and Answers (Q &amp; A)</a:t>
            </a:r>
            <a:endParaRPr b="0" lang="en-US" sz="3300" spc="-1" strike="noStrike">
              <a:latin typeface="Arial"/>
            </a:endParaRPr>
          </a:p>
        </p:txBody>
      </p:sp>
      <p:sp>
        <p:nvSpPr>
          <p:cNvPr id="820" name="PlaceHolder 2"/>
          <p:cNvSpPr>
            <a:spLocks noGrp="1"/>
          </p:cNvSpPr>
          <p:nvPr>
            <p:ph/>
          </p:nvPr>
        </p:nvSpPr>
        <p:spPr>
          <a:xfrm>
            <a:off x="720000" y="160452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endParaRPr b="0" lang="en-US" sz="32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SLA offers higher precision in printed parts when compared to FDM.</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SLA also offers a higher printing resolution than FDM.</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SLA printed parts are often costlier than parts made from the FDM process.</a:t>
            </a:r>
            <a:endParaRPr b="0" lang="en-US" sz="1600" spc="-1" strike="noStrike">
              <a:latin typeface="Arial"/>
            </a:endParaRPr>
          </a:p>
          <a:p>
            <a:pPr marL="216000" indent="-216000">
              <a:lnSpc>
                <a:spcPct val="108000"/>
              </a:lnSpc>
              <a:spcBef>
                <a:spcPts val="1001"/>
              </a:spcBef>
              <a:spcAft>
                <a:spcPts val="1409"/>
              </a:spcAft>
              <a:buClr>
                <a:srgbClr val="000000"/>
              </a:buClr>
              <a:buFont typeface="StarSymbol"/>
              <a:buAutoNum type="arabicParenR" startAt="5"/>
              <a:tabLst>
                <a:tab algn="l" pos="0"/>
              </a:tabLst>
            </a:pPr>
            <a:r>
              <a:rPr b="1" lang="en-US" sz="1600" spc="-1" strike="noStrike">
                <a:solidFill>
                  <a:srgbClr val="000000"/>
                </a:solidFill>
                <a:latin typeface="Arial"/>
                <a:ea typeface="Noto Sans CJK SC"/>
              </a:rPr>
              <a:t>What are the advantages and disadvantages of FDM?</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28600" indent="-228600">
              <a:lnSpc>
                <a:spcPct val="108000"/>
              </a:lnSpc>
              <a:spcBef>
                <a:spcPts val="1001"/>
              </a:spcBef>
              <a:spcAft>
                <a:spcPts val="1409"/>
              </a:spcAft>
              <a:buNone/>
              <a:tabLst>
                <a:tab algn="l" pos="0"/>
              </a:tabLst>
            </a:pPr>
            <a:r>
              <a:rPr b="0" lang="en-US" sz="1600" spc="-1" strike="noStrike">
                <a:solidFill>
                  <a:srgbClr val="000000"/>
                </a:solidFill>
                <a:latin typeface="Arial"/>
                <a:ea typeface="Noto Sans CJK SC"/>
              </a:rPr>
              <a:t>Advantages:</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Scalability, cheap and accessible, user friendly printers, material flexibility, reusable filaments.</a:t>
            </a:r>
            <a:endParaRPr b="0" lang="en-US" sz="1600" spc="-1" strike="noStrike">
              <a:latin typeface="Arial"/>
            </a:endParaRPr>
          </a:p>
          <a:p>
            <a:pPr marL="228600" indent="-228600">
              <a:lnSpc>
                <a:spcPct val="108000"/>
              </a:lnSpc>
              <a:spcBef>
                <a:spcPts val="1001"/>
              </a:spcBef>
              <a:spcAft>
                <a:spcPts val="1409"/>
              </a:spcAft>
              <a:buNone/>
              <a:tabLst>
                <a:tab algn="l" pos="0"/>
              </a:tabLst>
            </a:pPr>
            <a:r>
              <a:rPr b="0" lang="en-US" sz="1600" spc="-1" strike="noStrike">
                <a:solidFill>
                  <a:srgbClr val="000000"/>
                </a:solidFill>
                <a:latin typeface="Arial"/>
                <a:ea typeface="Noto Sans CJK SC"/>
              </a:rPr>
              <a:t>Disadvantages:</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Poor print quality, slow, parts might be prone to warping and shrinking, poor surface finish, requires support structure.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just">
              <a:lnSpc>
                <a:spcPct val="100000"/>
              </a:lnSpc>
              <a:buNone/>
            </a:pPr>
            <a:r>
              <a:rPr b="1" lang="de-DE" sz="3300" spc="-1" strike="noStrike">
                <a:solidFill>
                  <a:srgbClr val="333333"/>
                </a:solidFill>
                <a:latin typeface="Open Sans"/>
                <a:ea typeface="DejaVu Sans"/>
              </a:rPr>
              <a:t>                      </a:t>
            </a:r>
            <a:r>
              <a:rPr b="1" lang="de-DE" sz="3300" spc="-1" strike="noStrike" u="sng">
                <a:solidFill>
                  <a:srgbClr val="333333"/>
                </a:solidFill>
                <a:uFillTx/>
                <a:latin typeface="Open Sans"/>
                <a:ea typeface="DejaVu Sans"/>
              </a:rPr>
              <a:t>INTRODUCTION</a:t>
            </a:r>
            <a:endParaRPr b="0" lang="en-US" sz="3300" spc="-1" strike="noStrike">
              <a:latin typeface="Arial"/>
            </a:endParaRPr>
          </a:p>
        </p:txBody>
      </p:sp>
      <p:sp>
        <p:nvSpPr>
          <p:cNvPr id="747" name="PlaceHolder 2"/>
          <p:cNvSpPr>
            <a:spLocks noGrp="1"/>
          </p:cNvSpPr>
          <p:nvPr>
            <p:ph/>
          </p:nvPr>
        </p:nvSpPr>
        <p:spPr>
          <a:xfrm>
            <a:off x="740160" y="1670040"/>
            <a:ext cx="8631720" cy="5415840"/>
          </a:xfrm>
          <a:prstGeom prst="rect">
            <a:avLst/>
          </a:prstGeom>
          <a:noFill/>
          <a:ln w="0">
            <a:noFill/>
          </a:ln>
        </p:spPr>
        <p:txBody>
          <a:bodyPr lIns="0" rIns="0" tIns="0" bIns="0" anchor="t">
            <a:noAutofit/>
          </a:bodyPr>
          <a:p>
            <a:pPr marL="432000" indent="-324000">
              <a:lnSpc>
                <a:spcPct val="100000"/>
              </a:lnSpc>
              <a:spcBef>
                <a:spcPts val="1001"/>
              </a:spcBef>
              <a:buClr>
                <a:srgbClr val="000000"/>
              </a:buClr>
              <a:buFont typeface="Wingdings" charset="2"/>
              <a:buChar char=""/>
            </a:pPr>
            <a:r>
              <a:rPr b="0" lang="en-US" sz="1600" spc="-1" strike="noStrike">
                <a:solidFill>
                  <a:srgbClr val="000000"/>
                </a:solidFill>
                <a:latin typeface="Arial"/>
                <a:ea typeface="DejaVu Sans"/>
              </a:rPr>
              <a:t>Rapid Prototyping is a set of techniques and processes that are used to create a solid model of a part with assistance from CAD software.</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Wingdings" charset="2"/>
              <a:buChar char=""/>
              <a:tabLst>
                <a:tab algn="l" pos="0"/>
              </a:tabLst>
            </a:pPr>
            <a:r>
              <a:rPr b="0" lang="en-US" sz="1600" spc="-1" strike="noStrike">
                <a:solidFill>
                  <a:srgbClr val="000000"/>
                </a:solidFill>
                <a:latin typeface="Arial"/>
                <a:ea typeface="DejaVu Sans"/>
              </a:rPr>
              <a:t>Some of the most popular 3D printing technologies are Fused deposition modeling (FDM), Selective laser sintering (SLS), Stereolithography (SL), Laminated object manufacturing (LOM). </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Wingdings" charset="2"/>
              <a:buChar char=""/>
              <a:tabLst>
                <a:tab algn="l" pos="0"/>
              </a:tabLst>
            </a:pPr>
            <a:r>
              <a:rPr b="0" lang="en-US" sz="1600" spc="-1" strike="noStrike">
                <a:solidFill>
                  <a:srgbClr val="000000"/>
                </a:solidFill>
                <a:latin typeface="Arial"/>
                <a:ea typeface="DejaVu Sans"/>
              </a:rPr>
              <a:t>Among these most widely used 3D printing technique is Fused Deposition Modeling (FDM) which was introduced by </a:t>
            </a:r>
            <a:r>
              <a:rPr b="0" lang="en-US" sz="1600" spc="-1" strike="noStrike">
                <a:solidFill>
                  <a:srgbClr val="000000"/>
                </a:solidFill>
                <a:latin typeface="Arial"/>
                <a:ea typeface="Noto Sans CJK SC"/>
              </a:rPr>
              <a:t>S. Scott Crump in the 1980s.</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Wingdings" charset="2"/>
              <a:buChar char=""/>
              <a:tabLst>
                <a:tab algn="l" pos="0"/>
              </a:tabLst>
            </a:pPr>
            <a:r>
              <a:rPr b="0" lang="en-US" sz="1600" spc="-1" strike="noStrike">
                <a:solidFill>
                  <a:srgbClr val="000000"/>
                </a:solidFill>
                <a:latin typeface="Arial"/>
                <a:ea typeface="Noto Sans CJK SC"/>
              </a:rPr>
              <a:t>FDM has made a revolutionary change in the field of manufacturing by saving energy and material.</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Wingdings" charset="2"/>
              <a:buChar char=""/>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FDM is mainly used in prototyping, manufacturing tooling, batch production, and modeling.</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a:p>
            <a:pPr marL="432000" indent="-324000">
              <a:lnSpc>
                <a:spcPct val="100000"/>
              </a:lnSpc>
              <a:spcBef>
                <a:spcPts val="1001"/>
              </a:spcBef>
              <a:buClr>
                <a:srgbClr val="000000"/>
              </a:buClr>
              <a:buFont typeface="Wingdings" charset="2"/>
              <a:buChar char=""/>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The main benefits of using FDM are its simplicity, low-cost, and eco-friendliness. </a:t>
            </a:r>
            <a:endParaRPr b="0" lang="en-US" sz="1600" spc="-1" strike="noStrike">
              <a:latin typeface="Arial"/>
            </a:endParaRPr>
          </a:p>
          <a:p>
            <a:pPr marL="228600" indent="-228600">
              <a:lnSpc>
                <a:spcPct val="100000"/>
              </a:lnSpc>
              <a:spcBef>
                <a:spcPts val="1001"/>
              </a:spcBef>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Questions and Answers (Q &amp; A)</a:t>
            </a:r>
            <a:endParaRPr b="0" lang="en-US" sz="3300" spc="-1" strike="noStrike">
              <a:latin typeface="Arial"/>
            </a:endParaRPr>
          </a:p>
        </p:txBody>
      </p:sp>
      <p:sp>
        <p:nvSpPr>
          <p:cNvPr id="822" name="PlaceHolder 2"/>
          <p:cNvSpPr>
            <a:spLocks noGrp="1"/>
          </p:cNvSpPr>
          <p:nvPr>
            <p:ph/>
          </p:nvPr>
        </p:nvSpPr>
        <p:spPr>
          <a:xfrm>
            <a:off x="720000" y="1604520"/>
            <a:ext cx="8631720" cy="5250600"/>
          </a:xfrm>
          <a:prstGeom prst="rect">
            <a:avLst/>
          </a:prstGeom>
          <a:noFill/>
          <a:ln w="0">
            <a:noFill/>
          </a:ln>
        </p:spPr>
        <p:txBody>
          <a:bodyPr lIns="0" rIns="0" tIns="0" bIns="0" anchor="t">
            <a:noAutofit/>
          </a:bodyPr>
          <a:p>
            <a:pPr marL="216000" indent="-216000">
              <a:lnSpc>
                <a:spcPct val="100000"/>
              </a:lnSpc>
              <a:spcBef>
                <a:spcPts val="1001"/>
              </a:spcBef>
              <a:buClr>
                <a:srgbClr val="000000"/>
              </a:buClr>
              <a:buFont typeface="StarSymbol"/>
              <a:buAutoNum type="arabicParenR" startAt="6"/>
            </a:pPr>
            <a:r>
              <a:rPr b="1" lang="en-US" sz="1600" spc="-1" strike="noStrike">
                <a:solidFill>
                  <a:srgbClr val="000000"/>
                </a:solidFill>
                <a:latin typeface="Arial"/>
                <a:ea typeface="Noto Sans CJK SC"/>
              </a:rPr>
              <a:t>What are the design considerations in manufacturing for the FDM process?</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Anisotropic property</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Fabrication time</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Aesthetics</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Static and Dynamic loading considerations.</a:t>
            </a:r>
            <a:endParaRPr b="0" lang="en-US" sz="1600" spc="-1" strike="noStrike">
              <a:latin typeface="Arial"/>
            </a:endParaRPr>
          </a:p>
          <a:p>
            <a:pPr marL="216000" indent="-216000">
              <a:lnSpc>
                <a:spcPct val="108000"/>
              </a:lnSpc>
              <a:spcBef>
                <a:spcPts val="1001"/>
              </a:spcBef>
              <a:spcAft>
                <a:spcPts val="1409"/>
              </a:spcAft>
              <a:buClr>
                <a:srgbClr val="000000"/>
              </a:buClr>
              <a:buFont typeface="StarSymbol"/>
              <a:buAutoNum type="arabicParenR" startAt="7"/>
              <a:tabLst>
                <a:tab algn="l" pos="0"/>
              </a:tabLst>
            </a:pPr>
            <a:r>
              <a:rPr b="1" lang="en-US" sz="1600" spc="-1" strike="noStrike">
                <a:solidFill>
                  <a:srgbClr val="000000"/>
                </a:solidFill>
                <a:latin typeface="Arial"/>
                <a:ea typeface="Noto Sans CJK SC"/>
              </a:rPr>
              <a:t>How to cost effectively print in FDM?</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One of the biggest advantages of the FDM printer is its scalability. </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Low cost to size ratio means FDM is more economical to larger sized products.</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Material flexibility offered by FDM ensures FDM printers can utilize cheap materials to print.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3"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Questions and Answers (Q &amp; A)</a:t>
            </a:r>
            <a:endParaRPr b="0" lang="en-US" sz="3300" spc="-1" strike="noStrike">
              <a:latin typeface="Arial"/>
            </a:endParaRPr>
          </a:p>
        </p:txBody>
      </p:sp>
      <p:sp>
        <p:nvSpPr>
          <p:cNvPr id="824" name="PlaceHolder 2"/>
          <p:cNvSpPr>
            <a:spLocks noGrp="1"/>
          </p:cNvSpPr>
          <p:nvPr>
            <p:ph/>
          </p:nvPr>
        </p:nvSpPr>
        <p:spPr>
          <a:xfrm>
            <a:off x="720000" y="1604520"/>
            <a:ext cx="8631720" cy="5250600"/>
          </a:xfrm>
          <a:prstGeom prst="rect">
            <a:avLst/>
          </a:prstGeom>
          <a:noFill/>
          <a:ln w="0">
            <a:noFill/>
          </a:ln>
        </p:spPr>
        <p:txBody>
          <a:bodyPr lIns="0" rIns="0" tIns="0" bIns="0" anchor="t">
            <a:noAutofit/>
          </a:bodyPr>
          <a:p>
            <a:pPr marL="216000" indent="-216000">
              <a:lnSpc>
                <a:spcPct val="100000"/>
              </a:lnSpc>
              <a:spcBef>
                <a:spcPts val="1001"/>
              </a:spcBef>
              <a:buClr>
                <a:srgbClr val="000000"/>
              </a:buClr>
              <a:buFont typeface="StarSymbol"/>
              <a:buAutoNum type="arabicParenR" startAt="8"/>
            </a:pPr>
            <a:r>
              <a:rPr b="1" lang="en-US" sz="1600" spc="-1" strike="noStrike">
                <a:solidFill>
                  <a:srgbClr val="000000"/>
                </a:solidFill>
                <a:latin typeface="Arial"/>
                <a:ea typeface="Noto Sans CJK SC"/>
              </a:rPr>
              <a:t>Why FDM is used in aerospace Industy?</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r>
              <a:rPr b="0" lang="en-US" sz="1600" spc="-1" strike="noStrike">
                <a:solidFill>
                  <a:srgbClr val="000000"/>
                </a:solidFill>
                <a:latin typeface="Arial"/>
                <a:ea typeface="Noto Sans CJK SC"/>
              </a:rPr>
              <a:t>. </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FDM can work with a wide range of materials which is important for aerospace industry.</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Reliability and durability.</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Great for prototyping and end user parts.</a:t>
            </a:r>
            <a:endParaRPr b="0" lang="en-US" sz="1600" spc="-1" strike="noStrike">
              <a:latin typeface="Arial"/>
            </a:endParaRPr>
          </a:p>
          <a:p>
            <a:pPr marL="216000" indent="-216000">
              <a:lnSpc>
                <a:spcPct val="108000"/>
              </a:lnSpc>
              <a:spcBef>
                <a:spcPts val="1001"/>
              </a:spcBef>
              <a:spcAft>
                <a:spcPts val="1409"/>
              </a:spcAft>
              <a:buClr>
                <a:srgbClr val="000000"/>
              </a:buClr>
              <a:buFont typeface="Wingdings" charset="2"/>
              <a:buAutoNum type="arabicParenR" startAt="9"/>
              <a:tabLst>
                <a:tab algn="l" pos="0"/>
              </a:tabLst>
            </a:pPr>
            <a:r>
              <a:rPr b="1" lang="en-US" sz="1600" spc="-1" strike="noStrike">
                <a:solidFill>
                  <a:srgbClr val="000000"/>
                </a:solidFill>
                <a:latin typeface="Arial"/>
                <a:ea typeface="Noto Sans CJK SC"/>
              </a:rPr>
              <a:t>Does the color of the filament has any effect on the end product?</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Pigments can affect mechanical properties of the finished product and different pigments have different effects because of their difference in chemical structure.</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Organic pigments can act as nucleating agents.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Questions and Answers (Q &amp; A)</a:t>
            </a:r>
            <a:endParaRPr b="0" lang="en-US" sz="3300" spc="-1" strike="noStrike">
              <a:latin typeface="Arial"/>
            </a:endParaRPr>
          </a:p>
        </p:txBody>
      </p:sp>
      <p:sp>
        <p:nvSpPr>
          <p:cNvPr id="826" name="PlaceHolder 2"/>
          <p:cNvSpPr>
            <a:spLocks noGrp="1"/>
          </p:cNvSpPr>
          <p:nvPr>
            <p:ph/>
          </p:nvPr>
        </p:nvSpPr>
        <p:spPr>
          <a:xfrm>
            <a:off x="720000" y="1604520"/>
            <a:ext cx="8631720" cy="5250600"/>
          </a:xfrm>
          <a:prstGeom prst="rect">
            <a:avLst/>
          </a:prstGeom>
          <a:noFill/>
          <a:ln w="0">
            <a:noFill/>
          </a:ln>
        </p:spPr>
        <p:txBody>
          <a:bodyPr lIns="0" rIns="0" tIns="0" bIns="0" anchor="t">
            <a:noAutofit/>
          </a:bodyPr>
          <a:p>
            <a:pPr marL="216000" indent="-216000">
              <a:lnSpc>
                <a:spcPct val="100000"/>
              </a:lnSpc>
              <a:spcBef>
                <a:spcPts val="1001"/>
              </a:spcBef>
              <a:buClr>
                <a:srgbClr val="000000"/>
              </a:buClr>
              <a:buFont typeface="StarSymbol"/>
              <a:buAutoNum type="arabicParenR" startAt="8"/>
            </a:pPr>
            <a:endParaRPr b="0" lang="en-US" sz="3200" spc="-1" strike="noStrike">
              <a:latin typeface="Arial"/>
            </a:endParaRPr>
          </a:p>
          <a:p>
            <a:pPr marL="216000" indent="-216000">
              <a:lnSpc>
                <a:spcPct val="108000"/>
              </a:lnSpc>
              <a:spcBef>
                <a:spcPts val="1001"/>
              </a:spcBef>
              <a:spcAft>
                <a:spcPts val="1409"/>
              </a:spcAft>
              <a:buClr>
                <a:srgbClr val="000000"/>
              </a:buClr>
              <a:buFont typeface="StarSymbol"/>
              <a:buAutoNum type="arabicParenR" startAt="10"/>
              <a:tabLst>
                <a:tab algn="l" pos="0"/>
              </a:tabLst>
            </a:pPr>
            <a:r>
              <a:rPr b="1" lang="en-US" sz="1600" spc="-1" strike="noStrike">
                <a:solidFill>
                  <a:srgbClr val="000000"/>
                </a:solidFill>
                <a:latin typeface="Arial"/>
                <a:ea typeface="Noto Sans CJK SC"/>
              </a:rPr>
              <a:t>What software's are required for 3D printing?</a:t>
            </a:r>
            <a:endParaRPr b="0" lang="en-US" sz="1600" spc="-1" strike="noStrike">
              <a:latin typeface="Arial"/>
            </a:endParaRPr>
          </a:p>
          <a:p>
            <a:pPr marL="228600" indent="-228600">
              <a:lnSpc>
                <a:spcPct val="108000"/>
              </a:lnSpc>
              <a:spcBef>
                <a:spcPts val="1001"/>
              </a:spcBef>
              <a:spcAft>
                <a:spcPts val="1409"/>
              </a:spcAft>
              <a:buNone/>
              <a:tabLst>
                <a:tab algn="l" pos="0"/>
              </a:tabLst>
            </a:pPr>
            <a:r>
              <a:rPr b="1" lang="en-US" sz="1600" spc="-1" strike="noStrike">
                <a:solidFill>
                  <a:srgbClr val="000000"/>
                </a:solidFill>
                <a:latin typeface="Arial"/>
                <a:ea typeface="Noto Sans CJK SC"/>
              </a:rPr>
              <a:t>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For 3D printing, a slicer program is required (For example Cura)</a:t>
            </a:r>
            <a:endParaRPr b="0" lang="en-US" sz="1600" spc="-1" strike="noStrike">
              <a:latin typeface="Arial"/>
            </a:endParaRPr>
          </a:p>
          <a:p>
            <a:pPr marL="216000" indent="-216000">
              <a:lnSpc>
                <a:spcPct val="108000"/>
              </a:lnSpc>
              <a:spcBef>
                <a:spcPts val="1001"/>
              </a:spcBef>
              <a:spcAft>
                <a:spcPts val="1409"/>
              </a:spcAft>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A CAD program is required to make the CAD model.</a:t>
            </a:r>
            <a:endParaRPr b="0" lang="en-US" sz="1600" spc="-1" strike="noStrike">
              <a:latin typeface="Arial"/>
            </a:endParaRPr>
          </a:p>
          <a:p>
            <a:pPr marL="228600" indent="-228600">
              <a:lnSpc>
                <a:spcPct val="108000"/>
              </a:lnSpc>
              <a:spcBef>
                <a:spcPts val="1001"/>
              </a:spcBef>
              <a:spcAft>
                <a:spcPts val="1409"/>
              </a:spcAft>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PlaceHolder 1"/>
          <p:cNvSpPr>
            <a:spLocks noGrp="1"/>
          </p:cNvSpPr>
          <p:nvPr>
            <p:ph type="subTitle"/>
          </p:nvPr>
        </p:nvSpPr>
        <p:spPr>
          <a:xfrm>
            <a:off x="504000" y="301320"/>
            <a:ext cx="9070560" cy="584892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a:ea typeface="DejaVu Sans"/>
              </a:rPr>
              <a:t>State all references for the presentation and for the Q&amp;A section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504000" y="301320"/>
            <a:ext cx="9070560" cy="1260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    </a:t>
            </a:r>
            <a:r>
              <a:rPr b="0" lang="en-US" sz="3300" spc="-1" strike="noStrike">
                <a:solidFill>
                  <a:srgbClr val="000000"/>
                </a:solidFill>
                <a:latin typeface="Arial"/>
                <a:ea typeface="DejaVu Sans"/>
              </a:rPr>
              <a:t>References:</a:t>
            </a:r>
            <a:endParaRPr b="0" lang="en-US" sz="3300" spc="-1" strike="noStrike">
              <a:latin typeface="Arial"/>
            </a:endParaRPr>
          </a:p>
        </p:txBody>
      </p:sp>
      <p:sp>
        <p:nvSpPr>
          <p:cNvPr id="829" name="PlaceHolder 2"/>
          <p:cNvSpPr>
            <a:spLocks noGrp="1"/>
          </p:cNvSpPr>
          <p:nvPr>
            <p:ph type="subTitle"/>
          </p:nvPr>
        </p:nvSpPr>
        <p:spPr>
          <a:xfrm>
            <a:off x="504000" y="2826360"/>
            <a:ext cx="9070560" cy="4591440"/>
          </a:xfrm>
          <a:prstGeom prst="rect">
            <a:avLst/>
          </a:prstGeom>
          <a:noFill/>
          <a:ln w="0">
            <a:noFill/>
          </a:ln>
        </p:spPr>
        <p:txBody>
          <a:bodyPr lIns="0" rIns="0" tIns="0" bIns="0" anchor="ctr">
            <a:noAutofit/>
          </a:bodyPr>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Boparai, K. S., Singh, R., &amp; Singh, H. (2016). Development of rapid tooling using fused deposition modeling: a review. Rapid Prototyping Journal.</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Design considerations for FDM Additive Manufacturing Tooling. (n.d.). Retrieved January 25, 2022, from https://www.stratasys.com/-/media/files/design-guides/dg_fdm_designconsiderationsfdmtooling_0618a.pdf </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Hiemenz, J. (2011). 3D printing with FDM: How it Works. Stratasys Inc, 1, 1-5.</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Seidl, M., Habr, J., Bobek, J., Šafka, J., &amp; Běhálek, L. (2017). Mechanical properties of products made of abs with respect to individuality of fdm production processes.</a:t>
            </a:r>
            <a:endParaRPr b="0" lang="en-US" sz="1600" spc="-1" strike="noStrike">
              <a:latin typeface="Arial"/>
            </a:endParaRPr>
          </a:p>
          <a:p>
            <a:pPr>
              <a:lnSpc>
                <a:spcPct val="90000"/>
              </a:lnSpc>
              <a:spcBef>
                <a:spcPts val="1001"/>
              </a:spcBef>
              <a:buNone/>
            </a:pPr>
            <a:endParaRPr b="0" lang="en-US" sz="1600" spc="-1" strike="noStrike">
              <a:latin typeface="Arial"/>
            </a:endParaRPr>
          </a:p>
          <a:p>
            <a:pPr marL="285840" indent="-285840">
              <a:lnSpc>
                <a:spcPct val="90000"/>
              </a:lnSpc>
              <a:spcBef>
                <a:spcPts val="1001"/>
              </a:spcBef>
              <a:buClr>
                <a:srgbClr val="000000"/>
              </a:buClr>
              <a:buFont typeface="Arial"/>
              <a:buChar char="•"/>
            </a:pPr>
            <a:r>
              <a:rPr b="0" lang="en-US" sz="1600" spc="-1" strike="noStrike">
                <a:solidFill>
                  <a:srgbClr val="000000"/>
                </a:solidFill>
                <a:latin typeface="Arial"/>
                <a:ea typeface="DejaVu Sans"/>
              </a:rPr>
              <a:t>Singh, R., &amp; Garg, H. K. (2016). Fused deposition modeling–a state of art review and future applications. Ref. Modul. Mater. Sci. Mater. Eng, 1-20.</a:t>
            </a:r>
            <a:endParaRPr b="0" lang="en-US" sz="1600" spc="-1" strike="noStrike">
              <a:latin typeface="Arial"/>
            </a:endParaRPr>
          </a:p>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title"/>
          </p:nvPr>
        </p:nvSpPr>
        <p:spPr>
          <a:xfrm>
            <a:off x="504000" y="301320"/>
            <a:ext cx="9070560" cy="1260360"/>
          </a:xfrm>
          <a:prstGeom prst="rect">
            <a:avLst/>
          </a:prstGeom>
          <a:noFill/>
          <a:ln w="0">
            <a:noFill/>
          </a:ln>
        </p:spPr>
        <p:txBody>
          <a:bodyPr lIns="0" rIns="0" tIns="0" bIns="0" anchor="ctr">
            <a:noAutofit/>
          </a:bodyPr>
          <a:p>
            <a:pPr>
              <a:lnSpc>
                <a:spcPct val="90000"/>
              </a:lnSpc>
              <a:buNone/>
            </a:pPr>
            <a:r>
              <a:rPr b="0" lang="en-US" sz="3300" spc="-1" strike="noStrike">
                <a:solidFill>
                  <a:srgbClr val="000000"/>
                </a:solidFill>
                <a:latin typeface="Arial"/>
                <a:ea typeface="DejaVu Sans"/>
              </a:rPr>
              <a:t>    </a:t>
            </a:r>
            <a:r>
              <a:rPr b="0" lang="en-US" sz="3300" spc="-1" strike="noStrike">
                <a:solidFill>
                  <a:srgbClr val="000000"/>
                </a:solidFill>
                <a:latin typeface="Arial"/>
                <a:ea typeface="DejaVu Sans"/>
              </a:rPr>
              <a:t>References:</a:t>
            </a:r>
            <a:endParaRPr b="0" lang="en-US" sz="3300" spc="-1" strike="noStrike">
              <a:latin typeface="Arial"/>
            </a:endParaRPr>
          </a:p>
        </p:txBody>
      </p:sp>
      <p:sp>
        <p:nvSpPr>
          <p:cNvPr id="831" name="PlaceHolder 2"/>
          <p:cNvSpPr>
            <a:spLocks noGrp="1"/>
          </p:cNvSpPr>
          <p:nvPr>
            <p:ph type="subTitle"/>
          </p:nvPr>
        </p:nvSpPr>
        <p:spPr>
          <a:xfrm>
            <a:off x="504000" y="2244600"/>
            <a:ext cx="9070560" cy="390672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1600" spc="-1" strike="noStrike">
                <a:solidFill>
                  <a:srgbClr val="000000"/>
                </a:solidFill>
                <a:latin typeface="Arial"/>
                <a:ea typeface="DejaVu Sans"/>
              </a:rPr>
              <a:t>Wang, J., Xie, H., Weng, Z., Senthil, T., &amp; Wu, L. (2016). A novel approach to improve mechanical properties of parts fabricated by fused deposition modeling. Materials &amp; Design, 105, 152-159.</a:t>
            </a:r>
            <a:endParaRPr b="0" lang="en-US" sz="1600" spc="-1" strike="noStrike">
              <a:latin typeface="Arial"/>
            </a:endParaRPr>
          </a:p>
          <a:p>
            <a:pPr>
              <a:lnSpc>
                <a:spcPct val="90000"/>
              </a:lnSpc>
              <a:spcBef>
                <a:spcPts val="1001"/>
              </a:spcBef>
              <a:buNone/>
            </a:pPr>
            <a:endParaRPr b="0" lang="en-US" sz="1600" spc="-1" strike="noStrike">
              <a:latin typeface="Arial"/>
            </a:endParaRPr>
          </a:p>
          <a:p>
            <a:pPr marL="228600" indent="-228600">
              <a:lnSpc>
                <a:spcPct val="90000"/>
              </a:lnSpc>
              <a:spcBef>
                <a:spcPts val="1001"/>
              </a:spcBef>
              <a:buClr>
                <a:srgbClr val="000000"/>
              </a:buClr>
              <a:buFont typeface="Arial"/>
              <a:buChar char="•"/>
            </a:pPr>
            <a:r>
              <a:rPr b="0" lang="en-US" sz="1600" spc="-1" strike="noStrike">
                <a:solidFill>
                  <a:srgbClr val="000000"/>
                </a:solidFill>
                <a:latin typeface="Arial"/>
                <a:ea typeface="DejaVu Sans"/>
              </a:rPr>
              <a:t>Weng, Z., Wang, J., Senthil, T., &amp; Wu, L. (2016). Mechanical and thermal properties of ABS/montmorillonite nanocomposites for fused deposition modeling 3D printing. Materials &amp; Design, 102, 276-283.</a:t>
            </a:r>
            <a:endParaRPr b="0" lang="en-US" sz="1600" spc="-1" strike="noStrike">
              <a:latin typeface="Arial"/>
            </a:endParaRPr>
          </a:p>
          <a:p>
            <a:pPr>
              <a:lnSpc>
                <a:spcPct val="90000"/>
              </a:lnSpc>
              <a:spcBef>
                <a:spcPts val="1001"/>
              </a:spcBef>
              <a:buNone/>
            </a:pPr>
            <a:endParaRPr b="0" lang="en-US" sz="1600" spc="-1" strike="noStrike">
              <a:latin typeface="Arial"/>
            </a:endParaRPr>
          </a:p>
          <a:p>
            <a:pPr marL="228600" indent="-228600">
              <a:lnSpc>
                <a:spcPct val="90000"/>
              </a:lnSpc>
              <a:spcBef>
                <a:spcPts val="1001"/>
              </a:spcBef>
              <a:buClr>
                <a:srgbClr val="000000"/>
              </a:buClr>
              <a:buFont typeface="Arial"/>
              <a:buChar char="•"/>
            </a:pPr>
            <a:r>
              <a:rPr b="0" lang="en-US" sz="1600" spc="-1" strike="noStrike" u="sng">
                <a:solidFill>
                  <a:srgbClr val="0000ff"/>
                </a:solidFill>
                <a:uFillTx/>
                <a:latin typeface="Arial"/>
                <a:ea typeface="DejaVu Sans"/>
                <a:hlinkClick r:id="rId1"/>
              </a:rPr>
              <a:t>https://www.designtechproducts.com/articles/working-fdm-3d-printers</a:t>
            </a:r>
            <a:endParaRPr b="0" lang="en-US" sz="1600" spc="-1" strike="noStrike">
              <a:latin typeface="Arial"/>
            </a:endParaRPr>
          </a:p>
          <a:p>
            <a:pPr>
              <a:lnSpc>
                <a:spcPct val="90000"/>
              </a:lnSpc>
              <a:spcBef>
                <a:spcPts val="1001"/>
              </a:spcBef>
              <a:buNone/>
            </a:pPr>
            <a:endParaRPr b="0" lang="en-US" sz="1600" spc="-1" strike="noStrike">
              <a:latin typeface="Arial"/>
            </a:endParaRPr>
          </a:p>
          <a:p>
            <a:pPr marL="228600" indent="-228600">
              <a:lnSpc>
                <a:spcPct val="90000"/>
              </a:lnSpc>
              <a:spcBef>
                <a:spcPts val="1001"/>
              </a:spcBef>
              <a:buClr>
                <a:srgbClr val="000000"/>
              </a:buClr>
              <a:buFont typeface="Arial"/>
              <a:buChar char="•"/>
            </a:pPr>
            <a:r>
              <a:rPr b="0" lang="en-US" sz="1600" spc="-1" strike="noStrike">
                <a:solidFill>
                  <a:srgbClr val="000000"/>
                </a:solidFill>
                <a:latin typeface="Arial"/>
                <a:ea typeface="DejaVu Sans"/>
              </a:rPr>
              <a:t>https://www.mosaicmfg.com/blogs/news/global-desktop-3d-printer-sales-are-doubling-every-year-here-s-why#:~:text=We%20posit%20that%20FDM%20will,Material%20Capabilities%2C%20and%20Future%20Potential.&amp;text=This%20simplicity%20of%20FDM%20gives,over%20most%203D%20printing%20technologies.</a:t>
            </a:r>
            <a:endParaRPr b="0" lang="en-US" sz="1600" spc="-1" strike="noStrike">
              <a:latin typeface="Arial"/>
            </a:endParaRPr>
          </a:p>
          <a:p>
            <a:pPr>
              <a:lnSpc>
                <a:spcPct val="90000"/>
              </a:lnSpc>
              <a:spcBef>
                <a:spcPts val="1001"/>
              </a:spcBef>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subTitle"/>
          </p:nvPr>
        </p:nvSpPr>
        <p:spPr>
          <a:xfrm>
            <a:off x="504000" y="301320"/>
            <a:ext cx="9070560" cy="659664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1600" spc="-1" strike="noStrike">
                <a:solidFill>
                  <a:srgbClr val="000000"/>
                </a:solidFill>
                <a:latin typeface="Arial"/>
                <a:ea typeface="DejaVu Sans"/>
              </a:rPr>
              <a:t> </a:t>
            </a:r>
            <a:r>
              <a:rPr b="0" lang="en-US" sz="2000" spc="-1" strike="noStrike">
                <a:solidFill>
                  <a:srgbClr val="000000"/>
                </a:solidFill>
                <a:latin typeface="Arial"/>
                <a:ea typeface="DejaVu Sans"/>
              </a:rPr>
              <a:t>Explain how an FDM printer is working·</a:t>
            </a:r>
            <a:r>
              <a:rPr b="0" lang="en-US" sz="1600" spc="-1" strike="noStrike">
                <a:solidFill>
                  <a:srgbClr val="000000"/>
                </a:solidFill>
                <a:latin typeface="Arial"/>
                <a:ea typeface="DejaVu Sans"/>
              </a:rPr>
              <a:t>  </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THE WORKING OF FDM PRINTER</a:t>
            </a:r>
            <a:endParaRPr b="0" lang="en-US" sz="3300" spc="-1" strike="noStrike">
              <a:latin typeface="Arial"/>
            </a:endParaRPr>
          </a:p>
        </p:txBody>
      </p:sp>
      <p:sp>
        <p:nvSpPr>
          <p:cNvPr id="750"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r>
              <a:rPr b="0" lang="en-US" sz="1600" spc="-1" strike="noStrike">
                <a:solidFill>
                  <a:srgbClr val="000000"/>
                </a:solidFill>
                <a:latin typeface="Arial"/>
                <a:ea typeface="Noto Sans CJK SC"/>
              </a:rPr>
              <a:t>The 3D printer that operates under the principle of FDM technology consists of, </a:t>
            </a:r>
            <a:endParaRPr b="0" lang="en-US" sz="1600" spc="-1" strike="noStrike">
              <a:latin typeface="Arial"/>
            </a:endParaRPr>
          </a:p>
          <a:p>
            <a:pPr marL="432000" indent="-324000">
              <a:lnSpc>
                <a:spcPct val="100000"/>
              </a:lnSpc>
              <a:spcBef>
                <a:spcPts val="1417"/>
              </a:spcBef>
              <a:buClr>
                <a:srgbClr val="000000"/>
              </a:buClr>
              <a:buFont typeface="StarSymbol"/>
              <a:buAutoNum type="arabicParenR"/>
              <a:tabLst>
                <a:tab algn="l" pos="0"/>
              </a:tabLst>
            </a:pPr>
            <a:r>
              <a:rPr b="1" lang="en-US" sz="1600" spc="-1" strike="noStrike">
                <a:solidFill>
                  <a:srgbClr val="000000"/>
                </a:solidFill>
                <a:latin typeface="Arial"/>
                <a:ea typeface="Noto Sans CJK SC"/>
              </a:rPr>
              <a:t>Printer platform (bed).</a:t>
            </a:r>
            <a:endParaRPr b="0" lang="en-US" sz="1600" spc="-1" strike="noStrike">
              <a:latin typeface="Arial"/>
            </a:endParaRPr>
          </a:p>
          <a:p>
            <a:pPr marL="432000" indent="-324000">
              <a:lnSpc>
                <a:spcPct val="100000"/>
              </a:lnSpc>
              <a:spcBef>
                <a:spcPts val="1417"/>
              </a:spcBef>
              <a:buClr>
                <a:srgbClr val="000000"/>
              </a:buClr>
              <a:buFont typeface="StarSymbol"/>
              <a:buAutoNum type="arabicParenR"/>
              <a:tabLst>
                <a:tab algn="l" pos="0"/>
              </a:tabLst>
            </a:pPr>
            <a:r>
              <a:rPr b="1" lang="en-US" sz="1600" spc="-1" strike="noStrike">
                <a:solidFill>
                  <a:srgbClr val="000000"/>
                </a:solidFill>
                <a:latin typeface="Arial"/>
                <a:ea typeface="Noto Sans CJK SC"/>
              </a:rPr>
              <a:t>Nozzle.</a:t>
            </a:r>
            <a:endParaRPr b="0" lang="en-US" sz="1600" spc="-1" strike="noStrike">
              <a:latin typeface="Arial"/>
            </a:endParaRPr>
          </a:p>
          <a:p>
            <a:pPr marL="432000" indent="-324000">
              <a:lnSpc>
                <a:spcPct val="100000"/>
              </a:lnSpc>
              <a:spcBef>
                <a:spcPts val="1417"/>
              </a:spcBef>
              <a:buClr>
                <a:srgbClr val="000000"/>
              </a:buClr>
              <a:buFont typeface="StarSymbol"/>
              <a:buAutoNum type="arabicParenR"/>
              <a:tabLst>
                <a:tab algn="l" pos="0"/>
              </a:tabLst>
            </a:pPr>
            <a:r>
              <a:rPr b="1" lang="en-US" sz="1600" spc="-1" strike="noStrike">
                <a:solidFill>
                  <a:srgbClr val="000000"/>
                </a:solidFill>
                <a:latin typeface="Arial"/>
                <a:ea typeface="Noto Sans CJK SC"/>
              </a:rPr>
              <a:t>Filament (Raw materials)</a:t>
            </a: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a:p>
            <a:pPr marL="216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Printer platform is made of some metals, ceramic and hard plastics and each successive layer is deposited on this platform.</a:t>
            </a:r>
            <a:endParaRPr b="0" lang="en-US" sz="1600" spc="-1" strike="noStrike">
              <a:latin typeface="Arial"/>
            </a:endParaRPr>
          </a:p>
          <a:p>
            <a:pPr marL="216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nozzle/printer head is mounted on a mechanical chassis that is moved by a belt and lead screw mechanism. A motorized mechanism allows the entire extrusion assembly to move in the X, Y, and Z dimensions. The thermoplastic material is advanced into a nozzle by a fourth motor, a stepper motor. A computer controls the complete movement of the head and raw materials.</a:t>
            </a:r>
            <a:endParaRPr b="0" lang="en-US" sz="1600" spc="-1" strike="noStrike">
              <a:latin typeface="Arial"/>
            </a:endParaRPr>
          </a:p>
          <a:p>
            <a:pPr marL="216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Noto Sans CJK SC"/>
              </a:rPr>
              <a:t>The raw material is normally high grade thermoplastics and metals also can be used. The thermoplastic filament or metal wire is winded as a coil on a mounted spool. It is later fed through the printer nozzle. In a semi-liquid state, the material is to be extruded through the nozzle. Sooner, it will become solid and end up with better dimensional accuracy.</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THE WORKING OF FDM PRINTER</a:t>
            </a:r>
            <a:endParaRPr b="0" lang="en-US" sz="3300" spc="-1" strike="noStrike">
              <a:latin typeface="Arial"/>
            </a:endParaRPr>
          </a:p>
        </p:txBody>
      </p:sp>
      <p:sp>
        <p:nvSpPr>
          <p:cNvPr id="752" name="Chevron 5"/>
          <p:cNvSpPr/>
          <p:nvPr/>
        </p:nvSpPr>
        <p:spPr>
          <a:xfrm>
            <a:off x="1198800" y="4361400"/>
            <a:ext cx="1380600" cy="485280"/>
          </a:xfrm>
          <a:prstGeom prst="chevron">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buNone/>
            </a:pPr>
            <a:r>
              <a:rPr b="1" lang="en-US" sz="4000" spc="-1" strike="noStrike">
                <a:solidFill>
                  <a:srgbClr val="ffffff"/>
                </a:solidFill>
                <a:latin typeface="Arial"/>
                <a:ea typeface="Arial Unicode MS"/>
              </a:rPr>
              <a:t>1</a:t>
            </a:r>
            <a:endParaRPr b="0" lang="en-US" sz="4000" spc="-1" strike="noStrike">
              <a:latin typeface="Arial"/>
            </a:endParaRPr>
          </a:p>
        </p:txBody>
      </p:sp>
      <p:sp>
        <p:nvSpPr>
          <p:cNvPr id="753" name="Chevron 6"/>
          <p:cNvSpPr/>
          <p:nvPr/>
        </p:nvSpPr>
        <p:spPr>
          <a:xfrm>
            <a:off x="2854800" y="4361400"/>
            <a:ext cx="1380960" cy="485280"/>
          </a:xfrm>
          <a:prstGeom prst="chevron">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buNone/>
            </a:pPr>
            <a:r>
              <a:rPr b="1" lang="en-US" sz="4000" spc="-1" strike="noStrike">
                <a:solidFill>
                  <a:srgbClr val="ffffff"/>
                </a:solidFill>
                <a:latin typeface="Arial"/>
                <a:ea typeface="Arial Unicode MS"/>
              </a:rPr>
              <a:t>2</a:t>
            </a:r>
            <a:endParaRPr b="0" lang="en-US" sz="4000" spc="-1" strike="noStrike">
              <a:latin typeface="Arial"/>
            </a:endParaRPr>
          </a:p>
        </p:txBody>
      </p:sp>
      <p:sp>
        <p:nvSpPr>
          <p:cNvPr id="754" name="Chevron 7"/>
          <p:cNvSpPr/>
          <p:nvPr/>
        </p:nvSpPr>
        <p:spPr>
          <a:xfrm>
            <a:off x="4511520" y="4361400"/>
            <a:ext cx="1380240" cy="485280"/>
          </a:xfrm>
          <a:prstGeom prst="chevron">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buNone/>
            </a:pPr>
            <a:r>
              <a:rPr b="1" lang="en-US" sz="4000" spc="-1" strike="noStrike">
                <a:solidFill>
                  <a:srgbClr val="ffffff"/>
                </a:solidFill>
                <a:latin typeface="Arial"/>
                <a:ea typeface="Arial Unicode MS"/>
              </a:rPr>
              <a:t>3</a:t>
            </a:r>
            <a:endParaRPr b="0" lang="en-US" sz="4000" spc="-1" strike="noStrike">
              <a:latin typeface="Arial"/>
            </a:endParaRPr>
          </a:p>
        </p:txBody>
      </p:sp>
      <p:sp>
        <p:nvSpPr>
          <p:cNvPr id="755" name="Chevron 8"/>
          <p:cNvSpPr/>
          <p:nvPr/>
        </p:nvSpPr>
        <p:spPr>
          <a:xfrm>
            <a:off x="6167880" y="4361400"/>
            <a:ext cx="1379880" cy="485280"/>
          </a:xfrm>
          <a:prstGeom prst="chevron">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buNone/>
            </a:pPr>
            <a:r>
              <a:rPr b="1" lang="en-US" sz="4000" spc="-1" strike="noStrike">
                <a:solidFill>
                  <a:srgbClr val="ffffff"/>
                </a:solidFill>
                <a:latin typeface="Arial"/>
                <a:ea typeface="Arial Unicode MS"/>
              </a:rPr>
              <a:t>4</a:t>
            </a:r>
            <a:endParaRPr b="0" lang="en-US" sz="4000" spc="-1" strike="noStrike">
              <a:latin typeface="Arial"/>
            </a:endParaRPr>
          </a:p>
        </p:txBody>
      </p:sp>
      <p:sp>
        <p:nvSpPr>
          <p:cNvPr id="756" name="Chevron 9"/>
          <p:cNvSpPr/>
          <p:nvPr/>
        </p:nvSpPr>
        <p:spPr>
          <a:xfrm>
            <a:off x="7824240" y="4361400"/>
            <a:ext cx="1380600" cy="485280"/>
          </a:xfrm>
          <a:prstGeom prst="chevron">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buNone/>
            </a:pPr>
            <a:r>
              <a:rPr b="1" lang="en-US" sz="4000" spc="-1" strike="noStrike">
                <a:solidFill>
                  <a:srgbClr val="ffffff"/>
                </a:solidFill>
                <a:latin typeface="Arial"/>
                <a:ea typeface="Arial Unicode MS"/>
              </a:rPr>
              <a:t>5</a:t>
            </a:r>
            <a:endParaRPr b="0" lang="en-US" sz="4000" spc="-1" strike="noStrike">
              <a:latin typeface="Arial"/>
            </a:endParaRPr>
          </a:p>
        </p:txBody>
      </p:sp>
      <p:sp>
        <p:nvSpPr>
          <p:cNvPr id="757" name="Chevron 10"/>
          <p:cNvSpPr/>
          <p:nvPr/>
        </p:nvSpPr>
        <p:spPr>
          <a:xfrm>
            <a:off x="2485800" y="4361400"/>
            <a:ext cx="462960" cy="485280"/>
          </a:xfrm>
          <a:prstGeom prst="chevron">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58" name="Chevron 11"/>
          <p:cNvSpPr/>
          <p:nvPr/>
        </p:nvSpPr>
        <p:spPr>
          <a:xfrm>
            <a:off x="4141800" y="4361400"/>
            <a:ext cx="462960" cy="485280"/>
          </a:xfrm>
          <a:prstGeom prst="chevron">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59" name="Chevron 12"/>
          <p:cNvSpPr/>
          <p:nvPr/>
        </p:nvSpPr>
        <p:spPr>
          <a:xfrm>
            <a:off x="5798520" y="4361400"/>
            <a:ext cx="462960" cy="485280"/>
          </a:xfrm>
          <a:prstGeom prst="chevron">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60" name="Chevron 13"/>
          <p:cNvSpPr/>
          <p:nvPr/>
        </p:nvSpPr>
        <p:spPr>
          <a:xfrm>
            <a:off x="7454160" y="4361400"/>
            <a:ext cx="463320" cy="485280"/>
          </a:xfrm>
          <a:prstGeom prst="chevron">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grpSp>
        <p:nvGrpSpPr>
          <p:cNvPr id="761" name="Group 5"/>
          <p:cNvGrpSpPr/>
          <p:nvPr/>
        </p:nvGrpSpPr>
        <p:grpSpPr>
          <a:xfrm>
            <a:off x="7592040" y="3413160"/>
            <a:ext cx="1773720" cy="1758600"/>
            <a:chOff x="7592040" y="3413160"/>
            <a:chExt cx="1773720" cy="1758600"/>
          </a:xfrm>
        </p:grpSpPr>
        <p:sp>
          <p:nvSpPr>
            <p:cNvPr id="762" name="TextBox 9"/>
            <p:cNvSpPr/>
            <p:nvPr/>
          </p:nvSpPr>
          <p:spPr>
            <a:xfrm>
              <a:off x="7764840" y="3620880"/>
              <a:ext cx="1453680" cy="154800"/>
            </a:xfrm>
            <a:prstGeom prst="rect">
              <a:avLst/>
            </a:prstGeom>
            <a:noFill/>
            <a:ln w="0">
              <a:noFill/>
            </a:ln>
          </p:spPr>
          <p:style>
            <a:lnRef idx="0"/>
            <a:fillRef idx="0"/>
            <a:effectRef idx="0"/>
            <a:fontRef idx="minor"/>
          </p:style>
        </p:sp>
        <p:sp>
          <p:nvSpPr>
            <p:cNvPr id="763" name="TextBox 10"/>
            <p:cNvSpPr/>
            <p:nvPr/>
          </p:nvSpPr>
          <p:spPr>
            <a:xfrm>
              <a:off x="7592040" y="3413160"/>
              <a:ext cx="1773720" cy="1758600"/>
            </a:xfrm>
            <a:prstGeom prst="rect">
              <a:avLst/>
            </a:prstGeom>
            <a:noFill/>
            <a:ln w="0">
              <a:noFill/>
            </a:ln>
          </p:spPr>
          <p:style>
            <a:lnRef idx="0"/>
            <a:fillRef idx="0"/>
            <a:effectRef idx="0"/>
            <a:fontRef idx="minor"/>
          </p:style>
        </p:sp>
      </p:grpSp>
      <p:sp>
        <p:nvSpPr>
          <p:cNvPr id="764" name="Arrow: Down 3"/>
          <p:cNvSpPr/>
          <p:nvPr/>
        </p:nvSpPr>
        <p:spPr>
          <a:xfrm>
            <a:off x="1739880" y="3886560"/>
            <a:ext cx="340200" cy="347400"/>
          </a:xfrm>
          <a:prstGeom prst="down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765" name="Arrow: Down 4"/>
          <p:cNvSpPr/>
          <p:nvPr/>
        </p:nvSpPr>
        <p:spPr>
          <a:xfrm>
            <a:off x="4950720" y="3876840"/>
            <a:ext cx="340200" cy="357120"/>
          </a:xfrm>
          <a:prstGeom prst="down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766" name="Arrow: Down 5"/>
          <p:cNvSpPr/>
          <p:nvPr/>
        </p:nvSpPr>
        <p:spPr>
          <a:xfrm>
            <a:off x="8253360" y="3873600"/>
            <a:ext cx="340200" cy="357120"/>
          </a:xfrm>
          <a:prstGeom prst="down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767" name="Arrow: Down 7"/>
          <p:cNvSpPr/>
          <p:nvPr/>
        </p:nvSpPr>
        <p:spPr>
          <a:xfrm rot="10800000">
            <a:off x="3231720" y="4976280"/>
            <a:ext cx="417960" cy="426240"/>
          </a:xfrm>
          <a:prstGeom prst="down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768" name="Arrow: Down 8"/>
          <p:cNvSpPr/>
          <p:nvPr/>
        </p:nvSpPr>
        <p:spPr>
          <a:xfrm rot="10800000">
            <a:off x="6716160" y="4967280"/>
            <a:ext cx="340560" cy="347760"/>
          </a:xfrm>
          <a:prstGeom prst="down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769" name="Rectangle 372"/>
          <p:cNvSpPr/>
          <p:nvPr/>
        </p:nvSpPr>
        <p:spPr>
          <a:xfrm>
            <a:off x="914400" y="2836440"/>
            <a:ext cx="1982160" cy="94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3D Computer-aided design(CAD). </a:t>
            </a:r>
            <a:endParaRPr b="0" lang="en-US" sz="1600" spc="-1" strike="noStrike">
              <a:latin typeface="Arial"/>
            </a:endParaRPr>
          </a:p>
        </p:txBody>
      </p:sp>
      <p:sp>
        <p:nvSpPr>
          <p:cNvPr id="770" name="Rectangle 373"/>
          <p:cNvSpPr/>
          <p:nvPr/>
        </p:nvSpPr>
        <p:spPr>
          <a:xfrm>
            <a:off x="7236000" y="2828520"/>
            <a:ext cx="1982520" cy="66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Noto Sans CJK SC"/>
              </a:rPr>
              <a:t>Cleaup and Finishng</a:t>
            </a:r>
            <a:endParaRPr b="0" lang="en-US" sz="1600" spc="-1" strike="noStrike">
              <a:latin typeface="Arial"/>
            </a:endParaRPr>
          </a:p>
        </p:txBody>
      </p:sp>
      <p:sp>
        <p:nvSpPr>
          <p:cNvPr id="771" name="Rectangle 374"/>
          <p:cNvSpPr/>
          <p:nvPr/>
        </p:nvSpPr>
        <p:spPr>
          <a:xfrm>
            <a:off x="4114800" y="2807640"/>
            <a:ext cx="1982880" cy="385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Noto Sans CJK SC"/>
              </a:rPr>
              <a:t>Slicing STL file</a:t>
            </a:r>
            <a:endParaRPr b="0" lang="en-US" sz="1600" spc="-1" strike="noStrike">
              <a:latin typeface="Arial"/>
            </a:endParaRPr>
          </a:p>
        </p:txBody>
      </p:sp>
      <p:sp>
        <p:nvSpPr>
          <p:cNvPr id="772" name="Rectangle 375"/>
          <p:cNvSpPr/>
          <p:nvPr/>
        </p:nvSpPr>
        <p:spPr>
          <a:xfrm>
            <a:off x="2619360" y="5678280"/>
            <a:ext cx="1982520" cy="66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Noto Sans CJK SC"/>
              </a:rPr>
              <a:t>Creation of STL file</a:t>
            </a:r>
            <a:endParaRPr b="0" lang="en-US" sz="1600" spc="-1" strike="noStrike">
              <a:latin typeface="Arial"/>
            </a:endParaRPr>
          </a:p>
        </p:txBody>
      </p:sp>
      <p:sp>
        <p:nvSpPr>
          <p:cNvPr id="773" name="Rectangle 376"/>
          <p:cNvSpPr/>
          <p:nvPr/>
        </p:nvSpPr>
        <p:spPr>
          <a:xfrm>
            <a:off x="5745600" y="5678280"/>
            <a:ext cx="1982160" cy="94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Noto Sans CJK SC"/>
              </a:rPr>
              <a:t>Layer by Layer creation of model</a:t>
            </a:r>
            <a:endParaRPr b="0" lang="en-US" sz="1600" spc="-1" strike="noStrike">
              <a:latin typeface="Arial"/>
            </a:endParaRPr>
          </a:p>
        </p:txBody>
      </p:sp>
      <p:sp>
        <p:nvSpPr>
          <p:cNvPr id="774" name="Rectangle 377"/>
          <p:cNvSpPr/>
          <p:nvPr/>
        </p:nvSpPr>
        <p:spPr>
          <a:xfrm>
            <a:off x="685800" y="1828800"/>
            <a:ext cx="479376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STEPS IN FDM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THE WORKING OF FDM PRINTER</a:t>
            </a:r>
            <a:endParaRPr b="0" lang="en-US" sz="3300" spc="-1" strike="noStrike">
              <a:latin typeface="Arial"/>
            </a:endParaRPr>
          </a:p>
        </p:txBody>
      </p:sp>
      <p:sp>
        <p:nvSpPr>
          <p:cNvPr id="776"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process is initiated with a 3D Computer-aided design(CAD). </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Digital model was separated into many layers by slicing software and outputs a G- code file for the printer</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Solid plastic filaments are heated up by FDM Printer.</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Filament Melts and the printer extrude it from a nozzle.</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FDM printer builds Layer upon layer onto a build tray to form the 3D object. </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FDM printer starts with printing layers of support material which provides a foundation to the final product.</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support material supports features such as overhangs.</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layers of molten plastic are deposited on top of previous layers and instantly these layers fuse. </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Based on the resolution each layer can be 0.1mm to 0.08mm thick.</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600" spc="-1" strike="noStrike">
                <a:solidFill>
                  <a:srgbClr val="000000"/>
                </a:solidFill>
                <a:latin typeface="Arial"/>
                <a:ea typeface="DejaVu Sans"/>
              </a:rPr>
              <a:t>The support material can be removed either manually (breakaway supports) or by immersing the part in water-based cleansers (soluble supports)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title"/>
          </p:nvPr>
        </p:nvSpPr>
        <p:spPr>
          <a:xfrm>
            <a:off x="720000" y="300960"/>
            <a:ext cx="8847360" cy="1254240"/>
          </a:xfrm>
          <a:prstGeom prst="rect">
            <a:avLst/>
          </a:prstGeom>
          <a:noFill/>
          <a:ln w="0">
            <a:noFill/>
          </a:ln>
        </p:spPr>
        <p:txBody>
          <a:bodyPr lIns="0" rIns="0" tIns="0" bIns="0" anchor="ctr">
            <a:noAutofit/>
          </a:bodyPr>
          <a:p>
            <a:pPr algn="ctr">
              <a:lnSpc>
                <a:spcPct val="100000"/>
              </a:lnSpc>
              <a:buNone/>
            </a:pPr>
            <a:r>
              <a:rPr b="1" lang="en-US" sz="3300" spc="-1" strike="noStrike" u="sng">
                <a:solidFill>
                  <a:srgbClr val="000000"/>
                </a:solidFill>
                <a:uFillTx/>
                <a:latin typeface="Arial"/>
                <a:ea typeface="DejaVu Sans"/>
              </a:rPr>
              <a:t>THE WORKING OF FDM PRINTER</a:t>
            </a:r>
            <a:endParaRPr b="0" lang="en-US" sz="3300" spc="-1" strike="noStrike">
              <a:latin typeface="Arial"/>
            </a:endParaRPr>
          </a:p>
        </p:txBody>
      </p:sp>
      <p:sp>
        <p:nvSpPr>
          <p:cNvPr id="778" name="PlaceHolder 2"/>
          <p:cNvSpPr>
            <a:spLocks noGrp="1"/>
          </p:cNvSpPr>
          <p:nvPr>
            <p:ph/>
          </p:nvPr>
        </p:nvSpPr>
        <p:spPr>
          <a:xfrm>
            <a:off x="720000" y="1828800"/>
            <a:ext cx="8631720" cy="5250600"/>
          </a:xfrm>
          <a:prstGeom prst="rect">
            <a:avLst/>
          </a:prstGeom>
          <a:noFill/>
          <a:ln w="0">
            <a:noFill/>
          </a:ln>
        </p:spPr>
        <p:txBody>
          <a:bodyPr lIns="0" rIns="0" tIns="0" bIns="0" anchor="t">
            <a:noAutofit/>
          </a:bodyPr>
          <a:p>
            <a:pPr marL="228600" indent="-228600">
              <a:lnSpc>
                <a:spcPct val="100000"/>
              </a:lnSpc>
              <a:spcBef>
                <a:spcPts val="1001"/>
              </a:spcBef>
              <a:buNone/>
              <a:tabLst>
                <a:tab algn="l" pos="0"/>
              </a:tabLst>
            </a:pPr>
            <a:r>
              <a:rPr b="1" lang="en-US" sz="1800" spc="-1" strike="noStrike">
                <a:solidFill>
                  <a:srgbClr val="000000"/>
                </a:solidFill>
                <a:latin typeface="Arial"/>
                <a:ea typeface="DejaVu Sans"/>
              </a:rPr>
              <a:t>Process Variables of FDM</a:t>
            </a:r>
            <a:endParaRPr b="0" lang="en-US" sz="1800" spc="-1" strike="noStrike">
              <a:latin typeface="Arial"/>
            </a:endParaRPr>
          </a:p>
          <a:p>
            <a:pPr marL="228600" indent="-228600">
              <a:lnSpc>
                <a:spcPct val="100000"/>
              </a:lnSpc>
              <a:spcBef>
                <a:spcPts val="1001"/>
              </a:spcBef>
              <a:buNone/>
              <a:tabLst>
                <a:tab algn="l" pos="0"/>
              </a:tabLst>
            </a:pPr>
            <a:endParaRPr b="0" lang="en-US" sz="1800" spc="-1" strike="noStrike">
              <a:latin typeface="Arial"/>
            </a:endParaRPr>
          </a:p>
          <a:p>
            <a:pPr marL="432000" indent="-324000">
              <a:lnSpc>
                <a:spcPct val="100000"/>
              </a:lnSpc>
              <a:spcBef>
                <a:spcPts val="1417"/>
              </a:spcBef>
              <a:buClr>
                <a:srgbClr val="000000"/>
              </a:buClr>
              <a:buFont typeface="Wingdings" charset="2"/>
              <a:buAutoNum type="arabicParenR"/>
              <a:tabLst>
                <a:tab algn="l" pos="0"/>
              </a:tabLst>
            </a:pPr>
            <a:r>
              <a:rPr b="1" lang="en-US" sz="1600" spc="-1" strike="noStrike">
                <a:solidFill>
                  <a:srgbClr val="000000"/>
                </a:solidFill>
                <a:latin typeface="Arial"/>
                <a:ea typeface="DejaVu Sans"/>
              </a:rPr>
              <a:t>Head Temperature</a:t>
            </a:r>
            <a:endParaRPr b="0" lang="en-US" sz="1600" spc="-1" strike="noStrike">
              <a:latin typeface="Arial"/>
            </a:endParaRPr>
          </a:p>
          <a:p>
            <a:pPr marL="432000" indent="-324000">
              <a:lnSpc>
                <a:spcPct val="100000"/>
              </a:lnSpc>
              <a:spcBef>
                <a:spcPts val="1417"/>
              </a:spcBef>
              <a:buClr>
                <a:srgbClr val="000000"/>
              </a:buClr>
              <a:buFont typeface="Wingdings" charset="2"/>
              <a:buAutoNum type="arabicParenR"/>
              <a:tabLst>
                <a:tab algn="l" pos="0"/>
              </a:tabLst>
            </a:pPr>
            <a:r>
              <a:rPr b="1" lang="en-US" sz="1600" spc="-1" strike="noStrike">
                <a:solidFill>
                  <a:srgbClr val="000000"/>
                </a:solidFill>
                <a:latin typeface="Arial"/>
                <a:ea typeface="DejaVu Sans"/>
              </a:rPr>
              <a:t>Density of Part</a:t>
            </a:r>
            <a:endParaRPr b="0" lang="en-US" sz="1600" spc="-1" strike="noStrike">
              <a:latin typeface="Arial"/>
            </a:endParaRPr>
          </a:p>
          <a:p>
            <a:pPr marL="432000" indent="-324000">
              <a:lnSpc>
                <a:spcPct val="100000"/>
              </a:lnSpc>
              <a:spcBef>
                <a:spcPts val="1417"/>
              </a:spcBef>
              <a:buClr>
                <a:srgbClr val="000000"/>
              </a:buClr>
              <a:buFont typeface="Wingdings" charset="2"/>
              <a:buAutoNum type="arabicParenR"/>
              <a:tabLst>
                <a:tab algn="l" pos="0"/>
              </a:tabLst>
            </a:pPr>
            <a:r>
              <a:rPr b="1" lang="en-US" sz="1600" spc="-1" strike="noStrike">
                <a:solidFill>
                  <a:srgbClr val="000000"/>
                </a:solidFill>
                <a:latin typeface="Arial"/>
                <a:ea typeface="DejaVu Sans"/>
              </a:rPr>
              <a:t>Scaling and Orientation</a:t>
            </a:r>
            <a:endParaRPr b="0" lang="en-US" sz="1600" spc="-1" strike="noStrike">
              <a:latin typeface="Arial"/>
            </a:endParaRPr>
          </a:p>
          <a:p>
            <a:pPr marL="432000" indent="-324000">
              <a:lnSpc>
                <a:spcPct val="100000"/>
              </a:lnSpc>
              <a:spcBef>
                <a:spcPts val="1417"/>
              </a:spcBef>
              <a:buClr>
                <a:srgbClr val="000000"/>
              </a:buClr>
              <a:buFont typeface="Wingdings" charset="2"/>
              <a:buAutoNum type="arabicParenR"/>
              <a:tabLst>
                <a:tab algn="l" pos="0"/>
              </a:tabLst>
            </a:pPr>
            <a:r>
              <a:rPr b="1" lang="en-US" sz="1600" spc="-1" strike="noStrike">
                <a:solidFill>
                  <a:srgbClr val="000000"/>
                </a:solidFill>
                <a:latin typeface="Arial"/>
                <a:ea typeface="DejaVu Sans"/>
              </a:rPr>
              <a:t>Model Material</a:t>
            </a:r>
            <a:endParaRPr b="0" lang="en-US" sz="1600" spc="-1" strike="noStrike">
              <a:latin typeface="Arial"/>
            </a:endParaRPr>
          </a:p>
          <a:p>
            <a:pPr marL="228600" indent="-228600">
              <a:lnSpc>
                <a:spcPct val="100000"/>
              </a:lnSpc>
              <a:spcBef>
                <a:spcPts val="1417"/>
              </a:spcBef>
              <a:buNone/>
              <a:tabLst>
                <a:tab algn="l" pos="0"/>
              </a:tabLst>
            </a:pP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Head Temperature varies according to the material of base and model. </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Density varies according to the type of the model. For example, low density when the part is made for investment casting, medium density for design verification and high density for solid models.</a:t>
            </a:r>
            <a:endParaRPr b="0" lang="en-US" sz="16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Arial"/>
                <a:ea typeface="DejaVu Sans"/>
              </a:rPr>
              <a:t>FDM can scale parts upward or downwards and the orientation can be in any plane.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title"/>
          </p:nvPr>
        </p:nvSpPr>
        <p:spPr>
          <a:xfrm>
            <a:off x="504000" y="301320"/>
            <a:ext cx="9070560" cy="1260360"/>
          </a:xfrm>
          <a:prstGeom prst="rect">
            <a:avLst/>
          </a:prstGeom>
          <a:noFill/>
          <a:ln w="0">
            <a:noFill/>
          </a:ln>
        </p:spPr>
        <p:txBody>
          <a:bodyPr lIns="0" rIns="0" tIns="0" bIns="0" anchor="ctr">
            <a:noAutofit/>
          </a:bodyPr>
          <a:p>
            <a:pPr>
              <a:lnSpc>
                <a:spcPct val="90000"/>
              </a:lnSpc>
              <a:buNone/>
            </a:pPr>
            <a:r>
              <a:rPr b="0" lang="en-US" sz="3300" spc="-1" strike="noStrike">
                <a:solidFill>
                  <a:srgbClr val="000000"/>
                </a:solidFill>
                <a:latin typeface="Arial"/>
                <a:ea typeface="DejaVu Sans"/>
              </a:rPr>
              <a:t>   </a:t>
            </a:r>
            <a:endParaRPr b="0" lang="en-US" sz="3300" spc="-1" strike="noStrike">
              <a:latin typeface="Arial"/>
            </a:endParaRPr>
          </a:p>
        </p:txBody>
      </p:sp>
      <p:sp>
        <p:nvSpPr>
          <p:cNvPr id="780" name="PlaceHolder 2"/>
          <p:cNvSpPr>
            <a:spLocks noGrp="1"/>
          </p:cNvSpPr>
          <p:nvPr>
            <p:ph type="subTitle"/>
          </p:nvPr>
        </p:nvSpPr>
        <p:spPr>
          <a:xfrm>
            <a:off x="504000" y="1768680"/>
            <a:ext cx="8908560" cy="512928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a:ea typeface="DejaVu Sans"/>
              </a:rPr>
              <a:t>What type of material is used in general and how is it applied to the instrument?·</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791</TotalTime>
  <Application>LibreOffice/7.2.5.2.0$Linux_X86_64 LibreOffice_project/20$Build-2</Application>
  <AppVersion>15.0000</AppVersion>
  <Words>3166</Words>
  <Paragraphs>354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2022-01-24T14:37:16Z</dcterms:created>
  <dc:creator/>
  <dc:description/>
  <dc:language>en-US</dc:language>
  <cp:lastModifiedBy/>
  <dcterms:modified xsi:type="dcterms:W3CDTF">2022-01-25T23:25:00Z</dcterms:modified>
  <cp:revision>331</cp:revision>
  <dc:subject/>
  <dc:title>                      INTRODUCTION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33</vt:i4>
  </property>
</Properties>
</file>